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4.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5.xml" ContentType="application/vnd.openxmlformats-officedocument.drawingml.chart+xml"/>
  <Override PartName="/ppt/theme/themeOverride2.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theme/themeOverride3.xml" ContentType="application/vnd.openxmlformats-officedocument.themeOverride+xml"/>
  <Override PartName="/ppt/notesSlides/notesSlide10.xml" ContentType="application/vnd.openxmlformats-officedocument.presentationml.notesSlide+xml"/>
  <Override PartName="/ppt/charts/chart7.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8" r:id="rId2"/>
    <p:sldId id="770" r:id="rId3"/>
    <p:sldId id="771" r:id="rId4"/>
    <p:sldId id="772" r:id="rId5"/>
    <p:sldId id="773" r:id="rId6"/>
    <p:sldId id="778" r:id="rId7"/>
    <p:sldId id="779" r:id="rId8"/>
    <p:sldId id="757" r:id="rId9"/>
    <p:sldId id="758" r:id="rId10"/>
    <p:sldId id="759" r:id="rId11"/>
    <p:sldId id="760" r:id="rId12"/>
    <p:sldId id="780" r:id="rId13"/>
    <p:sldId id="781" r:id="rId14"/>
    <p:sldId id="782" r:id="rId15"/>
    <p:sldId id="783" r:id="rId16"/>
    <p:sldId id="774" r:id="rId17"/>
    <p:sldId id="775" r:id="rId18"/>
    <p:sldId id="776" r:id="rId19"/>
    <p:sldId id="777" r:id="rId20"/>
    <p:sldId id="765" r:id="rId21"/>
    <p:sldId id="766" r:id="rId22"/>
    <p:sldId id="767" r:id="rId23"/>
    <p:sldId id="768" r:id="rId24"/>
    <p:sldId id="769" r:id="rId25"/>
    <p:sldId id="263" r:id="rId26"/>
    <p:sldId id="713" r:id="rId27"/>
    <p:sldId id="265" r:id="rId28"/>
    <p:sldId id="319" r:id="rId29"/>
  </p:sldIdLst>
  <p:sldSz cx="7200900" cy="9144000"/>
  <p:notesSz cx="7010400" cy="92964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26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uz Denise Gonzalez Ortiz" initials="LDGO" lastIdx="5" clrIdx="0"/>
  <p:cmAuthor id="1" name="PC" initials="P"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F7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31" autoAdjust="0"/>
    <p:restoredTop sz="94902" autoAdjust="0"/>
  </p:normalViewPr>
  <p:slideViewPr>
    <p:cSldViewPr>
      <p:cViewPr varScale="1">
        <p:scale>
          <a:sx n="83" d="100"/>
          <a:sy n="83" d="100"/>
        </p:scale>
        <p:origin x="2916" y="90"/>
      </p:cViewPr>
      <p:guideLst>
        <p:guide orient="horz" pos="2880"/>
        <p:guide pos="2268"/>
      </p:guideLst>
    </p:cSldViewPr>
  </p:slideViewPr>
  <p:outlineViewPr>
    <p:cViewPr>
      <p:scale>
        <a:sx n="33" d="100"/>
        <a:sy n="33" d="100"/>
      </p:scale>
      <p:origin x="0" y="2976"/>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Hoja_de_c_lculo_de_Microsoft_Excel.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Hoja_de_c_lculo_de_Microsoft_Excel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Users\USER\Desktop\2021\BOLETINES\Sivigila%20periodo%207\inmuno%20per.xlsx" TargetMode="External"/><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1" Type="http://schemas.openxmlformats.org/officeDocument/2006/relationships/package" Target="../embeddings/Hoja_de_c_lculo_de_Microsoft_Excel2.xlsx"/></Relationships>
</file>

<file path=ppt/charts/_rels/chart5.xml.rels><?xml version="1.0" encoding="UTF-8" standalone="yes"?>
<Relationships xmlns="http://schemas.openxmlformats.org/package/2006/relationships"><Relationship Id="rId2" Type="http://schemas.openxmlformats.org/officeDocument/2006/relationships/package" Target="../embeddings/Hoja_de_c_lculo_de_Microsoft_Excel3.xlsx"/><Relationship Id="rId1" Type="http://schemas.openxmlformats.org/officeDocument/2006/relationships/themeOverride" Target="../theme/themeOverride2.xml"/></Relationships>
</file>

<file path=ppt/charts/_rels/chart6.xml.rels><?xml version="1.0" encoding="UTF-8" standalone="yes"?>
<Relationships xmlns="http://schemas.openxmlformats.org/package/2006/relationships"><Relationship Id="rId2" Type="http://schemas.openxmlformats.org/officeDocument/2006/relationships/package" Target="../embeddings/Hoja_de_c_lculo_de_Microsoft_Excel4.xlsx"/><Relationship Id="rId1" Type="http://schemas.openxmlformats.org/officeDocument/2006/relationships/themeOverride" Target="../theme/themeOverride3.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Hoja_de_c_lculo_de_Microsoft_Excel5.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'An11'!$H$2:$H$7</c:f>
              <c:strCache>
                <c:ptCount val="6"/>
                <c:pt idx="0">
                  <c:v>Primera infancia</c:v>
                </c:pt>
                <c:pt idx="1">
                  <c:v>Infancia</c:v>
                </c:pt>
                <c:pt idx="2">
                  <c:v>Adolescencia</c:v>
                </c:pt>
                <c:pt idx="3">
                  <c:v>Juventud</c:v>
                </c:pt>
                <c:pt idx="4">
                  <c:v>Adultez</c:v>
                </c:pt>
                <c:pt idx="5">
                  <c:v>Adulto Mayor</c:v>
                </c:pt>
              </c:strCache>
            </c:strRef>
          </c:cat>
          <c:val>
            <c:numRef>
              <c:f>'An11'!$J$2:$J$7</c:f>
              <c:numCache>
                <c:formatCode>0.00</c:formatCode>
                <c:ptCount val="6"/>
                <c:pt idx="0">
                  <c:v>11.214953271028037</c:v>
                </c:pt>
                <c:pt idx="1">
                  <c:v>10.903426791277258</c:v>
                </c:pt>
                <c:pt idx="2">
                  <c:v>2.4922118380062304</c:v>
                </c:pt>
                <c:pt idx="3">
                  <c:v>9.0342679127725845</c:v>
                </c:pt>
                <c:pt idx="4">
                  <c:v>40.498442367601243</c:v>
                </c:pt>
                <c:pt idx="5">
                  <c:v>25.85669781931464</c:v>
                </c:pt>
              </c:numCache>
            </c:numRef>
          </c:val>
          <c:extLst>
            <c:ext xmlns:c16="http://schemas.microsoft.com/office/drawing/2014/chart" uri="{C3380CC4-5D6E-409C-BE32-E72D297353CC}">
              <c16:uniqueId val="{00000000-FA1B-4151-B67D-7F6127884696}"/>
            </c:ext>
          </c:extLst>
        </c:ser>
        <c:dLbls>
          <c:showLegendKey val="0"/>
          <c:showVal val="0"/>
          <c:showCatName val="0"/>
          <c:showSerName val="0"/>
          <c:showPercent val="0"/>
          <c:showBubbleSize val="0"/>
        </c:dLbls>
        <c:gapWidth val="0"/>
        <c:axId val="1178123247"/>
        <c:axId val="1178132399"/>
      </c:barChart>
      <c:catAx>
        <c:axId val="11781232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crossAx val="1178132399"/>
        <c:crosses val="autoZero"/>
        <c:auto val="1"/>
        <c:lblAlgn val="ctr"/>
        <c:lblOffset val="100"/>
        <c:noMultiLvlLbl val="0"/>
      </c:catAx>
      <c:valAx>
        <c:axId val="1178132399"/>
        <c:scaling>
          <c:orientation val="minMax"/>
        </c:scaling>
        <c:delete val="0"/>
        <c:axPos val="l"/>
        <c:majorGridlines>
          <c:spPr>
            <a:ln w="9525" cap="flat" cmpd="sng" algn="ctr">
              <a:no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7812324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'An 11'!$H$2:$H$7</c:f>
              <c:strCache>
                <c:ptCount val="6"/>
                <c:pt idx="0">
                  <c:v>Primera infancia</c:v>
                </c:pt>
                <c:pt idx="1">
                  <c:v>Infancia</c:v>
                </c:pt>
                <c:pt idx="2">
                  <c:v>Adolescencia</c:v>
                </c:pt>
                <c:pt idx="3">
                  <c:v>Juventud</c:v>
                </c:pt>
                <c:pt idx="4">
                  <c:v>Adultez</c:v>
                </c:pt>
                <c:pt idx="5">
                  <c:v>Adulto Mayor</c:v>
                </c:pt>
              </c:strCache>
            </c:strRef>
          </c:cat>
          <c:val>
            <c:numRef>
              <c:f>'An 11'!$J$2:$J$7</c:f>
              <c:numCache>
                <c:formatCode>0.00</c:formatCode>
                <c:ptCount val="6"/>
                <c:pt idx="0">
                  <c:v>22.784810126582279</c:v>
                </c:pt>
                <c:pt idx="1">
                  <c:v>13.924050632911392</c:v>
                </c:pt>
                <c:pt idx="2">
                  <c:v>11.518987341772153</c:v>
                </c:pt>
                <c:pt idx="3">
                  <c:v>20.506329113924053</c:v>
                </c:pt>
                <c:pt idx="4">
                  <c:v>27.848101265822784</c:v>
                </c:pt>
                <c:pt idx="5">
                  <c:v>3.4177215189873418</c:v>
                </c:pt>
              </c:numCache>
            </c:numRef>
          </c:val>
          <c:extLst>
            <c:ext xmlns:c16="http://schemas.microsoft.com/office/drawing/2014/chart" uri="{C3380CC4-5D6E-409C-BE32-E72D297353CC}">
              <c16:uniqueId val="{00000000-2DFC-4AC8-961D-0C8505D64D3B}"/>
            </c:ext>
          </c:extLst>
        </c:ser>
        <c:dLbls>
          <c:showLegendKey val="0"/>
          <c:showVal val="0"/>
          <c:showCatName val="0"/>
          <c:showSerName val="0"/>
          <c:showPercent val="0"/>
          <c:showBubbleSize val="0"/>
        </c:dLbls>
        <c:gapWidth val="0"/>
        <c:axId val="684955167"/>
        <c:axId val="684956415"/>
      </c:barChart>
      <c:catAx>
        <c:axId val="6849551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crossAx val="684956415"/>
        <c:crosses val="autoZero"/>
        <c:auto val="1"/>
        <c:lblAlgn val="ctr"/>
        <c:lblOffset val="100"/>
        <c:noMultiLvlLbl val="0"/>
      </c:catAx>
      <c:valAx>
        <c:axId val="684956415"/>
        <c:scaling>
          <c:orientation val="minMax"/>
        </c:scaling>
        <c:delete val="0"/>
        <c:axPos val="l"/>
        <c:majorGridlines>
          <c:spPr>
            <a:ln w="9525" cap="flat" cmpd="sng" algn="ctr">
              <a:no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495516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ln w="6350">
              <a:gradFill>
                <a:gsLst>
                  <a:gs pos="0">
                    <a:schemeClr val="accent1">
                      <a:tint val="66000"/>
                      <a:satMod val="160000"/>
                    </a:schemeClr>
                  </a:gs>
                  <a:gs pos="21000">
                    <a:schemeClr val="accent1">
                      <a:tint val="44500"/>
                      <a:satMod val="160000"/>
                    </a:schemeClr>
                  </a:gs>
                  <a:gs pos="100000">
                    <a:schemeClr val="accent1">
                      <a:tint val="23500"/>
                      <a:satMod val="160000"/>
                    </a:schemeClr>
                  </a:gs>
                </a:gsLst>
                <a:lin ang="5400000" scaled="0"/>
              </a:gradFill>
            </a:ln>
          </c:spPr>
          <c:invertIfNegative val="0"/>
          <c:dPt>
            <c:idx val="1"/>
            <c:invertIfNegative val="0"/>
            <c:bubble3D val="0"/>
            <c:spPr>
              <a:solidFill>
                <a:schemeClr val="accent2"/>
              </a:solidFill>
              <a:ln w="6350">
                <a:gradFill>
                  <a:gsLst>
                    <a:gs pos="0">
                      <a:schemeClr val="accent1">
                        <a:tint val="66000"/>
                        <a:satMod val="160000"/>
                      </a:schemeClr>
                    </a:gs>
                    <a:gs pos="21000">
                      <a:schemeClr val="accent1">
                        <a:tint val="44500"/>
                        <a:satMod val="160000"/>
                      </a:schemeClr>
                    </a:gs>
                    <a:gs pos="100000">
                      <a:schemeClr val="accent1">
                        <a:tint val="23500"/>
                        <a:satMod val="160000"/>
                      </a:schemeClr>
                    </a:gs>
                  </a:gsLst>
                  <a:lin ang="5400000" scaled="0"/>
                </a:gradFill>
              </a:ln>
            </c:spPr>
            <c:extLst>
              <c:ext xmlns:c16="http://schemas.microsoft.com/office/drawing/2014/chart" uri="{C3380CC4-5D6E-409C-BE32-E72D297353CC}">
                <c16:uniqueId val="{00000001-47AD-496A-8C95-40AD85CD6F0F}"/>
              </c:ext>
            </c:extLst>
          </c:dPt>
          <c:dPt>
            <c:idx val="2"/>
            <c:invertIfNegative val="0"/>
            <c:bubble3D val="0"/>
            <c:spPr>
              <a:solidFill>
                <a:schemeClr val="accent3">
                  <a:lumMod val="60000"/>
                  <a:lumOff val="40000"/>
                </a:schemeClr>
              </a:solidFill>
              <a:ln w="6350">
                <a:gradFill>
                  <a:gsLst>
                    <a:gs pos="0">
                      <a:schemeClr val="accent1">
                        <a:tint val="66000"/>
                        <a:satMod val="160000"/>
                      </a:schemeClr>
                    </a:gs>
                    <a:gs pos="21000">
                      <a:schemeClr val="accent1">
                        <a:tint val="44500"/>
                        <a:satMod val="160000"/>
                      </a:schemeClr>
                    </a:gs>
                    <a:gs pos="100000">
                      <a:schemeClr val="accent1">
                        <a:tint val="23500"/>
                        <a:satMod val="160000"/>
                      </a:schemeClr>
                    </a:gs>
                  </a:gsLst>
                  <a:lin ang="5400000" scaled="0"/>
                </a:gradFill>
              </a:ln>
            </c:spPr>
            <c:extLst>
              <c:ext xmlns:c16="http://schemas.microsoft.com/office/drawing/2014/chart" uri="{C3380CC4-5D6E-409C-BE32-E72D297353CC}">
                <c16:uniqueId val="{00000003-47AD-496A-8C95-40AD85CD6F0F}"/>
              </c:ext>
            </c:extLst>
          </c:dPt>
          <c:dPt>
            <c:idx val="3"/>
            <c:invertIfNegative val="0"/>
            <c:bubble3D val="0"/>
            <c:spPr>
              <a:solidFill>
                <a:srgbClr val="7030A0"/>
              </a:solidFill>
              <a:ln w="6350">
                <a:gradFill>
                  <a:gsLst>
                    <a:gs pos="0">
                      <a:schemeClr val="accent1">
                        <a:tint val="66000"/>
                        <a:satMod val="160000"/>
                      </a:schemeClr>
                    </a:gs>
                    <a:gs pos="21000">
                      <a:schemeClr val="accent1">
                        <a:tint val="44500"/>
                        <a:satMod val="160000"/>
                      </a:schemeClr>
                    </a:gs>
                    <a:gs pos="100000">
                      <a:schemeClr val="accent1">
                        <a:tint val="23500"/>
                        <a:satMod val="160000"/>
                      </a:schemeClr>
                    </a:gs>
                  </a:gsLst>
                  <a:lin ang="5400000" scaled="0"/>
                </a:gradFill>
              </a:ln>
            </c:spPr>
            <c:extLst>
              <c:ext xmlns:c16="http://schemas.microsoft.com/office/drawing/2014/chart" uri="{C3380CC4-5D6E-409C-BE32-E72D297353CC}">
                <c16:uniqueId val="{00000005-47AD-496A-8C95-40AD85CD6F0F}"/>
              </c:ext>
            </c:extLst>
          </c:dPt>
          <c:dPt>
            <c:idx val="4"/>
            <c:invertIfNegative val="0"/>
            <c:bubble3D val="0"/>
            <c:spPr>
              <a:solidFill>
                <a:schemeClr val="accent6"/>
              </a:solidFill>
              <a:ln w="6350">
                <a:gradFill>
                  <a:gsLst>
                    <a:gs pos="0">
                      <a:schemeClr val="accent1">
                        <a:tint val="66000"/>
                        <a:satMod val="160000"/>
                      </a:schemeClr>
                    </a:gs>
                    <a:gs pos="21000">
                      <a:schemeClr val="accent1">
                        <a:tint val="44500"/>
                        <a:satMod val="160000"/>
                      </a:schemeClr>
                    </a:gs>
                    <a:gs pos="100000">
                      <a:schemeClr val="accent1">
                        <a:tint val="23500"/>
                        <a:satMod val="160000"/>
                      </a:schemeClr>
                    </a:gs>
                  </a:gsLst>
                  <a:lin ang="5400000" scaled="0"/>
                </a:gradFill>
              </a:ln>
            </c:spPr>
            <c:extLst>
              <c:ext xmlns:c16="http://schemas.microsoft.com/office/drawing/2014/chart" uri="{C3380CC4-5D6E-409C-BE32-E72D297353CC}">
                <c16:uniqueId val="{00000007-47AD-496A-8C95-40AD85CD6F0F}"/>
              </c:ext>
            </c:extLst>
          </c:dPt>
          <c:dLbls>
            <c:dLbl>
              <c:idx val="0"/>
              <c:layout>
                <c:manualLayout>
                  <c:x val="1.2995451591942844E-2"/>
                  <c:y val="4.3552812071330589E-3"/>
                </c:manualLayout>
              </c:layout>
              <c:dLblPos val="outEnd"/>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8-47AD-496A-8C95-40AD85CD6F0F}"/>
                </c:ext>
              </c:extLst>
            </c:dLbl>
            <c:dLbl>
              <c:idx val="5"/>
              <c:layout>
                <c:manualLayout>
                  <c:x val="0"/>
                  <c:y val="-1.4017146776406036E-2"/>
                </c:manualLayout>
              </c:layout>
              <c:dLblPos val="outEnd"/>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47AD-496A-8C95-40AD85CD6F0F}"/>
                </c:ext>
              </c:extLst>
            </c:dLbl>
            <c:spPr>
              <a:noFill/>
              <a:ln>
                <a:noFill/>
              </a:ln>
              <a:effectLst/>
            </c:sp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'tablas HA'!$H$38:$H$43</c:f>
              <c:strCache>
                <c:ptCount val="6"/>
                <c:pt idx="0">
                  <c:v>PRIMERA INFANCIA</c:v>
                </c:pt>
                <c:pt idx="1">
                  <c:v>INFANCIA</c:v>
                </c:pt>
                <c:pt idx="2">
                  <c:v>ADOLESCENCIA</c:v>
                </c:pt>
                <c:pt idx="3">
                  <c:v>JUVENTUD</c:v>
                </c:pt>
                <c:pt idx="4">
                  <c:v>ADULTEZ</c:v>
                </c:pt>
                <c:pt idx="5">
                  <c:v>ADULTO MAYOR</c:v>
                </c:pt>
              </c:strCache>
            </c:strRef>
          </c:cat>
          <c:val>
            <c:numRef>
              <c:f>'tablas HA'!$I$38:$I$43</c:f>
              <c:numCache>
                <c:formatCode>General</c:formatCode>
                <c:ptCount val="6"/>
                <c:pt idx="0">
                  <c:v>0</c:v>
                </c:pt>
                <c:pt idx="1">
                  <c:v>4</c:v>
                </c:pt>
                <c:pt idx="2">
                  <c:v>8</c:v>
                </c:pt>
                <c:pt idx="3">
                  <c:v>15</c:v>
                </c:pt>
                <c:pt idx="4">
                  <c:v>11</c:v>
                </c:pt>
                <c:pt idx="5">
                  <c:v>3</c:v>
                </c:pt>
              </c:numCache>
            </c:numRef>
          </c:val>
          <c:extLst>
            <c:ext xmlns:c16="http://schemas.microsoft.com/office/drawing/2014/chart" uri="{C3380CC4-5D6E-409C-BE32-E72D297353CC}">
              <c16:uniqueId val="{0000000A-47AD-496A-8C95-40AD85CD6F0F}"/>
            </c:ext>
          </c:extLst>
        </c:ser>
        <c:dLbls>
          <c:showLegendKey val="0"/>
          <c:showVal val="0"/>
          <c:showCatName val="0"/>
          <c:showSerName val="0"/>
          <c:showPercent val="0"/>
          <c:showBubbleSize val="0"/>
        </c:dLbls>
        <c:gapWidth val="13"/>
        <c:axId val="139968512"/>
        <c:axId val="139970048"/>
      </c:barChart>
      <c:catAx>
        <c:axId val="139968512"/>
        <c:scaling>
          <c:orientation val="minMax"/>
        </c:scaling>
        <c:delete val="0"/>
        <c:axPos val="b"/>
        <c:numFmt formatCode="#,##0.0" sourceLinked="0"/>
        <c:majorTickMark val="out"/>
        <c:minorTickMark val="none"/>
        <c:tickLblPos val="nextTo"/>
        <c:txPr>
          <a:bodyPr/>
          <a:lstStyle/>
          <a:p>
            <a:pPr>
              <a:defRPr sz="800"/>
            </a:pPr>
            <a:endParaRPr lang="en-US"/>
          </a:p>
        </c:txPr>
        <c:crossAx val="139970048"/>
        <c:crossesAt val="0"/>
        <c:auto val="1"/>
        <c:lblAlgn val="ctr"/>
        <c:lblOffset val="100"/>
        <c:noMultiLvlLbl val="0"/>
      </c:catAx>
      <c:valAx>
        <c:axId val="139970048"/>
        <c:scaling>
          <c:orientation val="minMax"/>
        </c:scaling>
        <c:delete val="0"/>
        <c:axPos val="l"/>
        <c:majorGridlines>
          <c:spPr>
            <a:ln w="0">
              <a:noFill/>
            </a:ln>
          </c:spPr>
        </c:majorGridlines>
        <c:numFmt formatCode="0.0" sourceLinked="0"/>
        <c:majorTickMark val="out"/>
        <c:minorTickMark val="none"/>
        <c:tickLblPos val="nextTo"/>
        <c:txPr>
          <a:bodyPr rot="0" vert="horz"/>
          <a:lstStyle/>
          <a:p>
            <a:pPr>
              <a:defRPr/>
            </a:pPr>
            <a:endParaRPr lang="en-US"/>
          </a:p>
        </c:txPr>
        <c:crossAx val="139968512"/>
        <c:crosses val="autoZero"/>
        <c:crossBetween val="between"/>
      </c:valAx>
    </c:plotArea>
    <c:plotVisOnly val="1"/>
    <c:dispBlanksAs val="gap"/>
    <c:showDLblsOverMax val="0"/>
  </c:chart>
  <c:txPr>
    <a:bodyPr/>
    <a:lstStyle/>
    <a:p>
      <a:pPr>
        <a:defRPr baseline="0"/>
      </a:pPr>
      <a:endParaRPr lang="en-US"/>
    </a:p>
  </c:txPr>
  <c:externalData r:id="rId2">
    <c:autoUpdate val="0"/>
  </c:externalData>
  <c:userShapes r:id="rId3"/>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7360033010118521E-2"/>
          <c:y val="3.84562446665015E-2"/>
          <c:w val="0.89321816123741227"/>
          <c:h val="0.8079373468769786"/>
        </c:manualLayout>
      </c:layout>
      <c:lineChart>
        <c:grouping val="standard"/>
        <c:varyColors val="0"/>
        <c:ser>
          <c:idx val="0"/>
          <c:order val="0"/>
          <c:tx>
            <c:strRef>
              <c:f>ETA!$A$54</c:f>
              <c:strCache>
                <c:ptCount val="1"/>
                <c:pt idx="0">
                  <c:v>2021</c:v>
                </c:pt>
              </c:strCache>
            </c:strRef>
          </c:tx>
          <c:spPr>
            <a:ln w="19050">
              <a:solidFill>
                <a:schemeClr val="tx1"/>
              </a:solidFill>
            </a:ln>
          </c:spPr>
          <c:marker>
            <c:symbol val="none"/>
          </c:marker>
          <c:cat>
            <c:numRef>
              <c:f>ETA!$B$48:$BB$48</c:f>
              <c:numCache>
                <c:formatCode>General</c:formatCode>
                <c:ptCount val="5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numCache>
            </c:numRef>
          </c:cat>
          <c:val>
            <c:numRef>
              <c:f>ETA!$B$54:$AK$54</c:f>
              <c:numCache>
                <c:formatCode>General</c:formatCode>
                <c:ptCount val="36"/>
                <c:pt idx="0">
                  <c:v>3</c:v>
                </c:pt>
                <c:pt idx="1">
                  <c:v>4</c:v>
                </c:pt>
                <c:pt idx="2">
                  <c:v>67</c:v>
                </c:pt>
                <c:pt idx="3">
                  <c:v>3</c:v>
                </c:pt>
                <c:pt idx="4">
                  <c:v>5</c:v>
                </c:pt>
                <c:pt idx="5">
                  <c:v>12</c:v>
                </c:pt>
                <c:pt idx="6">
                  <c:v>14</c:v>
                </c:pt>
                <c:pt idx="7">
                  <c:v>8</c:v>
                </c:pt>
                <c:pt idx="8">
                  <c:v>47</c:v>
                </c:pt>
                <c:pt idx="9">
                  <c:v>4</c:v>
                </c:pt>
                <c:pt idx="10">
                  <c:v>5</c:v>
                </c:pt>
                <c:pt idx="11">
                  <c:v>4</c:v>
                </c:pt>
                <c:pt idx="12">
                  <c:v>8</c:v>
                </c:pt>
                <c:pt idx="13">
                  <c:v>9</c:v>
                </c:pt>
                <c:pt idx="14">
                  <c:v>1</c:v>
                </c:pt>
                <c:pt idx="15">
                  <c:v>4</c:v>
                </c:pt>
                <c:pt idx="16">
                  <c:v>2</c:v>
                </c:pt>
                <c:pt idx="17">
                  <c:v>3</c:v>
                </c:pt>
                <c:pt idx="18">
                  <c:v>3</c:v>
                </c:pt>
                <c:pt idx="19">
                  <c:v>6</c:v>
                </c:pt>
                <c:pt idx="20">
                  <c:v>111</c:v>
                </c:pt>
                <c:pt idx="21">
                  <c:v>16</c:v>
                </c:pt>
                <c:pt idx="22">
                  <c:v>7</c:v>
                </c:pt>
                <c:pt idx="23">
                  <c:v>6</c:v>
                </c:pt>
                <c:pt idx="24">
                  <c:v>5</c:v>
                </c:pt>
                <c:pt idx="25">
                  <c:v>7</c:v>
                </c:pt>
                <c:pt idx="26">
                  <c:v>3</c:v>
                </c:pt>
                <c:pt idx="27">
                  <c:v>6</c:v>
                </c:pt>
                <c:pt idx="28">
                  <c:v>3</c:v>
                </c:pt>
                <c:pt idx="29">
                  <c:v>3</c:v>
                </c:pt>
                <c:pt idx="30">
                  <c:v>21</c:v>
                </c:pt>
                <c:pt idx="31">
                  <c:v>5</c:v>
                </c:pt>
                <c:pt idx="32">
                  <c:v>12</c:v>
                </c:pt>
                <c:pt idx="33">
                  <c:v>2</c:v>
                </c:pt>
                <c:pt idx="34">
                  <c:v>651</c:v>
                </c:pt>
                <c:pt idx="35">
                  <c:v>6</c:v>
                </c:pt>
              </c:numCache>
            </c:numRef>
          </c:val>
          <c:smooth val="0"/>
          <c:extLst>
            <c:ext xmlns:c16="http://schemas.microsoft.com/office/drawing/2014/chart" uri="{C3380CC4-5D6E-409C-BE32-E72D297353CC}">
              <c16:uniqueId val="{00000000-000E-4DCB-AF84-3E7208AC47A8}"/>
            </c:ext>
          </c:extLst>
        </c:ser>
        <c:ser>
          <c:idx val="1"/>
          <c:order val="1"/>
          <c:tx>
            <c:strRef>
              <c:f>ETA!$A$55</c:f>
              <c:strCache>
                <c:ptCount val="1"/>
                <c:pt idx="0">
                  <c:v>Mediana</c:v>
                </c:pt>
              </c:strCache>
            </c:strRef>
          </c:tx>
          <c:spPr>
            <a:ln w="28575" cap="rnd">
              <a:solidFill>
                <a:srgbClr val="FFC000"/>
              </a:solidFill>
              <a:round/>
            </a:ln>
            <a:effectLst/>
          </c:spPr>
          <c:marker>
            <c:symbol val="none"/>
          </c:marker>
          <c:cat>
            <c:numRef>
              <c:f>ETA!$B$48:$BB$48</c:f>
              <c:numCache>
                <c:formatCode>General</c:formatCode>
                <c:ptCount val="5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numCache>
            </c:numRef>
          </c:cat>
          <c:val>
            <c:numRef>
              <c:f>ETA!$B$55:$BA$55</c:f>
              <c:numCache>
                <c:formatCode>0.0</c:formatCode>
                <c:ptCount val="52"/>
                <c:pt idx="0">
                  <c:v>9</c:v>
                </c:pt>
                <c:pt idx="1">
                  <c:v>11</c:v>
                </c:pt>
                <c:pt idx="2">
                  <c:v>8</c:v>
                </c:pt>
                <c:pt idx="3">
                  <c:v>14</c:v>
                </c:pt>
                <c:pt idx="4">
                  <c:v>11</c:v>
                </c:pt>
                <c:pt idx="5">
                  <c:v>11</c:v>
                </c:pt>
                <c:pt idx="6">
                  <c:v>8</c:v>
                </c:pt>
                <c:pt idx="7">
                  <c:v>15</c:v>
                </c:pt>
                <c:pt idx="8">
                  <c:v>25</c:v>
                </c:pt>
                <c:pt idx="9">
                  <c:v>35</c:v>
                </c:pt>
                <c:pt idx="10">
                  <c:v>33</c:v>
                </c:pt>
                <c:pt idx="11">
                  <c:v>8</c:v>
                </c:pt>
                <c:pt idx="12">
                  <c:v>9</c:v>
                </c:pt>
                <c:pt idx="13">
                  <c:v>7</c:v>
                </c:pt>
                <c:pt idx="14">
                  <c:v>22</c:v>
                </c:pt>
                <c:pt idx="15">
                  <c:v>7</c:v>
                </c:pt>
                <c:pt idx="16">
                  <c:v>15</c:v>
                </c:pt>
                <c:pt idx="17">
                  <c:v>11</c:v>
                </c:pt>
                <c:pt idx="18">
                  <c:v>12</c:v>
                </c:pt>
                <c:pt idx="19">
                  <c:v>21</c:v>
                </c:pt>
                <c:pt idx="20">
                  <c:v>8</c:v>
                </c:pt>
                <c:pt idx="21">
                  <c:v>7</c:v>
                </c:pt>
                <c:pt idx="22">
                  <c:v>6</c:v>
                </c:pt>
                <c:pt idx="23">
                  <c:v>5</c:v>
                </c:pt>
                <c:pt idx="24">
                  <c:v>6</c:v>
                </c:pt>
                <c:pt idx="25">
                  <c:v>7</c:v>
                </c:pt>
                <c:pt idx="26">
                  <c:v>9</c:v>
                </c:pt>
                <c:pt idx="27">
                  <c:v>11</c:v>
                </c:pt>
                <c:pt idx="28">
                  <c:v>10</c:v>
                </c:pt>
                <c:pt idx="29">
                  <c:v>32</c:v>
                </c:pt>
                <c:pt idx="30">
                  <c:v>8</c:v>
                </c:pt>
                <c:pt idx="31">
                  <c:v>7</c:v>
                </c:pt>
                <c:pt idx="32">
                  <c:v>18</c:v>
                </c:pt>
                <c:pt idx="33">
                  <c:v>7</c:v>
                </c:pt>
                <c:pt idx="34">
                  <c:v>37</c:v>
                </c:pt>
                <c:pt idx="35">
                  <c:v>17</c:v>
                </c:pt>
                <c:pt idx="36">
                  <c:v>8</c:v>
                </c:pt>
                <c:pt idx="37">
                  <c:v>14</c:v>
                </c:pt>
                <c:pt idx="38">
                  <c:v>13</c:v>
                </c:pt>
                <c:pt idx="39">
                  <c:v>17</c:v>
                </c:pt>
                <c:pt idx="40">
                  <c:v>13</c:v>
                </c:pt>
                <c:pt idx="41">
                  <c:v>8</c:v>
                </c:pt>
                <c:pt idx="42">
                  <c:v>8</c:v>
                </c:pt>
                <c:pt idx="43">
                  <c:v>6</c:v>
                </c:pt>
                <c:pt idx="44">
                  <c:v>4</c:v>
                </c:pt>
                <c:pt idx="45">
                  <c:v>9</c:v>
                </c:pt>
                <c:pt idx="46">
                  <c:v>7</c:v>
                </c:pt>
                <c:pt idx="47">
                  <c:v>15</c:v>
                </c:pt>
                <c:pt idx="48">
                  <c:v>9</c:v>
                </c:pt>
                <c:pt idx="49">
                  <c:v>13</c:v>
                </c:pt>
                <c:pt idx="50">
                  <c:v>14</c:v>
                </c:pt>
                <c:pt idx="51">
                  <c:v>11</c:v>
                </c:pt>
              </c:numCache>
            </c:numRef>
          </c:val>
          <c:smooth val="0"/>
          <c:extLst>
            <c:ext xmlns:c16="http://schemas.microsoft.com/office/drawing/2014/chart" uri="{C3380CC4-5D6E-409C-BE32-E72D297353CC}">
              <c16:uniqueId val="{00000001-000E-4DCB-AF84-3E7208AC47A8}"/>
            </c:ext>
          </c:extLst>
        </c:ser>
        <c:ser>
          <c:idx val="2"/>
          <c:order val="2"/>
          <c:tx>
            <c:strRef>
              <c:f>ETA!$A$56</c:f>
              <c:strCache>
                <c:ptCount val="1"/>
                <c:pt idx="0">
                  <c:v>Percentil 25</c:v>
                </c:pt>
              </c:strCache>
            </c:strRef>
          </c:tx>
          <c:spPr>
            <a:ln w="28575" cap="rnd">
              <a:solidFill>
                <a:srgbClr val="92D050"/>
              </a:solidFill>
              <a:round/>
            </a:ln>
            <a:effectLst/>
          </c:spPr>
          <c:marker>
            <c:symbol val="none"/>
          </c:marker>
          <c:cat>
            <c:numRef>
              <c:f>ETA!$B$48:$BB$48</c:f>
              <c:numCache>
                <c:formatCode>General</c:formatCode>
                <c:ptCount val="5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numCache>
            </c:numRef>
          </c:cat>
          <c:val>
            <c:numRef>
              <c:f>ETA!$B$56:$BA$56</c:f>
              <c:numCache>
                <c:formatCode>0.0</c:formatCode>
                <c:ptCount val="52"/>
                <c:pt idx="0">
                  <c:v>8</c:v>
                </c:pt>
                <c:pt idx="1">
                  <c:v>6</c:v>
                </c:pt>
                <c:pt idx="2">
                  <c:v>8</c:v>
                </c:pt>
                <c:pt idx="3">
                  <c:v>11</c:v>
                </c:pt>
                <c:pt idx="4">
                  <c:v>6</c:v>
                </c:pt>
                <c:pt idx="5">
                  <c:v>8</c:v>
                </c:pt>
                <c:pt idx="6">
                  <c:v>6</c:v>
                </c:pt>
                <c:pt idx="7">
                  <c:v>10</c:v>
                </c:pt>
                <c:pt idx="8">
                  <c:v>15</c:v>
                </c:pt>
                <c:pt idx="9">
                  <c:v>17</c:v>
                </c:pt>
                <c:pt idx="10">
                  <c:v>11</c:v>
                </c:pt>
                <c:pt idx="11">
                  <c:v>2</c:v>
                </c:pt>
                <c:pt idx="12">
                  <c:v>5</c:v>
                </c:pt>
                <c:pt idx="13">
                  <c:v>5</c:v>
                </c:pt>
                <c:pt idx="14">
                  <c:v>20</c:v>
                </c:pt>
                <c:pt idx="15">
                  <c:v>6</c:v>
                </c:pt>
                <c:pt idx="16">
                  <c:v>9</c:v>
                </c:pt>
                <c:pt idx="17">
                  <c:v>9</c:v>
                </c:pt>
                <c:pt idx="18">
                  <c:v>3</c:v>
                </c:pt>
                <c:pt idx="19">
                  <c:v>21</c:v>
                </c:pt>
                <c:pt idx="20">
                  <c:v>7</c:v>
                </c:pt>
                <c:pt idx="21">
                  <c:v>7</c:v>
                </c:pt>
                <c:pt idx="22">
                  <c:v>5</c:v>
                </c:pt>
                <c:pt idx="23">
                  <c:v>4</c:v>
                </c:pt>
                <c:pt idx="24">
                  <c:v>5</c:v>
                </c:pt>
                <c:pt idx="25">
                  <c:v>7</c:v>
                </c:pt>
                <c:pt idx="26">
                  <c:v>9</c:v>
                </c:pt>
                <c:pt idx="27">
                  <c:v>5</c:v>
                </c:pt>
                <c:pt idx="28">
                  <c:v>3</c:v>
                </c:pt>
                <c:pt idx="29">
                  <c:v>20</c:v>
                </c:pt>
                <c:pt idx="30">
                  <c:v>8</c:v>
                </c:pt>
                <c:pt idx="31">
                  <c:v>6</c:v>
                </c:pt>
                <c:pt idx="32">
                  <c:v>12</c:v>
                </c:pt>
                <c:pt idx="33">
                  <c:v>5</c:v>
                </c:pt>
                <c:pt idx="34">
                  <c:v>8</c:v>
                </c:pt>
                <c:pt idx="35">
                  <c:v>14</c:v>
                </c:pt>
                <c:pt idx="36">
                  <c:v>5</c:v>
                </c:pt>
                <c:pt idx="37">
                  <c:v>9</c:v>
                </c:pt>
                <c:pt idx="38">
                  <c:v>10</c:v>
                </c:pt>
                <c:pt idx="39">
                  <c:v>16</c:v>
                </c:pt>
                <c:pt idx="40">
                  <c:v>10</c:v>
                </c:pt>
                <c:pt idx="41">
                  <c:v>7</c:v>
                </c:pt>
                <c:pt idx="42">
                  <c:v>7</c:v>
                </c:pt>
                <c:pt idx="43">
                  <c:v>5</c:v>
                </c:pt>
                <c:pt idx="44">
                  <c:v>3</c:v>
                </c:pt>
                <c:pt idx="45">
                  <c:v>5</c:v>
                </c:pt>
                <c:pt idx="46">
                  <c:v>6</c:v>
                </c:pt>
                <c:pt idx="47">
                  <c:v>6</c:v>
                </c:pt>
                <c:pt idx="48">
                  <c:v>5</c:v>
                </c:pt>
                <c:pt idx="49">
                  <c:v>11</c:v>
                </c:pt>
                <c:pt idx="50">
                  <c:v>12</c:v>
                </c:pt>
                <c:pt idx="51">
                  <c:v>9</c:v>
                </c:pt>
              </c:numCache>
            </c:numRef>
          </c:val>
          <c:smooth val="0"/>
          <c:extLst>
            <c:ext xmlns:c16="http://schemas.microsoft.com/office/drawing/2014/chart" uri="{C3380CC4-5D6E-409C-BE32-E72D297353CC}">
              <c16:uniqueId val="{00000002-000E-4DCB-AF84-3E7208AC47A8}"/>
            </c:ext>
          </c:extLst>
        </c:ser>
        <c:ser>
          <c:idx val="3"/>
          <c:order val="3"/>
          <c:tx>
            <c:strRef>
              <c:f>ETA!$A$57</c:f>
              <c:strCache>
                <c:ptCount val="1"/>
                <c:pt idx="0">
                  <c:v>Percentil 75</c:v>
                </c:pt>
              </c:strCache>
            </c:strRef>
          </c:tx>
          <c:spPr>
            <a:ln w="25400">
              <a:solidFill>
                <a:srgbClr val="FF0000"/>
              </a:solidFill>
              <a:prstDash val="solid"/>
            </a:ln>
          </c:spPr>
          <c:marker>
            <c:symbol val="none"/>
          </c:marker>
          <c:cat>
            <c:numRef>
              <c:f>ETA!$B$48:$BB$48</c:f>
              <c:numCache>
                <c:formatCode>General</c:formatCode>
                <c:ptCount val="5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numCache>
            </c:numRef>
          </c:cat>
          <c:val>
            <c:numRef>
              <c:f>ETA!$B$57:$BA$57</c:f>
              <c:numCache>
                <c:formatCode>0.0</c:formatCode>
                <c:ptCount val="52"/>
                <c:pt idx="0">
                  <c:v>10</c:v>
                </c:pt>
                <c:pt idx="1">
                  <c:v>24</c:v>
                </c:pt>
                <c:pt idx="2">
                  <c:v>14</c:v>
                </c:pt>
                <c:pt idx="3">
                  <c:v>21</c:v>
                </c:pt>
                <c:pt idx="4">
                  <c:v>11</c:v>
                </c:pt>
                <c:pt idx="5">
                  <c:v>11</c:v>
                </c:pt>
                <c:pt idx="6">
                  <c:v>13</c:v>
                </c:pt>
                <c:pt idx="7">
                  <c:v>53</c:v>
                </c:pt>
                <c:pt idx="8">
                  <c:v>51</c:v>
                </c:pt>
                <c:pt idx="9">
                  <c:v>37</c:v>
                </c:pt>
                <c:pt idx="10">
                  <c:v>35</c:v>
                </c:pt>
                <c:pt idx="11">
                  <c:v>15</c:v>
                </c:pt>
                <c:pt idx="12">
                  <c:v>10</c:v>
                </c:pt>
                <c:pt idx="13">
                  <c:v>12</c:v>
                </c:pt>
                <c:pt idx="14">
                  <c:v>32</c:v>
                </c:pt>
                <c:pt idx="15">
                  <c:v>7</c:v>
                </c:pt>
                <c:pt idx="16">
                  <c:v>27</c:v>
                </c:pt>
                <c:pt idx="17">
                  <c:v>16</c:v>
                </c:pt>
                <c:pt idx="18">
                  <c:v>14</c:v>
                </c:pt>
                <c:pt idx="19">
                  <c:v>96</c:v>
                </c:pt>
                <c:pt idx="20">
                  <c:v>9</c:v>
                </c:pt>
                <c:pt idx="21">
                  <c:v>9</c:v>
                </c:pt>
                <c:pt idx="22">
                  <c:v>9</c:v>
                </c:pt>
                <c:pt idx="23">
                  <c:v>12</c:v>
                </c:pt>
                <c:pt idx="24">
                  <c:v>9</c:v>
                </c:pt>
                <c:pt idx="25">
                  <c:v>13</c:v>
                </c:pt>
                <c:pt idx="26">
                  <c:v>26</c:v>
                </c:pt>
                <c:pt idx="27">
                  <c:v>51</c:v>
                </c:pt>
                <c:pt idx="28">
                  <c:v>10</c:v>
                </c:pt>
                <c:pt idx="29">
                  <c:v>59</c:v>
                </c:pt>
                <c:pt idx="30">
                  <c:v>13</c:v>
                </c:pt>
                <c:pt idx="31">
                  <c:v>12</c:v>
                </c:pt>
                <c:pt idx="32">
                  <c:v>21</c:v>
                </c:pt>
                <c:pt idx="33">
                  <c:v>11</c:v>
                </c:pt>
                <c:pt idx="34">
                  <c:v>74</c:v>
                </c:pt>
                <c:pt idx="35">
                  <c:v>19</c:v>
                </c:pt>
                <c:pt idx="36">
                  <c:v>9</c:v>
                </c:pt>
                <c:pt idx="37">
                  <c:v>24</c:v>
                </c:pt>
                <c:pt idx="38">
                  <c:v>15</c:v>
                </c:pt>
                <c:pt idx="39">
                  <c:v>31</c:v>
                </c:pt>
                <c:pt idx="40">
                  <c:v>22</c:v>
                </c:pt>
                <c:pt idx="41">
                  <c:v>10</c:v>
                </c:pt>
                <c:pt idx="42">
                  <c:v>9</c:v>
                </c:pt>
                <c:pt idx="43">
                  <c:v>10</c:v>
                </c:pt>
                <c:pt idx="44">
                  <c:v>6</c:v>
                </c:pt>
                <c:pt idx="45">
                  <c:v>10</c:v>
                </c:pt>
                <c:pt idx="46">
                  <c:v>13</c:v>
                </c:pt>
                <c:pt idx="47">
                  <c:v>59</c:v>
                </c:pt>
                <c:pt idx="48">
                  <c:v>13</c:v>
                </c:pt>
                <c:pt idx="49">
                  <c:v>90</c:v>
                </c:pt>
                <c:pt idx="50">
                  <c:v>31</c:v>
                </c:pt>
                <c:pt idx="51">
                  <c:v>16</c:v>
                </c:pt>
              </c:numCache>
            </c:numRef>
          </c:val>
          <c:smooth val="0"/>
          <c:extLst xmlns:c15="http://schemas.microsoft.com/office/drawing/2012/chart">
            <c:ext xmlns:c16="http://schemas.microsoft.com/office/drawing/2014/chart" uri="{C3380CC4-5D6E-409C-BE32-E72D297353CC}">
              <c16:uniqueId val="{00000003-000E-4DCB-AF84-3E7208AC47A8}"/>
            </c:ext>
          </c:extLst>
        </c:ser>
        <c:dLbls>
          <c:showLegendKey val="0"/>
          <c:showVal val="0"/>
          <c:showCatName val="0"/>
          <c:showSerName val="0"/>
          <c:showPercent val="0"/>
          <c:showBubbleSize val="0"/>
        </c:dLbls>
        <c:smooth val="0"/>
        <c:axId val="-242937072"/>
        <c:axId val="-242950672"/>
      </c:lineChart>
      <c:catAx>
        <c:axId val="-242937072"/>
        <c:scaling>
          <c:orientation val="minMax"/>
        </c:scaling>
        <c:delete val="0"/>
        <c:axPos val="b"/>
        <c:title>
          <c:tx>
            <c:rich>
              <a:bodyPr/>
              <a:lstStyle/>
              <a:p>
                <a:pPr>
                  <a:defRPr/>
                </a:pPr>
                <a:r>
                  <a:rPr lang="en-US"/>
                  <a:t>Semana Epidemiológica</a:t>
                </a:r>
              </a:p>
            </c:rich>
          </c:tx>
          <c:layout>
            <c:manualLayout>
              <c:xMode val="edge"/>
              <c:yMode val="edge"/>
              <c:x val="0.43479431098189808"/>
              <c:y val="0.8993470421449612"/>
            </c:manualLayout>
          </c:layout>
          <c:overlay val="0"/>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b="1"/>
            </a:pPr>
            <a:endParaRPr lang="en-US"/>
          </a:p>
        </c:txPr>
        <c:crossAx val="-242950672"/>
        <c:crosses val="autoZero"/>
        <c:auto val="1"/>
        <c:lblAlgn val="ctr"/>
        <c:lblOffset val="100"/>
        <c:noMultiLvlLbl val="0"/>
      </c:catAx>
      <c:valAx>
        <c:axId val="-242950672"/>
        <c:scaling>
          <c:orientation val="minMax"/>
        </c:scaling>
        <c:delete val="0"/>
        <c:axPos val="l"/>
        <c:majorGridlines>
          <c:spPr>
            <a:ln w="9525" cap="flat" cmpd="sng" algn="ctr">
              <a:noFill/>
              <a:round/>
            </a:ln>
            <a:effectLst/>
          </c:spPr>
        </c:majorGridlines>
        <c:title>
          <c:tx>
            <c:rich>
              <a:bodyPr/>
              <a:lstStyle/>
              <a:p>
                <a:pPr>
                  <a:defRPr/>
                </a:pPr>
                <a:r>
                  <a:rPr lang="es-CO"/>
                  <a:t>Número de casos</a:t>
                </a:r>
              </a:p>
            </c:rich>
          </c:tx>
          <c:overlay val="0"/>
        </c:title>
        <c:numFmt formatCode="0" sourceLinked="0"/>
        <c:majorTickMark val="none"/>
        <c:minorTickMark val="none"/>
        <c:tickLblPos val="nextTo"/>
        <c:spPr>
          <a:ln w="6350">
            <a:noFill/>
          </a:ln>
        </c:spPr>
        <c:txPr>
          <a:bodyPr rot="-60000000" vert="horz"/>
          <a:lstStyle/>
          <a:p>
            <a:pPr>
              <a:defRPr b="1"/>
            </a:pPr>
            <a:endParaRPr lang="en-US"/>
          </a:p>
        </c:txPr>
        <c:crossAx val="-242937072"/>
        <c:crosses val="autoZero"/>
        <c:crossBetween val="between"/>
      </c:valAx>
      <c:spPr>
        <a:noFill/>
        <a:ln w="25400">
          <a:noFill/>
        </a:ln>
      </c:spPr>
    </c:plotArea>
    <c:legend>
      <c:legendPos val="b"/>
      <c:layout>
        <c:manualLayout>
          <c:xMode val="edge"/>
          <c:yMode val="edge"/>
          <c:x val="0.246672503866983"/>
          <c:y val="0.93946403501527787"/>
          <c:w val="0.50665485324093906"/>
          <c:h val="6.0535964984722107E-2"/>
        </c:manualLayout>
      </c:layout>
      <c:overlay val="0"/>
      <c:spPr>
        <a:noFill/>
        <a:ln w="25400">
          <a:noFill/>
        </a:ln>
      </c:spPr>
      <c:txPr>
        <a:bodyPr rot="0" vert="horz"/>
        <a:lstStyle/>
        <a:p>
          <a:pPr>
            <a:defRPr b="1"/>
          </a:pPr>
          <a:endParaRPr lang="en-US"/>
        </a:p>
      </c:txPr>
    </c:legend>
    <c:plotVisOnly val="1"/>
    <c:dispBlanksAs val="gap"/>
    <c:showDLblsOverMax val="0"/>
  </c:chart>
  <c:spPr>
    <a:noFill/>
    <a:ln w="9525" cap="flat" cmpd="sng" algn="ctr">
      <a:noFill/>
      <a:round/>
    </a:ln>
    <a:effectLst/>
  </c:spPr>
  <c:txPr>
    <a:bodyPr/>
    <a:lstStyle/>
    <a:p>
      <a:pPr>
        <a:defRPr>
          <a:solidFill>
            <a:sysClr val="windowText" lastClr="000000"/>
          </a:solidFill>
          <a:latin typeface="Arial Narrow" panose="020B0606020202030204" pitchFamily="34" charset="0"/>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1"/>
          <c:order val="1"/>
          <c:tx>
            <c:strRef>
              <c:f>'definitivo boletín'!$Q$27</c:f>
              <c:strCache>
                <c:ptCount val="1"/>
                <c:pt idx="0">
                  <c:v>2021</c:v>
                </c:pt>
              </c:strCache>
            </c:strRef>
          </c:tx>
          <c:spPr>
            <a:solidFill>
              <a:srgbClr val="00B0F0"/>
            </a:solidFill>
            <a:ln>
              <a:solidFill>
                <a:sysClr val="windowText" lastClr="000000"/>
              </a:solidFill>
            </a:ln>
          </c:spPr>
          <c:invertIfNegative val="0"/>
          <c:cat>
            <c:numRef>
              <c:f>'definitivo boletín'!$O$28:$O$80</c:f>
              <c:numCache>
                <c:formatCode>General</c:formatCode>
                <c:ptCount val="5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numCache>
            </c:numRef>
          </c:cat>
          <c:val>
            <c:numRef>
              <c:f>'definitivo boletín'!$Q$28:$Q$80</c:f>
              <c:numCache>
                <c:formatCode>General</c:formatCode>
                <c:ptCount val="53"/>
                <c:pt idx="0">
                  <c:v>48</c:v>
                </c:pt>
                <c:pt idx="1">
                  <c:v>36</c:v>
                </c:pt>
                <c:pt idx="2">
                  <c:v>52</c:v>
                </c:pt>
                <c:pt idx="3">
                  <c:v>42</c:v>
                </c:pt>
                <c:pt idx="4">
                  <c:v>41</c:v>
                </c:pt>
                <c:pt idx="5">
                  <c:v>35</c:v>
                </c:pt>
                <c:pt idx="6">
                  <c:v>22</c:v>
                </c:pt>
                <c:pt idx="7">
                  <c:v>19</c:v>
                </c:pt>
                <c:pt idx="8">
                  <c:v>24</c:v>
                </c:pt>
                <c:pt idx="9">
                  <c:v>22</c:v>
                </c:pt>
                <c:pt idx="10">
                  <c:v>28</c:v>
                </c:pt>
                <c:pt idx="11">
                  <c:v>29</c:v>
                </c:pt>
                <c:pt idx="12">
                  <c:v>42</c:v>
                </c:pt>
                <c:pt idx="13">
                  <c:v>73</c:v>
                </c:pt>
                <c:pt idx="14">
                  <c:v>77</c:v>
                </c:pt>
                <c:pt idx="15">
                  <c:v>73</c:v>
                </c:pt>
                <c:pt idx="16">
                  <c:v>77</c:v>
                </c:pt>
                <c:pt idx="17">
                  <c:v>75</c:v>
                </c:pt>
                <c:pt idx="18">
                  <c:v>91</c:v>
                </c:pt>
                <c:pt idx="19">
                  <c:v>39</c:v>
                </c:pt>
                <c:pt idx="20">
                  <c:v>58</c:v>
                </c:pt>
                <c:pt idx="21">
                  <c:v>33</c:v>
                </c:pt>
                <c:pt idx="22">
                  <c:v>46</c:v>
                </c:pt>
                <c:pt idx="23">
                  <c:v>27</c:v>
                </c:pt>
                <c:pt idx="24">
                  <c:v>35</c:v>
                </c:pt>
                <c:pt idx="25">
                  <c:v>21</c:v>
                </c:pt>
                <c:pt idx="26">
                  <c:v>5</c:v>
                </c:pt>
                <c:pt idx="27">
                  <c:v>3</c:v>
                </c:pt>
              </c:numCache>
            </c:numRef>
          </c:val>
          <c:extLst>
            <c:ext xmlns:c16="http://schemas.microsoft.com/office/drawing/2014/chart" uri="{C3380CC4-5D6E-409C-BE32-E72D297353CC}">
              <c16:uniqueId val="{00000000-76F0-4B28-8AEF-D34C88B8756B}"/>
            </c:ext>
          </c:extLst>
        </c:ser>
        <c:dLbls>
          <c:showLegendKey val="0"/>
          <c:showVal val="0"/>
          <c:showCatName val="0"/>
          <c:showSerName val="0"/>
          <c:showPercent val="0"/>
          <c:showBubbleSize val="0"/>
        </c:dLbls>
        <c:gapWidth val="150"/>
        <c:axId val="130408832"/>
        <c:axId val="130410752"/>
      </c:barChart>
      <c:lineChart>
        <c:grouping val="standard"/>
        <c:varyColors val="0"/>
        <c:ser>
          <c:idx val="0"/>
          <c:order val="0"/>
          <c:tx>
            <c:strRef>
              <c:f>'definitivo boletín'!$P$27</c:f>
              <c:strCache>
                <c:ptCount val="1"/>
                <c:pt idx="0">
                  <c:v>2020</c:v>
                </c:pt>
              </c:strCache>
            </c:strRef>
          </c:tx>
          <c:spPr>
            <a:ln w="19050">
              <a:solidFill>
                <a:srgbClr val="92D050"/>
              </a:solidFill>
            </a:ln>
          </c:spPr>
          <c:marker>
            <c:symbol val="none"/>
          </c:marker>
          <c:cat>
            <c:numRef>
              <c:f>'definitivo boletín'!$O$28:$O$80</c:f>
              <c:numCache>
                <c:formatCode>General</c:formatCode>
                <c:ptCount val="5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numCache>
            </c:numRef>
          </c:cat>
          <c:val>
            <c:numRef>
              <c:f>'definitivo boletín'!$P$28:$P$80</c:f>
              <c:numCache>
                <c:formatCode>General</c:formatCode>
                <c:ptCount val="53"/>
                <c:pt idx="0">
                  <c:v>10</c:v>
                </c:pt>
                <c:pt idx="1">
                  <c:v>7</c:v>
                </c:pt>
                <c:pt idx="2">
                  <c:v>13</c:v>
                </c:pt>
                <c:pt idx="3">
                  <c:v>8</c:v>
                </c:pt>
                <c:pt idx="4">
                  <c:v>13</c:v>
                </c:pt>
                <c:pt idx="5">
                  <c:v>9</c:v>
                </c:pt>
                <c:pt idx="6">
                  <c:v>5</c:v>
                </c:pt>
                <c:pt idx="7">
                  <c:v>13</c:v>
                </c:pt>
                <c:pt idx="8">
                  <c:v>12</c:v>
                </c:pt>
                <c:pt idx="9">
                  <c:v>8</c:v>
                </c:pt>
                <c:pt idx="10">
                  <c:v>8</c:v>
                </c:pt>
                <c:pt idx="11">
                  <c:v>8</c:v>
                </c:pt>
                <c:pt idx="12">
                  <c:v>8</c:v>
                </c:pt>
                <c:pt idx="13">
                  <c:v>13</c:v>
                </c:pt>
                <c:pt idx="14">
                  <c:v>15</c:v>
                </c:pt>
                <c:pt idx="15">
                  <c:v>7</c:v>
                </c:pt>
                <c:pt idx="16">
                  <c:v>4</c:v>
                </c:pt>
                <c:pt idx="17">
                  <c:v>7</c:v>
                </c:pt>
                <c:pt idx="18">
                  <c:v>11</c:v>
                </c:pt>
                <c:pt idx="19">
                  <c:v>5</c:v>
                </c:pt>
                <c:pt idx="20">
                  <c:v>7</c:v>
                </c:pt>
                <c:pt idx="21">
                  <c:v>13</c:v>
                </c:pt>
                <c:pt idx="22">
                  <c:v>7</c:v>
                </c:pt>
                <c:pt idx="23">
                  <c:v>6</c:v>
                </c:pt>
                <c:pt idx="24">
                  <c:v>11</c:v>
                </c:pt>
                <c:pt idx="25">
                  <c:v>8</c:v>
                </c:pt>
                <c:pt idx="26">
                  <c:v>9</c:v>
                </c:pt>
                <c:pt idx="27">
                  <c:v>20</c:v>
                </c:pt>
                <c:pt idx="28">
                  <c:v>21</c:v>
                </c:pt>
                <c:pt idx="29">
                  <c:v>23</c:v>
                </c:pt>
                <c:pt idx="30">
                  <c:v>33</c:v>
                </c:pt>
                <c:pt idx="31">
                  <c:v>41</c:v>
                </c:pt>
                <c:pt idx="32">
                  <c:v>37</c:v>
                </c:pt>
                <c:pt idx="33">
                  <c:v>45</c:v>
                </c:pt>
                <c:pt idx="34">
                  <c:v>59</c:v>
                </c:pt>
                <c:pt idx="35">
                  <c:v>36</c:v>
                </c:pt>
                <c:pt idx="36">
                  <c:v>36</c:v>
                </c:pt>
                <c:pt idx="37">
                  <c:v>31</c:v>
                </c:pt>
                <c:pt idx="38">
                  <c:v>26</c:v>
                </c:pt>
                <c:pt idx="39">
                  <c:v>35</c:v>
                </c:pt>
                <c:pt idx="40">
                  <c:v>42</c:v>
                </c:pt>
                <c:pt idx="41">
                  <c:v>26</c:v>
                </c:pt>
                <c:pt idx="42">
                  <c:v>38</c:v>
                </c:pt>
                <c:pt idx="43">
                  <c:v>32</c:v>
                </c:pt>
                <c:pt idx="44">
                  <c:v>29</c:v>
                </c:pt>
                <c:pt idx="45">
                  <c:v>31</c:v>
                </c:pt>
                <c:pt idx="46">
                  <c:v>36</c:v>
                </c:pt>
                <c:pt idx="47">
                  <c:v>26</c:v>
                </c:pt>
                <c:pt idx="48">
                  <c:v>20</c:v>
                </c:pt>
                <c:pt idx="49">
                  <c:v>13</c:v>
                </c:pt>
                <c:pt idx="50">
                  <c:v>14</c:v>
                </c:pt>
                <c:pt idx="51">
                  <c:v>28</c:v>
                </c:pt>
                <c:pt idx="52">
                  <c:v>17</c:v>
                </c:pt>
              </c:numCache>
            </c:numRef>
          </c:val>
          <c:smooth val="0"/>
          <c:extLst>
            <c:ext xmlns:c16="http://schemas.microsoft.com/office/drawing/2014/chart" uri="{C3380CC4-5D6E-409C-BE32-E72D297353CC}">
              <c16:uniqueId val="{00000001-76F0-4B28-8AEF-D34C88B8756B}"/>
            </c:ext>
          </c:extLst>
        </c:ser>
        <c:dLbls>
          <c:showLegendKey val="0"/>
          <c:showVal val="0"/>
          <c:showCatName val="0"/>
          <c:showSerName val="0"/>
          <c:showPercent val="0"/>
          <c:showBubbleSize val="0"/>
        </c:dLbls>
        <c:marker val="1"/>
        <c:smooth val="0"/>
        <c:axId val="130408832"/>
        <c:axId val="130410752"/>
      </c:lineChart>
      <c:catAx>
        <c:axId val="130408832"/>
        <c:scaling>
          <c:orientation val="minMax"/>
        </c:scaling>
        <c:delete val="0"/>
        <c:axPos val="b"/>
        <c:title>
          <c:tx>
            <c:rich>
              <a:bodyPr/>
              <a:lstStyle/>
              <a:p>
                <a:pPr>
                  <a:defRPr/>
                </a:pPr>
                <a:r>
                  <a:rPr lang="en-US"/>
                  <a:t>Semana epidemiológica</a:t>
                </a:r>
              </a:p>
            </c:rich>
          </c:tx>
          <c:overlay val="0"/>
        </c:title>
        <c:numFmt formatCode="General" sourceLinked="1"/>
        <c:majorTickMark val="out"/>
        <c:minorTickMark val="none"/>
        <c:tickLblPos val="nextTo"/>
        <c:txPr>
          <a:bodyPr/>
          <a:lstStyle/>
          <a:p>
            <a:pPr>
              <a:defRPr sz="800"/>
            </a:pPr>
            <a:endParaRPr lang="en-US"/>
          </a:p>
        </c:txPr>
        <c:crossAx val="130410752"/>
        <c:crosses val="autoZero"/>
        <c:auto val="1"/>
        <c:lblAlgn val="ctr"/>
        <c:lblOffset val="100"/>
        <c:noMultiLvlLbl val="0"/>
      </c:catAx>
      <c:valAx>
        <c:axId val="130410752"/>
        <c:scaling>
          <c:orientation val="minMax"/>
        </c:scaling>
        <c:delete val="0"/>
        <c:axPos val="l"/>
        <c:title>
          <c:tx>
            <c:rich>
              <a:bodyPr rot="-5400000" vert="horz"/>
              <a:lstStyle/>
              <a:p>
                <a:pPr>
                  <a:defRPr/>
                </a:pPr>
                <a:r>
                  <a:rPr lang="en-US"/>
                  <a:t>Casos de IAD</a:t>
                </a:r>
              </a:p>
            </c:rich>
          </c:tx>
          <c:overlay val="0"/>
        </c:title>
        <c:numFmt formatCode="General" sourceLinked="1"/>
        <c:majorTickMark val="out"/>
        <c:minorTickMark val="none"/>
        <c:tickLblPos val="nextTo"/>
        <c:crossAx val="130408832"/>
        <c:crosses val="autoZero"/>
        <c:crossBetween val="between"/>
      </c:valAx>
    </c:plotArea>
    <c:legend>
      <c:legendPos val="r"/>
      <c:overlay val="0"/>
    </c:legend>
    <c:plotVisOnly val="1"/>
    <c:dispBlanksAs val="gap"/>
    <c:showDLblsOverMax val="0"/>
  </c:chart>
  <c:spPr>
    <a:noFill/>
    <a:ln>
      <a:noFill/>
    </a:ln>
  </c:sp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MX"/>
              <a:t>Tendencia de consumo de antibióticos y porcentaje de ocupación</a:t>
            </a:r>
            <a:r>
              <a:rPr lang="es-MX" baseline="0"/>
              <a:t> en UCI adutos </a:t>
            </a:r>
          </a:p>
          <a:p>
            <a:pPr>
              <a:defRPr sz="1400" b="0" i="0" u="none" strike="noStrike" kern="1200" spc="0" baseline="0">
                <a:solidFill>
                  <a:schemeClr val="tx1">
                    <a:lumMod val="65000"/>
                    <a:lumOff val="35000"/>
                  </a:schemeClr>
                </a:solidFill>
                <a:latin typeface="+mn-lt"/>
                <a:ea typeface="+mn-ea"/>
                <a:cs typeface="+mn-cs"/>
              </a:defRPr>
            </a:pPr>
            <a:r>
              <a:rPr lang="es-MX" baseline="0"/>
              <a:t>Medellín a semana 28 de 2021</a:t>
            </a:r>
            <a:endParaRPr lang="es-MX"/>
          </a:p>
        </c:rich>
      </c:tx>
      <c:overlay val="0"/>
      <c:spPr>
        <a:noFill/>
        <a:ln>
          <a:noFill/>
        </a:ln>
        <a:effectLst/>
      </c:spPr>
    </c:title>
    <c:autoTitleDeleted val="0"/>
    <c:plotArea>
      <c:layout/>
      <c:lineChart>
        <c:grouping val="standard"/>
        <c:varyColors val="0"/>
        <c:ser>
          <c:idx val="1"/>
          <c:order val="1"/>
          <c:tx>
            <c:strRef>
              <c:f>'2019-20'!$E$102</c:f>
              <c:strCache>
                <c:ptCount val="1"/>
                <c:pt idx="0">
                  <c:v>DDD1CEF</c:v>
                </c:pt>
              </c:strCache>
            </c:strRef>
          </c:tx>
          <c:spPr>
            <a:ln w="28575" cap="rnd">
              <a:solidFill>
                <a:schemeClr val="accent2"/>
              </a:solidFill>
              <a:round/>
            </a:ln>
            <a:effectLst/>
          </c:spPr>
          <c:marker>
            <c:symbol val="none"/>
          </c:marker>
          <c:cat>
            <c:strRef>
              <c:f>'2019-20'!$C$103:$C$108</c:f>
              <c:strCache>
                <c:ptCount val="6"/>
                <c:pt idx="0">
                  <c:v>ene</c:v>
                </c:pt>
                <c:pt idx="1">
                  <c:v>feb</c:v>
                </c:pt>
                <c:pt idx="2">
                  <c:v>mar</c:v>
                </c:pt>
                <c:pt idx="3">
                  <c:v>abr</c:v>
                </c:pt>
                <c:pt idx="4">
                  <c:v>may</c:v>
                </c:pt>
                <c:pt idx="5">
                  <c:v>jun</c:v>
                </c:pt>
              </c:strCache>
            </c:strRef>
          </c:cat>
          <c:val>
            <c:numRef>
              <c:f>'2019-20'!$E$103:$E$108</c:f>
              <c:numCache>
                <c:formatCode>0.00</c:formatCode>
                <c:ptCount val="6"/>
                <c:pt idx="0">
                  <c:v>3.7080360318998786</c:v>
                </c:pt>
                <c:pt idx="1">
                  <c:v>2.5179365392440758</c:v>
                </c:pt>
                <c:pt idx="2">
                  <c:v>4.2757501902157404</c:v>
                </c:pt>
                <c:pt idx="3">
                  <c:v>1.6586071498845671</c:v>
                </c:pt>
                <c:pt idx="4">
                  <c:v>1.821690564239399</c:v>
                </c:pt>
                <c:pt idx="5">
                  <c:v>0.95716450747261805</c:v>
                </c:pt>
              </c:numCache>
            </c:numRef>
          </c:val>
          <c:smooth val="0"/>
          <c:extLst>
            <c:ext xmlns:c16="http://schemas.microsoft.com/office/drawing/2014/chart" uri="{C3380CC4-5D6E-409C-BE32-E72D297353CC}">
              <c16:uniqueId val="{00000000-0A55-4CA8-9D62-10CD0F483BC0}"/>
            </c:ext>
          </c:extLst>
        </c:ser>
        <c:ser>
          <c:idx val="2"/>
          <c:order val="2"/>
          <c:tx>
            <c:strRef>
              <c:f>'2019-20'!$F$102</c:f>
              <c:strCache>
                <c:ptCount val="1"/>
                <c:pt idx="0">
                  <c:v>DDD3ERT</c:v>
                </c:pt>
              </c:strCache>
            </c:strRef>
          </c:tx>
          <c:spPr>
            <a:ln w="28575" cap="rnd">
              <a:solidFill>
                <a:schemeClr val="accent3"/>
              </a:solidFill>
              <a:round/>
            </a:ln>
            <a:effectLst/>
          </c:spPr>
          <c:marker>
            <c:symbol val="none"/>
          </c:marker>
          <c:cat>
            <c:strRef>
              <c:f>'2019-20'!$C$103:$C$108</c:f>
              <c:strCache>
                <c:ptCount val="6"/>
                <c:pt idx="0">
                  <c:v>ene</c:v>
                </c:pt>
                <c:pt idx="1">
                  <c:v>feb</c:v>
                </c:pt>
                <c:pt idx="2">
                  <c:v>mar</c:v>
                </c:pt>
                <c:pt idx="3">
                  <c:v>abr</c:v>
                </c:pt>
                <c:pt idx="4">
                  <c:v>may</c:v>
                </c:pt>
                <c:pt idx="5">
                  <c:v>jun</c:v>
                </c:pt>
              </c:strCache>
            </c:strRef>
          </c:cat>
          <c:val>
            <c:numRef>
              <c:f>'2019-20'!$F$103:$F$108</c:f>
              <c:numCache>
                <c:formatCode>0.00</c:formatCode>
                <c:ptCount val="6"/>
                <c:pt idx="0">
                  <c:v>6.6972354579769022E-2</c:v>
                </c:pt>
                <c:pt idx="1">
                  <c:v>6.4151249407492367E-3</c:v>
                </c:pt>
                <c:pt idx="2">
                  <c:v>1.6094417278101909E-2</c:v>
                </c:pt>
                <c:pt idx="3">
                  <c:v>3.6676816582214007E-2</c:v>
                </c:pt>
                <c:pt idx="4">
                  <c:v>0</c:v>
                </c:pt>
                <c:pt idx="5">
                  <c:v>5.6303794557212815E-2</c:v>
                </c:pt>
              </c:numCache>
            </c:numRef>
          </c:val>
          <c:smooth val="0"/>
          <c:extLst>
            <c:ext xmlns:c16="http://schemas.microsoft.com/office/drawing/2014/chart" uri="{C3380CC4-5D6E-409C-BE32-E72D297353CC}">
              <c16:uniqueId val="{00000001-0A55-4CA8-9D62-10CD0F483BC0}"/>
            </c:ext>
          </c:extLst>
        </c:ser>
        <c:ser>
          <c:idx val="3"/>
          <c:order val="3"/>
          <c:tx>
            <c:strRef>
              <c:f>'2019-20'!$G$102</c:f>
              <c:strCache>
                <c:ptCount val="1"/>
                <c:pt idx="0">
                  <c:v>DDD4MEM</c:v>
                </c:pt>
              </c:strCache>
            </c:strRef>
          </c:tx>
          <c:spPr>
            <a:ln w="28575" cap="rnd">
              <a:solidFill>
                <a:schemeClr val="accent4"/>
              </a:solidFill>
              <a:round/>
            </a:ln>
            <a:effectLst/>
          </c:spPr>
          <c:marker>
            <c:symbol val="none"/>
          </c:marker>
          <c:cat>
            <c:strRef>
              <c:f>'2019-20'!$C$103:$C$108</c:f>
              <c:strCache>
                <c:ptCount val="6"/>
                <c:pt idx="0">
                  <c:v>ene</c:v>
                </c:pt>
                <c:pt idx="1">
                  <c:v>feb</c:v>
                </c:pt>
                <c:pt idx="2">
                  <c:v>mar</c:v>
                </c:pt>
                <c:pt idx="3">
                  <c:v>abr</c:v>
                </c:pt>
                <c:pt idx="4">
                  <c:v>may</c:v>
                </c:pt>
                <c:pt idx="5">
                  <c:v>jun</c:v>
                </c:pt>
              </c:strCache>
            </c:strRef>
          </c:cat>
          <c:val>
            <c:numRef>
              <c:f>'2019-20'!$G$103:$G$108</c:f>
              <c:numCache>
                <c:formatCode>0.00</c:formatCode>
                <c:ptCount val="6"/>
                <c:pt idx="0">
                  <c:v>9.8263326913983349</c:v>
                </c:pt>
                <c:pt idx="1">
                  <c:v>15.972591914975476</c:v>
                </c:pt>
                <c:pt idx="2">
                  <c:v>9.391986616065692</c:v>
                </c:pt>
                <c:pt idx="3">
                  <c:v>11.612287650113204</c:v>
                </c:pt>
                <c:pt idx="4">
                  <c:v>14.726643006937042</c:v>
                </c:pt>
                <c:pt idx="5">
                  <c:v>10.876016315301609</c:v>
                </c:pt>
              </c:numCache>
            </c:numRef>
          </c:val>
          <c:smooth val="0"/>
          <c:extLst>
            <c:ext xmlns:c16="http://schemas.microsoft.com/office/drawing/2014/chart" uri="{C3380CC4-5D6E-409C-BE32-E72D297353CC}">
              <c16:uniqueId val="{00000002-0A55-4CA8-9D62-10CD0F483BC0}"/>
            </c:ext>
          </c:extLst>
        </c:ser>
        <c:ser>
          <c:idx val="4"/>
          <c:order val="4"/>
          <c:tx>
            <c:strRef>
              <c:f>'2019-20'!$H$102</c:f>
              <c:strCache>
                <c:ptCount val="1"/>
                <c:pt idx="0">
                  <c:v>DDD5PTZ</c:v>
                </c:pt>
              </c:strCache>
            </c:strRef>
          </c:tx>
          <c:spPr>
            <a:ln w="28575" cap="rnd">
              <a:solidFill>
                <a:schemeClr val="accent5"/>
              </a:solidFill>
              <a:round/>
            </a:ln>
            <a:effectLst/>
          </c:spPr>
          <c:marker>
            <c:symbol val="none"/>
          </c:marker>
          <c:cat>
            <c:strRef>
              <c:f>'2019-20'!$C$103:$C$108</c:f>
              <c:strCache>
                <c:ptCount val="6"/>
                <c:pt idx="0">
                  <c:v>ene</c:v>
                </c:pt>
                <c:pt idx="1">
                  <c:v>feb</c:v>
                </c:pt>
                <c:pt idx="2">
                  <c:v>mar</c:v>
                </c:pt>
                <c:pt idx="3">
                  <c:v>abr</c:v>
                </c:pt>
                <c:pt idx="4">
                  <c:v>may</c:v>
                </c:pt>
                <c:pt idx="5">
                  <c:v>jun</c:v>
                </c:pt>
              </c:strCache>
            </c:strRef>
          </c:cat>
          <c:val>
            <c:numRef>
              <c:f>'2019-20'!$H$103:$H$108</c:f>
              <c:numCache>
                <c:formatCode>0.00</c:formatCode>
                <c:ptCount val="6"/>
                <c:pt idx="0">
                  <c:v>13.091181824499706</c:v>
                </c:pt>
                <c:pt idx="1">
                  <c:v>12.20166844641126</c:v>
                </c:pt>
                <c:pt idx="2">
                  <c:v>11.334684968308961</c:v>
                </c:pt>
                <c:pt idx="3">
                  <c:v>12.856097469603684</c:v>
                </c:pt>
                <c:pt idx="4">
                  <c:v>10.390108543853954</c:v>
                </c:pt>
                <c:pt idx="5">
                  <c:v>11.580484030535306</c:v>
                </c:pt>
              </c:numCache>
            </c:numRef>
          </c:val>
          <c:smooth val="0"/>
          <c:extLst>
            <c:ext xmlns:c16="http://schemas.microsoft.com/office/drawing/2014/chart" uri="{C3380CC4-5D6E-409C-BE32-E72D297353CC}">
              <c16:uniqueId val="{00000003-0A55-4CA8-9D62-10CD0F483BC0}"/>
            </c:ext>
          </c:extLst>
        </c:ser>
        <c:ser>
          <c:idx val="5"/>
          <c:order val="5"/>
          <c:tx>
            <c:strRef>
              <c:f>'2019-20'!$I$102</c:f>
              <c:strCache>
                <c:ptCount val="1"/>
                <c:pt idx="0">
                  <c:v>DDD6VAN</c:v>
                </c:pt>
              </c:strCache>
            </c:strRef>
          </c:tx>
          <c:spPr>
            <a:ln w="28575" cap="rnd">
              <a:solidFill>
                <a:schemeClr val="accent6"/>
              </a:solidFill>
              <a:round/>
            </a:ln>
            <a:effectLst/>
          </c:spPr>
          <c:marker>
            <c:symbol val="none"/>
          </c:marker>
          <c:cat>
            <c:strRef>
              <c:f>'2019-20'!$C$103:$C$108</c:f>
              <c:strCache>
                <c:ptCount val="6"/>
                <c:pt idx="0">
                  <c:v>ene</c:v>
                </c:pt>
                <c:pt idx="1">
                  <c:v>feb</c:v>
                </c:pt>
                <c:pt idx="2">
                  <c:v>mar</c:v>
                </c:pt>
                <c:pt idx="3">
                  <c:v>abr</c:v>
                </c:pt>
                <c:pt idx="4">
                  <c:v>may</c:v>
                </c:pt>
                <c:pt idx="5">
                  <c:v>jun</c:v>
                </c:pt>
              </c:strCache>
            </c:strRef>
          </c:cat>
          <c:val>
            <c:numRef>
              <c:f>'2019-20'!$I$103:$I$108</c:f>
              <c:numCache>
                <c:formatCode>0.00</c:formatCode>
                <c:ptCount val="6"/>
                <c:pt idx="0">
                  <c:v>6.1949427986286354</c:v>
                </c:pt>
                <c:pt idx="1">
                  <c:v>6.2034258177045123</c:v>
                </c:pt>
                <c:pt idx="2">
                  <c:v>5.4291834284797105</c:v>
                </c:pt>
                <c:pt idx="3">
                  <c:v>6.0353739286954387</c:v>
                </c:pt>
                <c:pt idx="4">
                  <c:v>7.9663566643422428</c:v>
                </c:pt>
                <c:pt idx="5">
                  <c:v>6.1830950389579211</c:v>
                </c:pt>
              </c:numCache>
            </c:numRef>
          </c:val>
          <c:smooth val="0"/>
          <c:extLst>
            <c:ext xmlns:c16="http://schemas.microsoft.com/office/drawing/2014/chart" uri="{C3380CC4-5D6E-409C-BE32-E72D297353CC}">
              <c16:uniqueId val="{00000004-0A55-4CA8-9D62-10CD0F483BC0}"/>
            </c:ext>
          </c:extLst>
        </c:ser>
        <c:ser>
          <c:idx val="6"/>
          <c:order val="6"/>
          <c:tx>
            <c:strRef>
              <c:f>'2019-20'!$J$102</c:f>
              <c:strCache>
                <c:ptCount val="1"/>
                <c:pt idx="0">
                  <c:v>DDD2FEP</c:v>
                </c:pt>
              </c:strCache>
            </c:strRef>
          </c:tx>
          <c:spPr>
            <a:ln w="28575" cap="rnd">
              <a:solidFill>
                <a:schemeClr val="accent1">
                  <a:lumMod val="60000"/>
                </a:schemeClr>
              </a:solidFill>
              <a:round/>
            </a:ln>
            <a:effectLst/>
          </c:spPr>
          <c:marker>
            <c:symbol val="none"/>
          </c:marker>
          <c:cat>
            <c:strRef>
              <c:f>'2019-20'!$C$103:$C$108</c:f>
              <c:strCache>
                <c:ptCount val="6"/>
                <c:pt idx="0">
                  <c:v>ene</c:v>
                </c:pt>
                <c:pt idx="1">
                  <c:v>feb</c:v>
                </c:pt>
                <c:pt idx="2">
                  <c:v>mar</c:v>
                </c:pt>
                <c:pt idx="3">
                  <c:v>abr</c:v>
                </c:pt>
                <c:pt idx="4">
                  <c:v>may</c:v>
                </c:pt>
                <c:pt idx="5">
                  <c:v>jun</c:v>
                </c:pt>
              </c:strCache>
            </c:strRef>
          </c:cat>
          <c:val>
            <c:numRef>
              <c:f>'2019-20'!$J$103:$J$108</c:f>
              <c:numCache>
                <c:formatCode>0.00</c:formatCode>
                <c:ptCount val="6"/>
                <c:pt idx="0">
                  <c:v>6.4829239233216418</c:v>
                </c:pt>
                <c:pt idx="1">
                  <c:v>8.4743800467297419</c:v>
                </c:pt>
                <c:pt idx="2">
                  <c:v>6.9474234583806567</c:v>
                </c:pt>
                <c:pt idx="3">
                  <c:v>11.212917869551317</c:v>
                </c:pt>
                <c:pt idx="4">
                  <c:v>17.793732272980868</c:v>
                </c:pt>
                <c:pt idx="5">
                  <c:v>9.3454914999213745</c:v>
                </c:pt>
              </c:numCache>
            </c:numRef>
          </c:val>
          <c:smooth val="0"/>
          <c:extLst>
            <c:ext xmlns:c16="http://schemas.microsoft.com/office/drawing/2014/chart" uri="{C3380CC4-5D6E-409C-BE32-E72D297353CC}">
              <c16:uniqueId val="{00000005-0A55-4CA8-9D62-10CD0F483BC0}"/>
            </c:ext>
          </c:extLst>
        </c:ser>
        <c:dLbls>
          <c:showLegendKey val="0"/>
          <c:showVal val="0"/>
          <c:showCatName val="0"/>
          <c:showSerName val="0"/>
          <c:showPercent val="0"/>
          <c:showBubbleSize val="0"/>
        </c:dLbls>
        <c:marker val="1"/>
        <c:smooth val="0"/>
        <c:axId val="123710080"/>
        <c:axId val="126015360"/>
      </c:lineChart>
      <c:lineChart>
        <c:grouping val="standard"/>
        <c:varyColors val="0"/>
        <c:ser>
          <c:idx val="0"/>
          <c:order val="0"/>
          <c:tx>
            <c:strRef>
              <c:f>'2019-20'!$D$102</c:f>
              <c:strCache>
                <c:ptCount val="1"/>
                <c:pt idx="0">
                  <c:v>%OCUP</c:v>
                </c:pt>
              </c:strCache>
            </c:strRef>
          </c:tx>
          <c:spPr>
            <a:ln w="28575" cap="rnd">
              <a:solidFill>
                <a:schemeClr val="accent1"/>
              </a:solidFill>
              <a:prstDash val="sysDot"/>
              <a:round/>
            </a:ln>
            <a:effectLst/>
          </c:spPr>
          <c:marker>
            <c:symbol val="none"/>
          </c:marker>
          <c:cat>
            <c:strRef>
              <c:f>'2019-20'!$C$103:$C$108</c:f>
              <c:strCache>
                <c:ptCount val="6"/>
                <c:pt idx="0">
                  <c:v>ene</c:v>
                </c:pt>
                <c:pt idx="1">
                  <c:v>feb</c:v>
                </c:pt>
                <c:pt idx="2">
                  <c:v>mar</c:v>
                </c:pt>
                <c:pt idx="3">
                  <c:v>abr</c:v>
                </c:pt>
                <c:pt idx="4">
                  <c:v>may</c:v>
                </c:pt>
                <c:pt idx="5">
                  <c:v>jun</c:v>
                </c:pt>
              </c:strCache>
            </c:strRef>
          </c:cat>
          <c:val>
            <c:numRef>
              <c:f>'2019-20'!$D$103:$D$108</c:f>
              <c:numCache>
                <c:formatCode>0.00</c:formatCode>
                <c:ptCount val="6"/>
                <c:pt idx="0">
                  <c:v>0.8844776119402985</c:v>
                </c:pt>
                <c:pt idx="1">
                  <c:v>0.71556872149339357</c:v>
                </c:pt>
                <c:pt idx="2">
                  <c:v>0.77218077270351182</c:v>
                </c:pt>
                <c:pt idx="3">
                  <c:v>0.94945450538147891</c:v>
                </c:pt>
                <c:pt idx="4">
                  <c:v>0.95163551401869162</c:v>
                </c:pt>
                <c:pt idx="5">
                  <c:v>0.92560183272618024</c:v>
                </c:pt>
              </c:numCache>
            </c:numRef>
          </c:val>
          <c:smooth val="0"/>
          <c:extLst>
            <c:ext xmlns:c16="http://schemas.microsoft.com/office/drawing/2014/chart" uri="{C3380CC4-5D6E-409C-BE32-E72D297353CC}">
              <c16:uniqueId val="{00000006-0A55-4CA8-9D62-10CD0F483BC0}"/>
            </c:ext>
          </c:extLst>
        </c:ser>
        <c:dLbls>
          <c:showLegendKey val="0"/>
          <c:showVal val="0"/>
          <c:showCatName val="0"/>
          <c:showSerName val="0"/>
          <c:showPercent val="0"/>
          <c:showBubbleSize val="0"/>
        </c:dLbls>
        <c:marker val="1"/>
        <c:smooth val="0"/>
        <c:axId val="133003904"/>
        <c:axId val="133001984"/>
      </c:lineChart>
      <c:catAx>
        <c:axId val="123710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6015360"/>
        <c:crosses val="autoZero"/>
        <c:auto val="1"/>
        <c:lblAlgn val="ctr"/>
        <c:lblOffset val="100"/>
        <c:noMultiLvlLbl val="0"/>
      </c:catAx>
      <c:valAx>
        <c:axId val="126015360"/>
        <c:scaling>
          <c:orientation val="minMax"/>
        </c:scaling>
        <c:delete val="0"/>
        <c:axPos val="l"/>
        <c:majorGridlines>
          <c:spPr>
            <a:ln w="9525" cap="flat" cmpd="sng" algn="ctr">
              <a:solidFill>
                <a:schemeClr val="tx1">
                  <a:lumMod val="15000"/>
                  <a:lumOff val="85000"/>
                </a:schemeClr>
              </a:solidFill>
              <a:round/>
            </a:ln>
            <a:effectLst/>
          </c:spPr>
        </c:majorGridlines>
        <c:title>
          <c:tx>
            <c:rich>
              <a:bodyPr/>
              <a:lstStyle/>
              <a:p>
                <a:pPr>
                  <a:defRPr/>
                </a:pPr>
                <a:r>
                  <a:rPr lang="en-US"/>
                  <a:t>DDD</a:t>
                </a:r>
              </a:p>
            </c:rich>
          </c:tx>
          <c:overlay val="0"/>
        </c:title>
        <c:numFmt formatCode="0.00" sourceLinked="1"/>
        <c:majorTickMark val="none"/>
        <c:minorTickMark val="none"/>
        <c:tickLblPos val="nextTo"/>
        <c:spPr>
          <a:noFill/>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3710080"/>
        <c:crosses val="autoZero"/>
        <c:crossBetween val="between"/>
      </c:valAx>
      <c:valAx>
        <c:axId val="133001984"/>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%ocupación</a:t>
                </a:r>
              </a:p>
            </c:rich>
          </c:tx>
          <c:overlay val="0"/>
          <c:spPr>
            <a:noFill/>
            <a:ln>
              <a:noFill/>
            </a:ln>
            <a:effectLst/>
          </c:spPr>
        </c:title>
        <c:numFmt formatCode="0%" sourceLinked="0"/>
        <c:majorTickMark val="out"/>
        <c:minorTickMark val="none"/>
        <c:tickLblPos val="nextTo"/>
        <c:spPr>
          <a:noFill/>
          <a:ln>
            <a:solidFill>
              <a:schemeClr val="accent1">
                <a:alpha val="76000"/>
              </a:scheme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3003904"/>
        <c:crosses val="max"/>
        <c:crossBetween val="between"/>
      </c:valAx>
      <c:catAx>
        <c:axId val="133003904"/>
        <c:scaling>
          <c:orientation val="minMax"/>
        </c:scaling>
        <c:delete val="1"/>
        <c:axPos val="b"/>
        <c:numFmt formatCode="General" sourceLinked="1"/>
        <c:majorTickMark val="out"/>
        <c:minorTickMark val="none"/>
        <c:tickLblPos val="nextTo"/>
        <c:crossAx val="133001984"/>
        <c:crosses val="autoZero"/>
        <c:auto val="1"/>
        <c:lblAlgn val="ctr"/>
        <c:lblOffset val="100"/>
        <c:noMultiLvlLbl val="0"/>
      </c:catAx>
      <c:dTable>
        <c:showHorzBorder val="1"/>
        <c:showVertBorder val="1"/>
        <c:showOutline val="1"/>
        <c:showKeys val="1"/>
      </c:dTable>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s-MX" sz="1200" b="0" i="0" baseline="0">
                <a:effectLst/>
              </a:rPr>
              <a:t>Tendencia de consumo de antibióticos y porcentaje de ocupación en servicios de  hospitalización adutos </a:t>
            </a:r>
          </a:p>
          <a:p>
            <a:pPr>
              <a:defRPr sz="1200"/>
            </a:pPr>
            <a:r>
              <a:rPr lang="es-MX" sz="1200" b="0" i="0" baseline="0">
                <a:effectLst/>
              </a:rPr>
              <a:t>Medellín a semana 28 de 2021</a:t>
            </a:r>
            <a:endParaRPr lang="es-MX" sz="1200">
              <a:effectLst/>
            </a:endParaRP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1"/>
          <c:order val="1"/>
          <c:tx>
            <c:strRef>
              <c:f>'2019-20'!$E$109</c:f>
              <c:strCache>
                <c:ptCount val="1"/>
                <c:pt idx="0">
                  <c:v>DDD1CEF</c:v>
                </c:pt>
              </c:strCache>
            </c:strRef>
          </c:tx>
          <c:spPr>
            <a:ln w="28575" cap="rnd">
              <a:solidFill>
                <a:schemeClr val="accent2"/>
              </a:solidFill>
              <a:round/>
            </a:ln>
            <a:effectLst/>
          </c:spPr>
          <c:marker>
            <c:symbol val="none"/>
          </c:marker>
          <c:cat>
            <c:strRef>
              <c:f>'2019-20'!$C$110:$C$115</c:f>
              <c:strCache>
                <c:ptCount val="6"/>
                <c:pt idx="0">
                  <c:v>ene</c:v>
                </c:pt>
                <c:pt idx="1">
                  <c:v>feb</c:v>
                </c:pt>
                <c:pt idx="2">
                  <c:v>mar</c:v>
                </c:pt>
                <c:pt idx="3">
                  <c:v>abr</c:v>
                </c:pt>
                <c:pt idx="4">
                  <c:v>may</c:v>
                </c:pt>
                <c:pt idx="5">
                  <c:v>jun</c:v>
                </c:pt>
              </c:strCache>
            </c:strRef>
          </c:cat>
          <c:val>
            <c:numRef>
              <c:f>'2019-20'!$E$110:$E$115</c:f>
              <c:numCache>
                <c:formatCode>0.00</c:formatCode>
                <c:ptCount val="6"/>
                <c:pt idx="0">
                  <c:v>2.447284057837035</c:v>
                </c:pt>
                <c:pt idx="1">
                  <c:v>1.2676725083828253</c:v>
                </c:pt>
                <c:pt idx="2">
                  <c:v>1.4305979956565236</c:v>
                </c:pt>
                <c:pt idx="3">
                  <c:v>2.6434298153823499</c:v>
                </c:pt>
                <c:pt idx="4">
                  <c:v>2.1599262574213407</c:v>
                </c:pt>
                <c:pt idx="5">
                  <c:v>1.49684989683986</c:v>
                </c:pt>
              </c:numCache>
            </c:numRef>
          </c:val>
          <c:smooth val="0"/>
          <c:extLst>
            <c:ext xmlns:c16="http://schemas.microsoft.com/office/drawing/2014/chart" uri="{C3380CC4-5D6E-409C-BE32-E72D297353CC}">
              <c16:uniqueId val="{00000000-58FC-414F-9D6C-830EDC17D30E}"/>
            </c:ext>
          </c:extLst>
        </c:ser>
        <c:ser>
          <c:idx val="2"/>
          <c:order val="2"/>
          <c:tx>
            <c:strRef>
              <c:f>'2019-20'!$F$109</c:f>
              <c:strCache>
                <c:ptCount val="1"/>
                <c:pt idx="0">
                  <c:v>DDD2 CIP</c:v>
                </c:pt>
              </c:strCache>
            </c:strRef>
          </c:tx>
          <c:spPr>
            <a:ln w="28575" cap="rnd">
              <a:solidFill>
                <a:schemeClr val="accent3"/>
              </a:solidFill>
              <a:round/>
            </a:ln>
            <a:effectLst/>
          </c:spPr>
          <c:marker>
            <c:symbol val="none"/>
          </c:marker>
          <c:cat>
            <c:strRef>
              <c:f>'2019-20'!$C$110:$C$115</c:f>
              <c:strCache>
                <c:ptCount val="6"/>
                <c:pt idx="0">
                  <c:v>ene</c:v>
                </c:pt>
                <c:pt idx="1">
                  <c:v>feb</c:v>
                </c:pt>
                <c:pt idx="2">
                  <c:v>mar</c:v>
                </c:pt>
                <c:pt idx="3">
                  <c:v>abr</c:v>
                </c:pt>
                <c:pt idx="4">
                  <c:v>may</c:v>
                </c:pt>
                <c:pt idx="5">
                  <c:v>jun</c:v>
                </c:pt>
              </c:strCache>
            </c:strRef>
          </c:cat>
          <c:val>
            <c:numRef>
              <c:f>'2019-20'!$F$110:$F$115</c:f>
              <c:numCache>
                <c:formatCode>0.00</c:formatCode>
                <c:ptCount val="6"/>
                <c:pt idx="0">
                  <c:v>3.155848530578778</c:v>
                </c:pt>
                <c:pt idx="1">
                  <c:v>3.2246379477610012</c:v>
                </c:pt>
                <c:pt idx="2">
                  <c:v>3.1059263137554987</c:v>
                </c:pt>
                <c:pt idx="3">
                  <c:v>4.4681840607659531</c:v>
                </c:pt>
                <c:pt idx="4">
                  <c:v>3.0875750741376344</c:v>
                </c:pt>
                <c:pt idx="5">
                  <c:v>3.2705116950480133</c:v>
                </c:pt>
              </c:numCache>
            </c:numRef>
          </c:val>
          <c:smooth val="0"/>
          <c:extLst>
            <c:ext xmlns:c16="http://schemas.microsoft.com/office/drawing/2014/chart" uri="{C3380CC4-5D6E-409C-BE32-E72D297353CC}">
              <c16:uniqueId val="{00000001-58FC-414F-9D6C-830EDC17D30E}"/>
            </c:ext>
          </c:extLst>
        </c:ser>
        <c:ser>
          <c:idx val="3"/>
          <c:order val="3"/>
          <c:tx>
            <c:strRef>
              <c:f>'2019-20'!$G$109</c:f>
              <c:strCache>
                <c:ptCount val="1"/>
                <c:pt idx="0">
                  <c:v>DDD3ERT</c:v>
                </c:pt>
              </c:strCache>
            </c:strRef>
          </c:tx>
          <c:spPr>
            <a:ln w="28575" cap="rnd">
              <a:solidFill>
                <a:schemeClr val="accent4"/>
              </a:solidFill>
              <a:round/>
            </a:ln>
            <a:effectLst/>
          </c:spPr>
          <c:marker>
            <c:symbol val="none"/>
          </c:marker>
          <c:cat>
            <c:strRef>
              <c:f>'2019-20'!$C$110:$C$115</c:f>
              <c:strCache>
                <c:ptCount val="6"/>
                <c:pt idx="0">
                  <c:v>ene</c:v>
                </c:pt>
                <c:pt idx="1">
                  <c:v>feb</c:v>
                </c:pt>
                <c:pt idx="2">
                  <c:v>mar</c:v>
                </c:pt>
                <c:pt idx="3">
                  <c:v>abr</c:v>
                </c:pt>
                <c:pt idx="4">
                  <c:v>may</c:v>
                </c:pt>
                <c:pt idx="5">
                  <c:v>jun</c:v>
                </c:pt>
              </c:strCache>
            </c:strRef>
          </c:cat>
          <c:val>
            <c:numRef>
              <c:f>'2019-20'!$G$110:$G$115</c:f>
              <c:numCache>
                <c:formatCode>0.00</c:formatCode>
                <c:ptCount val="6"/>
                <c:pt idx="0">
                  <c:v>0.1715939015407979</c:v>
                </c:pt>
                <c:pt idx="1">
                  <c:v>0.14575357131179231</c:v>
                </c:pt>
                <c:pt idx="2">
                  <c:v>8.9989228759039391E-2</c:v>
                </c:pt>
                <c:pt idx="3">
                  <c:v>0.11720570814329377</c:v>
                </c:pt>
                <c:pt idx="4">
                  <c:v>0.15628734708170677</c:v>
                </c:pt>
                <c:pt idx="5">
                  <c:v>0.13458775460248937</c:v>
                </c:pt>
              </c:numCache>
            </c:numRef>
          </c:val>
          <c:smooth val="0"/>
          <c:extLst>
            <c:ext xmlns:c16="http://schemas.microsoft.com/office/drawing/2014/chart" uri="{C3380CC4-5D6E-409C-BE32-E72D297353CC}">
              <c16:uniqueId val="{00000002-58FC-414F-9D6C-830EDC17D30E}"/>
            </c:ext>
          </c:extLst>
        </c:ser>
        <c:ser>
          <c:idx val="4"/>
          <c:order val="4"/>
          <c:tx>
            <c:strRef>
              <c:f>'2019-20'!$H$109</c:f>
              <c:strCache>
                <c:ptCount val="1"/>
                <c:pt idx="0">
                  <c:v>DDD4MEM</c:v>
                </c:pt>
              </c:strCache>
            </c:strRef>
          </c:tx>
          <c:spPr>
            <a:ln w="28575" cap="rnd">
              <a:solidFill>
                <a:schemeClr val="accent5"/>
              </a:solidFill>
              <a:round/>
            </a:ln>
            <a:effectLst/>
          </c:spPr>
          <c:marker>
            <c:symbol val="none"/>
          </c:marker>
          <c:cat>
            <c:strRef>
              <c:f>'2019-20'!$C$110:$C$115</c:f>
              <c:strCache>
                <c:ptCount val="6"/>
                <c:pt idx="0">
                  <c:v>ene</c:v>
                </c:pt>
                <c:pt idx="1">
                  <c:v>feb</c:v>
                </c:pt>
                <c:pt idx="2">
                  <c:v>mar</c:v>
                </c:pt>
                <c:pt idx="3">
                  <c:v>abr</c:v>
                </c:pt>
                <c:pt idx="4">
                  <c:v>may</c:v>
                </c:pt>
                <c:pt idx="5">
                  <c:v>jun</c:v>
                </c:pt>
              </c:strCache>
            </c:strRef>
          </c:cat>
          <c:val>
            <c:numRef>
              <c:f>'2019-20'!$H$110:$H$115</c:f>
              <c:numCache>
                <c:formatCode>0.00</c:formatCode>
                <c:ptCount val="6"/>
                <c:pt idx="0">
                  <c:v>3.1665978037212765</c:v>
                </c:pt>
                <c:pt idx="1">
                  <c:v>2.7938232068258904</c:v>
                </c:pt>
                <c:pt idx="2">
                  <c:v>3.2613404038078344</c:v>
                </c:pt>
                <c:pt idx="3">
                  <c:v>3.5993494887876007</c:v>
                </c:pt>
                <c:pt idx="4">
                  <c:v>2.9554112936911516</c:v>
                </c:pt>
                <c:pt idx="5">
                  <c:v>3.4965508536293108</c:v>
                </c:pt>
              </c:numCache>
            </c:numRef>
          </c:val>
          <c:smooth val="0"/>
          <c:extLst>
            <c:ext xmlns:c16="http://schemas.microsoft.com/office/drawing/2014/chart" uri="{C3380CC4-5D6E-409C-BE32-E72D297353CC}">
              <c16:uniqueId val="{00000003-58FC-414F-9D6C-830EDC17D30E}"/>
            </c:ext>
          </c:extLst>
        </c:ser>
        <c:ser>
          <c:idx val="5"/>
          <c:order val="5"/>
          <c:tx>
            <c:strRef>
              <c:f>'2019-20'!$I$109</c:f>
              <c:strCache>
                <c:ptCount val="1"/>
                <c:pt idx="0">
                  <c:v>DDD5PTZ</c:v>
                </c:pt>
              </c:strCache>
            </c:strRef>
          </c:tx>
          <c:spPr>
            <a:ln w="28575" cap="rnd">
              <a:solidFill>
                <a:schemeClr val="accent6"/>
              </a:solidFill>
              <a:round/>
            </a:ln>
            <a:effectLst/>
          </c:spPr>
          <c:marker>
            <c:symbol val="none"/>
          </c:marker>
          <c:cat>
            <c:strRef>
              <c:f>'2019-20'!$C$110:$C$115</c:f>
              <c:strCache>
                <c:ptCount val="6"/>
                <c:pt idx="0">
                  <c:v>ene</c:v>
                </c:pt>
                <c:pt idx="1">
                  <c:v>feb</c:v>
                </c:pt>
                <c:pt idx="2">
                  <c:v>mar</c:v>
                </c:pt>
                <c:pt idx="3">
                  <c:v>abr</c:v>
                </c:pt>
                <c:pt idx="4">
                  <c:v>may</c:v>
                </c:pt>
                <c:pt idx="5">
                  <c:v>jun</c:v>
                </c:pt>
              </c:strCache>
            </c:strRef>
          </c:cat>
          <c:val>
            <c:numRef>
              <c:f>'2019-20'!$I$110:$I$115</c:f>
              <c:numCache>
                <c:formatCode>0.00</c:formatCode>
                <c:ptCount val="6"/>
                <c:pt idx="0">
                  <c:v>7.6764180170078911</c:v>
                </c:pt>
                <c:pt idx="1">
                  <c:v>7.1288656204071561</c:v>
                </c:pt>
                <c:pt idx="2">
                  <c:v>7.0468488366693931</c:v>
                </c:pt>
                <c:pt idx="3">
                  <c:v>7.3099633825407269</c:v>
                </c:pt>
                <c:pt idx="4">
                  <c:v>5.6615906783523258</c:v>
                </c:pt>
                <c:pt idx="5">
                  <c:v>7.1841856673386566</c:v>
                </c:pt>
              </c:numCache>
            </c:numRef>
          </c:val>
          <c:smooth val="0"/>
          <c:extLst>
            <c:ext xmlns:c16="http://schemas.microsoft.com/office/drawing/2014/chart" uri="{C3380CC4-5D6E-409C-BE32-E72D297353CC}">
              <c16:uniqueId val="{00000004-58FC-414F-9D6C-830EDC17D30E}"/>
            </c:ext>
          </c:extLst>
        </c:ser>
        <c:ser>
          <c:idx val="6"/>
          <c:order val="6"/>
          <c:tx>
            <c:strRef>
              <c:f>'2019-20'!$J$109</c:f>
              <c:strCache>
                <c:ptCount val="1"/>
                <c:pt idx="0">
                  <c:v>DDD6VAN</c:v>
                </c:pt>
              </c:strCache>
            </c:strRef>
          </c:tx>
          <c:spPr>
            <a:ln w="28575" cap="rnd">
              <a:solidFill>
                <a:schemeClr val="accent1">
                  <a:lumMod val="60000"/>
                </a:schemeClr>
              </a:solidFill>
              <a:round/>
            </a:ln>
            <a:effectLst/>
          </c:spPr>
          <c:marker>
            <c:symbol val="none"/>
          </c:marker>
          <c:cat>
            <c:strRef>
              <c:f>'2019-20'!$C$110:$C$115</c:f>
              <c:strCache>
                <c:ptCount val="6"/>
                <c:pt idx="0">
                  <c:v>ene</c:v>
                </c:pt>
                <c:pt idx="1">
                  <c:v>feb</c:v>
                </c:pt>
                <c:pt idx="2">
                  <c:v>mar</c:v>
                </c:pt>
                <c:pt idx="3">
                  <c:v>abr</c:v>
                </c:pt>
                <c:pt idx="4">
                  <c:v>may</c:v>
                </c:pt>
                <c:pt idx="5">
                  <c:v>jun</c:v>
                </c:pt>
              </c:strCache>
            </c:strRef>
          </c:cat>
          <c:val>
            <c:numRef>
              <c:f>'2019-20'!$J$110:$J$115</c:f>
              <c:numCache>
                <c:formatCode>0.00</c:formatCode>
                <c:ptCount val="6"/>
                <c:pt idx="0">
                  <c:v>2.2200700640726678</c:v>
                </c:pt>
                <c:pt idx="1">
                  <c:v>2.6932447190200923</c:v>
                </c:pt>
                <c:pt idx="2">
                  <c:v>2.4579750239888898</c:v>
                </c:pt>
                <c:pt idx="3">
                  <c:v>2.8422384224748733</c:v>
                </c:pt>
                <c:pt idx="4">
                  <c:v>1.7705249179228186</c:v>
                </c:pt>
                <c:pt idx="5">
                  <c:v>2.6270944534255478</c:v>
                </c:pt>
              </c:numCache>
            </c:numRef>
          </c:val>
          <c:smooth val="0"/>
          <c:extLst>
            <c:ext xmlns:c16="http://schemas.microsoft.com/office/drawing/2014/chart" uri="{C3380CC4-5D6E-409C-BE32-E72D297353CC}">
              <c16:uniqueId val="{00000005-58FC-414F-9D6C-830EDC17D30E}"/>
            </c:ext>
          </c:extLst>
        </c:ser>
        <c:ser>
          <c:idx val="7"/>
          <c:order val="7"/>
          <c:tx>
            <c:strRef>
              <c:f>'2019-20'!$K$109</c:f>
              <c:strCache>
                <c:ptCount val="1"/>
                <c:pt idx="0">
                  <c:v>DDD2FEP</c:v>
                </c:pt>
              </c:strCache>
            </c:strRef>
          </c:tx>
          <c:spPr>
            <a:ln w="28575" cap="rnd">
              <a:solidFill>
                <a:schemeClr val="accent2">
                  <a:lumMod val="60000"/>
                </a:schemeClr>
              </a:solidFill>
              <a:round/>
            </a:ln>
            <a:effectLst/>
          </c:spPr>
          <c:marker>
            <c:symbol val="none"/>
          </c:marker>
          <c:cat>
            <c:strRef>
              <c:f>'2019-20'!$C$110:$C$115</c:f>
              <c:strCache>
                <c:ptCount val="6"/>
                <c:pt idx="0">
                  <c:v>ene</c:v>
                </c:pt>
                <c:pt idx="1">
                  <c:v>feb</c:v>
                </c:pt>
                <c:pt idx="2">
                  <c:v>mar</c:v>
                </c:pt>
                <c:pt idx="3">
                  <c:v>abr</c:v>
                </c:pt>
                <c:pt idx="4">
                  <c:v>may</c:v>
                </c:pt>
                <c:pt idx="5">
                  <c:v>jun</c:v>
                </c:pt>
              </c:strCache>
            </c:strRef>
          </c:cat>
          <c:val>
            <c:numRef>
              <c:f>'2019-20'!$K$110:$K$115</c:f>
              <c:numCache>
                <c:formatCode>0.00</c:formatCode>
                <c:ptCount val="6"/>
                <c:pt idx="0">
                  <c:v>1.6765907586753479</c:v>
                </c:pt>
                <c:pt idx="1">
                  <c:v>1.5451157099149211</c:v>
                </c:pt>
                <c:pt idx="2">
                  <c:v>1.8413180653772676</c:v>
                </c:pt>
                <c:pt idx="3">
                  <c:v>1.8916749239041284</c:v>
                </c:pt>
                <c:pt idx="4">
                  <c:v>1.5777997904821748</c:v>
                </c:pt>
                <c:pt idx="5">
                  <c:v>1.9632257247450078</c:v>
                </c:pt>
              </c:numCache>
            </c:numRef>
          </c:val>
          <c:smooth val="0"/>
          <c:extLst>
            <c:ext xmlns:c16="http://schemas.microsoft.com/office/drawing/2014/chart" uri="{C3380CC4-5D6E-409C-BE32-E72D297353CC}">
              <c16:uniqueId val="{00000006-58FC-414F-9D6C-830EDC17D30E}"/>
            </c:ext>
          </c:extLst>
        </c:ser>
        <c:dLbls>
          <c:showLegendKey val="0"/>
          <c:showVal val="0"/>
          <c:showCatName val="0"/>
          <c:showSerName val="0"/>
          <c:showPercent val="0"/>
          <c:showBubbleSize val="0"/>
        </c:dLbls>
        <c:marker val="1"/>
        <c:smooth val="0"/>
        <c:axId val="74669056"/>
        <c:axId val="74859264"/>
      </c:lineChart>
      <c:lineChart>
        <c:grouping val="standard"/>
        <c:varyColors val="0"/>
        <c:ser>
          <c:idx val="0"/>
          <c:order val="0"/>
          <c:tx>
            <c:strRef>
              <c:f>'2019-20'!$D$109</c:f>
              <c:strCache>
                <c:ptCount val="1"/>
                <c:pt idx="0">
                  <c:v>%OCUP</c:v>
                </c:pt>
              </c:strCache>
            </c:strRef>
          </c:tx>
          <c:spPr>
            <a:ln w="28575" cap="rnd">
              <a:solidFill>
                <a:schemeClr val="accent5">
                  <a:alpha val="79000"/>
                </a:schemeClr>
              </a:solidFill>
              <a:prstDash val="sysDot"/>
              <a:round/>
            </a:ln>
            <a:effectLst/>
          </c:spPr>
          <c:marker>
            <c:symbol val="none"/>
          </c:marker>
          <c:cat>
            <c:strRef>
              <c:f>'2019-20'!$C$110:$C$115</c:f>
              <c:strCache>
                <c:ptCount val="6"/>
                <c:pt idx="0">
                  <c:v>ene</c:v>
                </c:pt>
                <c:pt idx="1">
                  <c:v>feb</c:v>
                </c:pt>
                <c:pt idx="2">
                  <c:v>mar</c:v>
                </c:pt>
                <c:pt idx="3">
                  <c:v>abr</c:v>
                </c:pt>
                <c:pt idx="4">
                  <c:v>may</c:v>
                </c:pt>
                <c:pt idx="5">
                  <c:v>jun</c:v>
                </c:pt>
              </c:strCache>
            </c:strRef>
          </c:cat>
          <c:val>
            <c:numRef>
              <c:f>'2019-20'!$D$110:$D$115</c:f>
              <c:numCache>
                <c:formatCode>0.00</c:formatCode>
                <c:ptCount val="6"/>
                <c:pt idx="0">
                  <c:v>0.87200742409075738</c:v>
                </c:pt>
                <c:pt idx="1">
                  <c:v>0.85706290575330202</c:v>
                </c:pt>
                <c:pt idx="2">
                  <c:v>0.89914285714285713</c:v>
                </c:pt>
                <c:pt idx="3">
                  <c:v>0.88080740117746004</c:v>
                </c:pt>
                <c:pt idx="4">
                  <c:v>0.8750380672012994</c:v>
                </c:pt>
                <c:pt idx="5">
                  <c:v>0.92060475161987043</c:v>
                </c:pt>
              </c:numCache>
            </c:numRef>
          </c:val>
          <c:smooth val="0"/>
          <c:extLst>
            <c:ext xmlns:c16="http://schemas.microsoft.com/office/drawing/2014/chart" uri="{C3380CC4-5D6E-409C-BE32-E72D297353CC}">
              <c16:uniqueId val="{00000007-58FC-414F-9D6C-830EDC17D30E}"/>
            </c:ext>
          </c:extLst>
        </c:ser>
        <c:dLbls>
          <c:showLegendKey val="0"/>
          <c:showVal val="0"/>
          <c:showCatName val="0"/>
          <c:showSerName val="0"/>
          <c:showPercent val="0"/>
          <c:showBubbleSize val="0"/>
        </c:dLbls>
        <c:marker val="1"/>
        <c:smooth val="0"/>
        <c:axId val="75155328"/>
        <c:axId val="74861568"/>
      </c:lineChart>
      <c:catAx>
        <c:axId val="74669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4859264"/>
        <c:crosses val="autoZero"/>
        <c:auto val="1"/>
        <c:lblAlgn val="ctr"/>
        <c:lblOffset val="100"/>
        <c:noMultiLvlLbl val="0"/>
      </c:catAx>
      <c:valAx>
        <c:axId val="748592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DDD</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4669056"/>
        <c:crosses val="autoZero"/>
        <c:crossBetween val="between"/>
      </c:valAx>
      <c:valAx>
        <c:axId val="74861568"/>
        <c:scaling>
          <c:orientation val="minMax"/>
          <c:max val="1"/>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%ocupación</a:t>
                </a:r>
              </a:p>
            </c:rich>
          </c:tx>
          <c:layout>
            <c:manualLayout>
              <c:xMode val="edge"/>
              <c:yMode val="edge"/>
              <c:x val="0.94899790442234344"/>
              <c:y val="0.27905759162303667"/>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5155328"/>
        <c:crosses val="max"/>
        <c:crossBetween val="between"/>
      </c:valAx>
      <c:catAx>
        <c:axId val="75155328"/>
        <c:scaling>
          <c:orientation val="minMax"/>
        </c:scaling>
        <c:delete val="1"/>
        <c:axPos val="b"/>
        <c:numFmt formatCode="General" sourceLinked="1"/>
        <c:majorTickMark val="out"/>
        <c:minorTickMark val="none"/>
        <c:tickLblPos val="nextTo"/>
        <c:crossAx val="74861568"/>
        <c:crosses val="autoZero"/>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0.41326</cdr:x>
      <cdr:y>0.92767</cdr:y>
    </cdr:from>
    <cdr:to>
      <cdr:x>0.57115</cdr:x>
      <cdr:y>0.99954</cdr:y>
    </cdr:to>
    <cdr:sp macro="" textlink="">
      <cdr:nvSpPr>
        <cdr:cNvPr id="2" name="1 CuadroTexto"/>
        <cdr:cNvSpPr txBox="1"/>
      </cdr:nvSpPr>
      <cdr:spPr>
        <a:xfrm xmlns:a="http://schemas.openxmlformats.org/drawingml/2006/main">
          <a:off x="2019300" y="2705100"/>
          <a:ext cx="771525" cy="20955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s-CO" sz="1100" b="1"/>
            <a:t>Curso de vida</a:t>
          </a:r>
        </a:p>
        <a:p xmlns:a="http://schemas.openxmlformats.org/drawingml/2006/main">
          <a:endParaRPr lang="es-CO" sz="110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s-ES"/>
          </a:p>
        </p:txBody>
      </p:sp>
      <p:sp>
        <p:nvSpPr>
          <p:cNvPr id="3" name="2 Marcador de fecha"/>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103E848-6D60-4B3D-BBB3-09EEA7D9CC86}" type="datetimeFigureOut">
              <a:rPr lang="es-ES" smtClean="0"/>
              <a:t>20/10/2022</a:t>
            </a:fld>
            <a:endParaRPr lang="es-ES"/>
          </a:p>
        </p:txBody>
      </p:sp>
      <p:sp>
        <p:nvSpPr>
          <p:cNvPr id="4" name="3 Marcador de imagen de diapositiva"/>
          <p:cNvSpPr>
            <a:spLocks noGrp="1" noRot="1" noChangeAspect="1"/>
          </p:cNvSpPr>
          <p:nvPr>
            <p:ph type="sldImg" idx="2"/>
          </p:nvPr>
        </p:nvSpPr>
        <p:spPr>
          <a:xfrm>
            <a:off x="2132013" y="696913"/>
            <a:ext cx="2746375" cy="3486150"/>
          </a:xfrm>
          <a:prstGeom prst="rect">
            <a:avLst/>
          </a:prstGeom>
          <a:noFill/>
          <a:ln w="12700">
            <a:solidFill>
              <a:prstClr val="black"/>
            </a:solidFill>
          </a:ln>
        </p:spPr>
        <p:txBody>
          <a:bodyPr vert="horz" lIns="93177" tIns="46589" rIns="93177" bIns="46589" rtlCol="0" anchor="ctr"/>
          <a:lstStyle/>
          <a:p>
            <a:endParaRPr lang="es-ES"/>
          </a:p>
        </p:txBody>
      </p:sp>
      <p:sp>
        <p:nvSpPr>
          <p:cNvPr id="5" name="4 Marcador de notas"/>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A292E40-D3F9-4BD2-844F-831B1704489D}" type="slidenum">
              <a:rPr lang="es-ES" smtClean="0"/>
              <a:t>‹Nº›</a:t>
            </a:fld>
            <a:endParaRPr lang="es-ES"/>
          </a:p>
        </p:txBody>
      </p:sp>
    </p:spTree>
    <p:extLst>
      <p:ext uri="{BB962C8B-B14F-4D97-AF65-F5344CB8AC3E}">
        <p14:creationId xmlns:p14="http://schemas.microsoft.com/office/powerpoint/2010/main" val="2937651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5A292E40-D3F9-4BD2-844F-831B1704489D}" type="slidenum">
              <a:rPr lang="es-ES" smtClean="0"/>
              <a:t>1</a:t>
            </a:fld>
            <a:endParaRPr lang="es-ES"/>
          </a:p>
        </p:txBody>
      </p:sp>
    </p:spTree>
    <p:extLst>
      <p:ext uri="{BB962C8B-B14F-4D97-AF65-F5344CB8AC3E}">
        <p14:creationId xmlns:p14="http://schemas.microsoft.com/office/powerpoint/2010/main" val="24525563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5A292E40-D3F9-4BD2-844F-831B1704489D}" type="slidenum">
              <a:rPr lang="es-ES" smtClean="0"/>
              <a:t>24</a:t>
            </a:fld>
            <a:endParaRPr lang="es-ES"/>
          </a:p>
        </p:txBody>
      </p:sp>
    </p:spTree>
    <p:extLst>
      <p:ext uri="{BB962C8B-B14F-4D97-AF65-F5344CB8AC3E}">
        <p14:creationId xmlns:p14="http://schemas.microsoft.com/office/powerpoint/2010/main" val="22475225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5A292E40-D3F9-4BD2-844F-831B1704489D}" type="slidenum">
              <a:rPr lang="es-ES" smtClean="0"/>
              <a:t>25</a:t>
            </a:fld>
            <a:endParaRPr lang="es-ES"/>
          </a:p>
        </p:txBody>
      </p:sp>
    </p:spTree>
    <p:extLst>
      <p:ext uri="{BB962C8B-B14F-4D97-AF65-F5344CB8AC3E}">
        <p14:creationId xmlns:p14="http://schemas.microsoft.com/office/powerpoint/2010/main" val="24525563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5A292E40-D3F9-4BD2-844F-831B1704489D}" type="slidenum">
              <a:rPr lang="es-ES" smtClean="0"/>
              <a:t>26</a:t>
            </a:fld>
            <a:endParaRPr lang="es-ES"/>
          </a:p>
        </p:txBody>
      </p:sp>
    </p:spTree>
    <p:extLst>
      <p:ext uri="{BB962C8B-B14F-4D97-AF65-F5344CB8AC3E}">
        <p14:creationId xmlns:p14="http://schemas.microsoft.com/office/powerpoint/2010/main" val="2309653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5A292E40-D3F9-4BD2-844F-831B1704489D}" type="slidenum">
              <a:rPr lang="es-ES" smtClean="0"/>
              <a:t>27</a:t>
            </a:fld>
            <a:endParaRPr lang="es-ES"/>
          </a:p>
        </p:txBody>
      </p:sp>
    </p:spTree>
    <p:extLst>
      <p:ext uri="{BB962C8B-B14F-4D97-AF65-F5344CB8AC3E}">
        <p14:creationId xmlns:p14="http://schemas.microsoft.com/office/powerpoint/2010/main" val="24525563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5A292E40-D3F9-4BD2-844F-831B1704489D}" type="slidenum">
              <a:rPr lang="es-ES" smtClean="0"/>
              <a:t>28</a:t>
            </a:fld>
            <a:endParaRPr lang="es-ES"/>
          </a:p>
        </p:txBody>
      </p:sp>
    </p:spTree>
    <p:extLst>
      <p:ext uri="{BB962C8B-B14F-4D97-AF65-F5344CB8AC3E}">
        <p14:creationId xmlns:p14="http://schemas.microsoft.com/office/powerpoint/2010/main" val="2452556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5A292E40-D3F9-4BD2-844F-831B1704489D}" type="slidenum">
              <a:rPr lang="es-ES" smtClean="0"/>
              <a:t>2</a:t>
            </a:fld>
            <a:endParaRPr lang="es-ES"/>
          </a:p>
        </p:txBody>
      </p:sp>
    </p:spTree>
    <p:extLst>
      <p:ext uri="{BB962C8B-B14F-4D97-AF65-F5344CB8AC3E}">
        <p14:creationId xmlns:p14="http://schemas.microsoft.com/office/powerpoint/2010/main" val="7005365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No olvidar ajustar los indicadores</a:t>
            </a:r>
            <a:endParaRPr lang="es-ES" dirty="0"/>
          </a:p>
        </p:txBody>
      </p:sp>
      <p:sp>
        <p:nvSpPr>
          <p:cNvPr id="4" name="3 Marcador de número de diapositiva"/>
          <p:cNvSpPr>
            <a:spLocks noGrp="1"/>
          </p:cNvSpPr>
          <p:nvPr>
            <p:ph type="sldNum" sz="quarter" idx="10"/>
          </p:nvPr>
        </p:nvSpPr>
        <p:spPr/>
        <p:txBody>
          <a:bodyPr/>
          <a:lstStyle/>
          <a:p>
            <a:fld id="{5A292E40-D3F9-4BD2-844F-831B1704489D}" type="slidenum">
              <a:rPr lang="es-ES" smtClean="0"/>
              <a:t>6</a:t>
            </a:fld>
            <a:endParaRPr lang="es-ES"/>
          </a:p>
        </p:txBody>
      </p:sp>
    </p:spTree>
    <p:extLst>
      <p:ext uri="{BB962C8B-B14F-4D97-AF65-F5344CB8AC3E}">
        <p14:creationId xmlns:p14="http://schemas.microsoft.com/office/powerpoint/2010/main" val="344947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5A292E40-D3F9-4BD2-844F-831B1704489D}" type="slidenum">
              <a:rPr lang="es-ES" smtClean="0"/>
              <a:t>9</a:t>
            </a:fld>
            <a:endParaRPr lang="es-ES"/>
          </a:p>
        </p:txBody>
      </p:sp>
    </p:spTree>
    <p:extLst>
      <p:ext uri="{BB962C8B-B14F-4D97-AF65-F5344CB8AC3E}">
        <p14:creationId xmlns:p14="http://schemas.microsoft.com/office/powerpoint/2010/main" val="23914552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No olvidar indicador</a:t>
            </a:r>
            <a:r>
              <a:rPr lang="es-ES" baseline="0" dirty="0" smtClean="0"/>
              <a:t> de brotes</a:t>
            </a:r>
            <a:endParaRPr lang="es-ES" dirty="0"/>
          </a:p>
        </p:txBody>
      </p:sp>
      <p:sp>
        <p:nvSpPr>
          <p:cNvPr id="4" name="3 Marcador de número de diapositiva"/>
          <p:cNvSpPr>
            <a:spLocks noGrp="1"/>
          </p:cNvSpPr>
          <p:nvPr>
            <p:ph type="sldNum" sz="quarter" idx="10"/>
          </p:nvPr>
        </p:nvSpPr>
        <p:spPr/>
        <p:txBody>
          <a:bodyPr/>
          <a:lstStyle/>
          <a:p>
            <a:fld id="{5A292E40-D3F9-4BD2-844F-831B1704489D}" type="slidenum">
              <a:rPr lang="es-ES" smtClean="0"/>
              <a:t>11</a:t>
            </a:fld>
            <a:endParaRPr lang="es-ES"/>
          </a:p>
        </p:txBody>
      </p:sp>
    </p:spTree>
    <p:extLst>
      <p:ext uri="{BB962C8B-B14F-4D97-AF65-F5344CB8AC3E}">
        <p14:creationId xmlns:p14="http://schemas.microsoft.com/office/powerpoint/2010/main" val="20526999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5A292E40-D3F9-4BD2-844F-831B1704489D}" type="slidenum">
              <a:rPr lang="es-ES" smtClean="0"/>
              <a:t>13</a:t>
            </a:fld>
            <a:endParaRPr lang="es-ES"/>
          </a:p>
        </p:txBody>
      </p:sp>
    </p:spTree>
    <p:extLst>
      <p:ext uri="{BB962C8B-B14F-4D97-AF65-F5344CB8AC3E}">
        <p14:creationId xmlns:p14="http://schemas.microsoft.com/office/powerpoint/2010/main" val="41019143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5A292E40-D3F9-4BD2-844F-831B1704489D}" type="slidenum">
              <a:rPr lang="es-ES" smtClean="0"/>
              <a:t>20</a:t>
            </a:fld>
            <a:endParaRPr lang="es-ES"/>
          </a:p>
        </p:txBody>
      </p:sp>
    </p:spTree>
    <p:extLst>
      <p:ext uri="{BB962C8B-B14F-4D97-AF65-F5344CB8AC3E}">
        <p14:creationId xmlns:p14="http://schemas.microsoft.com/office/powerpoint/2010/main" val="41173085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5A292E40-D3F9-4BD2-844F-831B1704489D}" type="slidenum">
              <a:rPr lang="es-ES" smtClean="0"/>
              <a:t>21</a:t>
            </a:fld>
            <a:endParaRPr lang="es-ES"/>
          </a:p>
        </p:txBody>
      </p:sp>
    </p:spTree>
    <p:extLst>
      <p:ext uri="{BB962C8B-B14F-4D97-AF65-F5344CB8AC3E}">
        <p14:creationId xmlns:p14="http://schemas.microsoft.com/office/powerpoint/2010/main" val="42248518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5A292E40-D3F9-4BD2-844F-831B1704489D}" type="slidenum">
              <a:rPr lang="es-ES" smtClean="0"/>
              <a:t>23</a:t>
            </a:fld>
            <a:endParaRPr lang="es-ES"/>
          </a:p>
        </p:txBody>
      </p:sp>
    </p:spTree>
    <p:extLst>
      <p:ext uri="{BB962C8B-B14F-4D97-AF65-F5344CB8AC3E}">
        <p14:creationId xmlns:p14="http://schemas.microsoft.com/office/powerpoint/2010/main" val="1608320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540068" y="2840569"/>
            <a:ext cx="6120765" cy="1960033"/>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080135" y="5181600"/>
            <a:ext cx="504063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3C8F11AF-62C1-494E-97FB-184CCD4F54E6}" type="datetimeFigureOut">
              <a:rPr lang="es-ES" smtClean="0"/>
              <a:t>20/10/2022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317B15E-023E-4D9A-90EE-5512AA418FFA}" type="slidenum">
              <a:rPr lang="es-ES" smtClean="0"/>
              <a:t>‹Nº›</a:t>
            </a:fld>
            <a:endParaRPr lang="es-ES"/>
          </a:p>
        </p:txBody>
      </p:sp>
    </p:spTree>
    <p:extLst>
      <p:ext uri="{BB962C8B-B14F-4D97-AF65-F5344CB8AC3E}">
        <p14:creationId xmlns:p14="http://schemas.microsoft.com/office/powerpoint/2010/main" val="11354599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3C8F11AF-62C1-494E-97FB-184CCD4F54E6}" type="datetimeFigureOut">
              <a:rPr lang="es-ES" smtClean="0"/>
              <a:t>20/10/2022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317B15E-023E-4D9A-90EE-5512AA418FFA}" type="slidenum">
              <a:rPr lang="es-ES" smtClean="0"/>
              <a:t>‹Nº›</a:t>
            </a:fld>
            <a:endParaRPr lang="es-ES"/>
          </a:p>
        </p:txBody>
      </p:sp>
    </p:spTree>
    <p:extLst>
      <p:ext uri="{BB962C8B-B14F-4D97-AF65-F5344CB8AC3E}">
        <p14:creationId xmlns:p14="http://schemas.microsoft.com/office/powerpoint/2010/main" val="2766503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5220653" y="366187"/>
            <a:ext cx="1620202" cy="7802033"/>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360045" y="366187"/>
            <a:ext cx="4740592" cy="7802033"/>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3C8F11AF-62C1-494E-97FB-184CCD4F54E6}" type="datetimeFigureOut">
              <a:rPr lang="es-ES" smtClean="0"/>
              <a:t>20/10/2022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317B15E-023E-4D9A-90EE-5512AA418FFA}" type="slidenum">
              <a:rPr lang="es-ES" smtClean="0"/>
              <a:t>‹Nº›</a:t>
            </a:fld>
            <a:endParaRPr lang="es-ES"/>
          </a:p>
        </p:txBody>
      </p:sp>
    </p:spTree>
    <p:extLst>
      <p:ext uri="{BB962C8B-B14F-4D97-AF65-F5344CB8AC3E}">
        <p14:creationId xmlns:p14="http://schemas.microsoft.com/office/powerpoint/2010/main" val="789283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3C8F11AF-62C1-494E-97FB-184CCD4F54E6}" type="datetimeFigureOut">
              <a:rPr lang="es-ES" smtClean="0"/>
              <a:t>20/10/2022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317B15E-023E-4D9A-90EE-5512AA418FFA}" type="slidenum">
              <a:rPr lang="es-ES" smtClean="0"/>
              <a:t>‹Nº›</a:t>
            </a:fld>
            <a:endParaRPr lang="es-ES"/>
          </a:p>
        </p:txBody>
      </p:sp>
    </p:spTree>
    <p:extLst>
      <p:ext uri="{BB962C8B-B14F-4D97-AF65-F5344CB8AC3E}">
        <p14:creationId xmlns:p14="http://schemas.microsoft.com/office/powerpoint/2010/main" val="2493686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568822" y="5875867"/>
            <a:ext cx="6120765" cy="1816100"/>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568822" y="3875620"/>
            <a:ext cx="6120765"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3C8F11AF-62C1-494E-97FB-184CCD4F54E6}" type="datetimeFigureOut">
              <a:rPr lang="es-ES" smtClean="0"/>
              <a:t>20/10/2022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317B15E-023E-4D9A-90EE-5512AA418FFA}" type="slidenum">
              <a:rPr lang="es-ES" smtClean="0"/>
              <a:t>‹Nº›</a:t>
            </a:fld>
            <a:endParaRPr lang="es-ES"/>
          </a:p>
        </p:txBody>
      </p:sp>
    </p:spTree>
    <p:extLst>
      <p:ext uri="{BB962C8B-B14F-4D97-AF65-F5344CB8AC3E}">
        <p14:creationId xmlns:p14="http://schemas.microsoft.com/office/powerpoint/2010/main" val="1133511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360045" y="2133603"/>
            <a:ext cx="3180398"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3660457" y="2133603"/>
            <a:ext cx="3180398"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3C8F11AF-62C1-494E-97FB-184CCD4F54E6}" type="datetimeFigureOut">
              <a:rPr lang="es-ES" smtClean="0"/>
              <a:t>20/10/2022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317B15E-023E-4D9A-90EE-5512AA418FFA}" type="slidenum">
              <a:rPr lang="es-ES" smtClean="0"/>
              <a:t>‹Nº›</a:t>
            </a:fld>
            <a:endParaRPr lang="es-ES"/>
          </a:p>
        </p:txBody>
      </p:sp>
    </p:spTree>
    <p:extLst>
      <p:ext uri="{BB962C8B-B14F-4D97-AF65-F5344CB8AC3E}">
        <p14:creationId xmlns:p14="http://schemas.microsoft.com/office/powerpoint/2010/main" val="3038937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360046" y="2046817"/>
            <a:ext cx="3181648"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360046" y="2899833"/>
            <a:ext cx="3181648"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3657958" y="2046817"/>
            <a:ext cx="3182898"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3657958" y="2899833"/>
            <a:ext cx="3182898"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3C8F11AF-62C1-494E-97FB-184CCD4F54E6}" type="datetimeFigureOut">
              <a:rPr lang="es-ES" smtClean="0"/>
              <a:t>20/10/2022</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2317B15E-023E-4D9A-90EE-5512AA418FFA}" type="slidenum">
              <a:rPr lang="es-ES" smtClean="0"/>
              <a:t>‹Nº›</a:t>
            </a:fld>
            <a:endParaRPr lang="es-ES"/>
          </a:p>
        </p:txBody>
      </p:sp>
    </p:spTree>
    <p:extLst>
      <p:ext uri="{BB962C8B-B14F-4D97-AF65-F5344CB8AC3E}">
        <p14:creationId xmlns:p14="http://schemas.microsoft.com/office/powerpoint/2010/main" val="227799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3C8F11AF-62C1-494E-97FB-184CCD4F54E6}" type="datetimeFigureOut">
              <a:rPr lang="es-ES" smtClean="0"/>
              <a:t>20/10/2022</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2317B15E-023E-4D9A-90EE-5512AA418FFA}" type="slidenum">
              <a:rPr lang="es-ES" smtClean="0"/>
              <a:t>‹Nº›</a:t>
            </a:fld>
            <a:endParaRPr lang="es-ES"/>
          </a:p>
        </p:txBody>
      </p:sp>
    </p:spTree>
    <p:extLst>
      <p:ext uri="{BB962C8B-B14F-4D97-AF65-F5344CB8AC3E}">
        <p14:creationId xmlns:p14="http://schemas.microsoft.com/office/powerpoint/2010/main" val="3539256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3C8F11AF-62C1-494E-97FB-184CCD4F54E6}" type="datetimeFigureOut">
              <a:rPr lang="es-ES" smtClean="0"/>
              <a:t>20/10/2022</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2317B15E-023E-4D9A-90EE-5512AA418FFA}" type="slidenum">
              <a:rPr lang="es-ES" smtClean="0"/>
              <a:t>‹Nº›</a:t>
            </a:fld>
            <a:endParaRPr lang="es-ES"/>
          </a:p>
        </p:txBody>
      </p:sp>
    </p:spTree>
    <p:extLst>
      <p:ext uri="{BB962C8B-B14F-4D97-AF65-F5344CB8AC3E}">
        <p14:creationId xmlns:p14="http://schemas.microsoft.com/office/powerpoint/2010/main" val="27527172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360046" y="364067"/>
            <a:ext cx="2369047" cy="154940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2815353" y="364069"/>
            <a:ext cx="4025504"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360046" y="1913469"/>
            <a:ext cx="2369047"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C8F11AF-62C1-494E-97FB-184CCD4F54E6}" type="datetimeFigureOut">
              <a:rPr lang="es-ES" smtClean="0"/>
              <a:t>20/10/2022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317B15E-023E-4D9A-90EE-5512AA418FFA}" type="slidenum">
              <a:rPr lang="es-ES" smtClean="0"/>
              <a:t>‹Nº›</a:t>
            </a:fld>
            <a:endParaRPr lang="es-ES"/>
          </a:p>
        </p:txBody>
      </p:sp>
    </p:spTree>
    <p:extLst>
      <p:ext uri="{BB962C8B-B14F-4D97-AF65-F5344CB8AC3E}">
        <p14:creationId xmlns:p14="http://schemas.microsoft.com/office/powerpoint/2010/main" val="3004968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411426" y="6400802"/>
            <a:ext cx="4320540" cy="755651"/>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411426" y="817033"/>
            <a:ext cx="432054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411426" y="7156453"/>
            <a:ext cx="432054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C8F11AF-62C1-494E-97FB-184CCD4F54E6}" type="datetimeFigureOut">
              <a:rPr lang="es-ES" smtClean="0"/>
              <a:t>20/10/2022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317B15E-023E-4D9A-90EE-5512AA418FFA}" type="slidenum">
              <a:rPr lang="es-ES" smtClean="0"/>
              <a:t>‹Nº›</a:t>
            </a:fld>
            <a:endParaRPr lang="es-ES"/>
          </a:p>
        </p:txBody>
      </p:sp>
    </p:spTree>
    <p:extLst>
      <p:ext uri="{BB962C8B-B14F-4D97-AF65-F5344CB8AC3E}">
        <p14:creationId xmlns:p14="http://schemas.microsoft.com/office/powerpoint/2010/main" val="91715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360045" y="366184"/>
            <a:ext cx="6480810" cy="1524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360045" y="2133603"/>
            <a:ext cx="6480810" cy="603461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360045" y="8475136"/>
            <a:ext cx="168021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3C8F11AF-62C1-494E-97FB-184CCD4F54E6}" type="datetimeFigureOut">
              <a:rPr lang="es-ES" smtClean="0"/>
              <a:t>20/10/2022</a:t>
            </a:fld>
            <a:endParaRPr lang="es-ES"/>
          </a:p>
        </p:txBody>
      </p:sp>
      <p:sp>
        <p:nvSpPr>
          <p:cNvPr id="5" name="4 Marcador de pie de página"/>
          <p:cNvSpPr>
            <a:spLocks noGrp="1"/>
          </p:cNvSpPr>
          <p:nvPr>
            <p:ph type="ftr" sz="quarter" idx="3"/>
          </p:nvPr>
        </p:nvSpPr>
        <p:spPr>
          <a:xfrm>
            <a:off x="2460308" y="8475136"/>
            <a:ext cx="2280285"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5160645" y="8475136"/>
            <a:ext cx="168021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2317B15E-023E-4D9A-90EE-5512AA418FFA}" type="slidenum">
              <a:rPr lang="es-ES" smtClean="0"/>
              <a:t>‹Nº›</a:t>
            </a:fld>
            <a:endParaRPr lang="es-ES"/>
          </a:p>
        </p:txBody>
      </p:sp>
    </p:spTree>
    <p:extLst>
      <p:ext uri="{BB962C8B-B14F-4D97-AF65-F5344CB8AC3E}">
        <p14:creationId xmlns:p14="http://schemas.microsoft.com/office/powerpoint/2010/main" val="42143835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png"/><Relationship Id="rId7" Type="http://schemas.openxmlformats.org/officeDocument/2006/relationships/image" Target="../media/image30.png"/><Relationship Id="rId2"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chart" Target="../charts/chart2.xml"/><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2.png"/><Relationship Id="rId7" Type="http://schemas.openxmlformats.org/officeDocument/2006/relationships/image" Target="../media/image35.png"/><Relationship Id="rId2" Type="http://schemas.openxmlformats.org/officeDocument/2006/relationships/image" Target="../media/image33.png"/><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8.png"/><Relationship Id="rId10" Type="http://schemas.openxmlformats.org/officeDocument/2006/relationships/image" Target="../media/image37.png"/><Relationship Id="rId4" Type="http://schemas.openxmlformats.org/officeDocument/2006/relationships/image" Target="../media/image3.png"/><Relationship Id="rId9" Type="http://schemas.openxmlformats.org/officeDocument/2006/relationships/image" Target="../media/image36.png"/></Relationships>
</file>

<file path=ppt/slides/_rels/slide13.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emf"/><Relationship Id="rId7" Type="http://schemas.openxmlformats.org/officeDocument/2006/relationships/image" Target="../media/image4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1.emf"/><Relationship Id="rId5" Type="http://schemas.openxmlformats.org/officeDocument/2006/relationships/image" Target="../media/image40.png"/><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2.png"/><Relationship Id="rId7" Type="http://schemas.openxmlformats.org/officeDocument/2006/relationships/image" Target="../media/image47.png"/><Relationship Id="rId2" Type="http://schemas.openxmlformats.org/officeDocument/2006/relationships/image" Target="../media/image44.png"/><Relationship Id="rId1" Type="http://schemas.openxmlformats.org/officeDocument/2006/relationships/slideLayout" Target="../slideLayouts/slideLayout1.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image" Target="../media/image49.png"/><Relationship Id="rId7"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51.png"/><Relationship Id="rId5" Type="http://schemas.openxmlformats.org/officeDocument/2006/relationships/image" Target="../media/image32.png"/><Relationship Id="rId4" Type="http://schemas.openxmlformats.org/officeDocument/2006/relationships/image" Target="../media/image50.png"/><Relationship Id="rId9" Type="http://schemas.openxmlformats.org/officeDocument/2006/relationships/image" Target="../media/image52.png"/></Relationships>
</file>

<file path=ppt/slides/_rels/slide16.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60.png"/><Relationship Id="rId3" Type="http://schemas.openxmlformats.org/officeDocument/2006/relationships/image" Target="../media/image2.png"/><Relationship Id="rId7" Type="http://schemas.openxmlformats.org/officeDocument/2006/relationships/image" Target="../media/image55.png"/><Relationship Id="rId12" Type="http://schemas.openxmlformats.org/officeDocument/2006/relationships/image" Target="../media/image59.png"/><Relationship Id="rId2" Type="http://schemas.openxmlformats.org/officeDocument/2006/relationships/image" Target="../media/image53.emf"/><Relationship Id="rId1" Type="http://schemas.openxmlformats.org/officeDocument/2006/relationships/slideLayout" Target="../slideLayouts/slideLayout1.xml"/><Relationship Id="rId6" Type="http://schemas.openxmlformats.org/officeDocument/2006/relationships/image" Target="../media/image54.png"/><Relationship Id="rId11" Type="http://schemas.openxmlformats.org/officeDocument/2006/relationships/image" Target="../media/image58.png"/><Relationship Id="rId5" Type="http://schemas.openxmlformats.org/officeDocument/2006/relationships/image" Target="../media/image8.png"/><Relationship Id="rId15" Type="http://schemas.openxmlformats.org/officeDocument/2006/relationships/image" Target="../media/image62.png"/><Relationship Id="rId10" Type="http://schemas.openxmlformats.org/officeDocument/2006/relationships/image" Target="../media/image57.png"/><Relationship Id="rId4" Type="http://schemas.openxmlformats.org/officeDocument/2006/relationships/image" Target="../media/image3.png"/><Relationship Id="rId9" Type="http://schemas.microsoft.com/office/2007/relationships/hdphoto" Target="../media/hdphoto3.wdp"/><Relationship Id="rId14" Type="http://schemas.openxmlformats.org/officeDocument/2006/relationships/image" Target="../media/image61.png"/></Relationships>
</file>

<file path=ppt/slides/_rels/slide17.xml.rels><?xml version="1.0" encoding="UTF-8" standalone="yes"?>
<Relationships xmlns="http://schemas.openxmlformats.org/package/2006/relationships"><Relationship Id="rId8" Type="http://schemas.openxmlformats.org/officeDocument/2006/relationships/image" Target="../media/image57.png"/><Relationship Id="rId13" Type="http://schemas.openxmlformats.org/officeDocument/2006/relationships/image" Target="../media/image9.png"/><Relationship Id="rId3" Type="http://schemas.openxmlformats.org/officeDocument/2006/relationships/image" Target="../media/image63.png"/><Relationship Id="rId7" Type="http://schemas.openxmlformats.org/officeDocument/2006/relationships/image" Target="../media/image8.png"/><Relationship Id="rId12" Type="http://schemas.microsoft.com/office/2007/relationships/hdphoto" Target="../media/hdphoto6.wdp"/><Relationship Id="rId2" Type="http://schemas.openxmlformats.org/officeDocument/2006/relationships/image" Target="../media/image2.png"/><Relationship Id="rId1" Type="http://schemas.openxmlformats.org/officeDocument/2006/relationships/slideLayout" Target="../slideLayouts/slideLayout1.xml"/><Relationship Id="rId6" Type="http://schemas.microsoft.com/office/2007/relationships/hdphoto" Target="../media/hdphoto4.wdp"/><Relationship Id="rId11" Type="http://schemas.openxmlformats.org/officeDocument/2006/relationships/image" Target="../media/image66.png"/><Relationship Id="rId5" Type="http://schemas.openxmlformats.org/officeDocument/2006/relationships/image" Target="../media/image64.png"/><Relationship Id="rId10" Type="http://schemas.microsoft.com/office/2007/relationships/hdphoto" Target="../media/hdphoto5.wdp"/><Relationship Id="rId4" Type="http://schemas.openxmlformats.org/officeDocument/2006/relationships/image" Target="../media/image3.png"/><Relationship Id="rId9" Type="http://schemas.openxmlformats.org/officeDocument/2006/relationships/image" Target="../media/image65.png"/><Relationship Id="rId14" Type="http://schemas.openxmlformats.org/officeDocument/2006/relationships/image" Target="../media/image67.png"/></Relationships>
</file>

<file path=ppt/slides/_rels/slide1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1.xml"/><Relationship Id="rId4" Type="http://schemas.openxmlformats.org/officeDocument/2006/relationships/image" Target="../media/image70.png"/></Relationships>
</file>

<file path=ppt/slides/_rels/slide1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7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72.png"/><Relationship Id="rId7" Type="http://schemas.openxmlformats.org/officeDocument/2006/relationships/image" Target="../media/image50.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5.png"/><Relationship Id="rId4" Type="http://schemas.openxmlformats.org/officeDocument/2006/relationships/image" Target="../media/image2.png"/><Relationship Id="rId9" Type="http://schemas.openxmlformats.org/officeDocument/2006/relationships/image" Target="../media/image74.png"/></Relationships>
</file>

<file path=ppt/slides/_rels/slide21.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72.png"/><Relationship Id="rId7" Type="http://schemas.openxmlformats.org/officeDocument/2006/relationships/image" Target="../media/image73.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8.emf"/><Relationship Id="rId4" Type="http://schemas.openxmlformats.org/officeDocument/2006/relationships/image" Target="../media/image2.png"/><Relationship Id="rId9" Type="http://schemas.openxmlformats.org/officeDocument/2006/relationships/image" Target="../media/image77.png"/></Relationships>
</file>

<file path=ppt/slides/_rels/slide22.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image" Target="../media/image79.png"/><Relationship Id="rId1" Type="http://schemas.openxmlformats.org/officeDocument/2006/relationships/slideLayout" Target="../slideLayouts/slideLayout1.xml"/><Relationship Id="rId6" Type="http://schemas.microsoft.com/office/2007/relationships/hdphoto" Target="../media/hdphoto7.wdp"/><Relationship Id="rId5" Type="http://schemas.openxmlformats.org/officeDocument/2006/relationships/image" Target="../media/image80.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chart" Target="../charts/chart6.xml"/></Relationships>
</file>

<file path=ppt/slides/_rels/slide24.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chart" Target="../charts/chart7.xml"/></Relationships>
</file>

<file path=ppt/slides/_rels/slide25.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83.emf"/><Relationship Id="rId4" Type="http://schemas.openxmlformats.org/officeDocument/2006/relationships/image" Target="../media/image1.jpg"/></Relationships>
</file>

<file path=ppt/slides/_rels/slide26.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84.emf"/><Relationship Id="rId4" Type="http://schemas.openxmlformats.org/officeDocument/2006/relationships/image" Target="../media/image1.jpg"/></Relationships>
</file>

<file path=ppt/slides/_rels/slide27.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85.emf"/><Relationship Id="rId4" Type="http://schemas.openxmlformats.org/officeDocument/2006/relationships/image" Target="../media/image1.jpg"/></Relationships>
</file>

<file path=ppt/slides/_rels/slide28.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87.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15.emf"/></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22.emf"/></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6.png"/><Relationship Id="rId2" Type="http://schemas.openxmlformats.org/officeDocument/2006/relationships/image" Target="../media/image23.png"/><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chart" Target="../charts/chart1.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216074" y="2617734"/>
            <a:ext cx="6840760" cy="6001643"/>
          </a:xfrm>
          <a:prstGeom prst="rect">
            <a:avLst/>
          </a:prstGeom>
        </p:spPr>
        <p:txBody>
          <a:bodyPr wrap="square">
            <a:spAutoFit/>
          </a:bodyPr>
          <a:lstStyle/>
          <a:p>
            <a:endParaRPr lang="es-ES" sz="1200" dirty="0">
              <a:latin typeface="Arial Narrow" panose="020B0606020202030204" pitchFamily="34" charset="0"/>
            </a:endParaRPr>
          </a:p>
          <a:p>
            <a:pPr algn="just"/>
            <a:r>
              <a:rPr lang="es-CO" sz="1200" dirty="0">
                <a:latin typeface="Arial Narrow" panose="020B0606020202030204" pitchFamily="34" charset="0"/>
              </a:rPr>
              <a:t>El </a:t>
            </a:r>
            <a:r>
              <a:rPr lang="es-CO" sz="1200" b="1" dirty="0">
                <a:latin typeface="Arial Narrow" panose="020B0606020202030204" pitchFamily="34" charset="0"/>
              </a:rPr>
              <a:t>Boletín de Período Epidemiológico </a:t>
            </a:r>
            <a:r>
              <a:rPr lang="es-CO" sz="1200" dirty="0">
                <a:latin typeface="Arial Narrow" panose="020B0606020202030204" pitchFamily="34" charset="0"/>
              </a:rPr>
              <a:t>es una publicación de los eventos de interés en salud pública, notificados a la Secretaría de Salud de Medellín a través del Sistema de Vigilancia en Salud Pública SIVIGILA.  Pretende ofrecer  un panorama del comportamiento de estos eventos por cada período epidemiológico del año, con el fin de retroalimentar y facilitar a los diferentes actores un insumo para orientar la toma de decisiones. </a:t>
            </a:r>
          </a:p>
          <a:p>
            <a:pPr algn="just"/>
            <a:endParaRPr lang="es-CO" sz="1200" dirty="0">
              <a:latin typeface="Arial Narrow" panose="020B0606020202030204" pitchFamily="34" charset="0"/>
            </a:endParaRPr>
          </a:p>
          <a:p>
            <a:r>
              <a:rPr lang="es-CO" sz="1200" dirty="0">
                <a:latin typeface="Arial Narrow" panose="020B0606020202030204" pitchFamily="34" charset="0"/>
              </a:rPr>
              <a:t>Este informe se publica por periodo epidemiológico, luego de haber realizado validaciones, procesamiento de los datos, análisis de los eventos y  resultados de procesos como investigaciones epidemiológicas de campo y unidades de análisis de morbilidad  y mortalidad.    </a:t>
            </a:r>
          </a:p>
          <a:p>
            <a:pPr algn="just"/>
            <a:endParaRPr lang="es-CO" sz="1200" dirty="0">
              <a:latin typeface="Arial Narrow" panose="020B0606020202030204" pitchFamily="34" charset="0"/>
            </a:endParaRPr>
          </a:p>
          <a:p>
            <a:pPr algn="just"/>
            <a:r>
              <a:rPr lang="es-CO" sz="1200" dirty="0">
                <a:latin typeface="Arial Narrow" panose="020B0606020202030204" pitchFamily="34" charset="0"/>
              </a:rPr>
              <a:t>Los resultados publicados en este boletín pueden variar de acuerdo a la dinámica de la notificación, los ajustes y la clasificación final de los eventos.   Cualquier información contenida en el Informe es de dominio público y pueden ser utilizada o reproducida siempre y cuando se cite como fuente: Boletín de Período Epidemiológico. </a:t>
            </a:r>
            <a:r>
              <a:rPr lang="es-CO" sz="1200" dirty="0" smtClean="0">
                <a:latin typeface="Arial Narrow" panose="020B0606020202030204" pitchFamily="34" charset="0"/>
              </a:rPr>
              <a:t>Secretaría </a:t>
            </a:r>
            <a:r>
              <a:rPr lang="es-CO" sz="1200" dirty="0">
                <a:latin typeface="Arial Narrow" panose="020B0606020202030204" pitchFamily="34" charset="0"/>
              </a:rPr>
              <a:t>de Salud de Medellín .</a:t>
            </a:r>
            <a:endParaRPr lang="es-ES" sz="1200" dirty="0">
              <a:latin typeface="Arial Narrow" panose="020B0606020202030204" pitchFamily="34" charset="0"/>
            </a:endParaRPr>
          </a:p>
          <a:p>
            <a:r>
              <a:rPr lang="es-CO" sz="1200" dirty="0">
                <a:latin typeface="Arial Narrow" panose="020B0606020202030204" pitchFamily="34" charset="0"/>
              </a:rPr>
              <a:t> </a:t>
            </a:r>
            <a:endParaRPr lang="es-ES" sz="1200" dirty="0">
              <a:latin typeface="Arial Narrow" panose="020B0606020202030204" pitchFamily="34" charset="0"/>
            </a:endParaRPr>
          </a:p>
          <a:p>
            <a:r>
              <a:rPr lang="es-CO" sz="1200" b="1" dirty="0">
                <a:latin typeface="Arial Narrow" panose="020B0606020202030204" pitchFamily="34" charset="0"/>
              </a:rPr>
              <a:t>Subsecretaria de Salud Pública</a:t>
            </a:r>
            <a:endParaRPr lang="es-ES" sz="1200" dirty="0">
              <a:latin typeface="Arial Narrow" panose="020B0606020202030204" pitchFamily="34" charset="0"/>
            </a:endParaRPr>
          </a:p>
          <a:p>
            <a:r>
              <a:rPr lang="es-CO" sz="1200" b="1" dirty="0">
                <a:latin typeface="Arial Narrow" panose="020B0606020202030204" pitchFamily="34" charset="0"/>
              </a:rPr>
              <a:t>Programa Vigilancia Epidemiológica </a:t>
            </a:r>
            <a:endParaRPr lang="es-ES" sz="1200" dirty="0">
              <a:latin typeface="Arial Narrow" panose="020B0606020202030204" pitchFamily="34" charset="0"/>
            </a:endParaRPr>
          </a:p>
          <a:p>
            <a:r>
              <a:rPr lang="es-CO" sz="1200" b="1" dirty="0">
                <a:latin typeface="Arial Narrow" panose="020B0606020202030204" pitchFamily="34" charset="0"/>
              </a:rPr>
              <a:t>Líder de Programa: </a:t>
            </a:r>
            <a:r>
              <a:rPr lang="es-CO" sz="1200" dirty="0">
                <a:latin typeface="Arial Narrow" panose="020B0606020202030204" pitchFamily="34" charset="0"/>
              </a:rPr>
              <a:t>Rita Elena Almanza Payares</a:t>
            </a:r>
            <a:endParaRPr lang="es-ES" sz="1200" dirty="0">
              <a:latin typeface="Arial Narrow" panose="020B0606020202030204" pitchFamily="34" charset="0"/>
            </a:endParaRPr>
          </a:p>
          <a:p>
            <a:r>
              <a:rPr lang="es-CO" sz="1200" b="1" dirty="0">
                <a:latin typeface="Arial Narrow" panose="020B0606020202030204" pitchFamily="34" charset="0"/>
              </a:rPr>
              <a:t> </a:t>
            </a:r>
            <a:endParaRPr lang="es-ES" sz="1200" dirty="0">
              <a:latin typeface="Arial Narrow" panose="020B0606020202030204" pitchFamily="34" charset="0"/>
            </a:endParaRPr>
          </a:p>
          <a:p>
            <a:r>
              <a:rPr lang="es-ES" sz="1200" b="1" dirty="0">
                <a:latin typeface="Arial Narrow" panose="020B0606020202030204" pitchFamily="34" charset="0"/>
              </a:rPr>
              <a:t>Epidemiólogos</a:t>
            </a:r>
            <a:endParaRPr lang="es-ES" sz="1200" dirty="0">
              <a:latin typeface="Arial Narrow" panose="020B0606020202030204" pitchFamily="34" charset="0"/>
            </a:endParaRPr>
          </a:p>
          <a:p>
            <a:r>
              <a:rPr lang="es-CO" sz="1200" dirty="0" smtClean="0">
                <a:latin typeface="Arial Narrow" panose="020B0606020202030204" pitchFamily="34" charset="0"/>
              </a:rPr>
              <a:t>Fernando </a:t>
            </a:r>
            <a:r>
              <a:rPr lang="es-CO" sz="1200" dirty="0">
                <a:latin typeface="Arial Narrow" panose="020B0606020202030204" pitchFamily="34" charset="0"/>
              </a:rPr>
              <a:t>Nicolás Montes Zuluaga </a:t>
            </a:r>
            <a:endParaRPr lang="es-ES" sz="1200" dirty="0">
              <a:latin typeface="Arial Narrow" panose="020B0606020202030204" pitchFamily="34" charset="0"/>
            </a:endParaRPr>
          </a:p>
          <a:p>
            <a:r>
              <a:rPr lang="es-CO" sz="1200" dirty="0">
                <a:latin typeface="Arial Narrow" panose="020B0606020202030204" pitchFamily="34" charset="0"/>
              </a:rPr>
              <a:t>Carlos Julio Montes </a:t>
            </a:r>
            <a:r>
              <a:rPr lang="es-CO" sz="1200" dirty="0" smtClean="0">
                <a:latin typeface="Arial Narrow" panose="020B0606020202030204" pitchFamily="34" charset="0"/>
              </a:rPr>
              <a:t>Zuluaga</a:t>
            </a:r>
          </a:p>
          <a:p>
            <a:r>
              <a:rPr lang="es-ES" sz="1200" dirty="0">
                <a:latin typeface="Arial Narrow" panose="020B0606020202030204" pitchFamily="34" charset="0"/>
              </a:rPr>
              <a:t>Johana María Vélez Lopera</a:t>
            </a:r>
          </a:p>
          <a:p>
            <a:r>
              <a:rPr lang="es-CO" sz="1200" dirty="0" err="1" smtClean="0">
                <a:latin typeface="Arial Narrow" panose="020B0606020202030204" pitchFamily="34" charset="0"/>
              </a:rPr>
              <a:t>Maria</a:t>
            </a:r>
            <a:r>
              <a:rPr lang="es-CO" sz="1200" dirty="0" smtClean="0">
                <a:latin typeface="Arial Narrow" panose="020B0606020202030204" pitchFamily="34" charset="0"/>
              </a:rPr>
              <a:t> Alejandra Roa López</a:t>
            </a:r>
            <a:endParaRPr lang="es-ES" sz="1200" dirty="0">
              <a:latin typeface="Arial Narrow" panose="020B0606020202030204" pitchFamily="34" charset="0"/>
            </a:endParaRPr>
          </a:p>
          <a:p>
            <a:r>
              <a:rPr lang="es-CO" sz="1200" dirty="0" smtClean="0">
                <a:latin typeface="Arial Narrow" panose="020B0606020202030204" pitchFamily="34" charset="0"/>
              </a:rPr>
              <a:t>Isabel Cristina </a:t>
            </a:r>
            <a:r>
              <a:rPr lang="es-CO" sz="1200" dirty="0">
                <a:latin typeface="Arial Narrow" panose="020B0606020202030204" pitchFamily="34" charset="0"/>
              </a:rPr>
              <a:t>Vallejo </a:t>
            </a:r>
            <a:r>
              <a:rPr lang="es-CO" sz="1200" dirty="0" smtClean="0">
                <a:latin typeface="Arial Narrow" panose="020B0606020202030204" pitchFamily="34" charset="0"/>
              </a:rPr>
              <a:t>Zapata</a:t>
            </a:r>
          </a:p>
          <a:p>
            <a:r>
              <a:rPr lang="es-ES" sz="1200" dirty="0" smtClean="0">
                <a:latin typeface="Arial Narrow" panose="020B0606020202030204" pitchFamily="34" charset="0"/>
              </a:rPr>
              <a:t>José </a:t>
            </a:r>
            <a:r>
              <a:rPr lang="es-ES" sz="1200" dirty="0" err="1">
                <a:latin typeface="Arial Narrow" panose="020B0606020202030204" pitchFamily="34" charset="0"/>
              </a:rPr>
              <a:t>José</a:t>
            </a:r>
            <a:r>
              <a:rPr lang="es-ES" sz="1200" dirty="0">
                <a:latin typeface="Arial Narrow" panose="020B0606020202030204" pitchFamily="34" charset="0"/>
              </a:rPr>
              <a:t> Arteaga García </a:t>
            </a:r>
          </a:p>
          <a:p>
            <a:endParaRPr lang="es-ES" sz="1200" dirty="0">
              <a:latin typeface="Arial Narrow" panose="020B0606020202030204" pitchFamily="34" charset="0"/>
            </a:endParaRPr>
          </a:p>
          <a:p>
            <a:endParaRPr lang="es-ES" sz="1200" dirty="0">
              <a:latin typeface="Arial Narrow" panose="020B0606020202030204" pitchFamily="34" charset="0"/>
            </a:endParaRPr>
          </a:p>
          <a:p>
            <a:r>
              <a:rPr lang="es-ES" sz="1200" b="1" dirty="0">
                <a:latin typeface="Arial Narrow" panose="020B0606020202030204" pitchFamily="34" charset="0"/>
              </a:rPr>
              <a:t> </a:t>
            </a:r>
            <a:endParaRPr lang="es-ES" sz="1200" b="1" dirty="0" smtClean="0">
              <a:latin typeface="Arial Narrow" panose="020B0606020202030204" pitchFamily="34" charset="0"/>
            </a:endParaRPr>
          </a:p>
          <a:p>
            <a:endParaRPr lang="es-ES" sz="1200" b="1" dirty="0">
              <a:latin typeface="Arial Narrow" panose="020B0606020202030204" pitchFamily="34" charset="0"/>
            </a:endParaRPr>
          </a:p>
          <a:p>
            <a:endParaRPr lang="es-ES" sz="1200" dirty="0">
              <a:latin typeface="Arial Narrow" panose="020B0606020202030204" pitchFamily="34" charset="0"/>
            </a:endParaRPr>
          </a:p>
        </p:txBody>
      </p:sp>
      <p:sp>
        <p:nvSpPr>
          <p:cNvPr id="8" name="7 Rectángulo"/>
          <p:cNvSpPr/>
          <p:nvPr/>
        </p:nvSpPr>
        <p:spPr>
          <a:xfrm>
            <a:off x="2748987" y="6585840"/>
            <a:ext cx="4608512" cy="2123658"/>
          </a:xfrm>
          <a:prstGeom prst="rect">
            <a:avLst/>
          </a:prstGeom>
        </p:spPr>
        <p:txBody>
          <a:bodyPr wrap="square">
            <a:spAutoFit/>
          </a:bodyPr>
          <a:lstStyle/>
          <a:p>
            <a:r>
              <a:rPr lang="es-ES" sz="1200" b="1" dirty="0" smtClean="0">
                <a:latin typeface="Arial Narrow" panose="020B0606020202030204" pitchFamily="34" charset="0"/>
              </a:rPr>
              <a:t>Profesionales Vigilancia Epidemiológica  y Sistemas de Información</a:t>
            </a:r>
            <a:endParaRPr lang="es-ES" sz="1200" dirty="0" smtClean="0">
              <a:latin typeface="Arial Narrow" panose="020B0606020202030204" pitchFamily="34" charset="0"/>
            </a:endParaRPr>
          </a:p>
          <a:p>
            <a:r>
              <a:rPr lang="es-ES" sz="1200" dirty="0">
                <a:latin typeface="Arial Narrow" panose="020B0606020202030204" pitchFamily="34" charset="0"/>
              </a:rPr>
              <a:t>Wilson Restrepo </a:t>
            </a:r>
            <a:r>
              <a:rPr lang="es-ES" sz="1200" dirty="0" smtClean="0">
                <a:latin typeface="Arial Narrow" panose="020B0606020202030204" pitchFamily="34" charset="0"/>
              </a:rPr>
              <a:t>Manrique</a:t>
            </a:r>
          </a:p>
          <a:p>
            <a:r>
              <a:rPr lang="es-ES" sz="1200" dirty="0">
                <a:latin typeface="Arial Narrow" panose="020B0606020202030204" pitchFamily="34" charset="0"/>
              </a:rPr>
              <a:t>Priscila Ramírez García</a:t>
            </a:r>
          </a:p>
          <a:p>
            <a:r>
              <a:rPr lang="es-ES" sz="1200" dirty="0" smtClean="0">
                <a:latin typeface="Arial Narrow" panose="020B0606020202030204" pitchFamily="34" charset="0"/>
              </a:rPr>
              <a:t>Laura Osorno Arias </a:t>
            </a:r>
          </a:p>
          <a:p>
            <a:r>
              <a:rPr lang="es-ES" sz="1200" dirty="0">
                <a:latin typeface="Arial Narrow" panose="020B0606020202030204" pitchFamily="34" charset="0"/>
              </a:rPr>
              <a:t>María Cecilia Ospina Mejía</a:t>
            </a:r>
          </a:p>
          <a:p>
            <a:r>
              <a:rPr lang="es-ES" sz="1200" dirty="0" smtClean="0">
                <a:latin typeface="Arial Narrow" panose="020B0606020202030204" pitchFamily="34" charset="0"/>
              </a:rPr>
              <a:t>Catalina María Vargas Guzmán </a:t>
            </a:r>
          </a:p>
          <a:p>
            <a:r>
              <a:rPr lang="es-ES" sz="1200" dirty="0" err="1" smtClean="0">
                <a:latin typeface="Arial Narrow" panose="020B0606020202030204" pitchFamily="34" charset="0"/>
              </a:rPr>
              <a:t>Adiela</a:t>
            </a:r>
            <a:r>
              <a:rPr lang="es-ES" sz="1200" dirty="0" smtClean="0">
                <a:latin typeface="Arial Narrow" panose="020B0606020202030204" pitchFamily="34" charset="0"/>
              </a:rPr>
              <a:t> </a:t>
            </a:r>
            <a:r>
              <a:rPr lang="es-ES" sz="1200" dirty="0">
                <a:latin typeface="Arial Narrow" panose="020B0606020202030204" pitchFamily="34" charset="0"/>
              </a:rPr>
              <a:t>María Yepes Pemberthy</a:t>
            </a:r>
          </a:p>
          <a:p>
            <a:r>
              <a:rPr lang="es-ES" sz="1200" dirty="0" smtClean="0">
                <a:latin typeface="Arial Narrow" panose="020B0606020202030204" pitchFamily="34" charset="0"/>
              </a:rPr>
              <a:t>Jonathan Zuleta Betancur</a:t>
            </a:r>
          </a:p>
          <a:p>
            <a:r>
              <a:rPr lang="es-ES" sz="1200" dirty="0" smtClean="0">
                <a:latin typeface="Arial Narrow" panose="020B0606020202030204" pitchFamily="34" charset="0"/>
              </a:rPr>
              <a:t>Carolina Restrepo Estrada</a:t>
            </a:r>
          </a:p>
          <a:p>
            <a:r>
              <a:rPr lang="es-ES" sz="1200" dirty="0" smtClean="0">
                <a:latin typeface="Arial Narrow" panose="020B0606020202030204" pitchFamily="34" charset="0"/>
              </a:rPr>
              <a:t>Andrés Felipe Montoya Giraldo</a:t>
            </a:r>
          </a:p>
          <a:p>
            <a:endParaRPr lang="es-ES" sz="1200" dirty="0">
              <a:latin typeface="Arial Narrow" panose="020B0606020202030204" pitchFamily="34" charset="0"/>
            </a:endParaRPr>
          </a:p>
        </p:txBody>
      </p:sp>
      <p:sp>
        <p:nvSpPr>
          <p:cNvPr id="9" name="8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1</a:t>
            </a:r>
            <a:endParaRPr lang="es-ES" sz="1050" b="1" dirty="0">
              <a:latin typeface="Arial Narrow" panose="020B0606020202030204" pitchFamily="34" charset="0"/>
            </a:endParaRPr>
          </a:p>
        </p:txBody>
      </p:sp>
      <p:sp>
        <p:nvSpPr>
          <p:cNvPr id="10" name="9 Título"/>
          <p:cNvSpPr>
            <a:spLocks noGrp="1"/>
          </p:cNvSpPr>
          <p:nvPr>
            <p:ph type="title"/>
          </p:nvPr>
        </p:nvSpPr>
        <p:spPr>
          <a:xfrm>
            <a:off x="144066" y="2267744"/>
            <a:ext cx="2037476" cy="484619"/>
          </a:xfrm>
        </p:spPr>
        <p:txBody>
          <a:bodyPr>
            <a:noAutofit/>
          </a:bodyPr>
          <a:lstStyle/>
          <a:p>
            <a:pPr algn="l"/>
            <a:r>
              <a:rPr lang="es-ES" sz="2000" b="1" dirty="0" smtClean="0">
                <a:latin typeface="Arial Narrow" panose="020B0606020202030204" pitchFamily="34" charset="0"/>
              </a:rPr>
              <a:t>Presentación</a:t>
            </a:r>
            <a:endParaRPr lang="es-ES" sz="2000" b="1" dirty="0">
              <a:latin typeface="Arial Narrow" panose="020B0606020202030204" pitchFamily="34" charset="0"/>
            </a:endParaRPr>
          </a:p>
        </p:txBody>
      </p:sp>
      <p:grpSp>
        <p:nvGrpSpPr>
          <p:cNvPr id="2" name="Grupo 1"/>
          <p:cNvGrpSpPr/>
          <p:nvPr/>
        </p:nvGrpSpPr>
        <p:grpSpPr>
          <a:xfrm>
            <a:off x="0" y="14519"/>
            <a:ext cx="7200898" cy="2121549"/>
            <a:chOff x="0" y="14519"/>
            <a:chExt cx="7200898" cy="2121549"/>
          </a:xfrm>
        </p:grpSpPr>
        <p:sp>
          <p:nvSpPr>
            <p:cNvPr id="11" name="501 Cuadro de texto"/>
            <p:cNvSpPr txBox="1"/>
            <p:nvPr/>
          </p:nvSpPr>
          <p:spPr>
            <a:xfrm>
              <a:off x="576114" y="1684583"/>
              <a:ext cx="3598545" cy="45148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800" b="1" dirty="0">
                  <a:solidFill>
                    <a:srgbClr val="000000"/>
                  </a:solidFill>
                  <a:latin typeface="Arial Narrow"/>
                  <a:ea typeface="MS Mincho"/>
                </a:rPr>
                <a:t>Programa Vigilancia Epidemiológica – Subsecretaría de Salud Pública</a:t>
              </a:r>
              <a:endParaRPr lang="es-ES" sz="1200" dirty="0">
                <a:latin typeface="Times New Roman"/>
                <a:ea typeface="Times New Roman"/>
              </a:endParaRPr>
            </a:p>
            <a:p>
              <a:pPr algn="ctr">
                <a:spcAft>
                  <a:spcPts val="0"/>
                </a:spcAft>
              </a:pPr>
              <a:r>
                <a:rPr lang="es-CO" sz="800" b="1" dirty="0">
                  <a:solidFill>
                    <a:srgbClr val="000000"/>
                  </a:solidFill>
                  <a:latin typeface="Arial Narrow"/>
                  <a:ea typeface="MS Mincho"/>
                </a:rPr>
                <a:t>Periodo epidemiológico </a:t>
              </a:r>
              <a:r>
                <a:rPr lang="es-CO" sz="800" b="1" dirty="0" smtClean="0">
                  <a:solidFill>
                    <a:srgbClr val="000000"/>
                  </a:solidFill>
                  <a:latin typeface="Arial Narrow"/>
                  <a:ea typeface="MS Mincho"/>
                </a:rPr>
                <a:t>11 </a:t>
              </a:r>
              <a:r>
                <a:rPr lang="es-CO" sz="800" b="1" dirty="0">
                  <a:solidFill>
                    <a:srgbClr val="000000"/>
                  </a:solidFill>
                  <a:latin typeface="Arial Narrow"/>
                  <a:ea typeface="MS Mincho"/>
                </a:rPr>
                <a:t>de 2021 - </a:t>
              </a:r>
              <a:r>
                <a:rPr lang="pt-BR" sz="800" b="1" dirty="0">
                  <a:solidFill>
                    <a:srgbClr val="000000"/>
                  </a:solidFill>
                  <a:latin typeface="Arial Narrow"/>
                  <a:ea typeface="MS Mincho"/>
                </a:rPr>
                <a:t>Reporte Semanas 1 a </a:t>
              </a:r>
              <a:r>
                <a:rPr lang="pt-BR" sz="800" b="1" dirty="0" smtClean="0">
                  <a:solidFill>
                    <a:srgbClr val="000000"/>
                  </a:solidFill>
                  <a:latin typeface="Arial Narrow"/>
                  <a:ea typeface="MS Mincho"/>
                </a:rPr>
                <a:t>44</a:t>
              </a:r>
              <a:r>
                <a:rPr lang="es-CO" sz="800" b="1" dirty="0" smtClean="0">
                  <a:solidFill>
                    <a:srgbClr val="000000"/>
                  </a:solidFill>
                  <a:latin typeface="Arial Narrow"/>
                  <a:ea typeface="MS Mincho"/>
                </a:rPr>
                <a:t> </a:t>
              </a:r>
              <a:r>
                <a:rPr lang="es-CO" sz="800" b="1" dirty="0">
                  <a:solidFill>
                    <a:srgbClr val="000000"/>
                  </a:solidFill>
                  <a:latin typeface="Arial Narrow"/>
                  <a:ea typeface="MS Mincho"/>
                </a:rPr>
                <a:t>(Hasta </a:t>
              </a:r>
              <a:r>
                <a:rPr lang="es-CO" sz="800" b="1" dirty="0" smtClean="0">
                  <a:solidFill>
                    <a:srgbClr val="000000"/>
                  </a:solidFill>
                  <a:latin typeface="Arial Narrow"/>
                  <a:ea typeface="MS Mincho"/>
                </a:rPr>
                <a:t>Noviembre 06) </a:t>
              </a:r>
              <a:r>
                <a:rPr lang="es-CO" sz="900" b="1" dirty="0">
                  <a:solidFill>
                    <a:srgbClr val="000000"/>
                  </a:solidFill>
                  <a:ea typeface="MS Mincho"/>
                </a:rPr>
                <a:t> </a:t>
              </a:r>
              <a:r>
                <a:rPr lang="es-CO" sz="9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8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800" kern="1200" dirty="0">
                  <a:solidFill>
                    <a:srgbClr val="000000"/>
                  </a:solidFill>
                  <a:effectLst/>
                  <a:ea typeface="MS Mincho"/>
                </a:rPr>
                <a:t> </a:t>
              </a:r>
              <a:endParaRPr lang="es-ES" sz="1200" dirty="0">
                <a:effectLst/>
                <a:latin typeface="Times New Roman"/>
                <a:ea typeface="Times New Roman"/>
              </a:endParaRPr>
            </a:p>
          </p:txBody>
        </p:sp>
        <p:sp>
          <p:nvSpPr>
            <p:cNvPr id="12" name="6 Cuadro de texto"/>
            <p:cNvSpPr txBox="1"/>
            <p:nvPr/>
          </p:nvSpPr>
          <p:spPr>
            <a:xfrm>
              <a:off x="1162804" y="992927"/>
              <a:ext cx="2734310" cy="62674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1600" b="1" kern="1200" dirty="0">
                  <a:solidFill>
                    <a:srgbClr val="000000"/>
                  </a:solidFill>
                  <a:effectLst/>
                  <a:latin typeface="Arial Narrow"/>
                  <a:ea typeface="MS Mincho"/>
                </a:rPr>
                <a:t>Boletín de Periodo Epidemiológico Medellín </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p:txBody>
        </p:sp>
        <p:pic>
          <p:nvPicPr>
            <p:cNvPr id="13" name="Picture 2"/>
            <p:cNvPicPr/>
            <p:nvPr/>
          </p:nvPicPr>
          <p:blipFill>
            <a:blip r:embed="rId3">
              <a:extLst>
                <a:ext uri="{28A0092B-C50C-407E-A947-70E740481C1C}">
                  <a14:useLocalDpi xmlns:a14="http://schemas.microsoft.com/office/drawing/2010/main" val="0"/>
                </a:ext>
              </a:extLst>
            </a:blip>
            <a:stretch>
              <a:fillRect/>
            </a:stretch>
          </p:blipFill>
          <p:spPr bwMode="auto">
            <a:xfrm>
              <a:off x="4752578" y="321103"/>
              <a:ext cx="2448320" cy="1771646"/>
            </a:xfrm>
            <a:prstGeom prst="rect">
              <a:avLst/>
            </a:prstGeom>
            <a:noFill/>
            <a:ln>
              <a:noFill/>
            </a:ln>
            <a:extLst>
              <a:ext uri="{53640926-AAD7-44D8-BBD7-CCE9431645EC}">
                <a14:shadowObscured xmlns:a14="http://schemas.microsoft.com/office/drawing/2010/main"/>
              </a:ext>
            </a:extLst>
          </p:spPr>
        </p:pic>
        <p:sp>
          <p:nvSpPr>
            <p:cNvPr id="14" name="6 Cuadro de texto"/>
            <p:cNvSpPr txBox="1"/>
            <p:nvPr/>
          </p:nvSpPr>
          <p:spPr>
            <a:xfrm>
              <a:off x="0" y="14519"/>
              <a:ext cx="4536554" cy="99694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3200" b="1" kern="1200" dirty="0" smtClean="0">
                  <a:solidFill>
                    <a:srgbClr val="00B050"/>
                  </a:solidFill>
                  <a:effectLst/>
                  <a:latin typeface="Arial Narrow"/>
                  <a:ea typeface="MS Mincho"/>
                </a:rPr>
                <a:t>Secretaría de Salud de Medellín</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p:txBody>
        </p:sp>
      </p:grpSp>
    </p:spTree>
    <p:extLst>
      <p:ext uri="{BB962C8B-B14F-4D97-AF65-F5344CB8AC3E}">
        <p14:creationId xmlns:p14="http://schemas.microsoft.com/office/powerpoint/2010/main" val="39569126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5" y="-7142"/>
            <a:ext cx="2227828" cy="28451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t="51432"/>
          <a:stretch/>
        </p:blipFill>
        <p:spPr bwMode="auto">
          <a:xfrm>
            <a:off x="0" y="2824179"/>
            <a:ext cx="2232223" cy="2666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28186" y="623805"/>
            <a:ext cx="2404500" cy="276999"/>
          </a:xfrm>
          <a:prstGeom prst="rect">
            <a:avLst/>
          </a:prstGeom>
          <a:noFill/>
        </p:spPr>
        <p:txBody>
          <a:bodyPr wrap="square" rtlCol="0">
            <a:spAutoFit/>
          </a:bodyPr>
          <a:lstStyle/>
          <a:p>
            <a:r>
              <a:rPr lang="es-ES" sz="1200" b="1" dirty="0" smtClean="0">
                <a:latin typeface="Arial Narrow" panose="020B0606020202030204" pitchFamily="34" charset="0"/>
              </a:rPr>
              <a:t>Periodo epidemiológico 11  - 2021</a:t>
            </a:r>
            <a:endParaRPr lang="es-ES" sz="1200" b="1" dirty="0">
              <a:latin typeface="Arial Narrow" panose="020B0606020202030204" pitchFamily="34" charset="0"/>
            </a:endParaRPr>
          </a:p>
        </p:txBody>
      </p:sp>
      <p:sp>
        <p:nvSpPr>
          <p:cNvPr id="6" name="5 Rectángulo"/>
          <p:cNvSpPr/>
          <p:nvPr/>
        </p:nvSpPr>
        <p:spPr>
          <a:xfrm>
            <a:off x="2274078" y="2167727"/>
            <a:ext cx="4946011" cy="523220"/>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100" dirty="0" smtClean="0">
                <a:latin typeface="Arial Narrow" panose="020B0606020202030204" pitchFamily="34" charset="0"/>
              </a:rPr>
              <a:t>Figura. Canal endémico de varicela. Medellín, a Periodo epidemiológico 11 acumulado  de 2021. </a:t>
            </a:r>
            <a:endParaRPr lang="es-ES" sz="1100" dirty="0">
              <a:latin typeface="Arial Narrow" panose="020B0606020202030204" pitchFamily="34" charset="0"/>
            </a:endParaRPr>
          </a:p>
        </p:txBody>
      </p:sp>
      <p:grpSp>
        <p:nvGrpSpPr>
          <p:cNvPr id="8" name="7 Grupo"/>
          <p:cNvGrpSpPr/>
          <p:nvPr/>
        </p:nvGrpSpPr>
        <p:grpSpPr>
          <a:xfrm>
            <a:off x="179214" y="4211960"/>
            <a:ext cx="1892650" cy="488476"/>
            <a:chOff x="2397524" y="3379972"/>
            <a:chExt cx="4508500" cy="904875"/>
          </a:xfrm>
        </p:grpSpPr>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317545" y="3478755"/>
              <a:ext cx="1593562" cy="684167"/>
            </a:xfrm>
            <a:prstGeom prst="rect">
              <a:avLst/>
            </a:prstGeom>
            <a:noFill/>
          </p:spPr>
          <p:txBody>
            <a:bodyPr wrap="square" rtlCol="0">
              <a:spAutoFit/>
            </a:bodyPr>
            <a:lstStyle/>
            <a:p>
              <a:pPr algn="ctr"/>
              <a:r>
                <a:rPr lang="es-ES" b="1" dirty="0" smtClean="0">
                  <a:latin typeface="Arial Narrow" panose="020B0606020202030204" pitchFamily="34" charset="0"/>
                </a:rPr>
                <a:t>790</a:t>
              </a:r>
              <a:endParaRPr lang="es-ES" b="1" dirty="0">
                <a:latin typeface="Arial Narrow" panose="020B0606020202030204" pitchFamily="34" charset="0"/>
              </a:endParaRPr>
            </a:p>
          </p:txBody>
        </p:sp>
      </p:grpSp>
      <p:sp>
        <p:nvSpPr>
          <p:cNvPr id="9" name="8 CuadroTexto"/>
          <p:cNvSpPr txBox="1"/>
          <p:nvPr/>
        </p:nvSpPr>
        <p:spPr>
          <a:xfrm>
            <a:off x="329621" y="4720973"/>
            <a:ext cx="1911052" cy="830997"/>
          </a:xfrm>
          <a:prstGeom prst="rect">
            <a:avLst/>
          </a:prstGeom>
          <a:noFill/>
        </p:spPr>
        <p:txBody>
          <a:bodyPr wrap="square" rtlCol="0">
            <a:spAutoFit/>
          </a:bodyPr>
          <a:lstStyle/>
          <a:p>
            <a:pPr algn="r"/>
            <a:r>
              <a:rPr lang="es-ES" sz="1200" b="1" dirty="0" smtClean="0">
                <a:latin typeface="Arial Narrow" panose="020B0606020202030204" pitchFamily="34" charset="0"/>
              </a:rPr>
              <a:t>Variación porcentual de 11,14% menos, respecto al mismo periodo del año anterior</a:t>
            </a:r>
            <a:endParaRPr lang="es-ES" sz="1200" b="1" dirty="0">
              <a:latin typeface="Arial Narrow" panose="020B0606020202030204" pitchFamily="34" charset="0"/>
            </a:endParaRPr>
          </a:p>
        </p:txBody>
      </p:sp>
      <p:sp>
        <p:nvSpPr>
          <p:cNvPr id="10" name="9 Flecha arriba"/>
          <p:cNvSpPr/>
          <p:nvPr/>
        </p:nvSpPr>
        <p:spPr>
          <a:xfrm flipH="1" flipV="1">
            <a:off x="99238" y="4875421"/>
            <a:ext cx="395188" cy="538707"/>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17 Rectángulo"/>
          <p:cNvSpPr/>
          <p:nvPr/>
        </p:nvSpPr>
        <p:spPr>
          <a:xfrm>
            <a:off x="2240673" y="4860032"/>
            <a:ext cx="4836379" cy="523220"/>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100" dirty="0" smtClean="0">
                <a:latin typeface="Arial Narrow" panose="020B0606020202030204" pitchFamily="34" charset="0"/>
              </a:rPr>
              <a:t>Figura. Comportamiento de la varicela. Medellín, a Periodo epidemiológico 11 acumulado de 2019-2021. </a:t>
            </a:r>
            <a:endParaRPr lang="es-ES" sz="1100" dirty="0">
              <a:latin typeface="Arial Narrow" panose="020B0606020202030204" pitchFamily="34" charset="0"/>
            </a:endParaRPr>
          </a:p>
        </p:txBody>
      </p:sp>
      <p:grpSp>
        <p:nvGrpSpPr>
          <p:cNvPr id="15" name="14 Grupo"/>
          <p:cNvGrpSpPr/>
          <p:nvPr/>
        </p:nvGrpSpPr>
        <p:grpSpPr>
          <a:xfrm>
            <a:off x="2448322" y="74775"/>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de la notificación</a:t>
              </a:r>
              <a:endParaRPr lang="es-ES" sz="1200" b="1" dirty="0">
                <a:latin typeface="Arial Narrow" panose="020B0606020202030204" pitchFamily="34" charset="0"/>
              </a:endParaRPr>
            </a:p>
          </p:txBody>
        </p:sp>
      </p:grpSp>
      <p:sp>
        <p:nvSpPr>
          <p:cNvPr id="14" name="13 Rectángulo"/>
          <p:cNvSpPr/>
          <p:nvPr/>
        </p:nvSpPr>
        <p:spPr>
          <a:xfrm>
            <a:off x="0" y="5494456"/>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5621632"/>
            <a:ext cx="3446504" cy="276999"/>
            <a:chOff x="2448322" y="74775"/>
            <a:chExt cx="3446504" cy="276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por territorio</a:t>
              </a:r>
              <a:endParaRPr lang="es-ES" sz="1200" b="1" dirty="0">
                <a:latin typeface="Arial Narrow" panose="020B0606020202030204" pitchFamily="34" charset="0"/>
              </a:endParaRPr>
            </a:p>
          </p:txBody>
        </p:sp>
      </p:grpSp>
      <p:sp>
        <p:nvSpPr>
          <p:cNvPr id="61" name="60 CuadroTexto"/>
          <p:cNvSpPr txBox="1"/>
          <p:nvPr/>
        </p:nvSpPr>
        <p:spPr>
          <a:xfrm>
            <a:off x="494426" y="2843808"/>
            <a:ext cx="1220207" cy="338554"/>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0% </a:t>
            </a:r>
            <a:r>
              <a:rPr lang="es-ES" sz="1400" b="1" dirty="0" smtClean="0">
                <a:latin typeface="Arial Narrow" panose="020B0606020202030204" pitchFamily="34" charset="0"/>
              </a:rPr>
              <a:t>Mortalidad</a:t>
            </a:r>
            <a:endParaRPr lang="es-ES" sz="1400" b="1" dirty="0">
              <a:latin typeface="Arial Narrow" panose="020B0606020202030204" pitchFamily="34" charset="0"/>
            </a:endParaRPr>
          </a:p>
        </p:txBody>
      </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10</a:t>
            </a:r>
            <a:endParaRPr lang="es-ES" sz="1050" b="1" dirty="0">
              <a:latin typeface="Arial Narrow" panose="020B0606020202030204" pitchFamily="34" charset="0"/>
            </a:endParaRPr>
          </a:p>
        </p:txBody>
      </p:sp>
      <p:sp>
        <p:nvSpPr>
          <p:cNvPr id="37" name="36 Título"/>
          <p:cNvSpPr>
            <a:spLocks noGrp="1"/>
          </p:cNvSpPr>
          <p:nvPr>
            <p:ph type="ctrTitle"/>
          </p:nvPr>
        </p:nvSpPr>
        <p:spPr>
          <a:xfrm>
            <a:off x="85115" y="74775"/>
            <a:ext cx="2075175" cy="523220"/>
          </a:xfrm>
          <a:noFill/>
        </p:spPr>
        <p:txBody>
          <a:bodyPr wrap="square" rtlCol="0">
            <a:spAutoFit/>
          </a:bodyPr>
          <a:lstStyle/>
          <a:p>
            <a:r>
              <a:rPr lang="es-ES" sz="2800" b="1" dirty="0" smtClean="0">
                <a:solidFill>
                  <a:srgbClr val="C00000"/>
                </a:solidFill>
                <a:latin typeface="Arial Narrow" panose="020B0606020202030204" pitchFamily="34" charset="0"/>
                <a:ea typeface="+mn-ea"/>
                <a:cs typeface="+mn-cs"/>
              </a:rPr>
              <a:t>Varicela</a:t>
            </a:r>
            <a:endParaRPr lang="es-ES" sz="2800" b="1" dirty="0">
              <a:solidFill>
                <a:srgbClr val="C00000"/>
              </a:solidFill>
              <a:latin typeface="Arial Narrow" panose="020B0606020202030204" pitchFamily="34" charset="0"/>
              <a:ea typeface="+mn-ea"/>
              <a:cs typeface="+mn-cs"/>
            </a:endParaRPr>
          </a:p>
        </p:txBody>
      </p:sp>
      <p:sp>
        <p:nvSpPr>
          <p:cNvPr id="45" name="44 Rectángulo"/>
          <p:cNvSpPr/>
          <p:nvPr/>
        </p:nvSpPr>
        <p:spPr>
          <a:xfrm>
            <a:off x="-14673" y="8388806"/>
            <a:ext cx="3615123" cy="523220"/>
          </a:xfrm>
          <a:prstGeom prst="rect">
            <a:avLst/>
          </a:prstGeom>
        </p:spPr>
        <p:txBody>
          <a:bodyPr wrap="square">
            <a:spAutoFit/>
          </a:bodyPr>
          <a:lstStyle/>
          <a:p>
            <a:r>
              <a:rPr lang="es-ES" sz="600" dirty="0">
                <a:latin typeface="Arial Narrow" panose="020B0606020202030204" pitchFamily="34" charset="0"/>
              </a:rPr>
              <a:t>Fuente: SIVIGILA. Secretaria de Salud de Medellín.</a:t>
            </a:r>
          </a:p>
          <a:p>
            <a:r>
              <a:rPr lang="es-ES" sz="1100" dirty="0">
                <a:latin typeface="Arial Narrow" panose="020B0606020202030204" pitchFamily="34" charset="0"/>
              </a:rPr>
              <a:t>Figura. Mapa </a:t>
            </a:r>
            <a:r>
              <a:rPr lang="es-ES" sz="1100" dirty="0" smtClean="0">
                <a:latin typeface="Arial Narrow" panose="020B0606020202030204" pitchFamily="34" charset="0"/>
              </a:rPr>
              <a:t>temático de puntos. </a:t>
            </a:r>
            <a:r>
              <a:rPr lang="es-ES" sz="1100" dirty="0">
                <a:latin typeface="Arial Narrow" panose="020B0606020202030204" pitchFamily="34" charset="0"/>
              </a:rPr>
              <a:t>Medellín, a Periodo epidemiológico </a:t>
            </a:r>
            <a:r>
              <a:rPr lang="es-ES" sz="1100" dirty="0" smtClean="0">
                <a:latin typeface="Arial Narrow" panose="020B0606020202030204" pitchFamily="34" charset="0"/>
              </a:rPr>
              <a:t>11  </a:t>
            </a:r>
            <a:r>
              <a:rPr lang="es-ES" sz="1100" dirty="0">
                <a:latin typeface="Arial Narrow" panose="020B0606020202030204" pitchFamily="34" charset="0"/>
              </a:rPr>
              <a:t>acumulado  de </a:t>
            </a:r>
            <a:r>
              <a:rPr lang="es-ES" sz="1100" dirty="0" smtClean="0">
                <a:latin typeface="Arial Narrow" panose="020B0606020202030204" pitchFamily="34" charset="0"/>
              </a:rPr>
              <a:t>2021 </a:t>
            </a:r>
            <a:endParaRPr lang="es-ES" sz="1100" dirty="0">
              <a:latin typeface="Arial Narrow" panose="020B0606020202030204" pitchFamily="34" charset="0"/>
            </a:endParaRPr>
          </a:p>
        </p:txBody>
      </p:sp>
      <p:sp>
        <p:nvSpPr>
          <p:cNvPr id="30" name="29 Rectángulo"/>
          <p:cNvSpPr/>
          <p:nvPr/>
        </p:nvSpPr>
        <p:spPr>
          <a:xfrm>
            <a:off x="3604966" y="8388805"/>
            <a:ext cx="3615123" cy="692497"/>
          </a:xfrm>
          <a:prstGeom prst="rect">
            <a:avLst/>
          </a:prstGeom>
        </p:spPr>
        <p:txBody>
          <a:bodyPr wrap="square">
            <a:spAutoFit/>
          </a:bodyPr>
          <a:lstStyle/>
          <a:p>
            <a:r>
              <a:rPr lang="es-ES" sz="600" dirty="0">
                <a:latin typeface="Arial Narrow" panose="020B0606020202030204" pitchFamily="34" charset="0"/>
              </a:rPr>
              <a:t>Fuente: SIVIGILA. Secretaria de Salud de Medellín.</a:t>
            </a:r>
          </a:p>
          <a:p>
            <a:r>
              <a:rPr lang="es-ES" sz="1100" dirty="0">
                <a:latin typeface="Arial Narrow" panose="020B0606020202030204" pitchFamily="34" charset="0"/>
              </a:rPr>
              <a:t>Figura. Mapa temático de densidad por kilómetro cuadrado de varicela. Medellín, a Periodo epidemiológico </a:t>
            </a:r>
            <a:r>
              <a:rPr lang="es-ES" sz="1100" dirty="0" smtClean="0">
                <a:latin typeface="Arial Narrow" panose="020B0606020202030204" pitchFamily="34" charset="0"/>
              </a:rPr>
              <a:t>11 </a:t>
            </a:r>
            <a:r>
              <a:rPr lang="es-ES" sz="1100" dirty="0">
                <a:latin typeface="Arial Narrow" panose="020B0606020202030204" pitchFamily="34" charset="0"/>
              </a:rPr>
              <a:t>acumulado  de </a:t>
            </a:r>
            <a:r>
              <a:rPr lang="es-ES" sz="1100" dirty="0" smtClean="0">
                <a:latin typeface="Arial Narrow" panose="020B0606020202030204" pitchFamily="34" charset="0"/>
              </a:rPr>
              <a:t>2021 </a:t>
            </a:r>
            <a:endParaRPr lang="es-ES" sz="1100" dirty="0">
              <a:latin typeface="Arial Narrow" panose="020B0606020202030204" pitchFamily="34" charset="0"/>
            </a:endParaRPr>
          </a:p>
        </p:txBody>
      </p:sp>
      <p:pic>
        <p:nvPicPr>
          <p:cNvPr id="2" name="Imagen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674" y="5994937"/>
            <a:ext cx="3471107" cy="2393868"/>
          </a:xfrm>
          <a:prstGeom prst="rect">
            <a:avLst/>
          </a:prstGeom>
        </p:spPr>
      </p:pic>
      <p:pic>
        <p:nvPicPr>
          <p:cNvPr id="12" name="Imagen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00450" y="6001827"/>
            <a:ext cx="3600448" cy="2386977"/>
          </a:xfrm>
          <a:prstGeom prst="rect">
            <a:avLst/>
          </a:prstGeom>
        </p:spPr>
      </p:pic>
      <p:pic>
        <p:nvPicPr>
          <p:cNvPr id="16" name="Imagen 15"/>
          <p:cNvPicPr>
            <a:picLocks noChangeAspect="1"/>
          </p:cNvPicPr>
          <p:nvPr/>
        </p:nvPicPr>
        <p:blipFill>
          <a:blip r:embed="rId7"/>
          <a:stretch>
            <a:fillRect/>
          </a:stretch>
        </p:blipFill>
        <p:spPr>
          <a:xfrm>
            <a:off x="2232223" y="370713"/>
            <a:ext cx="4968675" cy="1819082"/>
          </a:xfrm>
          <a:prstGeom prst="rect">
            <a:avLst/>
          </a:prstGeom>
        </p:spPr>
      </p:pic>
      <p:pic>
        <p:nvPicPr>
          <p:cNvPr id="17" name="Imagen 16"/>
          <p:cNvPicPr>
            <a:picLocks noChangeAspect="1"/>
          </p:cNvPicPr>
          <p:nvPr/>
        </p:nvPicPr>
        <p:blipFill>
          <a:blip r:embed="rId8"/>
          <a:stretch>
            <a:fillRect/>
          </a:stretch>
        </p:blipFill>
        <p:spPr>
          <a:xfrm>
            <a:off x="2204664" y="2663848"/>
            <a:ext cx="4996234" cy="2211573"/>
          </a:xfrm>
          <a:prstGeom prst="rect">
            <a:avLst/>
          </a:prstGeom>
        </p:spPr>
      </p:pic>
    </p:spTree>
    <p:extLst>
      <p:ext uri="{BB962C8B-B14F-4D97-AF65-F5344CB8AC3E}">
        <p14:creationId xmlns:p14="http://schemas.microsoft.com/office/powerpoint/2010/main" val="30175912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Rectángulo"/>
          <p:cNvSpPr/>
          <p:nvPr/>
        </p:nvSpPr>
        <p:spPr>
          <a:xfrm>
            <a:off x="0" y="9973"/>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137149"/>
            <a:ext cx="3446504" cy="276999"/>
            <a:chOff x="2448322" y="74775"/>
            <a:chExt cx="3446504" cy="276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variables de interés</a:t>
              </a:r>
              <a:endParaRPr lang="es-ES" sz="1200" b="1" dirty="0">
                <a:latin typeface="Arial Narrow" panose="020B0606020202030204" pitchFamily="34" charset="0"/>
              </a:endParaRPr>
            </a:p>
          </p:txBody>
        </p:sp>
      </p:grpSp>
      <p:sp>
        <p:nvSpPr>
          <p:cNvPr id="60" name="59 Rectángulo"/>
          <p:cNvSpPr/>
          <p:nvPr/>
        </p:nvSpPr>
        <p:spPr>
          <a:xfrm>
            <a:off x="24257" y="4177757"/>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61" name="60 Grupo"/>
          <p:cNvGrpSpPr/>
          <p:nvPr/>
        </p:nvGrpSpPr>
        <p:grpSpPr>
          <a:xfrm>
            <a:off x="277404" y="4298980"/>
            <a:ext cx="3446504" cy="276999"/>
            <a:chOff x="2448322" y="74775"/>
            <a:chExt cx="3446504" cy="276999"/>
          </a:xfrm>
        </p:grpSpPr>
        <p:sp>
          <p:nvSpPr>
            <p:cNvPr id="62" name="61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63" name="62 Conector recto"/>
            <p:cNvCxnSpPr>
              <a:stCxn id="62"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64" name="63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Curso de vida y brotes</a:t>
              </a:r>
              <a:endParaRPr lang="es-ES" sz="1200" b="1" dirty="0">
                <a:latin typeface="Arial Narrow" panose="020B0606020202030204" pitchFamily="34" charset="0"/>
              </a:endParaRPr>
            </a:p>
          </p:txBody>
        </p:sp>
      </p:grpSp>
      <p:sp>
        <p:nvSpPr>
          <p:cNvPr id="105" name="104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11</a:t>
            </a:r>
            <a:endParaRPr lang="es-ES" sz="1050" b="1" dirty="0">
              <a:latin typeface="Arial Narrow" panose="020B0606020202030204" pitchFamily="34" charset="0"/>
            </a:endParaRPr>
          </a:p>
        </p:txBody>
      </p:sp>
      <p:pic>
        <p:nvPicPr>
          <p:cNvPr id="5122" name="Picture 2"/>
          <p:cNvPicPr>
            <a:picLocks noChangeAspect="1" noChangeArrowheads="1"/>
          </p:cNvPicPr>
          <p:nvPr/>
        </p:nvPicPr>
        <p:blipFill>
          <a:blip r:embed="rId3">
            <a:biLevel thresh="75000"/>
            <a:extLst>
              <a:ext uri="{28A0092B-C50C-407E-A947-70E740481C1C}">
                <a14:useLocalDpi xmlns:a14="http://schemas.microsoft.com/office/drawing/2010/main" val="0"/>
              </a:ext>
            </a:extLst>
          </a:blip>
          <a:srcRect/>
          <a:stretch>
            <a:fillRect/>
          </a:stretch>
        </p:blipFill>
        <p:spPr bwMode="auto">
          <a:xfrm>
            <a:off x="6171850" y="865485"/>
            <a:ext cx="438131" cy="7169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6" name="45 Rectángulo redondeado"/>
          <p:cNvSpPr/>
          <p:nvPr/>
        </p:nvSpPr>
        <p:spPr>
          <a:xfrm>
            <a:off x="744567" y="4872680"/>
            <a:ext cx="2644371" cy="396350"/>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Distribución de los Brotes</a:t>
            </a:r>
            <a:endParaRPr lang="es-ES" sz="1600" b="1" dirty="0">
              <a:solidFill>
                <a:schemeClr val="tx1"/>
              </a:solidFill>
              <a:latin typeface="Arial Narrow" panose="020B0606020202030204" pitchFamily="34" charset="0"/>
            </a:endParaRPr>
          </a:p>
        </p:txBody>
      </p:sp>
      <p:cxnSp>
        <p:nvCxnSpPr>
          <p:cNvPr id="7" name="6 Conector angular"/>
          <p:cNvCxnSpPr>
            <a:stCxn id="46" idx="2"/>
          </p:cNvCxnSpPr>
          <p:nvPr/>
        </p:nvCxnSpPr>
        <p:spPr>
          <a:xfrm rot="16200000" flipH="1">
            <a:off x="1918119" y="5417663"/>
            <a:ext cx="297268" cy="1"/>
          </a:xfrm>
          <a:prstGeom prst="bentConnector3">
            <a:avLst>
              <a:gd name="adj1" fmla="val 50000"/>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7" name="16 Tabla"/>
          <p:cNvGraphicFramePr>
            <a:graphicFrameLocks noGrp="1"/>
          </p:cNvGraphicFramePr>
          <p:nvPr>
            <p:extLst/>
          </p:nvPr>
        </p:nvGraphicFramePr>
        <p:xfrm>
          <a:off x="808849" y="5580236"/>
          <a:ext cx="2680766" cy="1477941"/>
        </p:xfrm>
        <a:graphic>
          <a:graphicData uri="http://schemas.openxmlformats.org/drawingml/2006/table">
            <a:tbl>
              <a:tblPr firstRow="1" bandRow="1">
                <a:tableStyleId>{68D230F3-CF80-4859-8CE7-A43EE81993B5}</a:tableStyleId>
              </a:tblPr>
              <a:tblGrid>
                <a:gridCol w="1822207">
                  <a:extLst>
                    <a:ext uri="{9D8B030D-6E8A-4147-A177-3AD203B41FA5}">
                      <a16:colId xmlns:a16="http://schemas.microsoft.com/office/drawing/2014/main" val="20000"/>
                    </a:ext>
                  </a:extLst>
                </a:gridCol>
                <a:gridCol w="858559">
                  <a:extLst>
                    <a:ext uri="{9D8B030D-6E8A-4147-A177-3AD203B41FA5}">
                      <a16:colId xmlns:a16="http://schemas.microsoft.com/office/drawing/2014/main" val="20001"/>
                    </a:ext>
                  </a:extLst>
                </a:gridCol>
              </a:tblGrid>
              <a:tr h="292208">
                <a:tc>
                  <a:txBody>
                    <a:bodyPr/>
                    <a:lstStyle/>
                    <a:p>
                      <a:pPr algn="ctr"/>
                      <a:r>
                        <a:rPr lang="es-CO" sz="1000" dirty="0" smtClean="0">
                          <a:latin typeface="Arial Narrow" panose="020B0606020202030204" pitchFamily="34" charset="0"/>
                        </a:rPr>
                        <a:t>Lugar</a:t>
                      </a:r>
                      <a:endParaRPr lang="es-CO" sz="1000" dirty="0">
                        <a:latin typeface="Arial Narrow" panose="020B0606020202030204" pitchFamily="34" charset="0"/>
                      </a:endParaRPr>
                    </a:p>
                  </a:txBody>
                  <a:tcPr/>
                </a:tc>
                <a:tc>
                  <a:txBody>
                    <a:bodyPr/>
                    <a:lstStyle/>
                    <a:p>
                      <a:pPr algn="ctr"/>
                      <a:r>
                        <a:rPr lang="es-CO" sz="1000" dirty="0" smtClean="0">
                          <a:latin typeface="Arial Narrow" panose="020B0606020202030204" pitchFamily="34" charset="0"/>
                        </a:rPr>
                        <a:t>Total brotes</a:t>
                      </a:r>
                      <a:endParaRPr lang="es-CO" sz="1000" dirty="0">
                        <a:latin typeface="Arial Narrow" panose="020B0606020202030204" pitchFamily="34" charset="0"/>
                      </a:endParaRPr>
                    </a:p>
                  </a:txBody>
                  <a:tcPr/>
                </a:tc>
                <a:extLst>
                  <a:ext uri="{0D108BD9-81ED-4DB2-BD59-A6C34878D82A}">
                    <a16:rowId xmlns:a16="http://schemas.microsoft.com/office/drawing/2014/main" val="10000"/>
                  </a:ext>
                </a:extLst>
              </a:tr>
              <a:tr h="178572">
                <a:tc>
                  <a:txBody>
                    <a:bodyPr/>
                    <a:lstStyle/>
                    <a:p>
                      <a:pPr algn="l"/>
                      <a:r>
                        <a:rPr lang="es-CO" sz="1000" dirty="0" smtClean="0">
                          <a:latin typeface="Arial Narrow" panose="020B0606020202030204" pitchFamily="34" charset="0"/>
                        </a:rPr>
                        <a:t>Sector educativo</a:t>
                      </a:r>
                      <a:endParaRPr lang="es-CO" sz="1000" dirty="0">
                        <a:latin typeface="Arial Narrow" panose="020B0606020202030204" pitchFamily="34" charset="0"/>
                      </a:endParaRPr>
                    </a:p>
                  </a:txBody>
                  <a:tcPr/>
                </a:tc>
                <a:tc>
                  <a:txBody>
                    <a:bodyPr/>
                    <a:lstStyle/>
                    <a:p>
                      <a:pPr algn="ctr"/>
                      <a:r>
                        <a:rPr lang="es-CO" sz="1000" dirty="0" smtClean="0">
                          <a:latin typeface="Arial Narrow" panose="020B0606020202030204" pitchFamily="34" charset="0"/>
                        </a:rPr>
                        <a:t>0</a:t>
                      </a:r>
                      <a:endParaRPr lang="es-CO" sz="1000" dirty="0">
                        <a:latin typeface="Arial Narrow" panose="020B0606020202030204" pitchFamily="34" charset="0"/>
                      </a:endParaRPr>
                    </a:p>
                  </a:txBody>
                  <a:tcPr/>
                </a:tc>
                <a:extLst>
                  <a:ext uri="{0D108BD9-81ED-4DB2-BD59-A6C34878D82A}">
                    <a16:rowId xmlns:a16="http://schemas.microsoft.com/office/drawing/2014/main" val="10001"/>
                  </a:ext>
                </a:extLst>
              </a:tr>
              <a:tr h="405845">
                <a:tc>
                  <a:txBody>
                    <a:bodyPr/>
                    <a:lstStyle/>
                    <a:p>
                      <a:pPr algn="l"/>
                      <a:r>
                        <a:rPr lang="es-CO" sz="1000" dirty="0" smtClean="0">
                          <a:latin typeface="Arial Narrow" panose="020B0606020202030204" pitchFamily="34" charset="0"/>
                        </a:rPr>
                        <a:t>Centro Penitenciario- Estación</a:t>
                      </a:r>
                      <a:r>
                        <a:rPr lang="es-CO" sz="1000" baseline="0" dirty="0" smtClean="0">
                          <a:latin typeface="Arial Narrow" panose="020B0606020202030204" pitchFamily="34" charset="0"/>
                        </a:rPr>
                        <a:t> de Policía- Batallón</a:t>
                      </a:r>
                      <a:endParaRPr lang="es-CO" sz="1000" dirty="0">
                        <a:latin typeface="Arial Narrow" panose="020B0606020202030204" pitchFamily="34" charset="0"/>
                      </a:endParaRPr>
                    </a:p>
                  </a:txBody>
                  <a:tcPr/>
                </a:tc>
                <a:tc>
                  <a:txBody>
                    <a:bodyPr/>
                    <a:lstStyle/>
                    <a:p>
                      <a:pPr algn="ctr"/>
                      <a:r>
                        <a:rPr lang="es-CO" sz="1000" dirty="0" smtClean="0">
                          <a:latin typeface="Arial Narrow" panose="020B0606020202030204" pitchFamily="34" charset="0"/>
                        </a:rPr>
                        <a:t>0</a:t>
                      </a:r>
                      <a:endParaRPr lang="es-CO" sz="1000" dirty="0">
                        <a:latin typeface="Arial Narrow" panose="020B0606020202030204" pitchFamily="34" charset="0"/>
                      </a:endParaRPr>
                    </a:p>
                  </a:txBody>
                  <a:tcPr/>
                </a:tc>
                <a:extLst>
                  <a:ext uri="{0D108BD9-81ED-4DB2-BD59-A6C34878D82A}">
                    <a16:rowId xmlns:a16="http://schemas.microsoft.com/office/drawing/2014/main" val="10002"/>
                  </a:ext>
                </a:extLst>
              </a:tr>
              <a:tr h="292208">
                <a:tc>
                  <a:txBody>
                    <a:bodyPr/>
                    <a:lstStyle/>
                    <a:p>
                      <a:pPr algn="l"/>
                      <a:r>
                        <a:rPr lang="es-CO" sz="1000" dirty="0" smtClean="0">
                          <a:latin typeface="Arial Narrow" panose="020B0606020202030204" pitchFamily="34" charset="0"/>
                        </a:rPr>
                        <a:t>Otro </a:t>
                      </a:r>
                      <a:endParaRPr lang="es-CO" sz="1000" dirty="0">
                        <a:latin typeface="Arial Narrow" panose="020B0606020202030204" pitchFamily="34" charset="0"/>
                      </a:endParaRPr>
                    </a:p>
                  </a:txBody>
                  <a:tcPr/>
                </a:tc>
                <a:tc>
                  <a:txBody>
                    <a:bodyPr/>
                    <a:lstStyle/>
                    <a:p>
                      <a:pPr algn="ctr"/>
                      <a:r>
                        <a:rPr lang="es-CO" sz="1000" dirty="0" smtClean="0">
                          <a:latin typeface="Arial Narrow" panose="020B0606020202030204" pitchFamily="34" charset="0"/>
                        </a:rPr>
                        <a:t>0</a:t>
                      </a:r>
                      <a:endParaRPr lang="es-CO" sz="1000" dirty="0">
                        <a:latin typeface="Arial Narrow" panose="020B0606020202030204" pitchFamily="34" charset="0"/>
                      </a:endParaRPr>
                    </a:p>
                  </a:txBody>
                  <a:tcPr/>
                </a:tc>
                <a:extLst>
                  <a:ext uri="{0D108BD9-81ED-4DB2-BD59-A6C34878D82A}">
                    <a16:rowId xmlns:a16="http://schemas.microsoft.com/office/drawing/2014/main" val="10003"/>
                  </a:ext>
                </a:extLst>
              </a:tr>
              <a:tr h="183983">
                <a:tc>
                  <a:txBody>
                    <a:bodyPr/>
                    <a:lstStyle/>
                    <a:p>
                      <a:pPr algn="l"/>
                      <a:r>
                        <a:rPr lang="es-CO" sz="1000" kern="1200" dirty="0" smtClean="0">
                          <a:solidFill>
                            <a:schemeClr val="tx1"/>
                          </a:solidFill>
                          <a:latin typeface="Arial Narrow" panose="020B0606020202030204" pitchFamily="34" charset="0"/>
                          <a:ea typeface="+mn-ea"/>
                          <a:cs typeface="+mn-cs"/>
                        </a:rPr>
                        <a:t>Familiares</a:t>
                      </a:r>
                      <a:endParaRPr lang="es-CO" sz="1000" kern="1200" dirty="0">
                        <a:solidFill>
                          <a:schemeClr val="tx1"/>
                        </a:solidFill>
                        <a:latin typeface="Arial Narrow" panose="020B0606020202030204" pitchFamily="34" charset="0"/>
                        <a:ea typeface="+mn-ea"/>
                        <a:cs typeface="+mn-cs"/>
                      </a:endParaRPr>
                    </a:p>
                  </a:txBody>
                  <a:tcPr/>
                </a:tc>
                <a:tc>
                  <a:txBody>
                    <a:bodyPr/>
                    <a:lstStyle/>
                    <a:p>
                      <a:pPr marL="0" algn="ctr" defTabSz="914400" rtl="0" eaLnBrk="1" latinLnBrk="0" hangingPunct="1"/>
                      <a:r>
                        <a:rPr lang="es-CO" sz="1000" kern="1200" dirty="0" smtClean="0">
                          <a:solidFill>
                            <a:schemeClr val="tx1"/>
                          </a:solidFill>
                          <a:latin typeface="Arial Narrow" panose="020B0606020202030204" pitchFamily="34" charset="0"/>
                          <a:ea typeface="+mn-ea"/>
                          <a:cs typeface="+mn-cs"/>
                        </a:rPr>
                        <a:t>0</a:t>
                      </a:r>
                      <a:endParaRPr lang="es-CO" sz="1000" kern="1200" dirty="0">
                        <a:solidFill>
                          <a:schemeClr val="tx1"/>
                        </a:solidFill>
                        <a:latin typeface="Arial Narrow" panose="020B0606020202030204" pitchFamily="34" charset="0"/>
                        <a:ea typeface="+mn-ea"/>
                        <a:cs typeface="+mn-cs"/>
                      </a:endParaRPr>
                    </a:p>
                  </a:txBody>
                  <a:tcPr/>
                </a:tc>
                <a:extLst>
                  <a:ext uri="{0D108BD9-81ED-4DB2-BD59-A6C34878D82A}">
                    <a16:rowId xmlns:a16="http://schemas.microsoft.com/office/drawing/2014/main" val="10004"/>
                  </a:ext>
                </a:extLst>
              </a:tr>
            </a:tbl>
          </a:graphicData>
        </a:graphic>
      </p:graphicFrame>
      <p:sp>
        <p:nvSpPr>
          <p:cNvPr id="51" name="50 CuadroTexto"/>
          <p:cNvSpPr txBox="1"/>
          <p:nvPr/>
        </p:nvSpPr>
        <p:spPr>
          <a:xfrm>
            <a:off x="95983" y="3075922"/>
            <a:ext cx="2331345" cy="430887"/>
          </a:xfrm>
          <a:prstGeom prst="rect">
            <a:avLst/>
          </a:prstGeom>
          <a:noFill/>
        </p:spPr>
        <p:txBody>
          <a:bodyPr wrap="square" rtlCol="0">
            <a:spAutoFit/>
          </a:bodyPr>
          <a:lstStyle/>
          <a:p>
            <a:pPr algn="ctr"/>
            <a:r>
              <a:rPr lang="es-ES" sz="1100" b="1" dirty="0" smtClean="0">
                <a:latin typeface="Arial Narrow" panose="020B0606020202030204" pitchFamily="34" charset="0"/>
              </a:rPr>
              <a:t>Proporción de incidencia en población general</a:t>
            </a:r>
          </a:p>
        </p:txBody>
      </p:sp>
      <p:cxnSp>
        <p:nvCxnSpPr>
          <p:cNvPr id="53" name="52 Conector recto de flecha"/>
          <p:cNvCxnSpPr/>
          <p:nvPr/>
        </p:nvCxnSpPr>
        <p:spPr>
          <a:xfrm>
            <a:off x="4479067" y="3982770"/>
            <a:ext cx="2582164"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cxnSp>
        <p:nvCxnSpPr>
          <p:cNvPr id="54" name="53 Conector recto de flecha"/>
          <p:cNvCxnSpPr/>
          <p:nvPr/>
        </p:nvCxnSpPr>
        <p:spPr>
          <a:xfrm flipH="1">
            <a:off x="107240" y="3982770"/>
            <a:ext cx="2571615"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sp>
        <p:nvSpPr>
          <p:cNvPr id="55" name="54 CuadroTexto"/>
          <p:cNvSpPr txBox="1"/>
          <p:nvPr/>
        </p:nvSpPr>
        <p:spPr>
          <a:xfrm>
            <a:off x="114500" y="3413763"/>
            <a:ext cx="2241319" cy="553998"/>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30,70 x 100 mil habitantes</a:t>
            </a:r>
          </a:p>
          <a:p>
            <a:pPr algn="ctr"/>
            <a:r>
              <a:rPr lang="es-ES" sz="1400" b="1" dirty="0" smtClean="0">
                <a:latin typeface="Arial Narrow" panose="020B0606020202030204" pitchFamily="34" charset="0"/>
              </a:rPr>
              <a:t>790</a:t>
            </a:r>
            <a:endParaRPr lang="es-ES" sz="1400" b="1" dirty="0">
              <a:latin typeface="Arial Narrow" panose="020B0606020202030204" pitchFamily="34" charset="0"/>
            </a:endParaRPr>
          </a:p>
        </p:txBody>
      </p:sp>
      <p:sp>
        <p:nvSpPr>
          <p:cNvPr id="58" name="57 CuadroTexto"/>
          <p:cNvSpPr txBox="1"/>
          <p:nvPr/>
        </p:nvSpPr>
        <p:spPr>
          <a:xfrm>
            <a:off x="4928257" y="3091688"/>
            <a:ext cx="2487186" cy="261610"/>
          </a:xfrm>
          <a:prstGeom prst="rect">
            <a:avLst/>
          </a:prstGeom>
          <a:noFill/>
        </p:spPr>
        <p:txBody>
          <a:bodyPr wrap="square" rtlCol="0">
            <a:spAutoFit/>
          </a:bodyPr>
          <a:lstStyle/>
          <a:p>
            <a:pPr algn="ctr"/>
            <a:r>
              <a:rPr lang="es-ES" sz="1100" b="1" dirty="0" smtClean="0">
                <a:latin typeface="Arial Narrow" panose="020B0606020202030204" pitchFamily="34" charset="0"/>
              </a:rPr>
              <a:t>Brotes con investigación de campo</a:t>
            </a:r>
          </a:p>
        </p:txBody>
      </p:sp>
      <p:sp>
        <p:nvSpPr>
          <p:cNvPr id="59" name="58 CuadroTexto"/>
          <p:cNvSpPr txBox="1"/>
          <p:nvPr/>
        </p:nvSpPr>
        <p:spPr>
          <a:xfrm>
            <a:off x="5837701" y="3375364"/>
            <a:ext cx="857928" cy="553998"/>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NA</a:t>
            </a:r>
          </a:p>
          <a:p>
            <a:pPr algn="ctr"/>
            <a:r>
              <a:rPr lang="es-ES" sz="1400" b="1" dirty="0" smtClean="0">
                <a:latin typeface="Arial Narrow" panose="020B0606020202030204" pitchFamily="34" charset="0"/>
              </a:rPr>
              <a:t>(0 brotes)</a:t>
            </a:r>
            <a:endParaRPr lang="es-ES" sz="1400" b="1" dirty="0">
              <a:latin typeface="Arial Narrow" panose="020B0606020202030204" pitchFamily="34" charset="0"/>
            </a:endParaRPr>
          </a:p>
        </p:txBody>
      </p:sp>
      <p:sp>
        <p:nvSpPr>
          <p:cNvPr id="65" name="64 CuadroTexto"/>
          <p:cNvSpPr txBox="1"/>
          <p:nvPr/>
        </p:nvSpPr>
        <p:spPr>
          <a:xfrm>
            <a:off x="2500736" y="3033754"/>
            <a:ext cx="2598512" cy="415498"/>
          </a:xfrm>
          <a:prstGeom prst="rect">
            <a:avLst/>
          </a:prstGeom>
          <a:noFill/>
        </p:spPr>
        <p:txBody>
          <a:bodyPr wrap="square" rtlCol="0">
            <a:spAutoFit/>
          </a:bodyPr>
          <a:lstStyle/>
          <a:p>
            <a:pPr algn="ctr"/>
            <a:r>
              <a:rPr lang="es-ES" sz="1050" b="1" dirty="0">
                <a:latin typeface="Arial Narrow" panose="020B0606020202030204" pitchFamily="34" charset="0"/>
              </a:rPr>
              <a:t>Proporción de incidencia en </a:t>
            </a:r>
            <a:r>
              <a:rPr lang="es-ES" sz="1050" b="1" dirty="0" smtClean="0">
                <a:latin typeface="Arial Narrow" panose="020B0606020202030204" pitchFamily="34" charset="0"/>
              </a:rPr>
              <a:t>menores de 5 años</a:t>
            </a:r>
            <a:endParaRPr lang="es-ES" sz="1050" b="1" dirty="0">
              <a:latin typeface="Arial Narrow" panose="020B0606020202030204" pitchFamily="34" charset="0"/>
            </a:endParaRPr>
          </a:p>
        </p:txBody>
      </p:sp>
      <p:sp>
        <p:nvSpPr>
          <p:cNvPr id="66" name="65 CuadroTexto"/>
          <p:cNvSpPr txBox="1"/>
          <p:nvPr/>
        </p:nvSpPr>
        <p:spPr>
          <a:xfrm>
            <a:off x="2719222" y="3446511"/>
            <a:ext cx="2161554" cy="553998"/>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113,01 x </a:t>
            </a:r>
            <a:r>
              <a:rPr lang="es-ES" sz="1600" b="1" dirty="0">
                <a:solidFill>
                  <a:srgbClr val="C00000"/>
                </a:solidFill>
                <a:latin typeface="Arial Narrow" panose="020B0606020202030204" pitchFamily="34" charset="0"/>
              </a:rPr>
              <a:t>100 mil </a:t>
            </a:r>
            <a:r>
              <a:rPr lang="es-ES" sz="1600" b="1" dirty="0" smtClean="0">
                <a:solidFill>
                  <a:srgbClr val="C00000"/>
                </a:solidFill>
                <a:latin typeface="Arial Narrow" panose="020B0606020202030204" pitchFamily="34" charset="0"/>
              </a:rPr>
              <a:t>&lt; 5 años</a:t>
            </a:r>
          </a:p>
          <a:p>
            <a:pPr algn="ctr"/>
            <a:r>
              <a:rPr lang="es-ES" sz="1400" b="1" dirty="0" smtClean="0">
                <a:latin typeface="Arial Narrow" panose="020B0606020202030204" pitchFamily="34" charset="0"/>
              </a:rPr>
              <a:t>168 casos</a:t>
            </a:r>
            <a:endParaRPr lang="es-ES" sz="1400" b="1" dirty="0">
              <a:latin typeface="Arial Narrow" panose="020B0606020202030204" pitchFamily="34" charset="0"/>
            </a:endParaRPr>
          </a:p>
        </p:txBody>
      </p:sp>
      <p:grpSp>
        <p:nvGrpSpPr>
          <p:cNvPr id="68" name="67 Grupo"/>
          <p:cNvGrpSpPr/>
          <p:nvPr/>
        </p:nvGrpSpPr>
        <p:grpSpPr>
          <a:xfrm>
            <a:off x="-143966" y="760028"/>
            <a:ext cx="1258607" cy="1651732"/>
            <a:chOff x="-143966" y="539552"/>
            <a:chExt cx="1258607" cy="1651732"/>
          </a:xfrm>
        </p:grpSpPr>
        <p:pic>
          <p:nvPicPr>
            <p:cNvPr id="69" name="Picture 3"/>
            <p:cNvPicPr>
              <a:picLocks noChangeAspect="1" noChangeArrowheads="1"/>
            </p:cNvPicPr>
            <p:nvPr/>
          </p:nvPicPr>
          <p:blipFill rotWithShape="1">
            <a:blip r:embed="rId4">
              <a:biLevel thresh="75000"/>
              <a:extLst>
                <a:ext uri="{28A0092B-C50C-407E-A947-70E740481C1C}">
                  <a14:useLocalDpi xmlns:a14="http://schemas.microsoft.com/office/drawing/2010/main" val="0"/>
                </a:ext>
              </a:extLst>
            </a:blip>
            <a:srcRect r="85225"/>
            <a:stretch/>
          </p:blipFill>
          <p:spPr bwMode="auto">
            <a:xfrm>
              <a:off x="148822" y="539552"/>
              <a:ext cx="702032"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0" name="69 Rectángulo redondeado"/>
            <p:cNvSpPr/>
            <p:nvPr/>
          </p:nvSpPr>
          <p:spPr>
            <a:xfrm>
              <a:off x="110784" y="1579196"/>
              <a:ext cx="838897"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48,19%</a:t>
              </a:r>
              <a:endParaRPr lang="es-ES" sz="1600" b="1" dirty="0">
                <a:solidFill>
                  <a:schemeClr val="tx1"/>
                </a:solidFill>
                <a:latin typeface="Arial Narrow" panose="020B0606020202030204" pitchFamily="34" charset="0"/>
              </a:endParaRPr>
            </a:p>
          </p:txBody>
        </p:sp>
        <p:sp>
          <p:nvSpPr>
            <p:cNvPr id="71" name="70 CuadroTexto"/>
            <p:cNvSpPr txBox="1"/>
            <p:nvPr/>
          </p:nvSpPr>
          <p:spPr>
            <a:xfrm>
              <a:off x="-143966" y="1914285"/>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320 Casos</a:t>
              </a:r>
              <a:endParaRPr lang="es-ES" sz="1200" b="1" dirty="0">
                <a:latin typeface="Arial Narrow" panose="020B0606020202030204" pitchFamily="34" charset="0"/>
              </a:endParaRPr>
            </a:p>
          </p:txBody>
        </p:sp>
        <p:sp>
          <p:nvSpPr>
            <p:cNvPr id="72" name="71 CuadroTexto"/>
            <p:cNvSpPr txBox="1"/>
            <p:nvPr/>
          </p:nvSpPr>
          <p:spPr>
            <a:xfrm>
              <a:off x="-114966" y="1305463"/>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Masculino</a:t>
              </a:r>
              <a:endParaRPr lang="es-ES" sz="1200" b="1" u="sng" dirty="0">
                <a:latin typeface="Arial Narrow" panose="020B0606020202030204" pitchFamily="34" charset="0"/>
              </a:endParaRPr>
            </a:p>
          </p:txBody>
        </p:sp>
      </p:grpSp>
      <p:grpSp>
        <p:nvGrpSpPr>
          <p:cNvPr id="73" name="72 Grupo"/>
          <p:cNvGrpSpPr/>
          <p:nvPr/>
        </p:nvGrpSpPr>
        <p:grpSpPr>
          <a:xfrm>
            <a:off x="949682" y="863250"/>
            <a:ext cx="1282616" cy="1594010"/>
            <a:chOff x="767312" y="601726"/>
            <a:chExt cx="1282616" cy="1594010"/>
          </a:xfrm>
        </p:grpSpPr>
        <p:sp>
          <p:nvSpPr>
            <p:cNvPr id="74" name="73 Rectángulo redondeado"/>
            <p:cNvSpPr/>
            <p:nvPr/>
          </p:nvSpPr>
          <p:spPr>
            <a:xfrm>
              <a:off x="922645" y="1573062"/>
              <a:ext cx="835216"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51,81%</a:t>
              </a:r>
              <a:endParaRPr lang="es-ES" sz="1600" b="1" dirty="0">
                <a:solidFill>
                  <a:schemeClr val="tx1"/>
                </a:solidFill>
                <a:latin typeface="Arial Narrow" panose="020B0606020202030204" pitchFamily="34" charset="0"/>
              </a:endParaRPr>
            </a:p>
          </p:txBody>
        </p:sp>
        <p:sp>
          <p:nvSpPr>
            <p:cNvPr id="75" name="74 CuadroTexto"/>
            <p:cNvSpPr txBox="1"/>
            <p:nvPr/>
          </p:nvSpPr>
          <p:spPr>
            <a:xfrm>
              <a:off x="820321" y="1918737"/>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344 Casos</a:t>
              </a:r>
              <a:endParaRPr lang="es-ES" sz="1200" b="1" dirty="0">
                <a:latin typeface="Arial Narrow" panose="020B0606020202030204" pitchFamily="34" charset="0"/>
              </a:endParaRPr>
            </a:p>
          </p:txBody>
        </p:sp>
        <p:pic>
          <p:nvPicPr>
            <p:cNvPr id="76" name="Picture 3"/>
            <p:cNvPicPr>
              <a:picLocks noChangeAspect="1" noChangeArrowheads="1"/>
            </p:cNvPicPr>
            <p:nvPr/>
          </p:nvPicPr>
          <p:blipFill rotWithShape="1">
            <a:blip r:embed="rId4">
              <a:biLevel thresh="75000"/>
              <a:extLst>
                <a:ext uri="{28A0092B-C50C-407E-A947-70E740481C1C}">
                  <a14:useLocalDpi xmlns:a14="http://schemas.microsoft.com/office/drawing/2010/main" val="0"/>
                </a:ext>
              </a:extLst>
            </a:blip>
            <a:srcRect l="30557" r="55507"/>
            <a:stretch/>
          </p:blipFill>
          <p:spPr bwMode="auto">
            <a:xfrm>
              <a:off x="1052788" y="601726"/>
              <a:ext cx="662151"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7" name="76 CuadroTexto"/>
            <p:cNvSpPr txBox="1"/>
            <p:nvPr/>
          </p:nvSpPr>
          <p:spPr>
            <a:xfrm>
              <a:off x="767312" y="1314126"/>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Femenino</a:t>
              </a:r>
              <a:endParaRPr lang="es-ES" sz="1200" b="1" u="sng" dirty="0">
                <a:latin typeface="Arial Narrow" panose="020B0606020202030204" pitchFamily="34" charset="0"/>
              </a:endParaRPr>
            </a:p>
          </p:txBody>
        </p:sp>
      </p:grpSp>
      <p:grpSp>
        <p:nvGrpSpPr>
          <p:cNvPr id="78" name="77 Grupo"/>
          <p:cNvGrpSpPr/>
          <p:nvPr/>
        </p:nvGrpSpPr>
        <p:grpSpPr>
          <a:xfrm>
            <a:off x="1944266" y="757458"/>
            <a:ext cx="1414263" cy="1638535"/>
            <a:chOff x="1700534" y="536982"/>
            <a:chExt cx="1414263" cy="1638535"/>
          </a:xfrm>
        </p:grpSpPr>
        <p:sp>
          <p:nvSpPr>
            <p:cNvPr id="79" name="78 Rectángulo redondeado"/>
            <p:cNvSpPr/>
            <p:nvPr/>
          </p:nvSpPr>
          <p:spPr>
            <a:xfrm>
              <a:off x="2047806" y="1571104"/>
              <a:ext cx="740068"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0,60%</a:t>
              </a:r>
              <a:endParaRPr lang="es-ES" sz="1600" b="1" dirty="0">
                <a:solidFill>
                  <a:schemeClr val="tx1"/>
                </a:solidFill>
                <a:latin typeface="Arial Narrow" panose="020B0606020202030204" pitchFamily="34" charset="0"/>
              </a:endParaRPr>
            </a:p>
          </p:txBody>
        </p:sp>
        <p:pic>
          <p:nvPicPr>
            <p:cNvPr id="80" name="Picture 3"/>
            <p:cNvPicPr>
              <a:picLocks noChangeAspect="1" noChangeArrowheads="1"/>
            </p:cNvPicPr>
            <p:nvPr/>
          </p:nvPicPr>
          <p:blipFill rotWithShape="1">
            <a:blip r:embed="rId4">
              <a:biLevel thresh="75000"/>
              <a:extLst>
                <a:ext uri="{28A0092B-C50C-407E-A947-70E740481C1C}">
                  <a14:useLocalDpi xmlns:a14="http://schemas.microsoft.com/office/drawing/2010/main" val="0"/>
                </a:ext>
              </a:extLst>
            </a:blip>
            <a:srcRect l="59204" r="26197"/>
            <a:stretch/>
          </p:blipFill>
          <p:spPr bwMode="auto">
            <a:xfrm>
              <a:off x="2088282" y="536982"/>
              <a:ext cx="693683"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1" name="80 CuadroTexto"/>
            <p:cNvSpPr txBox="1"/>
            <p:nvPr/>
          </p:nvSpPr>
          <p:spPr>
            <a:xfrm>
              <a:off x="1700534" y="1311622"/>
              <a:ext cx="1414263"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Afrodescendiente</a:t>
              </a:r>
              <a:endParaRPr lang="es-ES" sz="1200" b="1" u="sng" dirty="0">
                <a:latin typeface="Arial Narrow" panose="020B0606020202030204" pitchFamily="34" charset="0"/>
              </a:endParaRPr>
            </a:p>
          </p:txBody>
        </p:sp>
        <p:sp>
          <p:nvSpPr>
            <p:cNvPr id="82" name="81 CuadroTexto"/>
            <p:cNvSpPr txBox="1"/>
            <p:nvPr/>
          </p:nvSpPr>
          <p:spPr>
            <a:xfrm>
              <a:off x="1792861" y="1898518"/>
              <a:ext cx="1229607" cy="276999"/>
            </a:xfrm>
            <a:prstGeom prst="rect">
              <a:avLst/>
            </a:prstGeom>
            <a:noFill/>
          </p:spPr>
          <p:txBody>
            <a:bodyPr wrap="square" rtlCol="0">
              <a:spAutoFit/>
            </a:bodyPr>
            <a:lstStyle/>
            <a:p>
              <a:pPr algn="ctr"/>
              <a:r>
                <a:rPr lang="es-ES" sz="1200" b="1" dirty="0">
                  <a:latin typeface="Arial Narrow" panose="020B0606020202030204" pitchFamily="34" charset="0"/>
                </a:rPr>
                <a:t>4</a:t>
              </a:r>
              <a:r>
                <a:rPr lang="es-ES" sz="1200" b="1" dirty="0" smtClean="0">
                  <a:latin typeface="Arial Narrow" panose="020B0606020202030204" pitchFamily="34" charset="0"/>
                </a:rPr>
                <a:t> Casos</a:t>
              </a:r>
              <a:endParaRPr lang="es-ES" sz="1200" b="1" dirty="0">
                <a:latin typeface="Arial Narrow" panose="020B0606020202030204" pitchFamily="34" charset="0"/>
              </a:endParaRPr>
            </a:p>
          </p:txBody>
        </p:sp>
      </p:grpSp>
      <p:grpSp>
        <p:nvGrpSpPr>
          <p:cNvPr id="83" name="82 Grupo"/>
          <p:cNvGrpSpPr/>
          <p:nvPr/>
        </p:nvGrpSpPr>
        <p:grpSpPr>
          <a:xfrm>
            <a:off x="3168402" y="836172"/>
            <a:ext cx="1246394" cy="1621088"/>
            <a:chOff x="2858112" y="554428"/>
            <a:chExt cx="1246394" cy="1621088"/>
          </a:xfrm>
        </p:grpSpPr>
        <p:sp>
          <p:nvSpPr>
            <p:cNvPr id="84" name="83 CuadroTexto"/>
            <p:cNvSpPr txBox="1"/>
            <p:nvPr/>
          </p:nvSpPr>
          <p:spPr>
            <a:xfrm>
              <a:off x="2858112" y="1315874"/>
              <a:ext cx="1229607" cy="251820"/>
            </a:xfrm>
            <a:prstGeom prst="rect">
              <a:avLst/>
            </a:prstGeom>
            <a:noFill/>
          </p:spPr>
          <p:txBody>
            <a:bodyPr wrap="square" rtlCol="0">
              <a:spAutoFit/>
            </a:bodyPr>
            <a:lstStyle/>
            <a:p>
              <a:pPr algn="ctr"/>
              <a:r>
                <a:rPr lang="es-ES" sz="1200" b="1" u="sng" dirty="0" smtClean="0">
                  <a:latin typeface="Arial Narrow" panose="020B0606020202030204" pitchFamily="34" charset="0"/>
                </a:rPr>
                <a:t>Indígena</a:t>
              </a:r>
              <a:endParaRPr lang="es-ES" sz="1200" b="1" u="sng" dirty="0">
                <a:latin typeface="Arial Narrow" panose="020B0606020202030204" pitchFamily="34" charset="0"/>
              </a:endParaRPr>
            </a:p>
          </p:txBody>
        </p:sp>
        <p:grpSp>
          <p:nvGrpSpPr>
            <p:cNvPr id="85" name="84 Grupo"/>
            <p:cNvGrpSpPr/>
            <p:nvPr/>
          </p:nvGrpSpPr>
          <p:grpSpPr>
            <a:xfrm>
              <a:off x="2874899" y="554428"/>
              <a:ext cx="1229607" cy="1621088"/>
              <a:chOff x="2850938" y="554428"/>
              <a:chExt cx="1229607" cy="1621088"/>
            </a:xfrm>
          </p:grpSpPr>
          <p:sp>
            <p:nvSpPr>
              <p:cNvPr id="86" name="85 Rectángulo redondeado"/>
              <p:cNvSpPr/>
              <p:nvPr/>
            </p:nvSpPr>
            <p:spPr>
              <a:xfrm>
                <a:off x="3071349" y="1566970"/>
                <a:ext cx="740068"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0,0%</a:t>
                </a:r>
                <a:endParaRPr lang="es-ES" sz="1600" b="1" dirty="0">
                  <a:solidFill>
                    <a:schemeClr val="tx1"/>
                  </a:solidFill>
                  <a:latin typeface="Arial Narrow" panose="020B0606020202030204" pitchFamily="34" charset="0"/>
                </a:endParaRPr>
              </a:p>
            </p:txBody>
          </p:sp>
          <p:pic>
            <p:nvPicPr>
              <p:cNvPr id="87" name="Picture 3"/>
              <p:cNvPicPr>
                <a:picLocks noChangeAspect="1" noChangeArrowheads="1"/>
              </p:cNvPicPr>
              <p:nvPr/>
            </p:nvPicPr>
            <p:blipFill rotWithShape="1">
              <a:blip r:embed="rId4">
                <a:biLevel thresh="75000"/>
                <a:extLst>
                  <a:ext uri="{28A0092B-C50C-407E-A947-70E740481C1C}">
                    <a14:useLocalDpi xmlns:a14="http://schemas.microsoft.com/office/drawing/2010/main" val="0"/>
                  </a:ext>
                </a:extLst>
              </a:blip>
              <a:srcRect l="87297"/>
              <a:stretch/>
            </p:blipFill>
            <p:spPr bwMode="auto">
              <a:xfrm>
                <a:off x="3155364" y="554428"/>
                <a:ext cx="603573"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8" name="87 CuadroTexto"/>
              <p:cNvSpPr txBox="1"/>
              <p:nvPr/>
            </p:nvSpPr>
            <p:spPr>
              <a:xfrm>
                <a:off x="2850938" y="1898517"/>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0 Casos</a:t>
                </a:r>
                <a:endParaRPr lang="es-ES" sz="1200" b="1" dirty="0">
                  <a:latin typeface="Arial Narrow" panose="020B0606020202030204" pitchFamily="34" charset="0"/>
                </a:endParaRPr>
              </a:p>
            </p:txBody>
          </p:sp>
        </p:grpSp>
      </p:grpSp>
      <p:grpSp>
        <p:nvGrpSpPr>
          <p:cNvPr id="89" name="88 Grupo"/>
          <p:cNvGrpSpPr/>
          <p:nvPr/>
        </p:nvGrpSpPr>
        <p:grpSpPr>
          <a:xfrm>
            <a:off x="5622828" y="1573146"/>
            <a:ext cx="1610597" cy="855621"/>
            <a:chOff x="5622828" y="1311622"/>
            <a:chExt cx="1610597" cy="855621"/>
          </a:xfrm>
        </p:grpSpPr>
        <p:sp>
          <p:nvSpPr>
            <p:cNvPr id="91" name="90 CuadroTexto"/>
            <p:cNvSpPr txBox="1"/>
            <p:nvPr/>
          </p:nvSpPr>
          <p:spPr>
            <a:xfrm>
              <a:off x="5622828" y="1311622"/>
              <a:ext cx="161059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Maternas</a:t>
              </a:r>
              <a:endParaRPr lang="es-ES" sz="1200" b="1" u="sng" dirty="0">
                <a:solidFill>
                  <a:sysClr val="windowText" lastClr="000000"/>
                </a:solidFill>
                <a:latin typeface="Arial Narrow" panose="020B0606020202030204" pitchFamily="34" charset="0"/>
              </a:endParaRPr>
            </a:p>
          </p:txBody>
        </p:sp>
        <p:sp>
          <p:nvSpPr>
            <p:cNvPr id="92" name="91 Rectángulo redondeado"/>
            <p:cNvSpPr/>
            <p:nvPr/>
          </p:nvSpPr>
          <p:spPr>
            <a:xfrm>
              <a:off x="6058092" y="1558697"/>
              <a:ext cx="740068" cy="360040"/>
            </a:xfrm>
            <a:prstGeom prst="round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0,75%</a:t>
              </a:r>
              <a:endParaRPr lang="es-ES" sz="1600" b="1" dirty="0">
                <a:solidFill>
                  <a:schemeClr val="tx1"/>
                </a:solidFill>
                <a:latin typeface="Arial Narrow" panose="020B0606020202030204" pitchFamily="34" charset="0"/>
              </a:endParaRPr>
            </a:p>
          </p:txBody>
        </p:sp>
        <p:sp>
          <p:nvSpPr>
            <p:cNvPr id="93" name="92 CuadroTexto"/>
            <p:cNvSpPr txBox="1"/>
            <p:nvPr/>
          </p:nvSpPr>
          <p:spPr>
            <a:xfrm>
              <a:off x="5837681" y="1890244"/>
              <a:ext cx="1229607" cy="276999"/>
            </a:xfrm>
            <a:prstGeom prst="rect">
              <a:avLst/>
            </a:prstGeom>
            <a:noFill/>
          </p:spPr>
          <p:txBody>
            <a:bodyPr wrap="square" rtlCol="0">
              <a:spAutoFit/>
            </a:bodyPr>
            <a:lstStyle/>
            <a:p>
              <a:pPr algn="ctr"/>
              <a:r>
                <a:rPr lang="es-ES" sz="1200" b="1" dirty="0">
                  <a:latin typeface="Arial Narrow" panose="020B0606020202030204" pitchFamily="34" charset="0"/>
                </a:rPr>
                <a:t>5</a:t>
              </a:r>
              <a:r>
                <a:rPr lang="es-ES" sz="1200" b="1" dirty="0" smtClean="0">
                  <a:latin typeface="Arial Narrow" panose="020B0606020202030204" pitchFamily="34" charset="0"/>
                </a:rPr>
                <a:t> Casos</a:t>
              </a:r>
              <a:endParaRPr lang="es-ES" sz="1200" b="1" dirty="0">
                <a:latin typeface="Arial Narrow" panose="020B0606020202030204" pitchFamily="34" charset="0"/>
              </a:endParaRPr>
            </a:p>
          </p:txBody>
        </p:sp>
      </p:grpSp>
      <p:grpSp>
        <p:nvGrpSpPr>
          <p:cNvPr id="94" name="93 Grupo"/>
          <p:cNvGrpSpPr/>
          <p:nvPr/>
        </p:nvGrpSpPr>
        <p:grpSpPr>
          <a:xfrm>
            <a:off x="4248522" y="945092"/>
            <a:ext cx="1610597" cy="1516901"/>
            <a:chOff x="4078085" y="683568"/>
            <a:chExt cx="1610597" cy="1516901"/>
          </a:xfrm>
        </p:grpSpPr>
        <p:pic>
          <p:nvPicPr>
            <p:cNvPr id="95" name="Picture 4"/>
            <p:cNvPicPr>
              <a:picLocks noChangeAspect="1" noChangeArrowheads="1"/>
            </p:cNvPicPr>
            <p:nvPr/>
          </p:nvPicPr>
          <p:blipFill rotWithShape="1">
            <a:blip r:embed="rId5">
              <a:biLevel thresh="50000"/>
              <a:extLst>
                <a:ext uri="{28A0092B-C50C-407E-A947-70E740481C1C}">
                  <a14:useLocalDpi xmlns:a14="http://schemas.microsoft.com/office/drawing/2010/main" val="0"/>
                </a:ext>
              </a:extLst>
            </a:blip>
            <a:srcRect r="48966"/>
            <a:stretch/>
          </p:blipFill>
          <p:spPr bwMode="auto">
            <a:xfrm>
              <a:off x="4361548" y="683568"/>
              <a:ext cx="1039102" cy="7635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6" name="95 Rectángulo redondeado"/>
            <p:cNvSpPr/>
            <p:nvPr/>
          </p:nvSpPr>
          <p:spPr>
            <a:xfrm>
              <a:off x="4434758" y="1592873"/>
              <a:ext cx="893884" cy="360040"/>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0,0%</a:t>
              </a:r>
              <a:endParaRPr lang="es-ES" sz="1600" b="1" dirty="0">
                <a:solidFill>
                  <a:schemeClr val="tx1"/>
                </a:solidFill>
                <a:latin typeface="Arial Narrow" panose="020B0606020202030204" pitchFamily="34" charset="0"/>
              </a:endParaRPr>
            </a:p>
          </p:txBody>
        </p:sp>
        <p:sp>
          <p:nvSpPr>
            <p:cNvPr id="97" name="96 CuadroTexto"/>
            <p:cNvSpPr txBox="1"/>
            <p:nvPr/>
          </p:nvSpPr>
          <p:spPr>
            <a:xfrm>
              <a:off x="4078085" y="1331640"/>
              <a:ext cx="1610597" cy="276999"/>
            </a:xfrm>
            <a:prstGeom prst="rect">
              <a:avLst/>
            </a:prstGeom>
            <a:noFill/>
          </p:spPr>
          <p:txBody>
            <a:bodyPr wrap="square" rtlCol="0">
              <a:spAutoFit/>
            </a:bodyPr>
            <a:lstStyle/>
            <a:p>
              <a:pPr algn="ctr"/>
              <a:r>
                <a:rPr lang="es-ES" sz="1200" b="1" u="sng" dirty="0">
                  <a:latin typeface="Arial Narrow" panose="020B0606020202030204" pitchFamily="34" charset="0"/>
                </a:rPr>
                <a:t>Privados de la Libertad</a:t>
              </a:r>
              <a:endParaRPr lang="es-ES" sz="1200" b="1" u="sng" dirty="0">
                <a:solidFill>
                  <a:sysClr val="windowText" lastClr="000000"/>
                </a:solidFill>
                <a:latin typeface="Arial Narrow" panose="020B0606020202030204" pitchFamily="34" charset="0"/>
              </a:endParaRPr>
            </a:p>
          </p:txBody>
        </p:sp>
        <p:sp>
          <p:nvSpPr>
            <p:cNvPr id="98" name="97 CuadroTexto"/>
            <p:cNvSpPr txBox="1"/>
            <p:nvPr/>
          </p:nvSpPr>
          <p:spPr>
            <a:xfrm>
              <a:off x="4266295" y="1923470"/>
              <a:ext cx="1229607" cy="276999"/>
            </a:xfrm>
            <a:prstGeom prst="rect">
              <a:avLst/>
            </a:prstGeom>
            <a:noFill/>
          </p:spPr>
          <p:txBody>
            <a:bodyPr wrap="square" rtlCol="0">
              <a:spAutoFit/>
            </a:bodyPr>
            <a:lstStyle/>
            <a:p>
              <a:pPr algn="ctr"/>
              <a:r>
                <a:rPr lang="es-ES" sz="1200" b="1" dirty="0">
                  <a:latin typeface="Arial Narrow" panose="020B0606020202030204" pitchFamily="34" charset="0"/>
                </a:rPr>
                <a:t>0</a:t>
              </a:r>
              <a:r>
                <a:rPr lang="es-ES" sz="1200" b="1" dirty="0" smtClean="0">
                  <a:latin typeface="Arial Narrow" panose="020B0606020202030204" pitchFamily="34" charset="0"/>
                </a:rPr>
                <a:t> Casos</a:t>
              </a:r>
              <a:endParaRPr lang="es-ES" sz="1200" b="1" dirty="0">
                <a:latin typeface="Arial Narrow" panose="020B0606020202030204" pitchFamily="34" charset="0"/>
              </a:endParaRPr>
            </a:p>
          </p:txBody>
        </p:sp>
      </p:grpSp>
      <p:sp>
        <p:nvSpPr>
          <p:cNvPr id="99" name="98 Rectángulo"/>
          <p:cNvSpPr/>
          <p:nvPr/>
        </p:nvSpPr>
        <p:spPr>
          <a:xfrm>
            <a:off x="1963" y="2481356"/>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100" name="99 Grupo"/>
          <p:cNvGrpSpPr/>
          <p:nvPr/>
        </p:nvGrpSpPr>
        <p:grpSpPr>
          <a:xfrm>
            <a:off x="276968" y="2594884"/>
            <a:ext cx="3446504" cy="276999"/>
            <a:chOff x="2448322" y="74775"/>
            <a:chExt cx="3446504" cy="276999"/>
          </a:xfrm>
        </p:grpSpPr>
        <p:sp>
          <p:nvSpPr>
            <p:cNvPr id="101" name="10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02" name="101 Conector recto"/>
            <p:cNvCxnSpPr>
              <a:stCxn id="10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03" name="102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Indicadores</a:t>
              </a:r>
              <a:endParaRPr lang="es-ES" sz="1200" b="1" dirty="0">
                <a:latin typeface="Arial Narrow" panose="020B0606020202030204" pitchFamily="34" charset="0"/>
              </a:endParaRPr>
            </a:p>
          </p:txBody>
        </p:sp>
      </p:grpSp>
      <p:sp>
        <p:nvSpPr>
          <p:cNvPr id="104" name="103 Rectángulo"/>
          <p:cNvSpPr/>
          <p:nvPr/>
        </p:nvSpPr>
        <p:spPr>
          <a:xfrm>
            <a:off x="50" y="7340677"/>
            <a:ext cx="7200900" cy="382832"/>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106" name="105 Grupo"/>
          <p:cNvGrpSpPr/>
          <p:nvPr/>
        </p:nvGrpSpPr>
        <p:grpSpPr>
          <a:xfrm>
            <a:off x="192088" y="7405566"/>
            <a:ext cx="3446504" cy="276999"/>
            <a:chOff x="2448322" y="33831"/>
            <a:chExt cx="3446504" cy="276999"/>
          </a:xfrm>
        </p:grpSpPr>
        <p:sp>
          <p:nvSpPr>
            <p:cNvPr id="107" name="106 Elipse"/>
            <p:cNvSpPr/>
            <p:nvPr/>
          </p:nvSpPr>
          <p:spPr>
            <a:xfrm>
              <a:off x="2448322" y="33831"/>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08" name="107 Conector recto"/>
            <p:cNvCxnSpPr>
              <a:stCxn id="107" idx="6"/>
            </p:cNvCxnSpPr>
            <p:nvPr/>
          </p:nvCxnSpPr>
          <p:spPr>
            <a:xfrm>
              <a:off x="2736354" y="164636"/>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09" name="108 CuadroTexto"/>
            <p:cNvSpPr txBox="1"/>
            <p:nvPr/>
          </p:nvSpPr>
          <p:spPr>
            <a:xfrm>
              <a:off x="3302538" y="33831"/>
              <a:ext cx="2592288" cy="276999"/>
            </a:xfrm>
            <a:prstGeom prst="rect">
              <a:avLst/>
            </a:prstGeom>
            <a:noFill/>
          </p:spPr>
          <p:txBody>
            <a:bodyPr wrap="square" rtlCol="0">
              <a:spAutoFit/>
            </a:bodyPr>
            <a:lstStyle/>
            <a:p>
              <a:r>
                <a:rPr lang="es-ES" sz="1200" b="1" dirty="0" smtClean="0">
                  <a:latin typeface="Arial Narrow" panose="020B0606020202030204" pitchFamily="34" charset="0"/>
                </a:rPr>
                <a:t>Consideraciones  técnicas</a:t>
              </a:r>
              <a:endParaRPr lang="es-ES" sz="1200" b="1" dirty="0">
                <a:latin typeface="Arial Narrow" panose="020B0606020202030204" pitchFamily="34" charset="0"/>
              </a:endParaRPr>
            </a:p>
          </p:txBody>
        </p:sp>
      </p:grpSp>
      <p:sp>
        <p:nvSpPr>
          <p:cNvPr id="110" name="109 CuadroTexto"/>
          <p:cNvSpPr txBox="1"/>
          <p:nvPr/>
        </p:nvSpPr>
        <p:spPr>
          <a:xfrm>
            <a:off x="102988" y="7723509"/>
            <a:ext cx="7045505" cy="646331"/>
          </a:xfrm>
          <a:prstGeom prst="rect">
            <a:avLst/>
          </a:prstGeom>
          <a:noFill/>
        </p:spPr>
        <p:txBody>
          <a:bodyPr wrap="square" rtlCol="0">
            <a:spAutoFit/>
          </a:bodyPr>
          <a:lstStyle/>
          <a:p>
            <a:pPr algn="just"/>
            <a:r>
              <a:rPr lang="es-CO" sz="1200" dirty="0">
                <a:latin typeface="Arial Narrow" panose="020B0606020202030204" pitchFamily="34" charset="0"/>
              </a:rPr>
              <a:t>El comportamiento de </a:t>
            </a:r>
            <a:r>
              <a:rPr lang="es-CO" sz="1200" dirty="0" smtClean="0">
                <a:latin typeface="Arial Narrow" panose="020B0606020202030204" pitchFamily="34" charset="0"/>
              </a:rPr>
              <a:t>la varicela  hasta semana epidemiológica 44 ha estado en zona de éxito. Se observa un </a:t>
            </a:r>
            <a:r>
              <a:rPr lang="es-CO" sz="1200" dirty="0">
                <a:latin typeface="Arial Narrow" panose="020B0606020202030204" pitchFamily="34" charset="0"/>
              </a:rPr>
              <a:t>número de casos </a:t>
            </a:r>
            <a:r>
              <a:rPr lang="es-CO" sz="1200" dirty="0" smtClean="0">
                <a:latin typeface="Arial Narrow" panose="020B0606020202030204" pitchFamily="34" charset="0"/>
              </a:rPr>
              <a:t> por debajo de </a:t>
            </a:r>
            <a:r>
              <a:rPr lang="es-CO" sz="1200" dirty="0">
                <a:latin typeface="Arial Narrow" panose="020B0606020202030204" pitchFamily="34" charset="0"/>
              </a:rPr>
              <a:t>lo esperado </a:t>
            </a:r>
            <a:r>
              <a:rPr lang="es-CO" sz="1200" dirty="0" smtClean="0">
                <a:latin typeface="Arial Narrow" panose="020B0606020202030204" pitchFamily="34" charset="0"/>
              </a:rPr>
              <a:t>en comparación  con los dos años anteriores. El curso de vida con mayor número de casos fue el de juventud  con el 32%. En promedio se notificaron 11 casos por semana epidemiológica. </a:t>
            </a:r>
            <a:endParaRPr lang="es-CO" sz="1400" dirty="0">
              <a:latin typeface="Arial Narrow" panose="020B0606020202030204" pitchFamily="34" charset="0"/>
            </a:endParaRPr>
          </a:p>
        </p:txBody>
      </p:sp>
      <p:grpSp>
        <p:nvGrpSpPr>
          <p:cNvPr id="90" name="89 Grupo"/>
          <p:cNvGrpSpPr/>
          <p:nvPr/>
        </p:nvGrpSpPr>
        <p:grpSpPr>
          <a:xfrm>
            <a:off x="144066" y="517803"/>
            <a:ext cx="1642872" cy="453797"/>
            <a:chOff x="402095" y="486270"/>
            <a:chExt cx="2369636" cy="453797"/>
          </a:xfrm>
        </p:grpSpPr>
        <p:sp>
          <p:nvSpPr>
            <p:cNvPr id="111" name="110 Abrir llave"/>
            <p:cNvSpPr/>
            <p:nvPr/>
          </p:nvSpPr>
          <p:spPr>
            <a:xfrm rot="16200000">
              <a:off x="1469899" y="-361764"/>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12" name="111 CuadroTexto"/>
            <p:cNvSpPr txBox="1"/>
            <p:nvPr/>
          </p:nvSpPr>
          <p:spPr>
            <a:xfrm>
              <a:off x="1065276" y="486270"/>
              <a:ext cx="1229607" cy="338554"/>
            </a:xfrm>
            <a:prstGeom prst="rect">
              <a:avLst/>
            </a:prstGeom>
            <a:noFill/>
          </p:spPr>
          <p:txBody>
            <a:bodyPr wrap="square" rtlCol="0">
              <a:spAutoFit/>
            </a:bodyPr>
            <a:lstStyle/>
            <a:p>
              <a:pPr algn="ctr"/>
              <a:r>
                <a:rPr lang="es-ES" sz="1600" b="1" dirty="0" smtClean="0">
                  <a:latin typeface="Arial Narrow" panose="020B0606020202030204" pitchFamily="34" charset="0"/>
                </a:rPr>
                <a:t>Sexo</a:t>
              </a:r>
              <a:endParaRPr lang="es-ES" sz="1600" b="1" dirty="0">
                <a:latin typeface="Arial Narrow" panose="020B0606020202030204" pitchFamily="34" charset="0"/>
              </a:endParaRPr>
            </a:p>
          </p:txBody>
        </p:sp>
      </p:grpSp>
      <p:grpSp>
        <p:nvGrpSpPr>
          <p:cNvPr id="113" name="112 Grupo"/>
          <p:cNvGrpSpPr/>
          <p:nvPr/>
        </p:nvGrpSpPr>
        <p:grpSpPr>
          <a:xfrm>
            <a:off x="2223152" y="513131"/>
            <a:ext cx="1809346" cy="436841"/>
            <a:chOff x="3060727" y="484500"/>
            <a:chExt cx="2369636" cy="436841"/>
          </a:xfrm>
        </p:grpSpPr>
        <p:sp>
          <p:nvSpPr>
            <p:cNvPr id="114" name="113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15" name="114 CuadroTexto"/>
            <p:cNvSpPr txBox="1"/>
            <p:nvPr/>
          </p:nvSpPr>
          <p:spPr>
            <a:xfrm>
              <a:off x="3600450" y="484500"/>
              <a:ext cx="1229607" cy="338554"/>
            </a:xfrm>
            <a:prstGeom prst="rect">
              <a:avLst/>
            </a:prstGeom>
            <a:noFill/>
          </p:spPr>
          <p:txBody>
            <a:bodyPr wrap="square" rtlCol="0">
              <a:spAutoFit/>
            </a:bodyPr>
            <a:lstStyle/>
            <a:p>
              <a:pPr algn="ctr"/>
              <a:r>
                <a:rPr lang="es-ES" sz="1600" b="1" dirty="0" smtClean="0">
                  <a:latin typeface="Arial Narrow" panose="020B0606020202030204" pitchFamily="34" charset="0"/>
                </a:rPr>
                <a:t>Etnia</a:t>
              </a:r>
              <a:endParaRPr lang="es-ES" sz="1600" b="1" dirty="0">
                <a:latin typeface="Arial Narrow" panose="020B0606020202030204" pitchFamily="34" charset="0"/>
              </a:endParaRPr>
            </a:p>
          </p:txBody>
        </p:sp>
      </p:grpSp>
      <p:grpSp>
        <p:nvGrpSpPr>
          <p:cNvPr id="116" name="115 Grupo"/>
          <p:cNvGrpSpPr/>
          <p:nvPr/>
        </p:nvGrpSpPr>
        <p:grpSpPr>
          <a:xfrm>
            <a:off x="4573030" y="537991"/>
            <a:ext cx="2771836" cy="436841"/>
            <a:chOff x="2849287" y="484500"/>
            <a:chExt cx="2777877" cy="436841"/>
          </a:xfrm>
        </p:grpSpPr>
        <p:sp>
          <p:nvSpPr>
            <p:cNvPr id="117" name="116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18" name="117 CuadroTexto"/>
            <p:cNvSpPr txBox="1"/>
            <p:nvPr/>
          </p:nvSpPr>
          <p:spPr>
            <a:xfrm>
              <a:off x="2849287" y="484500"/>
              <a:ext cx="2777877" cy="338554"/>
            </a:xfrm>
            <a:prstGeom prst="rect">
              <a:avLst/>
            </a:prstGeom>
            <a:noFill/>
          </p:spPr>
          <p:txBody>
            <a:bodyPr wrap="square" rtlCol="0">
              <a:spAutoFit/>
            </a:bodyPr>
            <a:lstStyle/>
            <a:p>
              <a:pPr algn="ctr"/>
              <a:r>
                <a:rPr lang="es-ES" sz="1600" b="1" dirty="0" smtClean="0">
                  <a:latin typeface="Arial Narrow" panose="020B0606020202030204" pitchFamily="34" charset="0"/>
                </a:rPr>
                <a:t>Población especiales</a:t>
              </a:r>
              <a:endParaRPr lang="es-ES" sz="1600" b="1" dirty="0">
                <a:latin typeface="Arial Narrow" panose="020B0606020202030204" pitchFamily="34" charset="0"/>
              </a:endParaRPr>
            </a:p>
          </p:txBody>
        </p:sp>
      </p:grpSp>
      <p:graphicFrame>
        <p:nvGraphicFramePr>
          <p:cNvPr id="119" name="Gráfico 118"/>
          <p:cNvGraphicFramePr>
            <a:graphicFrameLocks/>
          </p:cNvGraphicFramePr>
          <p:nvPr>
            <p:extLst>
              <p:ext uri="{D42A27DB-BD31-4B8C-83A1-F6EECF244321}">
                <p14:modId xmlns:p14="http://schemas.microsoft.com/office/powerpoint/2010/main" val="299163744"/>
              </p:ext>
            </p:extLst>
          </p:nvPr>
        </p:nvGraphicFramePr>
        <p:xfrm>
          <a:off x="3489614" y="4694604"/>
          <a:ext cx="3711285" cy="2540239"/>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0041423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1246"/>
            <a:ext cx="2214045" cy="28241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t="51432" b="10827"/>
          <a:stretch/>
        </p:blipFill>
        <p:spPr bwMode="auto">
          <a:xfrm>
            <a:off x="0" y="2824179"/>
            <a:ext cx="2232223" cy="20724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0" y="623805"/>
            <a:ext cx="2240972" cy="276999"/>
          </a:xfrm>
          <a:prstGeom prst="rect">
            <a:avLst/>
          </a:prstGeom>
          <a:noFill/>
        </p:spPr>
        <p:txBody>
          <a:bodyPr wrap="square" rtlCol="0">
            <a:spAutoFit/>
          </a:bodyPr>
          <a:lstStyle/>
          <a:p>
            <a:pPr algn="ctr"/>
            <a:r>
              <a:rPr lang="es-ES" sz="1200" b="1" dirty="0" smtClean="0">
                <a:latin typeface="Arial Narrow" panose="020B0606020202030204" pitchFamily="34" charset="0"/>
              </a:rPr>
              <a:t>Periodo epidemiológico 11 - 2021</a:t>
            </a:r>
            <a:endParaRPr lang="es-ES" sz="1200" b="1" dirty="0">
              <a:latin typeface="Arial Narrow" panose="020B0606020202030204" pitchFamily="34" charset="0"/>
            </a:endParaRPr>
          </a:p>
        </p:txBody>
      </p:sp>
      <p:sp>
        <p:nvSpPr>
          <p:cNvPr id="6" name="5 Rectángulo"/>
          <p:cNvSpPr/>
          <p:nvPr/>
        </p:nvSpPr>
        <p:spPr>
          <a:xfrm>
            <a:off x="2274078" y="1816532"/>
            <a:ext cx="4946011" cy="523220"/>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100" dirty="0" smtClean="0">
                <a:latin typeface="Arial Narrow" panose="020B0606020202030204" pitchFamily="34" charset="0"/>
              </a:rPr>
              <a:t>Figura. </a:t>
            </a:r>
            <a:r>
              <a:rPr lang="pt-BR" sz="1100" dirty="0">
                <a:latin typeface="Arial Narrow" panose="020B0606020202030204" pitchFamily="34" charset="0"/>
              </a:rPr>
              <a:t>Canal endémico </a:t>
            </a:r>
            <a:r>
              <a:rPr lang="pt-BR" sz="1100" dirty="0" err="1">
                <a:latin typeface="Arial Narrow" panose="020B0606020202030204" pitchFamily="34" charset="0"/>
              </a:rPr>
              <a:t>Meningitis</a:t>
            </a:r>
            <a:r>
              <a:rPr lang="pt-BR" sz="1100" dirty="0">
                <a:latin typeface="Arial Narrow" panose="020B0606020202030204" pitchFamily="34" charset="0"/>
              </a:rPr>
              <a:t>  por  </a:t>
            </a:r>
            <a:r>
              <a:rPr lang="pt-BR" sz="1100" dirty="0" err="1">
                <a:latin typeface="Arial Narrow" panose="020B0606020202030204" pitchFamily="34" charset="0"/>
              </a:rPr>
              <a:t>Meningococo</a:t>
            </a:r>
            <a:r>
              <a:rPr lang="es-ES" sz="1100" dirty="0" smtClean="0">
                <a:latin typeface="Arial Narrow" panose="020B0606020202030204" pitchFamily="34" charset="0"/>
              </a:rPr>
              <a:t>. Medellín, a Periodo epidemiológico 11 de 2021. </a:t>
            </a:r>
            <a:endParaRPr lang="es-ES" sz="1100" dirty="0">
              <a:latin typeface="Arial Narrow" panose="020B0606020202030204" pitchFamily="34" charset="0"/>
            </a:endParaRPr>
          </a:p>
        </p:txBody>
      </p:sp>
      <p:grpSp>
        <p:nvGrpSpPr>
          <p:cNvPr id="8" name="7 Grupo"/>
          <p:cNvGrpSpPr/>
          <p:nvPr/>
        </p:nvGrpSpPr>
        <p:grpSpPr>
          <a:xfrm>
            <a:off x="179214" y="4067944"/>
            <a:ext cx="1892650" cy="488476"/>
            <a:chOff x="2397524" y="3379972"/>
            <a:chExt cx="4508500" cy="904875"/>
          </a:xfrm>
        </p:grpSpPr>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317545" y="3478755"/>
              <a:ext cx="1593562" cy="741182"/>
            </a:xfrm>
            <a:prstGeom prst="rect">
              <a:avLst/>
            </a:prstGeom>
            <a:noFill/>
          </p:spPr>
          <p:txBody>
            <a:bodyPr wrap="square" rtlCol="0">
              <a:spAutoFit/>
            </a:bodyPr>
            <a:lstStyle/>
            <a:p>
              <a:pPr algn="ctr"/>
              <a:r>
                <a:rPr lang="es-ES" sz="2000" b="1" dirty="0" smtClean="0">
                  <a:latin typeface="Arial Narrow" panose="020B0606020202030204" pitchFamily="34" charset="0"/>
                </a:rPr>
                <a:t>25</a:t>
              </a:r>
              <a:endParaRPr lang="es-ES" sz="2000" b="1" dirty="0">
                <a:latin typeface="Arial Narrow" panose="020B0606020202030204" pitchFamily="34" charset="0"/>
              </a:endParaRPr>
            </a:p>
          </p:txBody>
        </p:sp>
      </p:grpSp>
      <p:grpSp>
        <p:nvGrpSpPr>
          <p:cNvPr id="15" name="14 Grupo"/>
          <p:cNvGrpSpPr/>
          <p:nvPr/>
        </p:nvGrpSpPr>
        <p:grpSpPr>
          <a:xfrm>
            <a:off x="2448322" y="74775"/>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de la notificación</a:t>
              </a:r>
              <a:endParaRPr lang="es-ES" sz="1200" b="1" dirty="0">
                <a:latin typeface="Arial Narrow" panose="020B0606020202030204" pitchFamily="34" charset="0"/>
              </a:endParaRPr>
            </a:p>
          </p:txBody>
        </p:sp>
      </p:grpSp>
      <p:sp>
        <p:nvSpPr>
          <p:cNvPr id="14" name="13 Rectángulo"/>
          <p:cNvSpPr/>
          <p:nvPr/>
        </p:nvSpPr>
        <p:spPr>
          <a:xfrm>
            <a:off x="0" y="5035466"/>
            <a:ext cx="7200900" cy="376880"/>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5035466"/>
            <a:ext cx="3446504" cy="276999"/>
            <a:chOff x="2448322" y="74775"/>
            <a:chExt cx="3446504" cy="276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por territorio</a:t>
              </a:r>
              <a:endParaRPr lang="es-ES" sz="1200" b="1" dirty="0">
                <a:latin typeface="Arial Narrow" panose="020B0606020202030204" pitchFamily="34" charset="0"/>
              </a:endParaRPr>
            </a:p>
          </p:txBody>
        </p:sp>
      </p:grpSp>
      <p:grpSp>
        <p:nvGrpSpPr>
          <p:cNvPr id="32" name="31 Grupo"/>
          <p:cNvGrpSpPr/>
          <p:nvPr/>
        </p:nvGrpSpPr>
        <p:grpSpPr>
          <a:xfrm>
            <a:off x="5114767" y="5049366"/>
            <a:ext cx="3526243" cy="276999"/>
            <a:chOff x="2448322" y="74775"/>
            <a:chExt cx="3526243" cy="276999"/>
          </a:xfrm>
        </p:grpSpPr>
        <p:sp>
          <p:nvSpPr>
            <p:cNvPr id="33" name="32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34" name="33 Conector recto"/>
            <p:cNvCxnSpPr>
              <a:stCxn id="33"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35" name="34 CuadroTexto"/>
            <p:cNvSpPr txBox="1"/>
            <p:nvPr/>
          </p:nvSpPr>
          <p:spPr>
            <a:xfrm>
              <a:off x="3382277"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Indicadores</a:t>
              </a:r>
              <a:endParaRPr lang="es-ES" sz="1200" b="1" dirty="0">
                <a:latin typeface="Arial Narrow" panose="020B0606020202030204" pitchFamily="34" charset="0"/>
              </a:endParaRPr>
            </a:p>
          </p:txBody>
        </p:sp>
      </p:grpSp>
      <p:sp>
        <p:nvSpPr>
          <p:cNvPr id="16" name="15 CuadroTexto"/>
          <p:cNvSpPr txBox="1"/>
          <p:nvPr/>
        </p:nvSpPr>
        <p:spPr>
          <a:xfrm>
            <a:off x="3302537" y="5436096"/>
            <a:ext cx="1882089" cy="577081"/>
          </a:xfrm>
          <a:prstGeom prst="rect">
            <a:avLst/>
          </a:prstGeom>
          <a:noFill/>
        </p:spPr>
        <p:txBody>
          <a:bodyPr wrap="square" rtlCol="0">
            <a:spAutoFit/>
          </a:bodyPr>
          <a:lstStyle/>
          <a:p>
            <a:pPr algn="ctr"/>
            <a:r>
              <a:rPr lang="es-ES" sz="1050" b="1" dirty="0" smtClean="0">
                <a:latin typeface="Arial Narrow" panose="020B0606020202030204" pitchFamily="34" charset="0"/>
              </a:rPr>
              <a:t>Proporción de incidencia meningitis bacterianas  en población general</a:t>
            </a:r>
          </a:p>
        </p:txBody>
      </p:sp>
      <p:cxnSp>
        <p:nvCxnSpPr>
          <p:cNvPr id="19" name="18 Conector recto de flecha"/>
          <p:cNvCxnSpPr/>
          <p:nvPr/>
        </p:nvCxnSpPr>
        <p:spPr>
          <a:xfrm>
            <a:off x="4875924" y="6388169"/>
            <a:ext cx="2222505"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cxnSp>
        <p:nvCxnSpPr>
          <p:cNvPr id="40" name="39 Conector recto de flecha"/>
          <p:cNvCxnSpPr/>
          <p:nvPr/>
        </p:nvCxnSpPr>
        <p:spPr>
          <a:xfrm flipH="1">
            <a:off x="2987251" y="6388169"/>
            <a:ext cx="2259337"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sp>
        <p:nvSpPr>
          <p:cNvPr id="53" name="52 CuadroTexto"/>
          <p:cNvSpPr txBox="1"/>
          <p:nvPr/>
        </p:nvSpPr>
        <p:spPr>
          <a:xfrm>
            <a:off x="3756884" y="5909531"/>
            <a:ext cx="1008971" cy="461665"/>
          </a:xfrm>
          <a:prstGeom prst="rect">
            <a:avLst/>
          </a:prstGeom>
          <a:noFill/>
        </p:spPr>
        <p:txBody>
          <a:bodyPr wrap="square" rtlCol="0">
            <a:spAutoFit/>
          </a:bodyPr>
          <a:lstStyle/>
          <a:p>
            <a:pPr algn="ctr"/>
            <a:r>
              <a:rPr lang="es-ES" sz="1200" b="1" dirty="0" smtClean="0">
                <a:solidFill>
                  <a:srgbClr val="C00000"/>
                </a:solidFill>
                <a:latin typeface="Arial Narrow" panose="020B0606020202030204" pitchFamily="34" charset="0"/>
              </a:rPr>
              <a:t>0,66* </a:t>
            </a:r>
            <a:r>
              <a:rPr lang="es-ES" sz="1200" b="1" dirty="0">
                <a:solidFill>
                  <a:srgbClr val="C00000"/>
                </a:solidFill>
                <a:latin typeface="Arial Narrow" panose="020B0606020202030204" pitchFamily="34" charset="0"/>
              </a:rPr>
              <a:t>100 mil</a:t>
            </a:r>
          </a:p>
          <a:p>
            <a:pPr algn="ctr"/>
            <a:r>
              <a:rPr lang="es-ES" sz="1200" b="1" dirty="0" smtClean="0">
                <a:latin typeface="Arial Narrow" panose="020B0606020202030204" pitchFamily="34" charset="0"/>
              </a:rPr>
              <a:t>17 casos</a:t>
            </a:r>
            <a:endParaRPr lang="es-ES" sz="1200" b="1" dirty="0">
              <a:latin typeface="Arial Narrow" panose="020B0606020202030204" pitchFamily="34" charset="0"/>
            </a:endParaRPr>
          </a:p>
        </p:txBody>
      </p:sp>
      <p:sp>
        <p:nvSpPr>
          <p:cNvPr id="55" name="54 CuadroTexto"/>
          <p:cNvSpPr txBox="1"/>
          <p:nvPr/>
        </p:nvSpPr>
        <p:spPr>
          <a:xfrm>
            <a:off x="3871173" y="6510624"/>
            <a:ext cx="2487186" cy="261610"/>
          </a:xfrm>
          <a:prstGeom prst="rect">
            <a:avLst/>
          </a:prstGeom>
          <a:noFill/>
        </p:spPr>
        <p:txBody>
          <a:bodyPr wrap="square" rtlCol="0">
            <a:spAutoFit/>
          </a:bodyPr>
          <a:lstStyle/>
          <a:p>
            <a:pPr algn="ctr"/>
            <a:r>
              <a:rPr lang="es-ES" sz="1050" b="1" dirty="0" smtClean="0">
                <a:latin typeface="Arial Narrow" panose="020B0606020202030204" pitchFamily="34" charset="0"/>
              </a:rPr>
              <a:t>Brotes con investigación de campo</a:t>
            </a:r>
          </a:p>
        </p:txBody>
      </p:sp>
      <p:sp>
        <p:nvSpPr>
          <p:cNvPr id="56" name="55 CuadroTexto"/>
          <p:cNvSpPr txBox="1"/>
          <p:nvPr/>
        </p:nvSpPr>
        <p:spPr>
          <a:xfrm>
            <a:off x="4171741" y="6772234"/>
            <a:ext cx="2060179" cy="461665"/>
          </a:xfrm>
          <a:prstGeom prst="rect">
            <a:avLst/>
          </a:prstGeom>
          <a:noFill/>
        </p:spPr>
        <p:txBody>
          <a:bodyPr wrap="none" rtlCol="0">
            <a:spAutoFit/>
          </a:bodyPr>
          <a:lstStyle/>
          <a:p>
            <a:pPr algn="ctr"/>
            <a:r>
              <a:rPr lang="es-ES" sz="1200" b="1" dirty="0">
                <a:solidFill>
                  <a:srgbClr val="C00000"/>
                </a:solidFill>
                <a:latin typeface="Arial Narrow" panose="020B0606020202030204" pitchFamily="34" charset="0"/>
              </a:rPr>
              <a:t>0 Brotes</a:t>
            </a:r>
          </a:p>
          <a:p>
            <a:pPr algn="ctr"/>
            <a:r>
              <a:rPr lang="es-ES" sz="1200" b="1" dirty="0" smtClean="0">
                <a:latin typeface="Arial Narrow" panose="020B0606020202030204" pitchFamily="34" charset="0"/>
              </a:rPr>
              <a:t>(sin brotes  hasta este periodo)</a:t>
            </a:r>
            <a:endParaRPr lang="es-ES" sz="1200" b="1" dirty="0">
              <a:latin typeface="Arial Narrow" panose="020B0606020202030204" pitchFamily="34" charset="0"/>
            </a:endParaRPr>
          </a:p>
        </p:txBody>
      </p:sp>
      <p:sp>
        <p:nvSpPr>
          <p:cNvPr id="58" name="57 CuadroTexto"/>
          <p:cNvSpPr txBox="1"/>
          <p:nvPr/>
        </p:nvSpPr>
        <p:spPr>
          <a:xfrm>
            <a:off x="5114766" y="5436096"/>
            <a:ext cx="2082427" cy="553998"/>
          </a:xfrm>
          <a:prstGeom prst="rect">
            <a:avLst/>
          </a:prstGeom>
          <a:noFill/>
        </p:spPr>
        <p:txBody>
          <a:bodyPr wrap="square" rtlCol="0">
            <a:spAutoFit/>
          </a:bodyPr>
          <a:lstStyle/>
          <a:p>
            <a:pPr algn="ctr"/>
            <a:r>
              <a:rPr lang="es-ES" sz="1000" b="1" dirty="0">
                <a:latin typeface="Arial Narrow" panose="020B0606020202030204" pitchFamily="34" charset="0"/>
              </a:rPr>
              <a:t>Proporción de </a:t>
            </a:r>
            <a:r>
              <a:rPr lang="es-ES" sz="1000" b="1" dirty="0" smtClean="0">
                <a:latin typeface="Arial Narrow" panose="020B0606020202030204" pitchFamily="34" charset="0"/>
              </a:rPr>
              <a:t>incidencia de meningitis bacterianas  </a:t>
            </a:r>
            <a:r>
              <a:rPr lang="es-ES" sz="1000" b="1" dirty="0">
                <a:latin typeface="Arial Narrow" panose="020B0606020202030204" pitchFamily="34" charset="0"/>
              </a:rPr>
              <a:t>en </a:t>
            </a:r>
            <a:r>
              <a:rPr lang="es-ES" sz="1000" b="1" dirty="0" smtClean="0">
                <a:latin typeface="Arial Narrow" panose="020B0606020202030204" pitchFamily="34" charset="0"/>
              </a:rPr>
              <a:t>menores de 5 años</a:t>
            </a:r>
            <a:endParaRPr lang="es-ES" sz="1000" b="1" dirty="0">
              <a:latin typeface="Arial Narrow" panose="020B0606020202030204" pitchFamily="34" charset="0"/>
            </a:endParaRPr>
          </a:p>
        </p:txBody>
      </p:sp>
      <p:sp>
        <p:nvSpPr>
          <p:cNvPr id="61" name="60 CuadroTexto"/>
          <p:cNvSpPr txBox="1"/>
          <p:nvPr/>
        </p:nvSpPr>
        <p:spPr>
          <a:xfrm>
            <a:off x="219514" y="2843808"/>
            <a:ext cx="1770036" cy="338554"/>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0  Casos - </a:t>
            </a:r>
            <a:r>
              <a:rPr lang="es-ES" sz="1400" b="1" dirty="0" smtClean="0">
                <a:latin typeface="Arial Narrow" panose="020B0606020202030204" pitchFamily="34" charset="0"/>
              </a:rPr>
              <a:t>Mortalidad</a:t>
            </a:r>
            <a:endParaRPr lang="es-ES" sz="1400" b="1" dirty="0">
              <a:latin typeface="Arial Narrow" panose="020B0606020202030204" pitchFamily="34" charset="0"/>
            </a:endParaRPr>
          </a:p>
        </p:txBody>
      </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12</a:t>
            </a:r>
            <a:endParaRPr lang="es-ES" sz="1050" b="1" dirty="0">
              <a:latin typeface="Arial Narrow" panose="020B0606020202030204" pitchFamily="34" charset="0"/>
            </a:endParaRPr>
          </a:p>
        </p:txBody>
      </p:sp>
      <p:sp>
        <p:nvSpPr>
          <p:cNvPr id="37" name="36 Título"/>
          <p:cNvSpPr>
            <a:spLocks noGrp="1"/>
          </p:cNvSpPr>
          <p:nvPr>
            <p:ph type="ctrTitle"/>
          </p:nvPr>
        </p:nvSpPr>
        <p:spPr>
          <a:xfrm>
            <a:off x="85115" y="105553"/>
            <a:ext cx="2075175" cy="461665"/>
          </a:xfrm>
          <a:noFill/>
        </p:spPr>
        <p:txBody>
          <a:bodyPr wrap="square" rtlCol="0">
            <a:spAutoFit/>
          </a:bodyPr>
          <a:lstStyle/>
          <a:p>
            <a:r>
              <a:rPr lang="es-ES" sz="2400" b="1" dirty="0" smtClean="0">
                <a:solidFill>
                  <a:srgbClr val="C00000"/>
                </a:solidFill>
                <a:latin typeface="Arial Narrow" panose="020B0606020202030204" pitchFamily="34" charset="0"/>
                <a:ea typeface="+mn-ea"/>
                <a:cs typeface="+mn-cs"/>
              </a:rPr>
              <a:t>Meningitis</a:t>
            </a:r>
            <a:endParaRPr lang="es-ES" sz="2400" b="1" dirty="0">
              <a:solidFill>
                <a:srgbClr val="C00000"/>
              </a:solidFill>
              <a:latin typeface="Arial Narrow" panose="020B0606020202030204" pitchFamily="34" charset="0"/>
              <a:ea typeface="+mn-ea"/>
              <a:cs typeface="+mn-cs"/>
            </a:endParaRPr>
          </a:p>
        </p:txBody>
      </p:sp>
      <p:sp>
        <p:nvSpPr>
          <p:cNvPr id="47" name="46 CuadroTexto"/>
          <p:cNvSpPr txBox="1"/>
          <p:nvPr/>
        </p:nvSpPr>
        <p:spPr>
          <a:xfrm>
            <a:off x="5719692" y="5895726"/>
            <a:ext cx="946093" cy="461665"/>
          </a:xfrm>
          <a:prstGeom prst="rect">
            <a:avLst/>
          </a:prstGeom>
          <a:noFill/>
        </p:spPr>
        <p:txBody>
          <a:bodyPr wrap="none" rtlCol="0">
            <a:spAutoFit/>
          </a:bodyPr>
          <a:lstStyle/>
          <a:p>
            <a:pPr algn="ctr"/>
            <a:r>
              <a:rPr lang="es-ES" sz="1200" b="1" dirty="0" smtClean="0">
                <a:solidFill>
                  <a:srgbClr val="C00000"/>
                </a:solidFill>
                <a:latin typeface="Arial Narrow" panose="020B0606020202030204" pitchFamily="34" charset="0"/>
              </a:rPr>
              <a:t>5,38* 100 </a:t>
            </a:r>
            <a:r>
              <a:rPr lang="es-ES" sz="1200" b="1" dirty="0">
                <a:solidFill>
                  <a:srgbClr val="C00000"/>
                </a:solidFill>
                <a:latin typeface="Arial Narrow" panose="020B0606020202030204" pitchFamily="34" charset="0"/>
              </a:rPr>
              <a:t>mil</a:t>
            </a:r>
          </a:p>
          <a:p>
            <a:pPr algn="ctr"/>
            <a:r>
              <a:rPr lang="es-ES" sz="1200" b="1" dirty="0">
                <a:latin typeface="Arial Narrow" panose="020B0606020202030204" pitchFamily="34" charset="0"/>
              </a:rPr>
              <a:t>8</a:t>
            </a:r>
            <a:r>
              <a:rPr lang="es-ES" sz="1200" b="1" dirty="0" smtClean="0">
                <a:latin typeface="Arial Narrow" panose="020B0606020202030204" pitchFamily="34" charset="0"/>
              </a:rPr>
              <a:t> casos</a:t>
            </a:r>
            <a:endParaRPr lang="es-ES" sz="1200" b="1" dirty="0">
              <a:latin typeface="Arial Narrow" panose="020B0606020202030204" pitchFamily="34" charset="0"/>
            </a:endParaRPr>
          </a:p>
        </p:txBody>
      </p:sp>
      <p:sp>
        <p:nvSpPr>
          <p:cNvPr id="45" name="44 Rectángulo"/>
          <p:cNvSpPr/>
          <p:nvPr/>
        </p:nvSpPr>
        <p:spPr>
          <a:xfrm>
            <a:off x="0" y="6948264"/>
            <a:ext cx="3529933" cy="492443"/>
          </a:xfrm>
          <a:prstGeom prst="rect">
            <a:avLst/>
          </a:prstGeom>
        </p:spPr>
        <p:txBody>
          <a:bodyPr wrap="square">
            <a:spAutoFit/>
          </a:bodyPr>
          <a:lstStyle/>
          <a:p>
            <a:pPr algn="just"/>
            <a:r>
              <a:rPr lang="es-ES" sz="600" dirty="0" smtClean="0">
                <a:latin typeface="Arial Narrow" panose="020B0606020202030204" pitchFamily="34" charset="0"/>
              </a:rPr>
              <a:t>Fuente: SIVIGILA. Secretaria de Salud de Medellín.</a:t>
            </a:r>
          </a:p>
          <a:p>
            <a:pPr algn="just"/>
            <a:r>
              <a:rPr lang="es-ES" sz="900" dirty="0" smtClean="0">
                <a:latin typeface="Arial Narrow" panose="020B0606020202030204" pitchFamily="34" charset="0"/>
              </a:rPr>
              <a:t>Figura. </a:t>
            </a:r>
            <a:r>
              <a:rPr lang="es-CO" sz="900" dirty="0">
                <a:latin typeface="Arial Narrow" panose="020B0606020202030204" pitchFamily="34" charset="0"/>
              </a:rPr>
              <a:t>Casos de meningitis </a:t>
            </a:r>
            <a:r>
              <a:rPr lang="es-CO" sz="900" dirty="0" smtClean="0">
                <a:latin typeface="Arial Narrow" panose="020B0606020202030204" pitchFamily="34" charset="0"/>
              </a:rPr>
              <a:t>bacteriana, enfermedad </a:t>
            </a:r>
            <a:r>
              <a:rPr lang="es-CO" sz="900" dirty="0" err="1" smtClean="0">
                <a:latin typeface="Arial Narrow" panose="020B0606020202030204" pitchFamily="34" charset="0"/>
              </a:rPr>
              <a:t>meningocócica</a:t>
            </a:r>
            <a:r>
              <a:rPr lang="es-CO" sz="900" dirty="0" smtClean="0">
                <a:latin typeface="Arial Narrow" panose="020B0606020202030204" pitchFamily="34" charset="0"/>
              </a:rPr>
              <a:t> y otros agentes, Medellin, periodo epidemiológico 11, 2021</a:t>
            </a:r>
            <a:r>
              <a:rPr lang="es-ES" sz="1000" dirty="0" smtClean="0">
                <a:latin typeface="Arial Narrow" panose="020B0606020202030204" pitchFamily="34" charset="0"/>
              </a:rPr>
              <a:t>. </a:t>
            </a:r>
            <a:endParaRPr lang="es-ES" sz="1000" dirty="0">
              <a:latin typeface="Arial Narrow" panose="020B0606020202030204" pitchFamily="34" charset="0"/>
            </a:endParaRPr>
          </a:p>
        </p:txBody>
      </p:sp>
      <p:sp>
        <p:nvSpPr>
          <p:cNvPr id="46" name="45 Rectángulo"/>
          <p:cNvSpPr/>
          <p:nvPr/>
        </p:nvSpPr>
        <p:spPr>
          <a:xfrm>
            <a:off x="2240972" y="2387050"/>
            <a:ext cx="4959928"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48" name="47 Grupo"/>
          <p:cNvGrpSpPr/>
          <p:nvPr/>
        </p:nvGrpSpPr>
        <p:grpSpPr>
          <a:xfrm>
            <a:off x="2518376" y="2490476"/>
            <a:ext cx="3446504" cy="276999"/>
            <a:chOff x="2448322" y="74775"/>
            <a:chExt cx="3446504" cy="276999"/>
          </a:xfrm>
        </p:grpSpPr>
        <p:sp>
          <p:nvSpPr>
            <p:cNvPr id="49" name="48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50" name="49 Conector recto"/>
            <p:cNvCxnSpPr>
              <a:stCxn id="49"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51" name="50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variables de interés</a:t>
              </a:r>
              <a:endParaRPr lang="es-ES" sz="1200" b="1" dirty="0">
                <a:latin typeface="Arial Narrow" panose="020B0606020202030204" pitchFamily="34" charset="0"/>
              </a:endParaRPr>
            </a:p>
          </p:txBody>
        </p:sp>
      </p:grpSp>
      <p:grpSp>
        <p:nvGrpSpPr>
          <p:cNvPr id="52" name="51 Grupo"/>
          <p:cNvGrpSpPr/>
          <p:nvPr/>
        </p:nvGrpSpPr>
        <p:grpSpPr>
          <a:xfrm>
            <a:off x="2543435" y="4103409"/>
            <a:ext cx="1252369" cy="877901"/>
            <a:chOff x="-36884" y="7072716"/>
            <a:chExt cx="1252369" cy="877901"/>
          </a:xfrm>
        </p:grpSpPr>
        <p:sp>
          <p:nvSpPr>
            <p:cNvPr id="54" name="53 CuadroTexto"/>
            <p:cNvSpPr txBox="1"/>
            <p:nvPr/>
          </p:nvSpPr>
          <p:spPr>
            <a:xfrm>
              <a:off x="-14122" y="7072716"/>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Masculino</a:t>
              </a:r>
              <a:endParaRPr lang="es-ES" sz="1200" b="1" u="sng" dirty="0">
                <a:latin typeface="Arial Narrow" panose="020B0606020202030204" pitchFamily="34" charset="0"/>
              </a:endParaRPr>
            </a:p>
          </p:txBody>
        </p:sp>
        <p:sp>
          <p:nvSpPr>
            <p:cNvPr id="57" name="56 Rectángulo redondeado"/>
            <p:cNvSpPr/>
            <p:nvPr/>
          </p:nvSpPr>
          <p:spPr>
            <a:xfrm>
              <a:off x="82073" y="7363321"/>
              <a:ext cx="867541"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solidFill>
                    <a:schemeClr val="tx1"/>
                  </a:solidFill>
                  <a:latin typeface="Arial Narrow" panose="020B0606020202030204" pitchFamily="34" charset="0"/>
                </a:rPr>
                <a:t>14 casos</a:t>
              </a:r>
              <a:endParaRPr lang="es-ES" sz="1400" b="1" dirty="0">
                <a:solidFill>
                  <a:schemeClr val="tx1"/>
                </a:solidFill>
                <a:latin typeface="Arial Narrow" panose="020B0606020202030204" pitchFamily="34" charset="0"/>
              </a:endParaRPr>
            </a:p>
          </p:txBody>
        </p:sp>
        <p:sp>
          <p:nvSpPr>
            <p:cNvPr id="59" name="58 CuadroTexto"/>
            <p:cNvSpPr txBox="1"/>
            <p:nvPr/>
          </p:nvSpPr>
          <p:spPr>
            <a:xfrm>
              <a:off x="-36884" y="7673618"/>
              <a:ext cx="1229607" cy="276999"/>
            </a:xfrm>
            <a:prstGeom prst="rect">
              <a:avLst/>
            </a:prstGeom>
            <a:noFill/>
          </p:spPr>
          <p:txBody>
            <a:bodyPr wrap="square" rtlCol="0">
              <a:spAutoFit/>
            </a:bodyPr>
            <a:lstStyle/>
            <a:p>
              <a:pPr algn="ctr"/>
              <a:r>
                <a:rPr lang="es-ES" sz="1200" b="1" dirty="0">
                  <a:latin typeface="Arial Narrow" panose="020B0606020202030204" pitchFamily="34" charset="0"/>
                </a:rPr>
                <a:t>.</a:t>
              </a:r>
            </a:p>
          </p:txBody>
        </p:sp>
      </p:grpSp>
      <p:pic>
        <p:nvPicPr>
          <p:cNvPr id="60" name="Picture 3"/>
          <p:cNvPicPr>
            <a:picLocks noChangeAspect="1" noChangeArrowheads="1"/>
          </p:cNvPicPr>
          <p:nvPr/>
        </p:nvPicPr>
        <p:blipFill rotWithShape="1">
          <a:blip r:embed="rId5">
            <a:biLevel thresh="75000"/>
            <a:extLst>
              <a:ext uri="{28A0092B-C50C-407E-A947-70E740481C1C}">
                <a14:useLocalDpi xmlns:a14="http://schemas.microsoft.com/office/drawing/2010/main" val="0"/>
              </a:ext>
            </a:extLst>
          </a:blip>
          <a:srcRect r="83073"/>
          <a:stretch/>
        </p:blipFill>
        <p:spPr bwMode="auto">
          <a:xfrm>
            <a:off x="2772737" y="3342424"/>
            <a:ext cx="804283"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2" name="Picture 3"/>
          <p:cNvPicPr>
            <a:picLocks noChangeAspect="1" noChangeArrowheads="1"/>
          </p:cNvPicPr>
          <p:nvPr/>
        </p:nvPicPr>
        <p:blipFill rotWithShape="1">
          <a:blip r:embed="rId5">
            <a:biLevel thresh="75000"/>
            <a:extLst>
              <a:ext uri="{28A0092B-C50C-407E-A947-70E740481C1C}">
                <a14:useLocalDpi xmlns:a14="http://schemas.microsoft.com/office/drawing/2010/main" val="0"/>
              </a:ext>
            </a:extLst>
          </a:blip>
          <a:srcRect l="28990" t="-1382" r="53581" b="1382"/>
          <a:stretch/>
        </p:blipFill>
        <p:spPr bwMode="auto">
          <a:xfrm>
            <a:off x="3831795" y="3331261"/>
            <a:ext cx="828105"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4" name="63 Grupo"/>
          <p:cNvGrpSpPr/>
          <p:nvPr/>
        </p:nvGrpSpPr>
        <p:grpSpPr>
          <a:xfrm>
            <a:off x="3646317" y="4103409"/>
            <a:ext cx="1229607" cy="877901"/>
            <a:chOff x="-14122" y="7072716"/>
            <a:chExt cx="1229607" cy="877901"/>
          </a:xfrm>
        </p:grpSpPr>
        <p:sp>
          <p:nvSpPr>
            <p:cNvPr id="65" name="64 CuadroTexto"/>
            <p:cNvSpPr txBox="1"/>
            <p:nvPr/>
          </p:nvSpPr>
          <p:spPr>
            <a:xfrm>
              <a:off x="-14122" y="7072716"/>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Femenino</a:t>
              </a:r>
              <a:endParaRPr lang="es-ES" sz="1200" b="1" u="sng" dirty="0">
                <a:latin typeface="Arial Narrow" panose="020B0606020202030204" pitchFamily="34" charset="0"/>
              </a:endParaRPr>
            </a:p>
          </p:txBody>
        </p:sp>
        <p:sp>
          <p:nvSpPr>
            <p:cNvPr id="66" name="65 Rectángulo redondeado"/>
            <p:cNvSpPr/>
            <p:nvPr/>
          </p:nvSpPr>
          <p:spPr>
            <a:xfrm>
              <a:off x="156035" y="7363321"/>
              <a:ext cx="895870"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solidFill>
                    <a:schemeClr val="tx1"/>
                  </a:solidFill>
                  <a:latin typeface="Arial Narrow" panose="020B0606020202030204" pitchFamily="34" charset="0"/>
                </a:rPr>
                <a:t>11 casos</a:t>
              </a:r>
              <a:endParaRPr lang="es-ES" sz="1400" b="1" dirty="0">
                <a:solidFill>
                  <a:schemeClr val="tx1"/>
                </a:solidFill>
                <a:latin typeface="Arial Narrow" panose="020B0606020202030204" pitchFamily="34" charset="0"/>
              </a:endParaRPr>
            </a:p>
          </p:txBody>
        </p:sp>
        <p:sp>
          <p:nvSpPr>
            <p:cNvPr id="67" name="66 CuadroTexto"/>
            <p:cNvSpPr txBox="1"/>
            <p:nvPr/>
          </p:nvSpPr>
          <p:spPr>
            <a:xfrm>
              <a:off x="-14122" y="7673618"/>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a:t>
              </a:r>
              <a:endParaRPr lang="es-ES" sz="1200" b="1" dirty="0">
                <a:latin typeface="Arial Narrow" panose="020B0606020202030204" pitchFamily="34" charset="0"/>
              </a:endParaRPr>
            </a:p>
          </p:txBody>
        </p:sp>
      </p:grpSp>
      <p:pic>
        <p:nvPicPr>
          <p:cNvPr id="68" name="Picture 7"/>
          <p:cNvPicPr>
            <a:picLocks noChangeAspect="1" noChangeArrowheads="1"/>
          </p:cNvPicPr>
          <p:nvPr/>
        </p:nvPicPr>
        <p:blipFill rotWithShape="1">
          <a:blip r:embed="rId6">
            <a:biLevel thresh="75000"/>
            <a:extLst>
              <a:ext uri="{28A0092B-C50C-407E-A947-70E740481C1C}">
                <a14:useLocalDpi xmlns:a14="http://schemas.microsoft.com/office/drawing/2010/main" val="0"/>
              </a:ext>
            </a:extLst>
          </a:blip>
          <a:srcRect l="13773" r="11756"/>
          <a:stretch/>
        </p:blipFill>
        <p:spPr bwMode="auto">
          <a:xfrm>
            <a:off x="5993195" y="3447360"/>
            <a:ext cx="762489" cy="7378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9" name="Picture 10" descr="https://www.comb.cat/Upload/Imatges/2979.JPG"/>
          <p:cNvPicPr>
            <a:picLocks noChangeAspect="1" noChangeArrowheads="1"/>
          </p:cNvPicPr>
          <p:nvPr/>
        </p:nvPicPr>
        <p:blipFill rotWithShape="1">
          <a:blip r:embed="rId7" cstate="print">
            <a:biLevel thresh="75000"/>
            <a:extLst>
              <a:ext uri="{BEBA8EAE-BF5A-486C-A8C5-ECC9F3942E4B}">
                <a14:imgProps xmlns:a14="http://schemas.microsoft.com/office/drawing/2010/main">
                  <a14:imgLayer r:embed="rId8">
                    <a14:imgEffect>
                      <a14:backgroundRemoval t="10000" b="90000" l="10000" r="90000"/>
                    </a14:imgEffect>
                    <a14:imgEffect>
                      <a14:saturation sat="400000"/>
                    </a14:imgEffect>
                  </a14:imgLayer>
                </a14:imgProps>
              </a:ext>
              <a:ext uri="{28A0092B-C50C-407E-A947-70E740481C1C}">
                <a14:useLocalDpi xmlns:a14="http://schemas.microsoft.com/office/drawing/2010/main" val="0"/>
              </a:ext>
            </a:extLst>
          </a:blip>
          <a:srcRect l="20417" t="9029" r="28521" b="12182"/>
          <a:stretch/>
        </p:blipFill>
        <p:spPr bwMode="auto">
          <a:xfrm>
            <a:off x="4948070" y="3356567"/>
            <a:ext cx="831338" cy="808094"/>
          </a:xfrm>
          <a:prstGeom prst="rect">
            <a:avLst/>
          </a:prstGeom>
          <a:noFill/>
          <a:extLst>
            <a:ext uri="{909E8E84-426E-40DD-AFC4-6F175D3DCCD1}">
              <a14:hiddenFill xmlns:a14="http://schemas.microsoft.com/office/drawing/2010/main">
                <a:solidFill>
                  <a:srgbClr val="FFFFFF"/>
                </a:solidFill>
              </a14:hiddenFill>
            </a:ext>
          </a:extLst>
        </p:spPr>
      </p:pic>
      <p:grpSp>
        <p:nvGrpSpPr>
          <p:cNvPr id="70" name="69 Grupo"/>
          <p:cNvGrpSpPr/>
          <p:nvPr/>
        </p:nvGrpSpPr>
        <p:grpSpPr>
          <a:xfrm>
            <a:off x="4765855" y="4074086"/>
            <a:ext cx="1229607" cy="877901"/>
            <a:chOff x="-14122" y="7072716"/>
            <a:chExt cx="1229607" cy="877901"/>
          </a:xfrm>
        </p:grpSpPr>
        <p:sp>
          <p:nvSpPr>
            <p:cNvPr id="71" name="70 CuadroTexto"/>
            <p:cNvSpPr txBox="1"/>
            <p:nvPr/>
          </p:nvSpPr>
          <p:spPr>
            <a:xfrm>
              <a:off x="-14122" y="7072716"/>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&lt; 5 años</a:t>
              </a:r>
              <a:endParaRPr lang="es-ES" sz="1200" b="1" u="sng" dirty="0">
                <a:latin typeface="Arial Narrow" panose="020B0606020202030204" pitchFamily="34" charset="0"/>
              </a:endParaRPr>
            </a:p>
          </p:txBody>
        </p:sp>
        <p:sp>
          <p:nvSpPr>
            <p:cNvPr id="72" name="71 Rectángulo redondeado"/>
            <p:cNvSpPr/>
            <p:nvPr/>
          </p:nvSpPr>
          <p:spPr>
            <a:xfrm>
              <a:off x="195897" y="7376969"/>
              <a:ext cx="905303" cy="360040"/>
            </a:xfrm>
            <a:prstGeom prst="round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solidFill>
                    <a:schemeClr val="tx1"/>
                  </a:solidFill>
                  <a:latin typeface="Arial Narrow" panose="020B0606020202030204" pitchFamily="34" charset="0"/>
                </a:rPr>
                <a:t>8 casos</a:t>
              </a:r>
              <a:endParaRPr lang="es-ES" sz="1400" b="1" dirty="0">
                <a:solidFill>
                  <a:schemeClr val="tx1"/>
                </a:solidFill>
                <a:latin typeface="Arial Narrow" panose="020B0606020202030204" pitchFamily="34" charset="0"/>
              </a:endParaRPr>
            </a:p>
          </p:txBody>
        </p:sp>
        <p:sp>
          <p:nvSpPr>
            <p:cNvPr id="73" name="72 CuadroTexto"/>
            <p:cNvSpPr txBox="1"/>
            <p:nvPr/>
          </p:nvSpPr>
          <p:spPr>
            <a:xfrm>
              <a:off x="-14122" y="7673618"/>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a:t>
              </a:r>
              <a:endParaRPr lang="es-ES" sz="1200" b="1" dirty="0">
                <a:latin typeface="Arial Narrow" panose="020B0606020202030204" pitchFamily="34" charset="0"/>
              </a:endParaRPr>
            </a:p>
          </p:txBody>
        </p:sp>
      </p:grpSp>
      <p:grpSp>
        <p:nvGrpSpPr>
          <p:cNvPr id="74" name="73 Grupo"/>
          <p:cNvGrpSpPr/>
          <p:nvPr/>
        </p:nvGrpSpPr>
        <p:grpSpPr>
          <a:xfrm>
            <a:off x="5823459" y="4064492"/>
            <a:ext cx="1229607" cy="877901"/>
            <a:chOff x="-14122" y="7072716"/>
            <a:chExt cx="1229607" cy="877901"/>
          </a:xfrm>
        </p:grpSpPr>
        <p:sp>
          <p:nvSpPr>
            <p:cNvPr id="75" name="74 CuadroTexto"/>
            <p:cNvSpPr txBox="1"/>
            <p:nvPr/>
          </p:nvSpPr>
          <p:spPr>
            <a:xfrm>
              <a:off x="-14122" y="7072716"/>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&gt; 65 años</a:t>
              </a:r>
              <a:endParaRPr lang="es-ES" sz="1200" b="1" u="sng" dirty="0">
                <a:latin typeface="Arial Narrow" panose="020B0606020202030204" pitchFamily="34" charset="0"/>
              </a:endParaRPr>
            </a:p>
          </p:txBody>
        </p:sp>
        <p:sp>
          <p:nvSpPr>
            <p:cNvPr id="76" name="75 Rectángulo redondeado"/>
            <p:cNvSpPr/>
            <p:nvPr/>
          </p:nvSpPr>
          <p:spPr>
            <a:xfrm>
              <a:off x="209546" y="7376969"/>
              <a:ext cx="829710"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solidFill>
                    <a:schemeClr val="tx1"/>
                  </a:solidFill>
                  <a:latin typeface="Arial Narrow" panose="020B0606020202030204" pitchFamily="34" charset="0"/>
                </a:rPr>
                <a:t>0 casos</a:t>
              </a:r>
              <a:endParaRPr lang="es-ES" sz="1400" b="1" dirty="0">
                <a:solidFill>
                  <a:schemeClr val="tx1"/>
                </a:solidFill>
                <a:latin typeface="Arial Narrow" panose="020B0606020202030204" pitchFamily="34" charset="0"/>
              </a:endParaRPr>
            </a:p>
          </p:txBody>
        </p:sp>
        <p:sp>
          <p:nvSpPr>
            <p:cNvPr id="77" name="76 CuadroTexto"/>
            <p:cNvSpPr txBox="1"/>
            <p:nvPr/>
          </p:nvSpPr>
          <p:spPr>
            <a:xfrm>
              <a:off x="-14122" y="7673618"/>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a:t>
              </a:r>
              <a:endParaRPr lang="es-ES" sz="1200" b="1" dirty="0">
                <a:latin typeface="Arial Narrow" panose="020B0606020202030204" pitchFamily="34" charset="0"/>
              </a:endParaRPr>
            </a:p>
          </p:txBody>
        </p:sp>
      </p:grpSp>
      <p:sp>
        <p:nvSpPr>
          <p:cNvPr id="84" name="83 Rectángulo"/>
          <p:cNvSpPr/>
          <p:nvPr/>
        </p:nvSpPr>
        <p:spPr>
          <a:xfrm>
            <a:off x="-4561" y="7461173"/>
            <a:ext cx="7200900" cy="382832"/>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85" name="84 Grupo"/>
          <p:cNvGrpSpPr/>
          <p:nvPr/>
        </p:nvGrpSpPr>
        <p:grpSpPr>
          <a:xfrm>
            <a:off x="192088" y="7514089"/>
            <a:ext cx="3446504" cy="276999"/>
            <a:chOff x="2448322" y="33831"/>
            <a:chExt cx="3446504" cy="276999"/>
          </a:xfrm>
        </p:grpSpPr>
        <p:sp>
          <p:nvSpPr>
            <p:cNvPr id="86" name="85 Elipse"/>
            <p:cNvSpPr/>
            <p:nvPr/>
          </p:nvSpPr>
          <p:spPr>
            <a:xfrm>
              <a:off x="2448322" y="33831"/>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87" name="86 Conector recto"/>
            <p:cNvCxnSpPr>
              <a:stCxn id="86" idx="6"/>
            </p:cNvCxnSpPr>
            <p:nvPr/>
          </p:nvCxnSpPr>
          <p:spPr>
            <a:xfrm>
              <a:off x="2736354" y="164636"/>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88" name="87 CuadroTexto"/>
            <p:cNvSpPr txBox="1"/>
            <p:nvPr/>
          </p:nvSpPr>
          <p:spPr>
            <a:xfrm>
              <a:off x="3302538" y="33831"/>
              <a:ext cx="2592288" cy="276999"/>
            </a:xfrm>
            <a:prstGeom prst="rect">
              <a:avLst/>
            </a:prstGeom>
            <a:noFill/>
          </p:spPr>
          <p:txBody>
            <a:bodyPr wrap="square" rtlCol="0">
              <a:spAutoFit/>
            </a:bodyPr>
            <a:lstStyle/>
            <a:p>
              <a:r>
                <a:rPr lang="es-ES" sz="1200" b="1" dirty="0" smtClean="0">
                  <a:latin typeface="Arial Narrow" panose="020B0606020202030204" pitchFamily="34" charset="0"/>
                </a:rPr>
                <a:t>Consideraciones técnicas</a:t>
              </a:r>
              <a:endParaRPr lang="es-ES" sz="1200" b="1" dirty="0">
                <a:latin typeface="Arial Narrow" panose="020B0606020202030204" pitchFamily="34" charset="0"/>
              </a:endParaRPr>
            </a:p>
          </p:txBody>
        </p:sp>
      </p:grpSp>
      <p:sp>
        <p:nvSpPr>
          <p:cNvPr id="89" name="88 CuadroTexto"/>
          <p:cNvSpPr txBox="1"/>
          <p:nvPr/>
        </p:nvSpPr>
        <p:spPr>
          <a:xfrm>
            <a:off x="-4949" y="8100392"/>
            <a:ext cx="7180824" cy="553998"/>
          </a:xfrm>
          <a:prstGeom prst="rect">
            <a:avLst/>
          </a:prstGeom>
          <a:noFill/>
        </p:spPr>
        <p:txBody>
          <a:bodyPr wrap="square" rtlCol="0">
            <a:spAutoFit/>
          </a:bodyPr>
          <a:lstStyle/>
          <a:p>
            <a:pPr algn="just"/>
            <a:r>
              <a:rPr lang="es-CO" sz="1000" dirty="0" smtClean="0">
                <a:latin typeface="Arial Narrow" panose="020B0606020202030204" pitchFamily="34" charset="0"/>
              </a:rPr>
              <a:t>En relación a las Meningitis Bacterianas, se encontraron dos causadas por el Meningococo.  En  relación  a las M. </a:t>
            </a:r>
            <a:r>
              <a:rPr lang="es-CO" sz="1000" dirty="0">
                <a:latin typeface="Arial Narrow" panose="020B0606020202030204" pitchFamily="34" charset="0"/>
              </a:rPr>
              <a:t>p</a:t>
            </a:r>
            <a:r>
              <a:rPr lang="es-CO" sz="1000" dirty="0" smtClean="0">
                <a:latin typeface="Arial Narrow" panose="020B0606020202030204" pitchFamily="34" charset="0"/>
              </a:rPr>
              <a:t>or Meningococo el número de casos presentado para este periodo epidemiológico fue de 1. Se presentaron en las semanas epidemiológicas 5 y  caso hasta el reporte de este informe. </a:t>
            </a:r>
            <a:r>
              <a:rPr lang="es-CO" sz="1000" dirty="0">
                <a:latin typeface="Arial Narrow" panose="020B0606020202030204" pitchFamily="34" charset="0"/>
              </a:rPr>
              <a:t>S</a:t>
            </a:r>
            <a:r>
              <a:rPr lang="es-CO" sz="1000" dirty="0" smtClean="0">
                <a:latin typeface="Arial Narrow" panose="020B0606020202030204" pitchFamily="34" charset="0"/>
              </a:rPr>
              <a:t>e presentó una muerte por otro agente bacteriano en la semana 28</a:t>
            </a:r>
            <a:r>
              <a:rPr lang="es-CO" sz="1000" dirty="0">
                <a:latin typeface="Arial Narrow" panose="020B0606020202030204" pitchFamily="34" charset="0"/>
              </a:rPr>
              <a:t> </a:t>
            </a:r>
            <a:r>
              <a:rPr lang="es-CO" sz="1000" dirty="0" smtClean="0">
                <a:latin typeface="Arial Narrow" panose="020B0606020202030204" pitchFamily="34" charset="0"/>
              </a:rPr>
              <a:t>y en la semana 44.</a:t>
            </a:r>
            <a:endParaRPr lang="es-CO" sz="1000" dirty="0">
              <a:latin typeface="Arial Narrow" panose="020B0606020202030204" pitchFamily="34" charset="0"/>
            </a:endParaRPr>
          </a:p>
        </p:txBody>
      </p:sp>
      <p:sp>
        <p:nvSpPr>
          <p:cNvPr id="79" name="78 CuadroTexto"/>
          <p:cNvSpPr txBox="1"/>
          <p:nvPr/>
        </p:nvSpPr>
        <p:spPr>
          <a:xfrm>
            <a:off x="-49429" y="4535034"/>
            <a:ext cx="2331087" cy="246221"/>
          </a:xfrm>
          <a:prstGeom prst="rect">
            <a:avLst/>
          </a:prstGeom>
          <a:noFill/>
        </p:spPr>
        <p:txBody>
          <a:bodyPr wrap="none" rtlCol="0">
            <a:spAutoFit/>
          </a:bodyPr>
          <a:lstStyle/>
          <a:p>
            <a:pPr algn="ctr"/>
            <a:r>
              <a:rPr lang="es-ES" sz="1000" b="1" dirty="0" smtClean="0">
                <a:latin typeface="Arial Narrow" panose="020B0606020202030204" pitchFamily="34" charset="0"/>
              </a:rPr>
              <a:t>Confirmados y pendientes de clasificación </a:t>
            </a:r>
            <a:endParaRPr lang="es-ES" sz="1000" b="1" dirty="0">
              <a:latin typeface="Arial Narrow" panose="020B0606020202030204" pitchFamily="34" charset="0"/>
            </a:endParaRPr>
          </a:p>
        </p:txBody>
      </p:sp>
      <p:grpSp>
        <p:nvGrpSpPr>
          <p:cNvPr id="78" name="77 Grupo"/>
          <p:cNvGrpSpPr/>
          <p:nvPr/>
        </p:nvGrpSpPr>
        <p:grpSpPr>
          <a:xfrm>
            <a:off x="2674054" y="2923234"/>
            <a:ext cx="1642872" cy="453797"/>
            <a:chOff x="402095" y="486270"/>
            <a:chExt cx="2369636" cy="453797"/>
          </a:xfrm>
        </p:grpSpPr>
        <p:sp>
          <p:nvSpPr>
            <p:cNvPr id="80" name="79 Abrir llave"/>
            <p:cNvSpPr/>
            <p:nvPr/>
          </p:nvSpPr>
          <p:spPr>
            <a:xfrm rot="16200000">
              <a:off x="1469899" y="-361764"/>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81" name="80 CuadroTexto"/>
            <p:cNvSpPr txBox="1"/>
            <p:nvPr/>
          </p:nvSpPr>
          <p:spPr>
            <a:xfrm>
              <a:off x="1065276" y="486270"/>
              <a:ext cx="1229607" cy="338554"/>
            </a:xfrm>
            <a:prstGeom prst="rect">
              <a:avLst/>
            </a:prstGeom>
            <a:noFill/>
          </p:spPr>
          <p:txBody>
            <a:bodyPr wrap="square" rtlCol="0">
              <a:spAutoFit/>
            </a:bodyPr>
            <a:lstStyle/>
            <a:p>
              <a:pPr algn="ctr"/>
              <a:r>
                <a:rPr lang="es-ES" sz="1600" b="1" dirty="0" smtClean="0">
                  <a:latin typeface="Arial Narrow" panose="020B0606020202030204" pitchFamily="34" charset="0"/>
                </a:rPr>
                <a:t>Sexo</a:t>
              </a:r>
              <a:endParaRPr lang="es-ES" sz="1600" b="1" dirty="0">
                <a:latin typeface="Arial Narrow" panose="020B0606020202030204" pitchFamily="34" charset="0"/>
              </a:endParaRPr>
            </a:p>
          </p:txBody>
        </p:sp>
      </p:grpSp>
      <p:grpSp>
        <p:nvGrpSpPr>
          <p:cNvPr id="82" name="81 Grupo"/>
          <p:cNvGrpSpPr/>
          <p:nvPr/>
        </p:nvGrpSpPr>
        <p:grpSpPr>
          <a:xfrm>
            <a:off x="4887448" y="2918562"/>
            <a:ext cx="1809346" cy="436841"/>
            <a:chOff x="3060727" y="484500"/>
            <a:chExt cx="2369636" cy="436841"/>
          </a:xfrm>
        </p:grpSpPr>
        <p:sp>
          <p:nvSpPr>
            <p:cNvPr id="83" name="82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90" name="89 CuadroTexto"/>
            <p:cNvSpPr txBox="1"/>
            <p:nvPr/>
          </p:nvSpPr>
          <p:spPr>
            <a:xfrm>
              <a:off x="3600450" y="484500"/>
              <a:ext cx="1229607" cy="338554"/>
            </a:xfrm>
            <a:prstGeom prst="rect">
              <a:avLst/>
            </a:prstGeom>
            <a:noFill/>
          </p:spPr>
          <p:txBody>
            <a:bodyPr wrap="square" rtlCol="0">
              <a:spAutoFit/>
            </a:bodyPr>
            <a:lstStyle/>
            <a:p>
              <a:pPr algn="ctr"/>
              <a:r>
                <a:rPr lang="es-ES" sz="1600" b="1" dirty="0" smtClean="0">
                  <a:latin typeface="Arial Narrow" panose="020B0606020202030204" pitchFamily="34" charset="0"/>
                </a:rPr>
                <a:t>Edad</a:t>
              </a:r>
              <a:endParaRPr lang="es-ES" sz="1600" b="1" dirty="0">
                <a:latin typeface="Arial Narrow" panose="020B0606020202030204" pitchFamily="34" charset="0"/>
              </a:endParaRPr>
            </a:p>
          </p:txBody>
        </p:sp>
      </p:grpSp>
      <p:pic>
        <p:nvPicPr>
          <p:cNvPr id="9" name="Imagen 8"/>
          <p:cNvPicPr>
            <a:picLocks noChangeAspect="1"/>
          </p:cNvPicPr>
          <p:nvPr/>
        </p:nvPicPr>
        <p:blipFill>
          <a:blip r:embed="rId9"/>
          <a:stretch>
            <a:fillRect/>
          </a:stretch>
        </p:blipFill>
        <p:spPr>
          <a:xfrm>
            <a:off x="2103962" y="328035"/>
            <a:ext cx="4994467" cy="1647359"/>
          </a:xfrm>
          <a:prstGeom prst="rect">
            <a:avLst/>
          </a:prstGeom>
        </p:spPr>
      </p:pic>
      <p:pic>
        <p:nvPicPr>
          <p:cNvPr id="2" name="Imagen 1"/>
          <p:cNvPicPr>
            <a:picLocks noChangeAspect="1"/>
          </p:cNvPicPr>
          <p:nvPr/>
        </p:nvPicPr>
        <p:blipFill>
          <a:blip r:embed="rId10"/>
          <a:stretch>
            <a:fillRect/>
          </a:stretch>
        </p:blipFill>
        <p:spPr>
          <a:xfrm>
            <a:off x="-161666" y="5349992"/>
            <a:ext cx="3377620" cy="1782719"/>
          </a:xfrm>
          <a:prstGeom prst="rect">
            <a:avLst/>
          </a:prstGeom>
        </p:spPr>
      </p:pic>
    </p:spTree>
    <p:extLst>
      <p:ext uri="{BB962C8B-B14F-4D97-AF65-F5344CB8AC3E}">
        <p14:creationId xmlns:p14="http://schemas.microsoft.com/office/powerpoint/2010/main" val="41446045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93226" y="3128211"/>
            <a:ext cx="1735416" cy="2235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92815" y="516134"/>
            <a:ext cx="1735827" cy="23732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10 Rectángulo"/>
          <p:cNvSpPr/>
          <p:nvPr/>
        </p:nvSpPr>
        <p:spPr>
          <a:xfrm>
            <a:off x="-2" y="0"/>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9" name="8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13</a:t>
            </a:r>
            <a:endParaRPr lang="es-ES" sz="1050" b="1" dirty="0">
              <a:latin typeface="Arial Narrow" panose="020B0606020202030204" pitchFamily="34" charset="0"/>
            </a:endParaRPr>
          </a:p>
        </p:txBody>
      </p:sp>
      <p:grpSp>
        <p:nvGrpSpPr>
          <p:cNvPr id="12" name="11 Grupo"/>
          <p:cNvGrpSpPr/>
          <p:nvPr/>
        </p:nvGrpSpPr>
        <p:grpSpPr>
          <a:xfrm>
            <a:off x="126430" y="59386"/>
            <a:ext cx="4338116" cy="276999"/>
            <a:chOff x="2448322" y="74775"/>
            <a:chExt cx="4338116" cy="276999"/>
          </a:xfrm>
        </p:grpSpPr>
        <p:sp>
          <p:nvSpPr>
            <p:cNvPr id="13" name="12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4" name="13 Conector recto"/>
            <p:cNvCxnSpPr>
              <a:stCxn id="13"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5" name="14 CuadroTexto"/>
            <p:cNvSpPr txBox="1"/>
            <p:nvPr/>
          </p:nvSpPr>
          <p:spPr>
            <a:xfrm>
              <a:off x="3302538" y="74775"/>
              <a:ext cx="3483900" cy="276999"/>
            </a:xfrm>
            <a:prstGeom prst="rect">
              <a:avLst/>
            </a:prstGeom>
            <a:noFill/>
          </p:spPr>
          <p:txBody>
            <a:bodyPr wrap="square" rtlCol="0">
              <a:spAutoFit/>
            </a:bodyPr>
            <a:lstStyle/>
            <a:p>
              <a:r>
                <a:rPr lang="es-ES" sz="1200" b="1" dirty="0" smtClean="0">
                  <a:latin typeface="Arial Narrow" panose="020B0606020202030204" pitchFamily="34" charset="0"/>
                </a:rPr>
                <a:t>Otros eventos inmunoprevenibles de baja frecuencia</a:t>
              </a:r>
              <a:endParaRPr lang="es-ES" sz="1200" b="1" dirty="0">
                <a:latin typeface="Arial Narrow" panose="020B0606020202030204" pitchFamily="34" charset="0"/>
              </a:endParaRPr>
            </a:p>
          </p:txBody>
        </p:sp>
      </p:grpSp>
      <p:pic>
        <p:nvPicPr>
          <p:cNvPr id="819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844" y="504056"/>
            <a:ext cx="1971345" cy="25145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16 CuadroTexto"/>
          <p:cNvSpPr txBox="1"/>
          <p:nvPr/>
        </p:nvSpPr>
        <p:spPr>
          <a:xfrm>
            <a:off x="50" y="1043608"/>
            <a:ext cx="2095750" cy="261610"/>
          </a:xfrm>
          <a:prstGeom prst="rect">
            <a:avLst/>
          </a:prstGeom>
          <a:noFill/>
        </p:spPr>
        <p:txBody>
          <a:bodyPr wrap="square" rtlCol="0">
            <a:spAutoFit/>
          </a:bodyPr>
          <a:lstStyle/>
          <a:p>
            <a:r>
              <a:rPr lang="es-ES" sz="1100" b="1" dirty="0" smtClean="0">
                <a:latin typeface="Arial Narrow" panose="020B0606020202030204" pitchFamily="34" charset="0"/>
              </a:rPr>
              <a:t>Periodo epidemiológico 11 - 2021</a:t>
            </a:r>
            <a:endParaRPr lang="es-ES" sz="1100" b="1" dirty="0">
              <a:latin typeface="Arial Narrow" panose="020B0606020202030204" pitchFamily="34" charset="0"/>
            </a:endParaRPr>
          </a:p>
        </p:txBody>
      </p:sp>
      <p:sp>
        <p:nvSpPr>
          <p:cNvPr id="18" name="36 Título"/>
          <p:cNvSpPr txBox="1">
            <a:spLocks/>
          </p:cNvSpPr>
          <p:nvPr/>
        </p:nvSpPr>
        <p:spPr>
          <a:xfrm>
            <a:off x="72058" y="772124"/>
            <a:ext cx="1905130" cy="338554"/>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1600" b="1" dirty="0" smtClean="0">
                <a:solidFill>
                  <a:srgbClr val="C00000"/>
                </a:solidFill>
                <a:latin typeface="Arial Narrow" panose="020B0606020202030204" pitchFamily="34" charset="0"/>
                <a:ea typeface="+mn-ea"/>
                <a:cs typeface="+mn-cs"/>
              </a:rPr>
              <a:t>Parálisis Flácida</a:t>
            </a:r>
            <a:endParaRPr lang="es-ES" sz="1600" b="1" dirty="0">
              <a:solidFill>
                <a:srgbClr val="C00000"/>
              </a:solidFill>
              <a:latin typeface="Arial Narrow" panose="020B0606020202030204" pitchFamily="34" charset="0"/>
              <a:ea typeface="+mn-ea"/>
              <a:cs typeface="+mn-cs"/>
            </a:endParaRPr>
          </a:p>
        </p:txBody>
      </p:sp>
      <p:sp>
        <p:nvSpPr>
          <p:cNvPr id="20" name="19 Rectángulo"/>
          <p:cNvSpPr/>
          <p:nvPr/>
        </p:nvSpPr>
        <p:spPr>
          <a:xfrm>
            <a:off x="-37977" y="2910722"/>
            <a:ext cx="7257607" cy="210893"/>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2" name="36 Título"/>
          <p:cNvSpPr txBox="1">
            <a:spLocks/>
          </p:cNvSpPr>
          <p:nvPr/>
        </p:nvSpPr>
        <p:spPr>
          <a:xfrm>
            <a:off x="3456434" y="459993"/>
            <a:ext cx="1951371" cy="1015663"/>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000" b="1" dirty="0" smtClean="0">
                <a:solidFill>
                  <a:srgbClr val="C00000"/>
                </a:solidFill>
                <a:latin typeface="Arial Narrow" panose="020B0606020202030204" pitchFamily="34" charset="0"/>
                <a:ea typeface="+mn-ea"/>
                <a:cs typeface="+mn-cs"/>
              </a:rPr>
              <a:t>Síndrome </a:t>
            </a:r>
            <a:r>
              <a:rPr lang="es-ES" sz="2000" b="1" dirty="0">
                <a:solidFill>
                  <a:srgbClr val="C00000"/>
                </a:solidFill>
                <a:latin typeface="Arial Narrow" panose="020B0606020202030204" pitchFamily="34" charset="0"/>
                <a:ea typeface="+mn-ea"/>
                <a:cs typeface="+mn-cs"/>
              </a:rPr>
              <a:t>de rubeola congénita</a:t>
            </a:r>
          </a:p>
        </p:txBody>
      </p:sp>
      <p:pic>
        <p:nvPicPr>
          <p:cNvPr id="819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080" y="3128211"/>
            <a:ext cx="1978581" cy="2391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24 Rectángulo"/>
          <p:cNvSpPr/>
          <p:nvPr/>
        </p:nvSpPr>
        <p:spPr>
          <a:xfrm>
            <a:off x="-26344" y="5364088"/>
            <a:ext cx="7227244" cy="194618"/>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6" name="25 CuadroTexto"/>
          <p:cNvSpPr txBox="1"/>
          <p:nvPr/>
        </p:nvSpPr>
        <p:spPr>
          <a:xfrm>
            <a:off x="-77910" y="3750238"/>
            <a:ext cx="1902957" cy="246221"/>
          </a:xfrm>
          <a:prstGeom prst="rect">
            <a:avLst/>
          </a:prstGeom>
          <a:noFill/>
        </p:spPr>
        <p:txBody>
          <a:bodyPr wrap="square" rtlCol="0">
            <a:spAutoFit/>
          </a:bodyPr>
          <a:lstStyle/>
          <a:p>
            <a:pPr algn="ctr"/>
            <a:r>
              <a:rPr lang="es-ES" sz="1000" b="1" dirty="0" smtClean="0">
                <a:latin typeface="Arial Narrow" panose="020B0606020202030204" pitchFamily="34" charset="0"/>
              </a:rPr>
              <a:t>Periodo epidemiológico 11 - 2021</a:t>
            </a:r>
            <a:endParaRPr lang="es-ES" sz="1000" b="1" dirty="0">
              <a:latin typeface="Arial Narrow" panose="020B0606020202030204" pitchFamily="34" charset="0"/>
            </a:endParaRPr>
          </a:p>
        </p:txBody>
      </p:sp>
      <p:sp>
        <p:nvSpPr>
          <p:cNvPr id="27" name="36 Título"/>
          <p:cNvSpPr txBox="1">
            <a:spLocks/>
          </p:cNvSpPr>
          <p:nvPr/>
        </p:nvSpPr>
        <p:spPr>
          <a:xfrm>
            <a:off x="-77910" y="3121615"/>
            <a:ext cx="2022176" cy="707886"/>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000" b="1" dirty="0" smtClean="0">
                <a:solidFill>
                  <a:srgbClr val="C00000"/>
                </a:solidFill>
                <a:latin typeface="Arial Narrow" panose="020B0606020202030204" pitchFamily="34" charset="0"/>
                <a:ea typeface="+mn-ea"/>
                <a:cs typeface="+mn-cs"/>
              </a:rPr>
              <a:t>Tétanos accidental</a:t>
            </a:r>
            <a:endParaRPr lang="es-ES" sz="2000" b="1" dirty="0">
              <a:solidFill>
                <a:srgbClr val="C00000"/>
              </a:solidFill>
              <a:latin typeface="Arial Narrow" panose="020B0606020202030204" pitchFamily="34" charset="0"/>
              <a:ea typeface="+mn-ea"/>
              <a:cs typeface="+mn-cs"/>
            </a:endParaRPr>
          </a:p>
        </p:txBody>
      </p:sp>
      <p:sp>
        <p:nvSpPr>
          <p:cNvPr id="24" name="23 CuadroTexto"/>
          <p:cNvSpPr txBox="1"/>
          <p:nvPr/>
        </p:nvSpPr>
        <p:spPr>
          <a:xfrm>
            <a:off x="1925089" y="1269820"/>
            <a:ext cx="1668137" cy="1015663"/>
          </a:xfrm>
          <a:prstGeom prst="rect">
            <a:avLst/>
          </a:prstGeom>
          <a:noFill/>
        </p:spPr>
        <p:txBody>
          <a:bodyPr wrap="square" rtlCol="0">
            <a:spAutoFit/>
          </a:bodyPr>
          <a:lstStyle/>
          <a:p>
            <a:pPr algn="just"/>
            <a:r>
              <a:rPr lang="es-CO" sz="1200" dirty="0">
                <a:latin typeface="Arial Narrow" panose="020B0606020202030204" pitchFamily="34" charset="0"/>
              </a:rPr>
              <a:t>Hasta la semana epidemiológica </a:t>
            </a:r>
            <a:r>
              <a:rPr lang="es-CO" sz="1200" dirty="0" smtClean="0">
                <a:latin typeface="Arial Narrow" panose="020B0606020202030204" pitchFamily="34" charset="0"/>
              </a:rPr>
              <a:t>44  </a:t>
            </a:r>
            <a:r>
              <a:rPr lang="es-CO" sz="1200" dirty="0">
                <a:latin typeface="Arial Narrow" panose="020B0606020202030204" pitchFamily="34" charset="0"/>
              </a:rPr>
              <a:t>se </a:t>
            </a:r>
            <a:r>
              <a:rPr lang="es-CO" sz="1200" dirty="0" smtClean="0">
                <a:latin typeface="Arial Narrow" panose="020B0606020202030204" pitchFamily="34" charset="0"/>
              </a:rPr>
              <a:t>ha notificado un  caso probable </a:t>
            </a:r>
            <a:r>
              <a:rPr lang="es-CO" sz="1200" dirty="0">
                <a:latin typeface="Arial Narrow" panose="020B0606020202030204" pitchFamily="34" charset="0"/>
              </a:rPr>
              <a:t>para este evento en </a:t>
            </a:r>
            <a:r>
              <a:rPr lang="es-CO" sz="1200" dirty="0" smtClean="0">
                <a:latin typeface="Arial Narrow" panose="020B0606020202030204" pitchFamily="34" charset="0"/>
              </a:rPr>
              <a:t>residentes </a:t>
            </a:r>
            <a:r>
              <a:rPr lang="es-CO" sz="1200" dirty="0">
                <a:latin typeface="Arial Narrow" panose="020B0606020202030204" pitchFamily="34" charset="0"/>
              </a:rPr>
              <a:t>en Medellín. </a:t>
            </a:r>
          </a:p>
        </p:txBody>
      </p:sp>
      <p:sp>
        <p:nvSpPr>
          <p:cNvPr id="32" name="31 CuadroTexto"/>
          <p:cNvSpPr txBox="1"/>
          <p:nvPr/>
        </p:nvSpPr>
        <p:spPr>
          <a:xfrm>
            <a:off x="3464655" y="3614115"/>
            <a:ext cx="1951371" cy="253916"/>
          </a:xfrm>
          <a:prstGeom prst="rect">
            <a:avLst/>
          </a:prstGeom>
          <a:noFill/>
        </p:spPr>
        <p:txBody>
          <a:bodyPr wrap="square" rtlCol="0">
            <a:spAutoFit/>
          </a:bodyPr>
          <a:lstStyle/>
          <a:p>
            <a:pPr algn="ctr"/>
            <a:r>
              <a:rPr lang="es-ES" sz="1050" b="1" dirty="0" smtClean="0">
                <a:latin typeface="Arial Narrow" panose="020B0606020202030204" pitchFamily="34" charset="0"/>
              </a:rPr>
              <a:t>Periodo epidemiológico 11-2021</a:t>
            </a:r>
            <a:endParaRPr lang="es-ES" sz="1050" b="1" dirty="0">
              <a:latin typeface="Arial Narrow" panose="020B0606020202030204" pitchFamily="34" charset="0"/>
            </a:endParaRPr>
          </a:p>
        </p:txBody>
      </p:sp>
      <p:sp>
        <p:nvSpPr>
          <p:cNvPr id="33" name="36 Título"/>
          <p:cNvSpPr txBox="1">
            <a:spLocks/>
          </p:cNvSpPr>
          <p:nvPr/>
        </p:nvSpPr>
        <p:spPr>
          <a:xfrm>
            <a:off x="3240338" y="3128211"/>
            <a:ext cx="2423395" cy="461665"/>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400" b="1" dirty="0" smtClean="0">
                <a:solidFill>
                  <a:srgbClr val="C00000"/>
                </a:solidFill>
                <a:latin typeface="Arial Narrow" panose="020B0606020202030204" pitchFamily="34" charset="0"/>
                <a:ea typeface="+mn-ea"/>
                <a:cs typeface="+mn-cs"/>
              </a:rPr>
              <a:t>EAPV</a:t>
            </a:r>
            <a:endParaRPr lang="es-ES" sz="2400" b="1" dirty="0">
              <a:solidFill>
                <a:srgbClr val="C00000"/>
              </a:solidFill>
              <a:latin typeface="Arial Narrow" panose="020B0606020202030204" pitchFamily="34" charset="0"/>
              <a:ea typeface="+mn-ea"/>
              <a:cs typeface="+mn-cs"/>
            </a:endParaRPr>
          </a:p>
        </p:txBody>
      </p:sp>
      <p:sp>
        <p:nvSpPr>
          <p:cNvPr id="34" name="33 CuadroTexto"/>
          <p:cNvSpPr txBox="1"/>
          <p:nvPr/>
        </p:nvSpPr>
        <p:spPr>
          <a:xfrm>
            <a:off x="5399020" y="504056"/>
            <a:ext cx="1747318" cy="2462213"/>
          </a:xfrm>
          <a:prstGeom prst="rect">
            <a:avLst/>
          </a:prstGeom>
          <a:noFill/>
        </p:spPr>
        <p:txBody>
          <a:bodyPr wrap="square" rtlCol="0">
            <a:spAutoFit/>
          </a:bodyPr>
          <a:lstStyle/>
          <a:p>
            <a:pPr algn="just"/>
            <a:r>
              <a:rPr lang="es-CO" sz="1100" dirty="0">
                <a:latin typeface="Arial Narrow" panose="020B0606020202030204" pitchFamily="34" charset="0"/>
              </a:rPr>
              <a:t>Hasta la semana epidemiológica </a:t>
            </a:r>
            <a:r>
              <a:rPr lang="es-CO" sz="1100" dirty="0" smtClean="0">
                <a:latin typeface="Arial Narrow" panose="020B0606020202030204" pitchFamily="34" charset="0"/>
              </a:rPr>
              <a:t>44 </a:t>
            </a:r>
            <a:r>
              <a:rPr lang="es-CO" sz="1100" dirty="0">
                <a:latin typeface="Arial Narrow" panose="020B0606020202030204" pitchFamily="34" charset="0"/>
              </a:rPr>
              <a:t>se notificaron </a:t>
            </a:r>
            <a:r>
              <a:rPr lang="es-CO" sz="1100" dirty="0" smtClean="0">
                <a:latin typeface="Arial Narrow" panose="020B0606020202030204" pitchFamily="34" charset="0"/>
              </a:rPr>
              <a:t>cuarenta y dos (42) casos  </a:t>
            </a:r>
            <a:r>
              <a:rPr lang="es-CO" sz="1100" dirty="0">
                <a:latin typeface="Arial Narrow" panose="020B0606020202030204" pitchFamily="34" charset="0"/>
              </a:rPr>
              <a:t>sospechosos de síndrome de rubeola congénita en residentes de la </a:t>
            </a:r>
            <a:r>
              <a:rPr lang="es-CO" sz="1100" dirty="0" smtClean="0">
                <a:latin typeface="Arial Narrow" panose="020B0606020202030204" pitchFamily="34" charset="0"/>
              </a:rPr>
              <a:t>ciudad, </a:t>
            </a:r>
            <a:r>
              <a:rPr lang="es-CO" sz="1100" dirty="0">
                <a:latin typeface="Arial Narrow" panose="020B0606020202030204" pitchFamily="34" charset="0"/>
              </a:rPr>
              <a:t>para una proporción de notificación de </a:t>
            </a:r>
            <a:r>
              <a:rPr lang="es-CO" sz="1100" dirty="0" smtClean="0">
                <a:latin typeface="Arial Narrow" panose="020B0606020202030204" pitchFamily="34" charset="0"/>
              </a:rPr>
              <a:t>2,82 </a:t>
            </a:r>
            <a:r>
              <a:rPr lang="es-CO" sz="1100" dirty="0">
                <a:latin typeface="Arial Narrow" panose="020B0606020202030204" pitchFamily="34" charset="0"/>
              </a:rPr>
              <a:t>casos por 10,000 nacidos vivos y  cumpliendo con la meta de notificación proporcional para este evento que debería estar en 0,07. Los </a:t>
            </a:r>
            <a:r>
              <a:rPr lang="es-CO" sz="1100" dirty="0" smtClean="0">
                <a:latin typeface="Arial Narrow" panose="020B0606020202030204" pitchFamily="34" charset="0"/>
              </a:rPr>
              <a:t> casos </a:t>
            </a:r>
            <a:r>
              <a:rPr lang="es-CO" sz="1100" dirty="0">
                <a:latin typeface="Arial Narrow" panose="020B0606020202030204" pitchFamily="34" charset="0"/>
              </a:rPr>
              <a:t>fueron descartados.</a:t>
            </a:r>
          </a:p>
        </p:txBody>
      </p:sp>
      <p:sp>
        <p:nvSpPr>
          <p:cNvPr id="35" name="34 CuadroTexto"/>
          <p:cNvSpPr txBox="1"/>
          <p:nvPr/>
        </p:nvSpPr>
        <p:spPr>
          <a:xfrm>
            <a:off x="1937501" y="3475558"/>
            <a:ext cx="1623594" cy="1569660"/>
          </a:xfrm>
          <a:prstGeom prst="rect">
            <a:avLst/>
          </a:prstGeom>
          <a:noFill/>
        </p:spPr>
        <p:txBody>
          <a:bodyPr wrap="square" rtlCol="0">
            <a:spAutoFit/>
          </a:bodyPr>
          <a:lstStyle/>
          <a:p>
            <a:pPr algn="just"/>
            <a:r>
              <a:rPr lang="es-CO" sz="1200" dirty="0">
                <a:latin typeface="Arial Narrow" panose="020B0606020202030204" pitchFamily="34" charset="0"/>
              </a:rPr>
              <a:t>Hasta la </a:t>
            </a:r>
            <a:r>
              <a:rPr lang="es-CO" sz="1200" dirty="0" smtClean="0">
                <a:latin typeface="Arial Narrow" panose="020B0606020202030204" pitchFamily="34" charset="0"/>
              </a:rPr>
              <a:t>semana epidemiológica 44 se ha notificado 1  caso probable, confirmado por clínica para </a:t>
            </a:r>
            <a:r>
              <a:rPr lang="es-CO" sz="1200" dirty="0">
                <a:latin typeface="Arial Narrow" panose="020B0606020202030204" pitchFamily="34" charset="0"/>
              </a:rPr>
              <a:t>este evento en </a:t>
            </a:r>
            <a:r>
              <a:rPr lang="es-CO" sz="1200" dirty="0" smtClean="0">
                <a:latin typeface="Arial Narrow" panose="020B0606020202030204" pitchFamily="34" charset="0"/>
              </a:rPr>
              <a:t>residentes </a:t>
            </a:r>
            <a:r>
              <a:rPr lang="es-CO" sz="1200" dirty="0">
                <a:latin typeface="Arial Narrow" panose="020B0606020202030204" pitchFamily="34" charset="0"/>
              </a:rPr>
              <a:t>en Medellín. </a:t>
            </a:r>
          </a:p>
          <a:p>
            <a:pPr algn="just"/>
            <a:endParaRPr lang="es-CO" sz="1200" dirty="0">
              <a:latin typeface="Arial Narrow" panose="020B0606020202030204" pitchFamily="34" charset="0"/>
            </a:endParaRPr>
          </a:p>
        </p:txBody>
      </p:sp>
      <p:sp>
        <p:nvSpPr>
          <p:cNvPr id="36" name="35 CuadroTexto"/>
          <p:cNvSpPr txBox="1"/>
          <p:nvPr/>
        </p:nvSpPr>
        <p:spPr>
          <a:xfrm>
            <a:off x="5395841" y="3208437"/>
            <a:ext cx="1604307" cy="2123658"/>
          </a:xfrm>
          <a:prstGeom prst="rect">
            <a:avLst/>
          </a:prstGeom>
          <a:noFill/>
        </p:spPr>
        <p:txBody>
          <a:bodyPr wrap="square" rtlCol="0">
            <a:spAutoFit/>
          </a:bodyPr>
          <a:lstStyle/>
          <a:p>
            <a:pPr algn="just"/>
            <a:r>
              <a:rPr lang="es-CO" sz="1200" dirty="0">
                <a:latin typeface="Arial Narrow" panose="020B0606020202030204" pitchFamily="34" charset="0"/>
              </a:rPr>
              <a:t>Hasta la semana epidemiológica </a:t>
            </a:r>
            <a:r>
              <a:rPr lang="es-CO" sz="1200" dirty="0" smtClean="0">
                <a:latin typeface="Arial Narrow" panose="020B0606020202030204" pitchFamily="34" charset="0"/>
              </a:rPr>
              <a:t>44 </a:t>
            </a:r>
            <a:r>
              <a:rPr lang="es-CO" sz="1200" dirty="0">
                <a:latin typeface="Arial Narrow" panose="020B0606020202030204" pitchFamily="34" charset="0"/>
              </a:rPr>
              <a:t>notificaron </a:t>
            </a:r>
            <a:r>
              <a:rPr lang="es-CO" sz="1200" dirty="0" smtClean="0">
                <a:latin typeface="Arial Narrow" panose="020B0606020202030204" pitchFamily="34" charset="0"/>
              </a:rPr>
              <a:t>173 </a:t>
            </a:r>
            <a:r>
              <a:rPr lang="es-CO" sz="1200" dirty="0">
                <a:latin typeface="Arial Narrow" panose="020B0606020202030204" pitchFamily="34" charset="0"/>
              </a:rPr>
              <a:t>casos de </a:t>
            </a:r>
            <a:r>
              <a:rPr lang="es-CO" sz="1200" dirty="0" smtClean="0">
                <a:latin typeface="Arial Narrow" panose="020B0606020202030204" pitchFamily="34" charset="0"/>
              </a:rPr>
              <a:t>EAPV </a:t>
            </a:r>
            <a:r>
              <a:rPr lang="es-CO" sz="1200" dirty="0">
                <a:latin typeface="Arial Narrow" panose="020B0606020202030204" pitchFamily="34" charset="0"/>
              </a:rPr>
              <a:t>en residentes de la ciudad, </a:t>
            </a:r>
            <a:r>
              <a:rPr lang="es-CO" sz="1200" dirty="0" smtClean="0">
                <a:latin typeface="Arial Narrow" panose="020B0606020202030204" pitchFamily="34" charset="0"/>
              </a:rPr>
              <a:t>65 casos descartados y 108 pendientes </a:t>
            </a:r>
            <a:r>
              <a:rPr lang="es-CO" sz="1200" dirty="0">
                <a:latin typeface="Arial Narrow" panose="020B0606020202030204" pitchFamily="34" charset="0"/>
              </a:rPr>
              <a:t>de </a:t>
            </a:r>
            <a:r>
              <a:rPr lang="es-CO" sz="1200" dirty="0" smtClean="0">
                <a:latin typeface="Arial Narrow" panose="020B0606020202030204" pitchFamily="34" charset="0"/>
              </a:rPr>
              <a:t>clasificación, la mayoría por el inicio de la vacunación contra COVID.</a:t>
            </a:r>
            <a:endParaRPr lang="es-CO" sz="1200" dirty="0">
              <a:latin typeface="Arial Narrow" panose="020B0606020202030204" pitchFamily="34" charset="0"/>
            </a:endParaRPr>
          </a:p>
        </p:txBody>
      </p:sp>
      <p:pic>
        <p:nvPicPr>
          <p:cNvPr id="37"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996" y="5558706"/>
            <a:ext cx="1965732" cy="22728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8" name="37 CuadroTexto"/>
          <p:cNvSpPr txBox="1"/>
          <p:nvPr/>
        </p:nvSpPr>
        <p:spPr>
          <a:xfrm>
            <a:off x="-54422" y="5927284"/>
            <a:ext cx="1976158" cy="253916"/>
          </a:xfrm>
          <a:prstGeom prst="rect">
            <a:avLst/>
          </a:prstGeom>
          <a:noFill/>
        </p:spPr>
        <p:txBody>
          <a:bodyPr wrap="square" rtlCol="0">
            <a:spAutoFit/>
          </a:bodyPr>
          <a:lstStyle/>
          <a:p>
            <a:r>
              <a:rPr lang="es-ES" sz="1050" b="1" dirty="0" smtClean="0">
                <a:latin typeface="Arial Narrow" panose="020B0606020202030204" pitchFamily="34" charset="0"/>
              </a:rPr>
              <a:t>Periodo epidemiológico 11 - 2021</a:t>
            </a:r>
            <a:endParaRPr lang="es-ES" sz="1050" b="1" dirty="0">
              <a:latin typeface="Arial Narrow" panose="020B0606020202030204" pitchFamily="34" charset="0"/>
            </a:endParaRPr>
          </a:p>
        </p:txBody>
      </p:sp>
      <p:sp>
        <p:nvSpPr>
          <p:cNvPr id="39" name="36 Título"/>
          <p:cNvSpPr txBox="1">
            <a:spLocks/>
          </p:cNvSpPr>
          <p:nvPr/>
        </p:nvSpPr>
        <p:spPr>
          <a:xfrm>
            <a:off x="-174906" y="5592451"/>
            <a:ext cx="2253996" cy="400110"/>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000" b="1" dirty="0" smtClean="0">
                <a:solidFill>
                  <a:srgbClr val="C00000"/>
                </a:solidFill>
                <a:latin typeface="Arial Narrow" panose="020B0606020202030204" pitchFamily="34" charset="0"/>
                <a:ea typeface="+mn-ea"/>
                <a:cs typeface="+mn-cs"/>
              </a:rPr>
              <a:t>Difteria</a:t>
            </a:r>
            <a:endParaRPr lang="es-ES" sz="2000" b="1" dirty="0">
              <a:solidFill>
                <a:srgbClr val="C00000"/>
              </a:solidFill>
              <a:latin typeface="Arial Narrow" panose="020B0606020202030204" pitchFamily="34" charset="0"/>
              <a:ea typeface="+mn-ea"/>
              <a:cs typeface="+mn-cs"/>
            </a:endParaRPr>
          </a:p>
        </p:txBody>
      </p:sp>
      <p:sp>
        <p:nvSpPr>
          <p:cNvPr id="40" name="39 Rectángulo"/>
          <p:cNvSpPr/>
          <p:nvPr/>
        </p:nvSpPr>
        <p:spPr>
          <a:xfrm>
            <a:off x="-13172" y="7859249"/>
            <a:ext cx="5341814" cy="252028"/>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42" name="41 CuadroTexto"/>
          <p:cNvSpPr txBox="1"/>
          <p:nvPr/>
        </p:nvSpPr>
        <p:spPr>
          <a:xfrm>
            <a:off x="1933591" y="5806625"/>
            <a:ext cx="1645490" cy="2123658"/>
          </a:xfrm>
          <a:prstGeom prst="rect">
            <a:avLst/>
          </a:prstGeom>
          <a:noFill/>
        </p:spPr>
        <p:txBody>
          <a:bodyPr wrap="square" rtlCol="0">
            <a:spAutoFit/>
          </a:bodyPr>
          <a:lstStyle/>
          <a:p>
            <a:pPr algn="just"/>
            <a:r>
              <a:rPr lang="es-CO" sz="1200" dirty="0">
                <a:latin typeface="Arial Narrow" panose="020B0606020202030204" pitchFamily="34" charset="0"/>
              </a:rPr>
              <a:t>Hasta la semana </a:t>
            </a:r>
            <a:r>
              <a:rPr lang="es-CO" sz="1200" dirty="0" smtClean="0">
                <a:latin typeface="Arial Narrow" panose="020B0606020202030204" pitchFamily="34" charset="0"/>
              </a:rPr>
              <a:t>epidemiológica 44 </a:t>
            </a:r>
            <a:r>
              <a:rPr lang="es-CO" sz="1200" dirty="0">
                <a:latin typeface="Arial Narrow" panose="020B0606020202030204" pitchFamily="34" charset="0"/>
              </a:rPr>
              <a:t>no se han notificado  casos ni probables, ni confirmados por clínica para este evento en residentes en </a:t>
            </a:r>
            <a:r>
              <a:rPr lang="es-CO" sz="1200" dirty="0" smtClean="0">
                <a:latin typeface="Arial Narrow" panose="020B0606020202030204" pitchFamily="34" charset="0"/>
              </a:rPr>
              <a:t>Medellín, por error de digitación se ingreso un caso el cual fue descartado.</a:t>
            </a:r>
            <a:endParaRPr lang="es-CO" sz="1200" dirty="0">
              <a:latin typeface="Arial Narrow" panose="020B0606020202030204" pitchFamily="34" charset="0"/>
            </a:endParaRPr>
          </a:p>
          <a:p>
            <a:pPr algn="just"/>
            <a:endParaRPr lang="es-CO" sz="1200" dirty="0">
              <a:latin typeface="Arial Narrow" panose="020B0606020202030204" pitchFamily="34" charset="0"/>
            </a:endParaRPr>
          </a:p>
        </p:txBody>
      </p:sp>
      <p:pic>
        <p:nvPicPr>
          <p:cNvPr id="43"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613563" y="5558706"/>
            <a:ext cx="1715080" cy="22728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4" name="43 CuadroTexto"/>
          <p:cNvSpPr txBox="1"/>
          <p:nvPr/>
        </p:nvSpPr>
        <p:spPr>
          <a:xfrm>
            <a:off x="3544598" y="6170339"/>
            <a:ext cx="1981245" cy="253916"/>
          </a:xfrm>
          <a:prstGeom prst="rect">
            <a:avLst/>
          </a:prstGeom>
          <a:noFill/>
        </p:spPr>
        <p:txBody>
          <a:bodyPr wrap="square" rtlCol="0">
            <a:spAutoFit/>
          </a:bodyPr>
          <a:lstStyle/>
          <a:p>
            <a:r>
              <a:rPr lang="es-ES" sz="1050" b="1" dirty="0" smtClean="0">
                <a:latin typeface="Arial Narrow" panose="020B0606020202030204" pitchFamily="34" charset="0"/>
              </a:rPr>
              <a:t>Periodo epidemiológico 11 -2021</a:t>
            </a:r>
            <a:endParaRPr lang="es-ES" sz="1050" b="1" dirty="0">
              <a:latin typeface="Arial Narrow" panose="020B0606020202030204" pitchFamily="34" charset="0"/>
            </a:endParaRPr>
          </a:p>
        </p:txBody>
      </p:sp>
      <p:sp>
        <p:nvSpPr>
          <p:cNvPr id="45" name="36 Título"/>
          <p:cNvSpPr txBox="1">
            <a:spLocks/>
          </p:cNvSpPr>
          <p:nvPr/>
        </p:nvSpPr>
        <p:spPr>
          <a:xfrm>
            <a:off x="3546187" y="5519685"/>
            <a:ext cx="1782455" cy="707886"/>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000" b="1" dirty="0" smtClean="0">
                <a:solidFill>
                  <a:srgbClr val="C00000"/>
                </a:solidFill>
                <a:latin typeface="Arial Narrow" panose="020B0606020202030204" pitchFamily="34" charset="0"/>
                <a:ea typeface="+mn-ea"/>
                <a:cs typeface="+mn-cs"/>
              </a:rPr>
              <a:t>Sarampión y Rubeola</a:t>
            </a:r>
            <a:endParaRPr lang="es-ES" sz="2000" b="1" dirty="0">
              <a:solidFill>
                <a:srgbClr val="C00000"/>
              </a:solidFill>
              <a:latin typeface="Arial Narrow" panose="020B0606020202030204" pitchFamily="34" charset="0"/>
              <a:ea typeface="+mn-ea"/>
              <a:cs typeface="+mn-cs"/>
            </a:endParaRPr>
          </a:p>
        </p:txBody>
      </p:sp>
      <p:sp>
        <p:nvSpPr>
          <p:cNvPr id="46" name="45 CuadroTexto"/>
          <p:cNvSpPr txBox="1"/>
          <p:nvPr/>
        </p:nvSpPr>
        <p:spPr>
          <a:xfrm>
            <a:off x="5284305" y="5588895"/>
            <a:ext cx="1991100" cy="2492990"/>
          </a:xfrm>
          <a:prstGeom prst="rect">
            <a:avLst/>
          </a:prstGeom>
          <a:noFill/>
        </p:spPr>
        <p:txBody>
          <a:bodyPr wrap="square" rtlCol="0">
            <a:spAutoFit/>
          </a:bodyPr>
          <a:lstStyle/>
          <a:p>
            <a:pPr algn="just"/>
            <a:r>
              <a:rPr lang="es-ES" sz="1200" dirty="0">
                <a:latin typeface="Arial Narrow" panose="020B0606020202030204" pitchFamily="34" charset="0"/>
              </a:rPr>
              <a:t>Hasta la semana </a:t>
            </a:r>
            <a:r>
              <a:rPr lang="es-ES" sz="1200" dirty="0" smtClean="0">
                <a:latin typeface="Arial Narrow" panose="020B0606020202030204" pitchFamily="34" charset="0"/>
              </a:rPr>
              <a:t>epidemiológica  44 se </a:t>
            </a:r>
            <a:r>
              <a:rPr lang="es-ES" sz="1200" dirty="0">
                <a:latin typeface="Arial Narrow" panose="020B0606020202030204" pitchFamily="34" charset="0"/>
              </a:rPr>
              <a:t>notificaron en residentes de la ciudad </a:t>
            </a:r>
            <a:r>
              <a:rPr lang="es-ES" sz="1200" dirty="0" smtClean="0">
                <a:latin typeface="Arial Narrow" panose="020B0606020202030204" pitchFamily="34" charset="0"/>
              </a:rPr>
              <a:t>29 </a:t>
            </a:r>
            <a:r>
              <a:rPr lang="es-ES" sz="1200" dirty="0">
                <a:latin typeface="Arial Narrow" panose="020B0606020202030204" pitchFamily="34" charset="0"/>
              </a:rPr>
              <a:t>casos como </a:t>
            </a:r>
            <a:r>
              <a:rPr lang="es-ES" sz="1200" dirty="0" smtClean="0">
                <a:latin typeface="Arial Narrow" panose="020B0606020202030204" pitchFamily="34" charset="0"/>
              </a:rPr>
              <a:t>sospechosos </a:t>
            </a:r>
            <a:r>
              <a:rPr lang="es-ES" sz="1200" dirty="0">
                <a:latin typeface="Arial Narrow" panose="020B0606020202030204" pitchFamily="34" charset="0"/>
              </a:rPr>
              <a:t>de </a:t>
            </a:r>
            <a:r>
              <a:rPr lang="es-ES" sz="1200" dirty="0" smtClean="0">
                <a:latin typeface="Arial Narrow" panose="020B0606020202030204" pitchFamily="34" charset="0"/>
              </a:rPr>
              <a:t>Rubeola y 20 casos sospechosos de sarampión, de esos 18 son sospechosos de </a:t>
            </a:r>
            <a:r>
              <a:rPr lang="es-ES" sz="1200" dirty="0" err="1" smtClean="0">
                <a:latin typeface="Arial Narrow" panose="020B0606020202030204" pitchFamily="34" charset="0"/>
              </a:rPr>
              <a:t>MISc</a:t>
            </a:r>
            <a:r>
              <a:rPr lang="es-ES" sz="1200" dirty="0" smtClean="0">
                <a:latin typeface="Arial Narrow" panose="020B0606020202030204" pitchFamily="34" charset="0"/>
              </a:rPr>
              <a:t>  </a:t>
            </a:r>
            <a:r>
              <a:rPr lang="es-ES" sz="1200" dirty="0">
                <a:latin typeface="Arial Narrow" panose="020B0606020202030204" pitchFamily="34" charset="0"/>
              </a:rPr>
              <a:t>para una proporción de notificación </a:t>
            </a:r>
            <a:r>
              <a:rPr lang="es-ES" sz="1200" dirty="0" smtClean="0">
                <a:latin typeface="Arial Narrow" panose="020B0606020202030204" pitchFamily="34" charset="0"/>
              </a:rPr>
              <a:t>de 1,20 casos </a:t>
            </a:r>
            <a:r>
              <a:rPr lang="es-ES" sz="1200" dirty="0">
                <a:latin typeface="Arial Narrow" panose="020B0606020202030204" pitchFamily="34" charset="0"/>
              </a:rPr>
              <a:t>por cada </a:t>
            </a:r>
            <a:r>
              <a:rPr lang="es-ES" sz="1200" dirty="0" smtClean="0">
                <a:latin typeface="Arial Narrow" panose="020B0606020202030204" pitchFamily="34" charset="0"/>
              </a:rPr>
              <a:t>100.000 habitantes, no se cumple </a:t>
            </a:r>
            <a:r>
              <a:rPr lang="es-ES" sz="1200" dirty="0">
                <a:latin typeface="Arial Narrow" panose="020B0606020202030204" pitchFamily="34" charset="0"/>
              </a:rPr>
              <a:t>con la meta de notificación de Sarampión / Rubeola  proporcional </a:t>
            </a:r>
            <a:r>
              <a:rPr lang="es-ES" sz="1200" dirty="0" smtClean="0">
                <a:latin typeface="Arial Narrow" panose="020B0606020202030204" pitchFamily="34" charset="0"/>
              </a:rPr>
              <a:t>en este periodo y</a:t>
            </a:r>
            <a:endParaRPr lang="es-ES" sz="1200" dirty="0">
              <a:latin typeface="Arial Narrow" panose="020B0606020202030204" pitchFamily="34" charset="0"/>
            </a:endParaRPr>
          </a:p>
        </p:txBody>
      </p:sp>
      <p:sp>
        <p:nvSpPr>
          <p:cNvPr id="2" name="1 Rectángulo"/>
          <p:cNvSpPr/>
          <p:nvPr/>
        </p:nvSpPr>
        <p:spPr>
          <a:xfrm>
            <a:off x="32148" y="8188012"/>
            <a:ext cx="7092912" cy="830997"/>
          </a:xfrm>
          <a:prstGeom prst="rect">
            <a:avLst/>
          </a:prstGeom>
          <a:noFill/>
        </p:spPr>
        <p:txBody>
          <a:bodyPr wrap="square" rtlCol="0">
            <a:spAutoFit/>
          </a:bodyPr>
          <a:lstStyle/>
          <a:p>
            <a:pPr algn="just"/>
            <a:r>
              <a:rPr lang="es-ES" sz="1200" dirty="0">
                <a:latin typeface="Arial Narrow" panose="020B0606020202030204" pitchFamily="34" charset="0"/>
              </a:rPr>
              <a:t>que para el país deber ser mayor a 2 casos por cada 100.000 habitantes durante un año.  Adicionalmente, </a:t>
            </a:r>
            <a:r>
              <a:rPr lang="es-ES" sz="1200" dirty="0" smtClean="0">
                <a:latin typeface="Arial Narrow" panose="020B0606020202030204" pitchFamily="34" charset="0"/>
              </a:rPr>
              <a:t> todos los casos de </a:t>
            </a:r>
            <a:r>
              <a:rPr lang="es-ES" sz="1200" dirty="0">
                <a:latin typeface="Arial Narrow" panose="020B0606020202030204" pitchFamily="34" charset="0"/>
              </a:rPr>
              <a:t>Rubeola y </a:t>
            </a:r>
            <a:r>
              <a:rPr lang="es-ES" sz="1200" dirty="0" smtClean="0">
                <a:latin typeface="Arial Narrow" panose="020B0606020202030204" pitchFamily="34" charset="0"/>
              </a:rPr>
              <a:t>de </a:t>
            </a:r>
            <a:r>
              <a:rPr lang="es-ES" sz="1200" dirty="0">
                <a:latin typeface="Arial Narrow" panose="020B0606020202030204" pitchFamily="34" charset="0"/>
              </a:rPr>
              <a:t>s</a:t>
            </a:r>
            <a:r>
              <a:rPr lang="es-ES" sz="1200" dirty="0" smtClean="0">
                <a:latin typeface="Arial Narrow" panose="020B0606020202030204" pitchFamily="34" charset="0"/>
              </a:rPr>
              <a:t>arampión fueron </a:t>
            </a:r>
            <a:r>
              <a:rPr lang="es-ES" sz="1200" dirty="0">
                <a:latin typeface="Arial Narrow" panose="020B0606020202030204" pitchFamily="34" charset="0"/>
              </a:rPr>
              <a:t>descartados después de haber realizado lo establecido por </a:t>
            </a:r>
            <a:r>
              <a:rPr lang="es-ES" sz="1200" dirty="0" smtClean="0">
                <a:latin typeface="Arial Narrow" panose="020B0606020202030204" pitchFamily="34" charset="0"/>
              </a:rPr>
              <a:t>laboratorio e </a:t>
            </a:r>
            <a:r>
              <a:rPr lang="es-ES" sz="1200" dirty="0">
                <a:latin typeface="Arial Narrow" panose="020B0606020202030204" pitchFamily="34" charset="0"/>
              </a:rPr>
              <a:t>investigación de </a:t>
            </a:r>
            <a:r>
              <a:rPr lang="es-ES" sz="1200" dirty="0" smtClean="0">
                <a:latin typeface="Arial Narrow" panose="020B0606020202030204" pitchFamily="34" charset="0"/>
              </a:rPr>
              <a:t>campo. No </a:t>
            </a:r>
            <a:r>
              <a:rPr lang="es-ES" sz="1200" dirty="0">
                <a:latin typeface="Arial Narrow" panose="020B0606020202030204" pitchFamily="34" charset="0"/>
              </a:rPr>
              <a:t>se </a:t>
            </a:r>
            <a:r>
              <a:rPr lang="es-ES" sz="1200" dirty="0" smtClean="0">
                <a:latin typeface="Arial Narrow" panose="020B0606020202030204" pitchFamily="34" charset="0"/>
              </a:rPr>
              <a:t>han confirmado casos </a:t>
            </a:r>
            <a:r>
              <a:rPr lang="es-ES" sz="1200" dirty="0">
                <a:latin typeface="Arial Narrow" panose="020B0606020202030204" pitchFamily="34" charset="0"/>
              </a:rPr>
              <a:t>de </a:t>
            </a:r>
            <a:r>
              <a:rPr lang="es-ES" sz="1200" dirty="0" smtClean="0">
                <a:latin typeface="Arial Narrow" panose="020B0606020202030204" pitchFamily="34" charset="0"/>
              </a:rPr>
              <a:t>sarampión, ni de rubeola este </a:t>
            </a:r>
            <a:r>
              <a:rPr lang="es-ES" sz="1200" dirty="0">
                <a:latin typeface="Arial Narrow" panose="020B0606020202030204" pitchFamily="34" charset="0"/>
              </a:rPr>
              <a:t>año en la ciudad. Sin </a:t>
            </a:r>
            <a:r>
              <a:rPr lang="es-ES" sz="1200" dirty="0" smtClean="0">
                <a:latin typeface="Arial Narrow" panose="020B0606020202030204" pitchFamily="34" charset="0"/>
              </a:rPr>
              <a:t>embargo, </a:t>
            </a:r>
            <a:r>
              <a:rPr lang="es-ES" sz="1200" dirty="0">
                <a:latin typeface="Arial Narrow" panose="020B0606020202030204" pitchFamily="34" charset="0"/>
              </a:rPr>
              <a:t>se debe estar alerta por la situación epidemiológica de </a:t>
            </a:r>
            <a:r>
              <a:rPr lang="es-ES" sz="1200" dirty="0" smtClean="0">
                <a:latin typeface="Arial Narrow" panose="020B0606020202030204" pitchFamily="34" charset="0"/>
              </a:rPr>
              <a:t>estas enfermedades en </a:t>
            </a:r>
            <a:r>
              <a:rPr lang="es-ES" sz="1200" dirty="0">
                <a:latin typeface="Arial Narrow" panose="020B0606020202030204" pitchFamily="34" charset="0"/>
              </a:rPr>
              <a:t>el </a:t>
            </a:r>
            <a:r>
              <a:rPr lang="es-ES" sz="1200" dirty="0" smtClean="0">
                <a:latin typeface="Arial Narrow" panose="020B0606020202030204" pitchFamily="34" charset="0"/>
              </a:rPr>
              <a:t>país </a:t>
            </a:r>
            <a:r>
              <a:rPr lang="es-ES" sz="1200" dirty="0">
                <a:latin typeface="Arial Narrow" panose="020B0606020202030204" pitchFamily="34" charset="0"/>
              </a:rPr>
              <a:t>y en todo el mundo.</a:t>
            </a:r>
          </a:p>
        </p:txBody>
      </p:sp>
    </p:spTree>
    <p:extLst>
      <p:ext uri="{BB962C8B-B14F-4D97-AF65-F5344CB8AC3E}">
        <p14:creationId xmlns:p14="http://schemas.microsoft.com/office/powerpoint/2010/main" val="41086387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 r="1301"/>
          <a:stretch/>
        </p:blipFill>
        <p:spPr bwMode="auto">
          <a:xfrm>
            <a:off x="4078" y="-1"/>
            <a:ext cx="2148327" cy="28241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t="51432"/>
          <a:stretch/>
        </p:blipFill>
        <p:spPr bwMode="auto">
          <a:xfrm>
            <a:off x="0" y="2824179"/>
            <a:ext cx="2180731" cy="2666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29712" y="755576"/>
            <a:ext cx="2208884" cy="276999"/>
          </a:xfrm>
          <a:prstGeom prst="rect">
            <a:avLst/>
          </a:prstGeom>
          <a:noFill/>
        </p:spPr>
        <p:txBody>
          <a:bodyPr wrap="square" rtlCol="0">
            <a:spAutoFit/>
          </a:bodyPr>
          <a:lstStyle/>
          <a:p>
            <a:r>
              <a:rPr lang="es-ES" sz="1200" b="1" dirty="0" smtClean="0">
                <a:latin typeface="Arial Narrow" panose="020B0606020202030204" pitchFamily="34" charset="0"/>
              </a:rPr>
              <a:t>Periodo epidemiológico 7 - 2021</a:t>
            </a:r>
            <a:endParaRPr lang="es-ES" sz="1200" b="1" dirty="0">
              <a:latin typeface="Arial Narrow" panose="020B0606020202030204" pitchFamily="34" charset="0"/>
            </a:endParaRPr>
          </a:p>
        </p:txBody>
      </p:sp>
      <p:sp>
        <p:nvSpPr>
          <p:cNvPr id="6" name="5 Rectángulo"/>
          <p:cNvSpPr/>
          <p:nvPr/>
        </p:nvSpPr>
        <p:spPr>
          <a:xfrm>
            <a:off x="2274078" y="2167727"/>
            <a:ext cx="4946011" cy="523220"/>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100" dirty="0" smtClean="0">
                <a:latin typeface="Arial Narrow" panose="020B0606020202030204" pitchFamily="34" charset="0"/>
              </a:rPr>
              <a:t>Figura. Canal endémico de </a:t>
            </a:r>
            <a:r>
              <a:rPr lang="es-CO" sz="1100" dirty="0" smtClean="0">
                <a:latin typeface="Arial Narrow" panose="020B0606020202030204" pitchFamily="34" charset="0"/>
              </a:rPr>
              <a:t>hepatitis A</a:t>
            </a:r>
            <a:r>
              <a:rPr lang="es-ES" sz="1100" dirty="0" smtClean="0">
                <a:latin typeface="Arial Narrow" panose="020B0606020202030204" pitchFamily="34" charset="0"/>
              </a:rPr>
              <a:t>. Medellín, a Periodo epidemiológico 11  acumulado  de 2021. </a:t>
            </a:r>
            <a:endParaRPr lang="es-ES" sz="1100" dirty="0">
              <a:latin typeface="Arial Narrow" panose="020B0606020202030204" pitchFamily="34" charset="0"/>
            </a:endParaRPr>
          </a:p>
        </p:txBody>
      </p:sp>
      <p:grpSp>
        <p:nvGrpSpPr>
          <p:cNvPr id="8" name="7 Grupo"/>
          <p:cNvGrpSpPr/>
          <p:nvPr/>
        </p:nvGrpSpPr>
        <p:grpSpPr>
          <a:xfrm>
            <a:off x="179214" y="4211960"/>
            <a:ext cx="1892650" cy="488476"/>
            <a:chOff x="2397524" y="3379972"/>
            <a:chExt cx="4508500" cy="904875"/>
          </a:xfrm>
        </p:grpSpPr>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317545" y="3478755"/>
              <a:ext cx="1593562" cy="741182"/>
            </a:xfrm>
            <a:prstGeom prst="rect">
              <a:avLst/>
            </a:prstGeom>
            <a:noFill/>
          </p:spPr>
          <p:txBody>
            <a:bodyPr wrap="square" rtlCol="0">
              <a:spAutoFit/>
            </a:bodyPr>
            <a:lstStyle/>
            <a:p>
              <a:pPr algn="ctr"/>
              <a:r>
                <a:rPr lang="es-ES" sz="2000" b="1" dirty="0" smtClean="0">
                  <a:latin typeface="Arial Narrow" panose="020B0606020202030204" pitchFamily="34" charset="0"/>
                </a:rPr>
                <a:t>41</a:t>
              </a:r>
              <a:endParaRPr lang="es-ES" sz="2000" b="1" dirty="0">
                <a:latin typeface="Arial Narrow" panose="020B0606020202030204" pitchFamily="34" charset="0"/>
              </a:endParaRPr>
            </a:p>
          </p:txBody>
        </p:sp>
      </p:grpSp>
      <p:sp>
        <p:nvSpPr>
          <p:cNvPr id="9" name="8 CuadroTexto"/>
          <p:cNvSpPr txBox="1"/>
          <p:nvPr/>
        </p:nvSpPr>
        <p:spPr>
          <a:xfrm>
            <a:off x="317056" y="4739632"/>
            <a:ext cx="1944216" cy="646331"/>
          </a:xfrm>
          <a:prstGeom prst="rect">
            <a:avLst/>
          </a:prstGeom>
          <a:noFill/>
        </p:spPr>
        <p:txBody>
          <a:bodyPr wrap="square" rtlCol="0">
            <a:spAutoFit/>
          </a:bodyPr>
          <a:lstStyle/>
          <a:p>
            <a:pPr algn="ctr"/>
            <a:r>
              <a:rPr lang="es-ES" sz="1200" b="1" dirty="0" smtClean="0">
                <a:latin typeface="Arial Narrow" panose="020B0606020202030204" pitchFamily="34" charset="0"/>
              </a:rPr>
              <a:t>Variación porcentual de 71% menos respecto al mismo periodo del año anterior</a:t>
            </a:r>
            <a:endParaRPr lang="es-ES" sz="1200" b="1" dirty="0">
              <a:latin typeface="Arial Narrow" panose="020B0606020202030204" pitchFamily="34" charset="0"/>
            </a:endParaRPr>
          </a:p>
        </p:txBody>
      </p:sp>
      <p:sp>
        <p:nvSpPr>
          <p:cNvPr id="10" name="9 Flecha arriba"/>
          <p:cNvSpPr/>
          <p:nvPr/>
        </p:nvSpPr>
        <p:spPr>
          <a:xfrm flipH="1" flipV="1">
            <a:off x="43792" y="4800751"/>
            <a:ext cx="395188" cy="538707"/>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17 Rectángulo"/>
          <p:cNvSpPr/>
          <p:nvPr/>
        </p:nvSpPr>
        <p:spPr>
          <a:xfrm>
            <a:off x="2254887" y="4932040"/>
            <a:ext cx="4946011" cy="523220"/>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100" dirty="0" smtClean="0">
                <a:latin typeface="Arial Narrow" panose="020B0606020202030204" pitchFamily="34" charset="0"/>
              </a:rPr>
              <a:t>Figura. Comportamiento </a:t>
            </a:r>
            <a:r>
              <a:rPr lang="es-CO" sz="1100" dirty="0" smtClean="0">
                <a:latin typeface="Arial Narrow" panose="020B0606020202030204" pitchFamily="34" charset="0"/>
              </a:rPr>
              <a:t>de la Hepatitis A</a:t>
            </a:r>
            <a:r>
              <a:rPr lang="es-ES" sz="1100" dirty="0" smtClean="0">
                <a:latin typeface="Arial Narrow" panose="020B0606020202030204" pitchFamily="34" charset="0"/>
              </a:rPr>
              <a:t>. Medellín, a Periodo epidemiológico 11 acumulado de 2019-2021. </a:t>
            </a:r>
            <a:endParaRPr lang="es-ES" sz="1100" dirty="0">
              <a:latin typeface="Arial Narrow" panose="020B0606020202030204" pitchFamily="34" charset="0"/>
            </a:endParaRPr>
          </a:p>
        </p:txBody>
      </p:sp>
      <p:grpSp>
        <p:nvGrpSpPr>
          <p:cNvPr id="15" name="14 Grupo"/>
          <p:cNvGrpSpPr/>
          <p:nvPr/>
        </p:nvGrpSpPr>
        <p:grpSpPr>
          <a:xfrm>
            <a:off x="2448322" y="74775"/>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de la notificación</a:t>
              </a:r>
              <a:endParaRPr lang="es-ES" sz="1200" b="1" dirty="0">
                <a:latin typeface="Arial Narrow" panose="020B0606020202030204" pitchFamily="34" charset="0"/>
              </a:endParaRPr>
            </a:p>
          </p:txBody>
        </p:sp>
      </p:grpSp>
      <p:sp>
        <p:nvSpPr>
          <p:cNvPr id="14" name="13 Rectángulo"/>
          <p:cNvSpPr/>
          <p:nvPr/>
        </p:nvSpPr>
        <p:spPr>
          <a:xfrm>
            <a:off x="0" y="5494456"/>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5621632"/>
            <a:ext cx="3446504" cy="276999"/>
            <a:chOff x="2448322" y="74775"/>
            <a:chExt cx="3446504" cy="276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por territorio</a:t>
              </a:r>
              <a:endParaRPr lang="es-ES" sz="1200" b="1" dirty="0">
                <a:latin typeface="Arial Narrow" panose="020B0606020202030204" pitchFamily="34" charset="0"/>
              </a:endParaRPr>
            </a:p>
          </p:txBody>
        </p:sp>
      </p:gr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14</a:t>
            </a:r>
            <a:endParaRPr lang="es-ES" sz="1050" b="1" dirty="0">
              <a:latin typeface="Arial Narrow" panose="020B0606020202030204" pitchFamily="34" charset="0"/>
            </a:endParaRPr>
          </a:p>
        </p:txBody>
      </p:sp>
      <p:sp>
        <p:nvSpPr>
          <p:cNvPr id="37" name="36 Título"/>
          <p:cNvSpPr>
            <a:spLocks noGrp="1"/>
          </p:cNvSpPr>
          <p:nvPr>
            <p:ph type="ctrTitle"/>
          </p:nvPr>
        </p:nvSpPr>
        <p:spPr>
          <a:xfrm>
            <a:off x="-29713" y="216762"/>
            <a:ext cx="2208885" cy="477054"/>
          </a:xfrm>
          <a:noFill/>
        </p:spPr>
        <p:txBody>
          <a:bodyPr wrap="square" rtlCol="0">
            <a:spAutoFit/>
          </a:bodyPr>
          <a:lstStyle/>
          <a:p>
            <a:r>
              <a:rPr lang="es-ES" sz="2500" b="1" dirty="0" smtClean="0">
                <a:solidFill>
                  <a:srgbClr val="C00000"/>
                </a:solidFill>
                <a:latin typeface="Arial Narrow" panose="020B0606020202030204" pitchFamily="34" charset="0"/>
                <a:ea typeface="+mn-ea"/>
                <a:cs typeface="+mn-cs"/>
              </a:rPr>
              <a:t>Hepatitis A</a:t>
            </a:r>
            <a:endParaRPr lang="es-ES" sz="2500" b="1" dirty="0">
              <a:solidFill>
                <a:srgbClr val="C00000"/>
              </a:solidFill>
              <a:latin typeface="Arial Narrow" panose="020B0606020202030204" pitchFamily="34" charset="0"/>
              <a:ea typeface="+mn-ea"/>
              <a:cs typeface="+mn-cs"/>
            </a:endParaRPr>
          </a:p>
        </p:txBody>
      </p:sp>
      <p:grpSp>
        <p:nvGrpSpPr>
          <p:cNvPr id="73" name="72 Grupo"/>
          <p:cNvGrpSpPr/>
          <p:nvPr/>
        </p:nvGrpSpPr>
        <p:grpSpPr>
          <a:xfrm>
            <a:off x="5114767" y="5635532"/>
            <a:ext cx="3526243" cy="276999"/>
            <a:chOff x="2448322" y="74775"/>
            <a:chExt cx="3526243" cy="276999"/>
          </a:xfrm>
        </p:grpSpPr>
        <p:sp>
          <p:nvSpPr>
            <p:cNvPr id="80" name="79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81" name="80 Conector recto"/>
            <p:cNvCxnSpPr>
              <a:stCxn id="80"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82" name="81 CuadroTexto"/>
            <p:cNvSpPr txBox="1"/>
            <p:nvPr/>
          </p:nvSpPr>
          <p:spPr>
            <a:xfrm>
              <a:off x="3382277"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Indicadores</a:t>
              </a:r>
              <a:endParaRPr lang="es-ES" sz="1200" b="1" dirty="0">
                <a:latin typeface="Arial Narrow" panose="020B0606020202030204" pitchFamily="34" charset="0"/>
              </a:endParaRPr>
            </a:p>
          </p:txBody>
        </p:sp>
      </p:grpSp>
      <p:pic>
        <p:nvPicPr>
          <p:cNvPr id="3074" name="Picture 2"/>
          <p:cNvPicPr>
            <a:picLocks noChangeAspect="1" noChangeArrowheads="1"/>
          </p:cNvPicPr>
          <p:nvPr/>
        </p:nvPicPr>
        <p:blipFill rotWithShape="1">
          <a:blip r:embed="rId5">
            <a:duotone>
              <a:schemeClr val="accent2">
                <a:shade val="45000"/>
                <a:satMod val="135000"/>
              </a:schemeClr>
              <a:prstClr val="white"/>
            </a:duotone>
            <a:extLst>
              <a:ext uri="{28A0092B-C50C-407E-A947-70E740481C1C}">
                <a14:useLocalDpi xmlns:a14="http://schemas.microsoft.com/office/drawing/2010/main" val="0"/>
              </a:ext>
            </a:extLst>
          </a:blip>
          <a:srcRect l="50000" t="4287" r="8708" b="50000"/>
          <a:stretch/>
        </p:blipFill>
        <p:spPr bwMode="auto">
          <a:xfrm>
            <a:off x="299945" y="1032575"/>
            <a:ext cx="1448718" cy="16038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8" name="37 Rectángulo"/>
          <p:cNvSpPr/>
          <p:nvPr/>
        </p:nvSpPr>
        <p:spPr>
          <a:xfrm>
            <a:off x="87842" y="8722678"/>
            <a:ext cx="6896984" cy="353943"/>
          </a:xfrm>
          <a:prstGeom prst="rect">
            <a:avLst/>
          </a:prstGeom>
        </p:spPr>
        <p:txBody>
          <a:bodyPr wrap="square">
            <a:spAutoFit/>
          </a:bodyPr>
          <a:lstStyle/>
          <a:p>
            <a:r>
              <a:rPr lang="es-ES" sz="600" dirty="0">
                <a:latin typeface="Arial Narrow" panose="020B0606020202030204" pitchFamily="34" charset="0"/>
              </a:rPr>
              <a:t>Fuente: SIVIGILA. Secretaria de Salud de Medellín.</a:t>
            </a:r>
          </a:p>
          <a:p>
            <a:r>
              <a:rPr lang="es-ES" sz="1100" dirty="0">
                <a:latin typeface="Arial Narrow" panose="020B0606020202030204" pitchFamily="34" charset="0"/>
              </a:rPr>
              <a:t>Figura. Mapa temático de proporción de hepatitis A. Medellín, a Periodo epidemiológico </a:t>
            </a:r>
            <a:r>
              <a:rPr lang="es-ES" sz="1100" dirty="0" smtClean="0">
                <a:latin typeface="Arial Narrow" panose="020B0606020202030204" pitchFamily="34" charset="0"/>
              </a:rPr>
              <a:t>11  </a:t>
            </a:r>
            <a:r>
              <a:rPr lang="es-ES" sz="1100" dirty="0">
                <a:latin typeface="Arial Narrow" panose="020B0606020202030204" pitchFamily="34" charset="0"/>
              </a:rPr>
              <a:t>acumulado  de  </a:t>
            </a:r>
            <a:r>
              <a:rPr lang="es-ES" sz="1100" dirty="0" smtClean="0">
                <a:latin typeface="Arial Narrow" panose="020B0606020202030204" pitchFamily="34" charset="0"/>
              </a:rPr>
              <a:t>2021. </a:t>
            </a:r>
            <a:endParaRPr lang="es-ES" sz="1100" dirty="0">
              <a:latin typeface="Arial Narrow" panose="020B0606020202030204" pitchFamily="34" charset="0"/>
            </a:endParaRPr>
          </a:p>
        </p:txBody>
      </p:sp>
      <p:sp>
        <p:nvSpPr>
          <p:cNvPr id="39" name="38 CuadroTexto"/>
          <p:cNvSpPr txBox="1"/>
          <p:nvPr/>
        </p:nvSpPr>
        <p:spPr>
          <a:xfrm>
            <a:off x="4869555" y="6444208"/>
            <a:ext cx="2331345" cy="430887"/>
          </a:xfrm>
          <a:prstGeom prst="rect">
            <a:avLst/>
          </a:prstGeom>
          <a:noFill/>
        </p:spPr>
        <p:txBody>
          <a:bodyPr wrap="square" rtlCol="0">
            <a:spAutoFit/>
          </a:bodyPr>
          <a:lstStyle/>
          <a:p>
            <a:pPr algn="ctr"/>
            <a:r>
              <a:rPr lang="es-ES" sz="1100" b="1" dirty="0" smtClean="0">
                <a:latin typeface="Arial Narrow" panose="020B0606020202030204" pitchFamily="34" charset="0"/>
              </a:rPr>
              <a:t>Proporción de Incidencia </a:t>
            </a:r>
            <a:r>
              <a:rPr lang="es-ES" sz="1100" b="1" dirty="0">
                <a:latin typeface="Arial Narrow" panose="020B0606020202030204" pitchFamily="34" charset="0"/>
              </a:rPr>
              <a:t>en </a:t>
            </a:r>
            <a:r>
              <a:rPr lang="es-ES" sz="1100" b="1" dirty="0" smtClean="0">
                <a:latin typeface="Arial Narrow" panose="020B0606020202030204" pitchFamily="34" charset="0"/>
              </a:rPr>
              <a:t>población general </a:t>
            </a:r>
            <a:r>
              <a:rPr lang="es-CO" sz="1100" b="1" dirty="0" smtClean="0">
                <a:latin typeface="Arial Narrow" panose="020B0606020202030204" pitchFamily="34" charset="0"/>
              </a:rPr>
              <a:t>x </a:t>
            </a:r>
            <a:r>
              <a:rPr lang="es-CO" sz="1100" b="1" dirty="0">
                <a:latin typeface="Arial Narrow" panose="020B0606020202030204" pitchFamily="34" charset="0"/>
              </a:rPr>
              <a:t>100,000 habitantes</a:t>
            </a:r>
            <a:endParaRPr lang="es-ES" sz="1100" b="1" dirty="0">
              <a:latin typeface="Arial Narrow" panose="020B0606020202030204" pitchFamily="34" charset="0"/>
            </a:endParaRPr>
          </a:p>
        </p:txBody>
      </p:sp>
      <p:cxnSp>
        <p:nvCxnSpPr>
          <p:cNvPr id="40" name="39 Conector recto de flecha"/>
          <p:cNvCxnSpPr/>
          <p:nvPr/>
        </p:nvCxnSpPr>
        <p:spPr>
          <a:xfrm>
            <a:off x="4939618" y="8604448"/>
            <a:ext cx="2222505"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cxnSp>
        <p:nvCxnSpPr>
          <p:cNvPr id="41" name="40 Conector recto de flecha"/>
          <p:cNvCxnSpPr/>
          <p:nvPr/>
        </p:nvCxnSpPr>
        <p:spPr>
          <a:xfrm flipH="1">
            <a:off x="4869505" y="7380312"/>
            <a:ext cx="2259337"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sp>
        <p:nvSpPr>
          <p:cNvPr id="42" name="41 CuadroTexto"/>
          <p:cNvSpPr txBox="1"/>
          <p:nvPr/>
        </p:nvSpPr>
        <p:spPr>
          <a:xfrm>
            <a:off x="5164059" y="6804248"/>
            <a:ext cx="1664238" cy="553998"/>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1,59 * cada 100 mil</a:t>
            </a:r>
          </a:p>
          <a:p>
            <a:pPr algn="ctr"/>
            <a:r>
              <a:rPr lang="es-ES" sz="1400" b="1" dirty="0" smtClean="0">
                <a:solidFill>
                  <a:srgbClr val="C00000"/>
                </a:solidFill>
                <a:latin typeface="Arial Narrow" panose="020B0606020202030204" pitchFamily="34" charset="0"/>
              </a:rPr>
              <a:t>41 casos</a:t>
            </a:r>
            <a:endParaRPr lang="es-ES" sz="1400" b="1" dirty="0">
              <a:solidFill>
                <a:srgbClr val="C00000"/>
              </a:solidFill>
              <a:latin typeface="Arial Narrow" panose="020B0606020202030204" pitchFamily="34" charset="0"/>
            </a:endParaRPr>
          </a:p>
        </p:txBody>
      </p:sp>
      <p:sp>
        <p:nvSpPr>
          <p:cNvPr id="43" name="42 CuadroTexto"/>
          <p:cNvSpPr txBox="1"/>
          <p:nvPr/>
        </p:nvSpPr>
        <p:spPr>
          <a:xfrm>
            <a:off x="4746354" y="7524328"/>
            <a:ext cx="2382488" cy="577081"/>
          </a:xfrm>
          <a:prstGeom prst="rect">
            <a:avLst/>
          </a:prstGeom>
          <a:noFill/>
        </p:spPr>
        <p:txBody>
          <a:bodyPr wrap="square" rtlCol="0">
            <a:spAutoFit/>
          </a:bodyPr>
          <a:lstStyle/>
          <a:p>
            <a:pPr algn="ctr"/>
            <a:r>
              <a:rPr lang="es-CO" sz="1050" b="1" dirty="0" smtClean="0">
                <a:latin typeface="Arial Narrow" panose="020B0606020202030204" pitchFamily="34" charset="0"/>
              </a:rPr>
              <a:t>Proporción de Incidencia en menores de 1 año </a:t>
            </a:r>
          </a:p>
          <a:p>
            <a:pPr algn="ctr"/>
            <a:r>
              <a:rPr lang="es-CO" sz="1050" b="1" dirty="0" smtClean="0">
                <a:latin typeface="Arial Narrow" panose="020B0606020202030204" pitchFamily="34" charset="0"/>
              </a:rPr>
              <a:t>100,000 </a:t>
            </a:r>
            <a:r>
              <a:rPr lang="es-CO" sz="1050" b="1" dirty="0">
                <a:latin typeface="Arial Narrow" panose="020B0606020202030204" pitchFamily="34" charset="0"/>
              </a:rPr>
              <a:t>habitantes</a:t>
            </a:r>
            <a:endParaRPr lang="es-ES" sz="1050" b="1" dirty="0">
              <a:latin typeface="Arial Narrow" panose="020B0606020202030204" pitchFamily="34" charset="0"/>
            </a:endParaRPr>
          </a:p>
        </p:txBody>
      </p:sp>
      <p:sp>
        <p:nvSpPr>
          <p:cNvPr id="44" name="43 CuadroTexto"/>
          <p:cNvSpPr txBox="1"/>
          <p:nvPr/>
        </p:nvSpPr>
        <p:spPr>
          <a:xfrm>
            <a:off x="5319326" y="8100218"/>
            <a:ext cx="1431802" cy="553998"/>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0 * cada 100 mil</a:t>
            </a:r>
          </a:p>
          <a:p>
            <a:pPr algn="ctr"/>
            <a:r>
              <a:rPr lang="es-ES" sz="1400" b="1" dirty="0" smtClean="0">
                <a:latin typeface="Arial Narrow" panose="020B0606020202030204" pitchFamily="34" charset="0"/>
              </a:rPr>
              <a:t>0 casos</a:t>
            </a:r>
            <a:endParaRPr lang="es-ES" sz="1400" b="1" dirty="0">
              <a:latin typeface="Arial Narrow" panose="020B0606020202030204" pitchFamily="34" charset="0"/>
            </a:endParaRPr>
          </a:p>
        </p:txBody>
      </p:sp>
      <p:pic>
        <p:nvPicPr>
          <p:cNvPr id="2" name="Imagen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015680"/>
            <a:ext cx="4786345" cy="2716773"/>
          </a:xfrm>
          <a:prstGeom prst="rect">
            <a:avLst/>
          </a:prstGeom>
        </p:spPr>
      </p:pic>
      <p:pic>
        <p:nvPicPr>
          <p:cNvPr id="3" name="Imagen 2"/>
          <p:cNvPicPr>
            <a:picLocks noChangeAspect="1"/>
          </p:cNvPicPr>
          <p:nvPr/>
        </p:nvPicPr>
        <p:blipFill>
          <a:blip r:embed="rId7"/>
          <a:stretch>
            <a:fillRect/>
          </a:stretch>
        </p:blipFill>
        <p:spPr>
          <a:xfrm>
            <a:off x="2176700" y="419965"/>
            <a:ext cx="5024198" cy="1799667"/>
          </a:xfrm>
          <a:prstGeom prst="rect">
            <a:avLst/>
          </a:prstGeom>
        </p:spPr>
      </p:pic>
      <p:pic>
        <p:nvPicPr>
          <p:cNvPr id="16" name="Imagen 15"/>
          <p:cNvPicPr>
            <a:picLocks noChangeAspect="1"/>
          </p:cNvPicPr>
          <p:nvPr/>
        </p:nvPicPr>
        <p:blipFill>
          <a:blip r:embed="rId8"/>
          <a:stretch>
            <a:fillRect/>
          </a:stretch>
        </p:blipFill>
        <p:spPr>
          <a:xfrm>
            <a:off x="2152405" y="2665328"/>
            <a:ext cx="5048493" cy="2335035"/>
          </a:xfrm>
          <a:prstGeom prst="rect">
            <a:avLst/>
          </a:prstGeom>
        </p:spPr>
      </p:pic>
    </p:spTree>
    <p:extLst>
      <p:ext uri="{BB962C8B-B14F-4D97-AF65-F5344CB8AC3E}">
        <p14:creationId xmlns:p14="http://schemas.microsoft.com/office/powerpoint/2010/main" val="18203309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Rectángulo"/>
          <p:cNvSpPr/>
          <p:nvPr/>
        </p:nvSpPr>
        <p:spPr>
          <a:xfrm>
            <a:off x="0" y="9973"/>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137149"/>
            <a:ext cx="3446504" cy="276999"/>
            <a:chOff x="2448322" y="74775"/>
            <a:chExt cx="3446504" cy="276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variables de interés</a:t>
              </a:r>
              <a:endParaRPr lang="es-ES" sz="1200" b="1" dirty="0">
                <a:latin typeface="Arial Narrow" panose="020B0606020202030204" pitchFamily="34" charset="0"/>
              </a:endParaRPr>
            </a:p>
          </p:txBody>
        </p:sp>
      </p:grpSp>
      <p:sp>
        <p:nvSpPr>
          <p:cNvPr id="60" name="59 Rectángulo"/>
          <p:cNvSpPr/>
          <p:nvPr/>
        </p:nvSpPr>
        <p:spPr>
          <a:xfrm>
            <a:off x="0" y="4178552"/>
            <a:ext cx="7200900" cy="375138"/>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61" name="60 Grupo"/>
          <p:cNvGrpSpPr/>
          <p:nvPr/>
        </p:nvGrpSpPr>
        <p:grpSpPr>
          <a:xfrm>
            <a:off x="277404" y="4224158"/>
            <a:ext cx="5047355" cy="276999"/>
            <a:chOff x="2448322" y="74775"/>
            <a:chExt cx="5047355" cy="276999"/>
          </a:xfrm>
        </p:grpSpPr>
        <p:sp>
          <p:nvSpPr>
            <p:cNvPr id="62" name="61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63" name="62 Conector recto"/>
            <p:cNvCxnSpPr>
              <a:stCxn id="62"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64" name="63 CuadroTexto"/>
            <p:cNvSpPr txBox="1"/>
            <p:nvPr/>
          </p:nvSpPr>
          <p:spPr>
            <a:xfrm>
              <a:off x="3302537" y="74775"/>
              <a:ext cx="4193140" cy="276999"/>
            </a:xfrm>
            <a:prstGeom prst="rect">
              <a:avLst/>
            </a:prstGeom>
            <a:noFill/>
          </p:spPr>
          <p:txBody>
            <a:bodyPr wrap="square" rtlCol="0">
              <a:spAutoFit/>
            </a:bodyPr>
            <a:lstStyle/>
            <a:p>
              <a:r>
                <a:rPr lang="es-ES" sz="1200" b="1" dirty="0" smtClean="0">
                  <a:latin typeface="Arial Narrow" panose="020B0606020202030204" pitchFamily="34" charset="0"/>
                </a:rPr>
                <a:t>Factores y curso de vida</a:t>
              </a:r>
              <a:endParaRPr lang="es-ES" sz="1200" b="1" dirty="0">
                <a:latin typeface="Arial Narrow" panose="020B0606020202030204" pitchFamily="34" charset="0"/>
              </a:endParaRPr>
            </a:p>
          </p:txBody>
        </p:sp>
      </p:grpSp>
      <p:sp>
        <p:nvSpPr>
          <p:cNvPr id="105" name="104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15</a:t>
            </a:r>
            <a:endParaRPr lang="es-ES" sz="1050" b="1" dirty="0">
              <a:latin typeface="Arial Narrow" panose="020B0606020202030204" pitchFamily="34" charset="0"/>
            </a:endParaRPr>
          </a:p>
        </p:txBody>
      </p:sp>
      <p:grpSp>
        <p:nvGrpSpPr>
          <p:cNvPr id="6" name="5 Grupo"/>
          <p:cNvGrpSpPr/>
          <p:nvPr/>
        </p:nvGrpSpPr>
        <p:grpSpPr>
          <a:xfrm>
            <a:off x="204737" y="910500"/>
            <a:ext cx="803425" cy="1573268"/>
            <a:chOff x="1068833" y="553075"/>
            <a:chExt cx="803425" cy="1573268"/>
          </a:xfrm>
        </p:grpSpPr>
        <p:pic>
          <p:nvPicPr>
            <p:cNvPr id="2051"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t="10614" r="84474"/>
            <a:stretch/>
          </p:blipFill>
          <p:spPr bwMode="auto">
            <a:xfrm>
              <a:off x="1131620" y="553075"/>
              <a:ext cx="737696" cy="720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11 Rectángulo redondeado"/>
            <p:cNvSpPr/>
            <p:nvPr/>
          </p:nvSpPr>
          <p:spPr>
            <a:xfrm>
              <a:off x="1115283" y="1520368"/>
              <a:ext cx="740068"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63%</a:t>
              </a:r>
              <a:endParaRPr lang="es-ES" sz="1600" b="1" dirty="0">
                <a:solidFill>
                  <a:schemeClr val="tx1"/>
                </a:solidFill>
                <a:latin typeface="Arial Narrow" panose="020B0606020202030204" pitchFamily="34" charset="0"/>
              </a:endParaRPr>
            </a:p>
          </p:txBody>
        </p:sp>
        <p:sp>
          <p:nvSpPr>
            <p:cNvPr id="4" name="3 Rectángulo"/>
            <p:cNvSpPr/>
            <p:nvPr/>
          </p:nvSpPr>
          <p:spPr>
            <a:xfrm>
              <a:off x="1068833" y="1243369"/>
              <a:ext cx="803425" cy="276999"/>
            </a:xfrm>
            <a:prstGeom prst="rect">
              <a:avLst/>
            </a:prstGeom>
          </p:spPr>
          <p:txBody>
            <a:bodyPr wrap="none">
              <a:spAutoFit/>
            </a:bodyPr>
            <a:lstStyle/>
            <a:p>
              <a:r>
                <a:rPr lang="es-ES" sz="1200" b="1" u="sng" dirty="0">
                  <a:latin typeface="Arial Narrow" panose="020B0606020202030204" pitchFamily="34" charset="0"/>
                </a:rPr>
                <a:t>Masculino</a:t>
              </a:r>
              <a:endParaRPr lang="es-ES" sz="1200" b="1" u="sng" dirty="0">
                <a:solidFill>
                  <a:sysClr val="windowText" lastClr="000000"/>
                </a:solidFill>
                <a:latin typeface="Arial Narrow" panose="020B0606020202030204" pitchFamily="34" charset="0"/>
              </a:endParaRPr>
            </a:p>
          </p:txBody>
        </p:sp>
        <p:sp>
          <p:nvSpPr>
            <p:cNvPr id="5" name="4 Rectángulo"/>
            <p:cNvSpPr/>
            <p:nvPr/>
          </p:nvSpPr>
          <p:spPr>
            <a:xfrm>
              <a:off x="1141927" y="1849344"/>
              <a:ext cx="720069" cy="276999"/>
            </a:xfrm>
            <a:prstGeom prst="rect">
              <a:avLst/>
            </a:prstGeom>
          </p:spPr>
          <p:txBody>
            <a:bodyPr wrap="none">
              <a:spAutoFit/>
            </a:bodyPr>
            <a:lstStyle/>
            <a:p>
              <a:r>
                <a:rPr lang="es-ES" sz="1200" b="1" dirty="0" smtClean="0">
                  <a:latin typeface="Arial Narrow" panose="020B0606020202030204" pitchFamily="34" charset="0"/>
                </a:rPr>
                <a:t>26 casos</a:t>
              </a:r>
              <a:endParaRPr lang="es-CO" sz="1200" dirty="0"/>
            </a:p>
          </p:txBody>
        </p:sp>
      </p:grpSp>
      <p:grpSp>
        <p:nvGrpSpPr>
          <p:cNvPr id="3" name="2 Grupo"/>
          <p:cNvGrpSpPr/>
          <p:nvPr/>
        </p:nvGrpSpPr>
        <p:grpSpPr>
          <a:xfrm>
            <a:off x="1117971" y="913240"/>
            <a:ext cx="786884" cy="1594295"/>
            <a:chOff x="1825139" y="1057131"/>
            <a:chExt cx="786884" cy="1594295"/>
          </a:xfrm>
        </p:grpSpPr>
        <p:sp>
          <p:nvSpPr>
            <p:cNvPr id="42" name="41 Rectángulo redondeado"/>
            <p:cNvSpPr/>
            <p:nvPr/>
          </p:nvSpPr>
          <p:spPr>
            <a:xfrm>
              <a:off x="1846951" y="2010776"/>
              <a:ext cx="740068"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37%</a:t>
              </a:r>
              <a:endParaRPr lang="es-ES" sz="1600" b="1" dirty="0">
                <a:solidFill>
                  <a:schemeClr val="tx1"/>
                </a:solidFill>
                <a:latin typeface="Arial Narrow" panose="020B0606020202030204" pitchFamily="34" charset="0"/>
              </a:endParaRPr>
            </a:p>
          </p:txBody>
        </p:sp>
        <p:sp>
          <p:nvSpPr>
            <p:cNvPr id="32" name="31 Rectángulo"/>
            <p:cNvSpPr/>
            <p:nvPr/>
          </p:nvSpPr>
          <p:spPr>
            <a:xfrm>
              <a:off x="1825139" y="1737476"/>
              <a:ext cx="780983" cy="276999"/>
            </a:xfrm>
            <a:prstGeom prst="rect">
              <a:avLst/>
            </a:prstGeom>
          </p:spPr>
          <p:txBody>
            <a:bodyPr wrap="none">
              <a:spAutoFit/>
            </a:bodyPr>
            <a:lstStyle/>
            <a:p>
              <a:r>
                <a:rPr lang="es-ES" sz="1200" b="1" u="sng" dirty="0" smtClean="0">
                  <a:latin typeface="Arial Narrow" panose="020B0606020202030204" pitchFamily="34" charset="0"/>
                </a:rPr>
                <a:t>Femenino</a:t>
              </a:r>
              <a:endParaRPr lang="es-ES" sz="1200" b="1" u="sng" dirty="0">
                <a:solidFill>
                  <a:sysClr val="windowText" lastClr="000000"/>
                </a:solidFill>
                <a:latin typeface="Arial Narrow" panose="020B0606020202030204" pitchFamily="34" charset="0"/>
              </a:endParaRPr>
            </a:p>
          </p:txBody>
        </p:sp>
        <p:sp>
          <p:nvSpPr>
            <p:cNvPr id="35" name="34 Rectángulo"/>
            <p:cNvSpPr/>
            <p:nvPr/>
          </p:nvSpPr>
          <p:spPr>
            <a:xfrm>
              <a:off x="1891954" y="2374427"/>
              <a:ext cx="720069" cy="276999"/>
            </a:xfrm>
            <a:prstGeom prst="rect">
              <a:avLst/>
            </a:prstGeom>
          </p:spPr>
          <p:txBody>
            <a:bodyPr wrap="none">
              <a:spAutoFit/>
            </a:bodyPr>
            <a:lstStyle/>
            <a:p>
              <a:r>
                <a:rPr lang="es-ES" sz="1200" b="1" dirty="0" smtClean="0">
                  <a:latin typeface="Arial Narrow" panose="020B0606020202030204" pitchFamily="34" charset="0"/>
                </a:rPr>
                <a:t>15 casos</a:t>
              </a:r>
              <a:endParaRPr lang="es-CO" sz="1200" dirty="0"/>
            </a:p>
          </p:txBody>
        </p:sp>
        <p:pic>
          <p:nvPicPr>
            <p:cNvPr id="66"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l="29313" t="7366" r="56038"/>
            <a:stretch/>
          </p:blipFill>
          <p:spPr bwMode="auto">
            <a:xfrm>
              <a:off x="1851354" y="1057131"/>
              <a:ext cx="696035" cy="7482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7" name="6 Grupo"/>
          <p:cNvGrpSpPr/>
          <p:nvPr/>
        </p:nvGrpSpPr>
        <p:grpSpPr>
          <a:xfrm>
            <a:off x="2210241" y="879878"/>
            <a:ext cx="1152880" cy="1582804"/>
            <a:chOff x="3115290" y="1057131"/>
            <a:chExt cx="1152880" cy="1582804"/>
          </a:xfrm>
        </p:grpSpPr>
        <p:grpSp>
          <p:nvGrpSpPr>
            <p:cNvPr id="50" name="49 Grupo"/>
            <p:cNvGrpSpPr/>
            <p:nvPr/>
          </p:nvGrpSpPr>
          <p:grpSpPr>
            <a:xfrm>
              <a:off x="3115290" y="1781104"/>
              <a:ext cx="1152880" cy="858831"/>
              <a:chOff x="3744466" y="1301912"/>
              <a:chExt cx="1152880" cy="858831"/>
            </a:xfrm>
          </p:grpSpPr>
          <p:sp>
            <p:nvSpPr>
              <p:cNvPr id="51" name="50 Rectángulo redondeado"/>
              <p:cNvSpPr/>
              <p:nvPr/>
            </p:nvSpPr>
            <p:spPr>
              <a:xfrm>
                <a:off x="3912519" y="1553220"/>
                <a:ext cx="740068"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a:t>
                </a:r>
                <a:endParaRPr lang="es-ES" sz="1600" b="1" dirty="0">
                  <a:solidFill>
                    <a:schemeClr val="tx1"/>
                  </a:solidFill>
                  <a:latin typeface="Arial Narrow" panose="020B0606020202030204" pitchFamily="34" charset="0"/>
                </a:endParaRPr>
              </a:p>
            </p:txBody>
          </p:sp>
          <p:sp>
            <p:nvSpPr>
              <p:cNvPr id="53" name="52 Rectángulo"/>
              <p:cNvSpPr/>
              <p:nvPr/>
            </p:nvSpPr>
            <p:spPr>
              <a:xfrm>
                <a:off x="3744466" y="1301912"/>
                <a:ext cx="1152880" cy="276999"/>
              </a:xfrm>
              <a:prstGeom prst="rect">
                <a:avLst/>
              </a:prstGeom>
            </p:spPr>
            <p:txBody>
              <a:bodyPr wrap="none">
                <a:spAutoFit/>
              </a:bodyPr>
              <a:lstStyle/>
              <a:p>
                <a:r>
                  <a:rPr lang="es-ES" sz="1200" b="1" u="sng" dirty="0" smtClean="0">
                    <a:latin typeface="Arial Narrow" panose="020B0606020202030204" pitchFamily="34" charset="0"/>
                  </a:rPr>
                  <a:t>Afrocolombiano</a:t>
                </a:r>
                <a:endParaRPr lang="es-ES" sz="1200" b="1" u="sng" dirty="0">
                  <a:solidFill>
                    <a:sysClr val="windowText" lastClr="000000"/>
                  </a:solidFill>
                  <a:latin typeface="Arial Narrow" panose="020B0606020202030204" pitchFamily="34" charset="0"/>
                </a:endParaRPr>
              </a:p>
            </p:txBody>
          </p:sp>
          <p:sp>
            <p:nvSpPr>
              <p:cNvPr id="54" name="53 Rectángulo"/>
              <p:cNvSpPr/>
              <p:nvPr/>
            </p:nvSpPr>
            <p:spPr>
              <a:xfrm>
                <a:off x="3957784" y="1883744"/>
                <a:ext cx="649537" cy="276999"/>
              </a:xfrm>
              <a:prstGeom prst="rect">
                <a:avLst/>
              </a:prstGeom>
            </p:spPr>
            <p:txBody>
              <a:bodyPr wrap="none">
                <a:spAutoFit/>
              </a:bodyPr>
              <a:lstStyle/>
              <a:p>
                <a:r>
                  <a:rPr lang="es-ES" sz="1200" b="1" dirty="0" smtClean="0">
                    <a:latin typeface="Arial Narrow" panose="020B0606020202030204" pitchFamily="34" charset="0"/>
                  </a:rPr>
                  <a:t>0 casos</a:t>
                </a:r>
                <a:endParaRPr lang="es-CO" sz="1200" dirty="0"/>
              </a:p>
            </p:txBody>
          </p:sp>
        </p:grpSp>
        <p:pic>
          <p:nvPicPr>
            <p:cNvPr id="67"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l="59057" t="8806" r="25145"/>
            <a:stretch/>
          </p:blipFill>
          <p:spPr bwMode="auto">
            <a:xfrm>
              <a:off x="3328608" y="1057131"/>
              <a:ext cx="750627" cy="7759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9" name="8 Grupo"/>
          <p:cNvGrpSpPr/>
          <p:nvPr/>
        </p:nvGrpSpPr>
        <p:grpSpPr>
          <a:xfrm>
            <a:off x="3371476" y="879878"/>
            <a:ext cx="740068" cy="1574421"/>
            <a:chOff x="4588574" y="1057131"/>
            <a:chExt cx="740068" cy="1574421"/>
          </a:xfrm>
        </p:grpSpPr>
        <p:grpSp>
          <p:nvGrpSpPr>
            <p:cNvPr id="8" name="7 Grupo"/>
            <p:cNvGrpSpPr/>
            <p:nvPr/>
          </p:nvGrpSpPr>
          <p:grpSpPr>
            <a:xfrm>
              <a:off x="4588574" y="1751628"/>
              <a:ext cx="740068" cy="879924"/>
              <a:chOff x="5245046" y="1274868"/>
              <a:chExt cx="740068" cy="879924"/>
            </a:xfrm>
          </p:grpSpPr>
          <p:sp>
            <p:nvSpPr>
              <p:cNvPr id="44" name="43 Rectángulo redondeado"/>
              <p:cNvSpPr/>
              <p:nvPr/>
            </p:nvSpPr>
            <p:spPr>
              <a:xfrm>
                <a:off x="5245046" y="1561312"/>
                <a:ext cx="740068"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a:t>
                </a:r>
                <a:endParaRPr lang="es-ES" sz="1600" b="1" dirty="0">
                  <a:solidFill>
                    <a:schemeClr val="tx1"/>
                  </a:solidFill>
                  <a:latin typeface="Arial Narrow" panose="020B0606020202030204" pitchFamily="34" charset="0"/>
                </a:endParaRPr>
              </a:p>
            </p:txBody>
          </p:sp>
          <p:sp>
            <p:nvSpPr>
              <p:cNvPr id="34" name="33 Rectángulo"/>
              <p:cNvSpPr/>
              <p:nvPr/>
            </p:nvSpPr>
            <p:spPr>
              <a:xfrm>
                <a:off x="5272675" y="1274868"/>
                <a:ext cx="704039" cy="276999"/>
              </a:xfrm>
              <a:prstGeom prst="rect">
                <a:avLst/>
              </a:prstGeom>
            </p:spPr>
            <p:txBody>
              <a:bodyPr wrap="none">
                <a:spAutoFit/>
              </a:bodyPr>
              <a:lstStyle/>
              <a:p>
                <a:r>
                  <a:rPr lang="es-ES" sz="1200" b="1" u="sng" dirty="0" smtClean="0">
                    <a:latin typeface="Arial Narrow" panose="020B0606020202030204" pitchFamily="34" charset="0"/>
                  </a:rPr>
                  <a:t>Indígena</a:t>
                </a:r>
                <a:endParaRPr lang="es-ES" sz="1200" b="1" u="sng" dirty="0">
                  <a:solidFill>
                    <a:sysClr val="windowText" lastClr="000000"/>
                  </a:solidFill>
                  <a:latin typeface="Arial Narrow" panose="020B0606020202030204" pitchFamily="34" charset="0"/>
                </a:endParaRPr>
              </a:p>
            </p:txBody>
          </p:sp>
          <p:sp>
            <p:nvSpPr>
              <p:cNvPr id="37" name="36 Rectángulo"/>
              <p:cNvSpPr/>
              <p:nvPr/>
            </p:nvSpPr>
            <p:spPr>
              <a:xfrm>
                <a:off x="5286277" y="1877793"/>
                <a:ext cx="649537" cy="276999"/>
              </a:xfrm>
              <a:prstGeom prst="rect">
                <a:avLst/>
              </a:prstGeom>
            </p:spPr>
            <p:txBody>
              <a:bodyPr wrap="none">
                <a:spAutoFit/>
              </a:bodyPr>
              <a:lstStyle/>
              <a:p>
                <a:r>
                  <a:rPr lang="es-ES" sz="1200" b="1" dirty="0">
                    <a:latin typeface="Arial Narrow" panose="020B0606020202030204" pitchFamily="34" charset="0"/>
                  </a:rPr>
                  <a:t>0</a:t>
                </a:r>
                <a:r>
                  <a:rPr lang="es-ES" sz="1200" b="1" dirty="0" smtClean="0">
                    <a:latin typeface="Arial Narrow" panose="020B0606020202030204" pitchFamily="34" charset="0"/>
                  </a:rPr>
                  <a:t> casos</a:t>
                </a:r>
                <a:endParaRPr lang="es-CO" sz="1200" dirty="0"/>
              </a:p>
            </p:txBody>
          </p:sp>
        </p:grpSp>
        <p:pic>
          <p:nvPicPr>
            <p:cNvPr id="68"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l="86761"/>
            <a:stretch/>
          </p:blipFill>
          <p:spPr bwMode="auto">
            <a:xfrm>
              <a:off x="4668287" y="1057131"/>
              <a:ext cx="629046" cy="7845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70" name="69 Rectángulo"/>
          <p:cNvSpPr/>
          <p:nvPr/>
        </p:nvSpPr>
        <p:spPr>
          <a:xfrm>
            <a:off x="20117" y="7095275"/>
            <a:ext cx="4950964" cy="346249"/>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050" dirty="0" smtClean="0">
                <a:latin typeface="Arial Narrow" panose="020B0606020202030204" pitchFamily="34" charset="0"/>
              </a:rPr>
              <a:t>Figura. Curso de vida de los casos notificados de hepatitis A. Periodo epidemiológico 11. 2021. </a:t>
            </a:r>
            <a:endParaRPr lang="es-ES" sz="1050" dirty="0">
              <a:latin typeface="Arial Narrow" panose="020B0606020202030204" pitchFamily="34" charset="0"/>
            </a:endParaRPr>
          </a:p>
        </p:txBody>
      </p:sp>
      <p:pic>
        <p:nvPicPr>
          <p:cNvPr id="71" name="Picture 6"/>
          <p:cNvPicPr>
            <a:picLocks noChangeAspect="1" noChangeArrowheads="1"/>
          </p:cNvPicPr>
          <p:nvPr/>
        </p:nvPicPr>
        <p:blipFill>
          <a:blip r:embed="rId3">
            <a:biLevel thresh="50000"/>
            <a:extLst>
              <a:ext uri="{28A0092B-C50C-407E-A947-70E740481C1C}">
                <a14:useLocalDpi xmlns:a14="http://schemas.microsoft.com/office/drawing/2010/main" val="0"/>
              </a:ext>
            </a:extLst>
          </a:blip>
          <a:srcRect/>
          <a:stretch>
            <a:fillRect/>
          </a:stretch>
        </p:blipFill>
        <p:spPr bwMode="auto">
          <a:xfrm>
            <a:off x="4684183" y="2631204"/>
            <a:ext cx="942975" cy="77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2" name="71 Grupo"/>
          <p:cNvGrpSpPr/>
          <p:nvPr/>
        </p:nvGrpSpPr>
        <p:grpSpPr>
          <a:xfrm>
            <a:off x="4330367" y="3245950"/>
            <a:ext cx="1720560" cy="877901"/>
            <a:chOff x="-36884" y="7072716"/>
            <a:chExt cx="1305446" cy="877901"/>
          </a:xfrm>
        </p:grpSpPr>
        <p:sp>
          <p:nvSpPr>
            <p:cNvPr id="73" name="72 CuadroTexto"/>
            <p:cNvSpPr txBox="1"/>
            <p:nvPr/>
          </p:nvSpPr>
          <p:spPr>
            <a:xfrm>
              <a:off x="-14122" y="7072716"/>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Área de ocurrencia</a:t>
              </a:r>
              <a:endParaRPr lang="es-ES" sz="1200" b="1" u="sng" dirty="0">
                <a:latin typeface="Arial Narrow" panose="020B0606020202030204" pitchFamily="34" charset="0"/>
              </a:endParaRPr>
            </a:p>
          </p:txBody>
        </p:sp>
        <p:sp>
          <p:nvSpPr>
            <p:cNvPr id="74" name="73 Rectángulo redondeado"/>
            <p:cNvSpPr/>
            <p:nvPr/>
          </p:nvSpPr>
          <p:spPr>
            <a:xfrm>
              <a:off x="-14122" y="7363321"/>
              <a:ext cx="1282684"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smtClean="0">
                  <a:solidFill>
                    <a:schemeClr val="tx1"/>
                  </a:solidFill>
                  <a:latin typeface="Arial Narrow" panose="020B0606020202030204" pitchFamily="34" charset="0"/>
                </a:rPr>
                <a:t>Cabecera municipal</a:t>
              </a:r>
              <a:endParaRPr lang="es-ES" sz="1200" b="1" dirty="0">
                <a:solidFill>
                  <a:schemeClr val="tx1"/>
                </a:solidFill>
                <a:latin typeface="Arial Narrow" panose="020B0606020202030204" pitchFamily="34" charset="0"/>
              </a:endParaRPr>
            </a:p>
            <a:p>
              <a:pPr algn="ctr"/>
              <a:r>
                <a:rPr lang="es-ES" sz="1600" b="1" dirty="0" smtClean="0">
                  <a:solidFill>
                    <a:schemeClr val="tx1"/>
                  </a:solidFill>
                  <a:latin typeface="Arial Narrow" panose="020B0606020202030204" pitchFamily="34" charset="0"/>
                </a:rPr>
                <a:t>97%</a:t>
              </a:r>
              <a:endParaRPr lang="es-ES" sz="1600" b="1" dirty="0">
                <a:solidFill>
                  <a:schemeClr val="tx1"/>
                </a:solidFill>
                <a:latin typeface="Arial Narrow" panose="020B0606020202030204" pitchFamily="34" charset="0"/>
              </a:endParaRPr>
            </a:p>
          </p:txBody>
        </p:sp>
        <p:sp>
          <p:nvSpPr>
            <p:cNvPr id="75" name="74 CuadroTexto"/>
            <p:cNvSpPr txBox="1"/>
            <p:nvPr/>
          </p:nvSpPr>
          <p:spPr>
            <a:xfrm>
              <a:off x="-36884" y="7673618"/>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40 casos</a:t>
              </a:r>
              <a:endParaRPr lang="es-ES" sz="1200" b="1" dirty="0">
                <a:latin typeface="Arial Narrow" panose="020B0606020202030204" pitchFamily="34" charset="0"/>
              </a:endParaRPr>
            </a:p>
          </p:txBody>
        </p:sp>
      </p:grpSp>
      <p:pic>
        <p:nvPicPr>
          <p:cNvPr id="87" name="Picture 5"/>
          <p:cNvPicPr>
            <a:picLocks noChangeAspect="1" noChangeArrowheads="1"/>
          </p:cNvPicPr>
          <p:nvPr/>
        </p:nvPicPr>
        <p:blipFill>
          <a:blip r:embed="rId4">
            <a:biLevel thresh="50000"/>
            <a:extLst>
              <a:ext uri="{28A0092B-C50C-407E-A947-70E740481C1C}">
                <a14:useLocalDpi xmlns:a14="http://schemas.microsoft.com/office/drawing/2010/main" val="0"/>
              </a:ext>
            </a:extLst>
          </a:blip>
          <a:srcRect/>
          <a:stretch>
            <a:fillRect/>
          </a:stretch>
        </p:blipFill>
        <p:spPr bwMode="auto">
          <a:xfrm>
            <a:off x="508961" y="2659779"/>
            <a:ext cx="933450" cy="74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8" name="87 Grupo"/>
          <p:cNvGrpSpPr/>
          <p:nvPr/>
        </p:nvGrpSpPr>
        <p:grpSpPr>
          <a:xfrm>
            <a:off x="173594" y="2738085"/>
            <a:ext cx="3180160" cy="978490"/>
            <a:chOff x="-14122" y="6517843"/>
            <a:chExt cx="2412893" cy="978490"/>
          </a:xfrm>
        </p:grpSpPr>
        <p:sp>
          <p:nvSpPr>
            <p:cNvPr id="89" name="88 CuadroTexto"/>
            <p:cNvSpPr txBox="1"/>
            <p:nvPr/>
          </p:nvSpPr>
          <p:spPr>
            <a:xfrm>
              <a:off x="-14122" y="7072716"/>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Afiliación al SGSS</a:t>
              </a:r>
              <a:endParaRPr lang="es-ES" sz="1200" b="1" u="sng" dirty="0">
                <a:latin typeface="Arial Narrow" panose="020B0606020202030204" pitchFamily="34" charset="0"/>
              </a:endParaRPr>
            </a:p>
          </p:txBody>
        </p:sp>
        <p:sp>
          <p:nvSpPr>
            <p:cNvPr id="90" name="89 Rectángulo redondeado"/>
            <p:cNvSpPr/>
            <p:nvPr/>
          </p:nvSpPr>
          <p:spPr>
            <a:xfrm>
              <a:off x="1062597" y="6517843"/>
              <a:ext cx="1336174" cy="97849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smtClean="0">
                  <a:solidFill>
                    <a:schemeClr val="tx1"/>
                  </a:solidFill>
                  <a:latin typeface="Arial Narrow" panose="020B0606020202030204" pitchFamily="34" charset="0"/>
                </a:rPr>
                <a:t>Régimen contributivo</a:t>
              </a:r>
              <a:endParaRPr lang="es-ES" sz="1600" b="1" dirty="0" smtClean="0">
                <a:solidFill>
                  <a:schemeClr val="tx1"/>
                </a:solidFill>
                <a:latin typeface="Arial Narrow" panose="020B0606020202030204" pitchFamily="34" charset="0"/>
              </a:endParaRPr>
            </a:p>
            <a:p>
              <a:pPr algn="ctr"/>
              <a:r>
                <a:rPr lang="es-ES" sz="1600" b="1" dirty="0" smtClean="0">
                  <a:solidFill>
                    <a:schemeClr val="tx1"/>
                  </a:solidFill>
                  <a:latin typeface="Arial Narrow" panose="020B0606020202030204" pitchFamily="34" charset="0"/>
                </a:rPr>
                <a:t>61% - 25 casos</a:t>
              </a:r>
            </a:p>
            <a:p>
              <a:pPr algn="ctr"/>
              <a:r>
                <a:rPr lang="es-ES" sz="1200" b="1" dirty="0">
                  <a:solidFill>
                    <a:schemeClr val="tx1"/>
                  </a:solidFill>
                  <a:latin typeface="Arial Narrow" panose="020B0606020202030204" pitchFamily="34" charset="0"/>
                </a:rPr>
                <a:t>Régimen</a:t>
              </a:r>
              <a:r>
                <a:rPr lang="es-ES" sz="1600" b="1" dirty="0">
                  <a:solidFill>
                    <a:schemeClr val="tx1"/>
                  </a:solidFill>
                  <a:latin typeface="Arial Narrow" panose="020B0606020202030204" pitchFamily="34" charset="0"/>
                </a:rPr>
                <a:t> </a:t>
              </a:r>
              <a:r>
                <a:rPr lang="es-ES" sz="1200" b="1" dirty="0" smtClean="0">
                  <a:solidFill>
                    <a:schemeClr val="tx1"/>
                  </a:solidFill>
                  <a:latin typeface="Arial Narrow" panose="020B0606020202030204" pitchFamily="34" charset="0"/>
                </a:rPr>
                <a:t> subsidiado</a:t>
              </a:r>
              <a:endParaRPr lang="es-ES" sz="1600" b="1" dirty="0">
                <a:solidFill>
                  <a:schemeClr val="tx1"/>
                </a:solidFill>
                <a:latin typeface="Arial Narrow" panose="020B0606020202030204" pitchFamily="34" charset="0"/>
              </a:endParaRPr>
            </a:p>
            <a:p>
              <a:pPr algn="ctr"/>
              <a:r>
                <a:rPr lang="es-ES" sz="1600" b="1" dirty="0" smtClean="0">
                  <a:solidFill>
                    <a:schemeClr val="tx1"/>
                  </a:solidFill>
                  <a:latin typeface="Arial Narrow" panose="020B0606020202030204" pitchFamily="34" charset="0"/>
                </a:rPr>
                <a:t>29% </a:t>
              </a:r>
              <a:r>
                <a:rPr lang="es-ES" sz="1600" b="1" dirty="0">
                  <a:solidFill>
                    <a:schemeClr val="tx1"/>
                  </a:solidFill>
                  <a:latin typeface="Arial Narrow" panose="020B0606020202030204" pitchFamily="34" charset="0"/>
                </a:rPr>
                <a:t>- </a:t>
              </a:r>
              <a:r>
                <a:rPr lang="es-ES" sz="1600" b="1" dirty="0" smtClean="0">
                  <a:solidFill>
                    <a:schemeClr val="tx1"/>
                  </a:solidFill>
                  <a:latin typeface="Arial Narrow" panose="020B0606020202030204" pitchFamily="34" charset="0"/>
                </a:rPr>
                <a:t>12 casos</a:t>
              </a:r>
              <a:endParaRPr lang="es-ES" sz="1600" b="1" dirty="0">
                <a:solidFill>
                  <a:schemeClr val="tx1"/>
                </a:solidFill>
                <a:latin typeface="Arial Narrow" panose="020B0606020202030204" pitchFamily="34" charset="0"/>
              </a:endParaRPr>
            </a:p>
          </p:txBody>
        </p:sp>
      </p:grpSp>
      <p:grpSp>
        <p:nvGrpSpPr>
          <p:cNvPr id="92" name="91 Grupo"/>
          <p:cNvGrpSpPr/>
          <p:nvPr/>
        </p:nvGrpSpPr>
        <p:grpSpPr>
          <a:xfrm>
            <a:off x="4329256" y="982183"/>
            <a:ext cx="874090" cy="1513653"/>
            <a:chOff x="2507826" y="2585355"/>
            <a:chExt cx="874090" cy="1513653"/>
          </a:xfrm>
        </p:grpSpPr>
        <p:sp>
          <p:nvSpPr>
            <p:cNvPr id="93" name="92 Rectángulo redondeado"/>
            <p:cNvSpPr/>
            <p:nvPr/>
          </p:nvSpPr>
          <p:spPr>
            <a:xfrm>
              <a:off x="2507826" y="3472120"/>
              <a:ext cx="874090" cy="360040"/>
            </a:xfrm>
            <a:prstGeom prst="round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a:t>
              </a:r>
              <a:endParaRPr lang="es-ES" sz="1600" b="1" dirty="0">
                <a:solidFill>
                  <a:schemeClr val="tx1"/>
                </a:solidFill>
                <a:latin typeface="Arial Narrow" panose="020B0606020202030204" pitchFamily="34" charset="0"/>
              </a:endParaRPr>
            </a:p>
          </p:txBody>
        </p:sp>
        <p:pic>
          <p:nvPicPr>
            <p:cNvPr id="94" name="Picture 2"/>
            <p:cNvPicPr>
              <a:picLocks noChangeAspect="1" noChangeArrowheads="1"/>
            </p:cNvPicPr>
            <p:nvPr/>
          </p:nvPicPr>
          <p:blipFill>
            <a:blip r:embed="rId5">
              <a:biLevel thresh="75000"/>
              <a:extLst>
                <a:ext uri="{28A0092B-C50C-407E-A947-70E740481C1C}">
                  <a14:useLocalDpi xmlns:a14="http://schemas.microsoft.com/office/drawing/2010/main" val="0"/>
                </a:ext>
              </a:extLst>
            </a:blip>
            <a:srcRect/>
            <a:stretch>
              <a:fillRect/>
            </a:stretch>
          </p:blipFill>
          <p:spPr bwMode="auto">
            <a:xfrm>
              <a:off x="2782185" y="2585355"/>
              <a:ext cx="477234" cy="7809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5" name="94 Rectángulo"/>
            <p:cNvSpPr/>
            <p:nvPr/>
          </p:nvSpPr>
          <p:spPr>
            <a:xfrm>
              <a:off x="2558275" y="3203848"/>
              <a:ext cx="740908" cy="276999"/>
            </a:xfrm>
            <a:prstGeom prst="rect">
              <a:avLst/>
            </a:prstGeom>
          </p:spPr>
          <p:txBody>
            <a:bodyPr wrap="none">
              <a:spAutoFit/>
            </a:bodyPr>
            <a:lstStyle/>
            <a:p>
              <a:pPr algn="ctr"/>
              <a:r>
                <a:rPr lang="es-ES" sz="1200" b="1" u="sng" dirty="0" smtClean="0">
                  <a:latin typeface="Arial Narrow" panose="020B0606020202030204" pitchFamily="34" charset="0"/>
                </a:rPr>
                <a:t>Maternas</a:t>
              </a:r>
              <a:endParaRPr lang="es-ES" sz="1200" b="1" u="sng" dirty="0">
                <a:solidFill>
                  <a:sysClr val="windowText" lastClr="000000"/>
                </a:solidFill>
                <a:latin typeface="Arial Narrow" panose="020B0606020202030204" pitchFamily="34" charset="0"/>
              </a:endParaRPr>
            </a:p>
          </p:txBody>
        </p:sp>
        <p:sp>
          <p:nvSpPr>
            <p:cNvPr id="96" name="95 Rectángulo"/>
            <p:cNvSpPr/>
            <p:nvPr/>
          </p:nvSpPr>
          <p:spPr>
            <a:xfrm>
              <a:off x="2648170" y="3822009"/>
              <a:ext cx="579005" cy="276999"/>
            </a:xfrm>
            <a:prstGeom prst="rect">
              <a:avLst/>
            </a:prstGeom>
          </p:spPr>
          <p:txBody>
            <a:bodyPr wrap="none">
              <a:spAutoFit/>
            </a:bodyPr>
            <a:lstStyle/>
            <a:p>
              <a:r>
                <a:rPr lang="es-ES" sz="1200" b="1" dirty="0">
                  <a:latin typeface="Arial Narrow" panose="020B0606020202030204" pitchFamily="34" charset="0"/>
                </a:rPr>
                <a:t>0</a:t>
              </a:r>
              <a:r>
                <a:rPr lang="es-ES" sz="1200" b="1" dirty="0" smtClean="0">
                  <a:latin typeface="Arial Narrow" panose="020B0606020202030204" pitchFamily="34" charset="0"/>
                </a:rPr>
                <a:t> caso</a:t>
              </a:r>
              <a:endParaRPr lang="es-CO" sz="1200" dirty="0"/>
            </a:p>
          </p:txBody>
        </p:sp>
      </p:grpSp>
      <p:grpSp>
        <p:nvGrpSpPr>
          <p:cNvPr id="11" name="10 Grupo"/>
          <p:cNvGrpSpPr/>
          <p:nvPr/>
        </p:nvGrpSpPr>
        <p:grpSpPr>
          <a:xfrm>
            <a:off x="6355281" y="988099"/>
            <a:ext cx="789881" cy="1519436"/>
            <a:chOff x="3826683" y="2682487"/>
            <a:chExt cx="789881" cy="1519436"/>
          </a:xfrm>
        </p:grpSpPr>
        <p:grpSp>
          <p:nvGrpSpPr>
            <p:cNvPr id="2" name="1 Grupo"/>
            <p:cNvGrpSpPr/>
            <p:nvPr/>
          </p:nvGrpSpPr>
          <p:grpSpPr>
            <a:xfrm>
              <a:off x="3826683" y="3306763"/>
              <a:ext cx="789881" cy="895160"/>
              <a:chOff x="2507826" y="3203848"/>
              <a:chExt cx="789881" cy="895160"/>
            </a:xfrm>
          </p:grpSpPr>
          <p:sp>
            <p:nvSpPr>
              <p:cNvPr id="57" name="56 Rectángulo redondeado"/>
              <p:cNvSpPr/>
              <p:nvPr/>
            </p:nvSpPr>
            <p:spPr>
              <a:xfrm>
                <a:off x="2507826" y="3472120"/>
                <a:ext cx="764855"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10%</a:t>
                </a:r>
                <a:endParaRPr lang="es-ES" sz="1600" b="1" dirty="0">
                  <a:solidFill>
                    <a:schemeClr val="tx1"/>
                  </a:solidFill>
                  <a:latin typeface="Arial Narrow" panose="020B0606020202030204" pitchFamily="34" charset="0"/>
                </a:endParaRPr>
              </a:p>
            </p:txBody>
          </p:sp>
          <p:sp>
            <p:nvSpPr>
              <p:cNvPr id="39" name="38 Rectángulo"/>
              <p:cNvSpPr/>
              <p:nvPr/>
            </p:nvSpPr>
            <p:spPr>
              <a:xfrm>
                <a:off x="2572704" y="3203848"/>
                <a:ext cx="712054" cy="276999"/>
              </a:xfrm>
              <a:prstGeom prst="rect">
                <a:avLst/>
              </a:prstGeom>
            </p:spPr>
            <p:txBody>
              <a:bodyPr wrap="none">
                <a:spAutoFit/>
              </a:bodyPr>
              <a:lstStyle/>
              <a:p>
                <a:pPr algn="ctr"/>
                <a:r>
                  <a:rPr lang="es-ES" sz="1200" b="1" u="sng" dirty="0" smtClean="0">
                    <a:latin typeface="Arial Narrow" panose="020B0606020202030204" pitchFamily="34" charset="0"/>
                  </a:rPr>
                  <a:t>Migrante</a:t>
                </a:r>
                <a:endParaRPr lang="es-ES" sz="1200" b="1" u="sng" dirty="0">
                  <a:solidFill>
                    <a:sysClr val="windowText" lastClr="000000"/>
                  </a:solidFill>
                  <a:latin typeface="Arial Narrow" panose="020B0606020202030204" pitchFamily="34" charset="0"/>
                </a:endParaRPr>
              </a:p>
            </p:txBody>
          </p:sp>
          <p:sp>
            <p:nvSpPr>
              <p:cNvPr id="41" name="40 Rectángulo"/>
              <p:cNvSpPr/>
              <p:nvPr/>
            </p:nvSpPr>
            <p:spPr>
              <a:xfrm>
                <a:off x="2648170" y="3822009"/>
                <a:ext cx="649537" cy="276999"/>
              </a:xfrm>
              <a:prstGeom prst="rect">
                <a:avLst/>
              </a:prstGeom>
            </p:spPr>
            <p:txBody>
              <a:bodyPr wrap="none">
                <a:spAutoFit/>
              </a:bodyPr>
              <a:lstStyle/>
              <a:p>
                <a:r>
                  <a:rPr lang="es-ES" sz="1200" b="1" dirty="0" smtClean="0">
                    <a:latin typeface="Arial Narrow" panose="020B0606020202030204" pitchFamily="34" charset="0"/>
                  </a:rPr>
                  <a:t>2 casos</a:t>
                </a:r>
                <a:endParaRPr lang="es-CO" sz="1200" dirty="0"/>
              </a:p>
            </p:txBody>
          </p:sp>
        </p:grpSp>
        <p:pic>
          <p:nvPicPr>
            <p:cNvPr id="3078" name="Picture 6"/>
            <p:cNvPicPr>
              <a:picLocks noChangeAspect="1" noChangeArrowheads="1"/>
            </p:cNvPicPr>
            <p:nvPr/>
          </p:nvPicPr>
          <p:blipFill>
            <a:blip r:embed="rId6">
              <a:biLevel thresh="50000"/>
              <a:extLst>
                <a:ext uri="{28A0092B-C50C-407E-A947-70E740481C1C}">
                  <a14:useLocalDpi xmlns:a14="http://schemas.microsoft.com/office/drawing/2010/main" val="0"/>
                </a:ext>
              </a:extLst>
            </a:blip>
            <a:srcRect/>
            <a:stretch>
              <a:fillRect/>
            </a:stretch>
          </p:blipFill>
          <p:spPr bwMode="auto">
            <a:xfrm>
              <a:off x="3945025" y="2682487"/>
              <a:ext cx="587628" cy="6785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0" name="9 Grupo"/>
          <p:cNvGrpSpPr/>
          <p:nvPr/>
        </p:nvGrpSpPr>
        <p:grpSpPr>
          <a:xfrm>
            <a:off x="5112618" y="932914"/>
            <a:ext cx="1380071" cy="1567357"/>
            <a:chOff x="1963587" y="2618404"/>
            <a:chExt cx="1380071" cy="1567357"/>
          </a:xfrm>
        </p:grpSpPr>
        <p:pic>
          <p:nvPicPr>
            <p:cNvPr id="65" name="Picture 4"/>
            <p:cNvPicPr>
              <a:picLocks noChangeAspect="1" noChangeArrowheads="1"/>
            </p:cNvPicPr>
            <p:nvPr/>
          </p:nvPicPr>
          <p:blipFill rotWithShape="1">
            <a:blip r:embed="rId7">
              <a:biLevel thresh="50000"/>
              <a:extLst>
                <a:ext uri="{28A0092B-C50C-407E-A947-70E740481C1C}">
                  <a14:useLocalDpi xmlns:a14="http://schemas.microsoft.com/office/drawing/2010/main" val="0"/>
                </a:ext>
              </a:extLst>
            </a:blip>
            <a:srcRect r="48966"/>
            <a:stretch/>
          </p:blipFill>
          <p:spPr bwMode="auto">
            <a:xfrm>
              <a:off x="2148657" y="2618404"/>
              <a:ext cx="995527" cy="731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6" name="75 Grupo"/>
            <p:cNvGrpSpPr/>
            <p:nvPr/>
          </p:nvGrpSpPr>
          <p:grpSpPr>
            <a:xfrm>
              <a:off x="1963587" y="3189889"/>
              <a:ext cx="1380071" cy="995872"/>
              <a:chOff x="-325073" y="6955842"/>
              <a:chExt cx="1612468" cy="995872"/>
            </a:xfrm>
          </p:grpSpPr>
          <p:sp>
            <p:nvSpPr>
              <p:cNvPr id="77" name="76 CuadroTexto"/>
              <p:cNvSpPr txBox="1"/>
              <p:nvPr/>
            </p:nvSpPr>
            <p:spPr>
              <a:xfrm>
                <a:off x="-325073" y="6955842"/>
                <a:ext cx="1612468" cy="461665"/>
              </a:xfrm>
              <a:prstGeom prst="rect">
                <a:avLst/>
              </a:prstGeom>
              <a:noFill/>
            </p:spPr>
            <p:txBody>
              <a:bodyPr wrap="square" rtlCol="0">
                <a:spAutoFit/>
              </a:bodyPr>
              <a:lstStyle/>
              <a:p>
                <a:pPr algn="ctr"/>
                <a:r>
                  <a:rPr lang="es-ES" sz="1200" b="1" u="sng" dirty="0" smtClean="0">
                    <a:latin typeface="Arial Narrow" panose="020B0606020202030204" pitchFamily="34" charset="0"/>
                  </a:rPr>
                  <a:t>Privado de la libertad</a:t>
                </a:r>
                <a:endParaRPr lang="es-ES" sz="1200" b="1" u="sng" dirty="0">
                  <a:latin typeface="Arial Narrow" panose="020B0606020202030204" pitchFamily="34" charset="0"/>
                </a:endParaRPr>
              </a:p>
            </p:txBody>
          </p:sp>
          <p:sp>
            <p:nvSpPr>
              <p:cNvPr id="78" name="77 Rectángulo redondeado"/>
              <p:cNvSpPr/>
              <p:nvPr/>
            </p:nvSpPr>
            <p:spPr>
              <a:xfrm>
                <a:off x="-36885" y="7363321"/>
                <a:ext cx="1091214"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0</a:t>
                </a:r>
                <a:r>
                  <a:rPr lang="es-ES" sz="1600" b="1" dirty="0" smtClean="0">
                    <a:solidFill>
                      <a:schemeClr val="tx1"/>
                    </a:solidFill>
                    <a:latin typeface="Arial Narrow" panose="020B0606020202030204" pitchFamily="34" charset="0"/>
                  </a:rPr>
                  <a:t>%</a:t>
                </a:r>
                <a:endParaRPr lang="es-ES" sz="1600" b="1" dirty="0">
                  <a:solidFill>
                    <a:schemeClr val="tx1"/>
                  </a:solidFill>
                  <a:latin typeface="Arial Narrow" panose="020B0606020202030204" pitchFamily="34" charset="0"/>
                </a:endParaRPr>
              </a:p>
            </p:txBody>
          </p:sp>
          <p:sp>
            <p:nvSpPr>
              <p:cNvPr id="79" name="78 CuadroTexto"/>
              <p:cNvSpPr txBox="1"/>
              <p:nvPr/>
            </p:nvSpPr>
            <p:spPr>
              <a:xfrm>
                <a:off x="-142058" y="7674715"/>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0 casos</a:t>
                </a:r>
                <a:endParaRPr lang="es-ES" sz="1200" b="1" dirty="0">
                  <a:latin typeface="Arial Narrow" panose="020B0606020202030204" pitchFamily="34" charset="0"/>
                </a:endParaRPr>
              </a:p>
            </p:txBody>
          </p:sp>
        </p:grpSp>
      </p:grpSp>
      <p:sp>
        <p:nvSpPr>
          <p:cNvPr id="98" name="97 Rectángulo"/>
          <p:cNvSpPr/>
          <p:nvPr/>
        </p:nvSpPr>
        <p:spPr>
          <a:xfrm>
            <a:off x="3286557" y="6614023"/>
            <a:ext cx="3833579" cy="507831"/>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050" dirty="0" smtClean="0">
                <a:latin typeface="Arial Narrow" panose="020B0606020202030204" pitchFamily="34" charset="0"/>
              </a:rPr>
              <a:t>Figura. Comportamiento inusual para hepatitis A. Periodo epidemiológico 11. 2021. </a:t>
            </a:r>
            <a:endParaRPr lang="es-ES" sz="1050" dirty="0">
              <a:latin typeface="Arial Narrow" panose="020B0606020202030204" pitchFamily="34" charset="0"/>
            </a:endParaRPr>
          </a:p>
        </p:txBody>
      </p:sp>
      <p:sp>
        <p:nvSpPr>
          <p:cNvPr id="69" name="68 Rectángulo"/>
          <p:cNvSpPr/>
          <p:nvPr/>
        </p:nvSpPr>
        <p:spPr>
          <a:xfrm>
            <a:off x="7644" y="8100392"/>
            <a:ext cx="7230095" cy="553998"/>
          </a:xfrm>
          <a:prstGeom prst="rect">
            <a:avLst/>
          </a:prstGeom>
        </p:spPr>
        <p:txBody>
          <a:bodyPr wrap="square">
            <a:spAutoFit/>
          </a:bodyPr>
          <a:lstStyle/>
          <a:p>
            <a:pPr algn="just"/>
            <a:r>
              <a:rPr lang="es-CO" sz="1000" dirty="0" smtClean="0">
                <a:latin typeface="Arial Narrow" panose="020B0606020202030204" pitchFamily="34" charset="0"/>
              </a:rPr>
              <a:t>La Hepatitis A se observa en el canal endémico en comportamiento esperado por debajo de los casos usuales. Durante este año no se supera </a:t>
            </a:r>
            <a:r>
              <a:rPr lang="es-CO" sz="1000" dirty="0">
                <a:latin typeface="Arial Narrow" panose="020B0606020202030204" pitchFamily="34" charset="0"/>
              </a:rPr>
              <a:t>el número de </a:t>
            </a:r>
            <a:r>
              <a:rPr lang="es-CO" sz="1000" dirty="0" smtClean="0">
                <a:latin typeface="Arial Narrow" panose="020B0606020202030204" pitchFamily="34" charset="0"/>
              </a:rPr>
              <a:t>casos de los dos últimos años durante las semanas epidemiológicas evaluadas. Se evidencia una disminución del 71% en relación con el mismo periodo de año anterior. Los cursos de vida de adolescencia,  juventud y  adultez con el 83% de los casos, una mayor frecuencia de casos en hombres.  </a:t>
            </a:r>
            <a:endParaRPr lang="es-CO" sz="1100" dirty="0">
              <a:latin typeface="Arial Narrow" panose="020B0606020202030204" pitchFamily="34" charset="0"/>
            </a:endParaRPr>
          </a:p>
        </p:txBody>
      </p:sp>
      <p:sp>
        <p:nvSpPr>
          <p:cNvPr id="80" name="79 Rectángulo"/>
          <p:cNvSpPr/>
          <p:nvPr/>
        </p:nvSpPr>
        <p:spPr>
          <a:xfrm>
            <a:off x="-50" y="7493532"/>
            <a:ext cx="7200900" cy="382832"/>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81" name="80 Grupo"/>
          <p:cNvGrpSpPr/>
          <p:nvPr/>
        </p:nvGrpSpPr>
        <p:grpSpPr>
          <a:xfrm>
            <a:off x="160381" y="7558421"/>
            <a:ext cx="3446504" cy="276999"/>
            <a:chOff x="2448322" y="33831"/>
            <a:chExt cx="3446504" cy="276999"/>
          </a:xfrm>
        </p:grpSpPr>
        <p:sp>
          <p:nvSpPr>
            <p:cNvPr id="82" name="81 Elipse"/>
            <p:cNvSpPr/>
            <p:nvPr/>
          </p:nvSpPr>
          <p:spPr>
            <a:xfrm>
              <a:off x="2448322" y="33831"/>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83" name="82 Conector recto"/>
            <p:cNvCxnSpPr>
              <a:stCxn id="82" idx="6"/>
            </p:cNvCxnSpPr>
            <p:nvPr/>
          </p:nvCxnSpPr>
          <p:spPr>
            <a:xfrm>
              <a:off x="2736354" y="164636"/>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84" name="83 CuadroTexto"/>
            <p:cNvSpPr txBox="1"/>
            <p:nvPr/>
          </p:nvSpPr>
          <p:spPr>
            <a:xfrm>
              <a:off x="3302538" y="33831"/>
              <a:ext cx="2592288" cy="276999"/>
            </a:xfrm>
            <a:prstGeom prst="rect">
              <a:avLst/>
            </a:prstGeom>
            <a:noFill/>
          </p:spPr>
          <p:txBody>
            <a:bodyPr wrap="square" rtlCol="0">
              <a:spAutoFit/>
            </a:bodyPr>
            <a:lstStyle/>
            <a:p>
              <a:r>
                <a:rPr lang="es-ES" sz="1200" b="1" dirty="0" smtClean="0">
                  <a:latin typeface="Arial Narrow" panose="020B0606020202030204" pitchFamily="34" charset="0"/>
                </a:rPr>
                <a:t>Consideraciones </a:t>
              </a:r>
              <a:r>
                <a:rPr lang="es-ES" sz="1200" b="1" dirty="0">
                  <a:latin typeface="Arial Narrow" panose="020B0606020202030204" pitchFamily="34" charset="0"/>
                </a:rPr>
                <a:t> </a:t>
              </a:r>
              <a:r>
                <a:rPr lang="es-ES" sz="1200" b="1" dirty="0" smtClean="0">
                  <a:latin typeface="Arial Narrow" panose="020B0606020202030204" pitchFamily="34" charset="0"/>
                </a:rPr>
                <a:t>técnicas</a:t>
              </a:r>
              <a:endParaRPr lang="es-ES" sz="1200" b="1" dirty="0">
                <a:latin typeface="Arial Narrow" panose="020B0606020202030204" pitchFamily="34" charset="0"/>
              </a:endParaRPr>
            </a:p>
          </p:txBody>
        </p:sp>
      </p:grpSp>
      <p:grpSp>
        <p:nvGrpSpPr>
          <p:cNvPr id="85" name="84 Grupo"/>
          <p:cNvGrpSpPr/>
          <p:nvPr/>
        </p:nvGrpSpPr>
        <p:grpSpPr>
          <a:xfrm>
            <a:off x="2338822" y="534761"/>
            <a:ext cx="1847617" cy="436841"/>
            <a:chOff x="3060727" y="484500"/>
            <a:chExt cx="2369636" cy="436841"/>
          </a:xfrm>
        </p:grpSpPr>
        <p:sp>
          <p:nvSpPr>
            <p:cNvPr id="86" name="85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97" name="96 CuadroTexto"/>
            <p:cNvSpPr txBox="1"/>
            <p:nvPr/>
          </p:nvSpPr>
          <p:spPr>
            <a:xfrm>
              <a:off x="3600450" y="484500"/>
              <a:ext cx="1477125" cy="307777"/>
            </a:xfrm>
            <a:prstGeom prst="rect">
              <a:avLst/>
            </a:prstGeom>
            <a:noFill/>
          </p:spPr>
          <p:txBody>
            <a:bodyPr wrap="square" rtlCol="0">
              <a:spAutoFit/>
            </a:bodyPr>
            <a:lstStyle/>
            <a:p>
              <a:pPr algn="ctr"/>
              <a:r>
                <a:rPr lang="es-ES" sz="1400" b="1" dirty="0" smtClean="0">
                  <a:latin typeface="Arial Narrow" panose="020B0606020202030204" pitchFamily="34" charset="0"/>
                </a:rPr>
                <a:t>Etnia</a:t>
              </a:r>
              <a:endParaRPr lang="es-ES" sz="1400" b="1" dirty="0">
                <a:latin typeface="Arial Narrow" panose="020B0606020202030204" pitchFamily="34" charset="0"/>
              </a:endParaRPr>
            </a:p>
          </p:txBody>
        </p:sp>
      </p:grpSp>
      <p:grpSp>
        <p:nvGrpSpPr>
          <p:cNvPr id="99" name="98 Grupo"/>
          <p:cNvGrpSpPr/>
          <p:nvPr/>
        </p:nvGrpSpPr>
        <p:grpSpPr>
          <a:xfrm>
            <a:off x="205725" y="534759"/>
            <a:ext cx="1852274" cy="436841"/>
            <a:chOff x="3054754" y="484500"/>
            <a:chExt cx="2375609" cy="436841"/>
          </a:xfrm>
        </p:grpSpPr>
        <p:sp>
          <p:nvSpPr>
            <p:cNvPr id="100" name="99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01" name="100 CuadroTexto"/>
            <p:cNvSpPr txBox="1"/>
            <p:nvPr/>
          </p:nvSpPr>
          <p:spPr>
            <a:xfrm>
              <a:off x="3054754" y="484500"/>
              <a:ext cx="2339087" cy="307777"/>
            </a:xfrm>
            <a:prstGeom prst="rect">
              <a:avLst/>
            </a:prstGeom>
            <a:noFill/>
          </p:spPr>
          <p:txBody>
            <a:bodyPr wrap="square" rtlCol="0">
              <a:spAutoFit/>
            </a:bodyPr>
            <a:lstStyle/>
            <a:p>
              <a:pPr algn="ctr"/>
              <a:r>
                <a:rPr lang="es-ES" sz="1400" b="1" dirty="0" smtClean="0">
                  <a:latin typeface="Arial Narrow" panose="020B0606020202030204" pitchFamily="34" charset="0"/>
                </a:rPr>
                <a:t>Sexo</a:t>
              </a:r>
              <a:endParaRPr lang="es-ES" sz="1400" b="1" dirty="0">
                <a:latin typeface="Arial Narrow" panose="020B0606020202030204" pitchFamily="34" charset="0"/>
              </a:endParaRPr>
            </a:p>
          </p:txBody>
        </p:sp>
      </p:grpSp>
      <p:grpSp>
        <p:nvGrpSpPr>
          <p:cNvPr id="102" name="101 Grupo"/>
          <p:cNvGrpSpPr/>
          <p:nvPr/>
        </p:nvGrpSpPr>
        <p:grpSpPr>
          <a:xfrm>
            <a:off x="4410695" y="596925"/>
            <a:ext cx="2722457" cy="436841"/>
            <a:chOff x="3060727" y="484500"/>
            <a:chExt cx="2369636" cy="436841"/>
          </a:xfrm>
        </p:grpSpPr>
        <p:sp>
          <p:nvSpPr>
            <p:cNvPr id="103" name="102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04" name="103 CuadroTexto"/>
            <p:cNvSpPr txBox="1"/>
            <p:nvPr/>
          </p:nvSpPr>
          <p:spPr>
            <a:xfrm>
              <a:off x="3060727" y="484500"/>
              <a:ext cx="2369636" cy="307777"/>
            </a:xfrm>
            <a:prstGeom prst="rect">
              <a:avLst/>
            </a:prstGeom>
            <a:noFill/>
          </p:spPr>
          <p:txBody>
            <a:bodyPr wrap="square" rtlCol="0">
              <a:spAutoFit/>
            </a:bodyPr>
            <a:lstStyle/>
            <a:p>
              <a:pPr algn="ctr"/>
              <a:r>
                <a:rPr lang="es-ES" sz="1400" b="1" dirty="0" smtClean="0">
                  <a:latin typeface="Arial Narrow" panose="020B0606020202030204" pitchFamily="34" charset="0"/>
                </a:rPr>
                <a:t>Poblaciones especiales</a:t>
              </a:r>
              <a:endParaRPr lang="es-ES" sz="1400" b="1" dirty="0">
                <a:latin typeface="Arial Narrow" panose="020B0606020202030204" pitchFamily="34" charset="0"/>
              </a:endParaRPr>
            </a:p>
          </p:txBody>
        </p:sp>
      </p:grpSp>
      <p:graphicFrame>
        <p:nvGraphicFramePr>
          <p:cNvPr id="91" name="1 Gráfico"/>
          <p:cNvGraphicFramePr>
            <a:graphicFrameLocks/>
          </p:cNvGraphicFramePr>
          <p:nvPr>
            <p:extLst/>
          </p:nvPr>
        </p:nvGraphicFramePr>
        <p:xfrm>
          <a:off x="53022" y="4656722"/>
          <a:ext cx="2960029" cy="2425839"/>
        </p:xfrm>
        <a:graphic>
          <a:graphicData uri="http://schemas.openxmlformats.org/drawingml/2006/chart">
            <c:chart xmlns:c="http://schemas.openxmlformats.org/drawingml/2006/chart" xmlns:r="http://schemas.openxmlformats.org/officeDocument/2006/relationships" r:id="rId8"/>
          </a:graphicData>
        </a:graphic>
      </p:graphicFrame>
      <p:pic>
        <p:nvPicPr>
          <p:cNvPr id="13" name="Imagen 12"/>
          <p:cNvPicPr>
            <a:picLocks noChangeAspect="1"/>
          </p:cNvPicPr>
          <p:nvPr/>
        </p:nvPicPr>
        <p:blipFill>
          <a:blip r:embed="rId9"/>
          <a:stretch>
            <a:fillRect/>
          </a:stretch>
        </p:blipFill>
        <p:spPr>
          <a:xfrm>
            <a:off x="3174186" y="4562257"/>
            <a:ext cx="4026714" cy="2094160"/>
          </a:xfrm>
          <a:prstGeom prst="rect">
            <a:avLst/>
          </a:prstGeom>
        </p:spPr>
      </p:pic>
    </p:spTree>
    <p:extLst>
      <p:ext uri="{BB962C8B-B14F-4D97-AF65-F5344CB8AC3E}">
        <p14:creationId xmlns:p14="http://schemas.microsoft.com/office/powerpoint/2010/main" val="38735659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98" y="-2118"/>
            <a:ext cx="2228231" cy="2824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t="51432"/>
          <a:stretch/>
        </p:blipFill>
        <p:spPr bwMode="auto">
          <a:xfrm>
            <a:off x="0" y="2808413"/>
            <a:ext cx="2232223" cy="2666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30097" y="617076"/>
            <a:ext cx="2250029" cy="276999"/>
          </a:xfrm>
          <a:prstGeom prst="rect">
            <a:avLst/>
          </a:prstGeom>
          <a:noFill/>
        </p:spPr>
        <p:txBody>
          <a:bodyPr wrap="square" rtlCol="0">
            <a:spAutoFit/>
          </a:bodyPr>
          <a:lstStyle/>
          <a:p>
            <a:pPr algn="ctr"/>
            <a:r>
              <a:rPr lang="es-ES" sz="1200" b="1" dirty="0" smtClean="0">
                <a:latin typeface="Arial Narrow" panose="020B0606020202030204" pitchFamily="34" charset="0"/>
              </a:rPr>
              <a:t>Periodo epidemiológico 11 - 2021</a:t>
            </a:r>
            <a:endParaRPr lang="es-ES" sz="1200" b="1" dirty="0">
              <a:latin typeface="Arial Narrow" panose="020B0606020202030204" pitchFamily="34" charset="0"/>
            </a:endParaRPr>
          </a:p>
        </p:txBody>
      </p:sp>
      <p:grpSp>
        <p:nvGrpSpPr>
          <p:cNvPr id="8" name="7 Grupo"/>
          <p:cNvGrpSpPr/>
          <p:nvPr/>
        </p:nvGrpSpPr>
        <p:grpSpPr>
          <a:xfrm>
            <a:off x="179214" y="4211960"/>
            <a:ext cx="1892650" cy="488476"/>
            <a:chOff x="2397524" y="3379972"/>
            <a:chExt cx="4508500" cy="904875"/>
          </a:xfrm>
        </p:grpSpPr>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290517" y="3478755"/>
              <a:ext cx="1724312" cy="741182"/>
            </a:xfrm>
            <a:prstGeom prst="rect">
              <a:avLst/>
            </a:prstGeom>
            <a:noFill/>
          </p:spPr>
          <p:txBody>
            <a:bodyPr wrap="square" rtlCol="0">
              <a:spAutoFit/>
            </a:bodyPr>
            <a:lstStyle/>
            <a:p>
              <a:pPr algn="ctr"/>
              <a:r>
                <a:rPr lang="es-ES" sz="2000" b="1" dirty="0" smtClean="0">
                  <a:latin typeface="Arial Narrow" panose="020B0606020202030204" pitchFamily="34" charset="0"/>
                </a:rPr>
                <a:t>1200</a:t>
              </a:r>
              <a:endParaRPr lang="es-ES" sz="2000" b="1" dirty="0">
                <a:latin typeface="Arial Narrow" panose="020B0606020202030204" pitchFamily="34" charset="0"/>
              </a:endParaRPr>
            </a:p>
          </p:txBody>
        </p:sp>
      </p:grpSp>
      <p:sp>
        <p:nvSpPr>
          <p:cNvPr id="9" name="8 CuadroTexto"/>
          <p:cNvSpPr txBox="1"/>
          <p:nvPr/>
        </p:nvSpPr>
        <p:spPr>
          <a:xfrm>
            <a:off x="-16906" y="4716016"/>
            <a:ext cx="2135310" cy="830997"/>
          </a:xfrm>
          <a:prstGeom prst="rect">
            <a:avLst/>
          </a:prstGeom>
          <a:noFill/>
        </p:spPr>
        <p:txBody>
          <a:bodyPr wrap="square" rtlCol="0">
            <a:spAutoFit/>
          </a:bodyPr>
          <a:lstStyle/>
          <a:p>
            <a:pPr algn="ctr"/>
            <a:r>
              <a:rPr lang="es-ES" sz="1200" b="1" dirty="0" smtClean="0">
                <a:latin typeface="Arial Narrow" panose="020B0606020202030204" pitchFamily="34" charset="0"/>
              </a:rPr>
              <a:t>La variación </a:t>
            </a:r>
            <a:r>
              <a:rPr lang="es-ES" sz="1200" b="1" dirty="0">
                <a:latin typeface="Arial Narrow" panose="020B0606020202030204" pitchFamily="34" charset="0"/>
              </a:rPr>
              <a:t>porcentual con respecto al mismo periodo del año </a:t>
            </a:r>
            <a:r>
              <a:rPr lang="es-ES" sz="1200" b="1" dirty="0" smtClean="0">
                <a:latin typeface="Arial Narrow" panose="020B0606020202030204" pitchFamily="34" charset="0"/>
              </a:rPr>
              <a:t>anterior disminuyó en un 0,66%.</a:t>
            </a:r>
            <a:endParaRPr lang="es-ES" sz="1200" b="1" dirty="0">
              <a:latin typeface="Arial Narrow" panose="020B0606020202030204" pitchFamily="34" charset="0"/>
            </a:endParaRPr>
          </a:p>
        </p:txBody>
      </p:sp>
      <p:sp>
        <p:nvSpPr>
          <p:cNvPr id="18" name="17 Rectángulo"/>
          <p:cNvSpPr/>
          <p:nvPr/>
        </p:nvSpPr>
        <p:spPr>
          <a:xfrm>
            <a:off x="2231041" y="2085526"/>
            <a:ext cx="4946011" cy="507831"/>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050" dirty="0" smtClean="0">
                <a:latin typeface="Arial Narrow" panose="020B0606020202030204" pitchFamily="34" charset="0"/>
              </a:rPr>
              <a:t>Figura. Comportamiento </a:t>
            </a:r>
            <a:r>
              <a:rPr lang="es-CO" sz="1050" dirty="0" smtClean="0">
                <a:latin typeface="Arial Narrow" panose="020B0606020202030204" pitchFamily="34" charset="0"/>
              </a:rPr>
              <a:t>intoxicaciones</a:t>
            </a:r>
            <a:r>
              <a:rPr lang="es-ES" sz="1050" dirty="0" smtClean="0">
                <a:latin typeface="Arial Narrow" panose="020B0606020202030204" pitchFamily="34" charset="0"/>
              </a:rPr>
              <a:t>. Medellín, a Periodo epidemiológico 11 acumulado  de 2017-2021. </a:t>
            </a:r>
            <a:endParaRPr lang="es-ES" sz="1050" dirty="0">
              <a:latin typeface="Arial Narrow" panose="020B0606020202030204" pitchFamily="34" charset="0"/>
            </a:endParaRPr>
          </a:p>
        </p:txBody>
      </p:sp>
      <p:grpSp>
        <p:nvGrpSpPr>
          <p:cNvPr id="15" name="14 Grupo"/>
          <p:cNvGrpSpPr/>
          <p:nvPr/>
        </p:nvGrpSpPr>
        <p:grpSpPr>
          <a:xfrm>
            <a:off x="2448322" y="74775"/>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de la notificación</a:t>
              </a:r>
              <a:endParaRPr lang="es-ES" sz="1200" b="1" dirty="0">
                <a:latin typeface="Arial Narrow" panose="020B0606020202030204" pitchFamily="34" charset="0"/>
              </a:endParaRPr>
            </a:p>
          </p:txBody>
        </p:sp>
      </p:grpSp>
      <p:sp>
        <p:nvSpPr>
          <p:cNvPr id="14" name="13 Rectángulo"/>
          <p:cNvSpPr/>
          <p:nvPr/>
        </p:nvSpPr>
        <p:spPr>
          <a:xfrm>
            <a:off x="2223346" y="3706456"/>
            <a:ext cx="4961400" cy="360475"/>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516904" y="3736932"/>
            <a:ext cx="3446504" cy="286016"/>
            <a:chOff x="2448322" y="-7125"/>
            <a:chExt cx="3446504" cy="286016"/>
          </a:xfrm>
        </p:grpSpPr>
        <p:sp>
          <p:nvSpPr>
            <p:cNvPr id="27" name="26 Elipse"/>
            <p:cNvSpPr/>
            <p:nvPr/>
          </p:nvSpPr>
          <p:spPr>
            <a:xfrm>
              <a:off x="2448322" y="17281"/>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148086"/>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125"/>
              <a:ext cx="2592288" cy="276999"/>
            </a:xfrm>
            <a:prstGeom prst="rect">
              <a:avLst/>
            </a:prstGeom>
            <a:noFill/>
          </p:spPr>
          <p:txBody>
            <a:bodyPr wrap="square" rtlCol="0">
              <a:spAutoFit/>
            </a:bodyPr>
            <a:lstStyle/>
            <a:p>
              <a:r>
                <a:rPr lang="es-ES" sz="1200" b="1" dirty="0" smtClean="0">
                  <a:latin typeface="Arial Narrow" panose="020B0606020202030204" pitchFamily="34" charset="0"/>
                </a:rPr>
                <a:t>Variables de interés</a:t>
              </a:r>
              <a:endParaRPr lang="es-ES" sz="1200" b="1" dirty="0">
                <a:latin typeface="Arial Narrow" panose="020B0606020202030204" pitchFamily="34" charset="0"/>
              </a:endParaRPr>
            </a:p>
          </p:txBody>
        </p:sp>
      </p:gr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16 </a:t>
            </a:r>
            <a:endParaRPr lang="es-ES" sz="1050" b="1" dirty="0">
              <a:latin typeface="Arial Narrow" panose="020B0606020202030204" pitchFamily="34" charset="0"/>
            </a:endParaRPr>
          </a:p>
        </p:txBody>
      </p:sp>
      <p:sp>
        <p:nvSpPr>
          <p:cNvPr id="37" name="36 Título"/>
          <p:cNvSpPr>
            <a:spLocks noGrp="1"/>
          </p:cNvSpPr>
          <p:nvPr>
            <p:ph type="ctrTitle"/>
          </p:nvPr>
        </p:nvSpPr>
        <p:spPr>
          <a:xfrm>
            <a:off x="-30096" y="177934"/>
            <a:ext cx="2208885" cy="400110"/>
          </a:xfrm>
          <a:noFill/>
        </p:spPr>
        <p:txBody>
          <a:bodyPr wrap="square" rtlCol="0">
            <a:spAutoFit/>
          </a:bodyPr>
          <a:lstStyle/>
          <a:p>
            <a:r>
              <a:rPr lang="es-ES" sz="2000" b="1" dirty="0" smtClean="0">
                <a:solidFill>
                  <a:srgbClr val="C00000"/>
                </a:solidFill>
                <a:latin typeface="Arial Narrow" panose="020B0606020202030204" pitchFamily="34" charset="0"/>
                <a:ea typeface="+mn-ea"/>
                <a:cs typeface="+mn-cs"/>
              </a:rPr>
              <a:t>Intoxicaciones</a:t>
            </a:r>
            <a:endParaRPr lang="es-ES" sz="2000" b="1" dirty="0">
              <a:solidFill>
                <a:srgbClr val="C00000"/>
              </a:solidFill>
              <a:latin typeface="Arial Narrow" panose="020B0606020202030204" pitchFamily="34" charset="0"/>
              <a:ea typeface="+mn-ea"/>
              <a:cs typeface="+mn-cs"/>
            </a:endParaRPr>
          </a:p>
        </p:txBody>
      </p:sp>
      <p:grpSp>
        <p:nvGrpSpPr>
          <p:cNvPr id="89" name="88 Grupo"/>
          <p:cNvGrpSpPr/>
          <p:nvPr/>
        </p:nvGrpSpPr>
        <p:grpSpPr>
          <a:xfrm>
            <a:off x="2274030" y="4873984"/>
            <a:ext cx="833825" cy="904648"/>
            <a:chOff x="1038433" y="1243369"/>
            <a:chExt cx="833825" cy="904648"/>
          </a:xfrm>
        </p:grpSpPr>
        <p:sp>
          <p:nvSpPr>
            <p:cNvPr id="90" name="89 Rectángulo redondeado"/>
            <p:cNvSpPr/>
            <p:nvPr/>
          </p:nvSpPr>
          <p:spPr>
            <a:xfrm>
              <a:off x="1038433" y="1520368"/>
              <a:ext cx="816918"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55,67%</a:t>
              </a:r>
              <a:endParaRPr lang="es-ES" sz="1600" b="1" dirty="0">
                <a:solidFill>
                  <a:schemeClr val="tx1"/>
                </a:solidFill>
                <a:latin typeface="Arial Narrow" panose="020B0606020202030204" pitchFamily="34" charset="0"/>
              </a:endParaRPr>
            </a:p>
          </p:txBody>
        </p:sp>
        <p:sp>
          <p:nvSpPr>
            <p:cNvPr id="91" name="90 Rectángulo"/>
            <p:cNvSpPr/>
            <p:nvPr/>
          </p:nvSpPr>
          <p:spPr>
            <a:xfrm>
              <a:off x="1068833" y="1243369"/>
              <a:ext cx="803425" cy="276999"/>
            </a:xfrm>
            <a:prstGeom prst="rect">
              <a:avLst/>
            </a:prstGeom>
          </p:spPr>
          <p:txBody>
            <a:bodyPr wrap="none">
              <a:spAutoFit/>
            </a:bodyPr>
            <a:lstStyle/>
            <a:p>
              <a:r>
                <a:rPr lang="es-ES" sz="1200" b="1" u="sng" dirty="0">
                  <a:latin typeface="Arial Narrow" panose="020B0606020202030204" pitchFamily="34" charset="0"/>
                </a:rPr>
                <a:t>Masculino</a:t>
              </a:r>
              <a:endParaRPr lang="es-ES" sz="1200" b="1" u="sng" dirty="0">
                <a:solidFill>
                  <a:sysClr val="windowText" lastClr="000000"/>
                </a:solidFill>
                <a:latin typeface="Arial Narrow" panose="020B0606020202030204" pitchFamily="34" charset="0"/>
              </a:endParaRPr>
            </a:p>
          </p:txBody>
        </p:sp>
        <p:sp>
          <p:nvSpPr>
            <p:cNvPr id="92" name="91 Rectángulo"/>
            <p:cNvSpPr/>
            <p:nvPr/>
          </p:nvSpPr>
          <p:spPr>
            <a:xfrm>
              <a:off x="1064280" y="1871018"/>
              <a:ext cx="790601" cy="276999"/>
            </a:xfrm>
            <a:prstGeom prst="rect">
              <a:avLst/>
            </a:prstGeom>
          </p:spPr>
          <p:txBody>
            <a:bodyPr wrap="none">
              <a:spAutoFit/>
            </a:bodyPr>
            <a:lstStyle/>
            <a:p>
              <a:r>
                <a:rPr lang="es-ES" sz="1200" b="1" dirty="0" smtClean="0">
                  <a:latin typeface="Arial Narrow" panose="020B0606020202030204" pitchFamily="34" charset="0"/>
                </a:rPr>
                <a:t>668 casos</a:t>
              </a:r>
              <a:endParaRPr lang="es-CO" sz="1200" dirty="0"/>
            </a:p>
          </p:txBody>
        </p:sp>
      </p:grpSp>
      <p:grpSp>
        <p:nvGrpSpPr>
          <p:cNvPr id="6" name="5 Grupo"/>
          <p:cNvGrpSpPr/>
          <p:nvPr/>
        </p:nvGrpSpPr>
        <p:grpSpPr>
          <a:xfrm>
            <a:off x="4522309" y="6596400"/>
            <a:ext cx="855577" cy="883043"/>
            <a:chOff x="1033171" y="8262441"/>
            <a:chExt cx="855577" cy="883043"/>
          </a:xfrm>
        </p:grpSpPr>
        <p:sp>
          <p:nvSpPr>
            <p:cNvPr id="88" name="87 Rectángulo redondeado"/>
            <p:cNvSpPr/>
            <p:nvPr/>
          </p:nvSpPr>
          <p:spPr>
            <a:xfrm>
              <a:off x="1068351" y="8535741"/>
              <a:ext cx="817939"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27,92%</a:t>
              </a:r>
              <a:endParaRPr lang="es-ES" sz="1600" b="1" dirty="0">
                <a:solidFill>
                  <a:schemeClr val="tx1"/>
                </a:solidFill>
                <a:latin typeface="Arial Narrow" panose="020B0606020202030204" pitchFamily="34" charset="0"/>
              </a:endParaRPr>
            </a:p>
          </p:txBody>
        </p:sp>
        <p:sp>
          <p:nvSpPr>
            <p:cNvPr id="93" name="92 Rectángulo"/>
            <p:cNvSpPr/>
            <p:nvPr/>
          </p:nvSpPr>
          <p:spPr>
            <a:xfrm>
              <a:off x="1033171" y="8262441"/>
              <a:ext cx="853119" cy="276999"/>
            </a:xfrm>
            <a:prstGeom prst="rect">
              <a:avLst/>
            </a:prstGeom>
          </p:spPr>
          <p:txBody>
            <a:bodyPr wrap="none">
              <a:spAutoFit/>
            </a:bodyPr>
            <a:lstStyle/>
            <a:p>
              <a:r>
                <a:rPr lang="es-ES" sz="1200" b="1" u="sng" dirty="0" smtClean="0">
                  <a:latin typeface="Arial Narrow" panose="020B0606020202030204" pitchFamily="34" charset="0"/>
                </a:rPr>
                <a:t>Vía pública</a:t>
              </a:r>
              <a:endParaRPr lang="es-ES" sz="1200" b="1" u="sng" dirty="0">
                <a:solidFill>
                  <a:sysClr val="windowText" lastClr="000000"/>
                </a:solidFill>
                <a:latin typeface="Arial Narrow" panose="020B0606020202030204" pitchFamily="34" charset="0"/>
              </a:endParaRPr>
            </a:p>
          </p:txBody>
        </p:sp>
        <p:sp>
          <p:nvSpPr>
            <p:cNvPr id="94" name="93 Rectángulo"/>
            <p:cNvSpPr/>
            <p:nvPr/>
          </p:nvSpPr>
          <p:spPr>
            <a:xfrm>
              <a:off x="1098147" y="8868485"/>
              <a:ext cx="790601" cy="276999"/>
            </a:xfrm>
            <a:prstGeom prst="rect">
              <a:avLst/>
            </a:prstGeom>
          </p:spPr>
          <p:txBody>
            <a:bodyPr wrap="none">
              <a:spAutoFit/>
            </a:bodyPr>
            <a:lstStyle/>
            <a:p>
              <a:r>
                <a:rPr lang="es-ES" sz="1200" b="1" dirty="0" smtClean="0">
                  <a:latin typeface="Arial Narrow" panose="020B0606020202030204" pitchFamily="34" charset="0"/>
                </a:rPr>
                <a:t>335 casos</a:t>
              </a:r>
              <a:endParaRPr lang="es-CO" sz="1200" dirty="0"/>
            </a:p>
          </p:txBody>
        </p:sp>
      </p:grpSp>
      <p:pic>
        <p:nvPicPr>
          <p:cNvPr id="96" name="Picture 3"/>
          <p:cNvPicPr>
            <a:picLocks noChangeAspect="1" noChangeArrowheads="1"/>
          </p:cNvPicPr>
          <p:nvPr/>
        </p:nvPicPr>
        <p:blipFill rotWithShape="1">
          <a:blip r:embed="rId5">
            <a:biLevel thresh="75000"/>
            <a:extLst>
              <a:ext uri="{28A0092B-C50C-407E-A947-70E740481C1C}">
                <a14:useLocalDpi xmlns:a14="http://schemas.microsoft.com/office/drawing/2010/main" val="0"/>
              </a:ext>
            </a:extLst>
          </a:blip>
          <a:srcRect t="10614" r="84474"/>
          <a:stretch/>
        </p:blipFill>
        <p:spPr bwMode="auto">
          <a:xfrm>
            <a:off x="2442384" y="4383828"/>
            <a:ext cx="542252" cy="5297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Rectángulo"/>
          <p:cNvSpPr/>
          <p:nvPr/>
        </p:nvSpPr>
        <p:spPr>
          <a:xfrm>
            <a:off x="26911" y="7668344"/>
            <a:ext cx="5556050" cy="353943"/>
          </a:xfrm>
          <a:prstGeom prst="rect">
            <a:avLst/>
          </a:prstGeom>
        </p:spPr>
        <p:txBody>
          <a:bodyPr wrap="square">
            <a:spAutoFit/>
          </a:bodyPr>
          <a:lstStyle/>
          <a:p>
            <a:r>
              <a:rPr lang="es-CO" sz="600" dirty="0">
                <a:latin typeface="Arial Narrow" panose="020B0606020202030204" pitchFamily="34" charset="0"/>
              </a:rPr>
              <a:t>Fuente SIVIGILA. Secretaría Salud de Medellín</a:t>
            </a:r>
          </a:p>
          <a:p>
            <a:r>
              <a:rPr lang="es-CO" sz="1100" dirty="0" smtClean="0">
                <a:latin typeface="Arial Narrow" panose="020B0606020202030204" pitchFamily="34" charset="0"/>
              </a:rPr>
              <a:t>Figura grupo de sustancia, intoxicaciones, a Periodo epidemiológico 11 acumulado. </a:t>
            </a:r>
            <a:r>
              <a:rPr lang="es-CO" sz="1100" dirty="0">
                <a:latin typeface="Arial Narrow" panose="020B0606020202030204" pitchFamily="34" charset="0"/>
              </a:rPr>
              <a:t>Medellín </a:t>
            </a:r>
            <a:r>
              <a:rPr lang="es-CO" sz="1100" dirty="0" smtClean="0">
                <a:latin typeface="Arial Narrow" panose="020B0606020202030204" pitchFamily="34" charset="0"/>
              </a:rPr>
              <a:t>2021</a:t>
            </a:r>
            <a:endParaRPr lang="es-CO" sz="1100" dirty="0">
              <a:latin typeface="Arial Narrow" panose="020B0606020202030204" pitchFamily="34" charset="0"/>
            </a:endParaRPr>
          </a:p>
        </p:txBody>
      </p:sp>
      <p:grpSp>
        <p:nvGrpSpPr>
          <p:cNvPr id="67" name="66 Grupo"/>
          <p:cNvGrpSpPr/>
          <p:nvPr/>
        </p:nvGrpSpPr>
        <p:grpSpPr>
          <a:xfrm>
            <a:off x="4905808" y="4866208"/>
            <a:ext cx="877163" cy="894649"/>
            <a:chOff x="5265956" y="1265576"/>
            <a:chExt cx="877163" cy="894649"/>
          </a:xfrm>
        </p:grpSpPr>
        <p:sp>
          <p:nvSpPr>
            <p:cNvPr id="68" name="67 Rectángulo redondeado"/>
            <p:cNvSpPr/>
            <p:nvPr/>
          </p:nvSpPr>
          <p:spPr>
            <a:xfrm>
              <a:off x="5327048" y="1561312"/>
              <a:ext cx="781202"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12,17%</a:t>
              </a:r>
              <a:endParaRPr lang="es-ES" sz="1600" b="1" dirty="0">
                <a:solidFill>
                  <a:schemeClr val="tx1"/>
                </a:solidFill>
                <a:latin typeface="Arial Narrow" panose="020B0606020202030204" pitchFamily="34" charset="0"/>
              </a:endParaRPr>
            </a:p>
          </p:txBody>
        </p:sp>
        <p:sp>
          <p:nvSpPr>
            <p:cNvPr id="69" name="68 Rectángulo"/>
            <p:cNvSpPr/>
            <p:nvPr/>
          </p:nvSpPr>
          <p:spPr>
            <a:xfrm>
              <a:off x="5265956" y="1265576"/>
              <a:ext cx="877163" cy="276999"/>
            </a:xfrm>
            <a:prstGeom prst="rect">
              <a:avLst/>
            </a:prstGeom>
          </p:spPr>
          <p:txBody>
            <a:bodyPr wrap="none">
              <a:spAutoFit/>
            </a:bodyPr>
            <a:lstStyle/>
            <a:p>
              <a:r>
                <a:rPr lang="es-ES" sz="1200" b="1" u="sng" dirty="0" smtClean="0">
                  <a:latin typeface="Arial Narrow" panose="020B0606020202030204" pitchFamily="34" charset="0"/>
                </a:rPr>
                <a:t>&lt; de 5 años</a:t>
              </a:r>
              <a:endParaRPr lang="es-ES" sz="1200" b="1" u="sng" dirty="0">
                <a:solidFill>
                  <a:sysClr val="windowText" lastClr="000000"/>
                </a:solidFill>
                <a:latin typeface="Arial Narrow" panose="020B0606020202030204" pitchFamily="34" charset="0"/>
              </a:endParaRPr>
            </a:p>
          </p:txBody>
        </p:sp>
        <p:sp>
          <p:nvSpPr>
            <p:cNvPr id="71" name="70 Rectángulo"/>
            <p:cNvSpPr/>
            <p:nvPr/>
          </p:nvSpPr>
          <p:spPr>
            <a:xfrm>
              <a:off x="5298050" y="1883226"/>
              <a:ext cx="790601" cy="276999"/>
            </a:xfrm>
            <a:prstGeom prst="rect">
              <a:avLst/>
            </a:prstGeom>
          </p:spPr>
          <p:txBody>
            <a:bodyPr wrap="none">
              <a:spAutoFit/>
            </a:bodyPr>
            <a:lstStyle/>
            <a:p>
              <a:r>
                <a:rPr lang="es-ES" sz="1200" b="1" dirty="0" smtClean="0">
                  <a:latin typeface="Arial Narrow" panose="020B0606020202030204" pitchFamily="34" charset="0"/>
                </a:rPr>
                <a:t>146 casos</a:t>
              </a:r>
              <a:endParaRPr lang="es-CO" sz="1200" dirty="0"/>
            </a:p>
          </p:txBody>
        </p:sp>
      </p:grpSp>
      <p:grpSp>
        <p:nvGrpSpPr>
          <p:cNvPr id="74" name="73 Grupo"/>
          <p:cNvGrpSpPr/>
          <p:nvPr/>
        </p:nvGrpSpPr>
        <p:grpSpPr>
          <a:xfrm>
            <a:off x="5986396" y="4877806"/>
            <a:ext cx="1253869" cy="895160"/>
            <a:chOff x="2370037" y="3162904"/>
            <a:chExt cx="1253869" cy="895160"/>
          </a:xfrm>
        </p:grpSpPr>
        <p:sp>
          <p:nvSpPr>
            <p:cNvPr id="76" name="75 Rectángulo redondeado"/>
            <p:cNvSpPr/>
            <p:nvPr/>
          </p:nvSpPr>
          <p:spPr>
            <a:xfrm>
              <a:off x="2576066" y="3431176"/>
              <a:ext cx="874090"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smtClean="0">
                  <a:solidFill>
                    <a:schemeClr val="tx1"/>
                  </a:solidFill>
                  <a:latin typeface="Arial Narrow" panose="020B0606020202030204" pitchFamily="34" charset="0"/>
                </a:rPr>
                <a:t>Oral</a:t>
              </a:r>
              <a:endParaRPr lang="es-ES" sz="1100" b="1" dirty="0" smtClean="0">
                <a:solidFill>
                  <a:schemeClr val="tx1"/>
                </a:solidFill>
                <a:latin typeface="Arial Narrow" panose="020B0606020202030204" pitchFamily="34" charset="0"/>
              </a:endParaRPr>
            </a:p>
            <a:p>
              <a:pPr algn="ctr"/>
              <a:r>
                <a:rPr lang="es-ES" sz="1600" b="1" dirty="0" smtClean="0">
                  <a:solidFill>
                    <a:schemeClr val="tx1"/>
                  </a:solidFill>
                  <a:latin typeface="Arial Narrow" panose="020B0606020202030204" pitchFamily="34" charset="0"/>
                </a:rPr>
                <a:t>58,83%</a:t>
              </a:r>
              <a:endParaRPr lang="es-ES" sz="1600" b="1" dirty="0">
                <a:solidFill>
                  <a:schemeClr val="tx1"/>
                </a:solidFill>
                <a:latin typeface="Arial Narrow" panose="020B0606020202030204" pitchFamily="34" charset="0"/>
              </a:endParaRPr>
            </a:p>
          </p:txBody>
        </p:sp>
        <p:sp>
          <p:nvSpPr>
            <p:cNvPr id="77" name="76 Rectángulo"/>
            <p:cNvSpPr/>
            <p:nvPr/>
          </p:nvSpPr>
          <p:spPr>
            <a:xfrm>
              <a:off x="2370037" y="3162904"/>
              <a:ext cx="1253869" cy="276999"/>
            </a:xfrm>
            <a:prstGeom prst="rect">
              <a:avLst/>
            </a:prstGeom>
          </p:spPr>
          <p:txBody>
            <a:bodyPr wrap="none">
              <a:spAutoFit/>
            </a:bodyPr>
            <a:lstStyle/>
            <a:p>
              <a:pPr algn="ctr"/>
              <a:r>
                <a:rPr lang="es-ES" sz="1200" b="1" u="sng" dirty="0" smtClean="0">
                  <a:latin typeface="Arial Narrow" panose="020B0606020202030204" pitchFamily="34" charset="0"/>
                </a:rPr>
                <a:t>Vía de exposición</a:t>
              </a:r>
              <a:endParaRPr lang="es-ES" sz="1200" b="1" u="sng" dirty="0">
                <a:solidFill>
                  <a:sysClr val="windowText" lastClr="000000"/>
                </a:solidFill>
                <a:latin typeface="Arial Narrow" panose="020B0606020202030204" pitchFamily="34" charset="0"/>
              </a:endParaRPr>
            </a:p>
          </p:txBody>
        </p:sp>
        <p:sp>
          <p:nvSpPr>
            <p:cNvPr id="78" name="77 Rectángulo"/>
            <p:cNvSpPr/>
            <p:nvPr/>
          </p:nvSpPr>
          <p:spPr>
            <a:xfrm>
              <a:off x="2716410" y="3781065"/>
              <a:ext cx="790601" cy="276999"/>
            </a:xfrm>
            <a:prstGeom prst="rect">
              <a:avLst/>
            </a:prstGeom>
          </p:spPr>
          <p:txBody>
            <a:bodyPr wrap="none">
              <a:spAutoFit/>
            </a:bodyPr>
            <a:lstStyle/>
            <a:p>
              <a:r>
                <a:rPr lang="es-ES" sz="1200" b="1" dirty="0" smtClean="0">
                  <a:latin typeface="Arial Narrow" panose="020B0606020202030204" pitchFamily="34" charset="0"/>
                </a:rPr>
                <a:t>706 casos</a:t>
              </a:r>
              <a:endParaRPr lang="es-CO" sz="1200" dirty="0"/>
            </a:p>
          </p:txBody>
        </p:sp>
      </p:grpSp>
      <p:sp>
        <p:nvSpPr>
          <p:cNvPr id="65" name="64 CuadroTexto"/>
          <p:cNvSpPr txBox="1"/>
          <p:nvPr/>
        </p:nvSpPr>
        <p:spPr>
          <a:xfrm>
            <a:off x="1989184" y="2911116"/>
            <a:ext cx="2331346" cy="430887"/>
          </a:xfrm>
          <a:prstGeom prst="rect">
            <a:avLst/>
          </a:prstGeom>
          <a:noFill/>
        </p:spPr>
        <p:txBody>
          <a:bodyPr wrap="square" rtlCol="0">
            <a:spAutoFit/>
          </a:bodyPr>
          <a:lstStyle/>
          <a:p>
            <a:pPr algn="ctr"/>
            <a:r>
              <a:rPr lang="es-ES" sz="1050" b="1" dirty="0" smtClean="0">
                <a:latin typeface="Arial Narrow" panose="020B0606020202030204" pitchFamily="34" charset="0"/>
              </a:rPr>
              <a:t>Incidencia </a:t>
            </a:r>
            <a:r>
              <a:rPr lang="es-ES" sz="1050" b="1" dirty="0">
                <a:latin typeface="Arial Narrow" panose="020B0606020202030204" pitchFamily="34" charset="0"/>
              </a:rPr>
              <a:t>en </a:t>
            </a:r>
            <a:r>
              <a:rPr lang="es-ES" sz="1050" b="1" dirty="0" smtClean="0">
                <a:latin typeface="Arial Narrow" panose="020B0606020202030204" pitchFamily="34" charset="0"/>
              </a:rPr>
              <a:t>población general </a:t>
            </a:r>
            <a:r>
              <a:rPr lang="es-CO" sz="1050" b="1" dirty="0" smtClean="0">
                <a:latin typeface="Arial Narrow" panose="020B0606020202030204" pitchFamily="34" charset="0"/>
              </a:rPr>
              <a:t>x </a:t>
            </a:r>
            <a:r>
              <a:rPr lang="es-CO" sz="1050" b="1" dirty="0">
                <a:latin typeface="Arial Narrow" panose="020B0606020202030204" pitchFamily="34" charset="0"/>
              </a:rPr>
              <a:t>100,000 habitantes</a:t>
            </a:r>
            <a:endParaRPr lang="es-ES" sz="1050" b="1" dirty="0">
              <a:latin typeface="Arial Narrow" panose="020B0606020202030204" pitchFamily="34" charset="0"/>
            </a:endParaRPr>
          </a:p>
        </p:txBody>
      </p:sp>
      <p:sp>
        <p:nvSpPr>
          <p:cNvPr id="75" name="74 CuadroTexto"/>
          <p:cNvSpPr txBox="1"/>
          <p:nvPr/>
        </p:nvSpPr>
        <p:spPr>
          <a:xfrm>
            <a:off x="2329383" y="3271156"/>
            <a:ext cx="1572867" cy="307777"/>
          </a:xfrm>
          <a:prstGeom prst="rect">
            <a:avLst/>
          </a:prstGeom>
          <a:noFill/>
        </p:spPr>
        <p:txBody>
          <a:bodyPr wrap="none" rtlCol="0">
            <a:spAutoFit/>
          </a:bodyPr>
          <a:lstStyle/>
          <a:p>
            <a:pPr algn="ctr"/>
            <a:r>
              <a:rPr lang="es-ES" sz="1400" b="1" dirty="0" smtClean="0">
                <a:solidFill>
                  <a:srgbClr val="C00000"/>
                </a:solidFill>
                <a:latin typeface="Arial Narrow" panose="020B0606020202030204" pitchFamily="34" charset="0"/>
              </a:rPr>
              <a:t>46,63 * cada 100 mil</a:t>
            </a:r>
          </a:p>
        </p:txBody>
      </p:sp>
      <p:sp>
        <p:nvSpPr>
          <p:cNvPr id="80" name="79 CuadroTexto"/>
          <p:cNvSpPr txBox="1"/>
          <p:nvPr/>
        </p:nvSpPr>
        <p:spPr>
          <a:xfrm>
            <a:off x="4083293" y="2911116"/>
            <a:ext cx="1605389" cy="577081"/>
          </a:xfrm>
          <a:prstGeom prst="rect">
            <a:avLst/>
          </a:prstGeom>
          <a:noFill/>
        </p:spPr>
        <p:txBody>
          <a:bodyPr wrap="square" rtlCol="0">
            <a:spAutoFit/>
          </a:bodyPr>
          <a:lstStyle/>
          <a:p>
            <a:pPr algn="ctr"/>
            <a:r>
              <a:rPr lang="es-CO" sz="1050" b="1" dirty="0" smtClean="0">
                <a:latin typeface="Arial Narrow" panose="020B0606020202030204" pitchFamily="34" charset="0"/>
              </a:rPr>
              <a:t>Casos confirmados por laboratorio de intoxicación por metanol</a:t>
            </a:r>
            <a:endParaRPr lang="es-ES" sz="1050" b="1" dirty="0">
              <a:latin typeface="Arial Narrow" panose="020B0606020202030204" pitchFamily="34" charset="0"/>
            </a:endParaRPr>
          </a:p>
        </p:txBody>
      </p:sp>
      <p:sp>
        <p:nvSpPr>
          <p:cNvPr id="81" name="80 CuadroTexto"/>
          <p:cNvSpPr txBox="1"/>
          <p:nvPr/>
        </p:nvSpPr>
        <p:spPr>
          <a:xfrm>
            <a:off x="4703339" y="3449170"/>
            <a:ext cx="397866" cy="307777"/>
          </a:xfrm>
          <a:prstGeom prst="rect">
            <a:avLst/>
          </a:prstGeom>
          <a:noFill/>
        </p:spPr>
        <p:txBody>
          <a:bodyPr wrap="none" rtlCol="0">
            <a:spAutoFit/>
          </a:bodyPr>
          <a:lstStyle/>
          <a:p>
            <a:pPr algn="ctr"/>
            <a:r>
              <a:rPr lang="es-ES" sz="1400" b="1" dirty="0" smtClean="0">
                <a:solidFill>
                  <a:srgbClr val="C00000"/>
                </a:solidFill>
                <a:latin typeface="Arial Narrow" panose="020B0606020202030204" pitchFamily="34" charset="0"/>
              </a:rPr>
              <a:t>0%</a:t>
            </a:r>
          </a:p>
        </p:txBody>
      </p:sp>
      <p:sp>
        <p:nvSpPr>
          <p:cNvPr id="82" name="81 Rectángulo"/>
          <p:cNvSpPr/>
          <p:nvPr/>
        </p:nvSpPr>
        <p:spPr>
          <a:xfrm>
            <a:off x="2235549" y="2533188"/>
            <a:ext cx="4965349" cy="375138"/>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83" name="82 Grupo"/>
          <p:cNvGrpSpPr/>
          <p:nvPr/>
        </p:nvGrpSpPr>
        <p:grpSpPr>
          <a:xfrm>
            <a:off x="2424996" y="2603074"/>
            <a:ext cx="3446504" cy="276999"/>
            <a:chOff x="2448322" y="74775"/>
            <a:chExt cx="3446504" cy="276999"/>
          </a:xfrm>
        </p:grpSpPr>
        <p:sp>
          <p:nvSpPr>
            <p:cNvPr id="84" name="83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85" name="84 Conector recto"/>
            <p:cNvCxnSpPr>
              <a:stCxn id="84"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86" name="85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Indicadores</a:t>
              </a:r>
              <a:endParaRPr lang="es-ES" sz="1200" b="1" dirty="0">
                <a:latin typeface="Arial Narrow" panose="020B0606020202030204" pitchFamily="34" charset="0"/>
              </a:endParaRPr>
            </a:p>
          </p:txBody>
        </p:sp>
      </p:grpSp>
      <p:sp>
        <p:nvSpPr>
          <p:cNvPr id="87" name="86 CuadroTexto"/>
          <p:cNvSpPr txBox="1"/>
          <p:nvPr/>
        </p:nvSpPr>
        <p:spPr>
          <a:xfrm>
            <a:off x="5894826" y="2920771"/>
            <a:ext cx="1282226" cy="577081"/>
          </a:xfrm>
          <a:prstGeom prst="rect">
            <a:avLst/>
          </a:prstGeom>
          <a:noFill/>
        </p:spPr>
        <p:txBody>
          <a:bodyPr wrap="square" rtlCol="0">
            <a:spAutoFit/>
          </a:bodyPr>
          <a:lstStyle/>
          <a:p>
            <a:pPr algn="ctr"/>
            <a:r>
              <a:rPr lang="es-CO" sz="1050" b="1" dirty="0" smtClean="0">
                <a:latin typeface="Arial Narrow" panose="020B0606020202030204" pitchFamily="34" charset="0"/>
              </a:rPr>
              <a:t>Proporción de brotes en población confinada</a:t>
            </a:r>
            <a:endParaRPr lang="es-ES" sz="1050" b="1" dirty="0">
              <a:latin typeface="Arial Narrow" panose="020B0606020202030204" pitchFamily="34" charset="0"/>
            </a:endParaRPr>
          </a:p>
        </p:txBody>
      </p:sp>
      <p:pic>
        <p:nvPicPr>
          <p:cNvPr id="2052" name="Picture 4"/>
          <p:cNvPicPr>
            <a:picLocks noChangeAspect="1" noChangeArrowheads="1"/>
          </p:cNvPicPr>
          <p:nvPr/>
        </p:nvPicPr>
        <p:blipFill rotWithShape="1">
          <a:blip r:embed="rId6">
            <a:biLevel thresh="50000"/>
            <a:extLst>
              <a:ext uri="{28A0092B-C50C-407E-A947-70E740481C1C}">
                <a14:useLocalDpi xmlns:a14="http://schemas.microsoft.com/office/drawing/2010/main" val="0"/>
              </a:ext>
            </a:extLst>
          </a:blip>
          <a:srcRect t="14232"/>
          <a:stretch/>
        </p:blipFill>
        <p:spPr bwMode="auto">
          <a:xfrm>
            <a:off x="4270803" y="4456042"/>
            <a:ext cx="508027" cy="4825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7">
            <a:biLevel thresh="50000"/>
            <a:extLst>
              <a:ext uri="{28A0092B-C50C-407E-A947-70E740481C1C}">
                <a14:useLocalDpi xmlns:a14="http://schemas.microsoft.com/office/drawing/2010/main" val="0"/>
              </a:ext>
            </a:extLst>
          </a:blip>
          <a:srcRect/>
          <a:stretch>
            <a:fillRect/>
          </a:stretch>
        </p:blipFill>
        <p:spPr bwMode="auto">
          <a:xfrm>
            <a:off x="5094423" y="4375173"/>
            <a:ext cx="458010" cy="5204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8" cstate="print">
            <a:grayscl/>
            <a:extLst>
              <a:ext uri="{BEBA8EAE-BF5A-486C-A8C5-ECC9F3942E4B}">
                <a14:imgProps xmlns:a14="http://schemas.microsoft.com/office/drawing/2010/main">
                  <a14:imgLayer r:embed="rId9">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6151745" y="4189418"/>
            <a:ext cx="935931" cy="7137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7" name="Picture 9"/>
          <p:cNvPicPr>
            <a:picLocks noChangeAspect="1" noChangeArrowheads="1"/>
          </p:cNvPicPr>
          <p:nvPr/>
        </p:nvPicPr>
        <p:blipFill>
          <a:blip r:embed="rId10">
            <a:biLevel thresh="50000"/>
            <a:extLst>
              <a:ext uri="{28A0092B-C50C-407E-A947-70E740481C1C}">
                <a14:useLocalDpi xmlns:a14="http://schemas.microsoft.com/office/drawing/2010/main" val="0"/>
              </a:ext>
            </a:extLst>
          </a:blip>
          <a:srcRect/>
          <a:stretch>
            <a:fillRect/>
          </a:stretch>
        </p:blipFill>
        <p:spPr bwMode="auto">
          <a:xfrm>
            <a:off x="3802389" y="6025389"/>
            <a:ext cx="642392" cy="636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8" name="Picture 10"/>
          <p:cNvPicPr>
            <a:picLocks noChangeAspect="1" noChangeArrowheads="1"/>
          </p:cNvPicPr>
          <p:nvPr/>
        </p:nvPicPr>
        <p:blipFill>
          <a:blip r:embed="rId11">
            <a:biLevel thresh="50000"/>
            <a:extLst>
              <a:ext uri="{28A0092B-C50C-407E-A947-70E740481C1C}">
                <a14:useLocalDpi xmlns:a14="http://schemas.microsoft.com/office/drawing/2010/main" val="0"/>
              </a:ext>
            </a:extLst>
          </a:blip>
          <a:srcRect/>
          <a:stretch>
            <a:fillRect/>
          </a:stretch>
        </p:blipFill>
        <p:spPr bwMode="auto">
          <a:xfrm>
            <a:off x="4636123" y="6009827"/>
            <a:ext cx="623710" cy="6012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02" name="101 Grupo"/>
          <p:cNvGrpSpPr/>
          <p:nvPr/>
        </p:nvGrpSpPr>
        <p:grpSpPr>
          <a:xfrm>
            <a:off x="3702805" y="6605790"/>
            <a:ext cx="823641" cy="882974"/>
            <a:chOff x="1073622" y="1243369"/>
            <a:chExt cx="823641" cy="882974"/>
          </a:xfrm>
        </p:grpSpPr>
        <p:sp>
          <p:nvSpPr>
            <p:cNvPr id="103" name="102 Rectángulo redondeado"/>
            <p:cNvSpPr/>
            <p:nvPr/>
          </p:nvSpPr>
          <p:spPr>
            <a:xfrm>
              <a:off x="1073622" y="1520368"/>
              <a:ext cx="781729"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56,50%</a:t>
              </a:r>
              <a:endParaRPr lang="es-ES" sz="1600" b="1" dirty="0">
                <a:solidFill>
                  <a:schemeClr val="tx1"/>
                </a:solidFill>
                <a:latin typeface="Arial Narrow" panose="020B0606020202030204" pitchFamily="34" charset="0"/>
              </a:endParaRPr>
            </a:p>
          </p:txBody>
        </p:sp>
        <p:sp>
          <p:nvSpPr>
            <p:cNvPr id="104" name="103 Rectángulo"/>
            <p:cNvSpPr/>
            <p:nvPr/>
          </p:nvSpPr>
          <p:spPr>
            <a:xfrm>
              <a:off x="1180698" y="1243369"/>
              <a:ext cx="550151" cy="276999"/>
            </a:xfrm>
            <a:prstGeom prst="rect">
              <a:avLst/>
            </a:prstGeom>
          </p:spPr>
          <p:txBody>
            <a:bodyPr wrap="none">
              <a:spAutoFit/>
            </a:bodyPr>
            <a:lstStyle/>
            <a:p>
              <a:r>
                <a:rPr lang="es-ES" sz="1200" b="1" u="sng" dirty="0" smtClean="0">
                  <a:solidFill>
                    <a:sysClr val="windowText" lastClr="000000"/>
                  </a:solidFill>
                  <a:latin typeface="Arial Narrow" panose="020B0606020202030204" pitchFamily="34" charset="0"/>
                </a:rPr>
                <a:t>Hogar</a:t>
              </a:r>
              <a:endParaRPr lang="es-ES" sz="1200" b="1" u="sng" dirty="0">
                <a:solidFill>
                  <a:sysClr val="windowText" lastClr="000000"/>
                </a:solidFill>
                <a:latin typeface="Arial Narrow" panose="020B0606020202030204" pitchFamily="34" charset="0"/>
              </a:endParaRPr>
            </a:p>
          </p:txBody>
        </p:sp>
        <p:sp>
          <p:nvSpPr>
            <p:cNvPr id="105" name="104 Rectángulo"/>
            <p:cNvSpPr/>
            <p:nvPr/>
          </p:nvSpPr>
          <p:spPr>
            <a:xfrm>
              <a:off x="1073623" y="1849344"/>
              <a:ext cx="823640" cy="276999"/>
            </a:xfrm>
            <a:prstGeom prst="rect">
              <a:avLst/>
            </a:prstGeom>
          </p:spPr>
          <p:txBody>
            <a:bodyPr wrap="square">
              <a:spAutoFit/>
            </a:bodyPr>
            <a:lstStyle/>
            <a:p>
              <a:r>
                <a:rPr lang="es-ES" sz="1200" b="1" dirty="0" smtClean="0">
                  <a:latin typeface="Arial Narrow" panose="020B0606020202030204" pitchFamily="34" charset="0"/>
                </a:rPr>
                <a:t>678 casos</a:t>
              </a:r>
              <a:endParaRPr lang="es-CO" sz="1200" dirty="0"/>
            </a:p>
          </p:txBody>
        </p:sp>
      </p:grpSp>
      <p:grpSp>
        <p:nvGrpSpPr>
          <p:cNvPr id="106" name="105 Grupo"/>
          <p:cNvGrpSpPr/>
          <p:nvPr/>
        </p:nvGrpSpPr>
        <p:grpSpPr>
          <a:xfrm>
            <a:off x="4013888" y="4872449"/>
            <a:ext cx="904415" cy="883043"/>
            <a:chOff x="1033171" y="8262441"/>
            <a:chExt cx="904415" cy="883043"/>
          </a:xfrm>
        </p:grpSpPr>
        <p:sp>
          <p:nvSpPr>
            <p:cNvPr id="107" name="106 Rectángulo redondeado"/>
            <p:cNvSpPr/>
            <p:nvPr/>
          </p:nvSpPr>
          <p:spPr>
            <a:xfrm>
              <a:off x="1073490" y="8535741"/>
              <a:ext cx="826840"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11,92%</a:t>
              </a:r>
              <a:endParaRPr lang="es-ES" sz="1600" b="1" dirty="0">
                <a:solidFill>
                  <a:schemeClr val="tx1"/>
                </a:solidFill>
                <a:latin typeface="Arial Narrow" panose="020B0606020202030204" pitchFamily="34" charset="0"/>
              </a:endParaRPr>
            </a:p>
          </p:txBody>
        </p:sp>
        <p:sp>
          <p:nvSpPr>
            <p:cNvPr id="108" name="107 Rectángulo"/>
            <p:cNvSpPr/>
            <p:nvPr/>
          </p:nvSpPr>
          <p:spPr>
            <a:xfrm>
              <a:off x="1033171" y="8262441"/>
              <a:ext cx="867545" cy="276999"/>
            </a:xfrm>
            <a:prstGeom prst="rect">
              <a:avLst/>
            </a:prstGeom>
          </p:spPr>
          <p:txBody>
            <a:bodyPr wrap="none">
              <a:spAutoFit/>
            </a:bodyPr>
            <a:lstStyle/>
            <a:p>
              <a:r>
                <a:rPr lang="es-ES" sz="1200" b="1" u="sng" dirty="0">
                  <a:latin typeface="Arial Narrow" panose="020B0606020202030204" pitchFamily="34" charset="0"/>
                </a:rPr>
                <a:t>5</a:t>
              </a:r>
              <a:r>
                <a:rPr lang="es-ES" sz="1200" b="1" u="sng" dirty="0" smtClean="0">
                  <a:latin typeface="Arial Narrow" panose="020B0606020202030204" pitchFamily="34" charset="0"/>
                </a:rPr>
                <a:t> </a:t>
              </a:r>
              <a:r>
                <a:rPr lang="es-ES" sz="1200" b="1" u="sng" dirty="0">
                  <a:latin typeface="Arial Narrow" panose="020B0606020202030204" pitchFamily="34" charset="0"/>
                </a:rPr>
                <a:t>a</a:t>
              </a:r>
              <a:r>
                <a:rPr lang="es-ES" sz="1200" b="1" u="sng" dirty="0" smtClean="0">
                  <a:latin typeface="Arial Narrow" panose="020B0606020202030204" pitchFamily="34" charset="0"/>
                </a:rPr>
                <a:t> 18 años</a:t>
              </a:r>
              <a:endParaRPr lang="es-ES" sz="1200" b="1" u="sng" dirty="0">
                <a:solidFill>
                  <a:sysClr val="windowText" lastClr="000000"/>
                </a:solidFill>
                <a:latin typeface="Arial Narrow" panose="020B0606020202030204" pitchFamily="34" charset="0"/>
              </a:endParaRPr>
            </a:p>
          </p:txBody>
        </p:sp>
        <p:sp>
          <p:nvSpPr>
            <p:cNvPr id="109" name="108 Rectángulo"/>
            <p:cNvSpPr/>
            <p:nvPr/>
          </p:nvSpPr>
          <p:spPr>
            <a:xfrm>
              <a:off x="1146985" y="8868485"/>
              <a:ext cx="790601" cy="276999"/>
            </a:xfrm>
            <a:prstGeom prst="rect">
              <a:avLst/>
            </a:prstGeom>
          </p:spPr>
          <p:txBody>
            <a:bodyPr wrap="none">
              <a:spAutoFit/>
            </a:bodyPr>
            <a:lstStyle/>
            <a:p>
              <a:r>
                <a:rPr lang="es-ES" sz="1200" b="1" dirty="0" smtClean="0">
                  <a:latin typeface="Arial Narrow" panose="020B0606020202030204" pitchFamily="34" charset="0"/>
                </a:rPr>
                <a:t>143 casos</a:t>
              </a:r>
              <a:endParaRPr lang="es-CO" sz="1200" dirty="0"/>
            </a:p>
          </p:txBody>
        </p:sp>
      </p:grpSp>
      <p:pic>
        <p:nvPicPr>
          <p:cNvPr id="2059" name="Picture 11"/>
          <p:cNvPicPr>
            <a:picLocks noChangeAspect="1" noChangeArrowheads="1"/>
          </p:cNvPicPr>
          <p:nvPr/>
        </p:nvPicPr>
        <p:blipFill>
          <a:blip r:embed="rId12">
            <a:biLevel thresh="50000"/>
            <a:extLst>
              <a:ext uri="{28A0092B-C50C-407E-A947-70E740481C1C}">
                <a14:useLocalDpi xmlns:a14="http://schemas.microsoft.com/office/drawing/2010/main" val="0"/>
              </a:ext>
            </a:extLst>
          </a:blip>
          <a:srcRect/>
          <a:stretch>
            <a:fillRect/>
          </a:stretch>
        </p:blipFill>
        <p:spPr bwMode="auto">
          <a:xfrm>
            <a:off x="6454409" y="5996223"/>
            <a:ext cx="687960" cy="6633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10" name="109 Grupo"/>
          <p:cNvGrpSpPr/>
          <p:nvPr/>
        </p:nvGrpSpPr>
        <p:grpSpPr>
          <a:xfrm>
            <a:off x="6383433" y="6588420"/>
            <a:ext cx="774775" cy="903208"/>
            <a:chOff x="5327048" y="1270665"/>
            <a:chExt cx="774775" cy="903208"/>
          </a:xfrm>
        </p:grpSpPr>
        <p:sp>
          <p:nvSpPr>
            <p:cNvPr id="111" name="110 Rectángulo redondeado"/>
            <p:cNvSpPr/>
            <p:nvPr/>
          </p:nvSpPr>
          <p:spPr>
            <a:xfrm>
              <a:off x="5327048" y="1561312"/>
              <a:ext cx="740068"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3,83%</a:t>
              </a:r>
              <a:endParaRPr lang="es-ES" sz="1600" b="1" dirty="0">
                <a:solidFill>
                  <a:schemeClr val="tx1"/>
                </a:solidFill>
                <a:latin typeface="Arial Narrow" panose="020B0606020202030204" pitchFamily="34" charset="0"/>
              </a:endParaRPr>
            </a:p>
          </p:txBody>
        </p:sp>
        <p:sp>
          <p:nvSpPr>
            <p:cNvPr id="112" name="111 Rectángulo"/>
            <p:cNvSpPr/>
            <p:nvPr/>
          </p:nvSpPr>
          <p:spPr>
            <a:xfrm>
              <a:off x="5338616" y="1270665"/>
              <a:ext cx="669863" cy="276999"/>
            </a:xfrm>
            <a:prstGeom prst="rect">
              <a:avLst/>
            </a:prstGeom>
          </p:spPr>
          <p:txBody>
            <a:bodyPr wrap="none">
              <a:spAutoFit/>
            </a:bodyPr>
            <a:lstStyle/>
            <a:p>
              <a:r>
                <a:rPr lang="es-ES" sz="1200" b="1" u="sng" dirty="0" smtClean="0">
                  <a:latin typeface="Arial Narrow" panose="020B0606020202030204" pitchFamily="34" charset="0"/>
                </a:rPr>
                <a:t>Trabajo </a:t>
              </a:r>
              <a:endParaRPr lang="es-ES" sz="1200" b="1" u="sng" dirty="0">
                <a:solidFill>
                  <a:sysClr val="windowText" lastClr="000000"/>
                </a:solidFill>
                <a:latin typeface="Arial Narrow" panose="020B0606020202030204" pitchFamily="34" charset="0"/>
              </a:endParaRPr>
            </a:p>
          </p:txBody>
        </p:sp>
        <p:sp>
          <p:nvSpPr>
            <p:cNvPr id="113" name="112 Rectángulo"/>
            <p:cNvSpPr/>
            <p:nvPr/>
          </p:nvSpPr>
          <p:spPr>
            <a:xfrm>
              <a:off x="5381754" y="1896874"/>
              <a:ext cx="720069" cy="276999"/>
            </a:xfrm>
            <a:prstGeom prst="rect">
              <a:avLst/>
            </a:prstGeom>
          </p:spPr>
          <p:txBody>
            <a:bodyPr wrap="none">
              <a:spAutoFit/>
            </a:bodyPr>
            <a:lstStyle/>
            <a:p>
              <a:r>
                <a:rPr lang="es-ES" sz="1200" b="1" dirty="0" smtClean="0">
                  <a:latin typeface="Arial Narrow" panose="020B0606020202030204" pitchFamily="34" charset="0"/>
                </a:rPr>
                <a:t>46 casos</a:t>
              </a:r>
              <a:endParaRPr lang="es-CO" sz="1200" dirty="0"/>
            </a:p>
          </p:txBody>
        </p:sp>
      </p:grpSp>
      <p:pic>
        <p:nvPicPr>
          <p:cNvPr id="2060" name="Picture 12"/>
          <p:cNvPicPr>
            <a:picLocks noChangeAspect="1" noChangeArrowheads="1"/>
          </p:cNvPicPr>
          <p:nvPr/>
        </p:nvPicPr>
        <p:blipFill>
          <a:blip r:embed="rId13">
            <a:biLevel thresh="50000"/>
            <a:extLst>
              <a:ext uri="{28A0092B-C50C-407E-A947-70E740481C1C}">
                <a14:useLocalDpi xmlns:a14="http://schemas.microsoft.com/office/drawing/2010/main" val="0"/>
              </a:ext>
            </a:extLst>
          </a:blip>
          <a:srcRect/>
          <a:stretch>
            <a:fillRect/>
          </a:stretch>
        </p:blipFill>
        <p:spPr bwMode="auto">
          <a:xfrm>
            <a:off x="5600783" y="6036718"/>
            <a:ext cx="493788" cy="6332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14" name="113 Grupo"/>
          <p:cNvGrpSpPr/>
          <p:nvPr/>
        </p:nvGrpSpPr>
        <p:grpSpPr>
          <a:xfrm>
            <a:off x="5309646" y="6613815"/>
            <a:ext cx="1144763" cy="895160"/>
            <a:chOff x="2420491" y="3162904"/>
            <a:chExt cx="1144763" cy="895160"/>
          </a:xfrm>
        </p:grpSpPr>
        <p:sp>
          <p:nvSpPr>
            <p:cNvPr id="115" name="114 Rectángulo redondeado"/>
            <p:cNvSpPr/>
            <p:nvPr/>
          </p:nvSpPr>
          <p:spPr>
            <a:xfrm>
              <a:off x="2609254" y="3431176"/>
              <a:ext cx="733607"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7,42%</a:t>
              </a:r>
              <a:endParaRPr lang="es-ES" sz="1600" b="1" dirty="0">
                <a:solidFill>
                  <a:schemeClr val="tx1"/>
                </a:solidFill>
                <a:latin typeface="Arial Narrow" panose="020B0606020202030204" pitchFamily="34" charset="0"/>
              </a:endParaRPr>
            </a:p>
          </p:txBody>
        </p:sp>
        <p:sp>
          <p:nvSpPr>
            <p:cNvPr id="116" name="115 Rectángulo"/>
            <p:cNvSpPr/>
            <p:nvPr/>
          </p:nvSpPr>
          <p:spPr>
            <a:xfrm>
              <a:off x="2420491" y="3162904"/>
              <a:ext cx="1144763" cy="276999"/>
            </a:xfrm>
            <a:prstGeom prst="rect">
              <a:avLst/>
            </a:prstGeom>
          </p:spPr>
          <p:txBody>
            <a:bodyPr wrap="square">
              <a:spAutoFit/>
            </a:bodyPr>
            <a:lstStyle/>
            <a:p>
              <a:pPr algn="ctr"/>
              <a:r>
                <a:rPr lang="es-ES" sz="1200" b="1" u="sng" dirty="0" smtClean="0">
                  <a:latin typeface="Arial Narrow" panose="020B0606020202030204" pitchFamily="34" charset="0"/>
                </a:rPr>
                <a:t>Bares/Tabernas</a:t>
              </a:r>
              <a:endParaRPr lang="es-ES" sz="1200" b="1" u="sng" dirty="0">
                <a:solidFill>
                  <a:sysClr val="windowText" lastClr="000000"/>
                </a:solidFill>
                <a:latin typeface="Arial Narrow" panose="020B0606020202030204" pitchFamily="34" charset="0"/>
              </a:endParaRPr>
            </a:p>
          </p:txBody>
        </p:sp>
        <p:sp>
          <p:nvSpPr>
            <p:cNvPr id="117" name="116 Rectángulo"/>
            <p:cNvSpPr/>
            <p:nvPr/>
          </p:nvSpPr>
          <p:spPr>
            <a:xfrm>
              <a:off x="2606048" y="3781065"/>
              <a:ext cx="720069" cy="276999"/>
            </a:xfrm>
            <a:prstGeom prst="rect">
              <a:avLst/>
            </a:prstGeom>
          </p:spPr>
          <p:txBody>
            <a:bodyPr wrap="none">
              <a:spAutoFit/>
            </a:bodyPr>
            <a:lstStyle/>
            <a:p>
              <a:r>
                <a:rPr lang="es-ES" sz="1200" b="1" dirty="0" smtClean="0">
                  <a:latin typeface="Arial Narrow" panose="020B0606020202030204" pitchFamily="34" charset="0"/>
                </a:rPr>
                <a:t>89 casos</a:t>
              </a:r>
              <a:endParaRPr lang="es-CO" sz="1200" dirty="0"/>
            </a:p>
          </p:txBody>
        </p:sp>
      </p:grpSp>
      <p:sp>
        <p:nvSpPr>
          <p:cNvPr id="95" name="94 CuadroTexto"/>
          <p:cNvSpPr txBox="1"/>
          <p:nvPr/>
        </p:nvSpPr>
        <p:spPr>
          <a:xfrm>
            <a:off x="5902928" y="3440403"/>
            <a:ext cx="1239442" cy="307777"/>
          </a:xfrm>
          <a:prstGeom prst="rect">
            <a:avLst/>
          </a:prstGeom>
          <a:noFill/>
        </p:spPr>
        <p:txBody>
          <a:bodyPr wrap="none" rtlCol="0">
            <a:spAutoFit/>
          </a:bodyPr>
          <a:lstStyle/>
          <a:p>
            <a:pPr algn="ctr"/>
            <a:r>
              <a:rPr lang="es-ES" sz="1400" b="1" dirty="0" smtClean="0">
                <a:solidFill>
                  <a:srgbClr val="C00000"/>
                </a:solidFill>
                <a:latin typeface="Arial Narrow" panose="020B0606020202030204" pitchFamily="34" charset="0"/>
              </a:rPr>
              <a:t>No hubo casos</a:t>
            </a:r>
          </a:p>
        </p:txBody>
      </p:sp>
      <p:grpSp>
        <p:nvGrpSpPr>
          <p:cNvPr id="79" name="78 Grupo"/>
          <p:cNvGrpSpPr/>
          <p:nvPr/>
        </p:nvGrpSpPr>
        <p:grpSpPr>
          <a:xfrm>
            <a:off x="2405662" y="4024402"/>
            <a:ext cx="2480325" cy="436841"/>
            <a:chOff x="3054754" y="484500"/>
            <a:chExt cx="2375609" cy="436841"/>
          </a:xfrm>
        </p:grpSpPr>
        <p:sp>
          <p:nvSpPr>
            <p:cNvPr id="97" name="96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98" name="97 CuadroTexto"/>
            <p:cNvSpPr txBox="1"/>
            <p:nvPr/>
          </p:nvSpPr>
          <p:spPr>
            <a:xfrm>
              <a:off x="3054754" y="484500"/>
              <a:ext cx="2339087" cy="307777"/>
            </a:xfrm>
            <a:prstGeom prst="rect">
              <a:avLst/>
            </a:prstGeom>
            <a:noFill/>
          </p:spPr>
          <p:txBody>
            <a:bodyPr wrap="square" rtlCol="0">
              <a:spAutoFit/>
            </a:bodyPr>
            <a:lstStyle/>
            <a:p>
              <a:pPr algn="ctr"/>
              <a:r>
                <a:rPr lang="es-ES" sz="1400" b="1" dirty="0" smtClean="0">
                  <a:latin typeface="Arial Narrow" panose="020B0606020202030204" pitchFamily="34" charset="0"/>
                </a:rPr>
                <a:t>Sexo y Edad</a:t>
              </a:r>
              <a:endParaRPr lang="es-ES" sz="1400" b="1" dirty="0">
                <a:latin typeface="Arial Narrow" panose="020B0606020202030204" pitchFamily="34" charset="0"/>
              </a:endParaRPr>
            </a:p>
          </p:txBody>
        </p:sp>
      </p:grpSp>
      <p:grpSp>
        <p:nvGrpSpPr>
          <p:cNvPr id="99" name="98 Grupo"/>
          <p:cNvGrpSpPr/>
          <p:nvPr/>
        </p:nvGrpSpPr>
        <p:grpSpPr>
          <a:xfrm>
            <a:off x="3861366" y="5640349"/>
            <a:ext cx="3281003" cy="436841"/>
            <a:chOff x="3054754" y="484500"/>
            <a:chExt cx="2375609" cy="436841"/>
          </a:xfrm>
        </p:grpSpPr>
        <p:sp>
          <p:nvSpPr>
            <p:cNvPr id="100" name="99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01" name="100 CuadroTexto"/>
            <p:cNvSpPr txBox="1"/>
            <p:nvPr/>
          </p:nvSpPr>
          <p:spPr>
            <a:xfrm>
              <a:off x="3054754" y="484500"/>
              <a:ext cx="2339087" cy="307777"/>
            </a:xfrm>
            <a:prstGeom prst="rect">
              <a:avLst/>
            </a:prstGeom>
            <a:noFill/>
          </p:spPr>
          <p:txBody>
            <a:bodyPr wrap="square" rtlCol="0">
              <a:spAutoFit/>
            </a:bodyPr>
            <a:lstStyle/>
            <a:p>
              <a:pPr algn="ctr"/>
              <a:r>
                <a:rPr lang="es-ES" sz="1400" b="1" dirty="0" smtClean="0">
                  <a:latin typeface="Arial Narrow" panose="020B0606020202030204" pitchFamily="34" charset="0"/>
                </a:rPr>
                <a:t>Lugar de exposición</a:t>
              </a:r>
              <a:endParaRPr lang="es-ES" sz="1400" b="1" dirty="0">
                <a:latin typeface="Arial Narrow" panose="020B0606020202030204" pitchFamily="34" charset="0"/>
              </a:endParaRPr>
            </a:p>
          </p:txBody>
        </p:sp>
      </p:grpSp>
      <p:sp>
        <p:nvSpPr>
          <p:cNvPr id="120" name="84 Rectángulo"/>
          <p:cNvSpPr/>
          <p:nvPr/>
        </p:nvSpPr>
        <p:spPr>
          <a:xfrm>
            <a:off x="-11503" y="8429079"/>
            <a:ext cx="7135004" cy="646331"/>
          </a:xfrm>
          <a:prstGeom prst="rect">
            <a:avLst/>
          </a:prstGeom>
        </p:spPr>
        <p:txBody>
          <a:bodyPr wrap="square">
            <a:spAutoFit/>
          </a:bodyPr>
          <a:lstStyle/>
          <a:p>
            <a:pPr algn="just"/>
            <a:r>
              <a:rPr lang="es-CO" sz="1200" dirty="0" smtClean="0">
                <a:solidFill>
                  <a:srgbClr val="FF0000"/>
                </a:solidFill>
                <a:latin typeface="Arial Narrow" panose="020B0606020202030204" pitchFamily="34" charset="0"/>
              </a:rPr>
              <a:t>El comportamiento de la notificación tuvo una diminución del 0,66% respecto al mismo periodo del año anterior.</a:t>
            </a:r>
          </a:p>
          <a:p>
            <a:pPr algn="just"/>
            <a:r>
              <a:rPr lang="es-CO" sz="1200" dirty="0" smtClean="0">
                <a:solidFill>
                  <a:srgbClr val="FF0000"/>
                </a:solidFill>
                <a:latin typeface="Arial Narrow" panose="020B0606020202030204" pitchFamily="34" charset="0"/>
              </a:rPr>
              <a:t>Alrededor del 52,83% de las notificaciones relacionadas con las intoxicaciones corresponden aquellas notificadas por sustancias psicoactivas, principalmente en los hombres y dichas exposiciones ocurrieron </a:t>
            </a:r>
            <a:r>
              <a:rPr lang="es-CO" sz="1200" dirty="0">
                <a:solidFill>
                  <a:srgbClr val="FF0000"/>
                </a:solidFill>
                <a:latin typeface="Arial Narrow" panose="020B0606020202030204" pitchFamily="34" charset="0"/>
              </a:rPr>
              <a:t>en el hogar. </a:t>
            </a:r>
            <a:endParaRPr lang="es-ES" sz="1200" dirty="0">
              <a:solidFill>
                <a:srgbClr val="FF0000"/>
              </a:solidFill>
              <a:latin typeface="Arial Narrow" panose="020B0606020202030204" pitchFamily="34" charset="0"/>
            </a:endParaRPr>
          </a:p>
        </p:txBody>
      </p:sp>
      <p:sp>
        <p:nvSpPr>
          <p:cNvPr id="121" name="108 Rectángulo"/>
          <p:cNvSpPr/>
          <p:nvPr/>
        </p:nvSpPr>
        <p:spPr>
          <a:xfrm>
            <a:off x="-1849" y="8013308"/>
            <a:ext cx="7200900" cy="310824"/>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122" name="105 Grupo"/>
          <p:cNvGrpSpPr/>
          <p:nvPr/>
        </p:nvGrpSpPr>
        <p:grpSpPr>
          <a:xfrm>
            <a:off x="93859" y="8056850"/>
            <a:ext cx="3446504" cy="276999"/>
            <a:chOff x="2448322" y="33831"/>
            <a:chExt cx="3446504" cy="276999"/>
          </a:xfrm>
        </p:grpSpPr>
        <p:sp>
          <p:nvSpPr>
            <p:cNvPr id="123" name="106 Elipse"/>
            <p:cNvSpPr/>
            <p:nvPr/>
          </p:nvSpPr>
          <p:spPr>
            <a:xfrm>
              <a:off x="2448322" y="33831"/>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24" name="112 Conector recto"/>
            <p:cNvCxnSpPr>
              <a:stCxn id="123" idx="6"/>
            </p:cNvCxnSpPr>
            <p:nvPr/>
          </p:nvCxnSpPr>
          <p:spPr>
            <a:xfrm>
              <a:off x="2736354" y="164636"/>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25" name="113 CuadroTexto"/>
            <p:cNvSpPr txBox="1"/>
            <p:nvPr/>
          </p:nvSpPr>
          <p:spPr>
            <a:xfrm>
              <a:off x="3302538" y="33831"/>
              <a:ext cx="2592288" cy="276999"/>
            </a:xfrm>
            <a:prstGeom prst="rect">
              <a:avLst/>
            </a:prstGeom>
            <a:noFill/>
          </p:spPr>
          <p:txBody>
            <a:bodyPr wrap="square" rtlCol="0">
              <a:spAutoFit/>
            </a:bodyPr>
            <a:lstStyle/>
            <a:p>
              <a:r>
                <a:rPr lang="es-ES" sz="1200" b="1" dirty="0" smtClean="0">
                  <a:latin typeface="Arial Narrow" panose="020B0606020202030204" pitchFamily="34" charset="0"/>
                </a:rPr>
                <a:t>Consideraciones técnicas</a:t>
              </a:r>
              <a:endParaRPr lang="es-ES" sz="1200" b="1" dirty="0">
                <a:latin typeface="Arial Narrow" panose="020B0606020202030204" pitchFamily="34" charset="0"/>
              </a:endParaRPr>
            </a:p>
          </p:txBody>
        </p:sp>
      </p:grpSp>
      <p:grpSp>
        <p:nvGrpSpPr>
          <p:cNvPr id="126" name="2 Grupo"/>
          <p:cNvGrpSpPr/>
          <p:nvPr/>
        </p:nvGrpSpPr>
        <p:grpSpPr>
          <a:xfrm>
            <a:off x="3132746" y="4419182"/>
            <a:ext cx="879488" cy="1377146"/>
            <a:chOff x="1708524" y="1209162"/>
            <a:chExt cx="1075155" cy="1830651"/>
          </a:xfrm>
        </p:grpSpPr>
        <p:sp>
          <p:nvSpPr>
            <p:cNvPr id="127" name="41 Rectángulo redondeado"/>
            <p:cNvSpPr/>
            <p:nvPr/>
          </p:nvSpPr>
          <p:spPr>
            <a:xfrm>
              <a:off x="1708524" y="2181418"/>
              <a:ext cx="966980" cy="442799"/>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44,33%</a:t>
              </a:r>
              <a:endParaRPr lang="es-ES" sz="1600" b="1" dirty="0">
                <a:solidFill>
                  <a:schemeClr val="tx1"/>
                </a:solidFill>
                <a:latin typeface="Arial Narrow" panose="020B0606020202030204" pitchFamily="34" charset="0"/>
              </a:endParaRPr>
            </a:p>
          </p:txBody>
        </p:sp>
        <p:sp>
          <p:nvSpPr>
            <p:cNvPr id="128" name="31 Rectángulo"/>
            <p:cNvSpPr/>
            <p:nvPr/>
          </p:nvSpPr>
          <p:spPr>
            <a:xfrm>
              <a:off x="1715245" y="1803779"/>
              <a:ext cx="780983" cy="276999"/>
            </a:xfrm>
            <a:prstGeom prst="rect">
              <a:avLst/>
            </a:prstGeom>
          </p:spPr>
          <p:txBody>
            <a:bodyPr wrap="none">
              <a:spAutoFit/>
            </a:bodyPr>
            <a:lstStyle/>
            <a:p>
              <a:r>
                <a:rPr lang="es-ES" sz="1200" b="1" u="sng" dirty="0" smtClean="0">
                  <a:latin typeface="Arial Narrow" panose="020B0606020202030204" pitchFamily="34" charset="0"/>
                </a:rPr>
                <a:t>Femenino</a:t>
              </a:r>
              <a:endParaRPr lang="es-ES" sz="1200" b="1" u="sng" dirty="0">
                <a:solidFill>
                  <a:sysClr val="windowText" lastClr="000000"/>
                </a:solidFill>
                <a:latin typeface="Arial Narrow" panose="020B0606020202030204" pitchFamily="34" charset="0"/>
              </a:endParaRPr>
            </a:p>
          </p:txBody>
        </p:sp>
        <p:sp>
          <p:nvSpPr>
            <p:cNvPr id="129" name="34 Rectángulo"/>
            <p:cNvSpPr/>
            <p:nvPr/>
          </p:nvSpPr>
          <p:spPr>
            <a:xfrm>
              <a:off x="1817186" y="2671596"/>
              <a:ext cx="966493" cy="368217"/>
            </a:xfrm>
            <a:prstGeom prst="rect">
              <a:avLst/>
            </a:prstGeom>
          </p:spPr>
          <p:txBody>
            <a:bodyPr wrap="none">
              <a:spAutoFit/>
            </a:bodyPr>
            <a:lstStyle/>
            <a:p>
              <a:r>
                <a:rPr lang="es-ES" sz="1200" b="1" dirty="0" smtClean="0">
                  <a:latin typeface="Arial Narrow" panose="020B0606020202030204" pitchFamily="34" charset="0"/>
                </a:rPr>
                <a:t>532 casos</a:t>
              </a:r>
              <a:endParaRPr lang="es-CO" sz="1200" dirty="0"/>
            </a:p>
          </p:txBody>
        </p:sp>
        <p:pic>
          <p:nvPicPr>
            <p:cNvPr id="130" name="Picture 3"/>
            <p:cNvPicPr>
              <a:picLocks noChangeAspect="1" noChangeArrowheads="1"/>
            </p:cNvPicPr>
            <p:nvPr/>
          </p:nvPicPr>
          <p:blipFill rotWithShape="1">
            <a:blip r:embed="rId5">
              <a:biLevel thresh="75000"/>
              <a:extLst>
                <a:ext uri="{28A0092B-C50C-407E-A947-70E740481C1C}">
                  <a14:useLocalDpi xmlns:a14="http://schemas.microsoft.com/office/drawing/2010/main" val="0"/>
                </a:ext>
              </a:extLst>
            </a:blip>
            <a:srcRect l="29313" t="7366" r="56038"/>
            <a:stretch/>
          </p:blipFill>
          <p:spPr bwMode="auto">
            <a:xfrm>
              <a:off x="1875394" y="1209162"/>
              <a:ext cx="530003" cy="6998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3" name="Imagen 2"/>
          <p:cNvPicPr>
            <a:picLocks noChangeAspect="1"/>
          </p:cNvPicPr>
          <p:nvPr/>
        </p:nvPicPr>
        <p:blipFill>
          <a:blip r:embed="rId14"/>
          <a:stretch>
            <a:fillRect/>
          </a:stretch>
        </p:blipFill>
        <p:spPr>
          <a:xfrm>
            <a:off x="2219398" y="297825"/>
            <a:ext cx="4957653" cy="1906317"/>
          </a:xfrm>
          <a:prstGeom prst="rect">
            <a:avLst/>
          </a:prstGeom>
        </p:spPr>
      </p:pic>
      <p:pic>
        <p:nvPicPr>
          <p:cNvPr id="4" name="Imagen 3"/>
          <p:cNvPicPr>
            <a:picLocks noChangeAspect="1"/>
          </p:cNvPicPr>
          <p:nvPr/>
        </p:nvPicPr>
        <p:blipFill>
          <a:blip r:embed="rId15"/>
          <a:stretch>
            <a:fillRect/>
          </a:stretch>
        </p:blipFill>
        <p:spPr>
          <a:xfrm>
            <a:off x="-10799" y="5729177"/>
            <a:ext cx="3516851" cy="1966503"/>
          </a:xfrm>
          <a:prstGeom prst="rect">
            <a:avLst/>
          </a:prstGeom>
        </p:spPr>
      </p:pic>
    </p:spTree>
    <p:extLst>
      <p:ext uri="{BB962C8B-B14F-4D97-AF65-F5344CB8AC3E}">
        <p14:creationId xmlns:p14="http://schemas.microsoft.com/office/powerpoint/2010/main" val="25990902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 name="Picture 9"/>
          <p:cNvPicPr>
            <a:picLocks noChangeAspect="1" noChangeArrowheads="1"/>
          </p:cNvPicPr>
          <p:nvPr/>
        </p:nvPicPr>
        <p:blipFill rotWithShape="1">
          <a:blip r:embed="rId2">
            <a:extLst>
              <a:ext uri="{28A0092B-C50C-407E-A947-70E740481C1C}">
                <a14:useLocalDpi xmlns:a14="http://schemas.microsoft.com/office/drawing/2010/main" val="0"/>
              </a:ext>
            </a:extLst>
          </a:blip>
          <a:srcRect t="75483"/>
          <a:stretch/>
        </p:blipFill>
        <p:spPr bwMode="auto">
          <a:xfrm>
            <a:off x="568" y="4771410"/>
            <a:ext cx="2180731" cy="14394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80" y="0"/>
            <a:ext cx="2166585" cy="28241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rotWithShape="1">
          <a:blip r:embed="rId2">
            <a:extLst>
              <a:ext uri="{28A0092B-C50C-407E-A947-70E740481C1C}">
                <a14:useLocalDpi xmlns:a14="http://schemas.microsoft.com/office/drawing/2010/main" val="0"/>
              </a:ext>
            </a:extLst>
          </a:blip>
          <a:srcRect t="51432"/>
          <a:stretch/>
        </p:blipFill>
        <p:spPr bwMode="auto">
          <a:xfrm>
            <a:off x="0" y="2824178"/>
            <a:ext cx="2180731" cy="28516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28154" y="2367583"/>
            <a:ext cx="2251490" cy="276999"/>
          </a:xfrm>
          <a:prstGeom prst="rect">
            <a:avLst/>
          </a:prstGeom>
          <a:noFill/>
        </p:spPr>
        <p:txBody>
          <a:bodyPr wrap="square" rtlCol="0">
            <a:spAutoFit/>
          </a:bodyPr>
          <a:lstStyle/>
          <a:p>
            <a:r>
              <a:rPr lang="es-ES" sz="1200" b="1" dirty="0" smtClean="0">
                <a:latin typeface="Arial Narrow" panose="020B0606020202030204" pitchFamily="34" charset="0"/>
              </a:rPr>
              <a:t>Periodo epidemiológico 11 - 2021</a:t>
            </a:r>
            <a:endParaRPr lang="es-ES" sz="1200" b="1" dirty="0">
              <a:latin typeface="Arial Narrow" panose="020B0606020202030204" pitchFamily="34" charset="0"/>
            </a:endParaRPr>
          </a:p>
        </p:txBody>
      </p:sp>
      <p:grpSp>
        <p:nvGrpSpPr>
          <p:cNvPr id="8" name="7 Grupo"/>
          <p:cNvGrpSpPr/>
          <p:nvPr/>
        </p:nvGrpSpPr>
        <p:grpSpPr>
          <a:xfrm>
            <a:off x="144066" y="4161193"/>
            <a:ext cx="1892650" cy="488476"/>
            <a:chOff x="2397524" y="3379972"/>
            <a:chExt cx="4508500" cy="904875"/>
          </a:xfrm>
        </p:grpSpPr>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317545" y="3478755"/>
              <a:ext cx="1593562" cy="684167"/>
            </a:xfrm>
            <a:prstGeom prst="rect">
              <a:avLst/>
            </a:prstGeom>
            <a:noFill/>
          </p:spPr>
          <p:txBody>
            <a:bodyPr wrap="square" rtlCol="0">
              <a:spAutoFit/>
            </a:bodyPr>
            <a:lstStyle/>
            <a:p>
              <a:pPr algn="ctr"/>
              <a:r>
                <a:rPr lang="es-ES" b="1" dirty="0" smtClean="0">
                  <a:latin typeface="Arial Narrow" panose="020B0606020202030204" pitchFamily="34" charset="0"/>
                </a:rPr>
                <a:t>1906</a:t>
              </a:r>
              <a:endParaRPr lang="es-ES" b="1" dirty="0">
                <a:latin typeface="Arial Narrow" panose="020B0606020202030204" pitchFamily="34" charset="0"/>
              </a:endParaRPr>
            </a:p>
          </p:txBody>
        </p:sp>
      </p:grpSp>
      <p:grpSp>
        <p:nvGrpSpPr>
          <p:cNvPr id="15" name="14 Grupo"/>
          <p:cNvGrpSpPr/>
          <p:nvPr/>
        </p:nvGrpSpPr>
        <p:grpSpPr>
          <a:xfrm>
            <a:off x="2448322" y="74775"/>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por territorio</a:t>
              </a:r>
              <a:endParaRPr lang="es-ES" sz="1200" b="1" dirty="0">
                <a:latin typeface="Arial Narrow" panose="020B0606020202030204" pitchFamily="34" charset="0"/>
              </a:endParaRPr>
            </a:p>
          </p:txBody>
        </p:sp>
      </p:gr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17</a:t>
            </a:r>
            <a:endParaRPr lang="es-ES" sz="1050" b="1" dirty="0">
              <a:latin typeface="Arial Narrow" panose="020B0606020202030204" pitchFamily="34" charset="0"/>
            </a:endParaRPr>
          </a:p>
        </p:txBody>
      </p:sp>
      <p:sp>
        <p:nvSpPr>
          <p:cNvPr id="37" name="36 Título"/>
          <p:cNvSpPr>
            <a:spLocks noGrp="1"/>
          </p:cNvSpPr>
          <p:nvPr>
            <p:ph type="ctrTitle"/>
          </p:nvPr>
        </p:nvSpPr>
        <p:spPr>
          <a:xfrm>
            <a:off x="-28154" y="14590"/>
            <a:ext cx="2208885" cy="1323439"/>
          </a:xfrm>
          <a:noFill/>
        </p:spPr>
        <p:txBody>
          <a:bodyPr wrap="square" rtlCol="0">
            <a:spAutoFit/>
          </a:bodyPr>
          <a:lstStyle/>
          <a:p>
            <a:r>
              <a:rPr lang="es-ES" sz="2000" b="1" dirty="0" smtClean="0">
                <a:solidFill>
                  <a:srgbClr val="C00000"/>
                </a:solidFill>
                <a:latin typeface="Arial Narrow" panose="020B0606020202030204" pitchFamily="34" charset="0"/>
              </a:rPr>
              <a:t>Enfermedad </a:t>
            </a:r>
            <a:r>
              <a:rPr lang="es-ES" sz="2000" b="1" dirty="0">
                <a:solidFill>
                  <a:srgbClr val="C00000"/>
                </a:solidFill>
                <a:latin typeface="Arial Narrow" panose="020B0606020202030204" pitchFamily="34" charset="0"/>
              </a:rPr>
              <a:t>transmitida por alimentos </a:t>
            </a:r>
            <a:r>
              <a:rPr lang="es-ES" sz="2000" b="1" dirty="0" smtClean="0">
                <a:solidFill>
                  <a:srgbClr val="C00000"/>
                </a:solidFill>
                <a:latin typeface="Arial Narrow" panose="020B0606020202030204" pitchFamily="34" charset="0"/>
                <a:ea typeface="+mn-ea"/>
                <a:cs typeface="+mn-cs"/>
              </a:rPr>
              <a:t>ETA</a:t>
            </a:r>
            <a:br>
              <a:rPr lang="es-ES" sz="2000" b="1" dirty="0" smtClean="0">
                <a:solidFill>
                  <a:srgbClr val="C00000"/>
                </a:solidFill>
                <a:latin typeface="Arial Narrow" panose="020B0606020202030204" pitchFamily="34" charset="0"/>
                <a:ea typeface="+mn-ea"/>
                <a:cs typeface="+mn-cs"/>
              </a:rPr>
            </a:br>
            <a:endParaRPr lang="es-ES" sz="2000" b="1" dirty="0">
              <a:solidFill>
                <a:srgbClr val="C00000"/>
              </a:solidFill>
              <a:latin typeface="Arial Narrow" panose="020B0606020202030204" pitchFamily="34" charset="0"/>
              <a:ea typeface="+mn-ea"/>
              <a:cs typeface="+mn-cs"/>
            </a:endParaRPr>
          </a:p>
        </p:txBody>
      </p:sp>
      <p:pic>
        <p:nvPicPr>
          <p:cNvPr id="45" name="Picture 6"/>
          <p:cNvPicPr>
            <a:picLocks noChangeAspect="1" noChangeArrowheads="1"/>
          </p:cNvPicPr>
          <p:nvPr/>
        </p:nvPicPr>
        <p:blipFill>
          <a:blip r:embed="rId5">
            <a:duotone>
              <a:schemeClr val="accent2">
                <a:shade val="45000"/>
                <a:satMod val="135000"/>
              </a:schemeClr>
              <a:prstClr val="white"/>
            </a:duotone>
            <a:extLst>
              <a:ext uri="{BEBA8EAE-BF5A-486C-A8C5-ECC9F3942E4B}">
                <a14:imgProps xmlns:a14="http://schemas.microsoft.com/office/drawing/2010/main">
                  <a14:imgLayer r:embed="rId6">
                    <a14:imgEffect>
                      <a14:backgroundRemoval t="1439" b="100000" l="0" r="100000"/>
                    </a14:imgEffect>
                  </a14:imgLayer>
                </a14:imgProps>
              </a:ext>
              <a:ext uri="{28A0092B-C50C-407E-A947-70E740481C1C}">
                <a14:useLocalDpi xmlns:a14="http://schemas.microsoft.com/office/drawing/2010/main" val="0"/>
              </a:ext>
            </a:extLst>
          </a:blip>
          <a:srcRect/>
          <a:stretch>
            <a:fillRect/>
          </a:stretch>
        </p:blipFill>
        <p:spPr bwMode="auto">
          <a:xfrm>
            <a:off x="288082" y="1043608"/>
            <a:ext cx="1519238" cy="1323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6" name="45 Rectángulo"/>
          <p:cNvSpPr/>
          <p:nvPr/>
        </p:nvSpPr>
        <p:spPr>
          <a:xfrm>
            <a:off x="2152405" y="4950692"/>
            <a:ext cx="4895141" cy="492443"/>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r>
              <a:rPr lang="es-ES" sz="1000" dirty="0" smtClean="0">
                <a:latin typeface="Arial Narrow" panose="020B0606020202030204" pitchFamily="34" charset="0"/>
              </a:rPr>
              <a:t>Figura. Mapa temático de densidad de ETA. Medellín, a Periodo epidemiológico 11 acumulado  de  2021.</a:t>
            </a:r>
            <a:endParaRPr lang="es-ES" sz="1000" b="1" dirty="0">
              <a:latin typeface="Arial Narrow" panose="020B0606020202030204" pitchFamily="34" charset="0"/>
            </a:endParaRPr>
          </a:p>
        </p:txBody>
      </p:sp>
      <p:sp>
        <p:nvSpPr>
          <p:cNvPr id="38" name="37 Rectángulo"/>
          <p:cNvSpPr/>
          <p:nvPr/>
        </p:nvSpPr>
        <p:spPr>
          <a:xfrm>
            <a:off x="-16570" y="6228184"/>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53" name="52 Grupo"/>
          <p:cNvGrpSpPr/>
          <p:nvPr/>
        </p:nvGrpSpPr>
        <p:grpSpPr>
          <a:xfrm>
            <a:off x="260834" y="6355360"/>
            <a:ext cx="3446504" cy="276999"/>
            <a:chOff x="2448322" y="74775"/>
            <a:chExt cx="3446504" cy="276999"/>
          </a:xfrm>
        </p:grpSpPr>
        <p:sp>
          <p:nvSpPr>
            <p:cNvPr id="54" name="53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55" name="54 Conector recto"/>
            <p:cNvCxnSpPr>
              <a:stCxn id="54"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56" name="55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variables de interés</a:t>
              </a:r>
              <a:endParaRPr lang="es-ES" sz="1200" b="1" dirty="0">
                <a:latin typeface="Arial Narrow" panose="020B0606020202030204" pitchFamily="34" charset="0"/>
              </a:endParaRPr>
            </a:p>
          </p:txBody>
        </p:sp>
      </p:grpSp>
      <p:grpSp>
        <p:nvGrpSpPr>
          <p:cNvPr id="58" name="57 Grupo"/>
          <p:cNvGrpSpPr/>
          <p:nvPr/>
        </p:nvGrpSpPr>
        <p:grpSpPr>
          <a:xfrm>
            <a:off x="473331" y="6875809"/>
            <a:ext cx="873454" cy="1573268"/>
            <a:chOff x="1059074" y="553075"/>
            <a:chExt cx="873454" cy="1573268"/>
          </a:xfrm>
        </p:grpSpPr>
        <p:pic>
          <p:nvPicPr>
            <p:cNvPr id="59" name="Picture 3"/>
            <p:cNvPicPr>
              <a:picLocks noChangeAspect="1" noChangeArrowheads="1"/>
            </p:cNvPicPr>
            <p:nvPr/>
          </p:nvPicPr>
          <p:blipFill rotWithShape="1">
            <a:blip r:embed="rId7">
              <a:biLevel thresh="75000"/>
              <a:extLst>
                <a:ext uri="{28A0092B-C50C-407E-A947-70E740481C1C}">
                  <a14:useLocalDpi xmlns:a14="http://schemas.microsoft.com/office/drawing/2010/main" val="0"/>
                </a:ext>
              </a:extLst>
            </a:blip>
            <a:srcRect t="10614" r="84474"/>
            <a:stretch/>
          </p:blipFill>
          <p:spPr bwMode="auto">
            <a:xfrm>
              <a:off x="1131620" y="553075"/>
              <a:ext cx="737696" cy="720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0" name="59 Rectángulo redondeado"/>
            <p:cNvSpPr/>
            <p:nvPr/>
          </p:nvSpPr>
          <p:spPr>
            <a:xfrm>
              <a:off x="1059074" y="1520368"/>
              <a:ext cx="796277"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31,37%</a:t>
              </a:r>
              <a:endParaRPr lang="es-ES" sz="1600" b="1" dirty="0">
                <a:solidFill>
                  <a:schemeClr val="tx1"/>
                </a:solidFill>
                <a:latin typeface="Arial Narrow" panose="020B0606020202030204" pitchFamily="34" charset="0"/>
              </a:endParaRPr>
            </a:p>
          </p:txBody>
        </p:sp>
        <p:sp>
          <p:nvSpPr>
            <p:cNvPr id="61" name="60 Rectángulo"/>
            <p:cNvSpPr/>
            <p:nvPr/>
          </p:nvSpPr>
          <p:spPr>
            <a:xfrm>
              <a:off x="1068833" y="1243369"/>
              <a:ext cx="803425" cy="276999"/>
            </a:xfrm>
            <a:prstGeom prst="rect">
              <a:avLst/>
            </a:prstGeom>
          </p:spPr>
          <p:txBody>
            <a:bodyPr wrap="none">
              <a:spAutoFit/>
            </a:bodyPr>
            <a:lstStyle/>
            <a:p>
              <a:r>
                <a:rPr lang="es-ES" sz="1200" b="1" u="sng" dirty="0">
                  <a:latin typeface="Arial Narrow" panose="020B0606020202030204" pitchFamily="34" charset="0"/>
                </a:rPr>
                <a:t>Masculino</a:t>
              </a:r>
              <a:endParaRPr lang="es-ES" sz="1200" b="1" u="sng" dirty="0">
                <a:solidFill>
                  <a:sysClr val="windowText" lastClr="000000"/>
                </a:solidFill>
                <a:latin typeface="Arial Narrow" panose="020B0606020202030204" pitchFamily="34" charset="0"/>
              </a:endParaRPr>
            </a:p>
          </p:txBody>
        </p:sp>
        <p:sp>
          <p:nvSpPr>
            <p:cNvPr id="62" name="61 Rectángulo"/>
            <p:cNvSpPr/>
            <p:nvPr/>
          </p:nvSpPr>
          <p:spPr>
            <a:xfrm>
              <a:off x="1141927" y="1849344"/>
              <a:ext cx="790601" cy="276999"/>
            </a:xfrm>
            <a:prstGeom prst="rect">
              <a:avLst/>
            </a:prstGeom>
          </p:spPr>
          <p:txBody>
            <a:bodyPr wrap="none">
              <a:spAutoFit/>
            </a:bodyPr>
            <a:lstStyle/>
            <a:p>
              <a:r>
                <a:rPr lang="es-ES" sz="1200" b="1" dirty="0" smtClean="0">
                  <a:latin typeface="Arial Narrow" panose="020B0606020202030204" pitchFamily="34" charset="0"/>
                </a:rPr>
                <a:t>598 casos</a:t>
              </a:r>
              <a:endParaRPr lang="es-CO" sz="1200" dirty="0"/>
            </a:p>
          </p:txBody>
        </p:sp>
      </p:grpSp>
      <p:grpSp>
        <p:nvGrpSpPr>
          <p:cNvPr id="3" name="2 Grupo"/>
          <p:cNvGrpSpPr/>
          <p:nvPr/>
        </p:nvGrpSpPr>
        <p:grpSpPr>
          <a:xfrm>
            <a:off x="1352672" y="6885689"/>
            <a:ext cx="861133" cy="1582088"/>
            <a:chOff x="3159269" y="6660232"/>
            <a:chExt cx="861133" cy="1582088"/>
          </a:xfrm>
        </p:grpSpPr>
        <p:sp>
          <p:nvSpPr>
            <p:cNvPr id="57" name="56 Rectángulo redondeado"/>
            <p:cNvSpPr/>
            <p:nvPr/>
          </p:nvSpPr>
          <p:spPr>
            <a:xfrm>
              <a:off x="3171391" y="7613877"/>
              <a:ext cx="795148"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68,63%</a:t>
              </a:r>
              <a:endParaRPr lang="es-ES" sz="1600" b="1" dirty="0">
                <a:solidFill>
                  <a:schemeClr val="tx1"/>
                </a:solidFill>
                <a:latin typeface="Arial Narrow" panose="020B0606020202030204" pitchFamily="34" charset="0"/>
              </a:endParaRPr>
            </a:p>
          </p:txBody>
        </p:sp>
        <p:sp>
          <p:nvSpPr>
            <p:cNvPr id="64" name="63 Rectángulo"/>
            <p:cNvSpPr/>
            <p:nvPr/>
          </p:nvSpPr>
          <p:spPr>
            <a:xfrm>
              <a:off x="3204659" y="7340577"/>
              <a:ext cx="780983" cy="276999"/>
            </a:xfrm>
            <a:prstGeom prst="rect">
              <a:avLst/>
            </a:prstGeom>
          </p:spPr>
          <p:txBody>
            <a:bodyPr wrap="none">
              <a:spAutoFit/>
            </a:bodyPr>
            <a:lstStyle/>
            <a:p>
              <a:r>
                <a:rPr lang="es-ES" sz="1200" b="1" u="sng" dirty="0" smtClean="0">
                  <a:latin typeface="Arial Narrow" panose="020B0606020202030204" pitchFamily="34" charset="0"/>
                </a:rPr>
                <a:t>Femenino</a:t>
              </a:r>
              <a:endParaRPr lang="es-ES" sz="1200" b="1" u="sng" dirty="0">
                <a:solidFill>
                  <a:sysClr val="windowText" lastClr="000000"/>
                </a:solidFill>
                <a:latin typeface="Arial Narrow" panose="020B0606020202030204" pitchFamily="34" charset="0"/>
              </a:endParaRPr>
            </a:p>
          </p:txBody>
        </p:sp>
        <p:sp>
          <p:nvSpPr>
            <p:cNvPr id="65" name="64 Rectángulo"/>
            <p:cNvSpPr/>
            <p:nvPr/>
          </p:nvSpPr>
          <p:spPr>
            <a:xfrm>
              <a:off x="3159269" y="7965321"/>
              <a:ext cx="861133" cy="276999"/>
            </a:xfrm>
            <a:prstGeom prst="rect">
              <a:avLst/>
            </a:prstGeom>
          </p:spPr>
          <p:txBody>
            <a:bodyPr wrap="none">
              <a:spAutoFit/>
            </a:bodyPr>
            <a:lstStyle/>
            <a:p>
              <a:r>
                <a:rPr lang="es-ES" sz="1200" b="1" dirty="0" smtClean="0">
                  <a:latin typeface="Arial Narrow" panose="020B0606020202030204" pitchFamily="34" charset="0"/>
                </a:rPr>
                <a:t>1308 casos</a:t>
              </a:r>
              <a:endParaRPr lang="es-CO" sz="1200" dirty="0"/>
            </a:p>
          </p:txBody>
        </p:sp>
        <p:pic>
          <p:nvPicPr>
            <p:cNvPr id="70" name="Picture 3"/>
            <p:cNvPicPr>
              <a:picLocks noChangeAspect="1" noChangeArrowheads="1"/>
            </p:cNvPicPr>
            <p:nvPr/>
          </p:nvPicPr>
          <p:blipFill rotWithShape="1">
            <a:blip r:embed="rId7">
              <a:biLevel thresh="75000"/>
              <a:extLst>
                <a:ext uri="{28A0092B-C50C-407E-A947-70E740481C1C}">
                  <a14:useLocalDpi xmlns:a14="http://schemas.microsoft.com/office/drawing/2010/main" val="0"/>
                </a:ext>
              </a:extLst>
            </a:blip>
            <a:srcRect l="29313" t="7366" r="56038"/>
            <a:stretch/>
          </p:blipFill>
          <p:spPr bwMode="auto">
            <a:xfrm>
              <a:off x="3230874" y="6660232"/>
              <a:ext cx="696035" cy="7482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6" name="5 Grupo"/>
          <p:cNvGrpSpPr/>
          <p:nvPr/>
        </p:nvGrpSpPr>
        <p:grpSpPr>
          <a:xfrm>
            <a:off x="3694124" y="6997057"/>
            <a:ext cx="817245" cy="1463375"/>
            <a:chOff x="838588" y="8382748"/>
            <a:chExt cx="817245" cy="1463375"/>
          </a:xfrm>
        </p:grpSpPr>
        <p:pic>
          <p:nvPicPr>
            <p:cNvPr id="75" name="Picture 9"/>
            <p:cNvPicPr>
              <a:picLocks noChangeAspect="1" noChangeArrowheads="1"/>
            </p:cNvPicPr>
            <p:nvPr/>
          </p:nvPicPr>
          <p:blipFill>
            <a:blip r:embed="rId8">
              <a:biLevel thresh="50000"/>
              <a:extLst>
                <a:ext uri="{28A0092B-C50C-407E-A947-70E740481C1C}">
                  <a14:useLocalDpi xmlns:a14="http://schemas.microsoft.com/office/drawing/2010/main" val="0"/>
                </a:ext>
              </a:extLst>
            </a:blip>
            <a:srcRect/>
            <a:stretch>
              <a:fillRect/>
            </a:stretch>
          </p:blipFill>
          <p:spPr bwMode="auto">
            <a:xfrm>
              <a:off x="882863" y="8382748"/>
              <a:ext cx="642392" cy="636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6" name="75 Grupo"/>
            <p:cNvGrpSpPr/>
            <p:nvPr/>
          </p:nvGrpSpPr>
          <p:grpSpPr>
            <a:xfrm>
              <a:off x="838588" y="8963149"/>
              <a:ext cx="817245" cy="882974"/>
              <a:chOff x="1115283" y="1243369"/>
              <a:chExt cx="817245" cy="882974"/>
            </a:xfrm>
          </p:grpSpPr>
          <p:sp>
            <p:nvSpPr>
              <p:cNvPr id="77" name="76 Rectángulo redondeado"/>
              <p:cNvSpPr/>
              <p:nvPr/>
            </p:nvSpPr>
            <p:spPr>
              <a:xfrm>
                <a:off x="1115283" y="1520368"/>
                <a:ext cx="816548"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6,93%</a:t>
                </a:r>
                <a:endParaRPr lang="es-ES" sz="1600" b="1" dirty="0">
                  <a:solidFill>
                    <a:schemeClr val="tx1"/>
                  </a:solidFill>
                  <a:latin typeface="Arial Narrow" panose="020B0606020202030204" pitchFamily="34" charset="0"/>
                </a:endParaRPr>
              </a:p>
            </p:txBody>
          </p:sp>
          <p:sp>
            <p:nvSpPr>
              <p:cNvPr id="78" name="77 Rectángulo"/>
              <p:cNvSpPr/>
              <p:nvPr/>
            </p:nvSpPr>
            <p:spPr>
              <a:xfrm>
                <a:off x="1180698" y="1243369"/>
                <a:ext cx="550151" cy="276999"/>
              </a:xfrm>
              <a:prstGeom prst="rect">
                <a:avLst/>
              </a:prstGeom>
            </p:spPr>
            <p:txBody>
              <a:bodyPr wrap="none">
                <a:spAutoFit/>
              </a:bodyPr>
              <a:lstStyle/>
              <a:p>
                <a:r>
                  <a:rPr lang="es-ES" sz="1200" b="1" u="sng" dirty="0" smtClean="0">
                    <a:solidFill>
                      <a:sysClr val="windowText" lastClr="000000"/>
                    </a:solidFill>
                    <a:latin typeface="Arial Narrow" panose="020B0606020202030204" pitchFamily="34" charset="0"/>
                  </a:rPr>
                  <a:t>Hogar</a:t>
                </a:r>
                <a:endParaRPr lang="es-ES" sz="1200" b="1" u="sng" dirty="0">
                  <a:solidFill>
                    <a:sysClr val="windowText" lastClr="000000"/>
                  </a:solidFill>
                  <a:latin typeface="Arial Narrow" panose="020B0606020202030204" pitchFamily="34" charset="0"/>
                </a:endParaRPr>
              </a:p>
            </p:txBody>
          </p:sp>
          <p:sp>
            <p:nvSpPr>
              <p:cNvPr id="79" name="78 Rectángulo"/>
              <p:cNvSpPr/>
              <p:nvPr/>
            </p:nvSpPr>
            <p:spPr>
              <a:xfrm>
                <a:off x="1141927" y="1849344"/>
                <a:ext cx="790601" cy="276999"/>
              </a:xfrm>
              <a:prstGeom prst="rect">
                <a:avLst/>
              </a:prstGeom>
            </p:spPr>
            <p:txBody>
              <a:bodyPr wrap="none">
                <a:spAutoFit/>
              </a:bodyPr>
              <a:lstStyle/>
              <a:p>
                <a:r>
                  <a:rPr lang="es-ES" sz="1200" b="1" dirty="0" smtClean="0">
                    <a:latin typeface="Arial Narrow" panose="020B0606020202030204" pitchFamily="34" charset="0"/>
                  </a:rPr>
                  <a:t>132 casos</a:t>
                </a:r>
                <a:endParaRPr lang="es-CO" sz="1200" dirty="0"/>
              </a:p>
            </p:txBody>
          </p:sp>
        </p:grpSp>
      </p:grpSp>
      <p:grpSp>
        <p:nvGrpSpPr>
          <p:cNvPr id="9" name="8 Grupo"/>
          <p:cNvGrpSpPr/>
          <p:nvPr/>
        </p:nvGrpSpPr>
        <p:grpSpPr>
          <a:xfrm>
            <a:off x="5894826" y="6883495"/>
            <a:ext cx="915635" cy="1545833"/>
            <a:chOff x="2206271" y="8300359"/>
            <a:chExt cx="915635" cy="1545833"/>
          </a:xfrm>
        </p:grpSpPr>
        <p:grpSp>
          <p:nvGrpSpPr>
            <p:cNvPr id="71" name="70 Grupo"/>
            <p:cNvGrpSpPr/>
            <p:nvPr/>
          </p:nvGrpSpPr>
          <p:grpSpPr>
            <a:xfrm>
              <a:off x="2206271" y="8963149"/>
              <a:ext cx="915635" cy="883043"/>
              <a:chOff x="1033171" y="8262441"/>
              <a:chExt cx="915635" cy="883043"/>
            </a:xfrm>
          </p:grpSpPr>
          <p:sp>
            <p:nvSpPr>
              <p:cNvPr id="72" name="71 Rectángulo redondeado"/>
              <p:cNvSpPr/>
              <p:nvPr/>
            </p:nvSpPr>
            <p:spPr>
              <a:xfrm>
                <a:off x="1101982" y="8535741"/>
                <a:ext cx="844538"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5,56%</a:t>
                </a:r>
                <a:endParaRPr lang="es-ES" sz="1600" b="1" dirty="0">
                  <a:solidFill>
                    <a:schemeClr val="tx1"/>
                  </a:solidFill>
                  <a:latin typeface="Arial Narrow" panose="020B0606020202030204" pitchFamily="34" charset="0"/>
                </a:endParaRPr>
              </a:p>
            </p:txBody>
          </p:sp>
          <p:sp>
            <p:nvSpPr>
              <p:cNvPr id="73" name="72 Rectángulo"/>
              <p:cNvSpPr/>
              <p:nvPr/>
            </p:nvSpPr>
            <p:spPr>
              <a:xfrm>
                <a:off x="1033171" y="8262441"/>
                <a:ext cx="915635" cy="276999"/>
              </a:xfrm>
              <a:prstGeom prst="rect">
                <a:avLst/>
              </a:prstGeom>
            </p:spPr>
            <p:txBody>
              <a:bodyPr wrap="none">
                <a:spAutoFit/>
              </a:bodyPr>
              <a:lstStyle/>
              <a:p>
                <a:r>
                  <a:rPr lang="es-ES" sz="1200" b="1" u="sng" dirty="0" smtClean="0">
                    <a:latin typeface="Arial Narrow" panose="020B0606020202030204" pitchFamily="34" charset="0"/>
                  </a:rPr>
                  <a:t>Restaurante</a:t>
                </a:r>
                <a:endParaRPr lang="es-ES" sz="1200" b="1" u="sng" dirty="0">
                  <a:solidFill>
                    <a:sysClr val="windowText" lastClr="000000"/>
                  </a:solidFill>
                  <a:latin typeface="Arial Narrow" panose="020B0606020202030204" pitchFamily="34" charset="0"/>
                </a:endParaRPr>
              </a:p>
            </p:txBody>
          </p:sp>
          <p:sp>
            <p:nvSpPr>
              <p:cNvPr id="74" name="73 Rectángulo"/>
              <p:cNvSpPr/>
              <p:nvPr/>
            </p:nvSpPr>
            <p:spPr>
              <a:xfrm>
                <a:off x="1146985" y="8868485"/>
                <a:ext cx="790601" cy="276999"/>
              </a:xfrm>
              <a:prstGeom prst="rect">
                <a:avLst/>
              </a:prstGeom>
            </p:spPr>
            <p:txBody>
              <a:bodyPr wrap="none">
                <a:spAutoFit/>
              </a:bodyPr>
              <a:lstStyle/>
              <a:p>
                <a:r>
                  <a:rPr lang="es-ES" sz="1200" b="1" dirty="0" smtClean="0">
                    <a:latin typeface="Arial Narrow" panose="020B0606020202030204" pitchFamily="34" charset="0"/>
                  </a:rPr>
                  <a:t>106 casos</a:t>
                </a:r>
                <a:endParaRPr lang="es-CO" sz="1200" dirty="0"/>
              </a:p>
            </p:txBody>
          </p:sp>
        </p:grpSp>
        <p:pic>
          <p:nvPicPr>
            <p:cNvPr id="88" name="Picture 13"/>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9778" b="97778" l="0" r="100000"/>
                      </a14:imgEffect>
                    </a14:imgLayer>
                  </a14:imgProps>
                </a:ext>
                <a:ext uri="{28A0092B-C50C-407E-A947-70E740481C1C}">
                  <a14:useLocalDpi xmlns:a14="http://schemas.microsoft.com/office/drawing/2010/main" val="0"/>
                </a:ext>
              </a:extLst>
            </a:blip>
            <a:srcRect t="5974" r="13735"/>
            <a:stretch/>
          </p:blipFill>
          <p:spPr bwMode="auto">
            <a:xfrm>
              <a:off x="2357954" y="8300359"/>
              <a:ext cx="672937" cy="733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0" name="9 Grupo"/>
          <p:cNvGrpSpPr/>
          <p:nvPr/>
        </p:nvGrpSpPr>
        <p:grpSpPr>
          <a:xfrm>
            <a:off x="4818108" y="6876256"/>
            <a:ext cx="861100" cy="1584176"/>
            <a:chOff x="3633824" y="8315126"/>
            <a:chExt cx="861100" cy="1584176"/>
          </a:xfrm>
        </p:grpSpPr>
        <p:grpSp>
          <p:nvGrpSpPr>
            <p:cNvPr id="80" name="79 Grupo"/>
            <p:cNvGrpSpPr/>
            <p:nvPr/>
          </p:nvGrpSpPr>
          <p:grpSpPr>
            <a:xfrm>
              <a:off x="3633824" y="8987827"/>
              <a:ext cx="861100" cy="911475"/>
              <a:chOff x="5301781" y="1270665"/>
              <a:chExt cx="861100" cy="911475"/>
            </a:xfrm>
          </p:grpSpPr>
          <p:sp>
            <p:nvSpPr>
              <p:cNvPr id="81" name="80 Rectángulo redondeado"/>
              <p:cNvSpPr/>
              <p:nvPr/>
            </p:nvSpPr>
            <p:spPr>
              <a:xfrm>
                <a:off x="5327048" y="1561312"/>
                <a:ext cx="832562"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0,05%</a:t>
                </a:r>
                <a:endParaRPr lang="es-ES" sz="1600" b="1" dirty="0">
                  <a:solidFill>
                    <a:schemeClr val="tx1"/>
                  </a:solidFill>
                  <a:latin typeface="Arial Narrow" panose="020B0606020202030204" pitchFamily="34" charset="0"/>
                </a:endParaRPr>
              </a:p>
            </p:txBody>
          </p:sp>
          <p:sp>
            <p:nvSpPr>
              <p:cNvPr id="82" name="81 Rectángulo"/>
              <p:cNvSpPr/>
              <p:nvPr/>
            </p:nvSpPr>
            <p:spPr>
              <a:xfrm>
                <a:off x="5338616" y="1270665"/>
                <a:ext cx="824265" cy="276999"/>
              </a:xfrm>
              <a:prstGeom prst="rect">
                <a:avLst/>
              </a:prstGeom>
            </p:spPr>
            <p:txBody>
              <a:bodyPr wrap="none">
                <a:spAutoFit/>
              </a:bodyPr>
              <a:lstStyle/>
              <a:p>
                <a:r>
                  <a:rPr lang="es-ES" sz="1200" b="1" u="sng" dirty="0" smtClean="0">
                    <a:latin typeface="Arial Narrow" panose="020B0606020202030204" pitchFamily="34" charset="0"/>
                  </a:rPr>
                  <a:t>Educación</a:t>
                </a:r>
                <a:endParaRPr lang="es-ES" sz="1200" b="1" u="sng" dirty="0">
                  <a:solidFill>
                    <a:sysClr val="windowText" lastClr="000000"/>
                  </a:solidFill>
                  <a:latin typeface="Arial Narrow" panose="020B0606020202030204" pitchFamily="34" charset="0"/>
                </a:endParaRPr>
              </a:p>
            </p:txBody>
          </p:sp>
          <p:sp>
            <p:nvSpPr>
              <p:cNvPr id="83" name="82 Rectángulo"/>
              <p:cNvSpPr/>
              <p:nvPr/>
            </p:nvSpPr>
            <p:spPr>
              <a:xfrm>
                <a:off x="5301781" y="1905141"/>
                <a:ext cx="649537" cy="276999"/>
              </a:xfrm>
              <a:prstGeom prst="rect">
                <a:avLst/>
              </a:prstGeom>
            </p:spPr>
            <p:txBody>
              <a:bodyPr wrap="none">
                <a:spAutoFit/>
              </a:bodyPr>
              <a:lstStyle/>
              <a:p>
                <a:r>
                  <a:rPr lang="es-ES" sz="1200" b="1" dirty="0">
                    <a:latin typeface="Arial Narrow" panose="020B0606020202030204" pitchFamily="34" charset="0"/>
                  </a:rPr>
                  <a:t>1</a:t>
                </a:r>
                <a:r>
                  <a:rPr lang="es-ES" sz="1200" b="1" dirty="0" smtClean="0">
                    <a:latin typeface="Arial Narrow" panose="020B0606020202030204" pitchFamily="34" charset="0"/>
                  </a:rPr>
                  <a:t> casos</a:t>
                </a:r>
                <a:endParaRPr lang="es-CO" sz="1200" dirty="0"/>
              </a:p>
            </p:txBody>
          </p:sp>
        </p:grpSp>
        <p:pic>
          <p:nvPicPr>
            <p:cNvPr id="89" name="Picture 14"/>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0" b="96744" l="0" r="92735"/>
                      </a14:imgEffect>
                    </a14:imgLayer>
                  </a14:imgProps>
                </a:ext>
                <a:ext uri="{28A0092B-C50C-407E-A947-70E740481C1C}">
                  <a14:useLocalDpi xmlns:a14="http://schemas.microsoft.com/office/drawing/2010/main" val="0"/>
                </a:ext>
              </a:extLst>
            </a:blip>
            <a:srcRect/>
            <a:stretch>
              <a:fillRect/>
            </a:stretch>
          </p:blipFill>
          <p:spPr bwMode="auto">
            <a:xfrm>
              <a:off x="3636992" y="8315126"/>
              <a:ext cx="854661" cy="7852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4" name="3 Grupo"/>
          <p:cNvGrpSpPr/>
          <p:nvPr/>
        </p:nvGrpSpPr>
        <p:grpSpPr>
          <a:xfrm>
            <a:off x="2128575" y="6929556"/>
            <a:ext cx="1465466" cy="1519521"/>
            <a:chOff x="4557698" y="6783372"/>
            <a:chExt cx="1465466" cy="1519521"/>
          </a:xfrm>
        </p:grpSpPr>
        <p:grpSp>
          <p:nvGrpSpPr>
            <p:cNvPr id="66" name="65 Grupo"/>
            <p:cNvGrpSpPr/>
            <p:nvPr/>
          </p:nvGrpSpPr>
          <p:grpSpPr>
            <a:xfrm>
              <a:off x="4557698" y="7444062"/>
              <a:ext cx="1465466" cy="858831"/>
              <a:chOff x="3600450" y="1301912"/>
              <a:chExt cx="1465466" cy="858831"/>
            </a:xfrm>
          </p:grpSpPr>
          <p:sp>
            <p:nvSpPr>
              <p:cNvPr id="67" name="66 Rectángulo redondeado"/>
              <p:cNvSpPr/>
              <p:nvPr/>
            </p:nvSpPr>
            <p:spPr>
              <a:xfrm>
                <a:off x="3912518" y="1553220"/>
                <a:ext cx="783017"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81,16%</a:t>
                </a:r>
                <a:endParaRPr lang="es-ES" sz="1600" b="1" dirty="0">
                  <a:solidFill>
                    <a:schemeClr val="tx1"/>
                  </a:solidFill>
                  <a:latin typeface="Arial Narrow" panose="020B0606020202030204" pitchFamily="34" charset="0"/>
                </a:endParaRPr>
              </a:p>
            </p:txBody>
          </p:sp>
          <p:sp>
            <p:nvSpPr>
              <p:cNvPr id="68" name="67 Rectángulo"/>
              <p:cNvSpPr/>
              <p:nvPr/>
            </p:nvSpPr>
            <p:spPr>
              <a:xfrm>
                <a:off x="3600450" y="1301912"/>
                <a:ext cx="1465466" cy="276999"/>
              </a:xfrm>
              <a:prstGeom prst="rect">
                <a:avLst/>
              </a:prstGeom>
            </p:spPr>
            <p:txBody>
              <a:bodyPr wrap="none">
                <a:spAutoFit/>
              </a:bodyPr>
              <a:lstStyle/>
              <a:p>
                <a:r>
                  <a:rPr lang="es-ES" sz="1200" b="1" u="sng" dirty="0" smtClean="0">
                    <a:solidFill>
                      <a:sysClr val="windowText" lastClr="000000"/>
                    </a:solidFill>
                    <a:latin typeface="Arial Narrow" panose="020B0606020202030204" pitchFamily="34" charset="0"/>
                  </a:rPr>
                  <a:t>Privado de la libertad</a:t>
                </a:r>
                <a:endParaRPr lang="es-ES" sz="1200" b="1" u="sng" dirty="0">
                  <a:solidFill>
                    <a:sysClr val="windowText" lastClr="000000"/>
                  </a:solidFill>
                  <a:latin typeface="Arial Narrow" panose="020B0606020202030204" pitchFamily="34" charset="0"/>
                </a:endParaRPr>
              </a:p>
            </p:txBody>
          </p:sp>
          <p:sp>
            <p:nvSpPr>
              <p:cNvPr id="69" name="68 Rectángulo"/>
              <p:cNvSpPr/>
              <p:nvPr/>
            </p:nvSpPr>
            <p:spPr>
              <a:xfrm>
                <a:off x="3920197" y="1883744"/>
                <a:ext cx="861133" cy="276999"/>
              </a:xfrm>
              <a:prstGeom prst="rect">
                <a:avLst/>
              </a:prstGeom>
            </p:spPr>
            <p:txBody>
              <a:bodyPr wrap="none">
                <a:spAutoFit/>
              </a:bodyPr>
              <a:lstStyle/>
              <a:p>
                <a:r>
                  <a:rPr lang="es-ES" sz="1200" b="1" dirty="0" smtClean="0">
                    <a:latin typeface="Arial Narrow" panose="020B0606020202030204" pitchFamily="34" charset="0"/>
                  </a:rPr>
                  <a:t>1547 casos</a:t>
                </a:r>
                <a:endParaRPr lang="es-CO" sz="1200" dirty="0"/>
              </a:p>
            </p:txBody>
          </p:sp>
        </p:grpSp>
        <p:pic>
          <p:nvPicPr>
            <p:cNvPr id="90" name="Picture 4"/>
            <p:cNvPicPr>
              <a:picLocks noChangeAspect="1" noChangeArrowheads="1"/>
            </p:cNvPicPr>
            <p:nvPr/>
          </p:nvPicPr>
          <p:blipFill rotWithShape="1">
            <a:blip r:embed="rId13">
              <a:extLst>
                <a:ext uri="{28A0092B-C50C-407E-A947-70E740481C1C}">
                  <a14:useLocalDpi xmlns:a14="http://schemas.microsoft.com/office/drawing/2010/main" val="0"/>
                </a:ext>
              </a:extLst>
            </a:blip>
            <a:srcRect r="48966"/>
            <a:stretch/>
          </p:blipFill>
          <p:spPr bwMode="auto">
            <a:xfrm>
              <a:off x="4816320" y="6783372"/>
              <a:ext cx="946782" cy="695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87" name="86 CuadroTexto"/>
          <p:cNvSpPr txBox="1"/>
          <p:nvPr/>
        </p:nvSpPr>
        <p:spPr>
          <a:xfrm>
            <a:off x="-16570" y="4771410"/>
            <a:ext cx="2095750" cy="1323439"/>
          </a:xfrm>
          <a:prstGeom prst="rect">
            <a:avLst/>
          </a:prstGeom>
          <a:noFill/>
        </p:spPr>
        <p:txBody>
          <a:bodyPr wrap="square" rtlCol="0">
            <a:spAutoFit/>
          </a:bodyPr>
          <a:lstStyle/>
          <a:p>
            <a:pPr algn="ctr"/>
            <a:r>
              <a:rPr lang="es-ES" sz="1200" b="1" dirty="0" smtClean="0">
                <a:latin typeface="Arial Narrow" panose="020B0606020202030204" pitchFamily="34" charset="0"/>
              </a:rPr>
              <a:t>Total de personas por brotes</a:t>
            </a:r>
          </a:p>
          <a:p>
            <a:pPr algn="ctr"/>
            <a:r>
              <a:rPr lang="es-ES" sz="1600" b="1" dirty="0" smtClean="0">
                <a:solidFill>
                  <a:srgbClr val="C00000"/>
                </a:solidFill>
                <a:latin typeface="Arial Narrow" panose="020B0606020202030204" pitchFamily="34" charset="0"/>
              </a:rPr>
              <a:t>1730 Personas</a:t>
            </a:r>
            <a:endParaRPr lang="es-ES" sz="1600" b="1" dirty="0">
              <a:latin typeface="Arial Narrow" panose="020B0606020202030204" pitchFamily="34" charset="0"/>
            </a:endParaRPr>
          </a:p>
          <a:p>
            <a:pPr algn="ctr"/>
            <a:endParaRPr lang="es-ES" sz="1200" b="1" dirty="0" smtClean="0">
              <a:latin typeface="Arial Narrow" panose="020B0606020202030204" pitchFamily="34" charset="0"/>
            </a:endParaRPr>
          </a:p>
          <a:p>
            <a:pPr algn="ctr"/>
            <a:r>
              <a:rPr lang="es-ES" sz="1200" b="1" dirty="0" smtClean="0">
                <a:latin typeface="Arial Narrow" panose="020B0606020202030204" pitchFamily="34" charset="0"/>
              </a:rPr>
              <a:t>Total de personas reporte individual </a:t>
            </a:r>
          </a:p>
          <a:p>
            <a:pPr algn="ctr"/>
            <a:r>
              <a:rPr lang="es-ES" sz="1600" b="1" dirty="0" smtClean="0">
                <a:solidFill>
                  <a:srgbClr val="C00000"/>
                </a:solidFill>
                <a:latin typeface="Arial Narrow" panose="020B0606020202030204" pitchFamily="34" charset="0"/>
              </a:rPr>
              <a:t>176 Personas</a:t>
            </a:r>
            <a:endParaRPr lang="es-ES" sz="1600" b="1" dirty="0">
              <a:solidFill>
                <a:srgbClr val="C00000"/>
              </a:solidFill>
              <a:latin typeface="Arial Narrow" panose="020B0606020202030204" pitchFamily="34" charset="0"/>
            </a:endParaRPr>
          </a:p>
        </p:txBody>
      </p:sp>
      <p:pic>
        <p:nvPicPr>
          <p:cNvPr id="2" name="Imagen 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166379" y="594824"/>
            <a:ext cx="5017951" cy="4225064"/>
          </a:xfrm>
          <a:prstGeom prst="rect">
            <a:avLst/>
          </a:prstGeom>
        </p:spPr>
      </p:pic>
    </p:spTree>
    <p:extLst>
      <p:ext uri="{BB962C8B-B14F-4D97-AF65-F5344CB8AC3E}">
        <p14:creationId xmlns:p14="http://schemas.microsoft.com/office/powerpoint/2010/main" val="42734431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59 Rectángulo"/>
          <p:cNvSpPr/>
          <p:nvPr/>
        </p:nvSpPr>
        <p:spPr>
          <a:xfrm>
            <a:off x="-2" y="266420"/>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61" name="60 Grupo"/>
          <p:cNvGrpSpPr/>
          <p:nvPr/>
        </p:nvGrpSpPr>
        <p:grpSpPr>
          <a:xfrm>
            <a:off x="277402" y="379948"/>
            <a:ext cx="5047355" cy="276999"/>
            <a:chOff x="2448322" y="74775"/>
            <a:chExt cx="5047355" cy="276999"/>
          </a:xfrm>
        </p:grpSpPr>
        <p:sp>
          <p:nvSpPr>
            <p:cNvPr id="62" name="61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latin typeface="Arial Narrow" panose="020B0606020202030204" pitchFamily="34" charset="0"/>
                </a:rPr>
                <a:t>4</a:t>
              </a:r>
              <a:endParaRPr lang="es-ES" dirty="0">
                <a:latin typeface="Arial Narrow" panose="020B0606020202030204" pitchFamily="34" charset="0"/>
              </a:endParaRPr>
            </a:p>
          </p:txBody>
        </p:sp>
        <p:cxnSp>
          <p:nvCxnSpPr>
            <p:cNvPr id="63" name="62 Conector recto"/>
            <p:cNvCxnSpPr>
              <a:stCxn id="62"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64" name="63 CuadroTexto"/>
            <p:cNvSpPr txBox="1"/>
            <p:nvPr/>
          </p:nvSpPr>
          <p:spPr>
            <a:xfrm>
              <a:off x="3302537" y="74775"/>
              <a:ext cx="4193140" cy="276999"/>
            </a:xfrm>
            <a:prstGeom prst="rect">
              <a:avLst/>
            </a:prstGeom>
            <a:noFill/>
          </p:spPr>
          <p:txBody>
            <a:bodyPr wrap="square" rtlCol="0">
              <a:spAutoFit/>
            </a:bodyPr>
            <a:lstStyle/>
            <a:p>
              <a:r>
                <a:rPr lang="es-ES" sz="1200" b="1" dirty="0" smtClean="0">
                  <a:latin typeface="Arial Narrow" panose="020B0606020202030204" pitchFamily="34" charset="0"/>
                </a:rPr>
                <a:t>Curso de vida y agente identificado en la muestra</a:t>
              </a:r>
              <a:endParaRPr lang="es-ES" sz="1200" b="1" dirty="0">
                <a:latin typeface="Arial Narrow" panose="020B0606020202030204" pitchFamily="34" charset="0"/>
              </a:endParaRPr>
            </a:p>
          </p:txBody>
        </p:sp>
      </p:grpSp>
      <p:sp>
        <p:nvSpPr>
          <p:cNvPr id="105" name="104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18 </a:t>
            </a:r>
            <a:endParaRPr lang="es-ES" sz="1050" b="1" dirty="0">
              <a:latin typeface="Arial Narrow" panose="020B0606020202030204" pitchFamily="34" charset="0"/>
            </a:endParaRPr>
          </a:p>
        </p:txBody>
      </p:sp>
      <p:sp>
        <p:nvSpPr>
          <p:cNvPr id="70" name="69 Rectángulo"/>
          <p:cNvSpPr/>
          <p:nvPr/>
        </p:nvSpPr>
        <p:spPr>
          <a:xfrm>
            <a:off x="77562" y="4093862"/>
            <a:ext cx="6902777" cy="346249"/>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050" dirty="0" smtClean="0">
                <a:latin typeface="Arial Narrow" panose="020B0606020202030204" pitchFamily="34" charset="0"/>
              </a:rPr>
              <a:t>Figura. Distribución porcentual por grupos de edad de los casos notificados de ETA. Periodo epidemiológico 11 de 2021. </a:t>
            </a:r>
            <a:endParaRPr lang="es-ES" sz="1050" dirty="0">
              <a:latin typeface="Arial Narrow" panose="020B0606020202030204" pitchFamily="34" charset="0"/>
            </a:endParaRPr>
          </a:p>
        </p:txBody>
      </p:sp>
      <p:sp>
        <p:nvSpPr>
          <p:cNvPr id="3" name="AutoShape 5" descr="https://encrypted-tbn0.gstatic.com/images?q=tbn:ANd9GcQmYAaqrmXHMkh6n_3D5aU9FAfS3KwTjfrPHPkhV7BM2n6lGzte"/>
          <p:cNvSpPr>
            <a:spLocks noChangeAspect="1" noChangeArrowheads="1"/>
          </p:cNvSpPr>
          <p:nvPr/>
        </p:nvSpPr>
        <p:spPr bwMode="auto">
          <a:xfrm>
            <a:off x="155623" y="107565"/>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128" name="127 Rectángulo"/>
          <p:cNvSpPr/>
          <p:nvPr/>
        </p:nvSpPr>
        <p:spPr>
          <a:xfrm>
            <a:off x="-11281" y="8095313"/>
            <a:ext cx="3620159" cy="507831"/>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050" dirty="0" smtClean="0">
                <a:latin typeface="Arial Narrow" panose="020B0606020202030204" pitchFamily="34" charset="0"/>
              </a:rPr>
              <a:t>Figura. Distribución porcentual de Alimentos implicados en brotes ETA. Periodo epidemiológico 11 de 2021. </a:t>
            </a:r>
            <a:endParaRPr lang="es-ES" sz="1050" dirty="0">
              <a:latin typeface="Arial Narrow" panose="020B0606020202030204" pitchFamily="34" charset="0"/>
            </a:endParaRPr>
          </a:p>
        </p:txBody>
      </p:sp>
      <p:sp>
        <p:nvSpPr>
          <p:cNvPr id="55" name="54 Rectángulo"/>
          <p:cNvSpPr/>
          <p:nvPr/>
        </p:nvSpPr>
        <p:spPr>
          <a:xfrm>
            <a:off x="36243" y="4644008"/>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56" name="55 Grupo"/>
          <p:cNvGrpSpPr/>
          <p:nvPr/>
        </p:nvGrpSpPr>
        <p:grpSpPr>
          <a:xfrm>
            <a:off x="313647" y="4757536"/>
            <a:ext cx="5047355" cy="276999"/>
            <a:chOff x="2448322" y="74775"/>
            <a:chExt cx="5047355" cy="276999"/>
          </a:xfrm>
        </p:grpSpPr>
        <p:sp>
          <p:nvSpPr>
            <p:cNvPr id="57" name="5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58" name="57 Conector recto"/>
            <p:cNvCxnSpPr>
              <a:stCxn id="5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59" name="58 CuadroTexto"/>
            <p:cNvSpPr txBox="1"/>
            <p:nvPr/>
          </p:nvSpPr>
          <p:spPr>
            <a:xfrm>
              <a:off x="3302537" y="74775"/>
              <a:ext cx="4193140" cy="276999"/>
            </a:xfrm>
            <a:prstGeom prst="rect">
              <a:avLst/>
            </a:prstGeom>
            <a:noFill/>
          </p:spPr>
          <p:txBody>
            <a:bodyPr wrap="square" rtlCol="0">
              <a:spAutoFit/>
            </a:bodyPr>
            <a:lstStyle/>
            <a:p>
              <a:r>
                <a:rPr lang="es-ES" sz="1200" b="1" dirty="0">
                  <a:latin typeface="Arial Narrow" panose="020B0606020202030204" pitchFamily="34" charset="0"/>
                </a:rPr>
                <a:t>T</a:t>
              </a:r>
              <a:r>
                <a:rPr lang="es-ES" sz="1200" b="1" dirty="0" smtClean="0">
                  <a:latin typeface="Arial Narrow" panose="020B0606020202030204" pitchFamily="34" charset="0"/>
                </a:rPr>
                <a:t>ipo de alimento y síntomas</a:t>
              </a:r>
              <a:endParaRPr lang="es-ES" sz="1200" b="1" dirty="0">
                <a:latin typeface="Arial Narrow" panose="020B0606020202030204" pitchFamily="34" charset="0"/>
              </a:endParaRPr>
            </a:p>
          </p:txBody>
        </p:sp>
      </p:grpSp>
      <p:sp>
        <p:nvSpPr>
          <p:cNvPr id="65" name="64 Rectángulo"/>
          <p:cNvSpPr/>
          <p:nvPr/>
        </p:nvSpPr>
        <p:spPr>
          <a:xfrm>
            <a:off x="3714879" y="8095313"/>
            <a:ext cx="3460378" cy="507831"/>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050" dirty="0" smtClean="0">
                <a:latin typeface="Arial Narrow" panose="020B0606020202030204" pitchFamily="34" charset="0"/>
              </a:rPr>
              <a:t>Figura. Distribución porcentual de Síntomas en pacientes. ETA. Periodo epidemiológico 11 2021. </a:t>
            </a:r>
            <a:endParaRPr lang="es-ES" sz="1050" dirty="0">
              <a:latin typeface="Arial Narrow" panose="020B0606020202030204" pitchFamily="34" charset="0"/>
            </a:endParaRPr>
          </a:p>
        </p:txBody>
      </p:sp>
      <p:pic>
        <p:nvPicPr>
          <p:cNvPr id="2" name="Imagen 1"/>
          <p:cNvPicPr>
            <a:picLocks noChangeAspect="1"/>
          </p:cNvPicPr>
          <p:nvPr/>
        </p:nvPicPr>
        <p:blipFill>
          <a:blip r:embed="rId2"/>
          <a:stretch>
            <a:fillRect/>
          </a:stretch>
        </p:blipFill>
        <p:spPr>
          <a:xfrm>
            <a:off x="36243" y="844989"/>
            <a:ext cx="7139014" cy="3248872"/>
          </a:xfrm>
          <a:prstGeom prst="rect">
            <a:avLst/>
          </a:prstGeom>
        </p:spPr>
      </p:pic>
      <p:pic>
        <p:nvPicPr>
          <p:cNvPr id="4" name="Imagen 3"/>
          <p:cNvPicPr>
            <a:picLocks noChangeAspect="1"/>
          </p:cNvPicPr>
          <p:nvPr/>
        </p:nvPicPr>
        <p:blipFill>
          <a:blip r:embed="rId3"/>
          <a:stretch>
            <a:fillRect/>
          </a:stretch>
        </p:blipFill>
        <p:spPr>
          <a:xfrm>
            <a:off x="0" y="5165340"/>
            <a:ext cx="3660447" cy="2929973"/>
          </a:xfrm>
          <a:prstGeom prst="rect">
            <a:avLst/>
          </a:prstGeom>
        </p:spPr>
      </p:pic>
      <p:pic>
        <p:nvPicPr>
          <p:cNvPr id="5" name="Imagen 4"/>
          <p:cNvPicPr>
            <a:picLocks noChangeAspect="1"/>
          </p:cNvPicPr>
          <p:nvPr/>
        </p:nvPicPr>
        <p:blipFill>
          <a:blip r:embed="rId4"/>
          <a:stretch>
            <a:fillRect/>
          </a:stretch>
        </p:blipFill>
        <p:spPr>
          <a:xfrm>
            <a:off x="3657432" y="5165340"/>
            <a:ext cx="3543466" cy="2929973"/>
          </a:xfrm>
          <a:prstGeom prst="rect">
            <a:avLst/>
          </a:prstGeom>
        </p:spPr>
      </p:pic>
    </p:spTree>
    <p:extLst>
      <p:ext uri="{BB962C8B-B14F-4D97-AF65-F5344CB8AC3E}">
        <p14:creationId xmlns:p14="http://schemas.microsoft.com/office/powerpoint/2010/main" val="39130388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59 Rectángulo"/>
          <p:cNvSpPr/>
          <p:nvPr/>
        </p:nvSpPr>
        <p:spPr>
          <a:xfrm>
            <a:off x="-50" y="14392"/>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61" name="60 Grupo"/>
          <p:cNvGrpSpPr/>
          <p:nvPr/>
        </p:nvGrpSpPr>
        <p:grpSpPr>
          <a:xfrm>
            <a:off x="277354" y="127920"/>
            <a:ext cx="936104" cy="261610"/>
            <a:chOff x="2448322" y="74775"/>
            <a:chExt cx="936104" cy="261610"/>
          </a:xfrm>
        </p:grpSpPr>
        <p:sp>
          <p:nvSpPr>
            <p:cNvPr id="62" name="61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63" name="62 Conector recto"/>
            <p:cNvCxnSpPr>
              <a:stCxn id="62"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05" name="104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19 </a:t>
            </a:r>
            <a:endParaRPr lang="es-ES" sz="1050" b="1" dirty="0">
              <a:latin typeface="Arial Narrow" panose="020B0606020202030204" pitchFamily="34" charset="0"/>
            </a:endParaRPr>
          </a:p>
        </p:txBody>
      </p:sp>
      <p:sp>
        <p:nvSpPr>
          <p:cNvPr id="3" name="AutoShape 5" descr="https://encrypted-tbn0.gstatic.com/images?q=tbn:ANd9GcQmYAaqrmXHMkh6n_3D5aU9FAfS3KwTjfrPHPkhV7BM2n6lGzt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5" name="Imagen 4"/>
          <p:cNvPicPr>
            <a:picLocks noChangeAspect="1"/>
          </p:cNvPicPr>
          <p:nvPr/>
        </p:nvPicPr>
        <p:blipFill>
          <a:blip r:embed="rId2"/>
          <a:stretch>
            <a:fillRect/>
          </a:stretch>
        </p:blipFill>
        <p:spPr>
          <a:xfrm>
            <a:off x="1126293" y="114180"/>
            <a:ext cx="2597121" cy="323116"/>
          </a:xfrm>
          <a:prstGeom prst="rect">
            <a:avLst/>
          </a:prstGeom>
        </p:spPr>
      </p:pic>
      <p:sp>
        <p:nvSpPr>
          <p:cNvPr id="30" name="17 Rectángulo"/>
          <p:cNvSpPr/>
          <p:nvPr/>
        </p:nvSpPr>
        <p:spPr>
          <a:xfrm>
            <a:off x="196649" y="4367042"/>
            <a:ext cx="4946011" cy="346249"/>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050" dirty="0" smtClean="0">
                <a:latin typeface="Arial Narrow" panose="020B0606020202030204" pitchFamily="34" charset="0"/>
              </a:rPr>
              <a:t>Figura. Comportamiento ETA. Medellín, a Periodo epidemiológico 11 acumulado de 2021. </a:t>
            </a:r>
            <a:endParaRPr lang="es-ES" sz="1050" dirty="0">
              <a:latin typeface="Arial Narrow" panose="020B0606020202030204" pitchFamily="34" charset="0"/>
            </a:endParaRPr>
          </a:p>
        </p:txBody>
      </p:sp>
      <p:sp>
        <p:nvSpPr>
          <p:cNvPr id="11" name="13 Rectángulo"/>
          <p:cNvSpPr/>
          <p:nvPr/>
        </p:nvSpPr>
        <p:spPr>
          <a:xfrm>
            <a:off x="9418" y="4795018"/>
            <a:ext cx="7201344"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12" name="25 Grupo"/>
          <p:cNvGrpSpPr/>
          <p:nvPr/>
        </p:nvGrpSpPr>
        <p:grpSpPr>
          <a:xfrm>
            <a:off x="286822" y="4922194"/>
            <a:ext cx="3446504" cy="276999"/>
            <a:chOff x="2448322" y="74775"/>
            <a:chExt cx="3446504" cy="276999"/>
          </a:xfrm>
        </p:grpSpPr>
        <p:sp>
          <p:nvSpPr>
            <p:cNvPr id="14"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5" name="27 Conector recto"/>
            <p:cNvCxnSpPr>
              <a:stCxn id="14"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28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Indicadores</a:t>
              </a:r>
              <a:endParaRPr lang="es-ES" sz="1200" b="1" dirty="0">
                <a:latin typeface="Arial Narrow" panose="020B0606020202030204" pitchFamily="34" charset="0"/>
              </a:endParaRPr>
            </a:p>
          </p:txBody>
        </p:sp>
      </p:grpSp>
      <p:sp>
        <p:nvSpPr>
          <p:cNvPr id="17" name="38 CuadroTexto"/>
          <p:cNvSpPr txBox="1"/>
          <p:nvPr/>
        </p:nvSpPr>
        <p:spPr>
          <a:xfrm>
            <a:off x="945066" y="5365661"/>
            <a:ext cx="2578141" cy="415498"/>
          </a:xfrm>
          <a:prstGeom prst="rect">
            <a:avLst/>
          </a:prstGeom>
          <a:noFill/>
        </p:spPr>
        <p:txBody>
          <a:bodyPr wrap="square" rtlCol="0">
            <a:spAutoFit/>
          </a:bodyPr>
          <a:lstStyle/>
          <a:p>
            <a:pPr algn="ctr"/>
            <a:r>
              <a:rPr lang="es-CO" sz="1050" b="1" dirty="0">
                <a:latin typeface="Arial Narrow" panose="020B0606020202030204" pitchFamily="34" charset="0"/>
              </a:rPr>
              <a:t>Porcentaje de brotes de ETA </a:t>
            </a:r>
            <a:r>
              <a:rPr lang="es-CO" sz="1050" b="1" dirty="0" smtClean="0">
                <a:latin typeface="Arial Narrow" panose="020B0606020202030204" pitchFamily="34" charset="0"/>
              </a:rPr>
              <a:t>de notificación inmediata notificados </a:t>
            </a:r>
            <a:r>
              <a:rPr lang="es-CO" sz="1050" b="1" dirty="0">
                <a:latin typeface="Arial Narrow" panose="020B0606020202030204" pitchFamily="34" charset="0"/>
              </a:rPr>
              <a:t>oportunamente</a:t>
            </a:r>
            <a:endParaRPr lang="es-ES" sz="1050" b="1" dirty="0">
              <a:latin typeface="Arial Narrow" panose="020B0606020202030204" pitchFamily="34" charset="0"/>
            </a:endParaRPr>
          </a:p>
        </p:txBody>
      </p:sp>
      <p:sp>
        <p:nvSpPr>
          <p:cNvPr id="18" name="42 CuadroTexto"/>
          <p:cNvSpPr txBox="1"/>
          <p:nvPr/>
        </p:nvSpPr>
        <p:spPr>
          <a:xfrm>
            <a:off x="1065973" y="6316205"/>
            <a:ext cx="2241210" cy="415498"/>
          </a:xfrm>
          <a:prstGeom prst="rect">
            <a:avLst/>
          </a:prstGeom>
          <a:noFill/>
        </p:spPr>
        <p:txBody>
          <a:bodyPr wrap="square" rtlCol="0">
            <a:spAutoFit/>
          </a:bodyPr>
          <a:lstStyle/>
          <a:p>
            <a:pPr algn="ctr"/>
            <a:r>
              <a:rPr lang="es-CO" sz="1050" b="1" dirty="0">
                <a:latin typeface="Arial Narrow" panose="020B0606020202030204" pitchFamily="34" charset="0"/>
              </a:rPr>
              <a:t>Porcentaje de brotes de ETA a los que se les </a:t>
            </a:r>
            <a:r>
              <a:rPr lang="es-CO" sz="1050" b="1" dirty="0" smtClean="0">
                <a:latin typeface="Arial Narrow" panose="020B0606020202030204" pitchFamily="34" charset="0"/>
              </a:rPr>
              <a:t>detecto modo </a:t>
            </a:r>
            <a:r>
              <a:rPr lang="es-CO" sz="1050" b="1" dirty="0">
                <a:latin typeface="Arial Narrow" panose="020B0606020202030204" pitchFamily="34" charset="0"/>
              </a:rPr>
              <a:t>de transmisión</a:t>
            </a:r>
            <a:endParaRPr lang="es-ES" sz="1050" b="1" dirty="0">
              <a:latin typeface="Arial Narrow" panose="020B0606020202030204" pitchFamily="34" charset="0"/>
            </a:endParaRPr>
          </a:p>
        </p:txBody>
      </p:sp>
      <p:sp>
        <p:nvSpPr>
          <p:cNvPr id="19" name="46 CuadroTexto"/>
          <p:cNvSpPr txBox="1"/>
          <p:nvPr/>
        </p:nvSpPr>
        <p:spPr>
          <a:xfrm>
            <a:off x="1562356" y="6676374"/>
            <a:ext cx="934871" cy="369332"/>
          </a:xfrm>
          <a:prstGeom prst="rect">
            <a:avLst/>
          </a:prstGeom>
          <a:noFill/>
        </p:spPr>
        <p:txBody>
          <a:bodyPr wrap="none" rtlCol="0">
            <a:spAutoFit/>
          </a:bodyPr>
          <a:lstStyle/>
          <a:p>
            <a:pPr algn="ctr"/>
            <a:r>
              <a:rPr lang="es-ES" b="1" dirty="0" smtClean="0">
                <a:solidFill>
                  <a:srgbClr val="C00000"/>
                </a:solidFill>
                <a:latin typeface="Arial Narrow" panose="020B0606020202030204" pitchFamily="34" charset="0"/>
              </a:rPr>
              <a:t>100,00%</a:t>
            </a:r>
          </a:p>
        </p:txBody>
      </p:sp>
      <p:sp>
        <p:nvSpPr>
          <p:cNvPr id="20" name="47 CuadroTexto"/>
          <p:cNvSpPr txBox="1"/>
          <p:nvPr/>
        </p:nvSpPr>
        <p:spPr>
          <a:xfrm>
            <a:off x="3528442" y="5365661"/>
            <a:ext cx="2241210" cy="415498"/>
          </a:xfrm>
          <a:prstGeom prst="rect">
            <a:avLst/>
          </a:prstGeom>
          <a:noFill/>
        </p:spPr>
        <p:txBody>
          <a:bodyPr wrap="square" rtlCol="0">
            <a:spAutoFit/>
          </a:bodyPr>
          <a:lstStyle/>
          <a:p>
            <a:pPr algn="ctr"/>
            <a:r>
              <a:rPr lang="es-CO" sz="1050" b="1" dirty="0">
                <a:latin typeface="Arial Narrow" panose="020B0606020202030204" pitchFamily="34" charset="0"/>
              </a:rPr>
              <a:t>Porcentaje de brotes de ETA con identificación </a:t>
            </a:r>
            <a:r>
              <a:rPr lang="es-CO" sz="1050" b="1" dirty="0" smtClean="0">
                <a:latin typeface="Arial Narrow" panose="020B0606020202030204" pitchFamily="34" charset="0"/>
              </a:rPr>
              <a:t>de agente </a:t>
            </a:r>
            <a:r>
              <a:rPr lang="es-CO" sz="1050" b="1" dirty="0">
                <a:latin typeface="Arial Narrow" panose="020B0606020202030204" pitchFamily="34" charset="0"/>
              </a:rPr>
              <a:t>etiológico</a:t>
            </a:r>
          </a:p>
        </p:txBody>
      </p:sp>
      <p:sp>
        <p:nvSpPr>
          <p:cNvPr id="21" name="48 CuadroTexto"/>
          <p:cNvSpPr txBox="1"/>
          <p:nvPr/>
        </p:nvSpPr>
        <p:spPr>
          <a:xfrm>
            <a:off x="4149670" y="5747941"/>
            <a:ext cx="881973" cy="369332"/>
          </a:xfrm>
          <a:prstGeom prst="rect">
            <a:avLst/>
          </a:prstGeom>
          <a:noFill/>
        </p:spPr>
        <p:txBody>
          <a:bodyPr wrap="none" rtlCol="0">
            <a:spAutoFit/>
          </a:bodyPr>
          <a:lstStyle/>
          <a:p>
            <a:pPr algn="ctr"/>
            <a:r>
              <a:rPr lang="es-ES" b="1" dirty="0" smtClean="0">
                <a:solidFill>
                  <a:srgbClr val="C00000"/>
                </a:solidFill>
                <a:latin typeface="Arial Narrow" panose="020B0606020202030204" pitchFamily="34" charset="0"/>
              </a:rPr>
              <a:t>21,21% </a:t>
            </a:r>
            <a:endParaRPr lang="es-ES" b="1" dirty="0">
              <a:solidFill>
                <a:srgbClr val="C00000"/>
              </a:solidFill>
              <a:latin typeface="Arial Narrow" panose="020B0606020202030204" pitchFamily="34" charset="0"/>
            </a:endParaRPr>
          </a:p>
        </p:txBody>
      </p:sp>
      <p:sp>
        <p:nvSpPr>
          <p:cNvPr id="22" name="43 CuadroTexto"/>
          <p:cNvSpPr txBox="1"/>
          <p:nvPr/>
        </p:nvSpPr>
        <p:spPr>
          <a:xfrm>
            <a:off x="3470055" y="6317883"/>
            <a:ext cx="2241210" cy="457048"/>
          </a:xfrm>
          <a:prstGeom prst="rect">
            <a:avLst/>
          </a:prstGeom>
          <a:noFill/>
        </p:spPr>
        <p:txBody>
          <a:bodyPr wrap="square" rtlCol="0">
            <a:spAutoFit/>
          </a:bodyPr>
          <a:lstStyle/>
          <a:p>
            <a:pPr algn="ctr"/>
            <a:r>
              <a:rPr lang="es-CO" sz="1050" b="1" dirty="0">
                <a:latin typeface="Arial Narrow" panose="020B0606020202030204" pitchFamily="34" charset="0"/>
              </a:rPr>
              <a:t>Porcentaje de brotes de ETA </a:t>
            </a:r>
            <a:r>
              <a:rPr lang="es-CO" sz="1050" b="1" dirty="0" smtClean="0">
                <a:latin typeface="Arial Narrow" panose="020B0606020202030204" pitchFamily="34" charset="0"/>
              </a:rPr>
              <a:t> </a:t>
            </a:r>
            <a:r>
              <a:rPr lang="es-CO" sz="1050" b="1" dirty="0">
                <a:latin typeface="Arial Narrow" panose="020B0606020202030204" pitchFamily="34" charset="0"/>
              </a:rPr>
              <a:t>con toma de muestra</a:t>
            </a:r>
          </a:p>
        </p:txBody>
      </p:sp>
      <p:sp>
        <p:nvSpPr>
          <p:cNvPr id="23" name="49 CuadroTexto"/>
          <p:cNvSpPr txBox="1"/>
          <p:nvPr/>
        </p:nvSpPr>
        <p:spPr>
          <a:xfrm>
            <a:off x="4176123" y="6684045"/>
            <a:ext cx="829074" cy="369332"/>
          </a:xfrm>
          <a:prstGeom prst="rect">
            <a:avLst/>
          </a:prstGeom>
          <a:noFill/>
        </p:spPr>
        <p:txBody>
          <a:bodyPr wrap="none" rtlCol="0">
            <a:spAutoFit/>
          </a:bodyPr>
          <a:lstStyle/>
          <a:p>
            <a:pPr algn="ctr"/>
            <a:r>
              <a:rPr lang="es-ES" b="1" dirty="0" smtClean="0">
                <a:solidFill>
                  <a:srgbClr val="C00000"/>
                </a:solidFill>
                <a:latin typeface="Arial Narrow" panose="020B0606020202030204" pitchFamily="34" charset="0"/>
              </a:rPr>
              <a:t>33,33%</a:t>
            </a:r>
          </a:p>
        </p:txBody>
      </p:sp>
      <p:cxnSp>
        <p:nvCxnSpPr>
          <p:cNvPr id="24" name="51 Conector recto de flecha"/>
          <p:cNvCxnSpPr/>
          <p:nvPr/>
        </p:nvCxnSpPr>
        <p:spPr>
          <a:xfrm flipH="1">
            <a:off x="1103436" y="6189281"/>
            <a:ext cx="4724027"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sp>
        <p:nvSpPr>
          <p:cNvPr id="25" name="91 CuadroTexto"/>
          <p:cNvSpPr txBox="1"/>
          <p:nvPr/>
        </p:nvSpPr>
        <p:spPr>
          <a:xfrm>
            <a:off x="1527561" y="5753362"/>
            <a:ext cx="881973" cy="369332"/>
          </a:xfrm>
          <a:prstGeom prst="rect">
            <a:avLst/>
          </a:prstGeom>
          <a:noFill/>
        </p:spPr>
        <p:txBody>
          <a:bodyPr wrap="none" rtlCol="0">
            <a:spAutoFit/>
          </a:bodyPr>
          <a:lstStyle/>
          <a:p>
            <a:pPr algn="ctr"/>
            <a:r>
              <a:rPr lang="es-ES" b="1" dirty="0" smtClean="0">
                <a:solidFill>
                  <a:srgbClr val="C00000"/>
                </a:solidFill>
                <a:latin typeface="Arial Narrow" panose="020B0606020202030204" pitchFamily="34" charset="0"/>
              </a:rPr>
              <a:t>45,45% </a:t>
            </a:r>
            <a:endParaRPr lang="es-ES" b="1" dirty="0">
              <a:solidFill>
                <a:srgbClr val="C00000"/>
              </a:solidFill>
              <a:latin typeface="Arial Narrow" panose="020B0606020202030204" pitchFamily="34" charset="0"/>
            </a:endParaRPr>
          </a:p>
        </p:txBody>
      </p:sp>
      <p:sp>
        <p:nvSpPr>
          <p:cNvPr id="26" name="31 Rectángulo"/>
          <p:cNvSpPr/>
          <p:nvPr/>
        </p:nvSpPr>
        <p:spPr>
          <a:xfrm>
            <a:off x="-494" y="7574340"/>
            <a:ext cx="7171815" cy="1200329"/>
          </a:xfrm>
          <a:prstGeom prst="rect">
            <a:avLst/>
          </a:prstGeom>
        </p:spPr>
        <p:txBody>
          <a:bodyPr wrap="square">
            <a:spAutoFit/>
          </a:bodyPr>
          <a:lstStyle/>
          <a:p>
            <a:pPr algn="just"/>
            <a:r>
              <a:rPr lang="es-CO" sz="1200" dirty="0" smtClean="0">
                <a:solidFill>
                  <a:srgbClr val="FF0000"/>
                </a:solidFill>
                <a:latin typeface="Arial Narrow" panose="020B0606020202030204" pitchFamily="34" charset="0"/>
              </a:rPr>
              <a:t>A </a:t>
            </a:r>
            <a:r>
              <a:rPr lang="es-CO" sz="1200" dirty="0">
                <a:solidFill>
                  <a:srgbClr val="FF0000"/>
                </a:solidFill>
                <a:latin typeface="Arial Narrow" panose="020B0606020202030204" pitchFamily="34" charset="0"/>
              </a:rPr>
              <a:t>nivel individual el sitio de mayor ocurrencia de las ETA es </a:t>
            </a:r>
            <a:r>
              <a:rPr lang="es-CO" sz="1200" dirty="0" smtClean="0">
                <a:solidFill>
                  <a:srgbClr val="FF0000"/>
                </a:solidFill>
                <a:latin typeface="Arial Narrow" panose="020B0606020202030204" pitchFamily="34" charset="0"/>
              </a:rPr>
              <a:t>la población carcelaria.</a:t>
            </a:r>
            <a:endParaRPr lang="es-CO" sz="1200" dirty="0">
              <a:solidFill>
                <a:srgbClr val="FF0000"/>
              </a:solidFill>
              <a:latin typeface="Arial Narrow" panose="020B0606020202030204" pitchFamily="34" charset="0"/>
            </a:endParaRPr>
          </a:p>
          <a:p>
            <a:pPr algn="just"/>
            <a:r>
              <a:rPr lang="es-CO" sz="1200" dirty="0">
                <a:solidFill>
                  <a:srgbClr val="FF0000"/>
                </a:solidFill>
                <a:latin typeface="Arial Narrow" panose="020B0606020202030204" pitchFamily="34" charset="0"/>
              </a:rPr>
              <a:t>Los alimentos más involucrados son los alimentos </a:t>
            </a:r>
            <a:r>
              <a:rPr lang="es-CO" sz="1200" dirty="0" smtClean="0">
                <a:solidFill>
                  <a:srgbClr val="FF0000"/>
                </a:solidFill>
                <a:latin typeface="Arial Narrow" panose="020B0606020202030204" pitchFamily="34" charset="0"/>
              </a:rPr>
              <a:t>que contiene productos mixtos  </a:t>
            </a:r>
            <a:r>
              <a:rPr lang="es-CO" sz="1200" dirty="0">
                <a:solidFill>
                  <a:srgbClr val="FF0000"/>
                </a:solidFill>
                <a:latin typeface="Arial Narrow" panose="020B0606020202030204" pitchFamily="34" charset="0"/>
              </a:rPr>
              <a:t>y la sintomatología más predominante es la </a:t>
            </a:r>
            <a:r>
              <a:rPr lang="es-CO" sz="1200" dirty="0" smtClean="0">
                <a:solidFill>
                  <a:srgbClr val="FF0000"/>
                </a:solidFill>
                <a:latin typeface="Arial Narrow" panose="020B0606020202030204" pitchFamily="34" charset="0"/>
              </a:rPr>
              <a:t>enfermedad gastrointestinal</a:t>
            </a:r>
            <a:r>
              <a:rPr lang="es-CO" sz="1200" dirty="0">
                <a:solidFill>
                  <a:srgbClr val="FF0000"/>
                </a:solidFill>
                <a:latin typeface="Arial Narrow" panose="020B0606020202030204" pitchFamily="34" charset="0"/>
              </a:rPr>
              <a:t>.</a:t>
            </a:r>
          </a:p>
          <a:p>
            <a:pPr algn="just"/>
            <a:r>
              <a:rPr lang="es-CO" sz="1200" dirty="0" smtClean="0">
                <a:solidFill>
                  <a:srgbClr val="FF0000"/>
                </a:solidFill>
                <a:latin typeface="Arial Narrow" panose="020B0606020202030204" pitchFamily="34" charset="0"/>
              </a:rPr>
              <a:t>A </a:t>
            </a:r>
            <a:r>
              <a:rPr lang="es-CO" sz="1200" dirty="0">
                <a:solidFill>
                  <a:srgbClr val="FF0000"/>
                </a:solidFill>
                <a:latin typeface="Arial Narrow" panose="020B0606020202030204" pitchFamily="34" charset="0"/>
              </a:rPr>
              <a:t>pesar de todas las acciones  y esfuerzos se ve demora en la notificación,  lo que no permite en muchas  ocasiones un estudio más asertivo con la afectación de los indicadores para el evento como: oportunidad, toma de muestras e identificación del agente causal</a:t>
            </a:r>
          </a:p>
        </p:txBody>
      </p:sp>
      <p:sp>
        <p:nvSpPr>
          <p:cNvPr id="27" name="32 Rectángulo"/>
          <p:cNvSpPr/>
          <p:nvPr/>
        </p:nvSpPr>
        <p:spPr>
          <a:xfrm>
            <a:off x="0" y="7093007"/>
            <a:ext cx="7200900" cy="421115"/>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8" name="33 Grupo"/>
          <p:cNvGrpSpPr/>
          <p:nvPr/>
        </p:nvGrpSpPr>
        <p:grpSpPr>
          <a:xfrm>
            <a:off x="192038" y="7147421"/>
            <a:ext cx="3446504" cy="304699"/>
            <a:chOff x="2448322" y="33831"/>
            <a:chExt cx="3446504" cy="276999"/>
          </a:xfrm>
        </p:grpSpPr>
        <p:sp>
          <p:nvSpPr>
            <p:cNvPr id="29" name="34 Elipse"/>
            <p:cNvSpPr/>
            <p:nvPr/>
          </p:nvSpPr>
          <p:spPr>
            <a:xfrm>
              <a:off x="2448322" y="33831"/>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31" name="35 Conector recto"/>
            <p:cNvCxnSpPr>
              <a:stCxn id="29" idx="6"/>
            </p:cNvCxnSpPr>
            <p:nvPr/>
          </p:nvCxnSpPr>
          <p:spPr>
            <a:xfrm>
              <a:off x="2736354" y="164636"/>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32" name="36 CuadroTexto"/>
            <p:cNvSpPr txBox="1"/>
            <p:nvPr/>
          </p:nvSpPr>
          <p:spPr>
            <a:xfrm>
              <a:off x="3302538" y="33831"/>
              <a:ext cx="2592288" cy="276999"/>
            </a:xfrm>
            <a:prstGeom prst="rect">
              <a:avLst/>
            </a:prstGeom>
            <a:noFill/>
          </p:spPr>
          <p:txBody>
            <a:bodyPr wrap="square" rtlCol="0">
              <a:spAutoFit/>
            </a:bodyPr>
            <a:lstStyle/>
            <a:p>
              <a:r>
                <a:rPr lang="es-ES" sz="1200" b="1" dirty="0" smtClean="0">
                  <a:latin typeface="Arial Narrow" panose="020B0606020202030204" pitchFamily="34" charset="0"/>
                </a:rPr>
                <a:t>Consideraciones Finales</a:t>
              </a:r>
              <a:endParaRPr lang="es-ES" sz="1200" b="1" dirty="0">
                <a:latin typeface="Arial Narrow" panose="020B0606020202030204" pitchFamily="34" charset="0"/>
              </a:endParaRPr>
            </a:p>
          </p:txBody>
        </p:sp>
      </p:grpSp>
      <p:graphicFrame>
        <p:nvGraphicFramePr>
          <p:cNvPr id="33" name="Gráfico 32">
            <a:extLst>
              <a:ext uri="{FF2B5EF4-FFF2-40B4-BE49-F238E27FC236}">
                <a16:creationId xmlns:a16="http://schemas.microsoft.com/office/drawing/2014/main" id="{00000000-0008-0000-0200-000003000000}"/>
              </a:ext>
            </a:extLst>
          </p:cNvPr>
          <p:cNvGraphicFramePr>
            <a:graphicFrameLocks/>
          </p:cNvGraphicFramePr>
          <p:nvPr>
            <p:extLst>
              <p:ext uri="{D42A27DB-BD31-4B8C-83A1-F6EECF244321}">
                <p14:modId xmlns:p14="http://schemas.microsoft.com/office/powerpoint/2010/main" val="170601905"/>
              </p:ext>
            </p:extLst>
          </p:nvPr>
        </p:nvGraphicFramePr>
        <p:xfrm>
          <a:off x="-21625" y="662334"/>
          <a:ext cx="7192946" cy="36327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772902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2</a:t>
            </a:r>
            <a:endParaRPr lang="es-ES" sz="1050" b="1" dirty="0">
              <a:latin typeface="Arial Narrow" panose="020B0606020202030204" pitchFamily="34" charset="0"/>
            </a:endParaRPr>
          </a:p>
        </p:txBody>
      </p:sp>
      <p:sp>
        <p:nvSpPr>
          <p:cNvPr id="2" name="1 Título"/>
          <p:cNvSpPr>
            <a:spLocks noGrp="1"/>
          </p:cNvSpPr>
          <p:nvPr>
            <p:ph type="title"/>
          </p:nvPr>
        </p:nvSpPr>
        <p:spPr>
          <a:xfrm>
            <a:off x="135015" y="2267744"/>
            <a:ext cx="6727831" cy="432048"/>
          </a:xfrm>
        </p:spPr>
        <p:txBody>
          <a:bodyPr>
            <a:noAutofit/>
          </a:bodyPr>
          <a:lstStyle/>
          <a:p>
            <a:pPr algn="l"/>
            <a:r>
              <a:rPr lang="es-ES" sz="2000" b="1" dirty="0" smtClean="0">
                <a:latin typeface="Arial Narrow" panose="020B0606020202030204" pitchFamily="34" charset="0"/>
              </a:rPr>
              <a:t>Contenido</a:t>
            </a:r>
            <a:endParaRPr lang="es-ES" sz="2000" b="1" dirty="0">
              <a:latin typeface="Arial Narrow" panose="020B0606020202030204" pitchFamily="34" charset="0"/>
            </a:endParaRPr>
          </a:p>
        </p:txBody>
      </p:sp>
      <p:grpSp>
        <p:nvGrpSpPr>
          <p:cNvPr id="13" name="Grupo 12"/>
          <p:cNvGrpSpPr/>
          <p:nvPr/>
        </p:nvGrpSpPr>
        <p:grpSpPr>
          <a:xfrm>
            <a:off x="0" y="107504"/>
            <a:ext cx="7200898" cy="1987144"/>
            <a:chOff x="0" y="14519"/>
            <a:chExt cx="7200898" cy="2078230"/>
          </a:xfrm>
        </p:grpSpPr>
        <p:sp>
          <p:nvSpPr>
            <p:cNvPr id="15" name="6 Cuadro de texto"/>
            <p:cNvSpPr txBox="1"/>
            <p:nvPr/>
          </p:nvSpPr>
          <p:spPr>
            <a:xfrm>
              <a:off x="1162804" y="992927"/>
              <a:ext cx="2734310" cy="62674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1600" b="1" kern="1200" dirty="0">
                  <a:solidFill>
                    <a:srgbClr val="000000"/>
                  </a:solidFill>
                  <a:effectLst/>
                  <a:latin typeface="Arial Narrow"/>
                  <a:ea typeface="MS Mincho"/>
                </a:rPr>
                <a:t>Boletín de Periodo Epidemiológico Medellín </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p:txBody>
        </p:sp>
        <p:pic>
          <p:nvPicPr>
            <p:cNvPr id="16" name="Picture 2"/>
            <p:cNvPicPr/>
            <p:nvPr/>
          </p:nvPicPr>
          <p:blipFill>
            <a:blip r:embed="rId3">
              <a:extLst>
                <a:ext uri="{28A0092B-C50C-407E-A947-70E740481C1C}">
                  <a14:useLocalDpi xmlns:a14="http://schemas.microsoft.com/office/drawing/2010/main" val="0"/>
                </a:ext>
              </a:extLst>
            </a:blip>
            <a:stretch>
              <a:fillRect/>
            </a:stretch>
          </p:blipFill>
          <p:spPr bwMode="auto">
            <a:xfrm>
              <a:off x="4752578" y="321103"/>
              <a:ext cx="2448320" cy="1771646"/>
            </a:xfrm>
            <a:prstGeom prst="rect">
              <a:avLst/>
            </a:prstGeom>
            <a:noFill/>
            <a:ln>
              <a:noFill/>
            </a:ln>
            <a:extLst>
              <a:ext uri="{53640926-AAD7-44D8-BBD7-CCE9431645EC}">
                <a14:shadowObscured xmlns:a14="http://schemas.microsoft.com/office/drawing/2010/main"/>
              </a:ext>
            </a:extLst>
          </p:spPr>
        </p:pic>
        <p:sp>
          <p:nvSpPr>
            <p:cNvPr id="17" name="6 Cuadro de texto"/>
            <p:cNvSpPr txBox="1"/>
            <p:nvPr/>
          </p:nvSpPr>
          <p:spPr>
            <a:xfrm>
              <a:off x="0" y="14519"/>
              <a:ext cx="4536554" cy="99694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3200" b="1" kern="1200" dirty="0" smtClean="0">
                  <a:solidFill>
                    <a:srgbClr val="00B050"/>
                  </a:solidFill>
                  <a:effectLst/>
                  <a:latin typeface="Arial Narrow"/>
                  <a:ea typeface="MS Mincho"/>
                </a:rPr>
                <a:t>Secretaría de Salud de Medellín</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p:txBody>
        </p:sp>
      </p:grpSp>
      <p:sp>
        <p:nvSpPr>
          <p:cNvPr id="10" name="501 Cuadro de texto"/>
          <p:cNvSpPr txBox="1"/>
          <p:nvPr/>
        </p:nvSpPr>
        <p:spPr>
          <a:xfrm>
            <a:off x="576114" y="1684583"/>
            <a:ext cx="3598545" cy="45148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800" b="1" dirty="0">
                <a:solidFill>
                  <a:srgbClr val="000000"/>
                </a:solidFill>
                <a:latin typeface="Arial Narrow"/>
                <a:ea typeface="MS Mincho"/>
              </a:rPr>
              <a:t>Programa Vigilancia Epidemiológica – Subsecretaría de Salud Pública</a:t>
            </a:r>
          </a:p>
          <a:p>
            <a:pPr algn="ctr">
              <a:spcAft>
                <a:spcPts val="0"/>
              </a:spcAft>
            </a:pPr>
            <a:r>
              <a:rPr lang="es-CO" sz="800" b="1" dirty="0">
                <a:solidFill>
                  <a:srgbClr val="000000"/>
                </a:solidFill>
                <a:latin typeface="Arial Narrow"/>
                <a:ea typeface="MS Mincho"/>
              </a:rPr>
              <a:t>Periodo epidemiológico 11 de 2021 - Reporte Semanas 1 a 44 (Hasta Noviembre 06)  </a:t>
            </a:r>
            <a:r>
              <a:rPr lang="es-CO" sz="900" b="1" dirty="0">
                <a:solidFill>
                  <a:srgbClr val="000000"/>
                </a:solidFill>
                <a:ea typeface="MS Mincho"/>
              </a:rPr>
              <a:t>  </a:t>
            </a:r>
            <a:endParaRPr lang="es-ES" sz="1200" dirty="0">
              <a:latin typeface="Times New Roman"/>
              <a:ea typeface="Times New Roman"/>
            </a:endParaRPr>
          </a:p>
        </p:txBody>
      </p:sp>
      <p:graphicFrame>
        <p:nvGraphicFramePr>
          <p:cNvPr id="12" name="10 Tabla"/>
          <p:cNvGraphicFramePr>
            <a:graphicFrameLocks noGrp="1"/>
          </p:cNvGraphicFramePr>
          <p:nvPr>
            <p:extLst/>
          </p:nvPr>
        </p:nvGraphicFramePr>
        <p:xfrm>
          <a:off x="247552" y="2699792"/>
          <a:ext cx="6502760" cy="5728262"/>
        </p:xfrm>
        <a:graphic>
          <a:graphicData uri="http://schemas.openxmlformats.org/drawingml/2006/table">
            <a:tbl>
              <a:tblPr>
                <a:tableStyleId>{5C22544A-7EE6-4342-B048-85BDC9FD1C3A}</a:tableStyleId>
              </a:tblPr>
              <a:tblGrid>
                <a:gridCol w="1451426">
                  <a:extLst>
                    <a:ext uri="{9D8B030D-6E8A-4147-A177-3AD203B41FA5}">
                      <a16:colId xmlns:a16="http://schemas.microsoft.com/office/drawing/2014/main" val="20001"/>
                    </a:ext>
                  </a:extLst>
                </a:gridCol>
                <a:gridCol w="1451426">
                  <a:extLst>
                    <a:ext uri="{9D8B030D-6E8A-4147-A177-3AD203B41FA5}">
                      <a16:colId xmlns:a16="http://schemas.microsoft.com/office/drawing/2014/main" val="4146497205"/>
                    </a:ext>
                  </a:extLst>
                </a:gridCol>
                <a:gridCol w="1451426">
                  <a:extLst>
                    <a:ext uri="{9D8B030D-6E8A-4147-A177-3AD203B41FA5}">
                      <a16:colId xmlns:a16="http://schemas.microsoft.com/office/drawing/2014/main" val="554710604"/>
                    </a:ext>
                  </a:extLst>
                </a:gridCol>
                <a:gridCol w="1451426">
                  <a:extLst>
                    <a:ext uri="{9D8B030D-6E8A-4147-A177-3AD203B41FA5}">
                      <a16:colId xmlns:a16="http://schemas.microsoft.com/office/drawing/2014/main" val="1798381344"/>
                    </a:ext>
                  </a:extLst>
                </a:gridCol>
                <a:gridCol w="174264">
                  <a:extLst>
                    <a:ext uri="{9D8B030D-6E8A-4147-A177-3AD203B41FA5}">
                      <a16:colId xmlns:a16="http://schemas.microsoft.com/office/drawing/2014/main" val="20002"/>
                    </a:ext>
                  </a:extLst>
                </a:gridCol>
                <a:gridCol w="174264">
                  <a:extLst>
                    <a:ext uri="{9D8B030D-6E8A-4147-A177-3AD203B41FA5}">
                      <a16:colId xmlns:a16="http://schemas.microsoft.com/office/drawing/2014/main" val="3308361312"/>
                    </a:ext>
                  </a:extLst>
                </a:gridCol>
                <a:gridCol w="174264">
                  <a:extLst>
                    <a:ext uri="{9D8B030D-6E8A-4147-A177-3AD203B41FA5}">
                      <a16:colId xmlns:a16="http://schemas.microsoft.com/office/drawing/2014/main" val="3846134067"/>
                    </a:ext>
                  </a:extLst>
                </a:gridCol>
                <a:gridCol w="174264">
                  <a:extLst>
                    <a:ext uri="{9D8B030D-6E8A-4147-A177-3AD203B41FA5}">
                      <a16:colId xmlns:a16="http://schemas.microsoft.com/office/drawing/2014/main" val="4226085083"/>
                    </a:ext>
                  </a:extLst>
                </a:gridCol>
              </a:tblGrid>
              <a:tr h="288032">
                <a:tc>
                  <a:txBody>
                    <a:bodyPr/>
                    <a:lstStyle/>
                    <a:p>
                      <a:pPr algn="l" fontAlgn="b"/>
                      <a:r>
                        <a:rPr lang="es-CO" sz="1100" b="1" i="0" u="none" strike="noStrike" dirty="0" smtClean="0">
                          <a:solidFill>
                            <a:schemeClr val="tx1"/>
                          </a:solidFill>
                          <a:effectLst/>
                          <a:latin typeface="Arial Narrow" panose="020B0606020202030204" pitchFamily="34" charset="0"/>
                        </a:rPr>
                        <a:t>Tuberculosis</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4">
                  <a:txBody>
                    <a:bodyPr/>
                    <a:lstStyle/>
                    <a:p>
                      <a:pPr algn="l" fontAlgn="b"/>
                      <a:r>
                        <a:rPr lang="es-CO" sz="1100" b="1" i="0" u="none" strike="noStrike" dirty="0" smtClean="0">
                          <a:solidFill>
                            <a:schemeClr val="tx1"/>
                          </a:solidFill>
                          <a:effectLst/>
                          <a:latin typeface="Arial Narrow" panose="020B0606020202030204" pitchFamily="34" charset="0"/>
                        </a:rPr>
                        <a:t>Pág. 3</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fontAlgn="b"/>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fontAlgn="b"/>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fontAlgn="b"/>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68392865"/>
                  </a:ext>
                </a:extLst>
              </a:tr>
              <a:tr h="0">
                <a:tc>
                  <a:txBody>
                    <a:bodyPr/>
                    <a:lstStyle/>
                    <a:p>
                      <a:pPr algn="l" fontAlgn="b"/>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03238940"/>
                  </a:ext>
                </a:extLst>
              </a:tr>
              <a:tr h="173917">
                <a:tc gridSpan="2">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1100" b="1" i="0" u="none" strike="noStrike" dirty="0" smtClean="0">
                          <a:solidFill>
                            <a:schemeClr val="tx1"/>
                          </a:solidFill>
                          <a:effectLst/>
                          <a:latin typeface="Arial Narrow" panose="020B0606020202030204" pitchFamily="34" charset="0"/>
                        </a:rPr>
                        <a:t>INMUNOPREVENENIBLES</a:t>
                      </a:r>
                    </a:p>
                    <a:p>
                      <a:pPr algn="l" fontAlgn="b"/>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gridSpan="2">
                  <a:txBody>
                    <a:bodyPr/>
                    <a:lstStyle/>
                    <a:p>
                      <a:pPr algn="l" fontAlgn="b"/>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gridSpan="2">
                  <a:txBody>
                    <a:bodyPr/>
                    <a:lstStyle/>
                    <a:p>
                      <a:pPr algn="l" fontAlgn="b"/>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gridSpan="2">
                  <a:txBody>
                    <a:bodyPr/>
                    <a:lstStyle/>
                    <a:p>
                      <a:pPr algn="l" fontAlgn="b"/>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extLst>
                  <a:ext uri="{0D108BD9-81ED-4DB2-BD59-A6C34878D82A}">
                    <a16:rowId xmlns:a16="http://schemas.microsoft.com/office/drawing/2014/main" val="3189142947"/>
                  </a:ext>
                </a:extLst>
              </a:tr>
              <a:tr h="263882">
                <a:tc gridSpan="4">
                  <a:txBody>
                    <a:bodyPr/>
                    <a:lstStyle/>
                    <a:p>
                      <a:pPr algn="l" fontAlgn="b"/>
                      <a:r>
                        <a:rPr lang="es-CO" sz="1100" b="1" i="0" u="none" strike="noStrike" dirty="0" smtClean="0">
                          <a:solidFill>
                            <a:schemeClr val="tx1"/>
                          </a:solidFill>
                          <a:effectLst/>
                          <a:latin typeface="Arial Narrow" panose="020B0606020202030204" pitchFamily="34" charset="0"/>
                        </a:rPr>
                        <a:t>Tosferina</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1100" b="1" i="0" u="none" strike="noStrike" dirty="0" smtClean="0">
                          <a:solidFill>
                            <a:schemeClr val="tx1"/>
                          </a:solidFill>
                          <a:effectLst/>
                          <a:latin typeface="Arial Narrow" panose="020B0606020202030204" pitchFamily="34" charset="0"/>
                        </a:rPr>
                        <a:t>Pág. 6</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94897074"/>
                  </a:ext>
                </a:extLst>
              </a:tr>
              <a:tr h="293809">
                <a:tc gridSpan="4">
                  <a:txBody>
                    <a:bodyPr/>
                    <a:lstStyle/>
                    <a:p>
                      <a:pPr algn="l" fontAlgn="b"/>
                      <a:r>
                        <a:rPr lang="es-CO" sz="1100" b="1" i="0" u="none" strike="noStrike" dirty="0" smtClean="0">
                          <a:solidFill>
                            <a:schemeClr val="tx1"/>
                          </a:solidFill>
                          <a:effectLst/>
                          <a:latin typeface="Arial Narrow" panose="020B0606020202030204" pitchFamily="34" charset="0"/>
                        </a:rPr>
                        <a:t>Parotiditis</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l" fontAlgn="b"/>
                      <a:r>
                        <a:rPr lang="es-CO" sz="1100" b="1" i="0" u="none" strike="noStrike" dirty="0" smtClean="0">
                          <a:solidFill>
                            <a:schemeClr val="tx1"/>
                          </a:solidFill>
                          <a:effectLst/>
                          <a:latin typeface="Arial Narrow" panose="020B0606020202030204" pitchFamily="34" charset="0"/>
                        </a:rPr>
                        <a:t>Pág. 8</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47983688"/>
                  </a:ext>
                </a:extLst>
              </a:tr>
              <a:tr h="220357">
                <a:tc gridSpan="4">
                  <a:txBody>
                    <a:bodyPr/>
                    <a:lstStyle/>
                    <a:p>
                      <a:pPr algn="l" fontAlgn="b"/>
                      <a:r>
                        <a:rPr lang="es-CO" sz="1100" b="1" i="0" u="none" strike="noStrike" dirty="0" smtClean="0">
                          <a:solidFill>
                            <a:schemeClr val="tx1"/>
                          </a:solidFill>
                          <a:effectLst/>
                          <a:latin typeface="Arial Narrow" panose="020B0606020202030204" pitchFamily="34" charset="0"/>
                        </a:rPr>
                        <a:t>Varicela</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l" fontAlgn="b"/>
                      <a:r>
                        <a:rPr lang="es-CO" sz="1100" b="1" i="0" u="none" strike="noStrike" dirty="0" smtClean="0">
                          <a:solidFill>
                            <a:schemeClr val="tx1"/>
                          </a:solidFill>
                          <a:effectLst/>
                          <a:latin typeface="Arial Narrow" panose="020B0606020202030204" pitchFamily="34" charset="0"/>
                        </a:rPr>
                        <a:t>Pág. 10</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17911347"/>
                  </a:ext>
                </a:extLst>
              </a:tr>
              <a:tr h="293809">
                <a:tc gridSpan="4">
                  <a:txBody>
                    <a:bodyPr/>
                    <a:lstStyle/>
                    <a:p>
                      <a:pPr algn="l" fontAlgn="b"/>
                      <a:r>
                        <a:rPr lang="es-CO" sz="1100" b="1" i="0" u="none" strike="noStrike" dirty="0" smtClean="0">
                          <a:solidFill>
                            <a:schemeClr val="tx1"/>
                          </a:solidFill>
                          <a:effectLst/>
                          <a:latin typeface="Arial Narrow" panose="020B0606020202030204" pitchFamily="34" charset="0"/>
                        </a:rPr>
                        <a:t>Meningitis</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l" fontAlgn="b"/>
                      <a:r>
                        <a:rPr lang="es-CO" sz="1100" b="1" i="0" u="none" strike="noStrike" dirty="0" smtClean="0">
                          <a:solidFill>
                            <a:schemeClr val="tx1"/>
                          </a:solidFill>
                          <a:effectLst/>
                          <a:latin typeface="Arial Narrow" panose="020B0606020202030204" pitchFamily="34" charset="0"/>
                        </a:rPr>
                        <a:t>Pág. 12</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79256390"/>
                  </a:ext>
                </a:extLst>
              </a:tr>
              <a:tr h="293809">
                <a:tc gridSpan="4">
                  <a:txBody>
                    <a:bodyPr/>
                    <a:lstStyle/>
                    <a:p>
                      <a:pPr algn="l" fontAlgn="b"/>
                      <a:r>
                        <a:rPr lang="es-CO" sz="1100" b="1" i="0" u="none" strike="noStrike" dirty="0" smtClean="0">
                          <a:solidFill>
                            <a:schemeClr val="tx1"/>
                          </a:solidFill>
                          <a:effectLst/>
                          <a:latin typeface="Arial Narrow" panose="020B0606020202030204" pitchFamily="34" charset="0"/>
                        </a:rPr>
                        <a:t>Parálisis flácida</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l" fontAlgn="b"/>
                      <a:r>
                        <a:rPr lang="es-CO" sz="1100" b="1" i="0" u="none" strike="noStrike" dirty="0" smtClean="0">
                          <a:solidFill>
                            <a:schemeClr val="tx1"/>
                          </a:solidFill>
                          <a:effectLst/>
                          <a:latin typeface="Arial Narrow" panose="020B0606020202030204" pitchFamily="34" charset="0"/>
                        </a:rPr>
                        <a:t>Pág. 13</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58395484"/>
                  </a:ext>
                </a:extLst>
              </a:tr>
              <a:tr h="367261">
                <a:tc gridSpan="4">
                  <a:txBody>
                    <a:bodyPr/>
                    <a:lstStyle/>
                    <a:p>
                      <a:pPr algn="l" fontAlgn="b"/>
                      <a:r>
                        <a:rPr lang="es-CO" sz="1100" b="1" i="0" u="none" strike="noStrike" dirty="0" smtClean="0">
                          <a:solidFill>
                            <a:schemeClr val="tx1"/>
                          </a:solidFill>
                          <a:effectLst/>
                          <a:latin typeface="Arial Narrow" panose="020B0606020202030204" pitchFamily="34" charset="0"/>
                        </a:rPr>
                        <a:t>Síndrome de rubéola congénita</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l" fontAlgn="b"/>
                      <a:r>
                        <a:rPr lang="es-CO" sz="1100" b="1" i="0" u="none" strike="noStrike" dirty="0" smtClean="0">
                          <a:solidFill>
                            <a:schemeClr val="tx1"/>
                          </a:solidFill>
                          <a:effectLst/>
                          <a:latin typeface="Arial Narrow" panose="020B0606020202030204" pitchFamily="34" charset="0"/>
                        </a:rPr>
                        <a:t>Pág. 13</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86519428"/>
                  </a:ext>
                </a:extLst>
              </a:tr>
              <a:tr h="293809">
                <a:tc gridSpan="4">
                  <a:txBody>
                    <a:bodyPr/>
                    <a:lstStyle/>
                    <a:p>
                      <a:pPr algn="l" fontAlgn="b"/>
                      <a:r>
                        <a:rPr lang="es-CO" sz="1100" b="1" i="0" u="none" strike="noStrike" dirty="0" smtClean="0">
                          <a:solidFill>
                            <a:schemeClr val="tx1"/>
                          </a:solidFill>
                          <a:effectLst/>
                          <a:latin typeface="Arial Narrow" panose="020B0606020202030204" pitchFamily="34" charset="0"/>
                        </a:rPr>
                        <a:t>Tétanos accidental</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l" fontAlgn="b"/>
                      <a:r>
                        <a:rPr lang="es-CO" sz="1100" b="1" i="0" u="none" strike="noStrike" dirty="0" smtClean="0">
                          <a:solidFill>
                            <a:schemeClr val="tx1"/>
                          </a:solidFill>
                          <a:effectLst/>
                          <a:latin typeface="Arial Narrow" panose="020B0606020202030204" pitchFamily="34" charset="0"/>
                        </a:rPr>
                        <a:t>Pág. 13</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60816338"/>
                  </a:ext>
                </a:extLst>
              </a:tr>
              <a:tr h="293809">
                <a:tc gridSpan="4">
                  <a:txBody>
                    <a:bodyPr/>
                    <a:lstStyle/>
                    <a:p>
                      <a:pPr algn="l" fontAlgn="b"/>
                      <a:r>
                        <a:rPr lang="es-CO" sz="1100" b="1" i="0" u="none" strike="noStrike" dirty="0" smtClean="0">
                          <a:solidFill>
                            <a:schemeClr val="tx1"/>
                          </a:solidFill>
                          <a:effectLst/>
                          <a:latin typeface="Arial Narrow" panose="020B0606020202030204" pitchFamily="34" charset="0"/>
                        </a:rPr>
                        <a:t>EAPV</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l" fontAlgn="b"/>
                      <a:r>
                        <a:rPr lang="es-CO" sz="1100" b="1" i="0" u="none" strike="noStrike" dirty="0" smtClean="0">
                          <a:solidFill>
                            <a:schemeClr val="tx1"/>
                          </a:solidFill>
                          <a:effectLst/>
                          <a:latin typeface="Arial Narrow" panose="020B0606020202030204" pitchFamily="34" charset="0"/>
                        </a:rPr>
                        <a:t>Pág. 13</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8061106"/>
                  </a:ext>
                </a:extLst>
              </a:tr>
              <a:tr h="293809">
                <a:tc gridSpan="4">
                  <a:txBody>
                    <a:bodyPr/>
                    <a:lstStyle/>
                    <a:p>
                      <a:pPr algn="l" fontAlgn="b"/>
                      <a:r>
                        <a:rPr lang="es-CO" sz="1100" b="1" i="0" u="none" strike="noStrike" dirty="0" smtClean="0">
                          <a:solidFill>
                            <a:schemeClr val="tx1"/>
                          </a:solidFill>
                          <a:effectLst/>
                          <a:latin typeface="Arial Narrow" panose="020B0606020202030204" pitchFamily="34" charset="0"/>
                        </a:rPr>
                        <a:t>Difteria</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l" fontAlgn="b"/>
                      <a:r>
                        <a:rPr lang="es-CO" sz="1100" b="1" i="0" u="none" strike="noStrike" dirty="0" smtClean="0">
                          <a:solidFill>
                            <a:schemeClr val="tx1"/>
                          </a:solidFill>
                          <a:effectLst/>
                          <a:latin typeface="Arial Narrow" panose="020B0606020202030204" pitchFamily="34" charset="0"/>
                        </a:rPr>
                        <a:t>Pág. 13</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1284023"/>
                  </a:ext>
                </a:extLst>
              </a:tr>
              <a:tr h="369258">
                <a:tc gridSpan="4">
                  <a:txBody>
                    <a:bodyPr/>
                    <a:lstStyle/>
                    <a:p>
                      <a:pPr algn="l" fontAlgn="b"/>
                      <a:r>
                        <a:rPr lang="es-CO" sz="1100" b="1" i="0" u="none" strike="noStrike" dirty="0" smtClean="0">
                          <a:solidFill>
                            <a:schemeClr val="tx1"/>
                          </a:solidFill>
                          <a:effectLst/>
                          <a:latin typeface="Arial Narrow" panose="020B0606020202030204" pitchFamily="34" charset="0"/>
                        </a:rPr>
                        <a:t>Sarampión y rubéola</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l" fontAlgn="b"/>
                      <a:r>
                        <a:rPr lang="es-CO" sz="1100" b="1" i="0" u="none" strike="noStrike" dirty="0" smtClean="0">
                          <a:solidFill>
                            <a:schemeClr val="tx1"/>
                          </a:solidFill>
                          <a:effectLst/>
                          <a:latin typeface="Arial Narrow" panose="020B0606020202030204" pitchFamily="34" charset="0"/>
                        </a:rPr>
                        <a:t>Pág. 13</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24874551"/>
                  </a:ext>
                </a:extLst>
              </a:tr>
              <a:tr h="269711">
                <a:tc gridSpan="4">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1100" b="1" i="0" u="none" strike="noStrike" dirty="0" smtClean="0">
                          <a:solidFill>
                            <a:schemeClr val="tx1"/>
                          </a:solidFill>
                          <a:effectLst/>
                          <a:latin typeface="Arial Narrow" panose="020B0606020202030204" pitchFamily="34" charset="0"/>
                        </a:rPr>
                        <a:t>Hepatitis A</a:t>
                      </a: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1100" b="1" i="0" u="none" strike="noStrike" dirty="0" smtClean="0">
                          <a:solidFill>
                            <a:schemeClr val="tx1"/>
                          </a:solidFill>
                          <a:effectLst/>
                          <a:latin typeface="Arial Narrow" panose="020B0606020202030204" pitchFamily="34" charset="0"/>
                        </a:rPr>
                        <a:t>Pág. 14</a:t>
                      </a: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5"/>
                  </a:ext>
                </a:extLst>
              </a:tr>
              <a:tr h="71252">
                <a:tc gridSpan="4">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es-CO" sz="1100" b="1" i="0" u="none" strike="noStrike" kern="1200" dirty="0" smtClean="0">
                        <a:solidFill>
                          <a:schemeClr val="tx1"/>
                        </a:solidFill>
                        <a:effectLst/>
                        <a:latin typeface="Arial Narrow" panose="020B0606020202030204" pitchFamily="34" charset="0"/>
                        <a:ea typeface="+mn-ea"/>
                        <a:cs typeface="+mn-cs"/>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es-CO" sz="1100" b="1" i="0" u="none" strike="noStrike" dirty="0" smtClean="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22145267"/>
                  </a:ext>
                </a:extLst>
              </a:tr>
              <a:tr h="229424">
                <a:tc gridSpan="4">
                  <a:txBody>
                    <a:bodyPr/>
                    <a:lstStyle/>
                    <a:p>
                      <a:r>
                        <a:rPr lang="en-US" sz="1100" b="1" i="0" u="none" strike="noStrike" kern="1200" dirty="0" smtClean="0">
                          <a:solidFill>
                            <a:schemeClr val="tx1"/>
                          </a:solidFill>
                          <a:effectLst/>
                          <a:latin typeface="Arial Narrow" panose="020B0606020202030204" pitchFamily="34" charset="0"/>
                          <a:ea typeface="+mn-ea"/>
                          <a:cs typeface="+mn-cs"/>
                        </a:rPr>
                        <a:t>INTOXICACIONES</a:t>
                      </a:r>
                      <a:endParaRPr lang="en-US" sz="1100" b="1" i="0" u="none" strike="noStrike" kern="1200" dirty="0">
                        <a:solidFill>
                          <a:schemeClr val="tx1"/>
                        </a:solidFill>
                        <a:effectLst/>
                        <a:latin typeface="Arial Narrow" panose="020B0606020202030204" pitchFamily="34" charset="0"/>
                        <a:ea typeface="+mn-ea"/>
                        <a:cs typeface="+mn-cs"/>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1100" b="1" i="0" u="none" strike="noStrike" dirty="0" smtClean="0">
                          <a:solidFill>
                            <a:schemeClr val="tx1"/>
                          </a:solidFill>
                          <a:effectLst/>
                          <a:latin typeface="Arial Narrow" panose="020B0606020202030204" pitchFamily="34" charset="0"/>
                        </a:rPr>
                        <a:t>Pág. 16</a:t>
                      </a: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79909276"/>
                  </a:ext>
                </a:extLst>
              </a:tr>
              <a:tr h="582079">
                <a:tc gridSpan="2">
                  <a:txBody>
                    <a:bodyPr/>
                    <a:lstStyle/>
                    <a:p>
                      <a:pPr algn="l" fontAlgn="b"/>
                      <a:r>
                        <a:rPr lang="es-CO" sz="1100" b="1" i="0" u="none" strike="noStrike" dirty="0" smtClean="0">
                          <a:solidFill>
                            <a:schemeClr val="tx1"/>
                          </a:solidFill>
                          <a:effectLst/>
                          <a:latin typeface="Arial Narrow" panose="020B0606020202030204" pitchFamily="34" charset="0"/>
                        </a:rPr>
                        <a:t>Enfermedades Transmitidas por Alimentos ETA y vehiculizadas por agua</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gridSpan="2">
                  <a:txBody>
                    <a:bodyPr/>
                    <a:lstStyle/>
                    <a:p>
                      <a:pPr algn="l" fontAlgn="b"/>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gridSpan="4">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1100" b="1" i="0" u="none" strike="noStrike" dirty="0" smtClean="0">
                          <a:solidFill>
                            <a:schemeClr val="tx1"/>
                          </a:solidFill>
                          <a:effectLst/>
                          <a:latin typeface="Arial Narrow" panose="020B0606020202030204" pitchFamily="34" charset="0"/>
                        </a:rPr>
                        <a:t>Pág. 17</a:t>
                      </a: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6"/>
                  </a:ext>
                </a:extLst>
              </a:tr>
              <a:tr h="58944">
                <a:tc gridSpan="4">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1100" b="1" i="0" u="none" strike="noStrike" baseline="0" dirty="0" smtClean="0">
                          <a:solidFill>
                            <a:schemeClr val="tx1"/>
                          </a:solidFill>
                          <a:effectLst/>
                          <a:latin typeface="Arial Narrow" panose="020B0606020202030204" pitchFamily="34" charset="0"/>
                        </a:rPr>
                        <a:t>Consumo de antibióticos en el ámbito hospitalario</a:t>
                      </a: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es-CO" sz="1100" b="1" i="0" u="none" strike="noStrike" baseline="0" dirty="0" smtClean="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gridSpan="4">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1100" b="1" i="0" u="none" strike="noStrike" dirty="0" smtClean="0">
                          <a:solidFill>
                            <a:schemeClr val="tx1"/>
                          </a:solidFill>
                          <a:effectLst/>
                          <a:latin typeface="Arial Narrow" panose="020B0606020202030204" pitchFamily="34" charset="0"/>
                        </a:rPr>
                        <a:t>Pág. 20</a:t>
                      </a: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es-CO" sz="1100" b="1" i="0" u="none" strike="noStrike" dirty="0" smtClean="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extLst>
                  <a:ext uri="{0D108BD9-81ED-4DB2-BD59-A6C34878D82A}">
                    <a16:rowId xmlns:a16="http://schemas.microsoft.com/office/drawing/2014/main" val="2458864489"/>
                  </a:ext>
                </a:extLst>
              </a:tr>
              <a:tr h="0">
                <a:tc gridSpan="4">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es-CO" sz="1100" b="1" i="0" u="none" strike="noStrike" baseline="0" dirty="0" smtClean="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es-CO" sz="1100" b="1" i="0" u="none" strike="noStrike" baseline="0" dirty="0" smtClean="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gridSpan="4">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es-CO" sz="1100" b="1" i="0" u="none" strike="noStrike" dirty="0" smtClean="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es-CO" sz="1100" b="1" i="0" u="none" strike="noStrike" dirty="0" smtClean="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extLst>
                  <a:ext uri="{0D108BD9-81ED-4DB2-BD59-A6C34878D82A}">
                    <a16:rowId xmlns:a16="http://schemas.microsoft.com/office/drawing/2014/main" val="1547242933"/>
                  </a:ext>
                </a:extLst>
              </a:tr>
              <a:tr h="0">
                <a:tc gridSpan="4">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1100" b="1" i="0" u="none" strike="noStrike" baseline="0" dirty="0" smtClean="0">
                          <a:solidFill>
                            <a:schemeClr val="tx1"/>
                          </a:solidFill>
                          <a:effectLst/>
                          <a:latin typeface="Arial Narrow" panose="020B0606020202030204" pitchFamily="34" charset="0"/>
                          <a:hlinkClick r:id="" action="ppaction://noaction"/>
                        </a:rPr>
                        <a:t>Búsqueda Activa Institucional BAI</a:t>
                      </a:r>
                      <a:endParaRPr lang="es-CO" sz="1100" b="1" i="0" u="none" strike="noStrike" baseline="0" dirty="0" smtClean="0">
                        <a:solidFill>
                          <a:schemeClr val="tx1"/>
                        </a:solidFill>
                        <a:effectLst/>
                        <a:latin typeface="Arial Narrow" panose="020B0606020202030204" pitchFamily="34" charset="0"/>
                      </a:endParaRPr>
                    </a:p>
                    <a:p>
                      <a:pPr marL="0" marR="0" indent="0" algn="l" defTabSz="914400" rtl="0" eaLnBrk="1" fontAlgn="b" latinLnBrk="0" hangingPunct="1">
                        <a:lnSpc>
                          <a:spcPct val="100000"/>
                        </a:lnSpc>
                        <a:spcBef>
                          <a:spcPts val="0"/>
                        </a:spcBef>
                        <a:spcAft>
                          <a:spcPts val="0"/>
                        </a:spcAft>
                        <a:buClrTx/>
                        <a:buSzTx/>
                        <a:buFontTx/>
                        <a:buNone/>
                        <a:tabLst/>
                        <a:defRPr/>
                      </a:pPr>
                      <a:endParaRPr lang="es-CO" sz="1100" b="1" i="0" u="none" strike="noStrike" baseline="0" dirty="0" smtClean="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es-CO" sz="1100" b="1" i="0" u="none" strike="noStrike" baseline="0" dirty="0" smtClean="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gridSpan="4">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1100" b="1" i="0" u="none" strike="noStrike" dirty="0" smtClean="0">
                          <a:solidFill>
                            <a:schemeClr val="tx1"/>
                          </a:solidFill>
                          <a:effectLst/>
                          <a:latin typeface="Arial Narrow" panose="020B0606020202030204" pitchFamily="34" charset="0"/>
                        </a:rPr>
                        <a:t>Pág. 22</a:t>
                      </a:r>
                    </a:p>
                    <a:p>
                      <a:pPr marL="0" marR="0" indent="0" algn="l" defTabSz="914400" rtl="0" eaLnBrk="1" fontAlgn="b" latinLnBrk="0" hangingPunct="1">
                        <a:lnSpc>
                          <a:spcPct val="100000"/>
                        </a:lnSpc>
                        <a:spcBef>
                          <a:spcPts val="0"/>
                        </a:spcBef>
                        <a:spcAft>
                          <a:spcPts val="0"/>
                        </a:spcAft>
                        <a:buClrTx/>
                        <a:buSzTx/>
                        <a:buFontTx/>
                        <a:buNone/>
                        <a:tabLst/>
                        <a:defRPr/>
                      </a:pPr>
                      <a:endParaRPr lang="es-CO" sz="1100" b="1" i="0" u="none" strike="noStrike" dirty="0" smtClean="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es-CO" sz="1100" b="1" i="0" u="none" strike="noStrike" dirty="0" smtClean="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extLst>
                  <a:ext uri="{0D108BD9-81ED-4DB2-BD59-A6C34878D82A}">
                    <a16:rowId xmlns:a16="http://schemas.microsoft.com/office/drawing/2014/main" val="3152369101"/>
                  </a:ext>
                </a:extLst>
              </a:tr>
            </a:tbl>
          </a:graphicData>
        </a:graphic>
      </p:graphicFrame>
    </p:spTree>
    <p:extLst>
      <p:ext uri="{BB962C8B-B14F-4D97-AF65-F5344CB8AC3E}">
        <p14:creationId xmlns:p14="http://schemas.microsoft.com/office/powerpoint/2010/main" val="370739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4" y="0"/>
            <a:ext cx="2146121" cy="2836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rotWithShape="1">
          <a:blip r:embed="rId4">
            <a:extLst>
              <a:ext uri="{28A0092B-C50C-407E-A947-70E740481C1C}">
                <a14:useLocalDpi xmlns:a14="http://schemas.microsoft.com/office/drawing/2010/main" val="0"/>
              </a:ext>
            </a:extLst>
          </a:blip>
          <a:srcRect t="51432"/>
          <a:stretch/>
        </p:blipFill>
        <p:spPr bwMode="auto">
          <a:xfrm>
            <a:off x="1" y="2824178"/>
            <a:ext cx="2160574" cy="28444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56655" y="827584"/>
            <a:ext cx="2198184" cy="276999"/>
          </a:xfrm>
          <a:prstGeom prst="rect">
            <a:avLst/>
          </a:prstGeom>
          <a:noFill/>
        </p:spPr>
        <p:txBody>
          <a:bodyPr wrap="square" rtlCol="0">
            <a:spAutoFit/>
          </a:bodyPr>
          <a:lstStyle/>
          <a:p>
            <a:pPr algn="ctr"/>
            <a:r>
              <a:rPr lang="es-ES" sz="1200" b="1" dirty="0" smtClean="0">
                <a:latin typeface="Arial Narrow" panose="020B0606020202030204" pitchFamily="34" charset="0"/>
              </a:rPr>
              <a:t>Junio </a:t>
            </a:r>
            <a:r>
              <a:rPr lang="es-ES" sz="1200" b="1" dirty="0">
                <a:latin typeface="Arial Narrow" panose="020B0606020202030204" pitchFamily="34" charset="0"/>
              </a:rPr>
              <a:t>2021</a:t>
            </a:r>
          </a:p>
        </p:txBody>
      </p:sp>
      <p:grpSp>
        <p:nvGrpSpPr>
          <p:cNvPr id="8" name="7 Grupo"/>
          <p:cNvGrpSpPr/>
          <p:nvPr/>
        </p:nvGrpSpPr>
        <p:grpSpPr>
          <a:xfrm>
            <a:off x="179214" y="4211960"/>
            <a:ext cx="1892650" cy="488476"/>
            <a:chOff x="2397524" y="3379972"/>
            <a:chExt cx="4508500" cy="904875"/>
          </a:xfrm>
        </p:grpSpPr>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293200" y="3478755"/>
              <a:ext cx="1593562" cy="741182"/>
            </a:xfrm>
            <a:prstGeom prst="rect">
              <a:avLst/>
            </a:prstGeom>
            <a:noFill/>
          </p:spPr>
          <p:txBody>
            <a:bodyPr wrap="square" rtlCol="0">
              <a:spAutoFit/>
            </a:bodyPr>
            <a:lstStyle/>
            <a:p>
              <a:pPr algn="ctr"/>
              <a:r>
                <a:rPr lang="es-ES" sz="2000" b="1" dirty="0" smtClean="0">
                  <a:latin typeface="Arial Narrow" panose="020B0606020202030204" pitchFamily="34" charset="0"/>
                </a:rPr>
                <a:t>87</a:t>
              </a:r>
              <a:endParaRPr lang="es-ES" sz="2000" b="1" dirty="0">
                <a:latin typeface="Arial Narrow" panose="020B0606020202030204" pitchFamily="34" charset="0"/>
              </a:endParaRPr>
            </a:p>
          </p:txBody>
        </p:sp>
      </p:grpSp>
      <p:sp>
        <p:nvSpPr>
          <p:cNvPr id="9" name="8 CuadroTexto"/>
          <p:cNvSpPr txBox="1"/>
          <p:nvPr/>
        </p:nvSpPr>
        <p:spPr>
          <a:xfrm>
            <a:off x="494426" y="4716016"/>
            <a:ext cx="1686305" cy="830997"/>
          </a:xfrm>
          <a:prstGeom prst="rect">
            <a:avLst/>
          </a:prstGeom>
          <a:noFill/>
        </p:spPr>
        <p:txBody>
          <a:bodyPr wrap="square" rtlCol="0">
            <a:spAutoFit/>
          </a:bodyPr>
          <a:lstStyle/>
          <a:p>
            <a:pPr algn="ctr"/>
            <a:r>
              <a:rPr lang="es-ES" sz="1200" b="1" dirty="0">
                <a:latin typeface="Arial Narrow" panose="020B0606020202030204" pitchFamily="34" charset="0"/>
              </a:rPr>
              <a:t>Variación porcentual de </a:t>
            </a:r>
            <a:r>
              <a:rPr lang="es-ES" sz="1200" b="1" dirty="0" smtClean="0">
                <a:latin typeface="Arial Narrow" panose="020B0606020202030204" pitchFamily="34" charset="0"/>
              </a:rPr>
              <a:t>--52% </a:t>
            </a:r>
            <a:r>
              <a:rPr lang="es-ES" sz="1200" b="1" dirty="0">
                <a:latin typeface="Arial Narrow" panose="020B0606020202030204" pitchFamily="34" charset="0"/>
              </a:rPr>
              <a:t>menos respecto al mismo periodo del año anterior</a:t>
            </a:r>
          </a:p>
        </p:txBody>
      </p:sp>
      <p:sp>
        <p:nvSpPr>
          <p:cNvPr id="10" name="9 Flecha arriba"/>
          <p:cNvSpPr/>
          <p:nvPr/>
        </p:nvSpPr>
        <p:spPr>
          <a:xfrm flipH="1" flipV="1">
            <a:off x="99238" y="4875421"/>
            <a:ext cx="395188" cy="538707"/>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17 Rectángulo"/>
          <p:cNvSpPr/>
          <p:nvPr/>
        </p:nvSpPr>
        <p:spPr>
          <a:xfrm>
            <a:off x="2134657" y="2140686"/>
            <a:ext cx="4946011" cy="923330"/>
          </a:xfrm>
          <a:prstGeom prst="rect">
            <a:avLst/>
          </a:prstGeom>
        </p:spPr>
        <p:txBody>
          <a:bodyPr wrap="square">
            <a:spAutoFit/>
          </a:bodyPr>
          <a:lstStyle/>
          <a:p>
            <a:r>
              <a:rPr lang="es-CO" sz="900" dirty="0">
                <a:latin typeface="Arial Narrow" panose="020B0606020202030204" pitchFamily="34" charset="0"/>
              </a:rPr>
              <a:t>NOTA: La notificación inicia en mayo de 2018 y desde el 2019 se evidencia aumento en la notificación,  para el año 2020 el inicio de la pandemia por SARS 2 disminuyó el número de cirugías programadas, este comportamiento continua en el año 2021.</a:t>
            </a:r>
          </a:p>
          <a:p>
            <a:r>
              <a:rPr lang="es-ES" sz="900" dirty="0">
                <a:latin typeface="Arial Narrow" panose="020B0606020202030204" pitchFamily="34" charset="0"/>
              </a:rPr>
              <a:t>Fuente: SIVIGILA. Secretaria de Salud de Medellín.</a:t>
            </a:r>
          </a:p>
          <a:p>
            <a:pPr algn="just"/>
            <a:r>
              <a:rPr lang="es-ES" sz="900" dirty="0">
                <a:latin typeface="Arial Narrow" panose="020B0606020202030204" pitchFamily="34" charset="0"/>
              </a:rPr>
              <a:t>Figura. Comportamiento mensual </a:t>
            </a:r>
            <a:r>
              <a:rPr lang="es-CO" sz="900" dirty="0">
                <a:latin typeface="Arial Narrow" panose="020B0606020202030204" pitchFamily="34" charset="0"/>
              </a:rPr>
              <a:t>de la notificación de Infección sitio quirúrgico</a:t>
            </a:r>
            <a:r>
              <a:rPr lang="es-ES" sz="900" dirty="0">
                <a:latin typeface="Arial Narrow" panose="020B0606020202030204" pitchFamily="34" charset="0"/>
              </a:rPr>
              <a:t>. Medellín, </a:t>
            </a:r>
            <a:r>
              <a:rPr lang="es-ES" sz="900" dirty="0" smtClean="0">
                <a:latin typeface="Arial Narrow" panose="020B0606020202030204" pitchFamily="34" charset="0"/>
              </a:rPr>
              <a:t>junio </a:t>
            </a:r>
            <a:r>
              <a:rPr lang="es-ES" sz="900" dirty="0">
                <a:latin typeface="Arial Narrow" panose="020B0606020202030204" pitchFamily="34" charset="0"/>
              </a:rPr>
              <a:t>(acumulado) de 2020-2021. </a:t>
            </a:r>
          </a:p>
        </p:txBody>
      </p:sp>
      <p:grpSp>
        <p:nvGrpSpPr>
          <p:cNvPr id="15" name="14 Grupo"/>
          <p:cNvGrpSpPr/>
          <p:nvPr/>
        </p:nvGrpSpPr>
        <p:grpSpPr>
          <a:xfrm>
            <a:off x="2448322" y="74775"/>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latin typeface="Arial Narrow" panose="020B0606020202030204" pitchFamily="34" charset="0"/>
                </a:rPr>
                <a:t>1</a:t>
              </a: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a:latin typeface="Arial Narrow" panose="020B0606020202030204" pitchFamily="34" charset="0"/>
                </a:rPr>
                <a:t>Comportamiento de la notificación</a:t>
              </a:r>
            </a:p>
          </p:txBody>
        </p:sp>
      </p:grpSp>
      <p:sp>
        <p:nvSpPr>
          <p:cNvPr id="14" name="13 Rectángulo"/>
          <p:cNvSpPr/>
          <p:nvPr/>
        </p:nvSpPr>
        <p:spPr>
          <a:xfrm>
            <a:off x="0" y="5652120"/>
            <a:ext cx="7200851" cy="32986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5652120"/>
            <a:ext cx="3557998" cy="295999"/>
            <a:chOff x="2448322" y="40386"/>
            <a:chExt cx="3557998" cy="295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latin typeface="Arial Narrow" panose="020B0606020202030204" pitchFamily="34" charset="0"/>
                </a:rPr>
                <a:t>3</a:t>
              </a: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7" y="40386"/>
              <a:ext cx="2703783" cy="276999"/>
            </a:xfrm>
            <a:prstGeom prst="rect">
              <a:avLst/>
            </a:prstGeom>
            <a:noFill/>
          </p:spPr>
          <p:txBody>
            <a:bodyPr wrap="square" rtlCol="0">
              <a:spAutoFit/>
            </a:bodyPr>
            <a:lstStyle/>
            <a:p>
              <a:r>
                <a:rPr lang="es-ES" sz="1200" b="1" dirty="0">
                  <a:latin typeface="Arial Narrow" panose="020B0606020202030204" pitchFamily="34" charset="0"/>
                </a:rPr>
                <a:t>Comportamiento variables de interés</a:t>
              </a:r>
            </a:p>
          </p:txBody>
        </p:sp>
      </p:gr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a:latin typeface="Arial Narrow" panose="020B0606020202030204" pitchFamily="34" charset="0"/>
              </a:rPr>
              <a:t>Pág.. </a:t>
            </a:r>
            <a:r>
              <a:rPr lang="es-ES" sz="1050" b="1" dirty="0" smtClean="0">
                <a:latin typeface="Arial Narrow" panose="020B0606020202030204" pitchFamily="34" charset="0"/>
              </a:rPr>
              <a:t>20</a:t>
            </a:r>
            <a:endParaRPr lang="es-ES" sz="1050" b="1" dirty="0">
              <a:latin typeface="Arial Narrow" panose="020B0606020202030204" pitchFamily="34" charset="0"/>
            </a:endParaRPr>
          </a:p>
        </p:txBody>
      </p:sp>
      <p:sp>
        <p:nvSpPr>
          <p:cNvPr id="37" name="36 Título"/>
          <p:cNvSpPr>
            <a:spLocks noGrp="1"/>
          </p:cNvSpPr>
          <p:nvPr>
            <p:ph type="ctrTitle"/>
          </p:nvPr>
        </p:nvSpPr>
        <p:spPr>
          <a:xfrm>
            <a:off x="-29713" y="132122"/>
            <a:ext cx="2208885" cy="646331"/>
          </a:xfrm>
          <a:noFill/>
        </p:spPr>
        <p:txBody>
          <a:bodyPr wrap="square" rtlCol="0">
            <a:spAutoFit/>
          </a:bodyPr>
          <a:lstStyle/>
          <a:p>
            <a:r>
              <a:rPr lang="es-ES" sz="1800" b="1" dirty="0">
                <a:solidFill>
                  <a:srgbClr val="C00000"/>
                </a:solidFill>
                <a:latin typeface="Arial Narrow" panose="020B0606020202030204" pitchFamily="34" charset="0"/>
                <a:ea typeface="+mn-ea"/>
                <a:cs typeface="+mn-cs"/>
              </a:rPr>
              <a:t>Infección de sitio quirúrgico- ISQ</a:t>
            </a:r>
          </a:p>
        </p:txBody>
      </p:sp>
      <p:cxnSp>
        <p:nvCxnSpPr>
          <p:cNvPr id="40" name="39 Conector recto de flecha"/>
          <p:cNvCxnSpPr/>
          <p:nvPr/>
        </p:nvCxnSpPr>
        <p:spPr>
          <a:xfrm>
            <a:off x="2160574" y="5652120"/>
            <a:ext cx="5040277"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cxnSp>
        <p:nvCxnSpPr>
          <p:cNvPr id="41" name="40 Conector recto de flecha"/>
          <p:cNvCxnSpPr/>
          <p:nvPr/>
        </p:nvCxnSpPr>
        <p:spPr>
          <a:xfrm flipH="1">
            <a:off x="2152405" y="4217897"/>
            <a:ext cx="4946061" cy="2364"/>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sp>
        <p:nvSpPr>
          <p:cNvPr id="44" name="43 Rectángulo"/>
          <p:cNvSpPr/>
          <p:nvPr/>
        </p:nvSpPr>
        <p:spPr>
          <a:xfrm>
            <a:off x="2180731" y="3004230"/>
            <a:ext cx="5020169" cy="252028"/>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50" name="49 Grupo"/>
          <p:cNvGrpSpPr/>
          <p:nvPr/>
        </p:nvGrpSpPr>
        <p:grpSpPr>
          <a:xfrm>
            <a:off x="3691387" y="2987824"/>
            <a:ext cx="3446504" cy="276999"/>
            <a:chOff x="2448322" y="146783"/>
            <a:chExt cx="3446504" cy="276999"/>
          </a:xfrm>
        </p:grpSpPr>
        <p:sp>
          <p:nvSpPr>
            <p:cNvPr id="51" name="50 Elipse"/>
            <p:cNvSpPr/>
            <p:nvPr/>
          </p:nvSpPr>
          <p:spPr>
            <a:xfrm>
              <a:off x="2448322" y="146783"/>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latin typeface="Arial Narrow" panose="020B0606020202030204" pitchFamily="34" charset="0"/>
                </a:rPr>
                <a:t>2</a:t>
              </a:r>
            </a:p>
          </p:txBody>
        </p:sp>
        <p:cxnSp>
          <p:nvCxnSpPr>
            <p:cNvPr id="52" name="51 Conector recto"/>
            <p:cNvCxnSpPr>
              <a:stCxn id="51" idx="6"/>
            </p:cNvCxnSpPr>
            <p:nvPr/>
          </p:nvCxnSpPr>
          <p:spPr>
            <a:xfrm>
              <a:off x="2736354" y="277588"/>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53" name="52 CuadroTexto"/>
            <p:cNvSpPr txBox="1"/>
            <p:nvPr/>
          </p:nvSpPr>
          <p:spPr>
            <a:xfrm>
              <a:off x="3302538" y="146783"/>
              <a:ext cx="2592288" cy="276999"/>
            </a:xfrm>
            <a:prstGeom prst="rect">
              <a:avLst/>
            </a:prstGeom>
            <a:noFill/>
          </p:spPr>
          <p:txBody>
            <a:bodyPr wrap="square" rtlCol="0">
              <a:spAutoFit/>
            </a:bodyPr>
            <a:lstStyle/>
            <a:p>
              <a:r>
                <a:rPr lang="es-ES" sz="1200" b="1" dirty="0">
                  <a:latin typeface="Arial Narrow" panose="020B0606020202030204" pitchFamily="34" charset="0"/>
                </a:rPr>
                <a:t>Indicadores mes de </a:t>
              </a:r>
              <a:r>
                <a:rPr lang="es-ES" sz="1200" b="1" dirty="0" smtClean="0">
                  <a:latin typeface="Arial Narrow" panose="020B0606020202030204" pitchFamily="34" charset="0"/>
                </a:rPr>
                <a:t>junio  </a:t>
              </a:r>
              <a:r>
                <a:rPr lang="es-ES" sz="1200" b="1" dirty="0">
                  <a:latin typeface="Arial Narrow" panose="020B0606020202030204" pitchFamily="34" charset="0"/>
                </a:rPr>
                <a:t>2021</a:t>
              </a:r>
            </a:p>
          </p:txBody>
        </p:sp>
      </p:grpSp>
      <p:sp>
        <p:nvSpPr>
          <p:cNvPr id="54" name="53 CuadroTexto"/>
          <p:cNvSpPr txBox="1"/>
          <p:nvPr/>
        </p:nvSpPr>
        <p:spPr>
          <a:xfrm>
            <a:off x="2060147" y="4465341"/>
            <a:ext cx="1484246" cy="646331"/>
          </a:xfrm>
          <a:prstGeom prst="rect">
            <a:avLst/>
          </a:prstGeom>
          <a:noFill/>
        </p:spPr>
        <p:txBody>
          <a:bodyPr wrap="square" rtlCol="0">
            <a:spAutoFit/>
          </a:bodyPr>
          <a:lstStyle/>
          <a:p>
            <a:pPr algn="ctr"/>
            <a:r>
              <a:rPr lang="es-CO" sz="1200" b="1" dirty="0">
                <a:latin typeface="Arial Narrow" panose="020B0606020202030204" pitchFamily="34" charset="0"/>
              </a:rPr>
              <a:t>Proporción incidencia de ISQ  Colecistectomía </a:t>
            </a:r>
            <a:endParaRPr lang="es-ES" sz="1200" b="1" dirty="0">
              <a:latin typeface="Arial Narrow" panose="020B0606020202030204" pitchFamily="34" charset="0"/>
            </a:endParaRPr>
          </a:p>
        </p:txBody>
      </p:sp>
      <p:sp>
        <p:nvSpPr>
          <p:cNvPr id="55" name="54 CuadroTexto"/>
          <p:cNvSpPr txBox="1"/>
          <p:nvPr/>
        </p:nvSpPr>
        <p:spPr>
          <a:xfrm>
            <a:off x="3431336" y="4411833"/>
            <a:ext cx="1438944" cy="646331"/>
          </a:xfrm>
          <a:prstGeom prst="rect">
            <a:avLst/>
          </a:prstGeom>
          <a:noFill/>
        </p:spPr>
        <p:txBody>
          <a:bodyPr wrap="square" rtlCol="0">
            <a:spAutoFit/>
          </a:bodyPr>
          <a:lstStyle/>
          <a:p>
            <a:pPr algn="ctr"/>
            <a:r>
              <a:rPr lang="es-ES" sz="1200" b="1" dirty="0" smtClean="0">
                <a:solidFill>
                  <a:srgbClr val="C00000"/>
                </a:solidFill>
                <a:latin typeface="Arial Narrow" panose="020B0606020202030204" pitchFamily="34" charset="0"/>
              </a:rPr>
              <a:t>0,25%</a:t>
            </a:r>
            <a:endParaRPr lang="es-ES" sz="1200" b="1" dirty="0">
              <a:solidFill>
                <a:srgbClr val="C00000"/>
              </a:solidFill>
              <a:latin typeface="Arial Narrow" panose="020B0606020202030204" pitchFamily="34" charset="0"/>
            </a:endParaRPr>
          </a:p>
          <a:p>
            <a:pPr algn="ctr"/>
            <a:r>
              <a:rPr lang="es-ES" sz="1200" b="1" dirty="0" smtClean="0">
                <a:latin typeface="Arial Narrow" panose="020B0606020202030204" pitchFamily="34" charset="0"/>
              </a:rPr>
              <a:t>8 casos/3229</a:t>
            </a:r>
            <a:endParaRPr lang="es-ES" sz="1200" b="1" dirty="0">
              <a:latin typeface="Arial Narrow" panose="020B0606020202030204" pitchFamily="34" charset="0"/>
            </a:endParaRPr>
          </a:p>
          <a:p>
            <a:pPr algn="ctr"/>
            <a:r>
              <a:rPr lang="es-ES" sz="1200" b="1" dirty="0">
                <a:latin typeface="Arial Narrow" panose="020B0606020202030204" pitchFamily="34" charset="0"/>
              </a:rPr>
              <a:t>colecistectomías</a:t>
            </a:r>
          </a:p>
        </p:txBody>
      </p:sp>
      <p:sp>
        <p:nvSpPr>
          <p:cNvPr id="56" name="55 CuadroTexto"/>
          <p:cNvSpPr txBox="1"/>
          <p:nvPr/>
        </p:nvSpPr>
        <p:spPr>
          <a:xfrm>
            <a:off x="4641045" y="3330269"/>
            <a:ext cx="1345610" cy="646331"/>
          </a:xfrm>
          <a:prstGeom prst="rect">
            <a:avLst/>
          </a:prstGeom>
          <a:noFill/>
        </p:spPr>
        <p:txBody>
          <a:bodyPr wrap="square" rtlCol="0">
            <a:spAutoFit/>
          </a:bodyPr>
          <a:lstStyle/>
          <a:p>
            <a:pPr algn="ctr"/>
            <a:r>
              <a:rPr lang="es-CO" sz="1200" b="1" dirty="0">
                <a:latin typeface="Arial Narrow" panose="020B0606020202030204" pitchFamily="34" charset="0"/>
              </a:rPr>
              <a:t>Proporción incidencia de ISQ   Herniorrafia </a:t>
            </a:r>
            <a:endParaRPr lang="es-ES" sz="1200" b="1" dirty="0">
              <a:latin typeface="Arial Narrow" panose="020B0606020202030204" pitchFamily="34" charset="0"/>
            </a:endParaRPr>
          </a:p>
        </p:txBody>
      </p:sp>
      <p:sp>
        <p:nvSpPr>
          <p:cNvPr id="58" name="57 CuadroTexto"/>
          <p:cNvSpPr txBox="1"/>
          <p:nvPr/>
        </p:nvSpPr>
        <p:spPr>
          <a:xfrm>
            <a:off x="5850790" y="3290950"/>
            <a:ext cx="1638092" cy="646331"/>
          </a:xfrm>
          <a:prstGeom prst="rect">
            <a:avLst/>
          </a:prstGeom>
          <a:noFill/>
        </p:spPr>
        <p:txBody>
          <a:bodyPr wrap="square" rtlCol="0">
            <a:spAutoFit/>
          </a:bodyPr>
          <a:lstStyle/>
          <a:p>
            <a:pPr algn="ctr"/>
            <a:r>
              <a:rPr lang="es-ES" sz="1200" b="1" dirty="0" smtClean="0">
                <a:solidFill>
                  <a:srgbClr val="C00000"/>
                </a:solidFill>
                <a:latin typeface="Arial Narrow" panose="020B0606020202030204" pitchFamily="34" charset="0"/>
              </a:rPr>
              <a:t>0,51%</a:t>
            </a:r>
            <a:endParaRPr lang="es-ES" sz="1200" b="1" dirty="0">
              <a:solidFill>
                <a:srgbClr val="C00000"/>
              </a:solidFill>
              <a:latin typeface="Arial Narrow" panose="020B0606020202030204" pitchFamily="34" charset="0"/>
            </a:endParaRPr>
          </a:p>
          <a:p>
            <a:pPr algn="ctr"/>
            <a:r>
              <a:rPr lang="es-ES" sz="1200" b="1" dirty="0" smtClean="0">
                <a:latin typeface="Arial Narrow" panose="020B0606020202030204" pitchFamily="34" charset="0"/>
              </a:rPr>
              <a:t>15 casos/2958 </a:t>
            </a:r>
            <a:r>
              <a:rPr lang="es-ES" sz="1200" b="1" dirty="0" err="1">
                <a:latin typeface="Arial Narrow" panose="020B0606020202030204" pitchFamily="34" charset="0"/>
              </a:rPr>
              <a:t>herniorrafias</a:t>
            </a:r>
            <a:endParaRPr lang="es-ES" sz="1200" b="1" dirty="0">
              <a:latin typeface="Arial Narrow" panose="020B0606020202030204" pitchFamily="34" charset="0"/>
            </a:endParaRPr>
          </a:p>
        </p:txBody>
      </p:sp>
      <p:sp>
        <p:nvSpPr>
          <p:cNvPr id="59" name="58 CuadroTexto"/>
          <p:cNvSpPr txBox="1"/>
          <p:nvPr/>
        </p:nvSpPr>
        <p:spPr>
          <a:xfrm>
            <a:off x="4643489" y="4429751"/>
            <a:ext cx="1345610" cy="1107996"/>
          </a:xfrm>
          <a:prstGeom prst="rect">
            <a:avLst/>
          </a:prstGeom>
          <a:noFill/>
        </p:spPr>
        <p:txBody>
          <a:bodyPr wrap="square" rtlCol="0">
            <a:spAutoFit/>
          </a:bodyPr>
          <a:lstStyle/>
          <a:p>
            <a:pPr algn="ctr"/>
            <a:r>
              <a:rPr lang="es-CO" sz="1100" b="1" dirty="0">
                <a:latin typeface="Arial Narrow" panose="020B0606020202030204" pitchFamily="34" charset="0"/>
              </a:rPr>
              <a:t>Proporción incidencia de ISQ   Revascularización miocárdica con</a:t>
            </a:r>
          </a:p>
          <a:p>
            <a:pPr algn="ctr"/>
            <a:r>
              <a:rPr lang="es-CO" sz="1100" b="1" dirty="0">
                <a:latin typeface="Arial Narrow" panose="020B0606020202030204" pitchFamily="34" charset="0"/>
              </a:rPr>
              <a:t>incisión torácica y del sitio donante</a:t>
            </a:r>
            <a:endParaRPr lang="es-ES" sz="1100" b="1" dirty="0">
              <a:latin typeface="Arial Narrow" panose="020B0606020202030204" pitchFamily="34" charset="0"/>
            </a:endParaRPr>
          </a:p>
        </p:txBody>
      </p:sp>
      <p:sp>
        <p:nvSpPr>
          <p:cNvPr id="60" name="59 CuadroTexto"/>
          <p:cNvSpPr txBox="1"/>
          <p:nvPr/>
        </p:nvSpPr>
        <p:spPr>
          <a:xfrm>
            <a:off x="6024358" y="4571285"/>
            <a:ext cx="1248500" cy="615553"/>
          </a:xfrm>
          <a:prstGeom prst="rect">
            <a:avLst/>
          </a:prstGeom>
          <a:noFill/>
        </p:spPr>
        <p:txBody>
          <a:bodyPr wrap="square" rtlCol="0">
            <a:spAutoFit/>
          </a:bodyPr>
          <a:lstStyle/>
          <a:p>
            <a:pPr algn="ctr"/>
            <a:r>
              <a:rPr lang="es-ES" sz="1200" b="1" dirty="0" smtClean="0">
                <a:solidFill>
                  <a:srgbClr val="C00000"/>
                </a:solidFill>
                <a:latin typeface="Arial Narrow" panose="020B0606020202030204" pitchFamily="34" charset="0"/>
              </a:rPr>
              <a:t>5,12%</a:t>
            </a:r>
            <a:endParaRPr lang="es-ES" sz="1200" b="1" dirty="0">
              <a:solidFill>
                <a:srgbClr val="C00000"/>
              </a:solidFill>
              <a:latin typeface="Arial Narrow" panose="020B0606020202030204" pitchFamily="34" charset="0"/>
            </a:endParaRPr>
          </a:p>
          <a:p>
            <a:pPr algn="ctr"/>
            <a:r>
              <a:rPr lang="es-ES" sz="1200" b="1" dirty="0" smtClean="0">
                <a:latin typeface="Arial Narrow" panose="020B0606020202030204" pitchFamily="34" charset="0"/>
              </a:rPr>
              <a:t>11 casos/215</a:t>
            </a:r>
            <a:endParaRPr lang="es-ES" sz="1200" b="1" dirty="0">
              <a:latin typeface="Arial Narrow" panose="020B0606020202030204" pitchFamily="34" charset="0"/>
            </a:endParaRPr>
          </a:p>
          <a:p>
            <a:pPr algn="ctr"/>
            <a:r>
              <a:rPr lang="es-ES" sz="1000" b="1" dirty="0">
                <a:latin typeface="Arial Narrow" panose="020B0606020202030204" pitchFamily="34" charset="0"/>
              </a:rPr>
              <a:t>Revascularizaciones</a:t>
            </a:r>
          </a:p>
        </p:txBody>
      </p:sp>
      <p:sp>
        <p:nvSpPr>
          <p:cNvPr id="2" name="1 Flecha derecha"/>
          <p:cNvSpPr/>
          <p:nvPr/>
        </p:nvSpPr>
        <p:spPr>
          <a:xfrm>
            <a:off x="3396716" y="3395095"/>
            <a:ext cx="226431" cy="288129"/>
          </a:xfrm>
          <a:prstGeom prst="righ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1" name="60 Flecha derecha"/>
          <p:cNvSpPr/>
          <p:nvPr/>
        </p:nvSpPr>
        <p:spPr>
          <a:xfrm>
            <a:off x="3384426" y="4590933"/>
            <a:ext cx="226431" cy="288129"/>
          </a:xfrm>
          <a:prstGeom prst="righ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2" name="61 Flecha derecha"/>
          <p:cNvSpPr/>
          <p:nvPr/>
        </p:nvSpPr>
        <p:spPr>
          <a:xfrm>
            <a:off x="5986655" y="3381611"/>
            <a:ext cx="226431" cy="288129"/>
          </a:xfrm>
          <a:prstGeom prst="righ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4" name="63 Flecha derecha"/>
          <p:cNvSpPr/>
          <p:nvPr/>
        </p:nvSpPr>
        <p:spPr>
          <a:xfrm>
            <a:off x="5945385" y="4590933"/>
            <a:ext cx="226431" cy="288129"/>
          </a:xfrm>
          <a:prstGeom prst="righ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12" name="11 Grupo"/>
          <p:cNvGrpSpPr/>
          <p:nvPr/>
        </p:nvGrpSpPr>
        <p:grpSpPr>
          <a:xfrm>
            <a:off x="3181993" y="6126253"/>
            <a:ext cx="781070" cy="1629105"/>
            <a:chOff x="1944266" y="6012160"/>
            <a:chExt cx="781070" cy="1629105"/>
          </a:xfrm>
        </p:grpSpPr>
        <p:sp>
          <p:nvSpPr>
            <p:cNvPr id="65" name="64 Rectángulo redondeado"/>
            <p:cNvSpPr/>
            <p:nvPr/>
          </p:nvSpPr>
          <p:spPr>
            <a:xfrm>
              <a:off x="1966078" y="6965805"/>
              <a:ext cx="740068"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79%</a:t>
              </a:r>
              <a:endParaRPr lang="es-ES" sz="1600" b="1" dirty="0">
                <a:solidFill>
                  <a:schemeClr val="tx1"/>
                </a:solidFill>
                <a:latin typeface="Arial Narrow" panose="020B0606020202030204" pitchFamily="34" charset="0"/>
              </a:endParaRPr>
            </a:p>
          </p:txBody>
        </p:sp>
        <p:sp>
          <p:nvSpPr>
            <p:cNvPr id="66" name="65 Rectángulo"/>
            <p:cNvSpPr/>
            <p:nvPr/>
          </p:nvSpPr>
          <p:spPr>
            <a:xfrm>
              <a:off x="1944266" y="6692505"/>
              <a:ext cx="780983" cy="276999"/>
            </a:xfrm>
            <a:prstGeom prst="rect">
              <a:avLst/>
            </a:prstGeom>
          </p:spPr>
          <p:txBody>
            <a:bodyPr wrap="none">
              <a:spAutoFit/>
            </a:bodyPr>
            <a:lstStyle/>
            <a:p>
              <a:r>
                <a:rPr lang="es-ES" sz="1200" b="1" u="sng" dirty="0">
                  <a:latin typeface="Arial Narrow" panose="020B0606020202030204" pitchFamily="34" charset="0"/>
                </a:rPr>
                <a:t>Femenino</a:t>
              </a:r>
              <a:endParaRPr lang="es-ES" sz="1200" b="1" u="sng" dirty="0">
                <a:solidFill>
                  <a:sysClr val="windowText" lastClr="000000"/>
                </a:solidFill>
                <a:latin typeface="Arial Narrow" panose="020B0606020202030204" pitchFamily="34" charset="0"/>
              </a:endParaRPr>
            </a:p>
          </p:txBody>
        </p:sp>
        <p:sp>
          <p:nvSpPr>
            <p:cNvPr id="67" name="66 Rectángulo"/>
            <p:cNvSpPr/>
            <p:nvPr/>
          </p:nvSpPr>
          <p:spPr>
            <a:xfrm>
              <a:off x="1944266" y="7310405"/>
              <a:ext cx="781070" cy="330860"/>
            </a:xfrm>
            <a:prstGeom prst="rect">
              <a:avLst/>
            </a:prstGeom>
          </p:spPr>
          <p:txBody>
            <a:bodyPr wrap="square">
              <a:spAutoFit/>
            </a:bodyPr>
            <a:lstStyle/>
            <a:p>
              <a:pPr algn="ctr"/>
              <a:r>
                <a:rPr lang="es-ES" sz="1050" b="1" dirty="0" smtClean="0">
                  <a:latin typeface="Arial Narrow" panose="020B0606020202030204" pitchFamily="34" charset="0"/>
                </a:rPr>
                <a:t>69 </a:t>
              </a:r>
              <a:r>
                <a:rPr lang="es-ES" sz="1050" b="1" dirty="0">
                  <a:latin typeface="Arial Narrow" panose="020B0606020202030204" pitchFamily="34" charset="0"/>
                </a:rPr>
                <a:t>casos</a:t>
              </a:r>
            </a:p>
            <a:p>
              <a:pPr algn="ctr"/>
              <a:endParaRPr lang="es-CO" sz="500" dirty="0"/>
            </a:p>
          </p:txBody>
        </p:sp>
        <p:pic>
          <p:nvPicPr>
            <p:cNvPr id="72" name="Picture 3"/>
            <p:cNvPicPr>
              <a:picLocks noChangeAspect="1" noChangeArrowheads="1"/>
            </p:cNvPicPr>
            <p:nvPr/>
          </p:nvPicPr>
          <p:blipFill rotWithShape="1">
            <a:blip r:embed="rId6">
              <a:biLevel thresh="75000"/>
              <a:extLst>
                <a:ext uri="{28A0092B-C50C-407E-A947-70E740481C1C}">
                  <a14:useLocalDpi xmlns:a14="http://schemas.microsoft.com/office/drawing/2010/main" val="0"/>
                </a:ext>
              </a:extLst>
            </a:blip>
            <a:srcRect l="29313" t="7366" r="56038"/>
            <a:stretch/>
          </p:blipFill>
          <p:spPr bwMode="auto">
            <a:xfrm>
              <a:off x="1970481" y="6012160"/>
              <a:ext cx="696035" cy="7482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6" name="15 Grupo"/>
          <p:cNvGrpSpPr/>
          <p:nvPr/>
        </p:nvGrpSpPr>
        <p:grpSpPr>
          <a:xfrm>
            <a:off x="4006944" y="6117464"/>
            <a:ext cx="740068" cy="1587880"/>
            <a:chOff x="4737493" y="6457800"/>
            <a:chExt cx="740068" cy="1587880"/>
          </a:xfrm>
        </p:grpSpPr>
        <p:grpSp>
          <p:nvGrpSpPr>
            <p:cNvPr id="68" name="67 Grupo"/>
            <p:cNvGrpSpPr/>
            <p:nvPr/>
          </p:nvGrpSpPr>
          <p:grpSpPr>
            <a:xfrm>
              <a:off x="4737493" y="7134937"/>
              <a:ext cx="740068" cy="910743"/>
              <a:chOff x="5245046" y="1343108"/>
              <a:chExt cx="740068" cy="910743"/>
            </a:xfrm>
          </p:grpSpPr>
          <p:sp>
            <p:nvSpPr>
              <p:cNvPr id="69" name="68 Rectángulo redondeado"/>
              <p:cNvSpPr/>
              <p:nvPr/>
            </p:nvSpPr>
            <p:spPr>
              <a:xfrm>
                <a:off x="5245046" y="1615904"/>
                <a:ext cx="740068"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0,0%</a:t>
                </a:r>
              </a:p>
            </p:txBody>
          </p:sp>
          <p:sp>
            <p:nvSpPr>
              <p:cNvPr id="70" name="69 Rectángulo"/>
              <p:cNvSpPr/>
              <p:nvPr/>
            </p:nvSpPr>
            <p:spPr>
              <a:xfrm>
                <a:off x="5245379" y="1343108"/>
                <a:ext cx="704039" cy="276999"/>
              </a:xfrm>
              <a:prstGeom prst="rect">
                <a:avLst/>
              </a:prstGeom>
            </p:spPr>
            <p:txBody>
              <a:bodyPr wrap="none">
                <a:spAutoFit/>
              </a:bodyPr>
              <a:lstStyle/>
              <a:p>
                <a:r>
                  <a:rPr lang="es-ES" sz="1200" b="1" u="sng" dirty="0">
                    <a:latin typeface="Arial Narrow" panose="020B0606020202030204" pitchFamily="34" charset="0"/>
                  </a:rPr>
                  <a:t>Indígena</a:t>
                </a:r>
                <a:endParaRPr lang="es-ES" sz="1200" b="1" u="sng" dirty="0">
                  <a:solidFill>
                    <a:sysClr val="windowText" lastClr="000000"/>
                  </a:solidFill>
                  <a:latin typeface="Arial Narrow" panose="020B0606020202030204" pitchFamily="34" charset="0"/>
                </a:endParaRPr>
              </a:p>
            </p:txBody>
          </p:sp>
          <p:sp>
            <p:nvSpPr>
              <p:cNvPr id="71" name="70 Rectángulo"/>
              <p:cNvSpPr/>
              <p:nvPr/>
            </p:nvSpPr>
            <p:spPr>
              <a:xfrm>
                <a:off x="5269277" y="1999935"/>
                <a:ext cx="587020" cy="253916"/>
              </a:xfrm>
              <a:prstGeom prst="rect">
                <a:avLst/>
              </a:prstGeom>
            </p:spPr>
            <p:txBody>
              <a:bodyPr wrap="none">
                <a:spAutoFit/>
              </a:bodyPr>
              <a:lstStyle/>
              <a:p>
                <a:r>
                  <a:rPr lang="es-ES" sz="1050" b="1" dirty="0">
                    <a:latin typeface="Arial Narrow" panose="020B0606020202030204" pitchFamily="34" charset="0"/>
                  </a:rPr>
                  <a:t>0 casos</a:t>
                </a:r>
                <a:endParaRPr lang="es-CO" sz="1050" dirty="0"/>
              </a:p>
            </p:txBody>
          </p:sp>
        </p:grpSp>
        <p:pic>
          <p:nvPicPr>
            <p:cNvPr id="74" name="Picture 3"/>
            <p:cNvPicPr>
              <a:picLocks noChangeAspect="1" noChangeArrowheads="1"/>
            </p:cNvPicPr>
            <p:nvPr/>
          </p:nvPicPr>
          <p:blipFill rotWithShape="1">
            <a:blip r:embed="rId6">
              <a:biLevel thresh="75000"/>
              <a:extLst>
                <a:ext uri="{28A0092B-C50C-407E-A947-70E740481C1C}">
                  <a14:useLocalDpi xmlns:a14="http://schemas.microsoft.com/office/drawing/2010/main" val="0"/>
                </a:ext>
              </a:extLst>
            </a:blip>
            <a:srcRect l="86761"/>
            <a:stretch/>
          </p:blipFill>
          <p:spPr bwMode="auto">
            <a:xfrm>
              <a:off x="4817600" y="6457800"/>
              <a:ext cx="560412" cy="6989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75" name="Picture 5"/>
          <p:cNvPicPr>
            <a:picLocks noChangeAspect="1" noChangeArrowheads="1"/>
          </p:cNvPicPr>
          <p:nvPr/>
        </p:nvPicPr>
        <p:blipFill>
          <a:blip r:embed="rId7">
            <a:biLevel thresh="50000"/>
            <a:extLst>
              <a:ext uri="{28A0092B-C50C-407E-A947-70E740481C1C}">
                <a14:useLocalDpi xmlns:a14="http://schemas.microsoft.com/office/drawing/2010/main" val="0"/>
              </a:ext>
            </a:extLst>
          </a:blip>
          <a:srcRect/>
          <a:stretch>
            <a:fillRect/>
          </a:stretch>
        </p:blipFill>
        <p:spPr bwMode="auto">
          <a:xfrm>
            <a:off x="2005519" y="6126253"/>
            <a:ext cx="813003" cy="7047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6" name="75 Grupo"/>
          <p:cNvGrpSpPr/>
          <p:nvPr/>
        </p:nvGrpSpPr>
        <p:grpSpPr>
          <a:xfrm>
            <a:off x="1656234" y="6790398"/>
            <a:ext cx="1518502" cy="930335"/>
            <a:chOff x="-80477" y="7090575"/>
            <a:chExt cx="1322828" cy="930335"/>
          </a:xfrm>
        </p:grpSpPr>
        <p:sp>
          <p:nvSpPr>
            <p:cNvPr id="77" name="76 CuadroTexto"/>
            <p:cNvSpPr txBox="1"/>
            <p:nvPr/>
          </p:nvSpPr>
          <p:spPr>
            <a:xfrm>
              <a:off x="-14122" y="7090575"/>
              <a:ext cx="1229607" cy="276999"/>
            </a:xfrm>
            <a:prstGeom prst="rect">
              <a:avLst/>
            </a:prstGeom>
            <a:noFill/>
          </p:spPr>
          <p:txBody>
            <a:bodyPr wrap="square" rtlCol="0">
              <a:spAutoFit/>
            </a:bodyPr>
            <a:lstStyle/>
            <a:p>
              <a:pPr algn="ctr"/>
              <a:r>
                <a:rPr lang="es-ES" sz="1200" b="1" u="sng" dirty="0">
                  <a:latin typeface="Arial Narrow" panose="020B0606020202030204" pitchFamily="34" charset="0"/>
                </a:rPr>
                <a:t>Afiliación al SGSS</a:t>
              </a:r>
            </a:p>
          </p:txBody>
        </p:sp>
        <p:sp>
          <p:nvSpPr>
            <p:cNvPr id="78" name="77 Rectángulo redondeado"/>
            <p:cNvSpPr/>
            <p:nvPr/>
          </p:nvSpPr>
          <p:spPr>
            <a:xfrm>
              <a:off x="-80477" y="7392456"/>
              <a:ext cx="1313348" cy="347659"/>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solidFill>
                    <a:schemeClr val="tx1"/>
                  </a:solidFill>
                  <a:latin typeface="Arial Narrow" panose="020B0606020202030204" pitchFamily="34" charset="0"/>
                </a:rPr>
                <a:t>Régimen contributivo</a:t>
              </a:r>
              <a:endParaRPr lang="es-ES" sz="1600" b="1" dirty="0">
                <a:solidFill>
                  <a:schemeClr val="tx1"/>
                </a:solidFill>
                <a:latin typeface="Arial Narrow" panose="020B0606020202030204" pitchFamily="34" charset="0"/>
              </a:endParaRPr>
            </a:p>
            <a:p>
              <a:pPr algn="ctr"/>
              <a:r>
                <a:rPr lang="es-ES" sz="1600" b="1" dirty="0" smtClean="0">
                  <a:solidFill>
                    <a:schemeClr val="tx1"/>
                  </a:solidFill>
                  <a:latin typeface="Arial Narrow" panose="020B0606020202030204" pitchFamily="34" charset="0"/>
                </a:rPr>
                <a:t>69%</a:t>
              </a:r>
              <a:endParaRPr lang="es-ES" sz="1600" b="1" dirty="0">
                <a:solidFill>
                  <a:schemeClr val="tx1"/>
                </a:solidFill>
                <a:latin typeface="Arial Narrow" panose="020B0606020202030204" pitchFamily="34" charset="0"/>
              </a:endParaRPr>
            </a:p>
          </p:txBody>
        </p:sp>
        <p:sp>
          <p:nvSpPr>
            <p:cNvPr id="79" name="78 CuadroTexto"/>
            <p:cNvSpPr txBox="1"/>
            <p:nvPr/>
          </p:nvSpPr>
          <p:spPr>
            <a:xfrm>
              <a:off x="12744" y="7759300"/>
              <a:ext cx="1229607" cy="261610"/>
            </a:xfrm>
            <a:prstGeom prst="rect">
              <a:avLst/>
            </a:prstGeom>
            <a:noFill/>
          </p:spPr>
          <p:txBody>
            <a:bodyPr wrap="square" rtlCol="0">
              <a:spAutoFit/>
            </a:bodyPr>
            <a:lstStyle/>
            <a:p>
              <a:pPr algn="ctr"/>
              <a:r>
                <a:rPr lang="es-ES" sz="1050" b="1" dirty="0" smtClean="0">
                  <a:latin typeface="Arial Narrow" panose="020B0606020202030204" pitchFamily="34" charset="0"/>
                </a:rPr>
                <a:t>60 </a:t>
              </a:r>
              <a:r>
                <a:rPr lang="es-ES" sz="1050" b="1" dirty="0">
                  <a:latin typeface="Arial Narrow" panose="020B0606020202030204" pitchFamily="34" charset="0"/>
                </a:rPr>
                <a:t>casos</a:t>
              </a:r>
            </a:p>
          </p:txBody>
        </p:sp>
      </p:grpSp>
      <p:grpSp>
        <p:nvGrpSpPr>
          <p:cNvPr id="21" name="20 Grupo"/>
          <p:cNvGrpSpPr/>
          <p:nvPr/>
        </p:nvGrpSpPr>
        <p:grpSpPr>
          <a:xfrm>
            <a:off x="5749295" y="6009980"/>
            <a:ext cx="1523563" cy="930826"/>
            <a:chOff x="5422559" y="6082599"/>
            <a:chExt cx="1523563" cy="930826"/>
          </a:xfrm>
        </p:grpSpPr>
        <p:sp>
          <p:nvSpPr>
            <p:cNvPr id="84" name="83 Rectángulo redondeado"/>
            <p:cNvSpPr/>
            <p:nvPr/>
          </p:nvSpPr>
          <p:spPr>
            <a:xfrm>
              <a:off x="5622458" y="6355395"/>
              <a:ext cx="740068"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43,6%</a:t>
              </a:r>
              <a:endParaRPr lang="es-ES" sz="1600" b="1" dirty="0">
                <a:solidFill>
                  <a:schemeClr val="tx1"/>
                </a:solidFill>
                <a:latin typeface="Arial Narrow" panose="020B0606020202030204" pitchFamily="34" charset="0"/>
              </a:endParaRPr>
            </a:p>
          </p:txBody>
        </p:sp>
        <p:sp>
          <p:nvSpPr>
            <p:cNvPr id="85" name="84 Rectángulo"/>
            <p:cNvSpPr/>
            <p:nvPr/>
          </p:nvSpPr>
          <p:spPr>
            <a:xfrm>
              <a:off x="5422559" y="6082599"/>
              <a:ext cx="1523563" cy="246221"/>
            </a:xfrm>
            <a:prstGeom prst="rect">
              <a:avLst/>
            </a:prstGeom>
          </p:spPr>
          <p:txBody>
            <a:bodyPr wrap="square">
              <a:spAutoFit/>
            </a:bodyPr>
            <a:lstStyle/>
            <a:p>
              <a:r>
                <a:rPr lang="es-ES" sz="1000" b="1" u="sng" dirty="0">
                  <a:latin typeface="Arial Narrow" panose="020B0606020202030204" pitchFamily="34" charset="0"/>
                </a:rPr>
                <a:t>Electiva</a:t>
              </a:r>
              <a:endParaRPr lang="es-ES" sz="1000" b="1" u="sng" dirty="0">
                <a:solidFill>
                  <a:sysClr val="windowText" lastClr="000000"/>
                </a:solidFill>
                <a:latin typeface="Arial Narrow" panose="020B0606020202030204" pitchFamily="34" charset="0"/>
              </a:endParaRPr>
            </a:p>
          </p:txBody>
        </p:sp>
        <p:sp>
          <p:nvSpPr>
            <p:cNvPr id="86" name="85 Rectángulo"/>
            <p:cNvSpPr/>
            <p:nvPr/>
          </p:nvSpPr>
          <p:spPr>
            <a:xfrm>
              <a:off x="5640561" y="6736426"/>
              <a:ext cx="720069" cy="276999"/>
            </a:xfrm>
            <a:prstGeom prst="rect">
              <a:avLst/>
            </a:prstGeom>
          </p:spPr>
          <p:txBody>
            <a:bodyPr wrap="none">
              <a:spAutoFit/>
            </a:bodyPr>
            <a:lstStyle/>
            <a:p>
              <a:r>
                <a:rPr lang="es-ES" sz="1200" b="1" dirty="0" smtClean="0">
                  <a:latin typeface="Arial Narrow" panose="020B0606020202030204" pitchFamily="34" charset="0"/>
                </a:rPr>
                <a:t>38 </a:t>
              </a:r>
              <a:r>
                <a:rPr lang="es-ES" sz="1200" b="1" dirty="0">
                  <a:latin typeface="Arial Narrow" panose="020B0606020202030204" pitchFamily="34" charset="0"/>
                </a:rPr>
                <a:t>casos</a:t>
              </a:r>
              <a:endParaRPr lang="es-CO" sz="1200" dirty="0"/>
            </a:p>
          </p:txBody>
        </p:sp>
      </p:grpSp>
      <p:grpSp>
        <p:nvGrpSpPr>
          <p:cNvPr id="22" name="21 Grupo"/>
          <p:cNvGrpSpPr/>
          <p:nvPr/>
        </p:nvGrpSpPr>
        <p:grpSpPr>
          <a:xfrm>
            <a:off x="4824586" y="6148480"/>
            <a:ext cx="1234015" cy="1939154"/>
            <a:chOff x="4730544" y="5604597"/>
            <a:chExt cx="1091680" cy="2816008"/>
          </a:xfrm>
        </p:grpSpPr>
        <p:pic>
          <p:nvPicPr>
            <p:cNvPr id="1029" name="Picture 5"/>
            <p:cNvPicPr>
              <a:picLocks noChangeAspect="1" noChangeArrowheads="1"/>
            </p:cNvPicPr>
            <p:nvPr/>
          </p:nvPicPr>
          <p:blipFill>
            <a:blip r:embed="rId8">
              <a:biLevel thresh="50000"/>
              <a:extLst>
                <a:ext uri="{28A0092B-C50C-407E-A947-70E740481C1C}">
                  <a14:useLocalDpi xmlns:a14="http://schemas.microsoft.com/office/drawing/2010/main" val="0"/>
                </a:ext>
              </a:extLst>
            </a:blip>
            <a:srcRect/>
            <a:stretch>
              <a:fillRect/>
            </a:stretch>
          </p:blipFill>
          <p:spPr bwMode="auto">
            <a:xfrm>
              <a:off x="4760429" y="6201698"/>
              <a:ext cx="595014" cy="4090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3" name="82 Rectángulo"/>
            <p:cNvSpPr/>
            <p:nvPr/>
          </p:nvSpPr>
          <p:spPr>
            <a:xfrm>
              <a:off x="4730544" y="6652739"/>
              <a:ext cx="1091680" cy="461434"/>
            </a:xfrm>
            <a:prstGeom prst="rect">
              <a:avLst/>
            </a:prstGeom>
          </p:spPr>
          <p:txBody>
            <a:bodyPr wrap="square">
              <a:spAutoFit/>
            </a:bodyPr>
            <a:lstStyle/>
            <a:p>
              <a:r>
                <a:rPr lang="es-CO" sz="1050" b="1" u="sng" dirty="0">
                  <a:latin typeface="Arial Narrow" panose="020B0606020202030204" pitchFamily="34" charset="0"/>
                </a:rPr>
                <a:t>Tipo de procedimiento</a:t>
              </a:r>
              <a:endParaRPr lang="es-ES" sz="1050" b="1" u="sng" dirty="0">
                <a:solidFill>
                  <a:sysClr val="windowText" lastClr="000000"/>
                </a:solidFill>
                <a:latin typeface="Arial Narrow" panose="020B0606020202030204" pitchFamily="34" charset="0"/>
              </a:endParaRPr>
            </a:p>
          </p:txBody>
        </p:sp>
        <p:sp>
          <p:nvSpPr>
            <p:cNvPr id="20" name="19 Cerrar llave"/>
            <p:cNvSpPr/>
            <p:nvPr/>
          </p:nvSpPr>
          <p:spPr>
            <a:xfrm>
              <a:off x="5436682" y="5604597"/>
              <a:ext cx="240655" cy="2816008"/>
            </a:xfrm>
            <a:prstGeom prst="rightBrace">
              <a:avLst/>
            </a:prstGeom>
            <a:noFill/>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grpSp>
      <p:grpSp>
        <p:nvGrpSpPr>
          <p:cNvPr id="87" name="86 Grupo"/>
          <p:cNvGrpSpPr/>
          <p:nvPr/>
        </p:nvGrpSpPr>
        <p:grpSpPr>
          <a:xfrm>
            <a:off x="5955241" y="7156632"/>
            <a:ext cx="795527" cy="921751"/>
            <a:chOff x="5513607" y="6082599"/>
            <a:chExt cx="795527" cy="921751"/>
          </a:xfrm>
        </p:grpSpPr>
        <p:sp>
          <p:nvSpPr>
            <p:cNvPr id="88" name="87 Rectángulo redondeado"/>
            <p:cNvSpPr/>
            <p:nvPr/>
          </p:nvSpPr>
          <p:spPr>
            <a:xfrm>
              <a:off x="5540570" y="6355395"/>
              <a:ext cx="740068"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56,4%</a:t>
              </a:r>
              <a:endParaRPr lang="es-ES" sz="1600" b="1" dirty="0">
                <a:solidFill>
                  <a:schemeClr val="tx1"/>
                </a:solidFill>
                <a:latin typeface="Arial Narrow" panose="020B0606020202030204" pitchFamily="34" charset="0"/>
              </a:endParaRPr>
            </a:p>
          </p:txBody>
        </p:sp>
        <p:sp>
          <p:nvSpPr>
            <p:cNvPr id="89" name="88 Rectángulo"/>
            <p:cNvSpPr/>
            <p:nvPr/>
          </p:nvSpPr>
          <p:spPr>
            <a:xfrm>
              <a:off x="5513607" y="6082599"/>
              <a:ext cx="777777" cy="246221"/>
            </a:xfrm>
            <a:prstGeom prst="rect">
              <a:avLst/>
            </a:prstGeom>
          </p:spPr>
          <p:txBody>
            <a:bodyPr wrap="none">
              <a:spAutoFit/>
            </a:bodyPr>
            <a:lstStyle/>
            <a:p>
              <a:r>
                <a:rPr lang="es-ES" sz="1000" b="1" u="sng" dirty="0">
                  <a:latin typeface="Arial Narrow" panose="020B0606020202030204" pitchFamily="34" charset="0"/>
                </a:rPr>
                <a:t>Emergencia</a:t>
              </a:r>
              <a:endParaRPr lang="es-ES" sz="1000" b="1" u="sng" dirty="0">
                <a:solidFill>
                  <a:sysClr val="windowText" lastClr="000000"/>
                </a:solidFill>
                <a:latin typeface="Arial Narrow" panose="020B0606020202030204" pitchFamily="34" charset="0"/>
              </a:endParaRPr>
            </a:p>
          </p:txBody>
        </p:sp>
        <p:sp>
          <p:nvSpPr>
            <p:cNvPr id="90" name="89 Rectángulo"/>
            <p:cNvSpPr/>
            <p:nvPr/>
          </p:nvSpPr>
          <p:spPr>
            <a:xfrm>
              <a:off x="5589065" y="6727351"/>
              <a:ext cx="720069" cy="276999"/>
            </a:xfrm>
            <a:prstGeom prst="rect">
              <a:avLst/>
            </a:prstGeom>
          </p:spPr>
          <p:txBody>
            <a:bodyPr wrap="none">
              <a:spAutoFit/>
            </a:bodyPr>
            <a:lstStyle/>
            <a:p>
              <a:r>
                <a:rPr lang="es-ES" sz="1200" b="1" dirty="0" smtClean="0">
                  <a:latin typeface="Arial Narrow" panose="020B0606020202030204" pitchFamily="34" charset="0"/>
                </a:rPr>
                <a:t>49 </a:t>
              </a:r>
              <a:r>
                <a:rPr lang="es-ES" sz="1200" b="1" dirty="0">
                  <a:latin typeface="Arial Narrow" panose="020B0606020202030204" pitchFamily="34" charset="0"/>
                </a:rPr>
                <a:t>casos</a:t>
              </a:r>
              <a:endParaRPr lang="es-CO" sz="1200" dirty="0"/>
            </a:p>
          </p:txBody>
        </p:sp>
      </p:grpSp>
      <p:sp>
        <p:nvSpPr>
          <p:cNvPr id="96" name="95 Rectángulo"/>
          <p:cNvSpPr/>
          <p:nvPr/>
        </p:nvSpPr>
        <p:spPr>
          <a:xfrm>
            <a:off x="5112618" y="8748464"/>
            <a:ext cx="2016224" cy="400110"/>
          </a:xfrm>
          <a:prstGeom prst="rect">
            <a:avLst/>
          </a:prstGeom>
        </p:spPr>
        <p:txBody>
          <a:bodyPr wrap="square">
            <a:spAutoFit/>
          </a:bodyPr>
          <a:lstStyle/>
          <a:p>
            <a:r>
              <a:rPr lang="es-ES" sz="600" dirty="0">
                <a:latin typeface="Arial Narrow" panose="020B0606020202030204" pitchFamily="34" charset="0"/>
              </a:rPr>
              <a:t>Fuente: SIVIGILA. Secretaria de Salud de Medellín.</a:t>
            </a:r>
          </a:p>
          <a:p>
            <a:pPr algn="just"/>
            <a:r>
              <a:rPr lang="es-ES" sz="700" dirty="0">
                <a:latin typeface="Arial Narrow" panose="020B0606020202030204" pitchFamily="34" charset="0"/>
              </a:rPr>
              <a:t>Figura Características de la ISQ Medellín,  </a:t>
            </a:r>
            <a:r>
              <a:rPr lang="es-ES" sz="700" dirty="0" smtClean="0">
                <a:latin typeface="Arial Narrow" panose="020B0606020202030204" pitchFamily="34" charset="0"/>
              </a:rPr>
              <a:t>junio (acumulado</a:t>
            </a:r>
            <a:r>
              <a:rPr lang="es-ES" sz="700" dirty="0">
                <a:latin typeface="Arial Narrow" panose="020B0606020202030204" pitchFamily="34" charset="0"/>
              </a:rPr>
              <a:t>) 2021. </a:t>
            </a:r>
          </a:p>
        </p:txBody>
      </p:sp>
      <p:sp>
        <p:nvSpPr>
          <p:cNvPr id="42" name="41 CuadroTexto"/>
          <p:cNvSpPr txBox="1"/>
          <p:nvPr/>
        </p:nvSpPr>
        <p:spPr>
          <a:xfrm>
            <a:off x="3350484" y="3339216"/>
            <a:ext cx="1448448" cy="646331"/>
          </a:xfrm>
          <a:prstGeom prst="rect">
            <a:avLst/>
          </a:prstGeom>
          <a:noFill/>
        </p:spPr>
        <p:txBody>
          <a:bodyPr wrap="square" rtlCol="0">
            <a:spAutoFit/>
          </a:bodyPr>
          <a:lstStyle/>
          <a:p>
            <a:pPr algn="ctr"/>
            <a:r>
              <a:rPr lang="es-ES" sz="1200" b="1" dirty="0" smtClean="0">
                <a:solidFill>
                  <a:srgbClr val="C00000"/>
                </a:solidFill>
                <a:latin typeface="Arial Narrow" panose="020B0606020202030204" pitchFamily="34" charset="0"/>
              </a:rPr>
              <a:t>0,88%</a:t>
            </a:r>
            <a:endParaRPr lang="es-ES" sz="1200" b="1" dirty="0">
              <a:solidFill>
                <a:srgbClr val="C00000"/>
              </a:solidFill>
              <a:latin typeface="Arial Narrow" panose="020B0606020202030204" pitchFamily="34" charset="0"/>
            </a:endParaRPr>
          </a:p>
          <a:p>
            <a:pPr algn="ctr"/>
            <a:r>
              <a:rPr lang="es-ES" sz="1200" b="1" dirty="0" smtClean="0">
                <a:latin typeface="Arial Narrow" panose="020B0606020202030204" pitchFamily="34" charset="0"/>
              </a:rPr>
              <a:t>53 casos/6052</a:t>
            </a:r>
          </a:p>
          <a:p>
            <a:pPr algn="ctr"/>
            <a:r>
              <a:rPr lang="es-ES" sz="1200" b="1" dirty="0" smtClean="0">
                <a:latin typeface="Arial Narrow" panose="020B0606020202030204" pitchFamily="34" charset="0"/>
              </a:rPr>
              <a:t>cesáreas</a:t>
            </a:r>
            <a:endParaRPr lang="es-ES" sz="1200" b="1" dirty="0">
              <a:latin typeface="Arial Narrow" panose="020B0606020202030204" pitchFamily="34" charset="0"/>
            </a:endParaRPr>
          </a:p>
        </p:txBody>
      </p:sp>
      <p:sp>
        <p:nvSpPr>
          <p:cNvPr id="39" name="38 CuadroTexto"/>
          <p:cNvSpPr txBox="1"/>
          <p:nvPr/>
        </p:nvSpPr>
        <p:spPr>
          <a:xfrm>
            <a:off x="2044649" y="3371658"/>
            <a:ext cx="1345610" cy="646331"/>
          </a:xfrm>
          <a:prstGeom prst="rect">
            <a:avLst/>
          </a:prstGeom>
          <a:noFill/>
        </p:spPr>
        <p:txBody>
          <a:bodyPr wrap="square" rtlCol="0">
            <a:spAutoFit/>
          </a:bodyPr>
          <a:lstStyle/>
          <a:p>
            <a:pPr algn="ctr"/>
            <a:r>
              <a:rPr lang="es-CO" sz="1200" b="1" dirty="0">
                <a:latin typeface="Arial Narrow" panose="020B0606020202030204" pitchFamily="34" charset="0"/>
              </a:rPr>
              <a:t>Proporción incidencia de ISQ Cesárea</a:t>
            </a:r>
            <a:endParaRPr lang="es-ES" sz="1200" b="1" dirty="0">
              <a:latin typeface="Arial Narrow" panose="020B0606020202030204" pitchFamily="34" charset="0"/>
            </a:endParaRPr>
          </a:p>
        </p:txBody>
      </p:sp>
      <p:sp>
        <p:nvSpPr>
          <p:cNvPr id="3" name="2 CuadroTexto"/>
          <p:cNvSpPr txBox="1"/>
          <p:nvPr/>
        </p:nvSpPr>
        <p:spPr>
          <a:xfrm>
            <a:off x="50316" y="2589892"/>
            <a:ext cx="2204523" cy="230832"/>
          </a:xfrm>
          <a:prstGeom prst="rect">
            <a:avLst/>
          </a:prstGeom>
          <a:noFill/>
        </p:spPr>
        <p:txBody>
          <a:bodyPr wrap="square" rtlCol="0">
            <a:spAutoFit/>
          </a:bodyPr>
          <a:lstStyle/>
          <a:p>
            <a:r>
              <a:rPr lang="es-CO" sz="900" b="1" dirty="0">
                <a:latin typeface="Arial Narrow" panose="020B0606020202030204" pitchFamily="34" charset="0"/>
              </a:rPr>
              <a:t>Siglas:  ISQ -Infección de sitio quirúrgico, </a:t>
            </a:r>
          </a:p>
        </p:txBody>
      </p:sp>
      <p:sp>
        <p:nvSpPr>
          <p:cNvPr id="25" name="24 CuadroTexto"/>
          <p:cNvSpPr txBox="1"/>
          <p:nvPr/>
        </p:nvSpPr>
        <p:spPr>
          <a:xfrm>
            <a:off x="-194570" y="5917648"/>
            <a:ext cx="2375301" cy="230832"/>
          </a:xfrm>
          <a:prstGeom prst="rect">
            <a:avLst/>
          </a:prstGeom>
          <a:noFill/>
        </p:spPr>
        <p:txBody>
          <a:bodyPr wrap="square" rtlCol="0">
            <a:spAutoFit/>
          </a:bodyPr>
          <a:lstStyle/>
          <a:p>
            <a:pPr algn="ctr"/>
            <a:r>
              <a:rPr lang="es-CO" sz="900" b="1" dirty="0">
                <a:latin typeface="Arial Narrow" panose="020B0606020202030204" pitchFamily="34" charset="0"/>
              </a:rPr>
              <a:t>Proporción de agentes causales de ISO</a:t>
            </a:r>
          </a:p>
        </p:txBody>
      </p:sp>
      <p:pic>
        <p:nvPicPr>
          <p:cNvPr id="19" name="Imagen 18"/>
          <p:cNvPicPr>
            <a:picLocks noChangeAspect="1"/>
          </p:cNvPicPr>
          <p:nvPr/>
        </p:nvPicPr>
        <p:blipFill>
          <a:blip r:embed="rId9"/>
          <a:stretch>
            <a:fillRect/>
          </a:stretch>
        </p:blipFill>
        <p:spPr>
          <a:xfrm>
            <a:off x="1811195" y="7667084"/>
            <a:ext cx="3071127" cy="1468024"/>
          </a:xfrm>
          <a:prstGeom prst="rect">
            <a:avLst/>
          </a:prstGeom>
        </p:spPr>
      </p:pic>
      <p:pic>
        <p:nvPicPr>
          <p:cNvPr id="6" name="Imagen 5"/>
          <p:cNvPicPr>
            <a:picLocks noChangeAspect="1"/>
          </p:cNvPicPr>
          <p:nvPr/>
        </p:nvPicPr>
        <p:blipFill>
          <a:blip r:embed="rId10"/>
          <a:stretch>
            <a:fillRect/>
          </a:stretch>
        </p:blipFill>
        <p:spPr>
          <a:xfrm>
            <a:off x="2152405" y="402410"/>
            <a:ext cx="4831639" cy="1704162"/>
          </a:xfrm>
          <a:prstGeom prst="rect">
            <a:avLst/>
          </a:prstGeom>
        </p:spPr>
      </p:pic>
      <p:graphicFrame>
        <p:nvGraphicFramePr>
          <p:cNvPr id="17" name="16 Tabla"/>
          <p:cNvGraphicFramePr>
            <a:graphicFrameLocks noGrp="1"/>
          </p:cNvGraphicFramePr>
          <p:nvPr>
            <p:extLst/>
          </p:nvPr>
        </p:nvGraphicFramePr>
        <p:xfrm>
          <a:off x="76461" y="6084168"/>
          <a:ext cx="1626478" cy="3053715"/>
        </p:xfrm>
        <a:graphic>
          <a:graphicData uri="http://schemas.openxmlformats.org/drawingml/2006/table">
            <a:tbl>
              <a:tblPr/>
              <a:tblGrid>
                <a:gridCol w="955766">
                  <a:extLst>
                    <a:ext uri="{9D8B030D-6E8A-4147-A177-3AD203B41FA5}">
                      <a16:colId xmlns:a16="http://schemas.microsoft.com/office/drawing/2014/main" val="20000"/>
                    </a:ext>
                  </a:extLst>
                </a:gridCol>
                <a:gridCol w="335356">
                  <a:extLst>
                    <a:ext uri="{9D8B030D-6E8A-4147-A177-3AD203B41FA5}">
                      <a16:colId xmlns:a16="http://schemas.microsoft.com/office/drawing/2014/main" val="20001"/>
                    </a:ext>
                  </a:extLst>
                </a:gridCol>
                <a:gridCol w="335356">
                  <a:extLst>
                    <a:ext uri="{9D8B030D-6E8A-4147-A177-3AD203B41FA5}">
                      <a16:colId xmlns:a16="http://schemas.microsoft.com/office/drawing/2014/main" val="20002"/>
                    </a:ext>
                  </a:extLst>
                </a:gridCol>
              </a:tblGrid>
              <a:tr h="152400">
                <a:tc>
                  <a:txBody>
                    <a:bodyPr/>
                    <a:lstStyle/>
                    <a:p>
                      <a:pPr algn="ctr" fontAlgn="ctr"/>
                      <a:r>
                        <a:rPr lang="es-CO" sz="900" b="1" i="0" u="none" strike="noStrike" dirty="0">
                          <a:solidFill>
                            <a:srgbClr val="000000"/>
                          </a:solidFill>
                          <a:effectLst/>
                          <a:latin typeface="Calibri"/>
                        </a:rPr>
                        <a:t>Agente</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900" b="1" i="0" u="none" strike="noStrike">
                          <a:solidFill>
                            <a:srgbClr val="000000"/>
                          </a:solidFill>
                          <a:effectLst/>
                          <a:latin typeface="Calibri"/>
                        </a:rPr>
                        <a:t>n</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900" b="1" i="0" u="none" strike="noStrike">
                          <a:solidFill>
                            <a:srgbClr val="000000"/>
                          </a:solidFill>
                          <a:effectLst/>
                          <a:latin typeface="Calibri"/>
                        </a:rPr>
                        <a:t>%</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52400">
                <a:tc>
                  <a:txBody>
                    <a:bodyPr/>
                    <a:lstStyle/>
                    <a:p>
                      <a:pPr algn="l" fontAlgn="ctr"/>
                      <a:r>
                        <a:rPr lang="es-CO" sz="900" b="0" i="1" u="none" strike="noStrike" dirty="0" err="1">
                          <a:solidFill>
                            <a:srgbClr val="000000"/>
                          </a:solidFill>
                          <a:effectLst/>
                          <a:latin typeface="Calibri"/>
                        </a:rPr>
                        <a:t>Staphilococcus</a:t>
                      </a:r>
                      <a:r>
                        <a:rPr lang="es-CO" sz="900" b="0" i="1" u="none" strike="noStrike" dirty="0">
                          <a:solidFill>
                            <a:srgbClr val="000000"/>
                          </a:solidFill>
                          <a:effectLst/>
                          <a:latin typeface="Calibri"/>
                        </a:rPr>
                        <a:t> aureus</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s-CO" sz="900" b="0" i="0" u="none" strike="noStrike">
                          <a:solidFill>
                            <a:srgbClr val="000000"/>
                          </a:solidFill>
                          <a:effectLst/>
                          <a:latin typeface="Calibri"/>
                        </a:rPr>
                        <a:t>9</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s-CO" sz="900" b="0" i="0" u="none" strike="noStrike">
                          <a:solidFill>
                            <a:srgbClr val="000000"/>
                          </a:solidFill>
                          <a:effectLst/>
                          <a:latin typeface="Calibri"/>
                        </a:rPr>
                        <a:t>28,1</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r h="152400">
                <a:tc>
                  <a:txBody>
                    <a:bodyPr/>
                    <a:lstStyle/>
                    <a:p>
                      <a:pPr algn="l" fontAlgn="ctr"/>
                      <a:r>
                        <a:rPr lang="es-CO" sz="900" b="0" i="1" u="none" strike="noStrike">
                          <a:solidFill>
                            <a:srgbClr val="000000"/>
                          </a:solidFill>
                          <a:effectLst/>
                          <a:latin typeface="Calibri"/>
                        </a:rPr>
                        <a:t>Escherichia coli</a:t>
                      </a:r>
                    </a:p>
                  </a:txBody>
                  <a:tcPr marL="9525" marR="9525" marT="9525" marB="0" anchor="ctr">
                    <a:lnL>
                      <a:noFill/>
                    </a:lnL>
                    <a:lnR>
                      <a:noFill/>
                    </a:lnR>
                    <a:lnT>
                      <a:noFill/>
                    </a:lnT>
                    <a:lnB>
                      <a:noFill/>
                    </a:lnB>
                  </a:tcPr>
                </a:tc>
                <a:tc>
                  <a:txBody>
                    <a:bodyPr/>
                    <a:lstStyle/>
                    <a:p>
                      <a:pPr algn="ctr" fontAlgn="ctr"/>
                      <a:r>
                        <a:rPr lang="es-CO" sz="900" b="0" i="0" u="none" strike="noStrike">
                          <a:solidFill>
                            <a:srgbClr val="000000"/>
                          </a:solidFill>
                          <a:effectLst/>
                          <a:latin typeface="Calibri"/>
                        </a:rPr>
                        <a:t>5</a:t>
                      </a:r>
                    </a:p>
                  </a:txBody>
                  <a:tcPr marL="9525" marR="9525" marT="9525" marB="0" anchor="ctr">
                    <a:lnL>
                      <a:noFill/>
                    </a:lnL>
                    <a:lnR>
                      <a:noFill/>
                    </a:lnR>
                    <a:lnT>
                      <a:noFill/>
                    </a:lnT>
                    <a:lnB>
                      <a:noFill/>
                    </a:lnB>
                  </a:tcPr>
                </a:tc>
                <a:tc>
                  <a:txBody>
                    <a:bodyPr/>
                    <a:lstStyle/>
                    <a:p>
                      <a:pPr algn="ctr" fontAlgn="ctr"/>
                      <a:r>
                        <a:rPr lang="es-CO" sz="900" b="0" i="0" u="none" strike="noStrike">
                          <a:solidFill>
                            <a:srgbClr val="000000"/>
                          </a:solidFill>
                          <a:effectLst/>
                          <a:latin typeface="Calibri"/>
                        </a:rPr>
                        <a:t>15,6</a:t>
                      </a:r>
                    </a:p>
                  </a:txBody>
                  <a:tcPr marL="9525" marR="9525" marT="9525" marB="0" anchor="ctr">
                    <a:lnL>
                      <a:noFill/>
                    </a:lnL>
                    <a:lnR>
                      <a:noFill/>
                    </a:lnR>
                    <a:lnT>
                      <a:noFill/>
                    </a:lnT>
                    <a:lnB>
                      <a:noFill/>
                    </a:lnB>
                  </a:tcPr>
                </a:tc>
                <a:extLst>
                  <a:ext uri="{0D108BD9-81ED-4DB2-BD59-A6C34878D82A}">
                    <a16:rowId xmlns:a16="http://schemas.microsoft.com/office/drawing/2014/main" val="10002"/>
                  </a:ext>
                </a:extLst>
              </a:tr>
              <a:tr h="152400">
                <a:tc>
                  <a:txBody>
                    <a:bodyPr/>
                    <a:lstStyle/>
                    <a:p>
                      <a:pPr algn="l" fontAlgn="ctr"/>
                      <a:r>
                        <a:rPr lang="es-CO" sz="900" b="0" i="1" u="none" strike="noStrike">
                          <a:solidFill>
                            <a:srgbClr val="000000"/>
                          </a:solidFill>
                          <a:effectLst/>
                          <a:latin typeface="Calibri"/>
                        </a:rPr>
                        <a:t>Enterococcus faecalis</a:t>
                      </a:r>
                    </a:p>
                  </a:txBody>
                  <a:tcPr marL="9525" marR="9525" marT="9525" marB="0" anchor="ctr">
                    <a:lnL>
                      <a:noFill/>
                    </a:lnL>
                    <a:lnR>
                      <a:noFill/>
                    </a:lnR>
                    <a:lnT>
                      <a:noFill/>
                    </a:lnT>
                    <a:lnB>
                      <a:noFill/>
                    </a:lnB>
                  </a:tcPr>
                </a:tc>
                <a:tc>
                  <a:txBody>
                    <a:bodyPr/>
                    <a:lstStyle/>
                    <a:p>
                      <a:pPr algn="ctr" fontAlgn="ctr"/>
                      <a:r>
                        <a:rPr lang="es-CO" sz="900" b="0" i="0" u="none" strike="noStrike">
                          <a:solidFill>
                            <a:srgbClr val="000000"/>
                          </a:solidFill>
                          <a:effectLst/>
                          <a:latin typeface="Calibri"/>
                        </a:rPr>
                        <a:t>3</a:t>
                      </a:r>
                    </a:p>
                  </a:txBody>
                  <a:tcPr marL="9525" marR="9525" marT="9525" marB="0" anchor="ctr">
                    <a:lnL>
                      <a:noFill/>
                    </a:lnL>
                    <a:lnR>
                      <a:noFill/>
                    </a:lnR>
                    <a:lnT>
                      <a:noFill/>
                    </a:lnT>
                    <a:lnB>
                      <a:noFill/>
                    </a:lnB>
                  </a:tcPr>
                </a:tc>
                <a:tc>
                  <a:txBody>
                    <a:bodyPr/>
                    <a:lstStyle/>
                    <a:p>
                      <a:pPr algn="ctr" fontAlgn="ctr"/>
                      <a:r>
                        <a:rPr lang="es-CO" sz="900" b="0" i="0" u="none" strike="noStrike" dirty="0">
                          <a:solidFill>
                            <a:srgbClr val="000000"/>
                          </a:solidFill>
                          <a:effectLst/>
                          <a:latin typeface="Calibri"/>
                        </a:rPr>
                        <a:t>9,4</a:t>
                      </a:r>
                    </a:p>
                  </a:txBody>
                  <a:tcPr marL="9525" marR="9525" marT="9525" marB="0" anchor="ctr">
                    <a:lnL>
                      <a:noFill/>
                    </a:lnL>
                    <a:lnR>
                      <a:noFill/>
                    </a:lnR>
                    <a:lnT>
                      <a:noFill/>
                    </a:lnT>
                    <a:lnB>
                      <a:noFill/>
                    </a:lnB>
                  </a:tcPr>
                </a:tc>
                <a:extLst>
                  <a:ext uri="{0D108BD9-81ED-4DB2-BD59-A6C34878D82A}">
                    <a16:rowId xmlns:a16="http://schemas.microsoft.com/office/drawing/2014/main" val="10003"/>
                  </a:ext>
                </a:extLst>
              </a:tr>
              <a:tr h="152400">
                <a:tc>
                  <a:txBody>
                    <a:bodyPr/>
                    <a:lstStyle/>
                    <a:p>
                      <a:pPr algn="l" fontAlgn="ctr"/>
                      <a:r>
                        <a:rPr lang="es-CO" sz="900" b="0" i="1" u="none" strike="noStrike">
                          <a:solidFill>
                            <a:srgbClr val="000000"/>
                          </a:solidFill>
                          <a:effectLst/>
                          <a:latin typeface="Calibri"/>
                        </a:rPr>
                        <a:t>Serratia marcescens</a:t>
                      </a:r>
                    </a:p>
                  </a:txBody>
                  <a:tcPr marL="9525" marR="9525" marT="9525" marB="0" anchor="ctr">
                    <a:lnL>
                      <a:noFill/>
                    </a:lnL>
                    <a:lnR>
                      <a:noFill/>
                    </a:lnR>
                    <a:lnT>
                      <a:noFill/>
                    </a:lnT>
                    <a:lnB>
                      <a:noFill/>
                    </a:lnB>
                  </a:tcPr>
                </a:tc>
                <a:tc>
                  <a:txBody>
                    <a:bodyPr/>
                    <a:lstStyle/>
                    <a:p>
                      <a:pPr algn="ctr" fontAlgn="ctr"/>
                      <a:r>
                        <a:rPr lang="es-CO" sz="900" b="0" i="0" u="none" strike="noStrike">
                          <a:solidFill>
                            <a:srgbClr val="000000"/>
                          </a:solidFill>
                          <a:effectLst/>
                          <a:latin typeface="Calibri"/>
                        </a:rPr>
                        <a:t>3</a:t>
                      </a:r>
                    </a:p>
                  </a:txBody>
                  <a:tcPr marL="9525" marR="9525" marT="9525" marB="0" anchor="ctr">
                    <a:lnL>
                      <a:noFill/>
                    </a:lnL>
                    <a:lnR>
                      <a:noFill/>
                    </a:lnR>
                    <a:lnT>
                      <a:noFill/>
                    </a:lnT>
                    <a:lnB>
                      <a:noFill/>
                    </a:lnB>
                  </a:tcPr>
                </a:tc>
                <a:tc>
                  <a:txBody>
                    <a:bodyPr/>
                    <a:lstStyle/>
                    <a:p>
                      <a:pPr algn="ctr" fontAlgn="ctr"/>
                      <a:r>
                        <a:rPr lang="es-CO" sz="900" b="0" i="0" u="none" strike="noStrike">
                          <a:solidFill>
                            <a:srgbClr val="000000"/>
                          </a:solidFill>
                          <a:effectLst/>
                          <a:latin typeface="Calibri"/>
                        </a:rPr>
                        <a:t>9,4</a:t>
                      </a:r>
                    </a:p>
                  </a:txBody>
                  <a:tcPr marL="9525" marR="9525" marT="9525" marB="0" anchor="ctr">
                    <a:lnL>
                      <a:noFill/>
                    </a:lnL>
                    <a:lnR>
                      <a:noFill/>
                    </a:lnR>
                    <a:lnT>
                      <a:noFill/>
                    </a:lnT>
                    <a:lnB>
                      <a:noFill/>
                    </a:lnB>
                  </a:tcPr>
                </a:tc>
                <a:extLst>
                  <a:ext uri="{0D108BD9-81ED-4DB2-BD59-A6C34878D82A}">
                    <a16:rowId xmlns:a16="http://schemas.microsoft.com/office/drawing/2014/main" val="10004"/>
                  </a:ext>
                </a:extLst>
              </a:tr>
              <a:tr h="152400">
                <a:tc>
                  <a:txBody>
                    <a:bodyPr/>
                    <a:lstStyle/>
                    <a:p>
                      <a:pPr algn="l" fontAlgn="ctr"/>
                      <a:r>
                        <a:rPr lang="es-CO" sz="900" b="0" i="1" u="none" strike="noStrike">
                          <a:solidFill>
                            <a:srgbClr val="000000"/>
                          </a:solidFill>
                          <a:effectLst/>
                          <a:latin typeface="Calibri"/>
                        </a:rPr>
                        <a:t>Citrobacter freundii</a:t>
                      </a:r>
                    </a:p>
                  </a:txBody>
                  <a:tcPr marL="9525" marR="9525" marT="9525" marB="0" anchor="ctr">
                    <a:lnL>
                      <a:noFill/>
                    </a:lnL>
                    <a:lnR>
                      <a:noFill/>
                    </a:lnR>
                    <a:lnT>
                      <a:noFill/>
                    </a:lnT>
                    <a:lnB>
                      <a:noFill/>
                    </a:lnB>
                  </a:tcPr>
                </a:tc>
                <a:tc>
                  <a:txBody>
                    <a:bodyPr/>
                    <a:lstStyle/>
                    <a:p>
                      <a:pPr algn="ctr" fontAlgn="ctr"/>
                      <a:r>
                        <a:rPr lang="es-CO" sz="900" b="0" i="0" u="none" strike="noStrike">
                          <a:solidFill>
                            <a:srgbClr val="000000"/>
                          </a:solidFill>
                          <a:effectLst/>
                          <a:latin typeface="Calibri"/>
                        </a:rPr>
                        <a:t>2</a:t>
                      </a:r>
                    </a:p>
                  </a:txBody>
                  <a:tcPr marL="9525" marR="9525" marT="9525" marB="0" anchor="ctr">
                    <a:lnL>
                      <a:noFill/>
                    </a:lnL>
                    <a:lnR>
                      <a:noFill/>
                    </a:lnR>
                    <a:lnT>
                      <a:noFill/>
                    </a:lnT>
                    <a:lnB>
                      <a:noFill/>
                    </a:lnB>
                  </a:tcPr>
                </a:tc>
                <a:tc>
                  <a:txBody>
                    <a:bodyPr/>
                    <a:lstStyle/>
                    <a:p>
                      <a:pPr algn="ctr" fontAlgn="ctr"/>
                      <a:r>
                        <a:rPr lang="es-CO" sz="900" b="0" i="0" u="none" strike="noStrike">
                          <a:solidFill>
                            <a:srgbClr val="000000"/>
                          </a:solidFill>
                          <a:effectLst/>
                          <a:latin typeface="Calibri"/>
                        </a:rPr>
                        <a:t>6,3</a:t>
                      </a:r>
                    </a:p>
                  </a:txBody>
                  <a:tcPr marL="9525" marR="9525" marT="9525" marB="0" anchor="ctr">
                    <a:lnL>
                      <a:noFill/>
                    </a:lnL>
                    <a:lnR>
                      <a:noFill/>
                    </a:lnR>
                    <a:lnT>
                      <a:noFill/>
                    </a:lnT>
                    <a:lnB>
                      <a:noFill/>
                    </a:lnB>
                  </a:tcPr>
                </a:tc>
                <a:extLst>
                  <a:ext uri="{0D108BD9-81ED-4DB2-BD59-A6C34878D82A}">
                    <a16:rowId xmlns:a16="http://schemas.microsoft.com/office/drawing/2014/main" val="10005"/>
                  </a:ext>
                </a:extLst>
              </a:tr>
              <a:tr h="152400">
                <a:tc>
                  <a:txBody>
                    <a:bodyPr/>
                    <a:lstStyle/>
                    <a:p>
                      <a:pPr algn="l" fontAlgn="ctr"/>
                      <a:r>
                        <a:rPr lang="es-CO" sz="900" b="0" i="1" u="none" strike="noStrike">
                          <a:solidFill>
                            <a:srgbClr val="000000"/>
                          </a:solidFill>
                          <a:effectLst/>
                          <a:latin typeface="Calibri"/>
                        </a:rPr>
                        <a:t>Proteus mirabilis</a:t>
                      </a:r>
                    </a:p>
                  </a:txBody>
                  <a:tcPr marL="9525" marR="9525" marT="9525" marB="0" anchor="ctr">
                    <a:lnL>
                      <a:noFill/>
                    </a:lnL>
                    <a:lnR>
                      <a:noFill/>
                    </a:lnR>
                    <a:lnT>
                      <a:noFill/>
                    </a:lnT>
                    <a:lnB>
                      <a:noFill/>
                    </a:lnB>
                  </a:tcPr>
                </a:tc>
                <a:tc>
                  <a:txBody>
                    <a:bodyPr/>
                    <a:lstStyle/>
                    <a:p>
                      <a:pPr algn="ctr" fontAlgn="ctr"/>
                      <a:r>
                        <a:rPr lang="es-CO" sz="900" b="0" i="0" u="none" strike="noStrike">
                          <a:solidFill>
                            <a:srgbClr val="000000"/>
                          </a:solidFill>
                          <a:effectLst/>
                          <a:latin typeface="Calibri"/>
                        </a:rPr>
                        <a:t>2</a:t>
                      </a:r>
                    </a:p>
                  </a:txBody>
                  <a:tcPr marL="9525" marR="9525" marT="9525" marB="0" anchor="ctr">
                    <a:lnL>
                      <a:noFill/>
                    </a:lnL>
                    <a:lnR>
                      <a:noFill/>
                    </a:lnR>
                    <a:lnT>
                      <a:noFill/>
                    </a:lnT>
                    <a:lnB>
                      <a:noFill/>
                    </a:lnB>
                  </a:tcPr>
                </a:tc>
                <a:tc>
                  <a:txBody>
                    <a:bodyPr/>
                    <a:lstStyle/>
                    <a:p>
                      <a:pPr algn="ctr" fontAlgn="ctr"/>
                      <a:r>
                        <a:rPr lang="es-CO" sz="900" b="0" i="0" u="none" strike="noStrike" dirty="0">
                          <a:solidFill>
                            <a:srgbClr val="000000"/>
                          </a:solidFill>
                          <a:effectLst/>
                          <a:latin typeface="Calibri"/>
                        </a:rPr>
                        <a:t>6,3</a:t>
                      </a:r>
                    </a:p>
                  </a:txBody>
                  <a:tcPr marL="9525" marR="9525" marT="9525" marB="0" anchor="ctr">
                    <a:lnL>
                      <a:noFill/>
                    </a:lnL>
                    <a:lnR>
                      <a:noFill/>
                    </a:lnR>
                    <a:lnT>
                      <a:noFill/>
                    </a:lnT>
                    <a:lnB>
                      <a:noFill/>
                    </a:lnB>
                  </a:tcPr>
                </a:tc>
                <a:extLst>
                  <a:ext uri="{0D108BD9-81ED-4DB2-BD59-A6C34878D82A}">
                    <a16:rowId xmlns:a16="http://schemas.microsoft.com/office/drawing/2014/main" val="10006"/>
                  </a:ext>
                </a:extLst>
              </a:tr>
              <a:tr h="152400">
                <a:tc>
                  <a:txBody>
                    <a:bodyPr/>
                    <a:lstStyle/>
                    <a:p>
                      <a:pPr algn="l" fontAlgn="ctr"/>
                      <a:r>
                        <a:rPr lang="es-CO" sz="900" b="0" i="1" u="none" strike="noStrike">
                          <a:solidFill>
                            <a:srgbClr val="000000"/>
                          </a:solidFill>
                          <a:effectLst/>
                          <a:latin typeface="Calibri"/>
                        </a:rPr>
                        <a:t>Staphilococcus epidermidis</a:t>
                      </a:r>
                    </a:p>
                  </a:txBody>
                  <a:tcPr marL="9525" marR="9525" marT="9525" marB="0" anchor="ctr">
                    <a:lnL>
                      <a:noFill/>
                    </a:lnL>
                    <a:lnR>
                      <a:noFill/>
                    </a:lnR>
                    <a:lnT>
                      <a:noFill/>
                    </a:lnT>
                    <a:lnB>
                      <a:noFill/>
                    </a:lnB>
                  </a:tcPr>
                </a:tc>
                <a:tc>
                  <a:txBody>
                    <a:bodyPr/>
                    <a:lstStyle/>
                    <a:p>
                      <a:pPr algn="ctr" fontAlgn="ctr"/>
                      <a:r>
                        <a:rPr lang="es-CO" sz="900" b="0" i="0" u="none" strike="noStrike">
                          <a:solidFill>
                            <a:srgbClr val="000000"/>
                          </a:solidFill>
                          <a:effectLst/>
                          <a:latin typeface="Calibri"/>
                        </a:rPr>
                        <a:t>2</a:t>
                      </a:r>
                    </a:p>
                  </a:txBody>
                  <a:tcPr marL="9525" marR="9525" marT="9525" marB="0" anchor="ctr">
                    <a:lnL>
                      <a:noFill/>
                    </a:lnL>
                    <a:lnR>
                      <a:noFill/>
                    </a:lnR>
                    <a:lnT>
                      <a:noFill/>
                    </a:lnT>
                    <a:lnB>
                      <a:noFill/>
                    </a:lnB>
                  </a:tcPr>
                </a:tc>
                <a:tc>
                  <a:txBody>
                    <a:bodyPr/>
                    <a:lstStyle/>
                    <a:p>
                      <a:pPr algn="ctr" fontAlgn="ctr"/>
                      <a:r>
                        <a:rPr lang="es-CO" sz="900" b="0" i="0" u="none" strike="noStrike">
                          <a:solidFill>
                            <a:srgbClr val="000000"/>
                          </a:solidFill>
                          <a:effectLst/>
                          <a:latin typeface="Calibri"/>
                        </a:rPr>
                        <a:t>6,3</a:t>
                      </a:r>
                    </a:p>
                  </a:txBody>
                  <a:tcPr marL="9525" marR="9525" marT="9525" marB="0" anchor="ctr">
                    <a:lnL>
                      <a:noFill/>
                    </a:lnL>
                    <a:lnR>
                      <a:noFill/>
                    </a:lnR>
                    <a:lnT>
                      <a:noFill/>
                    </a:lnT>
                    <a:lnB>
                      <a:noFill/>
                    </a:lnB>
                  </a:tcPr>
                </a:tc>
                <a:extLst>
                  <a:ext uri="{0D108BD9-81ED-4DB2-BD59-A6C34878D82A}">
                    <a16:rowId xmlns:a16="http://schemas.microsoft.com/office/drawing/2014/main" val="10007"/>
                  </a:ext>
                </a:extLst>
              </a:tr>
              <a:tr h="152400">
                <a:tc>
                  <a:txBody>
                    <a:bodyPr/>
                    <a:lstStyle/>
                    <a:p>
                      <a:pPr algn="l" fontAlgn="ctr"/>
                      <a:r>
                        <a:rPr lang="es-CO" sz="900" b="0" i="1" u="none" strike="noStrike">
                          <a:solidFill>
                            <a:srgbClr val="000000"/>
                          </a:solidFill>
                          <a:effectLst/>
                          <a:latin typeface="Calibri"/>
                        </a:rPr>
                        <a:t>Enterobacter cloacae</a:t>
                      </a:r>
                    </a:p>
                  </a:txBody>
                  <a:tcPr marL="9525" marR="9525" marT="9525" marB="0" anchor="ctr">
                    <a:lnL>
                      <a:noFill/>
                    </a:lnL>
                    <a:lnR>
                      <a:noFill/>
                    </a:lnR>
                    <a:lnT>
                      <a:noFill/>
                    </a:lnT>
                    <a:lnB>
                      <a:noFill/>
                    </a:lnB>
                  </a:tcPr>
                </a:tc>
                <a:tc>
                  <a:txBody>
                    <a:bodyPr/>
                    <a:lstStyle/>
                    <a:p>
                      <a:pPr algn="ctr" fontAlgn="ctr"/>
                      <a:r>
                        <a:rPr lang="es-CO" sz="900" b="0" i="0" u="none" strike="noStrike">
                          <a:solidFill>
                            <a:srgbClr val="000000"/>
                          </a:solidFill>
                          <a:effectLst/>
                          <a:latin typeface="Calibri"/>
                        </a:rPr>
                        <a:t>1</a:t>
                      </a:r>
                    </a:p>
                  </a:txBody>
                  <a:tcPr marL="9525" marR="9525" marT="9525" marB="0" anchor="ctr">
                    <a:lnL>
                      <a:noFill/>
                    </a:lnL>
                    <a:lnR>
                      <a:noFill/>
                    </a:lnR>
                    <a:lnT>
                      <a:noFill/>
                    </a:lnT>
                    <a:lnB>
                      <a:noFill/>
                    </a:lnB>
                  </a:tcPr>
                </a:tc>
                <a:tc>
                  <a:txBody>
                    <a:bodyPr/>
                    <a:lstStyle/>
                    <a:p>
                      <a:pPr algn="ctr" fontAlgn="ctr"/>
                      <a:r>
                        <a:rPr lang="es-CO" sz="900" b="0" i="0" u="none" strike="noStrike">
                          <a:solidFill>
                            <a:srgbClr val="000000"/>
                          </a:solidFill>
                          <a:effectLst/>
                          <a:latin typeface="Calibri"/>
                        </a:rPr>
                        <a:t>3,1</a:t>
                      </a:r>
                    </a:p>
                  </a:txBody>
                  <a:tcPr marL="9525" marR="9525" marT="9525" marB="0" anchor="ctr">
                    <a:lnL>
                      <a:noFill/>
                    </a:lnL>
                    <a:lnR>
                      <a:noFill/>
                    </a:lnR>
                    <a:lnT>
                      <a:noFill/>
                    </a:lnT>
                    <a:lnB>
                      <a:noFill/>
                    </a:lnB>
                  </a:tcPr>
                </a:tc>
                <a:extLst>
                  <a:ext uri="{0D108BD9-81ED-4DB2-BD59-A6C34878D82A}">
                    <a16:rowId xmlns:a16="http://schemas.microsoft.com/office/drawing/2014/main" val="10008"/>
                  </a:ext>
                </a:extLst>
              </a:tr>
              <a:tr h="152400">
                <a:tc>
                  <a:txBody>
                    <a:bodyPr/>
                    <a:lstStyle/>
                    <a:p>
                      <a:pPr algn="l" fontAlgn="ctr"/>
                      <a:r>
                        <a:rPr lang="es-CO" sz="900" b="0" i="1" u="none" strike="noStrike">
                          <a:solidFill>
                            <a:srgbClr val="000000"/>
                          </a:solidFill>
                          <a:effectLst/>
                          <a:latin typeface="Calibri"/>
                        </a:rPr>
                        <a:t>Klebsiella pneumoniae</a:t>
                      </a:r>
                    </a:p>
                  </a:txBody>
                  <a:tcPr marL="9525" marR="9525" marT="9525" marB="0" anchor="ctr">
                    <a:lnL>
                      <a:noFill/>
                    </a:lnL>
                    <a:lnR>
                      <a:noFill/>
                    </a:lnR>
                    <a:lnT>
                      <a:noFill/>
                    </a:lnT>
                    <a:lnB>
                      <a:noFill/>
                    </a:lnB>
                  </a:tcPr>
                </a:tc>
                <a:tc>
                  <a:txBody>
                    <a:bodyPr/>
                    <a:lstStyle/>
                    <a:p>
                      <a:pPr algn="ctr" fontAlgn="ctr"/>
                      <a:r>
                        <a:rPr lang="es-CO" sz="900" b="0" i="0" u="none" strike="noStrike">
                          <a:solidFill>
                            <a:srgbClr val="000000"/>
                          </a:solidFill>
                          <a:effectLst/>
                          <a:latin typeface="Calibri"/>
                        </a:rPr>
                        <a:t>1</a:t>
                      </a:r>
                    </a:p>
                  </a:txBody>
                  <a:tcPr marL="9525" marR="9525" marT="9525" marB="0" anchor="ctr">
                    <a:lnL>
                      <a:noFill/>
                    </a:lnL>
                    <a:lnR>
                      <a:noFill/>
                    </a:lnR>
                    <a:lnT>
                      <a:noFill/>
                    </a:lnT>
                    <a:lnB>
                      <a:noFill/>
                    </a:lnB>
                  </a:tcPr>
                </a:tc>
                <a:tc>
                  <a:txBody>
                    <a:bodyPr/>
                    <a:lstStyle/>
                    <a:p>
                      <a:pPr algn="ctr" fontAlgn="ctr"/>
                      <a:r>
                        <a:rPr lang="es-CO" sz="900" b="0" i="0" u="none" strike="noStrike">
                          <a:solidFill>
                            <a:srgbClr val="000000"/>
                          </a:solidFill>
                          <a:effectLst/>
                          <a:latin typeface="Calibri"/>
                        </a:rPr>
                        <a:t>3,1</a:t>
                      </a:r>
                    </a:p>
                  </a:txBody>
                  <a:tcPr marL="9525" marR="9525" marT="9525" marB="0" anchor="ctr">
                    <a:lnL>
                      <a:noFill/>
                    </a:lnL>
                    <a:lnR>
                      <a:noFill/>
                    </a:lnR>
                    <a:lnT>
                      <a:noFill/>
                    </a:lnT>
                    <a:lnB>
                      <a:noFill/>
                    </a:lnB>
                  </a:tcPr>
                </a:tc>
                <a:extLst>
                  <a:ext uri="{0D108BD9-81ED-4DB2-BD59-A6C34878D82A}">
                    <a16:rowId xmlns:a16="http://schemas.microsoft.com/office/drawing/2014/main" val="10009"/>
                  </a:ext>
                </a:extLst>
              </a:tr>
              <a:tr h="152400">
                <a:tc>
                  <a:txBody>
                    <a:bodyPr/>
                    <a:lstStyle/>
                    <a:p>
                      <a:pPr algn="l" fontAlgn="ctr"/>
                      <a:r>
                        <a:rPr lang="es-CO" sz="900" b="0" i="1" u="none" strike="noStrike">
                          <a:solidFill>
                            <a:srgbClr val="000000"/>
                          </a:solidFill>
                          <a:effectLst/>
                          <a:latin typeface="Calibri"/>
                        </a:rPr>
                        <a:t>Morganella morganii</a:t>
                      </a:r>
                    </a:p>
                  </a:txBody>
                  <a:tcPr marL="9525" marR="9525" marT="9525" marB="0" anchor="ctr">
                    <a:lnL>
                      <a:noFill/>
                    </a:lnL>
                    <a:lnR>
                      <a:noFill/>
                    </a:lnR>
                    <a:lnT>
                      <a:noFill/>
                    </a:lnT>
                    <a:lnB>
                      <a:noFill/>
                    </a:lnB>
                  </a:tcPr>
                </a:tc>
                <a:tc>
                  <a:txBody>
                    <a:bodyPr/>
                    <a:lstStyle/>
                    <a:p>
                      <a:pPr algn="ctr" fontAlgn="ctr"/>
                      <a:r>
                        <a:rPr lang="es-CO" sz="900" b="0" i="0" u="none" strike="noStrike">
                          <a:solidFill>
                            <a:srgbClr val="000000"/>
                          </a:solidFill>
                          <a:effectLst/>
                          <a:latin typeface="Calibri"/>
                        </a:rPr>
                        <a:t>1</a:t>
                      </a:r>
                    </a:p>
                  </a:txBody>
                  <a:tcPr marL="9525" marR="9525" marT="9525" marB="0" anchor="ctr">
                    <a:lnL>
                      <a:noFill/>
                    </a:lnL>
                    <a:lnR>
                      <a:noFill/>
                    </a:lnR>
                    <a:lnT>
                      <a:noFill/>
                    </a:lnT>
                    <a:lnB>
                      <a:noFill/>
                    </a:lnB>
                  </a:tcPr>
                </a:tc>
                <a:tc>
                  <a:txBody>
                    <a:bodyPr/>
                    <a:lstStyle/>
                    <a:p>
                      <a:pPr algn="ctr" fontAlgn="ctr"/>
                      <a:r>
                        <a:rPr lang="es-CO" sz="900" b="0" i="0" u="none" strike="noStrike">
                          <a:solidFill>
                            <a:srgbClr val="000000"/>
                          </a:solidFill>
                          <a:effectLst/>
                          <a:latin typeface="Calibri"/>
                        </a:rPr>
                        <a:t>3,1</a:t>
                      </a:r>
                    </a:p>
                  </a:txBody>
                  <a:tcPr marL="9525" marR="9525" marT="9525" marB="0" anchor="ctr">
                    <a:lnL>
                      <a:noFill/>
                    </a:lnL>
                    <a:lnR>
                      <a:noFill/>
                    </a:lnR>
                    <a:lnT>
                      <a:noFill/>
                    </a:lnT>
                    <a:lnB>
                      <a:noFill/>
                    </a:lnB>
                  </a:tcPr>
                </a:tc>
                <a:extLst>
                  <a:ext uri="{0D108BD9-81ED-4DB2-BD59-A6C34878D82A}">
                    <a16:rowId xmlns:a16="http://schemas.microsoft.com/office/drawing/2014/main" val="10010"/>
                  </a:ext>
                </a:extLst>
              </a:tr>
              <a:tr h="152400">
                <a:tc>
                  <a:txBody>
                    <a:bodyPr/>
                    <a:lstStyle/>
                    <a:p>
                      <a:pPr algn="l" fontAlgn="ctr"/>
                      <a:r>
                        <a:rPr lang="es-CO" sz="900" b="0" i="1" u="none" strike="noStrike">
                          <a:solidFill>
                            <a:srgbClr val="000000"/>
                          </a:solidFill>
                          <a:effectLst/>
                          <a:latin typeface="Calibri"/>
                        </a:rPr>
                        <a:t>Pseudomonas aeruginosa</a:t>
                      </a:r>
                    </a:p>
                  </a:txBody>
                  <a:tcPr marL="9525" marR="9525" marT="9525" marB="0" anchor="ctr">
                    <a:lnL>
                      <a:noFill/>
                    </a:lnL>
                    <a:lnR>
                      <a:noFill/>
                    </a:lnR>
                    <a:lnT>
                      <a:noFill/>
                    </a:lnT>
                    <a:lnB>
                      <a:noFill/>
                    </a:lnB>
                  </a:tcPr>
                </a:tc>
                <a:tc>
                  <a:txBody>
                    <a:bodyPr/>
                    <a:lstStyle/>
                    <a:p>
                      <a:pPr algn="ctr" fontAlgn="ctr"/>
                      <a:r>
                        <a:rPr lang="es-CO" sz="900" b="0" i="0" u="none" strike="noStrike">
                          <a:solidFill>
                            <a:srgbClr val="000000"/>
                          </a:solidFill>
                          <a:effectLst/>
                          <a:latin typeface="Calibri"/>
                        </a:rPr>
                        <a:t>1</a:t>
                      </a:r>
                    </a:p>
                  </a:txBody>
                  <a:tcPr marL="9525" marR="9525" marT="9525" marB="0" anchor="ctr">
                    <a:lnL>
                      <a:noFill/>
                    </a:lnL>
                    <a:lnR>
                      <a:noFill/>
                    </a:lnR>
                    <a:lnT>
                      <a:noFill/>
                    </a:lnT>
                    <a:lnB>
                      <a:noFill/>
                    </a:lnB>
                  </a:tcPr>
                </a:tc>
                <a:tc>
                  <a:txBody>
                    <a:bodyPr/>
                    <a:lstStyle/>
                    <a:p>
                      <a:pPr algn="ctr" fontAlgn="ctr"/>
                      <a:r>
                        <a:rPr lang="es-CO" sz="900" b="0" i="0" u="none" strike="noStrike">
                          <a:solidFill>
                            <a:srgbClr val="000000"/>
                          </a:solidFill>
                          <a:effectLst/>
                          <a:latin typeface="Calibri"/>
                        </a:rPr>
                        <a:t>3,1</a:t>
                      </a:r>
                    </a:p>
                  </a:txBody>
                  <a:tcPr marL="9525" marR="9525" marT="9525" marB="0" anchor="ctr">
                    <a:lnL>
                      <a:noFill/>
                    </a:lnL>
                    <a:lnR>
                      <a:noFill/>
                    </a:lnR>
                    <a:lnT>
                      <a:noFill/>
                    </a:lnT>
                    <a:lnB>
                      <a:noFill/>
                    </a:lnB>
                  </a:tcPr>
                </a:tc>
                <a:extLst>
                  <a:ext uri="{0D108BD9-81ED-4DB2-BD59-A6C34878D82A}">
                    <a16:rowId xmlns:a16="http://schemas.microsoft.com/office/drawing/2014/main" val="10011"/>
                  </a:ext>
                </a:extLst>
              </a:tr>
              <a:tr h="152400">
                <a:tc>
                  <a:txBody>
                    <a:bodyPr/>
                    <a:lstStyle/>
                    <a:p>
                      <a:pPr algn="l" fontAlgn="ctr"/>
                      <a:r>
                        <a:rPr lang="es-CO" sz="900" b="0" i="0" u="none" strike="noStrike">
                          <a:solidFill>
                            <a:srgbClr val="000000"/>
                          </a:solidFill>
                          <a:effectLst/>
                          <a:latin typeface="Calibri"/>
                        </a:rPr>
                        <a:t>Otros</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Calibri"/>
                        </a:rPr>
                        <a:t>2</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Calibri"/>
                        </a:rPr>
                        <a:t>6,3</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52400">
                <a:tc>
                  <a:txBody>
                    <a:bodyPr/>
                    <a:lstStyle/>
                    <a:p>
                      <a:pPr algn="l" fontAlgn="ctr"/>
                      <a:r>
                        <a:rPr lang="es-CO" sz="900" b="0" i="0" u="none" strike="noStrike" dirty="0">
                          <a:solidFill>
                            <a:srgbClr val="000000"/>
                          </a:solidFill>
                          <a:effectLst/>
                          <a:latin typeface="Calibri"/>
                        </a:rPr>
                        <a:t>Total</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s-CO" sz="900" b="0" i="0" u="none" strike="noStrike">
                          <a:solidFill>
                            <a:srgbClr val="000000"/>
                          </a:solidFill>
                          <a:effectLst/>
                          <a:latin typeface="Calibri"/>
                        </a:rPr>
                        <a:t>32</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s-CO" sz="900" b="0" i="0" u="none" strike="noStrike" dirty="0">
                          <a:solidFill>
                            <a:srgbClr val="000000"/>
                          </a:solidFill>
                          <a:effectLst/>
                          <a:latin typeface="Calibri"/>
                        </a:rPr>
                        <a:t>100</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29158543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4" y="0"/>
            <a:ext cx="2146121" cy="2836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rotWithShape="1">
          <a:blip r:embed="rId4">
            <a:extLst>
              <a:ext uri="{28A0092B-C50C-407E-A947-70E740481C1C}">
                <a14:useLocalDpi xmlns:a14="http://schemas.microsoft.com/office/drawing/2010/main" val="0"/>
              </a:ext>
            </a:extLst>
          </a:blip>
          <a:srcRect t="51432"/>
          <a:stretch/>
        </p:blipFill>
        <p:spPr bwMode="auto">
          <a:xfrm>
            <a:off x="1" y="2824178"/>
            <a:ext cx="2160574" cy="28444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70273" y="810254"/>
            <a:ext cx="2198184" cy="276999"/>
          </a:xfrm>
          <a:prstGeom prst="rect">
            <a:avLst/>
          </a:prstGeom>
          <a:noFill/>
        </p:spPr>
        <p:txBody>
          <a:bodyPr wrap="square" rtlCol="0">
            <a:spAutoFit/>
          </a:bodyPr>
          <a:lstStyle/>
          <a:p>
            <a:pPr algn="ctr"/>
            <a:r>
              <a:rPr lang="es-ES" sz="1200" b="1" dirty="0" smtClean="0">
                <a:latin typeface="Arial Narrow" panose="020B0606020202030204" pitchFamily="34" charset="0"/>
              </a:rPr>
              <a:t>junio-2021</a:t>
            </a:r>
            <a:endParaRPr lang="es-ES" sz="1200" b="1" dirty="0">
              <a:latin typeface="Arial Narrow" panose="020B0606020202030204" pitchFamily="34" charset="0"/>
            </a:endParaRPr>
          </a:p>
        </p:txBody>
      </p:sp>
      <p:grpSp>
        <p:nvGrpSpPr>
          <p:cNvPr id="8" name="7 Grupo"/>
          <p:cNvGrpSpPr/>
          <p:nvPr/>
        </p:nvGrpSpPr>
        <p:grpSpPr>
          <a:xfrm>
            <a:off x="179214" y="4211960"/>
            <a:ext cx="1892650" cy="488476"/>
            <a:chOff x="2397524" y="3379972"/>
            <a:chExt cx="4508500" cy="904875"/>
          </a:xfrm>
        </p:grpSpPr>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293200" y="3478755"/>
              <a:ext cx="1593562" cy="741182"/>
            </a:xfrm>
            <a:prstGeom prst="rect">
              <a:avLst/>
            </a:prstGeom>
            <a:noFill/>
          </p:spPr>
          <p:txBody>
            <a:bodyPr wrap="square" rtlCol="0">
              <a:spAutoFit/>
            </a:bodyPr>
            <a:lstStyle/>
            <a:p>
              <a:pPr algn="ctr"/>
              <a:r>
                <a:rPr lang="es-ES" sz="2000" b="1" dirty="0" smtClean="0">
                  <a:latin typeface="Arial Narrow" panose="020B0606020202030204" pitchFamily="34" charset="0"/>
                </a:rPr>
                <a:t>53</a:t>
              </a:r>
              <a:endParaRPr lang="es-ES" sz="2000" b="1" dirty="0">
                <a:latin typeface="Arial Narrow" panose="020B0606020202030204" pitchFamily="34" charset="0"/>
              </a:endParaRPr>
            </a:p>
          </p:txBody>
        </p:sp>
      </p:grpSp>
      <p:sp>
        <p:nvSpPr>
          <p:cNvPr id="9" name="8 CuadroTexto"/>
          <p:cNvSpPr txBox="1"/>
          <p:nvPr/>
        </p:nvSpPr>
        <p:spPr>
          <a:xfrm>
            <a:off x="360090" y="4869145"/>
            <a:ext cx="1847617" cy="646331"/>
          </a:xfrm>
          <a:prstGeom prst="rect">
            <a:avLst/>
          </a:prstGeom>
          <a:noFill/>
        </p:spPr>
        <p:txBody>
          <a:bodyPr wrap="square" rtlCol="0">
            <a:spAutoFit/>
          </a:bodyPr>
          <a:lstStyle/>
          <a:p>
            <a:pPr algn="ctr"/>
            <a:r>
              <a:rPr lang="es-ES" sz="1200" b="1" dirty="0">
                <a:latin typeface="Arial Narrow" panose="020B0606020202030204" pitchFamily="34" charset="0"/>
              </a:rPr>
              <a:t>Variación porcentual de </a:t>
            </a:r>
          </a:p>
          <a:p>
            <a:pPr algn="ctr"/>
            <a:r>
              <a:rPr lang="es-ES" sz="1200" b="1" dirty="0">
                <a:latin typeface="Arial Narrow" panose="020B0606020202030204" pitchFamily="34" charset="0"/>
              </a:rPr>
              <a:t>6</a:t>
            </a:r>
            <a:r>
              <a:rPr lang="es-ES" sz="1200" b="1" dirty="0" smtClean="0">
                <a:latin typeface="Arial Narrow" panose="020B0606020202030204" pitchFamily="34" charset="0"/>
              </a:rPr>
              <a:t>% mas respecto </a:t>
            </a:r>
            <a:r>
              <a:rPr lang="es-ES" sz="1200" b="1" dirty="0">
                <a:latin typeface="Arial Narrow" panose="020B0606020202030204" pitchFamily="34" charset="0"/>
              </a:rPr>
              <a:t>al mismo periodo del año anterior</a:t>
            </a:r>
          </a:p>
        </p:txBody>
      </p:sp>
      <p:sp>
        <p:nvSpPr>
          <p:cNvPr id="18" name="17 Rectángulo"/>
          <p:cNvSpPr/>
          <p:nvPr/>
        </p:nvSpPr>
        <p:spPr>
          <a:xfrm>
            <a:off x="2109694" y="2115357"/>
            <a:ext cx="5048446" cy="923330"/>
          </a:xfrm>
          <a:prstGeom prst="rect">
            <a:avLst/>
          </a:prstGeom>
        </p:spPr>
        <p:txBody>
          <a:bodyPr wrap="square">
            <a:spAutoFit/>
          </a:bodyPr>
          <a:lstStyle/>
          <a:p>
            <a:r>
              <a:rPr lang="es-CO" sz="900" dirty="0">
                <a:latin typeface="Arial Narrow" panose="020B0606020202030204" pitchFamily="34" charset="0"/>
              </a:rPr>
              <a:t>NOTA: La notificación inicia en mayo de 2018 y desde el 2019 se evidencia aumento en la notificación,  para el año 2020 el inicio de la pandemia por SARS 2 disminuyó el número de cirugías programadas, este comportamiento </a:t>
            </a:r>
            <a:r>
              <a:rPr lang="es-CO" sz="900" dirty="0" smtClean="0">
                <a:latin typeface="Arial Narrow" panose="020B0606020202030204" pitchFamily="34" charset="0"/>
              </a:rPr>
              <a:t>continuó en parte del  </a:t>
            </a:r>
            <a:r>
              <a:rPr lang="es-CO" sz="900" dirty="0">
                <a:latin typeface="Arial Narrow" panose="020B0606020202030204" pitchFamily="34" charset="0"/>
              </a:rPr>
              <a:t>año 2021.</a:t>
            </a:r>
          </a:p>
          <a:p>
            <a:r>
              <a:rPr lang="es-ES" sz="900" dirty="0">
                <a:latin typeface="Arial Narrow" panose="020B0606020202030204" pitchFamily="34" charset="0"/>
              </a:rPr>
              <a:t>Fuente: SIVIGILA. Secretaria de Salud de Medellín.</a:t>
            </a:r>
          </a:p>
          <a:p>
            <a:pPr algn="just"/>
            <a:r>
              <a:rPr lang="es-ES" sz="900" dirty="0">
                <a:latin typeface="Arial Narrow" panose="020B0606020202030204" pitchFamily="34" charset="0"/>
              </a:rPr>
              <a:t>Figura. Comportamiento por semana epidemiológica </a:t>
            </a:r>
            <a:r>
              <a:rPr lang="es-CO" sz="900" dirty="0">
                <a:latin typeface="Arial Narrow" panose="020B0606020202030204" pitchFamily="34" charset="0"/>
              </a:rPr>
              <a:t>de la notificación de Infección sitio quirúrgico</a:t>
            </a:r>
            <a:r>
              <a:rPr lang="es-ES" sz="900" dirty="0">
                <a:latin typeface="Arial Narrow" panose="020B0606020202030204" pitchFamily="34" charset="0"/>
              </a:rPr>
              <a:t>. Medellín, </a:t>
            </a:r>
            <a:r>
              <a:rPr lang="es-ES" sz="900" dirty="0" smtClean="0">
                <a:latin typeface="Arial Narrow" panose="020B0606020202030204" pitchFamily="34" charset="0"/>
              </a:rPr>
              <a:t>junio </a:t>
            </a:r>
            <a:r>
              <a:rPr lang="es-ES" sz="900" dirty="0">
                <a:latin typeface="Arial Narrow" panose="020B0606020202030204" pitchFamily="34" charset="0"/>
              </a:rPr>
              <a:t>(acumulado) de 2020-2021</a:t>
            </a:r>
          </a:p>
        </p:txBody>
      </p:sp>
      <p:grpSp>
        <p:nvGrpSpPr>
          <p:cNvPr id="15" name="14 Grupo"/>
          <p:cNvGrpSpPr/>
          <p:nvPr/>
        </p:nvGrpSpPr>
        <p:grpSpPr>
          <a:xfrm>
            <a:off x="2448322" y="74775"/>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latin typeface="Arial Narrow" panose="020B0606020202030204" pitchFamily="34" charset="0"/>
                </a:rPr>
                <a:t>1</a:t>
              </a: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a:latin typeface="Arial Narrow" panose="020B0606020202030204" pitchFamily="34" charset="0"/>
                </a:rPr>
                <a:t>Comportamiento de la notificación</a:t>
              </a:r>
            </a:p>
          </p:txBody>
        </p:sp>
      </p:grpSp>
      <p:sp>
        <p:nvSpPr>
          <p:cNvPr id="14" name="13 Rectángulo"/>
          <p:cNvSpPr/>
          <p:nvPr/>
        </p:nvSpPr>
        <p:spPr>
          <a:xfrm>
            <a:off x="0" y="5652120"/>
            <a:ext cx="7200851" cy="32986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5652120"/>
            <a:ext cx="3557998" cy="295999"/>
            <a:chOff x="2448322" y="40386"/>
            <a:chExt cx="3557998" cy="295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latin typeface="Arial Narrow" panose="020B0606020202030204" pitchFamily="34" charset="0"/>
                </a:rPr>
                <a:t>3</a:t>
              </a: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7" y="40386"/>
              <a:ext cx="2703783" cy="276999"/>
            </a:xfrm>
            <a:prstGeom prst="rect">
              <a:avLst/>
            </a:prstGeom>
            <a:noFill/>
          </p:spPr>
          <p:txBody>
            <a:bodyPr wrap="square" rtlCol="0">
              <a:spAutoFit/>
            </a:bodyPr>
            <a:lstStyle/>
            <a:p>
              <a:r>
                <a:rPr lang="es-ES" sz="1200" b="1" dirty="0">
                  <a:latin typeface="Arial Narrow" panose="020B0606020202030204" pitchFamily="34" charset="0"/>
                </a:rPr>
                <a:t>Comportamiento variables de interés</a:t>
              </a:r>
            </a:p>
          </p:txBody>
        </p:sp>
      </p:gr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a:latin typeface="Arial Narrow" panose="020B0606020202030204" pitchFamily="34" charset="0"/>
              </a:rPr>
              <a:t>Pág.. </a:t>
            </a:r>
            <a:r>
              <a:rPr lang="es-ES" sz="1050" b="1" dirty="0" smtClean="0">
                <a:latin typeface="Arial Narrow" panose="020B0606020202030204" pitchFamily="34" charset="0"/>
              </a:rPr>
              <a:t>21</a:t>
            </a:r>
            <a:endParaRPr lang="es-ES" sz="1050" b="1" dirty="0">
              <a:latin typeface="Arial Narrow" panose="020B0606020202030204" pitchFamily="34" charset="0"/>
            </a:endParaRPr>
          </a:p>
        </p:txBody>
      </p:sp>
      <p:sp>
        <p:nvSpPr>
          <p:cNvPr id="37" name="36 Título"/>
          <p:cNvSpPr>
            <a:spLocks noGrp="1"/>
          </p:cNvSpPr>
          <p:nvPr>
            <p:ph type="ctrTitle"/>
          </p:nvPr>
        </p:nvSpPr>
        <p:spPr>
          <a:xfrm>
            <a:off x="-29713" y="132123"/>
            <a:ext cx="2208885" cy="646331"/>
          </a:xfrm>
          <a:noFill/>
        </p:spPr>
        <p:txBody>
          <a:bodyPr wrap="square" rtlCol="0">
            <a:spAutoFit/>
          </a:bodyPr>
          <a:lstStyle/>
          <a:p>
            <a:r>
              <a:rPr lang="es-ES" sz="1800" b="1" dirty="0">
                <a:solidFill>
                  <a:srgbClr val="C00000"/>
                </a:solidFill>
                <a:latin typeface="Arial Narrow" panose="020B0606020202030204" pitchFamily="34" charset="0"/>
                <a:ea typeface="+mn-ea"/>
                <a:cs typeface="+mn-cs"/>
              </a:rPr>
              <a:t>Endometritis </a:t>
            </a:r>
            <a:br>
              <a:rPr lang="es-ES" sz="1800" b="1" dirty="0">
                <a:solidFill>
                  <a:srgbClr val="C00000"/>
                </a:solidFill>
                <a:latin typeface="Arial Narrow" panose="020B0606020202030204" pitchFamily="34" charset="0"/>
                <a:ea typeface="+mn-ea"/>
                <a:cs typeface="+mn-cs"/>
              </a:rPr>
            </a:br>
            <a:r>
              <a:rPr lang="es-ES" sz="1800" b="1" dirty="0">
                <a:solidFill>
                  <a:srgbClr val="C00000"/>
                </a:solidFill>
                <a:latin typeface="Arial Narrow" panose="020B0606020202030204" pitchFamily="34" charset="0"/>
                <a:ea typeface="+mn-ea"/>
                <a:cs typeface="+mn-cs"/>
              </a:rPr>
              <a:t>post parto</a:t>
            </a:r>
          </a:p>
        </p:txBody>
      </p:sp>
      <p:cxnSp>
        <p:nvCxnSpPr>
          <p:cNvPr id="40" name="39 Conector recto de flecha"/>
          <p:cNvCxnSpPr/>
          <p:nvPr/>
        </p:nvCxnSpPr>
        <p:spPr>
          <a:xfrm>
            <a:off x="2160574" y="5652120"/>
            <a:ext cx="5040277"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sp>
        <p:nvSpPr>
          <p:cNvPr id="44" name="43 Rectángulo"/>
          <p:cNvSpPr/>
          <p:nvPr/>
        </p:nvSpPr>
        <p:spPr>
          <a:xfrm>
            <a:off x="2180731" y="3004230"/>
            <a:ext cx="5020169" cy="252028"/>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50" name="49 Grupo"/>
          <p:cNvGrpSpPr/>
          <p:nvPr/>
        </p:nvGrpSpPr>
        <p:grpSpPr>
          <a:xfrm>
            <a:off x="3691387" y="2987824"/>
            <a:ext cx="3446504" cy="276999"/>
            <a:chOff x="2448322" y="146783"/>
            <a:chExt cx="3446504" cy="276999"/>
          </a:xfrm>
        </p:grpSpPr>
        <p:sp>
          <p:nvSpPr>
            <p:cNvPr id="51" name="50 Elipse"/>
            <p:cNvSpPr/>
            <p:nvPr/>
          </p:nvSpPr>
          <p:spPr>
            <a:xfrm>
              <a:off x="2448322" y="146783"/>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latin typeface="Arial Narrow" panose="020B0606020202030204" pitchFamily="34" charset="0"/>
                </a:rPr>
                <a:t>2</a:t>
              </a:r>
            </a:p>
          </p:txBody>
        </p:sp>
        <p:cxnSp>
          <p:nvCxnSpPr>
            <p:cNvPr id="52" name="51 Conector recto"/>
            <p:cNvCxnSpPr>
              <a:stCxn id="51" idx="6"/>
            </p:cNvCxnSpPr>
            <p:nvPr/>
          </p:nvCxnSpPr>
          <p:spPr>
            <a:xfrm>
              <a:off x="2736354" y="277588"/>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53" name="52 CuadroTexto"/>
            <p:cNvSpPr txBox="1"/>
            <p:nvPr/>
          </p:nvSpPr>
          <p:spPr>
            <a:xfrm>
              <a:off x="3302538" y="146783"/>
              <a:ext cx="2592288" cy="276999"/>
            </a:xfrm>
            <a:prstGeom prst="rect">
              <a:avLst/>
            </a:prstGeom>
            <a:noFill/>
          </p:spPr>
          <p:txBody>
            <a:bodyPr wrap="square" rtlCol="0">
              <a:spAutoFit/>
            </a:bodyPr>
            <a:lstStyle/>
            <a:p>
              <a:r>
                <a:rPr lang="es-ES" sz="1200" b="1" dirty="0">
                  <a:latin typeface="Arial Narrow" panose="020B0606020202030204" pitchFamily="34" charset="0"/>
                </a:rPr>
                <a:t>Indicadores mes de </a:t>
              </a:r>
              <a:r>
                <a:rPr lang="es-ES" sz="1200" b="1" dirty="0" smtClean="0">
                  <a:latin typeface="Arial Narrow" panose="020B0606020202030204" pitchFamily="34" charset="0"/>
                </a:rPr>
                <a:t>junio </a:t>
              </a:r>
              <a:r>
                <a:rPr lang="es-ES" sz="1200" b="1" dirty="0">
                  <a:latin typeface="Arial Narrow" panose="020B0606020202030204" pitchFamily="34" charset="0"/>
                </a:rPr>
                <a:t>2021</a:t>
              </a:r>
            </a:p>
          </p:txBody>
        </p:sp>
      </p:grpSp>
      <p:grpSp>
        <p:nvGrpSpPr>
          <p:cNvPr id="16" name="15 Grupo"/>
          <p:cNvGrpSpPr/>
          <p:nvPr/>
        </p:nvGrpSpPr>
        <p:grpSpPr>
          <a:xfrm>
            <a:off x="3384426" y="6369543"/>
            <a:ext cx="740068" cy="1595574"/>
            <a:chOff x="4737493" y="6457800"/>
            <a:chExt cx="740068" cy="1595574"/>
          </a:xfrm>
        </p:grpSpPr>
        <p:grpSp>
          <p:nvGrpSpPr>
            <p:cNvPr id="68" name="67 Grupo"/>
            <p:cNvGrpSpPr/>
            <p:nvPr/>
          </p:nvGrpSpPr>
          <p:grpSpPr>
            <a:xfrm>
              <a:off x="4737493" y="7134937"/>
              <a:ext cx="740068" cy="918437"/>
              <a:chOff x="5245046" y="1343108"/>
              <a:chExt cx="740068" cy="918437"/>
            </a:xfrm>
          </p:grpSpPr>
          <p:sp>
            <p:nvSpPr>
              <p:cNvPr id="69" name="68 Rectángulo redondeado"/>
              <p:cNvSpPr/>
              <p:nvPr/>
            </p:nvSpPr>
            <p:spPr>
              <a:xfrm>
                <a:off x="5245046" y="1615904"/>
                <a:ext cx="740068"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0%</a:t>
                </a:r>
              </a:p>
            </p:txBody>
          </p:sp>
          <p:sp>
            <p:nvSpPr>
              <p:cNvPr id="70" name="69 Rectángulo"/>
              <p:cNvSpPr/>
              <p:nvPr/>
            </p:nvSpPr>
            <p:spPr>
              <a:xfrm>
                <a:off x="5245379" y="1343108"/>
                <a:ext cx="704039" cy="276999"/>
              </a:xfrm>
              <a:prstGeom prst="rect">
                <a:avLst/>
              </a:prstGeom>
            </p:spPr>
            <p:txBody>
              <a:bodyPr wrap="none">
                <a:spAutoFit/>
              </a:bodyPr>
              <a:lstStyle/>
              <a:p>
                <a:r>
                  <a:rPr lang="es-ES" sz="1200" b="1" u="sng" dirty="0">
                    <a:latin typeface="Arial Narrow" panose="020B0606020202030204" pitchFamily="34" charset="0"/>
                  </a:rPr>
                  <a:t>Indígena</a:t>
                </a:r>
                <a:endParaRPr lang="es-ES" sz="1200" b="1" u="sng" dirty="0">
                  <a:solidFill>
                    <a:sysClr val="windowText" lastClr="000000"/>
                  </a:solidFill>
                  <a:latin typeface="Arial Narrow" panose="020B0606020202030204" pitchFamily="34" charset="0"/>
                </a:endParaRPr>
              </a:p>
            </p:txBody>
          </p:sp>
          <p:sp>
            <p:nvSpPr>
              <p:cNvPr id="71" name="70 Rectángulo"/>
              <p:cNvSpPr/>
              <p:nvPr/>
            </p:nvSpPr>
            <p:spPr>
              <a:xfrm>
                <a:off x="5269277" y="1999935"/>
                <a:ext cx="607859" cy="261610"/>
              </a:xfrm>
              <a:prstGeom prst="rect">
                <a:avLst/>
              </a:prstGeom>
            </p:spPr>
            <p:txBody>
              <a:bodyPr wrap="none">
                <a:spAutoFit/>
              </a:bodyPr>
              <a:lstStyle/>
              <a:p>
                <a:r>
                  <a:rPr lang="es-ES" sz="1050" b="1" dirty="0">
                    <a:latin typeface="Arial Narrow" panose="020B0606020202030204" pitchFamily="34" charset="0"/>
                  </a:rPr>
                  <a:t>0 casos</a:t>
                </a:r>
                <a:endParaRPr lang="es-CO" sz="1050" dirty="0"/>
              </a:p>
            </p:txBody>
          </p:sp>
        </p:grpSp>
        <p:pic>
          <p:nvPicPr>
            <p:cNvPr id="74" name="Picture 3"/>
            <p:cNvPicPr>
              <a:picLocks noChangeAspect="1" noChangeArrowheads="1"/>
            </p:cNvPicPr>
            <p:nvPr/>
          </p:nvPicPr>
          <p:blipFill rotWithShape="1">
            <a:blip r:embed="rId6">
              <a:biLevel thresh="75000"/>
              <a:extLst>
                <a:ext uri="{28A0092B-C50C-407E-A947-70E740481C1C}">
                  <a14:useLocalDpi xmlns:a14="http://schemas.microsoft.com/office/drawing/2010/main" val="0"/>
                </a:ext>
              </a:extLst>
            </a:blip>
            <a:srcRect l="86761"/>
            <a:stretch/>
          </p:blipFill>
          <p:spPr bwMode="auto">
            <a:xfrm>
              <a:off x="4817600" y="6457800"/>
              <a:ext cx="560412" cy="6989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21" name="20 Grupo"/>
          <p:cNvGrpSpPr/>
          <p:nvPr/>
        </p:nvGrpSpPr>
        <p:grpSpPr>
          <a:xfrm>
            <a:off x="5919413" y="6024104"/>
            <a:ext cx="1281487" cy="905945"/>
            <a:chOff x="5592677" y="6096726"/>
            <a:chExt cx="1523563" cy="921435"/>
          </a:xfrm>
        </p:grpSpPr>
        <p:sp>
          <p:nvSpPr>
            <p:cNvPr id="84" name="83 Rectángulo redondeado"/>
            <p:cNvSpPr/>
            <p:nvPr/>
          </p:nvSpPr>
          <p:spPr>
            <a:xfrm>
              <a:off x="5622457" y="6355395"/>
              <a:ext cx="935472"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0%</a:t>
              </a:r>
            </a:p>
          </p:txBody>
        </p:sp>
        <p:sp>
          <p:nvSpPr>
            <p:cNvPr id="85" name="84 Rectángulo"/>
            <p:cNvSpPr/>
            <p:nvPr/>
          </p:nvSpPr>
          <p:spPr>
            <a:xfrm>
              <a:off x="5592677" y="6096726"/>
              <a:ext cx="1523563" cy="246221"/>
            </a:xfrm>
            <a:prstGeom prst="rect">
              <a:avLst/>
            </a:prstGeom>
          </p:spPr>
          <p:txBody>
            <a:bodyPr wrap="square">
              <a:spAutoFit/>
            </a:bodyPr>
            <a:lstStyle/>
            <a:p>
              <a:r>
                <a:rPr lang="es-ES" sz="1000" b="1" u="sng" dirty="0">
                  <a:latin typeface="Arial Narrow" panose="020B0606020202030204" pitchFamily="34" charset="0"/>
                </a:rPr>
                <a:t>Estrato 1</a:t>
              </a:r>
              <a:endParaRPr lang="es-ES" sz="1000" b="1" u="sng" dirty="0">
                <a:solidFill>
                  <a:sysClr val="windowText" lastClr="000000"/>
                </a:solidFill>
                <a:latin typeface="Arial Narrow" panose="020B0606020202030204" pitchFamily="34" charset="0"/>
              </a:endParaRPr>
            </a:p>
          </p:txBody>
        </p:sp>
        <p:sp>
          <p:nvSpPr>
            <p:cNvPr id="86" name="85 Rectángulo"/>
            <p:cNvSpPr/>
            <p:nvPr/>
          </p:nvSpPr>
          <p:spPr>
            <a:xfrm>
              <a:off x="5640561" y="6736426"/>
              <a:ext cx="772236" cy="281735"/>
            </a:xfrm>
            <a:prstGeom prst="rect">
              <a:avLst/>
            </a:prstGeom>
          </p:spPr>
          <p:txBody>
            <a:bodyPr wrap="none">
              <a:spAutoFit/>
            </a:bodyPr>
            <a:lstStyle/>
            <a:p>
              <a:r>
                <a:rPr lang="es-ES" sz="1200" b="1" dirty="0">
                  <a:latin typeface="Arial Narrow" panose="020B0606020202030204" pitchFamily="34" charset="0"/>
                </a:rPr>
                <a:t>0 casos</a:t>
              </a:r>
              <a:endParaRPr lang="es-CO" sz="1200" dirty="0"/>
            </a:p>
          </p:txBody>
        </p:sp>
      </p:grpSp>
      <p:grpSp>
        <p:nvGrpSpPr>
          <p:cNvPr id="22" name="21 Grupo"/>
          <p:cNvGrpSpPr/>
          <p:nvPr/>
        </p:nvGrpSpPr>
        <p:grpSpPr>
          <a:xfrm>
            <a:off x="4375475" y="6148480"/>
            <a:ext cx="1519348" cy="2535672"/>
            <a:chOff x="4333235" y="5604597"/>
            <a:chExt cx="1344102" cy="2816008"/>
          </a:xfrm>
        </p:grpSpPr>
        <p:pic>
          <p:nvPicPr>
            <p:cNvPr id="1029" name="Picture 5"/>
            <p:cNvPicPr>
              <a:picLocks noChangeAspect="1" noChangeArrowheads="1"/>
            </p:cNvPicPr>
            <p:nvPr/>
          </p:nvPicPr>
          <p:blipFill>
            <a:blip r:embed="rId7">
              <a:biLevel thresh="50000"/>
              <a:extLst>
                <a:ext uri="{28A0092B-C50C-407E-A947-70E740481C1C}">
                  <a14:useLocalDpi xmlns:a14="http://schemas.microsoft.com/office/drawing/2010/main" val="0"/>
                </a:ext>
              </a:extLst>
            </a:blip>
            <a:srcRect/>
            <a:stretch>
              <a:fillRect/>
            </a:stretch>
          </p:blipFill>
          <p:spPr bwMode="auto">
            <a:xfrm>
              <a:off x="4393462" y="6262871"/>
              <a:ext cx="595014" cy="4090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3" name="82 Rectángulo"/>
            <p:cNvSpPr/>
            <p:nvPr/>
          </p:nvSpPr>
          <p:spPr>
            <a:xfrm>
              <a:off x="4333235" y="6630555"/>
              <a:ext cx="1091680" cy="461434"/>
            </a:xfrm>
            <a:prstGeom prst="rect">
              <a:avLst/>
            </a:prstGeom>
          </p:spPr>
          <p:txBody>
            <a:bodyPr wrap="square">
              <a:spAutoFit/>
            </a:bodyPr>
            <a:lstStyle/>
            <a:p>
              <a:r>
                <a:rPr lang="es-CO" sz="1050" b="1" u="sng" dirty="0">
                  <a:latin typeface="Arial Narrow" panose="020B0606020202030204" pitchFamily="34" charset="0"/>
                </a:rPr>
                <a:t>Estrato socioeconómico</a:t>
              </a:r>
              <a:endParaRPr lang="es-ES" sz="1050" b="1" u="sng" dirty="0">
                <a:solidFill>
                  <a:sysClr val="windowText" lastClr="000000"/>
                </a:solidFill>
                <a:latin typeface="Arial Narrow" panose="020B0606020202030204" pitchFamily="34" charset="0"/>
              </a:endParaRPr>
            </a:p>
          </p:txBody>
        </p:sp>
        <p:sp>
          <p:nvSpPr>
            <p:cNvPr id="20" name="19 Cerrar llave"/>
            <p:cNvSpPr/>
            <p:nvPr/>
          </p:nvSpPr>
          <p:spPr>
            <a:xfrm>
              <a:off x="5436682" y="5604597"/>
              <a:ext cx="240655" cy="2816008"/>
            </a:xfrm>
            <a:prstGeom prst="rightBrace">
              <a:avLst/>
            </a:prstGeom>
            <a:noFill/>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grpSp>
      <p:grpSp>
        <p:nvGrpSpPr>
          <p:cNvPr id="87" name="86 Grupo"/>
          <p:cNvGrpSpPr/>
          <p:nvPr/>
        </p:nvGrpSpPr>
        <p:grpSpPr>
          <a:xfrm>
            <a:off x="5944265" y="6841015"/>
            <a:ext cx="787032" cy="897136"/>
            <a:chOff x="5513607" y="6082599"/>
            <a:chExt cx="886870" cy="932744"/>
          </a:xfrm>
        </p:grpSpPr>
        <p:sp>
          <p:nvSpPr>
            <p:cNvPr id="88" name="87 Rectángulo redondeado"/>
            <p:cNvSpPr/>
            <p:nvPr/>
          </p:nvSpPr>
          <p:spPr>
            <a:xfrm>
              <a:off x="5540569" y="6355395"/>
              <a:ext cx="859908"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17%</a:t>
              </a:r>
              <a:endParaRPr lang="es-ES" sz="1600" b="1" dirty="0">
                <a:solidFill>
                  <a:schemeClr val="tx1"/>
                </a:solidFill>
                <a:latin typeface="Arial Narrow" panose="020B0606020202030204" pitchFamily="34" charset="0"/>
              </a:endParaRPr>
            </a:p>
          </p:txBody>
        </p:sp>
        <p:sp>
          <p:nvSpPr>
            <p:cNvPr id="89" name="88 Rectángulo"/>
            <p:cNvSpPr/>
            <p:nvPr/>
          </p:nvSpPr>
          <p:spPr>
            <a:xfrm>
              <a:off x="5513607" y="6082599"/>
              <a:ext cx="633507" cy="246221"/>
            </a:xfrm>
            <a:prstGeom prst="rect">
              <a:avLst/>
            </a:prstGeom>
          </p:spPr>
          <p:txBody>
            <a:bodyPr wrap="none">
              <a:spAutoFit/>
            </a:bodyPr>
            <a:lstStyle/>
            <a:p>
              <a:r>
                <a:rPr lang="es-ES" sz="1000" b="1" u="sng" dirty="0">
                  <a:latin typeface="Arial Narrow" panose="020B0606020202030204" pitchFamily="34" charset="0"/>
                </a:rPr>
                <a:t>Estrato 2</a:t>
              </a:r>
              <a:endParaRPr lang="es-ES" sz="1000" b="1" u="sng" dirty="0">
                <a:solidFill>
                  <a:sysClr val="windowText" lastClr="000000"/>
                </a:solidFill>
                <a:latin typeface="Arial Narrow" panose="020B0606020202030204" pitchFamily="34" charset="0"/>
              </a:endParaRPr>
            </a:p>
          </p:txBody>
        </p:sp>
        <p:sp>
          <p:nvSpPr>
            <p:cNvPr id="90" name="89 Rectángulo"/>
            <p:cNvSpPr/>
            <p:nvPr/>
          </p:nvSpPr>
          <p:spPr>
            <a:xfrm>
              <a:off x="5589065" y="6727350"/>
              <a:ext cx="731933" cy="287993"/>
            </a:xfrm>
            <a:prstGeom prst="rect">
              <a:avLst/>
            </a:prstGeom>
          </p:spPr>
          <p:txBody>
            <a:bodyPr wrap="none">
              <a:spAutoFit/>
            </a:bodyPr>
            <a:lstStyle/>
            <a:p>
              <a:r>
                <a:rPr lang="es-ES" sz="1200" b="1" dirty="0">
                  <a:latin typeface="Arial Narrow" panose="020B0606020202030204" pitchFamily="34" charset="0"/>
                </a:rPr>
                <a:t>9</a:t>
              </a:r>
              <a:r>
                <a:rPr lang="es-ES" sz="1200" b="1" dirty="0" smtClean="0">
                  <a:latin typeface="Arial Narrow" panose="020B0606020202030204" pitchFamily="34" charset="0"/>
                </a:rPr>
                <a:t> </a:t>
              </a:r>
              <a:r>
                <a:rPr lang="es-ES" sz="1200" b="1" dirty="0">
                  <a:latin typeface="Arial Narrow" panose="020B0606020202030204" pitchFamily="34" charset="0"/>
                </a:rPr>
                <a:t>casos</a:t>
              </a:r>
              <a:endParaRPr lang="es-CO" sz="1200" dirty="0"/>
            </a:p>
          </p:txBody>
        </p:sp>
      </p:grpSp>
      <p:grpSp>
        <p:nvGrpSpPr>
          <p:cNvPr id="91" name="90 Grupo"/>
          <p:cNvGrpSpPr/>
          <p:nvPr/>
        </p:nvGrpSpPr>
        <p:grpSpPr>
          <a:xfrm>
            <a:off x="5944460" y="7716753"/>
            <a:ext cx="771243" cy="800357"/>
            <a:chOff x="5540569" y="6061623"/>
            <a:chExt cx="853872" cy="946685"/>
          </a:xfrm>
        </p:grpSpPr>
        <p:sp>
          <p:nvSpPr>
            <p:cNvPr id="92" name="91 Rectángulo redondeado"/>
            <p:cNvSpPr/>
            <p:nvPr/>
          </p:nvSpPr>
          <p:spPr>
            <a:xfrm>
              <a:off x="5540569" y="6355395"/>
              <a:ext cx="853872"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73,6%</a:t>
              </a:r>
              <a:endParaRPr lang="es-ES" sz="1600" b="1" dirty="0">
                <a:solidFill>
                  <a:schemeClr val="tx1"/>
                </a:solidFill>
                <a:latin typeface="Arial Narrow" panose="020B0606020202030204" pitchFamily="34" charset="0"/>
              </a:endParaRPr>
            </a:p>
          </p:txBody>
        </p:sp>
        <p:sp>
          <p:nvSpPr>
            <p:cNvPr id="93" name="92 Rectángulo"/>
            <p:cNvSpPr/>
            <p:nvPr/>
          </p:nvSpPr>
          <p:spPr>
            <a:xfrm>
              <a:off x="5551588" y="6061623"/>
              <a:ext cx="633507" cy="246221"/>
            </a:xfrm>
            <a:prstGeom prst="rect">
              <a:avLst/>
            </a:prstGeom>
          </p:spPr>
          <p:txBody>
            <a:bodyPr wrap="none">
              <a:spAutoFit/>
            </a:bodyPr>
            <a:lstStyle/>
            <a:p>
              <a:r>
                <a:rPr lang="es-ES" sz="1000" b="1" u="sng" dirty="0">
                  <a:latin typeface="Arial Narrow" panose="020B0606020202030204" pitchFamily="34" charset="0"/>
                </a:rPr>
                <a:t>Estrato 3</a:t>
              </a:r>
              <a:endParaRPr lang="es-ES" sz="1000" b="1" u="sng" dirty="0">
                <a:solidFill>
                  <a:sysClr val="windowText" lastClr="000000"/>
                </a:solidFill>
                <a:latin typeface="Arial Narrow" panose="020B0606020202030204" pitchFamily="34" charset="0"/>
              </a:endParaRPr>
            </a:p>
          </p:txBody>
        </p:sp>
        <p:sp>
          <p:nvSpPr>
            <p:cNvPr id="94" name="93 Rectángulo"/>
            <p:cNvSpPr/>
            <p:nvPr/>
          </p:nvSpPr>
          <p:spPr>
            <a:xfrm>
              <a:off x="5551588" y="6680666"/>
              <a:ext cx="797215" cy="327642"/>
            </a:xfrm>
            <a:prstGeom prst="rect">
              <a:avLst/>
            </a:prstGeom>
          </p:spPr>
          <p:txBody>
            <a:bodyPr wrap="none">
              <a:spAutoFit/>
            </a:bodyPr>
            <a:lstStyle/>
            <a:p>
              <a:r>
                <a:rPr lang="es-ES" sz="1200" b="1" dirty="0">
                  <a:latin typeface="Arial Narrow" panose="020B0606020202030204" pitchFamily="34" charset="0"/>
                </a:rPr>
                <a:t>3</a:t>
              </a:r>
              <a:r>
                <a:rPr lang="es-ES" sz="1200" b="1" dirty="0" smtClean="0">
                  <a:latin typeface="Arial Narrow" panose="020B0606020202030204" pitchFamily="34" charset="0"/>
                </a:rPr>
                <a:t>9 </a:t>
              </a:r>
              <a:r>
                <a:rPr lang="es-ES" sz="1200" b="1" dirty="0">
                  <a:latin typeface="Arial Narrow" panose="020B0606020202030204" pitchFamily="34" charset="0"/>
                </a:rPr>
                <a:t>casos</a:t>
              </a:r>
              <a:endParaRPr lang="es-CO" sz="1200" dirty="0"/>
            </a:p>
          </p:txBody>
        </p:sp>
      </p:grpSp>
      <p:sp>
        <p:nvSpPr>
          <p:cNvPr id="96" name="95 Rectángulo"/>
          <p:cNvSpPr/>
          <p:nvPr/>
        </p:nvSpPr>
        <p:spPr>
          <a:xfrm>
            <a:off x="4375475" y="8748464"/>
            <a:ext cx="2753367" cy="400110"/>
          </a:xfrm>
          <a:prstGeom prst="rect">
            <a:avLst/>
          </a:prstGeom>
        </p:spPr>
        <p:txBody>
          <a:bodyPr wrap="square">
            <a:spAutoFit/>
          </a:bodyPr>
          <a:lstStyle/>
          <a:p>
            <a:r>
              <a:rPr lang="es-ES" sz="600" dirty="0">
                <a:latin typeface="Arial Narrow" panose="020B0606020202030204" pitchFamily="34" charset="0"/>
              </a:rPr>
              <a:t>Fuente: SIVIGILA. Secretaria de Salud de Medellín.</a:t>
            </a:r>
          </a:p>
          <a:p>
            <a:pPr algn="just"/>
            <a:r>
              <a:rPr lang="es-ES" sz="700" dirty="0">
                <a:latin typeface="Arial Narrow" panose="020B0606020202030204" pitchFamily="34" charset="0"/>
              </a:rPr>
              <a:t>Figura.</a:t>
            </a:r>
            <a:r>
              <a:rPr lang="es-CO" sz="700" dirty="0">
                <a:latin typeface="Arial Narrow" panose="020B0606020202030204" pitchFamily="34" charset="0"/>
              </a:rPr>
              <a:t>Características poblacionales: edad, estrato socioeconómico  endometritis</a:t>
            </a:r>
            <a:r>
              <a:rPr lang="es-ES" sz="700" dirty="0">
                <a:latin typeface="Arial Narrow" panose="020B0606020202030204" pitchFamily="34" charset="0"/>
              </a:rPr>
              <a:t>. Medellín, </a:t>
            </a:r>
            <a:r>
              <a:rPr lang="es-ES" sz="700" dirty="0" smtClean="0">
                <a:latin typeface="Arial Narrow" panose="020B0606020202030204" pitchFamily="34" charset="0"/>
              </a:rPr>
              <a:t>junio (acumulado</a:t>
            </a:r>
            <a:r>
              <a:rPr lang="es-ES" sz="700" dirty="0">
                <a:latin typeface="Arial Narrow" panose="020B0606020202030204" pitchFamily="34" charset="0"/>
              </a:rPr>
              <a:t>) de 2021</a:t>
            </a:r>
          </a:p>
        </p:txBody>
      </p:sp>
      <p:sp>
        <p:nvSpPr>
          <p:cNvPr id="81" name="80 CuadroTexto"/>
          <p:cNvSpPr txBox="1"/>
          <p:nvPr/>
        </p:nvSpPr>
        <p:spPr>
          <a:xfrm>
            <a:off x="3591329" y="3419872"/>
            <a:ext cx="2031462" cy="523220"/>
          </a:xfrm>
          <a:prstGeom prst="rect">
            <a:avLst/>
          </a:prstGeom>
          <a:noFill/>
        </p:spPr>
        <p:txBody>
          <a:bodyPr wrap="square" rtlCol="0">
            <a:spAutoFit/>
          </a:bodyPr>
          <a:lstStyle/>
          <a:p>
            <a:pPr algn="ctr"/>
            <a:r>
              <a:rPr lang="es-CO" sz="1400" b="1" dirty="0">
                <a:latin typeface="Arial Narrow" panose="020B0606020202030204" pitchFamily="34" charset="0"/>
              </a:rPr>
              <a:t>Proporción incidencia de Endometritis post parto </a:t>
            </a:r>
          </a:p>
        </p:txBody>
      </p:sp>
      <p:sp>
        <p:nvSpPr>
          <p:cNvPr id="82" name="81 CuadroTexto"/>
          <p:cNvSpPr txBox="1"/>
          <p:nvPr/>
        </p:nvSpPr>
        <p:spPr>
          <a:xfrm>
            <a:off x="2844258" y="4111395"/>
            <a:ext cx="1438944" cy="984885"/>
          </a:xfrm>
          <a:prstGeom prst="rect">
            <a:avLst/>
          </a:prstGeom>
          <a:noFill/>
        </p:spPr>
        <p:txBody>
          <a:bodyPr wrap="square" rtlCol="0">
            <a:spAutoFit/>
          </a:bodyPr>
          <a:lstStyle/>
          <a:p>
            <a:pPr algn="ctr"/>
            <a:r>
              <a:rPr lang="es-ES" sz="1600" b="1" dirty="0" smtClean="0">
                <a:solidFill>
                  <a:srgbClr val="C00000"/>
                </a:solidFill>
                <a:latin typeface="Arial Narrow" panose="020B0606020202030204" pitchFamily="34" charset="0"/>
              </a:rPr>
              <a:t>0,36%</a:t>
            </a:r>
            <a:endParaRPr lang="es-ES" sz="1600" b="1" dirty="0">
              <a:solidFill>
                <a:srgbClr val="C00000"/>
              </a:solidFill>
              <a:latin typeface="Arial Narrow" panose="020B0606020202030204" pitchFamily="34" charset="0"/>
            </a:endParaRPr>
          </a:p>
          <a:p>
            <a:pPr algn="ctr"/>
            <a:r>
              <a:rPr lang="es-ES" sz="1400" b="1" dirty="0" smtClean="0">
                <a:latin typeface="Arial Narrow" panose="020B0606020202030204" pitchFamily="34" charset="0"/>
              </a:rPr>
              <a:t>22 casos/6052</a:t>
            </a:r>
            <a:endParaRPr lang="es-ES" sz="1400" b="1" dirty="0">
              <a:latin typeface="Arial Narrow" panose="020B0606020202030204" pitchFamily="34" charset="0"/>
            </a:endParaRPr>
          </a:p>
          <a:p>
            <a:pPr algn="ctr"/>
            <a:r>
              <a:rPr lang="es-ES" sz="1400" b="1" dirty="0">
                <a:latin typeface="Arial Narrow" panose="020B0606020202030204" pitchFamily="34" charset="0"/>
              </a:rPr>
              <a:t>partos por cesárea</a:t>
            </a:r>
          </a:p>
        </p:txBody>
      </p:sp>
      <p:sp>
        <p:nvSpPr>
          <p:cNvPr id="98" name="97 CuadroTexto"/>
          <p:cNvSpPr txBox="1"/>
          <p:nvPr/>
        </p:nvSpPr>
        <p:spPr>
          <a:xfrm>
            <a:off x="5237052" y="4111396"/>
            <a:ext cx="1383109" cy="769441"/>
          </a:xfrm>
          <a:prstGeom prst="rect">
            <a:avLst/>
          </a:prstGeom>
          <a:noFill/>
        </p:spPr>
        <p:txBody>
          <a:bodyPr wrap="square" rtlCol="0">
            <a:spAutoFit/>
          </a:bodyPr>
          <a:lstStyle/>
          <a:p>
            <a:pPr algn="ctr"/>
            <a:r>
              <a:rPr lang="es-ES" sz="1600" b="1" dirty="0" smtClean="0">
                <a:solidFill>
                  <a:srgbClr val="C00000"/>
                </a:solidFill>
                <a:latin typeface="Arial Narrow" panose="020B0606020202030204" pitchFamily="34" charset="0"/>
              </a:rPr>
              <a:t>0,28%</a:t>
            </a:r>
            <a:endParaRPr lang="es-ES" sz="1600" b="1" dirty="0">
              <a:solidFill>
                <a:srgbClr val="C00000"/>
              </a:solidFill>
              <a:latin typeface="Arial Narrow" panose="020B0606020202030204" pitchFamily="34" charset="0"/>
            </a:endParaRPr>
          </a:p>
          <a:p>
            <a:pPr algn="ctr"/>
            <a:r>
              <a:rPr lang="es-ES" sz="1400" b="1" dirty="0" smtClean="0">
                <a:latin typeface="Arial Narrow" panose="020B0606020202030204" pitchFamily="34" charset="0"/>
              </a:rPr>
              <a:t>31 casos/10985</a:t>
            </a:r>
            <a:endParaRPr lang="es-ES" sz="1400" b="1" dirty="0">
              <a:latin typeface="Arial Narrow" panose="020B0606020202030204" pitchFamily="34" charset="0"/>
            </a:endParaRPr>
          </a:p>
          <a:p>
            <a:pPr algn="ctr"/>
            <a:r>
              <a:rPr lang="es-ES" sz="1400" b="1" dirty="0">
                <a:latin typeface="Arial Narrow" panose="020B0606020202030204" pitchFamily="34" charset="0"/>
              </a:rPr>
              <a:t>partos vaginales</a:t>
            </a:r>
          </a:p>
        </p:txBody>
      </p:sp>
      <p:cxnSp>
        <p:nvCxnSpPr>
          <p:cNvPr id="102" name="101 Conector recto de flecha"/>
          <p:cNvCxnSpPr/>
          <p:nvPr/>
        </p:nvCxnSpPr>
        <p:spPr>
          <a:xfrm>
            <a:off x="2152405" y="3264823"/>
            <a:ext cx="5040277"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sp>
        <p:nvSpPr>
          <p:cNvPr id="3" name="2 CuadroTexto"/>
          <p:cNvSpPr txBox="1"/>
          <p:nvPr/>
        </p:nvSpPr>
        <p:spPr>
          <a:xfrm>
            <a:off x="50316" y="2589892"/>
            <a:ext cx="2204523" cy="230832"/>
          </a:xfrm>
          <a:prstGeom prst="rect">
            <a:avLst/>
          </a:prstGeom>
          <a:noFill/>
        </p:spPr>
        <p:txBody>
          <a:bodyPr wrap="square" rtlCol="0">
            <a:spAutoFit/>
          </a:bodyPr>
          <a:lstStyle/>
          <a:p>
            <a:r>
              <a:rPr lang="es-CO" sz="900" b="1" dirty="0">
                <a:latin typeface="Arial Narrow" panose="020B0606020202030204" pitchFamily="34" charset="0"/>
              </a:rPr>
              <a:t>END PP – Endometritis post parto</a:t>
            </a:r>
          </a:p>
        </p:txBody>
      </p:sp>
      <p:sp>
        <p:nvSpPr>
          <p:cNvPr id="12" name="11 CuadroTexto"/>
          <p:cNvSpPr txBox="1"/>
          <p:nvPr/>
        </p:nvSpPr>
        <p:spPr>
          <a:xfrm>
            <a:off x="2376314" y="5221233"/>
            <a:ext cx="4339391" cy="430887"/>
          </a:xfrm>
          <a:prstGeom prst="rect">
            <a:avLst/>
          </a:prstGeom>
          <a:noFill/>
        </p:spPr>
        <p:txBody>
          <a:bodyPr wrap="square" rtlCol="0">
            <a:spAutoFit/>
          </a:bodyPr>
          <a:lstStyle/>
          <a:p>
            <a:pPr algn="ctr"/>
            <a:r>
              <a:rPr lang="es-CO" sz="1100" dirty="0"/>
              <a:t>*Es esperable un rezago en la notificación, por lo cual los indicadores serán presentados de manera acumulada cada periodo</a:t>
            </a:r>
          </a:p>
        </p:txBody>
      </p:sp>
      <p:pic>
        <p:nvPicPr>
          <p:cNvPr id="6" name="Imagen 5"/>
          <p:cNvPicPr>
            <a:picLocks noChangeAspect="1"/>
          </p:cNvPicPr>
          <p:nvPr/>
        </p:nvPicPr>
        <p:blipFill>
          <a:blip r:embed="rId8"/>
          <a:stretch>
            <a:fillRect/>
          </a:stretch>
        </p:blipFill>
        <p:spPr>
          <a:xfrm>
            <a:off x="2215169" y="400104"/>
            <a:ext cx="4922722" cy="1741148"/>
          </a:xfrm>
          <a:prstGeom prst="rect">
            <a:avLst/>
          </a:prstGeom>
        </p:spPr>
      </p:pic>
      <p:pic>
        <p:nvPicPr>
          <p:cNvPr id="10" name="Imagen 9"/>
          <p:cNvPicPr>
            <a:picLocks noChangeAspect="1"/>
          </p:cNvPicPr>
          <p:nvPr/>
        </p:nvPicPr>
        <p:blipFill>
          <a:blip r:embed="rId9"/>
          <a:stretch>
            <a:fillRect/>
          </a:stretch>
        </p:blipFill>
        <p:spPr>
          <a:xfrm rot="10800000">
            <a:off x="60124" y="4843454"/>
            <a:ext cx="457240" cy="566977"/>
          </a:xfrm>
          <a:prstGeom prst="rect">
            <a:avLst/>
          </a:prstGeom>
        </p:spPr>
      </p:pic>
      <p:pic>
        <p:nvPicPr>
          <p:cNvPr id="19" name="Imagen 18"/>
          <p:cNvPicPr>
            <a:picLocks noChangeAspect="1"/>
          </p:cNvPicPr>
          <p:nvPr/>
        </p:nvPicPr>
        <p:blipFill>
          <a:blip r:embed="rId10"/>
          <a:stretch>
            <a:fillRect/>
          </a:stretch>
        </p:blipFill>
        <p:spPr>
          <a:xfrm>
            <a:off x="266205" y="6342960"/>
            <a:ext cx="2933148" cy="2450094"/>
          </a:xfrm>
          <a:prstGeom prst="rect">
            <a:avLst/>
          </a:prstGeom>
        </p:spPr>
      </p:pic>
    </p:spTree>
    <p:extLst>
      <p:ext uri="{BB962C8B-B14F-4D97-AF65-F5344CB8AC3E}">
        <p14:creationId xmlns:p14="http://schemas.microsoft.com/office/powerpoint/2010/main" val="28319554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78" y="5592"/>
            <a:ext cx="2174084" cy="2818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t="51432"/>
          <a:stretch/>
        </p:blipFill>
        <p:spPr bwMode="auto">
          <a:xfrm>
            <a:off x="0" y="2824178"/>
            <a:ext cx="2180731" cy="27248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72058" y="766609"/>
            <a:ext cx="2160240" cy="276999"/>
          </a:xfrm>
          <a:prstGeom prst="rect">
            <a:avLst/>
          </a:prstGeom>
          <a:noFill/>
        </p:spPr>
        <p:txBody>
          <a:bodyPr wrap="square" rtlCol="0">
            <a:spAutoFit/>
          </a:bodyPr>
          <a:lstStyle/>
          <a:p>
            <a:pPr algn="ctr"/>
            <a:r>
              <a:rPr lang="es-ES" sz="1200" b="1" dirty="0">
                <a:latin typeface="Arial Narrow" panose="020B0606020202030204" pitchFamily="34" charset="0"/>
              </a:rPr>
              <a:t>junio 2021</a:t>
            </a:r>
          </a:p>
        </p:txBody>
      </p:sp>
      <p:grpSp>
        <p:nvGrpSpPr>
          <p:cNvPr id="8" name="7 Grupo"/>
          <p:cNvGrpSpPr/>
          <p:nvPr/>
        </p:nvGrpSpPr>
        <p:grpSpPr>
          <a:xfrm>
            <a:off x="179214" y="4211960"/>
            <a:ext cx="1892650" cy="488476"/>
            <a:chOff x="2397524" y="3379972"/>
            <a:chExt cx="4508500" cy="904875"/>
          </a:xfrm>
        </p:grpSpPr>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317545" y="3478755"/>
              <a:ext cx="1593562" cy="741182"/>
            </a:xfrm>
            <a:prstGeom prst="rect">
              <a:avLst/>
            </a:prstGeom>
            <a:noFill/>
          </p:spPr>
          <p:txBody>
            <a:bodyPr wrap="square" rtlCol="0">
              <a:spAutoFit/>
            </a:bodyPr>
            <a:lstStyle/>
            <a:p>
              <a:pPr algn="ctr"/>
              <a:r>
                <a:rPr lang="es-ES" sz="2000" b="1" dirty="0">
                  <a:latin typeface="Arial Narrow" panose="020B0606020202030204" pitchFamily="34" charset="0"/>
                </a:rPr>
                <a:t>1173</a:t>
              </a:r>
            </a:p>
          </p:txBody>
        </p:sp>
      </p:grpSp>
      <p:sp>
        <p:nvSpPr>
          <p:cNvPr id="9" name="8 CuadroTexto"/>
          <p:cNvSpPr txBox="1"/>
          <p:nvPr/>
        </p:nvSpPr>
        <p:spPr>
          <a:xfrm>
            <a:off x="179214" y="4704713"/>
            <a:ext cx="2001517" cy="646331"/>
          </a:xfrm>
          <a:prstGeom prst="rect">
            <a:avLst/>
          </a:prstGeom>
          <a:noFill/>
        </p:spPr>
        <p:txBody>
          <a:bodyPr wrap="square" rtlCol="0">
            <a:spAutoFit/>
          </a:bodyPr>
          <a:lstStyle/>
          <a:p>
            <a:pPr algn="ctr"/>
            <a:r>
              <a:rPr lang="es-ES" sz="1200" b="1" dirty="0">
                <a:latin typeface="Arial Narrow" panose="020B0606020202030204" pitchFamily="34" charset="0"/>
              </a:rPr>
              <a:t>Variación porcentual de 343% respecto al mismo periodo del año anterior</a:t>
            </a:r>
          </a:p>
        </p:txBody>
      </p:sp>
      <p:grpSp>
        <p:nvGrpSpPr>
          <p:cNvPr id="15" name="14 Grupo"/>
          <p:cNvGrpSpPr/>
          <p:nvPr/>
        </p:nvGrpSpPr>
        <p:grpSpPr>
          <a:xfrm>
            <a:off x="2448322" y="74775"/>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latin typeface="Arial Narrow" panose="020B0606020202030204" pitchFamily="34" charset="0"/>
                </a:rPr>
                <a:t>1</a:t>
              </a: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a:latin typeface="Arial Narrow" panose="020B0606020202030204" pitchFamily="34" charset="0"/>
                </a:rPr>
                <a:t>Comportamiento de la notificación</a:t>
              </a:r>
            </a:p>
          </p:txBody>
        </p:sp>
      </p:grpSp>
      <p:sp>
        <p:nvSpPr>
          <p:cNvPr id="14" name="13 Rectángulo"/>
          <p:cNvSpPr/>
          <p:nvPr/>
        </p:nvSpPr>
        <p:spPr>
          <a:xfrm>
            <a:off x="0" y="5549048"/>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634478" y="5492211"/>
            <a:ext cx="6412476" cy="646331"/>
            <a:chOff x="2448322" y="-54646"/>
            <a:chExt cx="6553772" cy="646331"/>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latin typeface="Arial Narrow" panose="020B0606020202030204" pitchFamily="34" charset="0"/>
                </a:rPr>
                <a:t>3</a:t>
              </a: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98438" y="-54646"/>
              <a:ext cx="5603656" cy="646331"/>
            </a:xfrm>
            <a:prstGeom prst="rect">
              <a:avLst/>
            </a:prstGeom>
            <a:noFill/>
          </p:spPr>
          <p:txBody>
            <a:bodyPr wrap="square" rtlCol="0">
              <a:spAutoFit/>
            </a:bodyPr>
            <a:lstStyle/>
            <a:p>
              <a:r>
                <a:rPr lang="es-ES" sz="1200" b="1" dirty="0">
                  <a:latin typeface="Arial Narrow" panose="020B0606020202030204" pitchFamily="34" charset="0"/>
                </a:rPr>
                <a:t>Tasas de incidencia, porcentajes de uso de dispositivos en UCI y microorganismos asociados a IAD a junio de 2021*  Nota: Reforzar las medidas de prevención de infecciones en todas las UCI</a:t>
              </a:r>
            </a:p>
          </p:txBody>
        </p:sp>
      </p:gr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a:latin typeface="Arial Narrow" panose="020B0606020202030204" pitchFamily="34" charset="0"/>
              </a:rPr>
              <a:t>Pág.. </a:t>
            </a:r>
            <a:r>
              <a:rPr lang="es-ES" sz="1050" b="1" dirty="0" smtClean="0">
                <a:latin typeface="Arial Narrow" panose="020B0606020202030204" pitchFamily="34" charset="0"/>
              </a:rPr>
              <a:t>22</a:t>
            </a:r>
            <a:endParaRPr lang="es-ES" sz="1050" b="1" dirty="0">
              <a:latin typeface="Arial Narrow" panose="020B0606020202030204" pitchFamily="34" charset="0"/>
            </a:endParaRPr>
          </a:p>
        </p:txBody>
      </p:sp>
      <p:sp>
        <p:nvSpPr>
          <p:cNvPr id="37" name="36 Título"/>
          <p:cNvSpPr>
            <a:spLocks noGrp="1"/>
          </p:cNvSpPr>
          <p:nvPr>
            <p:ph type="ctrTitle"/>
          </p:nvPr>
        </p:nvSpPr>
        <p:spPr>
          <a:xfrm>
            <a:off x="-29713" y="132123"/>
            <a:ext cx="2208885" cy="646331"/>
          </a:xfrm>
          <a:noFill/>
        </p:spPr>
        <p:txBody>
          <a:bodyPr wrap="square" rtlCol="0">
            <a:spAutoFit/>
          </a:bodyPr>
          <a:lstStyle/>
          <a:p>
            <a:r>
              <a:rPr lang="es-ES" sz="1800" b="1" dirty="0">
                <a:solidFill>
                  <a:srgbClr val="C00000"/>
                </a:solidFill>
                <a:latin typeface="Arial Narrow" panose="020B0606020202030204" pitchFamily="34" charset="0"/>
                <a:ea typeface="+mn-ea"/>
                <a:cs typeface="+mn-cs"/>
              </a:rPr>
              <a:t>Infección asociadas a dispositivos en UCI</a:t>
            </a:r>
          </a:p>
        </p:txBody>
      </p:sp>
      <p:sp>
        <p:nvSpPr>
          <p:cNvPr id="44" name="43 Rectángulo"/>
          <p:cNvSpPr/>
          <p:nvPr/>
        </p:nvSpPr>
        <p:spPr>
          <a:xfrm>
            <a:off x="2180731" y="3117758"/>
            <a:ext cx="5020169" cy="390528"/>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50" name="49 Grupo"/>
          <p:cNvGrpSpPr/>
          <p:nvPr/>
        </p:nvGrpSpPr>
        <p:grpSpPr>
          <a:xfrm>
            <a:off x="4896594" y="3214881"/>
            <a:ext cx="3446504" cy="276999"/>
            <a:chOff x="2448322" y="74775"/>
            <a:chExt cx="3446504" cy="276999"/>
          </a:xfrm>
        </p:grpSpPr>
        <p:sp>
          <p:nvSpPr>
            <p:cNvPr id="51" name="5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latin typeface="Arial Narrow" panose="020B0606020202030204" pitchFamily="34" charset="0"/>
                </a:rPr>
                <a:t>2</a:t>
              </a:r>
            </a:p>
          </p:txBody>
        </p:sp>
        <p:cxnSp>
          <p:nvCxnSpPr>
            <p:cNvPr id="52" name="51 Conector recto"/>
            <p:cNvCxnSpPr>
              <a:stCxn id="5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53" name="52 CuadroTexto"/>
            <p:cNvSpPr txBox="1"/>
            <p:nvPr/>
          </p:nvSpPr>
          <p:spPr>
            <a:xfrm>
              <a:off x="3302538" y="74775"/>
              <a:ext cx="2592288" cy="276999"/>
            </a:xfrm>
            <a:prstGeom prst="rect">
              <a:avLst/>
            </a:prstGeom>
            <a:noFill/>
          </p:spPr>
          <p:txBody>
            <a:bodyPr wrap="square" rtlCol="0">
              <a:spAutoFit/>
            </a:bodyPr>
            <a:lstStyle/>
            <a:p>
              <a:r>
                <a:rPr lang="es-ES" sz="1200" b="1" dirty="0">
                  <a:latin typeface="Arial Narrow" panose="020B0606020202030204" pitchFamily="34" charset="0"/>
                </a:rPr>
                <a:t>Definiciones</a:t>
              </a:r>
            </a:p>
          </p:txBody>
        </p:sp>
      </p:grpSp>
      <p:sp>
        <p:nvSpPr>
          <p:cNvPr id="4" name="3 CuadroTexto"/>
          <p:cNvSpPr txBox="1"/>
          <p:nvPr/>
        </p:nvSpPr>
        <p:spPr>
          <a:xfrm>
            <a:off x="2175771" y="3542727"/>
            <a:ext cx="1712711" cy="1785104"/>
          </a:xfrm>
          <a:prstGeom prst="rect">
            <a:avLst/>
          </a:prstGeom>
          <a:noFill/>
        </p:spPr>
        <p:txBody>
          <a:bodyPr wrap="square" rtlCol="0">
            <a:spAutoFit/>
          </a:bodyPr>
          <a:lstStyle/>
          <a:p>
            <a:pPr algn="ctr"/>
            <a:r>
              <a:rPr lang="es-CO" sz="1100" b="1" u="sng" dirty="0">
                <a:latin typeface="Arial Narrow" panose="020B0606020202030204" pitchFamily="34" charset="0"/>
              </a:rPr>
              <a:t>Infección del torrente sanguíneo asociada a catéter – ITS-AC</a:t>
            </a:r>
          </a:p>
          <a:p>
            <a:pPr algn="ctr"/>
            <a:endParaRPr lang="es-CO" sz="1100" b="1" u="sng" dirty="0">
              <a:latin typeface="Arial Narrow" panose="020B0606020202030204" pitchFamily="34" charset="0"/>
            </a:endParaRPr>
          </a:p>
          <a:p>
            <a:pPr algn="just"/>
            <a:r>
              <a:rPr lang="es-CO" sz="1100" dirty="0">
                <a:latin typeface="Arial Narrow" panose="020B0606020202030204" pitchFamily="34" charset="0"/>
              </a:rPr>
              <a:t>Combinación de criterios clínicos y de laboratorios aplicados en pacientes para clasificar las infecciones del torrente sanguíneo primarias derivadas del catéter central.</a:t>
            </a:r>
          </a:p>
        </p:txBody>
      </p:sp>
      <p:sp>
        <p:nvSpPr>
          <p:cNvPr id="80" name="79 CuadroTexto"/>
          <p:cNvSpPr txBox="1"/>
          <p:nvPr/>
        </p:nvSpPr>
        <p:spPr>
          <a:xfrm>
            <a:off x="3926114" y="3535582"/>
            <a:ext cx="1582548" cy="1954381"/>
          </a:xfrm>
          <a:prstGeom prst="rect">
            <a:avLst/>
          </a:prstGeom>
          <a:noFill/>
        </p:spPr>
        <p:txBody>
          <a:bodyPr wrap="square" rtlCol="0">
            <a:spAutoFit/>
          </a:bodyPr>
          <a:lstStyle/>
          <a:p>
            <a:pPr algn="ctr"/>
            <a:r>
              <a:rPr lang="es-CO" sz="1100" b="1" u="sng" dirty="0">
                <a:latin typeface="Arial Narrow" panose="020B0606020202030204" pitchFamily="34" charset="0"/>
              </a:rPr>
              <a:t>Neumonía asociada a ventilador - NAV</a:t>
            </a:r>
          </a:p>
          <a:p>
            <a:pPr algn="ctr"/>
            <a:endParaRPr lang="es-CO" sz="1100" b="1" u="sng" dirty="0">
              <a:latin typeface="Arial Narrow" panose="020B0606020202030204" pitchFamily="34" charset="0"/>
            </a:endParaRPr>
          </a:p>
          <a:p>
            <a:pPr algn="just"/>
            <a:r>
              <a:rPr lang="es-CO" sz="1100" dirty="0">
                <a:latin typeface="Arial Narrow" panose="020B0606020202030204" pitchFamily="34" charset="0"/>
              </a:rPr>
              <a:t>Combinación de criterios radiológicos, clínicos y de laboratorio para Neumonía en un paciente que estuvo intubado y ventilado en el momento o dentro de las 48 horas previas al inicio del evento.</a:t>
            </a:r>
          </a:p>
        </p:txBody>
      </p:sp>
      <p:cxnSp>
        <p:nvCxnSpPr>
          <p:cNvPr id="17" name="16 Conector recto"/>
          <p:cNvCxnSpPr/>
          <p:nvPr/>
        </p:nvCxnSpPr>
        <p:spPr>
          <a:xfrm>
            <a:off x="3888482" y="3557550"/>
            <a:ext cx="0" cy="1878546"/>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95" name="94 Conector recto"/>
          <p:cNvCxnSpPr/>
          <p:nvPr/>
        </p:nvCxnSpPr>
        <p:spPr>
          <a:xfrm>
            <a:off x="5505146" y="3535582"/>
            <a:ext cx="0" cy="1878546"/>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97" name="96 CuadroTexto"/>
          <p:cNvSpPr txBox="1"/>
          <p:nvPr/>
        </p:nvSpPr>
        <p:spPr>
          <a:xfrm>
            <a:off x="5508662" y="3491221"/>
            <a:ext cx="1735428" cy="2123658"/>
          </a:xfrm>
          <a:prstGeom prst="rect">
            <a:avLst/>
          </a:prstGeom>
          <a:noFill/>
        </p:spPr>
        <p:txBody>
          <a:bodyPr wrap="square" rtlCol="0">
            <a:spAutoFit/>
          </a:bodyPr>
          <a:lstStyle/>
          <a:p>
            <a:pPr algn="ctr"/>
            <a:r>
              <a:rPr lang="es-CO" sz="1100" b="1" u="sng" dirty="0">
                <a:latin typeface="Arial Narrow" panose="020B0606020202030204" pitchFamily="34" charset="0"/>
              </a:rPr>
              <a:t>Infección sintomática de tracto urinario asociada a catéter – ISTU-AC</a:t>
            </a:r>
          </a:p>
          <a:p>
            <a:pPr algn="ctr"/>
            <a:endParaRPr lang="es-CO" sz="1100" b="1" u="sng" dirty="0">
              <a:latin typeface="Arial Narrow" panose="020B0606020202030204" pitchFamily="34" charset="0"/>
            </a:endParaRPr>
          </a:p>
          <a:p>
            <a:pPr algn="just"/>
            <a:r>
              <a:rPr lang="es-CO" sz="1100" dirty="0">
                <a:latin typeface="Arial Narrow" panose="020B0606020202030204" pitchFamily="34" charset="0"/>
              </a:rPr>
              <a:t>Combinación de criterios clínicos y de laboratorio aplicados en pacientes con infección sintomática del tracto urinario quienes tienen o estuvieron expuestos a sonda vesical 48 horas antes del inicio del evento.</a:t>
            </a:r>
          </a:p>
        </p:txBody>
      </p:sp>
      <p:pic>
        <p:nvPicPr>
          <p:cNvPr id="2052" name="Picture 4"/>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228" b="100000" l="11029" r="41912"/>
                    </a14:imgEffect>
                  </a14:imgLayer>
                </a14:imgProps>
              </a:ext>
              <a:ext uri="{28A0092B-C50C-407E-A947-70E740481C1C}">
                <a14:useLocalDpi xmlns:a14="http://schemas.microsoft.com/office/drawing/2010/main" val="0"/>
              </a:ext>
            </a:extLst>
          </a:blip>
          <a:srcRect l="8316" r="59526"/>
          <a:stretch/>
        </p:blipFill>
        <p:spPr bwMode="auto">
          <a:xfrm>
            <a:off x="504106" y="6016697"/>
            <a:ext cx="1231717" cy="30908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24 Rectángulo redondeado"/>
          <p:cNvSpPr/>
          <p:nvPr/>
        </p:nvSpPr>
        <p:spPr>
          <a:xfrm>
            <a:off x="2232298" y="6084168"/>
            <a:ext cx="1353561" cy="527569"/>
          </a:xfrm>
          <a:prstGeom prst="round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900" b="1" dirty="0">
                <a:solidFill>
                  <a:schemeClr val="tx1"/>
                </a:solidFill>
                <a:latin typeface="Arial Narrow" panose="020B0606020202030204" pitchFamily="34" charset="0"/>
              </a:rPr>
              <a:t>Tasa de Infección del torrente sanguíneo asociado al catéter venoso central </a:t>
            </a:r>
          </a:p>
        </p:txBody>
      </p:sp>
      <p:sp>
        <p:nvSpPr>
          <p:cNvPr id="100" name="99 Rectángulo redondeado"/>
          <p:cNvSpPr/>
          <p:nvPr/>
        </p:nvSpPr>
        <p:spPr>
          <a:xfrm>
            <a:off x="2254840" y="7485235"/>
            <a:ext cx="1331019" cy="504055"/>
          </a:xfrm>
          <a:prstGeom prst="round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900" b="1" dirty="0">
                <a:solidFill>
                  <a:schemeClr val="tx1"/>
                </a:solidFill>
                <a:latin typeface="Arial Narrow" panose="020B0606020202030204" pitchFamily="34" charset="0"/>
              </a:rPr>
              <a:t>Tasa de Neumonía asociada al </a:t>
            </a:r>
          </a:p>
          <a:p>
            <a:r>
              <a:rPr lang="es-CO" sz="900" b="1" dirty="0">
                <a:solidFill>
                  <a:schemeClr val="tx1"/>
                </a:solidFill>
                <a:latin typeface="Arial Narrow" panose="020B0606020202030204" pitchFamily="34" charset="0"/>
              </a:rPr>
              <a:t>ventilador</a:t>
            </a:r>
          </a:p>
        </p:txBody>
      </p:sp>
      <p:sp>
        <p:nvSpPr>
          <p:cNvPr id="102" name="101 Rectángulo redondeado"/>
          <p:cNvSpPr/>
          <p:nvPr/>
        </p:nvSpPr>
        <p:spPr>
          <a:xfrm>
            <a:off x="4809734" y="6100116"/>
            <a:ext cx="1166980" cy="511622"/>
          </a:xfrm>
          <a:prstGeom prst="roundRect">
            <a:avLst/>
          </a:prstGeom>
          <a:solidFill>
            <a:srgbClr val="D4F7A9"/>
          </a:solidFill>
          <a:ln>
            <a:solidFill>
              <a:srgbClr val="D4F7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900" b="1" dirty="0">
                <a:solidFill>
                  <a:schemeClr val="tx1"/>
                </a:solidFill>
                <a:latin typeface="Arial Narrow" panose="020B0606020202030204" pitchFamily="34" charset="0"/>
              </a:rPr>
              <a:t>Tasa de Infección del tracto urinario asociado a sonda vesical </a:t>
            </a:r>
          </a:p>
        </p:txBody>
      </p:sp>
      <p:sp>
        <p:nvSpPr>
          <p:cNvPr id="104" name="103 Rectángulo redondeado"/>
          <p:cNvSpPr/>
          <p:nvPr/>
        </p:nvSpPr>
        <p:spPr>
          <a:xfrm>
            <a:off x="6234464" y="8383438"/>
            <a:ext cx="740068"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40%</a:t>
            </a:r>
          </a:p>
        </p:txBody>
      </p:sp>
      <p:grpSp>
        <p:nvGrpSpPr>
          <p:cNvPr id="105" name="104 Grupo"/>
          <p:cNvGrpSpPr/>
          <p:nvPr/>
        </p:nvGrpSpPr>
        <p:grpSpPr>
          <a:xfrm>
            <a:off x="5328642" y="7427967"/>
            <a:ext cx="803425" cy="1327333"/>
            <a:chOff x="1068833" y="553075"/>
            <a:chExt cx="803425" cy="1327333"/>
          </a:xfrm>
        </p:grpSpPr>
        <p:pic>
          <p:nvPicPr>
            <p:cNvPr id="106" name="Picture 3"/>
            <p:cNvPicPr>
              <a:picLocks noChangeAspect="1" noChangeArrowheads="1"/>
            </p:cNvPicPr>
            <p:nvPr/>
          </p:nvPicPr>
          <p:blipFill rotWithShape="1">
            <a:blip r:embed="rId7">
              <a:biLevel thresh="75000"/>
              <a:extLst>
                <a:ext uri="{28A0092B-C50C-407E-A947-70E740481C1C}">
                  <a14:useLocalDpi xmlns:a14="http://schemas.microsoft.com/office/drawing/2010/main" val="0"/>
                </a:ext>
              </a:extLst>
            </a:blip>
            <a:srcRect t="10614" r="84474"/>
            <a:stretch/>
          </p:blipFill>
          <p:spPr bwMode="auto">
            <a:xfrm>
              <a:off x="1131620" y="553075"/>
              <a:ext cx="737696" cy="720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7" name="106 Rectángulo redondeado"/>
            <p:cNvSpPr/>
            <p:nvPr/>
          </p:nvSpPr>
          <p:spPr>
            <a:xfrm>
              <a:off x="1115283" y="1520368"/>
              <a:ext cx="740068"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60%</a:t>
              </a:r>
            </a:p>
          </p:txBody>
        </p:sp>
        <p:sp>
          <p:nvSpPr>
            <p:cNvPr id="108" name="107 Rectángulo"/>
            <p:cNvSpPr/>
            <p:nvPr/>
          </p:nvSpPr>
          <p:spPr>
            <a:xfrm>
              <a:off x="1068833" y="1243369"/>
              <a:ext cx="803425" cy="276999"/>
            </a:xfrm>
            <a:prstGeom prst="rect">
              <a:avLst/>
            </a:prstGeom>
          </p:spPr>
          <p:txBody>
            <a:bodyPr wrap="none">
              <a:spAutoFit/>
            </a:bodyPr>
            <a:lstStyle/>
            <a:p>
              <a:r>
                <a:rPr lang="es-ES" sz="1200" b="1" u="sng" dirty="0">
                  <a:latin typeface="Arial Narrow" panose="020B0606020202030204" pitchFamily="34" charset="0"/>
                </a:rPr>
                <a:t>Masculino</a:t>
              </a:r>
              <a:endParaRPr lang="es-ES" sz="1200" b="1" u="sng" dirty="0">
                <a:solidFill>
                  <a:sysClr val="windowText" lastClr="000000"/>
                </a:solidFill>
                <a:latin typeface="Arial Narrow" panose="020B0606020202030204" pitchFamily="34" charset="0"/>
              </a:endParaRPr>
            </a:p>
          </p:txBody>
        </p:sp>
      </p:grpSp>
      <p:sp>
        <p:nvSpPr>
          <p:cNvPr id="110" name="109 Rectángulo"/>
          <p:cNvSpPr/>
          <p:nvPr/>
        </p:nvSpPr>
        <p:spPr>
          <a:xfrm>
            <a:off x="6222528" y="8090421"/>
            <a:ext cx="780983" cy="276999"/>
          </a:xfrm>
          <a:prstGeom prst="rect">
            <a:avLst/>
          </a:prstGeom>
        </p:spPr>
        <p:txBody>
          <a:bodyPr wrap="none">
            <a:spAutoFit/>
          </a:bodyPr>
          <a:lstStyle/>
          <a:p>
            <a:r>
              <a:rPr lang="es-ES" sz="1200" b="1" u="sng" dirty="0">
                <a:latin typeface="Arial Narrow" panose="020B0606020202030204" pitchFamily="34" charset="0"/>
              </a:rPr>
              <a:t>Femenino</a:t>
            </a:r>
            <a:endParaRPr lang="es-ES" sz="1200" b="1" u="sng" dirty="0">
              <a:solidFill>
                <a:sysClr val="windowText" lastClr="000000"/>
              </a:solidFill>
              <a:latin typeface="Arial Narrow" panose="020B0606020202030204" pitchFamily="34" charset="0"/>
            </a:endParaRPr>
          </a:p>
        </p:txBody>
      </p:sp>
      <p:pic>
        <p:nvPicPr>
          <p:cNvPr id="112" name="Picture 3"/>
          <p:cNvPicPr>
            <a:picLocks noChangeAspect="1" noChangeArrowheads="1"/>
          </p:cNvPicPr>
          <p:nvPr/>
        </p:nvPicPr>
        <p:blipFill rotWithShape="1">
          <a:blip r:embed="rId7">
            <a:biLevel thresh="75000"/>
            <a:extLst>
              <a:ext uri="{28A0092B-C50C-407E-A947-70E740481C1C}">
                <a14:useLocalDpi xmlns:a14="http://schemas.microsoft.com/office/drawing/2010/main" val="0"/>
              </a:ext>
            </a:extLst>
          </a:blip>
          <a:srcRect l="29313" t="7366" r="56038"/>
          <a:stretch/>
        </p:blipFill>
        <p:spPr bwMode="auto">
          <a:xfrm>
            <a:off x="6220141" y="7409281"/>
            <a:ext cx="696035" cy="7482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3" name="112 CuadroTexto"/>
          <p:cNvSpPr txBox="1"/>
          <p:nvPr/>
        </p:nvSpPr>
        <p:spPr>
          <a:xfrm>
            <a:off x="2256810" y="6613675"/>
            <a:ext cx="1343640" cy="861774"/>
          </a:xfrm>
          <a:prstGeom prst="rect">
            <a:avLst/>
          </a:prstGeom>
          <a:noFill/>
        </p:spPr>
        <p:txBody>
          <a:bodyPr wrap="square" rtlCol="0">
            <a:spAutoFit/>
          </a:bodyPr>
          <a:lstStyle/>
          <a:p>
            <a:r>
              <a:rPr lang="es-CO" sz="1050" b="1" dirty="0">
                <a:latin typeface="Arial Narrow" panose="020B0606020202030204" pitchFamily="34" charset="0"/>
              </a:rPr>
              <a:t>UCI Adultos:	4,2*           </a:t>
            </a:r>
          </a:p>
          <a:p>
            <a:r>
              <a:rPr lang="es-CO" sz="1050" b="1" dirty="0">
                <a:latin typeface="Arial Narrow" panose="020B0606020202030204" pitchFamily="34" charset="0"/>
              </a:rPr>
              <a:t>UCI Pediátrica:	4,3*</a:t>
            </a:r>
          </a:p>
          <a:p>
            <a:r>
              <a:rPr lang="es-CO" sz="1050" b="1" dirty="0">
                <a:latin typeface="Arial Narrow" panose="020B0606020202030204" pitchFamily="34" charset="0"/>
              </a:rPr>
              <a:t>UCI Neonatal:       4,4*</a:t>
            </a:r>
          </a:p>
          <a:p>
            <a:r>
              <a:rPr lang="es-CO" sz="1050" b="1" dirty="0">
                <a:latin typeface="Arial Narrow" panose="020B0606020202030204" pitchFamily="34" charset="0"/>
              </a:rPr>
              <a:t> </a:t>
            </a:r>
            <a:r>
              <a:rPr lang="es-CO" sz="800" b="1" dirty="0">
                <a:latin typeface="Arial Narrow" panose="020B0606020202030204" pitchFamily="34" charset="0"/>
              </a:rPr>
              <a:t>*Casos por 1000 días de uso de catéter venoso central</a:t>
            </a:r>
          </a:p>
        </p:txBody>
      </p:sp>
      <p:sp>
        <p:nvSpPr>
          <p:cNvPr id="114" name="113 CuadroTexto"/>
          <p:cNvSpPr txBox="1"/>
          <p:nvPr/>
        </p:nvSpPr>
        <p:spPr>
          <a:xfrm>
            <a:off x="4727031" y="6621323"/>
            <a:ext cx="1393699" cy="677108"/>
          </a:xfrm>
          <a:prstGeom prst="rect">
            <a:avLst/>
          </a:prstGeom>
          <a:noFill/>
        </p:spPr>
        <p:txBody>
          <a:bodyPr wrap="square" rtlCol="0">
            <a:spAutoFit/>
          </a:bodyPr>
          <a:lstStyle/>
          <a:p>
            <a:r>
              <a:rPr lang="es-CO" sz="1050" b="1" dirty="0">
                <a:latin typeface="Arial Narrow" panose="020B0606020202030204" pitchFamily="34" charset="0"/>
              </a:rPr>
              <a:t>UCI Adultos:	2,9**</a:t>
            </a:r>
          </a:p>
          <a:p>
            <a:r>
              <a:rPr lang="es-CO" sz="1050" b="1" dirty="0">
                <a:latin typeface="Arial Narrow" panose="020B0606020202030204" pitchFamily="34" charset="0"/>
              </a:rPr>
              <a:t>UCI Pediátrica:	2,3*</a:t>
            </a:r>
          </a:p>
          <a:p>
            <a:r>
              <a:rPr lang="es-CO" sz="900" b="1" dirty="0">
                <a:latin typeface="Arial Narrow" panose="020B0606020202030204" pitchFamily="34" charset="0"/>
              </a:rPr>
              <a:t> </a:t>
            </a:r>
            <a:r>
              <a:rPr lang="es-CO" sz="800" b="1" dirty="0">
                <a:latin typeface="Arial Narrow" panose="020B0606020202030204" pitchFamily="34" charset="0"/>
              </a:rPr>
              <a:t>***Casos por 1000 días de uso de catéter urinario</a:t>
            </a:r>
          </a:p>
        </p:txBody>
      </p:sp>
      <p:sp>
        <p:nvSpPr>
          <p:cNvPr id="115" name="114 CuadroTexto"/>
          <p:cNvSpPr txBox="1"/>
          <p:nvPr/>
        </p:nvSpPr>
        <p:spPr>
          <a:xfrm>
            <a:off x="2232298" y="7989290"/>
            <a:ext cx="1343639" cy="823302"/>
          </a:xfrm>
          <a:prstGeom prst="rect">
            <a:avLst/>
          </a:prstGeom>
          <a:noFill/>
        </p:spPr>
        <p:txBody>
          <a:bodyPr wrap="square" rtlCol="0">
            <a:spAutoFit/>
          </a:bodyPr>
          <a:lstStyle/>
          <a:p>
            <a:r>
              <a:rPr lang="es-CO" sz="1050" b="1" dirty="0">
                <a:latin typeface="Arial Narrow" panose="020B0606020202030204" pitchFamily="34" charset="0"/>
              </a:rPr>
              <a:t>UCI Adultos:	6,4**</a:t>
            </a:r>
          </a:p>
          <a:p>
            <a:r>
              <a:rPr lang="es-CO" sz="1050" b="1" dirty="0">
                <a:latin typeface="Arial Narrow" panose="020B0606020202030204" pitchFamily="34" charset="0"/>
              </a:rPr>
              <a:t>UCI Pediátrica:	3,7**</a:t>
            </a:r>
          </a:p>
          <a:p>
            <a:r>
              <a:rPr lang="es-CO" sz="1050" b="1" dirty="0">
                <a:latin typeface="Arial Narrow" panose="020B0606020202030204" pitchFamily="34" charset="0"/>
              </a:rPr>
              <a:t>UCI Neonatal: 	7,3**</a:t>
            </a:r>
          </a:p>
          <a:p>
            <a:r>
              <a:rPr lang="es-CO" sz="800" b="1" dirty="0">
                <a:latin typeface="Arial Narrow" panose="020B0606020202030204" pitchFamily="34" charset="0"/>
              </a:rPr>
              <a:t> **Casos por 1000 días de uso de ventilador</a:t>
            </a:r>
          </a:p>
        </p:txBody>
      </p:sp>
      <p:sp>
        <p:nvSpPr>
          <p:cNvPr id="2" name="1 CuadroTexto"/>
          <p:cNvSpPr txBox="1"/>
          <p:nvPr/>
        </p:nvSpPr>
        <p:spPr>
          <a:xfrm>
            <a:off x="50" y="2643753"/>
            <a:ext cx="2180731" cy="200055"/>
          </a:xfrm>
          <a:prstGeom prst="rect">
            <a:avLst/>
          </a:prstGeom>
          <a:noFill/>
        </p:spPr>
        <p:txBody>
          <a:bodyPr wrap="square" rtlCol="0">
            <a:spAutoFit/>
          </a:bodyPr>
          <a:lstStyle/>
          <a:p>
            <a:pPr marL="171450" indent="-171450">
              <a:buFont typeface="Arial" charset="0"/>
              <a:buChar char="•"/>
            </a:pPr>
            <a:r>
              <a:rPr lang="es-CO" sz="700" b="1" dirty="0">
                <a:latin typeface="Arial Narrow" panose="020B0606020202030204" pitchFamily="34" charset="0"/>
              </a:rPr>
              <a:t>UCI= Unidad de cuidado intensivo</a:t>
            </a:r>
          </a:p>
        </p:txBody>
      </p:sp>
      <p:sp>
        <p:nvSpPr>
          <p:cNvPr id="54" name="53 Rectángulo redondeado"/>
          <p:cNvSpPr/>
          <p:nvPr/>
        </p:nvSpPr>
        <p:spPr>
          <a:xfrm>
            <a:off x="3638508" y="6084169"/>
            <a:ext cx="1114070" cy="527568"/>
          </a:xfrm>
          <a:prstGeom prst="round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900" b="1" dirty="0">
                <a:solidFill>
                  <a:schemeClr val="tx1"/>
                </a:solidFill>
                <a:latin typeface="Arial Narrow" panose="020B0606020202030204" pitchFamily="34" charset="0"/>
              </a:rPr>
              <a:t>Porcentaje de uso de catéter venoso central</a:t>
            </a:r>
          </a:p>
        </p:txBody>
      </p:sp>
      <p:sp>
        <p:nvSpPr>
          <p:cNvPr id="56" name="55 Rectángulo redondeado"/>
          <p:cNvSpPr/>
          <p:nvPr/>
        </p:nvSpPr>
        <p:spPr>
          <a:xfrm>
            <a:off x="6048722" y="6084170"/>
            <a:ext cx="1139528" cy="527568"/>
          </a:xfrm>
          <a:prstGeom prst="roundRect">
            <a:avLst/>
          </a:prstGeom>
          <a:solidFill>
            <a:srgbClr val="D4F7A9"/>
          </a:solidFill>
          <a:ln>
            <a:solidFill>
              <a:srgbClr val="D4F7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900" b="1" dirty="0">
                <a:solidFill>
                  <a:schemeClr val="tx1"/>
                </a:solidFill>
                <a:latin typeface="Arial Narrow" panose="020B0606020202030204" pitchFamily="34" charset="0"/>
              </a:rPr>
              <a:t>Porcentaje de uso de sonda vesical</a:t>
            </a:r>
          </a:p>
        </p:txBody>
      </p:sp>
      <p:sp>
        <p:nvSpPr>
          <p:cNvPr id="57" name="56 Rectángulo redondeado"/>
          <p:cNvSpPr/>
          <p:nvPr/>
        </p:nvSpPr>
        <p:spPr>
          <a:xfrm>
            <a:off x="3638509" y="7485235"/>
            <a:ext cx="1114070" cy="504055"/>
          </a:xfrm>
          <a:prstGeom prst="round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900" b="1" dirty="0">
                <a:solidFill>
                  <a:schemeClr val="tx1"/>
                </a:solidFill>
                <a:latin typeface="Arial Narrow" panose="020B0606020202030204" pitchFamily="34" charset="0"/>
              </a:rPr>
              <a:t>Porcentaje de uso de </a:t>
            </a:r>
          </a:p>
          <a:p>
            <a:r>
              <a:rPr lang="es-CO" sz="900" b="1" dirty="0">
                <a:solidFill>
                  <a:schemeClr val="tx1"/>
                </a:solidFill>
                <a:latin typeface="Arial Narrow" panose="020B0606020202030204" pitchFamily="34" charset="0"/>
              </a:rPr>
              <a:t>ventilador</a:t>
            </a:r>
          </a:p>
        </p:txBody>
      </p:sp>
      <p:sp>
        <p:nvSpPr>
          <p:cNvPr id="58" name="57 CuadroTexto"/>
          <p:cNvSpPr txBox="1"/>
          <p:nvPr/>
        </p:nvSpPr>
        <p:spPr>
          <a:xfrm>
            <a:off x="3474896" y="6613675"/>
            <a:ext cx="1565714" cy="577081"/>
          </a:xfrm>
          <a:prstGeom prst="rect">
            <a:avLst/>
          </a:prstGeom>
          <a:noFill/>
        </p:spPr>
        <p:txBody>
          <a:bodyPr wrap="square" rtlCol="0">
            <a:spAutoFit/>
          </a:bodyPr>
          <a:lstStyle/>
          <a:p>
            <a:r>
              <a:rPr lang="es-CO" sz="1050" b="1" dirty="0">
                <a:latin typeface="Arial Narrow" panose="020B0606020202030204" pitchFamily="34" charset="0"/>
              </a:rPr>
              <a:t>UCI Adultos:     64,9%           </a:t>
            </a:r>
          </a:p>
          <a:p>
            <a:r>
              <a:rPr lang="es-CO" sz="1050" b="1" dirty="0">
                <a:latin typeface="Arial Narrow" panose="020B0606020202030204" pitchFamily="34" charset="0"/>
              </a:rPr>
              <a:t>UCI Pediátrica: 53,4%</a:t>
            </a:r>
          </a:p>
          <a:p>
            <a:r>
              <a:rPr lang="es-CO" sz="1050" b="1" dirty="0">
                <a:latin typeface="Arial Narrow" panose="020B0606020202030204" pitchFamily="34" charset="0"/>
              </a:rPr>
              <a:t>UCI Neonatal:   37,0%     </a:t>
            </a:r>
          </a:p>
        </p:txBody>
      </p:sp>
      <p:sp>
        <p:nvSpPr>
          <p:cNvPr id="59" name="58 CuadroTexto"/>
          <p:cNvSpPr txBox="1"/>
          <p:nvPr/>
        </p:nvSpPr>
        <p:spPr>
          <a:xfrm>
            <a:off x="5956124" y="6613675"/>
            <a:ext cx="1558305" cy="415498"/>
          </a:xfrm>
          <a:prstGeom prst="rect">
            <a:avLst/>
          </a:prstGeom>
          <a:noFill/>
        </p:spPr>
        <p:txBody>
          <a:bodyPr wrap="square" rtlCol="0">
            <a:spAutoFit/>
          </a:bodyPr>
          <a:lstStyle/>
          <a:p>
            <a:r>
              <a:rPr lang="es-CO" sz="1050" b="1" dirty="0">
                <a:latin typeface="Arial Narrow" panose="020B0606020202030204" pitchFamily="34" charset="0"/>
              </a:rPr>
              <a:t>UCI Adultos:   67,6%</a:t>
            </a:r>
          </a:p>
          <a:p>
            <a:r>
              <a:rPr lang="es-CO" sz="1050" b="1" dirty="0">
                <a:latin typeface="Arial Narrow" panose="020B0606020202030204" pitchFamily="34" charset="0"/>
              </a:rPr>
              <a:t>UCI Pediátrica:38,0%</a:t>
            </a:r>
          </a:p>
        </p:txBody>
      </p:sp>
      <p:sp>
        <p:nvSpPr>
          <p:cNvPr id="60" name="59 CuadroTexto"/>
          <p:cNvSpPr txBox="1"/>
          <p:nvPr/>
        </p:nvSpPr>
        <p:spPr>
          <a:xfrm>
            <a:off x="3600450" y="8024058"/>
            <a:ext cx="1976870" cy="577081"/>
          </a:xfrm>
          <a:prstGeom prst="rect">
            <a:avLst/>
          </a:prstGeom>
          <a:noFill/>
        </p:spPr>
        <p:txBody>
          <a:bodyPr wrap="square" rtlCol="0">
            <a:spAutoFit/>
          </a:bodyPr>
          <a:lstStyle/>
          <a:p>
            <a:r>
              <a:rPr lang="es-CO" sz="1050" b="1" dirty="0">
                <a:latin typeface="Arial Narrow" panose="020B0606020202030204" pitchFamily="34" charset="0"/>
              </a:rPr>
              <a:t>UCI Adultos:     66,2%</a:t>
            </a:r>
          </a:p>
          <a:p>
            <a:r>
              <a:rPr lang="es-CO" sz="1050" b="1" dirty="0">
                <a:latin typeface="Arial Narrow" panose="020B0606020202030204" pitchFamily="34" charset="0"/>
              </a:rPr>
              <a:t>UCI Pediátrica: 35,2%</a:t>
            </a:r>
          </a:p>
          <a:p>
            <a:r>
              <a:rPr lang="es-CO" sz="1050" b="1" dirty="0">
                <a:latin typeface="Arial Narrow" panose="020B0606020202030204" pitchFamily="34" charset="0"/>
              </a:rPr>
              <a:t>UCI Neonatal:   14,4%</a:t>
            </a:r>
          </a:p>
        </p:txBody>
      </p:sp>
      <p:sp>
        <p:nvSpPr>
          <p:cNvPr id="6" name="5 CuadroTexto"/>
          <p:cNvSpPr txBox="1"/>
          <p:nvPr/>
        </p:nvSpPr>
        <p:spPr>
          <a:xfrm>
            <a:off x="0" y="6012160"/>
            <a:ext cx="2071864" cy="430887"/>
          </a:xfrm>
          <a:prstGeom prst="rect">
            <a:avLst/>
          </a:prstGeom>
          <a:noFill/>
        </p:spPr>
        <p:txBody>
          <a:bodyPr wrap="square" rtlCol="0">
            <a:spAutoFit/>
          </a:bodyPr>
          <a:lstStyle/>
          <a:p>
            <a:pPr algn="ctr"/>
            <a:r>
              <a:rPr lang="es-CO" sz="1100" b="1" dirty="0">
                <a:latin typeface="Arial Narrow" panose="020B0606020202030204" pitchFamily="34" charset="0"/>
              </a:rPr>
              <a:t>Número de agentes causales por tipo de IAD</a:t>
            </a:r>
          </a:p>
        </p:txBody>
      </p:sp>
      <p:sp>
        <p:nvSpPr>
          <p:cNvPr id="64" name="63 CuadroTexto"/>
          <p:cNvSpPr txBox="1"/>
          <p:nvPr/>
        </p:nvSpPr>
        <p:spPr>
          <a:xfrm>
            <a:off x="-22594" y="8980457"/>
            <a:ext cx="1845028" cy="200055"/>
          </a:xfrm>
          <a:prstGeom prst="rect">
            <a:avLst/>
          </a:prstGeom>
          <a:noFill/>
        </p:spPr>
        <p:txBody>
          <a:bodyPr wrap="square" rtlCol="0">
            <a:spAutoFit/>
          </a:bodyPr>
          <a:lstStyle/>
          <a:p>
            <a:r>
              <a:rPr lang="es-CO" sz="700" b="1" dirty="0">
                <a:latin typeface="Arial Narrow" panose="020B0606020202030204" pitchFamily="34" charset="0"/>
              </a:rPr>
              <a:t>Fuente: SIVIGILA</a:t>
            </a:r>
          </a:p>
        </p:txBody>
      </p:sp>
      <p:sp>
        <p:nvSpPr>
          <p:cNvPr id="18" name="17 Rectángulo"/>
          <p:cNvSpPr/>
          <p:nvPr/>
        </p:nvSpPr>
        <p:spPr>
          <a:xfrm>
            <a:off x="2254840" y="2411760"/>
            <a:ext cx="4946011" cy="769441"/>
          </a:xfrm>
          <a:prstGeom prst="rect">
            <a:avLst/>
          </a:prstGeom>
        </p:spPr>
        <p:txBody>
          <a:bodyPr wrap="square">
            <a:spAutoFit/>
          </a:bodyPr>
          <a:lstStyle/>
          <a:p>
            <a:r>
              <a:rPr lang="es-ES" sz="800" dirty="0">
                <a:latin typeface="Arial Narrow" panose="020B0606020202030204" pitchFamily="34" charset="0"/>
              </a:rPr>
              <a:t>Fuente: SIVIGILA. Secretaria de Salud de Medellín.</a:t>
            </a:r>
          </a:p>
          <a:p>
            <a:pPr algn="just"/>
            <a:r>
              <a:rPr lang="es-ES" sz="900" dirty="0">
                <a:latin typeface="Arial Narrow" panose="020B0606020202030204" pitchFamily="34" charset="0"/>
              </a:rPr>
              <a:t>Figura. Comportamiento </a:t>
            </a:r>
            <a:r>
              <a:rPr lang="es-CO" sz="900" dirty="0">
                <a:latin typeface="Arial Narrow" panose="020B0606020202030204" pitchFamily="34" charset="0"/>
              </a:rPr>
              <a:t>de la notificación de Infección asociada a dispositivo -IAD en UCI</a:t>
            </a:r>
            <a:r>
              <a:rPr lang="es-ES" sz="900" dirty="0">
                <a:latin typeface="Arial Narrow" panose="020B0606020202030204" pitchFamily="34" charset="0"/>
              </a:rPr>
              <a:t>. Medellín, a  junio  (acumulado) de 2020-2021 </a:t>
            </a:r>
            <a:r>
              <a:rPr lang="es-ES" sz="900" u="sng" dirty="0">
                <a:latin typeface="Arial Narrow" panose="020B0606020202030204" pitchFamily="34" charset="0"/>
              </a:rPr>
              <a:t>Nota: debido al aumento en el número de casos de IAD en las últimas semanas, se recomienda reforzar el personal al cuidado de paciente dependiendo del porcentaje de ocupación para la atención de pacientes durante la pandemia de COVID 19 que se encuentran en UCI</a:t>
            </a:r>
          </a:p>
        </p:txBody>
      </p:sp>
      <p:sp>
        <p:nvSpPr>
          <p:cNvPr id="65" name="9 Flecha arriba">
            <a:extLst>
              <a:ext uri="{FF2B5EF4-FFF2-40B4-BE49-F238E27FC236}">
                <a16:creationId xmlns:a16="http://schemas.microsoft.com/office/drawing/2014/main" id="{3F32D716-E741-43F8-8D36-66F03C234043}"/>
              </a:ext>
            </a:extLst>
          </p:cNvPr>
          <p:cNvSpPr/>
          <p:nvPr/>
        </p:nvSpPr>
        <p:spPr>
          <a:xfrm rot="10800000" flipH="1" flipV="1">
            <a:off x="288082" y="5159105"/>
            <a:ext cx="206344" cy="255023"/>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aphicFrame>
        <p:nvGraphicFramePr>
          <p:cNvPr id="61" name="2 Gráfico">
            <a:extLst>
              <a:ext uri="{FF2B5EF4-FFF2-40B4-BE49-F238E27FC236}">
                <a16:creationId xmlns:a16="http://schemas.microsoft.com/office/drawing/2014/main" id="{00000000-0008-0000-0000-000003000000}"/>
              </a:ext>
            </a:extLst>
          </p:cNvPr>
          <p:cNvGraphicFramePr>
            <a:graphicFrameLocks/>
          </p:cNvGraphicFramePr>
          <p:nvPr>
            <p:extLst/>
          </p:nvPr>
        </p:nvGraphicFramePr>
        <p:xfrm>
          <a:off x="2140649" y="453224"/>
          <a:ext cx="5082101" cy="1899425"/>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3" name="Tabla 2">
            <a:extLst>
              <a:ext uri="{FF2B5EF4-FFF2-40B4-BE49-F238E27FC236}">
                <a16:creationId xmlns:a16="http://schemas.microsoft.com/office/drawing/2014/main" id="{8AA02F7B-58A5-4E76-9A9A-3946328E6F71}"/>
              </a:ext>
            </a:extLst>
          </p:cNvPr>
          <p:cNvGraphicFramePr>
            <a:graphicFrameLocks noGrp="1"/>
          </p:cNvGraphicFramePr>
          <p:nvPr>
            <p:extLst/>
          </p:nvPr>
        </p:nvGraphicFramePr>
        <p:xfrm>
          <a:off x="60744" y="6255044"/>
          <a:ext cx="2113517" cy="2717635"/>
        </p:xfrm>
        <a:graphic>
          <a:graphicData uri="http://schemas.openxmlformats.org/drawingml/2006/table">
            <a:tbl>
              <a:tblPr/>
              <a:tblGrid>
                <a:gridCol w="691337">
                  <a:extLst>
                    <a:ext uri="{9D8B030D-6E8A-4147-A177-3AD203B41FA5}">
                      <a16:colId xmlns:a16="http://schemas.microsoft.com/office/drawing/2014/main" val="1056347688"/>
                    </a:ext>
                  </a:extLst>
                </a:gridCol>
                <a:gridCol w="355545">
                  <a:extLst>
                    <a:ext uri="{9D8B030D-6E8A-4147-A177-3AD203B41FA5}">
                      <a16:colId xmlns:a16="http://schemas.microsoft.com/office/drawing/2014/main" val="3461425342"/>
                    </a:ext>
                  </a:extLst>
                </a:gridCol>
                <a:gridCol w="404592">
                  <a:extLst>
                    <a:ext uri="{9D8B030D-6E8A-4147-A177-3AD203B41FA5}">
                      <a16:colId xmlns:a16="http://schemas.microsoft.com/office/drawing/2014/main" val="3331659272"/>
                    </a:ext>
                  </a:extLst>
                </a:gridCol>
                <a:gridCol w="306498">
                  <a:extLst>
                    <a:ext uri="{9D8B030D-6E8A-4147-A177-3AD203B41FA5}">
                      <a16:colId xmlns:a16="http://schemas.microsoft.com/office/drawing/2014/main" val="33214325"/>
                    </a:ext>
                  </a:extLst>
                </a:gridCol>
                <a:gridCol w="355545">
                  <a:extLst>
                    <a:ext uri="{9D8B030D-6E8A-4147-A177-3AD203B41FA5}">
                      <a16:colId xmlns:a16="http://schemas.microsoft.com/office/drawing/2014/main" val="1237380175"/>
                    </a:ext>
                  </a:extLst>
                </a:gridCol>
              </a:tblGrid>
              <a:tr h="492319">
                <a:tc>
                  <a:txBody>
                    <a:bodyPr/>
                    <a:lstStyle/>
                    <a:p>
                      <a:pPr algn="ctr" rtl="0" fontAlgn="ctr"/>
                      <a:r>
                        <a:rPr lang="es-MX" sz="800" b="1" i="1" u="none" strike="noStrike" dirty="0">
                          <a:solidFill>
                            <a:srgbClr val="000000"/>
                          </a:solidFill>
                          <a:effectLst/>
                          <a:latin typeface="Arial Narrow" panose="020B0606020202030204" pitchFamily="34" charset="0"/>
                        </a:rPr>
                        <a:t>Microorganismo</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fontAlgn="ctr"/>
                      <a:r>
                        <a:rPr lang="es-MX" sz="800" b="1" i="1" u="none" strike="noStrike">
                          <a:solidFill>
                            <a:srgbClr val="000000"/>
                          </a:solidFill>
                          <a:effectLst/>
                          <a:latin typeface="Arial Narrow" panose="020B0606020202030204" pitchFamily="34" charset="0"/>
                        </a:rPr>
                        <a:t>NAV</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fontAlgn="ctr"/>
                      <a:r>
                        <a:rPr lang="es-MX" sz="800" b="1" i="1" u="none" strike="noStrike">
                          <a:solidFill>
                            <a:srgbClr val="000000"/>
                          </a:solidFill>
                          <a:effectLst/>
                          <a:latin typeface="Arial Narrow" panose="020B0606020202030204" pitchFamily="34" charset="0"/>
                        </a:rPr>
                        <a:t>ISTU-AC</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fontAlgn="ctr"/>
                      <a:r>
                        <a:rPr lang="es-MX" sz="800" b="1" i="1" u="none" strike="noStrike">
                          <a:solidFill>
                            <a:srgbClr val="000000"/>
                          </a:solidFill>
                          <a:effectLst/>
                          <a:latin typeface="Arial Narrow" panose="020B0606020202030204" pitchFamily="34" charset="0"/>
                        </a:rPr>
                        <a:t>ITS-AC</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fontAlgn="ctr"/>
                      <a:r>
                        <a:rPr lang="es-MX" sz="800" b="1" i="0" u="none" strike="noStrike" dirty="0">
                          <a:solidFill>
                            <a:srgbClr val="000000"/>
                          </a:solidFill>
                          <a:effectLst/>
                          <a:latin typeface="Arial Narrow" panose="020B0606020202030204" pitchFamily="34" charset="0"/>
                        </a:rPr>
                        <a:t>Total general</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5064224"/>
                  </a:ext>
                </a:extLst>
              </a:tr>
              <a:tr h="180852">
                <a:tc>
                  <a:txBody>
                    <a:bodyPr/>
                    <a:lstStyle/>
                    <a:p>
                      <a:pPr algn="l" fontAlgn="b"/>
                      <a:r>
                        <a:rPr lang="es-MX" sz="700" b="0" i="1" u="none" strike="noStrike">
                          <a:solidFill>
                            <a:srgbClr val="000000"/>
                          </a:solidFill>
                          <a:effectLst/>
                          <a:latin typeface="Arial Narrow" panose="020B0606020202030204" pitchFamily="34" charset="0"/>
                        </a:rPr>
                        <a:t>Klebsiella pneumoniae</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s-MX" sz="1000" b="0" i="0" u="none" strike="noStrike">
                          <a:solidFill>
                            <a:srgbClr val="000000"/>
                          </a:solidFill>
                          <a:effectLst/>
                          <a:latin typeface="Arial Narrow" panose="020B0606020202030204" pitchFamily="34" charset="0"/>
                        </a:rPr>
                        <a:t>30</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s-MX" sz="1000" b="0" i="0" u="none" strike="noStrike">
                          <a:solidFill>
                            <a:srgbClr val="000000"/>
                          </a:solidFill>
                          <a:effectLst/>
                          <a:latin typeface="Arial Narrow" panose="020B0606020202030204" pitchFamily="34" charset="0"/>
                        </a:rPr>
                        <a:t>84</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s-MX" sz="1000" b="0" i="0" u="none" strike="noStrike">
                          <a:solidFill>
                            <a:srgbClr val="000000"/>
                          </a:solidFill>
                          <a:effectLst/>
                          <a:latin typeface="Arial Narrow" panose="020B0606020202030204" pitchFamily="34" charset="0"/>
                        </a:rPr>
                        <a:t>270</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s-MX" sz="1000" b="0" i="0" u="none" strike="noStrike">
                          <a:solidFill>
                            <a:srgbClr val="000000"/>
                          </a:solidFill>
                          <a:effectLst/>
                          <a:latin typeface="Arial Narrow" panose="020B0606020202030204" pitchFamily="34" charset="0"/>
                        </a:rPr>
                        <a:t>350</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919931283"/>
                  </a:ext>
                </a:extLst>
              </a:tr>
              <a:tr h="180852">
                <a:tc>
                  <a:txBody>
                    <a:bodyPr/>
                    <a:lstStyle/>
                    <a:p>
                      <a:pPr algn="l" rtl="0" fontAlgn="b"/>
                      <a:r>
                        <a:rPr lang="es-MX" sz="600" b="0" i="1" u="none" strike="noStrike" dirty="0" err="1">
                          <a:solidFill>
                            <a:srgbClr val="000000"/>
                          </a:solidFill>
                          <a:effectLst/>
                          <a:latin typeface="Arial Narrow" panose="020B0606020202030204" pitchFamily="34" charset="0"/>
                        </a:rPr>
                        <a:t>Escherichia</a:t>
                      </a:r>
                      <a:r>
                        <a:rPr lang="es-MX" sz="600" b="0" i="1" u="none" strike="noStrike" dirty="0">
                          <a:solidFill>
                            <a:srgbClr val="000000"/>
                          </a:solidFill>
                          <a:effectLst/>
                          <a:latin typeface="Arial Narrow" panose="020B0606020202030204" pitchFamily="34" charset="0"/>
                        </a:rPr>
                        <a:t> </a:t>
                      </a:r>
                      <a:r>
                        <a:rPr lang="es-MX" sz="600" b="0" i="1" u="none" strike="noStrike" dirty="0" err="1">
                          <a:solidFill>
                            <a:srgbClr val="000000"/>
                          </a:solidFill>
                          <a:effectLst/>
                          <a:latin typeface="Arial Narrow" panose="020B0606020202030204" pitchFamily="34" charset="0"/>
                        </a:rPr>
                        <a:t>coli</a:t>
                      </a:r>
                      <a:endParaRPr lang="es-MX" sz="600" b="0" i="1" u="none" strike="noStrike" dirty="0">
                        <a:solidFill>
                          <a:srgbClr val="000000"/>
                        </a:solidFill>
                        <a:effectLst/>
                        <a:latin typeface="Arial Narrow" panose="020B0606020202030204" pitchFamily="34" charset="0"/>
                      </a:endParaRPr>
                    </a:p>
                  </a:txBody>
                  <a:tcPr marL="9525" marR="9525" marT="9525" marB="0" anchor="b">
                    <a:lnL>
                      <a:noFill/>
                    </a:lnL>
                    <a:lnR>
                      <a:noFill/>
                    </a:lnR>
                    <a:lnT>
                      <a:noFill/>
                    </a:lnT>
                    <a:lnB>
                      <a:noFill/>
                    </a:lnB>
                  </a:tcPr>
                </a:tc>
                <a:tc>
                  <a:txBody>
                    <a:bodyPr/>
                    <a:lstStyle/>
                    <a:p>
                      <a:pPr algn="ctr" fontAlgn="ctr"/>
                      <a:r>
                        <a:rPr lang="es-MX" sz="1000" b="0" i="0" u="none" strike="noStrike">
                          <a:solidFill>
                            <a:srgbClr val="000000"/>
                          </a:solidFill>
                          <a:effectLst/>
                          <a:latin typeface="Arial Narrow" panose="020B0606020202030204" pitchFamily="34" charset="0"/>
                        </a:rPr>
                        <a:t>2</a:t>
                      </a:r>
                    </a:p>
                  </a:txBody>
                  <a:tcPr marL="9525" marR="9525" marT="9525" marB="0" anchor="ctr">
                    <a:lnL>
                      <a:noFill/>
                    </a:lnL>
                    <a:lnR>
                      <a:noFill/>
                    </a:lnR>
                    <a:lnT>
                      <a:noFill/>
                    </a:lnT>
                    <a:lnB>
                      <a:noFill/>
                    </a:lnB>
                  </a:tcPr>
                </a:tc>
                <a:tc>
                  <a:txBody>
                    <a:bodyPr/>
                    <a:lstStyle/>
                    <a:p>
                      <a:pPr algn="ctr" fontAlgn="ctr"/>
                      <a:r>
                        <a:rPr lang="es-MX" sz="1000" b="0" i="0" u="none" strike="noStrike">
                          <a:solidFill>
                            <a:srgbClr val="000000"/>
                          </a:solidFill>
                          <a:effectLst/>
                          <a:latin typeface="Arial Narrow" panose="020B0606020202030204" pitchFamily="34" charset="0"/>
                        </a:rPr>
                        <a:t>168</a:t>
                      </a:r>
                    </a:p>
                  </a:txBody>
                  <a:tcPr marL="9525" marR="9525" marT="9525" marB="0" anchor="ctr">
                    <a:lnL>
                      <a:noFill/>
                    </a:lnL>
                    <a:lnR>
                      <a:noFill/>
                    </a:lnR>
                    <a:lnT>
                      <a:noFill/>
                    </a:lnT>
                    <a:lnB>
                      <a:noFill/>
                    </a:lnB>
                  </a:tcPr>
                </a:tc>
                <a:tc>
                  <a:txBody>
                    <a:bodyPr/>
                    <a:lstStyle/>
                    <a:p>
                      <a:pPr algn="ctr" rtl="0" fontAlgn="ctr"/>
                      <a:r>
                        <a:rPr lang="es-MX" sz="800" b="0" i="1" u="none" strike="noStrike">
                          <a:solidFill>
                            <a:srgbClr val="000000"/>
                          </a:solidFill>
                          <a:effectLst/>
                          <a:latin typeface="Arial Narrow" panose="020B0606020202030204" pitchFamily="34" charset="0"/>
                        </a:rPr>
                        <a:t>27</a:t>
                      </a:r>
                    </a:p>
                  </a:txBody>
                  <a:tcPr marL="9525" marR="9525" marT="9525" marB="0" anchor="ctr">
                    <a:lnL>
                      <a:noFill/>
                    </a:lnL>
                    <a:lnR>
                      <a:noFill/>
                    </a:lnR>
                    <a:lnT>
                      <a:noFill/>
                    </a:lnT>
                    <a:lnB>
                      <a:noFill/>
                    </a:lnB>
                  </a:tcPr>
                </a:tc>
                <a:tc>
                  <a:txBody>
                    <a:bodyPr/>
                    <a:lstStyle/>
                    <a:p>
                      <a:pPr algn="ctr" fontAlgn="ctr"/>
                      <a:r>
                        <a:rPr lang="es-MX" sz="1000" b="0" i="0" u="none" strike="noStrike">
                          <a:solidFill>
                            <a:srgbClr val="000000"/>
                          </a:solidFill>
                          <a:effectLst/>
                          <a:latin typeface="Arial Narrow" panose="020B0606020202030204" pitchFamily="34" charset="0"/>
                        </a:rPr>
                        <a:t>197</a:t>
                      </a:r>
                    </a:p>
                  </a:txBody>
                  <a:tcPr marL="9525" marR="9525" marT="9525" marB="0" anchor="ctr">
                    <a:lnL>
                      <a:noFill/>
                    </a:lnL>
                    <a:lnR>
                      <a:noFill/>
                    </a:lnR>
                    <a:lnT>
                      <a:noFill/>
                    </a:lnT>
                    <a:lnB>
                      <a:noFill/>
                    </a:lnB>
                  </a:tcPr>
                </a:tc>
                <a:extLst>
                  <a:ext uri="{0D108BD9-81ED-4DB2-BD59-A6C34878D82A}">
                    <a16:rowId xmlns:a16="http://schemas.microsoft.com/office/drawing/2014/main" val="1987627269"/>
                  </a:ext>
                </a:extLst>
              </a:tr>
              <a:tr h="180852">
                <a:tc>
                  <a:txBody>
                    <a:bodyPr/>
                    <a:lstStyle/>
                    <a:p>
                      <a:pPr algn="l" rtl="0" fontAlgn="b"/>
                      <a:r>
                        <a:rPr lang="es-MX" sz="600" b="0" i="1" u="none" strike="noStrike" dirty="0" err="1">
                          <a:solidFill>
                            <a:srgbClr val="000000"/>
                          </a:solidFill>
                          <a:effectLst/>
                          <a:latin typeface="Arial Narrow" panose="020B0606020202030204" pitchFamily="34" charset="0"/>
                        </a:rPr>
                        <a:t>Staphylococcus</a:t>
                      </a:r>
                      <a:r>
                        <a:rPr lang="es-MX" sz="600" b="0" i="1" u="none" strike="noStrike" dirty="0">
                          <a:solidFill>
                            <a:srgbClr val="000000"/>
                          </a:solidFill>
                          <a:effectLst/>
                          <a:latin typeface="Arial Narrow" panose="020B0606020202030204" pitchFamily="34" charset="0"/>
                        </a:rPr>
                        <a:t> </a:t>
                      </a:r>
                      <a:r>
                        <a:rPr lang="es-MX" sz="600" b="0" i="1" u="none" strike="noStrike" dirty="0" err="1">
                          <a:solidFill>
                            <a:srgbClr val="000000"/>
                          </a:solidFill>
                          <a:effectLst/>
                          <a:latin typeface="Arial Narrow" panose="020B0606020202030204" pitchFamily="34" charset="0"/>
                        </a:rPr>
                        <a:t>aureus</a:t>
                      </a:r>
                      <a:endParaRPr lang="es-MX" sz="600" b="0" i="1" u="none" strike="noStrike" dirty="0">
                        <a:solidFill>
                          <a:srgbClr val="000000"/>
                        </a:solidFill>
                        <a:effectLst/>
                        <a:latin typeface="Arial Narrow" panose="020B0606020202030204" pitchFamily="34" charset="0"/>
                      </a:endParaRPr>
                    </a:p>
                  </a:txBody>
                  <a:tcPr marL="9525" marR="9525" marT="9525" marB="0" anchor="b">
                    <a:lnL>
                      <a:noFill/>
                    </a:lnL>
                    <a:lnR>
                      <a:noFill/>
                    </a:lnR>
                    <a:lnT>
                      <a:noFill/>
                    </a:lnT>
                    <a:lnB>
                      <a:noFill/>
                    </a:lnB>
                  </a:tcPr>
                </a:tc>
                <a:tc>
                  <a:txBody>
                    <a:bodyPr/>
                    <a:lstStyle/>
                    <a:p>
                      <a:pPr algn="ctr" fontAlgn="ctr"/>
                      <a:r>
                        <a:rPr lang="es-MX" sz="1000" b="0" i="0" u="none" strike="noStrike">
                          <a:solidFill>
                            <a:srgbClr val="000000"/>
                          </a:solidFill>
                          <a:effectLst/>
                          <a:latin typeface="Arial Narrow" panose="020B0606020202030204" pitchFamily="34" charset="0"/>
                        </a:rPr>
                        <a:t>16</a:t>
                      </a:r>
                    </a:p>
                  </a:txBody>
                  <a:tcPr marL="9525" marR="9525" marT="9525" marB="0" anchor="ctr">
                    <a:lnL>
                      <a:noFill/>
                    </a:lnL>
                    <a:lnR>
                      <a:noFill/>
                    </a:lnR>
                    <a:lnT>
                      <a:noFill/>
                    </a:lnT>
                    <a:lnB>
                      <a:noFill/>
                    </a:lnB>
                  </a:tcPr>
                </a:tc>
                <a:tc>
                  <a:txBody>
                    <a:bodyPr/>
                    <a:lstStyle/>
                    <a:p>
                      <a:pPr algn="ctr" fontAlgn="ctr"/>
                      <a:r>
                        <a:rPr lang="es-MX" sz="1000" b="0" i="0" u="none" strike="noStrike" dirty="0">
                          <a:solidFill>
                            <a:srgbClr val="000000"/>
                          </a:solidFill>
                          <a:effectLst/>
                          <a:latin typeface="Arial Narrow" panose="020B0606020202030204" pitchFamily="34" charset="0"/>
                        </a:rPr>
                        <a:t>2</a:t>
                      </a:r>
                    </a:p>
                  </a:txBody>
                  <a:tcPr marL="9525" marR="9525" marT="9525" marB="0" anchor="ctr">
                    <a:lnL>
                      <a:noFill/>
                    </a:lnL>
                    <a:lnR>
                      <a:noFill/>
                    </a:lnR>
                    <a:lnT>
                      <a:noFill/>
                    </a:lnT>
                    <a:lnB>
                      <a:noFill/>
                    </a:lnB>
                  </a:tcPr>
                </a:tc>
                <a:tc>
                  <a:txBody>
                    <a:bodyPr/>
                    <a:lstStyle/>
                    <a:p>
                      <a:pPr algn="ctr" fontAlgn="ctr"/>
                      <a:r>
                        <a:rPr lang="es-MX" sz="1000" b="0" i="0" u="none" strike="noStrike">
                          <a:solidFill>
                            <a:srgbClr val="000000"/>
                          </a:solidFill>
                          <a:effectLst/>
                          <a:latin typeface="Arial Narrow" panose="020B0606020202030204" pitchFamily="34" charset="0"/>
                        </a:rPr>
                        <a:t>120</a:t>
                      </a:r>
                    </a:p>
                  </a:txBody>
                  <a:tcPr marL="9525" marR="9525" marT="9525" marB="0" anchor="ctr">
                    <a:lnL>
                      <a:noFill/>
                    </a:lnL>
                    <a:lnR>
                      <a:noFill/>
                    </a:lnR>
                    <a:lnT>
                      <a:noFill/>
                    </a:lnT>
                    <a:lnB>
                      <a:noFill/>
                    </a:lnB>
                  </a:tcPr>
                </a:tc>
                <a:tc>
                  <a:txBody>
                    <a:bodyPr/>
                    <a:lstStyle/>
                    <a:p>
                      <a:pPr algn="ctr" fontAlgn="ctr"/>
                      <a:r>
                        <a:rPr lang="es-MX" sz="1000" b="0" i="0" u="none" strike="noStrike">
                          <a:solidFill>
                            <a:srgbClr val="000000"/>
                          </a:solidFill>
                          <a:effectLst/>
                          <a:latin typeface="Arial Narrow" panose="020B0606020202030204" pitchFamily="34" charset="0"/>
                        </a:rPr>
                        <a:t>138</a:t>
                      </a:r>
                    </a:p>
                  </a:txBody>
                  <a:tcPr marL="9525" marR="9525" marT="9525" marB="0" anchor="ctr">
                    <a:lnL>
                      <a:noFill/>
                    </a:lnL>
                    <a:lnR>
                      <a:noFill/>
                    </a:lnR>
                    <a:lnT>
                      <a:noFill/>
                    </a:lnT>
                    <a:lnB>
                      <a:noFill/>
                    </a:lnB>
                  </a:tcPr>
                </a:tc>
                <a:extLst>
                  <a:ext uri="{0D108BD9-81ED-4DB2-BD59-A6C34878D82A}">
                    <a16:rowId xmlns:a16="http://schemas.microsoft.com/office/drawing/2014/main" val="339693546"/>
                  </a:ext>
                </a:extLst>
              </a:tr>
              <a:tr h="180852">
                <a:tc>
                  <a:txBody>
                    <a:bodyPr/>
                    <a:lstStyle/>
                    <a:p>
                      <a:pPr algn="l" rtl="0" fontAlgn="b"/>
                      <a:r>
                        <a:rPr lang="es-MX" sz="600" b="0" i="1" u="none" strike="noStrike">
                          <a:solidFill>
                            <a:srgbClr val="000000"/>
                          </a:solidFill>
                          <a:effectLst/>
                          <a:latin typeface="Arial Narrow" panose="020B0606020202030204" pitchFamily="34" charset="0"/>
                        </a:rPr>
                        <a:t>Staphylococcus epidermidis</a:t>
                      </a:r>
                    </a:p>
                  </a:txBody>
                  <a:tcPr marL="9525" marR="9525" marT="9525" marB="0" anchor="b">
                    <a:lnL>
                      <a:noFill/>
                    </a:lnL>
                    <a:lnR>
                      <a:noFill/>
                    </a:lnR>
                    <a:lnT>
                      <a:noFill/>
                    </a:lnT>
                    <a:lnB>
                      <a:noFill/>
                    </a:lnB>
                  </a:tcPr>
                </a:tc>
                <a:tc>
                  <a:txBody>
                    <a:bodyPr/>
                    <a:lstStyle/>
                    <a:p>
                      <a:pPr algn="ctr" fontAlgn="ctr"/>
                      <a:r>
                        <a:rPr lang="es-MX" sz="1000" b="0" i="0" u="none" strike="noStrike">
                          <a:solidFill>
                            <a:srgbClr val="000000"/>
                          </a:solidFill>
                          <a:effectLst/>
                          <a:latin typeface="Arial Narrow" panose="020B0606020202030204" pitchFamily="34" charset="0"/>
                        </a:rPr>
                        <a:t>1</a:t>
                      </a:r>
                    </a:p>
                  </a:txBody>
                  <a:tcPr marL="9525" marR="9525" marT="9525" marB="0" anchor="ctr">
                    <a:lnL>
                      <a:noFill/>
                    </a:lnL>
                    <a:lnR>
                      <a:noFill/>
                    </a:lnR>
                    <a:lnT>
                      <a:noFill/>
                    </a:lnT>
                    <a:lnB>
                      <a:noFill/>
                    </a:lnB>
                  </a:tcPr>
                </a:tc>
                <a:tc>
                  <a:txBody>
                    <a:bodyPr/>
                    <a:lstStyle/>
                    <a:p>
                      <a:pPr algn="ctr" fontAlgn="ctr"/>
                      <a:endParaRPr lang="es-MX" sz="1000" b="0" i="0" u="none" strike="noStrike">
                        <a:solidFill>
                          <a:srgbClr val="000000"/>
                        </a:solidFill>
                        <a:effectLst/>
                        <a:latin typeface="Arial Narrow" panose="020B0606020202030204" pitchFamily="34" charset="0"/>
                      </a:endParaRPr>
                    </a:p>
                  </a:txBody>
                  <a:tcPr marL="9525" marR="9525" marT="9525" marB="0" anchor="ctr">
                    <a:lnL>
                      <a:noFill/>
                    </a:lnL>
                    <a:lnR>
                      <a:noFill/>
                    </a:lnR>
                    <a:lnT>
                      <a:noFill/>
                    </a:lnT>
                    <a:lnB>
                      <a:noFill/>
                    </a:lnB>
                  </a:tcPr>
                </a:tc>
                <a:tc>
                  <a:txBody>
                    <a:bodyPr/>
                    <a:lstStyle/>
                    <a:p>
                      <a:pPr algn="ctr" fontAlgn="ctr"/>
                      <a:r>
                        <a:rPr lang="es-MX" sz="1000" b="0" i="0" u="none" strike="noStrike">
                          <a:solidFill>
                            <a:srgbClr val="000000"/>
                          </a:solidFill>
                          <a:effectLst/>
                          <a:latin typeface="Arial Narrow" panose="020B0606020202030204" pitchFamily="34" charset="0"/>
                        </a:rPr>
                        <a:t>123</a:t>
                      </a:r>
                    </a:p>
                  </a:txBody>
                  <a:tcPr marL="9525" marR="9525" marT="9525" marB="0" anchor="ctr">
                    <a:lnL>
                      <a:noFill/>
                    </a:lnL>
                    <a:lnR>
                      <a:noFill/>
                    </a:lnR>
                    <a:lnT>
                      <a:noFill/>
                    </a:lnT>
                    <a:lnB>
                      <a:noFill/>
                    </a:lnB>
                  </a:tcPr>
                </a:tc>
                <a:tc>
                  <a:txBody>
                    <a:bodyPr/>
                    <a:lstStyle/>
                    <a:p>
                      <a:pPr algn="ctr" fontAlgn="ctr"/>
                      <a:r>
                        <a:rPr lang="es-MX" sz="1000" b="0" i="0" u="none" strike="noStrike">
                          <a:solidFill>
                            <a:srgbClr val="000000"/>
                          </a:solidFill>
                          <a:effectLst/>
                          <a:latin typeface="Arial Narrow" panose="020B0606020202030204" pitchFamily="34" charset="0"/>
                        </a:rPr>
                        <a:t>124</a:t>
                      </a:r>
                    </a:p>
                  </a:txBody>
                  <a:tcPr marL="9525" marR="9525" marT="9525" marB="0" anchor="ctr">
                    <a:lnL>
                      <a:noFill/>
                    </a:lnL>
                    <a:lnR>
                      <a:noFill/>
                    </a:lnR>
                    <a:lnT>
                      <a:noFill/>
                    </a:lnT>
                    <a:lnB>
                      <a:noFill/>
                    </a:lnB>
                  </a:tcPr>
                </a:tc>
                <a:extLst>
                  <a:ext uri="{0D108BD9-81ED-4DB2-BD59-A6C34878D82A}">
                    <a16:rowId xmlns:a16="http://schemas.microsoft.com/office/drawing/2014/main" val="1285773776"/>
                  </a:ext>
                </a:extLst>
              </a:tr>
              <a:tr h="180852">
                <a:tc>
                  <a:txBody>
                    <a:bodyPr/>
                    <a:lstStyle/>
                    <a:p>
                      <a:pPr algn="l" rtl="0" fontAlgn="b"/>
                      <a:r>
                        <a:rPr lang="es-MX" sz="600" b="0" i="1" u="none" strike="noStrike">
                          <a:solidFill>
                            <a:srgbClr val="000000"/>
                          </a:solidFill>
                          <a:effectLst/>
                          <a:latin typeface="Arial Narrow" panose="020B0606020202030204" pitchFamily="34" charset="0"/>
                        </a:rPr>
                        <a:t>Enterococcus faecalis</a:t>
                      </a:r>
                    </a:p>
                  </a:txBody>
                  <a:tcPr marL="9525" marR="9525" marT="9525" marB="0" anchor="b">
                    <a:lnL>
                      <a:noFill/>
                    </a:lnL>
                    <a:lnR>
                      <a:noFill/>
                    </a:lnR>
                    <a:lnT>
                      <a:noFill/>
                    </a:lnT>
                    <a:lnB>
                      <a:noFill/>
                    </a:lnB>
                  </a:tcPr>
                </a:tc>
                <a:tc>
                  <a:txBody>
                    <a:bodyPr/>
                    <a:lstStyle/>
                    <a:p>
                      <a:pPr algn="ctr" fontAlgn="ctr"/>
                      <a:endParaRPr lang="es-MX" sz="1000" b="0" i="0" u="none" strike="noStrike">
                        <a:solidFill>
                          <a:srgbClr val="000000"/>
                        </a:solidFill>
                        <a:effectLst/>
                        <a:latin typeface="Arial Narrow" panose="020B0606020202030204" pitchFamily="34" charset="0"/>
                      </a:endParaRPr>
                    </a:p>
                  </a:txBody>
                  <a:tcPr marL="9525" marR="9525" marT="9525" marB="0" anchor="ctr">
                    <a:lnL>
                      <a:noFill/>
                    </a:lnL>
                    <a:lnR>
                      <a:noFill/>
                    </a:lnR>
                    <a:lnT>
                      <a:noFill/>
                    </a:lnT>
                    <a:lnB>
                      <a:noFill/>
                    </a:lnB>
                  </a:tcPr>
                </a:tc>
                <a:tc>
                  <a:txBody>
                    <a:bodyPr/>
                    <a:lstStyle/>
                    <a:p>
                      <a:pPr algn="ctr" fontAlgn="ctr"/>
                      <a:r>
                        <a:rPr lang="es-MX" sz="1000" b="0" i="0" u="none" strike="noStrike">
                          <a:solidFill>
                            <a:srgbClr val="000000"/>
                          </a:solidFill>
                          <a:effectLst/>
                          <a:latin typeface="Arial Narrow" panose="020B0606020202030204" pitchFamily="34" charset="0"/>
                        </a:rPr>
                        <a:t>68</a:t>
                      </a:r>
                    </a:p>
                  </a:txBody>
                  <a:tcPr marL="9525" marR="9525" marT="9525" marB="0" anchor="ctr">
                    <a:lnL>
                      <a:noFill/>
                    </a:lnL>
                    <a:lnR>
                      <a:noFill/>
                    </a:lnR>
                    <a:lnT>
                      <a:noFill/>
                    </a:lnT>
                    <a:lnB>
                      <a:noFill/>
                    </a:lnB>
                  </a:tcPr>
                </a:tc>
                <a:tc>
                  <a:txBody>
                    <a:bodyPr/>
                    <a:lstStyle/>
                    <a:p>
                      <a:pPr algn="ctr" fontAlgn="ctr"/>
                      <a:r>
                        <a:rPr lang="es-MX" sz="1000" b="0" i="0" u="none" strike="noStrike">
                          <a:solidFill>
                            <a:srgbClr val="000000"/>
                          </a:solidFill>
                          <a:effectLst/>
                          <a:latin typeface="Arial Narrow" panose="020B0606020202030204" pitchFamily="34" charset="0"/>
                        </a:rPr>
                        <a:t>54</a:t>
                      </a:r>
                    </a:p>
                  </a:txBody>
                  <a:tcPr marL="9525" marR="9525" marT="9525" marB="0" anchor="ctr">
                    <a:lnL>
                      <a:noFill/>
                    </a:lnL>
                    <a:lnR>
                      <a:noFill/>
                    </a:lnR>
                    <a:lnT>
                      <a:noFill/>
                    </a:lnT>
                    <a:lnB>
                      <a:noFill/>
                    </a:lnB>
                  </a:tcPr>
                </a:tc>
                <a:tc>
                  <a:txBody>
                    <a:bodyPr/>
                    <a:lstStyle/>
                    <a:p>
                      <a:pPr algn="ctr" fontAlgn="ctr"/>
                      <a:r>
                        <a:rPr lang="es-MX" sz="1000" b="0" i="0" u="none" strike="noStrike">
                          <a:solidFill>
                            <a:srgbClr val="000000"/>
                          </a:solidFill>
                          <a:effectLst/>
                          <a:latin typeface="Arial Narrow" panose="020B0606020202030204" pitchFamily="34" charset="0"/>
                        </a:rPr>
                        <a:t>122</a:t>
                      </a:r>
                    </a:p>
                  </a:txBody>
                  <a:tcPr marL="9525" marR="9525" marT="9525" marB="0" anchor="ctr">
                    <a:lnL>
                      <a:noFill/>
                    </a:lnL>
                    <a:lnR>
                      <a:noFill/>
                    </a:lnR>
                    <a:lnT>
                      <a:noFill/>
                    </a:lnT>
                    <a:lnB>
                      <a:noFill/>
                    </a:lnB>
                  </a:tcPr>
                </a:tc>
                <a:extLst>
                  <a:ext uri="{0D108BD9-81ED-4DB2-BD59-A6C34878D82A}">
                    <a16:rowId xmlns:a16="http://schemas.microsoft.com/office/drawing/2014/main" val="1358044204"/>
                  </a:ext>
                </a:extLst>
              </a:tr>
              <a:tr h="180852">
                <a:tc>
                  <a:txBody>
                    <a:bodyPr/>
                    <a:lstStyle/>
                    <a:p>
                      <a:pPr algn="l" rtl="0" fontAlgn="b"/>
                      <a:r>
                        <a:rPr lang="es-MX" sz="600" b="0" i="1" u="none" strike="noStrike">
                          <a:solidFill>
                            <a:srgbClr val="000000"/>
                          </a:solidFill>
                          <a:effectLst/>
                          <a:latin typeface="Arial Narrow" panose="020B0606020202030204" pitchFamily="34" charset="0"/>
                        </a:rPr>
                        <a:t>Pseudomonas aeruginosa</a:t>
                      </a:r>
                    </a:p>
                  </a:txBody>
                  <a:tcPr marL="9525" marR="9525" marT="9525" marB="0" anchor="b">
                    <a:lnL>
                      <a:noFill/>
                    </a:lnL>
                    <a:lnR>
                      <a:noFill/>
                    </a:lnR>
                    <a:lnT>
                      <a:noFill/>
                    </a:lnT>
                    <a:lnB>
                      <a:noFill/>
                    </a:lnB>
                  </a:tcPr>
                </a:tc>
                <a:tc>
                  <a:txBody>
                    <a:bodyPr/>
                    <a:lstStyle/>
                    <a:p>
                      <a:pPr algn="ctr" fontAlgn="ctr"/>
                      <a:r>
                        <a:rPr lang="es-MX" sz="1000" b="0" i="0" u="none" strike="noStrike">
                          <a:solidFill>
                            <a:srgbClr val="000000"/>
                          </a:solidFill>
                          <a:effectLst/>
                          <a:latin typeface="Arial Narrow" panose="020B0606020202030204" pitchFamily="34" charset="0"/>
                        </a:rPr>
                        <a:t>9</a:t>
                      </a:r>
                    </a:p>
                  </a:txBody>
                  <a:tcPr marL="9525" marR="9525" marT="9525" marB="0" anchor="ctr">
                    <a:lnL>
                      <a:noFill/>
                    </a:lnL>
                    <a:lnR>
                      <a:noFill/>
                    </a:lnR>
                    <a:lnT>
                      <a:noFill/>
                    </a:lnT>
                    <a:lnB>
                      <a:noFill/>
                    </a:lnB>
                  </a:tcPr>
                </a:tc>
                <a:tc>
                  <a:txBody>
                    <a:bodyPr/>
                    <a:lstStyle/>
                    <a:p>
                      <a:pPr algn="ctr" fontAlgn="ctr"/>
                      <a:r>
                        <a:rPr lang="es-MX" sz="1000" b="0" i="0" u="none" strike="noStrike">
                          <a:solidFill>
                            <a:srgbClr val="000000"/>
                          </a:solidFill>
                          <a:effectLst/>
                          <a:latin typeface="Arial Narrow" panose="020B0606020202030204" pitchFamily="34" charset="0"/>
                        </a:rPr>
                        <a:t>46</a:t>
                      </a:r>
                    </a:p>
                  </a:txBody>
                  <a:tcPr marL="9525" marR="9525" marT="9525" marB="0" anchor="ctr">
                    <a:lnL>
                      <a:noFill/>
                    </a:lnL>
                    <a:lnR>
                      <a:noFill/>
                    </a:lnR>
                    <a:lnT>
                      <a:noFill/>
                    </a:lnT>
                    <a:lnB>
                      <a:noFill/>
                    </a:lnB>
                  </a:tcPr>
                </a:tc>
                <a:tc>
                  <a:txBody>
                    <a:bodyPr/>
                    <a:lstStyle/>
                    <a:p>
                      <a:pPr algn="ctr" fontAlgn="ctr"/>
                      <a:r>
                        <a:rPr lang="es-MX" sz="1000" b="0" i="0" u="none" strike="noStrike">
                          <a:solidFill>
                            <a:srgbClr val="000000"/>
                          </a:solidFill>
                          <a:effectLst/>
                          <a:latin typeface="Arial Narrow" panose="020B0606020202030204" pitchFamily="34" charset="0"/>
                        </a:rPr>
                        <a:t>60</a:t>
                      </a:r>
                    </a:p>
                  </a:txBody>
                  <a:tcPr marL="9525" marR="9525" marT="9525" marB="0" anchor="ctr">
                    <a:lnL>
                      <a:noFill/>
                    </a:lnL>
                    <a:lnR>
                      <a:noFill/>
                    </a:lnR>
                    <a:lnT>
                      <a:noFill/>
                    </a:lnT>
                    <a:lnB>
                      <a:noFill/>
                    </a:lnB>
                  </a:tcPr>
                </a:tc>
                <a:tc>
                  <a:txBody>
                    <a:bodyPr/>
                    <a:lstStyle/>
                    <a:p>
                      <a:pPr algn="ctr" fontAlgn="ctr"/>
                      <a:r>
                        <a:rPr lang="es-MX" sz="1000" b="0" i="0" u="none" strike="noStrike">
                          <a:solidFill>
                            <a:srgbClr val="000000"/>
                          </a:solidFill>
                          <a:effectLst/>
                          <a:latin typeface="Arial Narrow" panose="020B0606020202030204" pitchFamily="34" charset="0"/>
                        </a:rPr>
                        <a:t>115</a:t>
                      </a:r>
                    </a:p>
                  </a:txBody>
                  <a:tcPr marL="9525" marR="9525" marT="9525" marB="0" anchor="ctr">
                    <a:lnL>
                      <a:noFill/>
                    </a:lnL>
                    <a:lnR>
                      <a:noFill/>
                    </a:lnR>
                    <a:lnT>
                      <a:noFill/>
                    </a:lnT>
                    <a:lnB>
                      <a:noFill/>
                    </a:lnB>
                  </a:tcPr>
                </a:tc>
                <a:extLst>
                  <a:ext uri="{0D108BD9-81ED-4DB2-BD59-A6C34878D82A}">
                    <a16:rowId xmlns:a16="http://schemas.microsoft.com/office/drawing/2014/main" val="3953394746"/>
                  </a:ext>
                </a:extLst>
              </a:tr>
              <a:tr h="180852">
                <a:tc>
                  <a:txBody>
                    <a:bodyPr/>
                    <a:lstStyle/>
                    <a:p>
                      <a:pPr algn="l" rtl="0" fontAlgn="b"/>
                      <a:r>
                        <a:rPr lang="es-MX" sz="600" b="0" i="1" u="none" strike="noStrike">
                          <a:solidFill>
                            <a:srgbClr val="000000"/>
                          </a:solidFill>
                          <a:effectLst/>
                          <a:latin typeface="Arial Narrow" panose="020B0606020202030204" pitchFamily="34" charset="0"/>
                        </a:rPr>
                        <a:t>Serratia marcescens</a:t>
                      </a:r>
                    </a:p>
                  </a:txBody>
                  <a:tcPr marL="9525" marR="9525" marT="9525" marB="0" anchor="b">
                    <a:lnL>
                      <a:noFill/>
                    </a:lnL>
                    <a:lnR>
                      <a:noFill/>
                    </a:lnR>
                    <a:lnT>
                      <a:noFill/>
                    </a:lnT>
                    <a:lnB>
                      <a:noFill/>
                    </a:lnB>
                  </a:tcPr>
                </a:tc>
                <a:tc>
                  <a:txBody>
                    <a:bodyPr/>
                    <a:lstStyle/>
                    <a:p>
                      <a:pPr algn="ctr" fontAlgn="ctr"/>
                      <a:r>
                        <a:rPr lang="es-MX" sz="1000" b="0" i="0" u="none" strike="noStrike">
                          <a:solidFill>
                            <a:srgbClr val="000000"/>
                          </a:solidFill>
                          <a:effectLst/>
                          <a:latin typeface="Arial Narrow" panose="020B0606020202030204" pitchFamily="34" charset="0"/>
                        </a:rPr>
                        <a:t>11</a:t>
                      </a:r>
                    </a:p>
                  </a:txBody>
                  <a:tcPr marL="9525" marR="9525" marT="9525" marB="0" anchor="ctr">
                    <a:lnL>
                      <a:noFill/>
                    </a:lnL>
                    <a:lnR>
                      <a:noFill/>
                    </a:lnR>
                    <a:lnT>
                      <a:noFill/>
                    </a:lnT>
                    <a:lnB>
                      <a:noFill/>
                    </a:lnB>
                  </a:tcPr>
                </a:tc>
                <a:tc>
                  <a:txBody>
                    <a:bodyPr/>
                    <a:lstStyle/>
                    <a:p>
                      <a:pPr algn="ctr" fontAlgn="ctr"/>
                      <a:r>
                        <a:rPr lang="es-MX" sz="1000" b="0" i="0" u="none" strike="noStrike">
                          <a:solidFill>
                            <a:srgbClr val="000000"/>
                          </a:solidFill>
                          <a:effectLst/>
                          <a:latin typeface="Arial Narrow" panose="020B0606020202030204" pitchFamily="34" charset="0"/>
                        </a:rPr>
                        <a:t>6</a:t>
                      </a:r>
                    </a:p>
                  </a:txBody>
                  <a:tcPr marL="9525" marR="9525" marT="9525" marB="0" anchor="ctr">
                    <a:lnL>
                      <a:noFill/>
                    </a:lnL>
                    <a:lnR>
                      <a:noFill/>
                    </a:lnR>
                    <a:lnT>
                      <a:noFill/>
                    </a:lnT>
                    <a:lnB>
                      <a:noFill/>
                    </a:lnB>
                  </a:tcPr>
                </a:tc>
                <a:tc>
                  <a:txBody>
                    <a:bodyPr/>
                    <a:lstStyle/>
                    <a:p>
                      <a:pPr algn="ctr" fontAlgn="ctr"/>
                      <a:r>
                        <a:rPr lang="es-MX" sz="1000" b="0" i="0" u="none" strike="noStrike">
                          <a:solidFill>
                            <a:srgbClr val="000000"/>
                          </a:solidFill>
                          <a:effectLst/>
                          <a:latin typeface="Arial Narrow" panose="020B0606020202030204" pitchFamily="34" charset="0"/>
                        </a:rPr>
                        <a:t>69</a:t>
                      </a:r>
                    </a:p>
                  </a:txBody>
                  <a:tcPr marL="9525" marR="9525" marT="9525" marB="0" anchor="ctr">
                    <a:lnL>
                      <a:noFill/>
                    </a:lnL>
                    <a:lnR>
                      <a:noFill/>
                    </a:lnR>
                    <a:lnT>
                      <a:noFill/>
                    </a:lnT>
                    <a:lnB>
                      <a:noFill/>
                    </a:lnB>
                  </a:tcPr>
                </a:tc>
                <a:tc>
                  <a:txBody>
                    <a:bodyPr/>
                    <a:lstStyle/>
                    <a:p>
                      <a:pPr algn="ctr" fontAlgn="ctr"/>
                      <a:r>
                        <a:rPr lang="es-MX" sz="1000" b="0" i="0" u="none" strike="noStrike">
                          <a:solidFill>
                            <a:srgbClr val="000000"/>
                          </a:solidFill>
                          <a:effectLst/>
                          <a:latin typeface="Arial Narrow" panose="020B0606020202030204" pitchFamily="34" charset="0"/>
                        </a:rPr>
                        <a:t>86</a:t>
                      </a:r>
                    </a:p>
                  </a:txBody>
                  <a:tcPr marL="9525" marR="9525" marT="9525" marB="0" anchor="ctr">
                    <a:lnL>
                      <a:noFill/>
                    </a:lnL>
                    <a:lnR>
                      <a:noFill/>
                    </a:lnR>
                    <a:lnT>
                      <a:noFill/>
                    </a:lnT>
                    <a:lnB>
                      <a:noFill/>
                    </a:lnB>
                  </a:tcPr>
                </a:tc>
                <a:extLst>
                  <a:ext uri="{0D108BD9-81ED-4DB2-BD59-A6C34878D82A}">
                    <a16:rowId xmlns:a16="http://schemas.microsoft.com/office/drawing/2014/main" val="3005410296"/>
                  </a:ext>
                </a:extLst>
              </a:tr>
              <a:tr h="180852">
                <a:tc>
                  <a:txBody>
                    <a:bodyPr/>
                    <a:lstStyle/>
                    <a:p>
                      <a:pPr algn="l" rtl="0" fontAlgn="b"/>
                      <a:r>
                        <a:rPr lang="es-MX" sz="600" b="0" i="1" u="none" strike="noStrike">
                          <a:solidFill>
                            <a:srgbClr val="000000"/>
                          </a:solidFill>
                          <a:effectLst/>
                          <a:latin typeface="Arial Narrow" panose="020B0606020202030204" pitchFamily="34" charset="0"/>
                        </a:rPr>
                        <a:t>Candida albicans</a:t>
                      </a:r>
                    </a:p>
                  </a:txBody>
                  <a:tcPr marL="9525" marR="9525" marT="9525" marB="0" anchor="b">
                    <a:lnL>
                      <a:noFill/>
                    </a:lnL>
                    <a:lnR>
                      <a:noFill/>
                    </a:lnR>
                    <a:lnT>
                      <a:noFill/>
                    </a:lnT>
                    <a:lnB>
                      <a:noFill/>
                    </a:lnB>
                  </a:tcPr>
                </a:tc>
                <a:tc>
                  <a:txBody>
                    <a:bodyPr/>
                    <a:lstStyle/>
                    <a:p>
                      <a:pPr algn="ctr" fontAlgn="ctr"/>
                      <a:r>
                        <a:rPr lang="es-MX" sz="1000" b="0" i="0" u="none" strike="noStrike">
                          <a:solidFill>
                            <a:srgbClr val="000000"/>
                          </a:solidFill>
                          <a:effectLst/>
                          <a:latin typeface="Arial Narrow" panose="020B0606020202030204" pitchFamily="34" charset="0"/>
                        </a:rPr>
                        <a:t>2</a:t>
                      </a:r>
                    </a:p>
                  </a:txBody>
                  <a:tcPr marL="9525" marR="9525" marT="9525" marB="0" anchor="ctr">
                    <a:lnL>
                      <a:noFill/>
                    </a:lnL>
                    <a:lnR>
                      <a:noFill/>
                    </a:lnR>
                    <a:lnT>
                      <a:noFill/>
                    </a:lnT>
                    <a:lnB>
                      <a:noFill/>
                    </a:lnB>
                  </a:tcPr>
                </a:tc>
                <a:tc>
                  <a:txBody>
                    <a:bodyPr/>
                    <a:lstStyle/>
                    <a:p>
                      <a:pPr algn="ctr" fontAlgn="ctr"/>
                      <a:r>
                        <a:rPr lang="es-MX" sz="1000" b="0" i="0" u="none" strike="noStrike">
                          <a:solidFill>
                            <a:srgbClr val="000000"/>
                          </a:solidFill>
                          <a:effectLst/>
                          <a:latin typeface="Arial Narrow" panose="020B0606020202030204" pitchFamily="34" charset="0"/>
                        </a:rPr>
                        <a:t>28</a:t>
                      </a:r>
                    </a:p>
                  </a:txBody>
                  <a:tcPr marL="9525" marR="9525" marT="9525" marB="0" anchor="ctr">
                    <a:lnL>
                      <a:noFill/>
                    </a:lnL>
                    <a:lnR>
                      <a:noFill/>
                    </a:lnR>
                    <a:lnT>
                      <a:noFill/>
                    </a:lnT>
                    <a:lnB>
                      <a:noFill/>
                    </a:lnB>
                  </a:tcPr>
                </a:tc>
                <a:tc>
                  <a:txBody>
                    <a:bodyPr/>
                    <a:lstStyle/>
                    <a:p>
                      <a:pPr algn="ctr" fontAlgn="ctr"/>
                      <a:r>
                        <a:rPr lang="es-MX" sz="1000" b="0" i="0" u="none" strike="noStrike">
                          <a:solidFill>
                            <a:srgbClr val="000000"/>
                          </a:solidFill>
                          <a:effectLst/>
                          <a:latin typeface="Arial Narrow" panose="020B0606020202030204" pitchFamily="34" charset="0"/>
                        </a:rPr>
                        <a:t>48</a:t>
                      </a:r>
                    </a:p>
                  </a:txBody>
                  <a:tcPr marL="9525" marR="9525" marT="9525" marB="0" anchor="ctr">
                    <a:lnL>
                      <a:noFill/>
                    </a:lnL>
                    <a:lnR>
                      <a:noFill/>
                    </a:lnR>
                    <a:lnT>
                      <a:noFill/>
                    </a:lnT>
                    <a:lnB>
                      <a:noFill/>
                    </a:lnB>
                  </a:tcPr>
                </a:tc>
                <a:tc>
                  <a:txBody>
                    <a:bodyPr/>
                    <a:lstStyle/>
                    <a:p>
                      <a:pPr algn="ctr" fontAlgn="ctr"/>
                      <a:r>
                        <a:rPr lang="es-MX" sz="1000" b="0" i="0" u="none" strike="noStrike">
                          <a:solidFill>
                            <a:srgbClr val="000000"/>
                          </a:solidFill>
                          <a:effectLst/>
                          <a:latin typeface="Arial Narrow" panose="020B0606020202030204" pitchFamily="34" charset="0"/>
                        </a:rPr>
                        <a:t>78</a:t>
                      </a:r>
                    </a:p>
                  </a:txBody>
                  <a:tcPr marL="9525" marR="9525" marT="9525" marB="0" anchor="ctr">
                    <a:lnL>
                      <a:noFill/>
                    </a:lnL>
                    <a:lnR>
                      <a:noFill/>
                    </a:lnR>
                    <a:lnT>
                      <a:noFill/>
                    </a:lnT>
                    <a:lnB>
                      <a:noFill/>
                    </a:lnB>
                  </a:tcPr>
                </a:tc>
                <a:extLst>
                  <a:ext uri="{0D108BD9-81ED-4DB2-BD59-A6C34878D82A}">
                    <a16:rowId xmlns:a16="http://schemas.microsoft.com/office/drawing/2014/main" val="2681735270"/>
                  </a:ext>
                </a:extLst>
              </a:tr>
              <a:tr h="180852">
                <a:tc>
                  <a:txBody>
                    <a:bodyPr/>
                    <a:lstStyle/>
                    <a:p>
                      <a:pPr algn="l" rtl="0" fontAlgn="b"/>
                      <a:r>
                        <a:rPr lang="es-MX" sz="600" b="0" i="1" u="none" strike="noStrike">
                          <a:solidFill>
                            <a:srgbClr val="000000"/>
                          </a:solidFill>
                          <a:effectLst/>
                          <a:latin typeface="Arial Narrow" panose="020B0606020202030204" pitchFamily="34" charset="0"/>
                        </a:rPr>
                        <a:t>Enterobacter cloacae</a:t>
                      </a:r>
                    </a:p>
                  </a:txBody>
                  <a:tcPr marL="9525" marR="9525" marT="9525" marB="0" anchor="b">
                    <a:lnL>
                      <a:noFill/>
                    </a:lnL>
                    <a:lnR>
                      <a:noFill/>
                    </a:lnR>
                    <a:lnT>
                      <a:noFill/>
                    </a:lnT>
                    <a:lnB>
                      <a:noFill/>
                    </a:lnB>
                  </a:tcPr>
                </a:tc>
                <a:tc>
                  <a:txBody>
                    <a:bodyPr/>
                    <a:lstStyle/>
                    <a:p>
                      <a:pPr algn="ctr" fontAlgn="ctr"/>
                      <a:r>
                        <a:rPr lang="es-MX" sz="1000" b="0" i="0" u="none" strike="noStrike">
                          <a:solidFill>
                            <a:srgbClr val="000000"/>
                          </a:solidFill>
                          <a:effectLst/>
                          <a:latin typeface="Arial Narrow" panose="020B0606020202030204" pitchFamily="34" charset="0"/>
                        </a:rPr>
                        <a:t>3</a:t>
                      </a:r>
                    </a:p>
                  </a:txBody>
                  <a:tcPr marL="9525" marR="9525" marT="9525" marB="0" anchor="ctr">
                    <a:lnL>
                      <a:noFill/>
                    </a:lnL>
                    <a:lnR>
                      <a:noFill/>
                    </a:lnR>
                    <a:lnT>
                      <a:noFill/>
                    </a:lnT>
                    <a:lnB>
                      <a:noFill/>
                    </a:lnB>
                  </a:tcPr>
                </a:tc>
                <a:tc>
                  <a:txBody>
                    <a:bodyPr/>
                    <a:lstStyle/>
                    <a:p>
                      <a:pPr algn="ctr" fontAlgn="ctr"/>
                      <a:r>
                        <a:rPr lang="es-MX" sz="1000" b="0" i="0" u="none" strike="noStrike">
                          <a:solidFill>
                            <a:srgbClr val="000000"/>
                          </a:solidFill>
                          <a:effectLst/>
                          <a:latin typeface="Arial Narrow" panose="020B0606020202030204" pitchFamily="34" charset="0"/>
                        </a:rPr>
                        <a:t>16</a:t>
                      </a:r>
                    </a:p>
                  </a:txBody>
                  <a:tcPr marL="9525" marR="9525" marT="9525" marB="0" anchor="ctr">
                    <a:lnL>
                      <a:noFill/>
                    </a:lnL>
                    <a:lnR>
                      <a:noFill/>
                    </a:lnR>
                    <a:lnT>
                      <a:noFill/>
                    </a:lnT>
                    <a:lnB>
                      <a:noFill/>
                    </a:lnB>
                  </a:tcPr>
                </a:tc>
                <a:tc>
                  <a:txBody>
                    <a:bodyPr/>
                    <a:lstStyle/>
                    <a:p>
                      <a:pPr algn="ctr" fontAlgn="ctr"/>
                      <a:r>
                        <a:rPr lang="es-MX" sz="1000" b="0" i="0" u="none" strike="noStrike">
                          <a:solidFill>
                            <a:srgbClr val="000000"/>
                          </a:solidFill>
                          <a:effectLst/>
                          <a:latin typeface="Arial Narrow" panose="020B0606020202030204" pitchFamily="34" charset="0"/>
                        </a:rPr>
                        <a:t>42</a:t>
                      </a:r>
                    </a:p>
                  </a:txBody>
                  <a:tcPr marL="9525" marR="9525" marT="9525" marB="0" anchor="ctr">
                    <a:lnL>
                      <a:noFill/>
                    </a:lnL>
                    <a:lnR>
                      <a:noFill/>
                    </a:lnR>
                    <a:lnT>
                      <a:noFill/>
                    </a:lnT>
                    <a:lnB>
                      <a:noFill/>
                    </a:lnB>
                  </a:tcPr>
                </a:tc>
                <a:tc>
                  <a:txBody>
                    <a:bodyPr/>
                    <a:lstStyle/>
                    <a:p>
                      <a:pPr algn="ctr" fontAlgn="ctr"/>
                      <a:r>
                        <a:rPr lang="es-MX" sz="1000" b="0" i="0" u="none" strike="noStrike">
                          <a:solidFill>
                            <a:srgbClr val="000000"/>
                          </a:solidFill>
                          <a:effectLst/>
                          <a:latin typeface="Arial Narrow" panose="020B0606020202030204" pitchFamily="34" charset="0"/>
                        </a:rPr>
                        <a:t>61</a:t>
                      </a:r>
                    </a:p>
                  </a:txBody>
                  <a:tcPr marL="9525" marR="9525" marT="9525" marB="0" anchor="ctr">
                    <a:lnL>
                      <a:noFill/>
                    </a:lnL>
                    <a:lnR>
                      <a:noFill/>
                    </a:lnR>
                    <a:lnT>
                      <a:noFill/>
                    </a:lnT>
                    <a:lnB>
                      <a:noFill/>
                    </a:lnB>
                  </a:tcPr>
                </a:tc>
                <a:extLst>
                  <a:ext uri="{0D108BD9-81ED-4DB2-BD59-A6C34878D82A}">
                    <a16:rowId xmlns:a16="http://schemas.microsoft.com/office/drawing/2014/main" val="160399996"/>
                  </a:ext>
                </a:extLst>
              </a:tr>
              <a:tr h="180852">
                <a:tc>
                  <a:txBody>
                    <a:bodyPr/>
                    <a:lstStyle/>
                    <a:p>
                      <a:pPr algn="l" rtl="0" fontAlgn="b"/>
                      <a:r>
                        <a:rPr lang="es-MX" sz="600" b="0" i="1" u="none" strike="noStrike">
                          <a:solidFill>
                            <a:srgbClr val="000000"/>
                          </a:solidFill>
                          <a:effectLst/>
                          <a:latin typeface="Arial Narrow" panose="020B0606020202030204" pitchFamily="34" charset="0"/>
                        </a:rPr>
                        <a:t>Klebsiella oxytoca</a:t>
                      </a:r>
                    </a:p>
                  </a:txBody>
                  <a:tcPr marL="9525" marR="9525" marT="9525" marB="0" anchor="b">
                    <a:lnL>
                      <a:noFill/>
                    </a:lnL>
                    <a:lnR>
                      <a:noFill/>
                    </a:lnR>
                    <a:lnT>
                      <a:noFill/>
                    </a:lnT>
                    <a:lnB>
                      <a:noFill/>
                    </a:lnB>
                  </a:tcPr>
                </a:tc>
                <a:tc>
                  <a:txBody>
                    <a:bodyPr/>
                    <a:lstStyle/>
                    <a:p>
                      <a:pPr algn="ctr" fontAlgn="ctr"/>
                      <a:r>
                        <a:rPr lang="es-MX" sz="1000" b="0" i="0" u="none" strike="noStrike">
                          <a:solidFill>
                            <a:srgbClr val="000000"/>
                          </a:solidFill>
                          <a:effectLst/>
                          <a:latin typeface="Arial Narrow" panose="020B0606020202030204" pitchFamily="34" charset="0"/>
                        </a:rPr>
                        <a:t>5</a:t>
                      </a:r>
                    </a:p>
                  </a:txBody>
                  <a:tcPr marL="9525" marR="9525" marT="9525" marB="0" anchor="ctr">
                    <a:lnL>
                      <a:noFill/>
                    </a:lnL>
                    <a:lnR>
                      <a:noFill/>
                    </a:lnR>
                    <a:lnT>
                      <a:noFill/>
                    </a:lnT>
                    <a:lnB>
                      <a:noFill/>
                    </a:lnB>
                  </a:tcPr>
                </a:tc>
                <a:tc>
                  <a:txBody>
                    <a:bodyPr/>
                    <a:lstStyle/>
                    <a:p>
                      <a:pPr algn="ctr" fontAlgn="ctr"/>
                      <a:r>
                        <a:rPr lang="es-MX" sz="1000" b="0" i="0" u="none" strike="noStrike">
                          <a:solidFill>
                            <a:srgbClr val="000000"/>
                          </a:solidFill>
                          <a:effectLst/>
                          <a:latin typeface="Arial Narrow" panose="020B0606020202030204" pitchFamily="34" charset="0"/>
                        </a:rPr>
                        <a:t>14</a:t>
                      </a:r>
                    </a:p>
                  </a:txBody>
                  <a:tcPr marL="9525" marR="9525" marT="9525" marB="0" anchor="ctr">
                    <a:lnL>
                      <a:noFill/>
                    </a:lnL>
                    <a:lnR>
                      <a:noFill/>
                    </a:lnR>
                    <a:lnT>
                      <a:noFill/>
                    </a:lnT>
                    <a:lnB>
                      <a:noFill/>
                    </a:lnB>
                  </a:tcPr>
                </a:tc>
                <a:tc>
                  <a:txBody>
                    <a:bodyPr/>
                    <a:lstStyle/>
                    <a:p>
                      <a:pPr algn="ctr" fontAlgn="ctr"/>
                      <a:r>
                        <a:rPr lang="es-MX" sz="1000" b="0" i="0" u="none" strike="noStrike">
                          <a:solidFill>
                            <a:srgbClr val="000000"/>
                          </a:solidFill>
                          <a:effectLst/>
                          <a:latin typeface="Arial Narrow" panose="020B0606020202030204" pitchFamily="34" charset="0"/>
                        </a:rPr>
                        <a:t>30</a:t>
                      </a:r>
                    </a:p>
                  </a:txBody>
                  <a:tcPr marL="9525" marR="9525" marT="9525" marB="0" anchor="ctr">
                    <a:lnL>
                      <a:noFill/>
                    </a:lnL>
                    <a:lnR>
                      <a:noFill/>
                    </a:lnR>
                    <a:lnT>
                      <a:noFill/>
                    </a:lnT>
                    <a:lnB>
                      <a:noFill/>
                    </a:lnB>
                  </a:tcPr>
                </a:tc>
                <a:tc>
                  <a:txBody>
                    <a:bodyPr/>
                    <a:lstStyle/>
                    <a:p>
                      <a:pPr algn="ctr" fontAlgn="ctr"/>
                      <a:r>
                        <a:rPr lang="es-MX" sz="1000" b="0" i="0" u="none" strike="noStrike">
                          <a:solidFill>
                            <a:srgbClr val="000000"/>
                          </a:solidFill>
                          <a:effectLst/>
                          <a:latin typeface="Arial Narrow" panose="020B0606020202030204" pitchFamily="34" charset="0"/>
                        </a:rPr>
                        <a:t>49</a:t>
                      </a:r>
                    </a:p>
                  </a:txBody>
                  <a:tcPr marL="9525" marR="9525" marT="9525" marB="0" anchor="ctr">
                    <a:lnL>
                      <a:noFill/>
                    </a:lnL>
                    <a:lnR>
                      <a:noFill/>
                    </a:lnR>
                    <a:lnT>
                      <a:noFill/>
                    </a:lnT>
                    <a:lnB>
                      <a:noFill/>
                    </a:lnB>
                  </a:tcPr>
                </a:tc>
                <a:extLst>
                  <a:ext uri="{0D108BD9-81ED-4DB2-BD59-A6C34878D82A}">
                    <a16:rowId xmlns:a16="http://schemas.microsoft.com/office/drawing/2014/main" val="756110366"/>
                  </a:ext>
                </a:extLst>
              </a:tr>
              <a:tr h="180852">
                <a:tc>
                  <a:txBody>
                    <a:bodyPr/>
                    <a:lstStyle/>
                    <a:p>
                      <a:pPr algn="l" rtl="0" fontAlgn="b"/>
                      <a:r>
                        <a:rPr lang="es-MX" sz="600" b="0" i="1" u="none" strike="noStrike">
                          <a:solidFill>
                            <a:srgbClr val="000000"/>
                          </a:solidFill>
                          <a:effectLst/>
                          <a:latin typeface="Arial Narrow" panose="020B0606020202030204" pitchFamily="34" charset="0"/>
                        </a:rPr>
                        <a:t>Proteus mirabilis</a:t>
                      </a:r>
                    </a:p>
                  </a:txBody>
                  <a:tcPr marL="9525" marR="9525" marT="9525" marB="0" anchor="b">
                    <a:lnL>
                      <a:noFill/>
                    </a:lnL>
                    <a:lnR>
                      <a:noFill/>
                    </a:lnR>
                    <a:lnT>
                      <a:noFill/>
                    </a:lnT>
                    <a:lnB>
                      <a:noFill/>
                    </a:lnB>
                  </a:tcPr>
                </a:tc>
                <a:tc>
                  <a:txBody>
                    <a:bodyPr/>
                    <a:lstStyle/>
                    <a:p>
                      <a:pPr algn="ctr" fontAlgn="ctr"/>
                      <a:r>
                        <a:rPr lang="es-MX" sz="1000" b="0" i="0" u="none" strike="noStrike">
                          <a:solidFill>
                            <a:srgbClr val="000000"/>
                          </a:solidFill>
                          <a:effectLst/>
                          <a:latin typeface="Arial Narrow" panose="020B0606020202030204" pitchFamily="34" charset="0"/>
                        </a:rPr>
                        <a:t>1</a:t>
                      </a:r>
                    </a:p>
                  </a:txBody>
                  <a:tcPr marL="9525" marR="9525" marT="9525" marB="0" anchor="ctr">
                    <a:lnL>
                      <a:noFill/>
                    </a:lnL>
                    <a:lnR>
                      <a:noFill/>
                    </a:lnR>
                    <a:lnT>
                      <a:noFill/>
                    </a:lnT>
                    <a:lnB>
                      <a:noFill/>
                    </a:lnB>
                  </a:tcPr>
                </a:tc>
                <a:tc>
                  <a:txBody>
                    <a:bodyPr/>
                    <a:lstStyle/>
                    <a:p>
                      <a:pPr algn="ctr" fontAlgn="ctr"/>
                      <a:r>
                        <a:rPr lang="es-MX" sz="1000" b="0" i="0" u="none" strike="noStrike">
                          <a:solidFill>
                            <a:srgbClr val="000000"/>
                          </a:solidFill>
                          <a:effectLst/>
                          <a:latin typeface="Arial Narrow" panose="020B0606020202030204" pitchFamily="34" charset="0"/>
                        </a:rPr>
                        <a:t>16</a:t>
                      </a:r>
                    </a:p>
                  </a:txBody>
                  <a:tcPr marL="9525" marR="9525" marT="9525" marB="0" anchor="ctr">
                    <a:lnL>
                      <a:noFill/>
                    </a:lnL>
                    <a:lnR>
                      <a:noFill/>
                    </a:lnR>
                    <a:lnT>
                      <a:noFill/>
                    </a:lnT>
                    <a:lnB>
                      <a:noFill/>
                    </a:lnB>
                  </a:tcPr>
                </a:tc>
                <a:tc>
                  <a:txBody>
                    <a:bodyPr/>
                    <a:lstStyle/>
                    <a:p>
                      <a:pPr algn="ctr" fontAlgn="ctr"/>
                      <a:r>
                        <a:rPr lang="es-MX" sz="1000" b="0" i="0" u="none" strike="noStrike">
                          <a:solidFill>
                            <a:srgbClr val="000000"/>
                          </a:solidFill>
                          <a:effectLst/>
                          <a:latin typeface="Arial Narrow" panose="020B0606020202030204" pitchFamily="34" charset="0"/>
                        </a:rPr>
                        <a:t>18</a:t>
                      </a:r>
                    </a:p>
                  </a:txBody>
                  <a:tcPr marL="9525" marR="9525" marT="9525" marB="0" anchor="ctr">
                    <a:lnL>
                      <a:noFill/>
                    </a:lnL>
                    <a:lnR>
                      <a:noFill/>
                    </a:lnR>
                    <a:lnT>
                      <a:noFill/>
                    </a:lnT>
                    <a:lnB>
                      <a:noFill/>
                    </a:lnB>
                  </a:tcPr>
                </a:tc>
                <a:tc>
                  <a:txBody>
                    <a:bodyPr/>
                    <a:lstStyle/>
                    <a:p>
                      <a:pPr algn="ctr" fontAlgn="ctr"/>
                      <a:r>
                        <a:rPr lang="es-MX" sz="1000" b="0" i="0" u="none" strike="noStrike">
                          <a:solidFill>
                            <a:srgbClr val="000000"/>
                          </a:solidFill>
                          <a:effectLst/>
                          <a:latin typeface="Arial Narrow" panose="020B0606020202030204" pitchFamily="34" charset="0"/>
                        </a:rPr>
                        <a:t>35</a:t>
                      </a:r>
                    </a:p>
                  </a:txBody>
                  <a:tcPr marL="9525" marR="9525" marT="9525" marB="0" anchor="ctr">
                    <a:lnL>
                      <a:noFill/>
                    </a:lnL>
                    <a:lnR>
                      <a:noFill/>
                    </a:lnR>
                    <a:lnT>
                      <a:noFill/>
                    </a:lnT>
                    <a:lnB>
                      <a:noFill/>
                    </a:lnB>
                  </a:tcPr>
                </a:tc>
                <a:extLst>
                  <a:ext uri="{0D108BD9-81ED-4DB2-BD59-A6C34878D82A}">
                    <a16:rowId xmlns:a16="http://schemas.microsoft.com/office/drawing/2014/main" val="1225248093"/>
                  </a:ext>
                </a:extLst>
              </a:tr>
              <a:tr h="170805">
                <a:tc>
                  <a:txBody>
                    <a:bodyPr/>
                    <a:lstStyle/>
                    <a:p>
                      <a:pPr algn="ctr" fontAlgn="b"/>
                      <a:r>
                        <a:rPr lang="es-MX" sz="800" b="1" i="0" u="none" strike="noStrike" dirty="0">
                          <a:solidFill>
                            <a:srgbClr val="000000"/>
                          </a:solidFill>
                          <a:effectLst/>
                          <a:latin typeface="Arial Narrow" panose="020B0606020202030204" pitchFamily="34" charset="0"/>
                        </a:rPr>
                        <a:t>Total general</a:t>
                      </a:r>
                    </a:p>
                  </a:txBody>
                  <a:tcPr marL="9525" marR="9525" marT="9525" marB="0" anchor="b">
                    <a:lnL>
                      <a:noFill/>
                    </a:lnL>
                    <a:lnR>
                      <a:noFill/>
                    </a:lnR>
                    <a:lnT w="12700" cap="flat" cmpd="sng" algn="ctr">
                      <a:noFill/>
                      <a:prstDash val="solid"/>
                      <a:round/>
                      <a:headEnd type="none" w="med" len="med"/>
                      <a:tailEnd type="none" w="med" len="med"/>
                    </a:lnT>
                    <a:lnB>
                      <a:noFill/>
                    </a:lnB>
                  </a:tcPr>
                </a:tc>
                <a:tc>
                  <a:txBody>
                    <a:bodyPr/>
                    <a:lstStyle/>
                    <a:p>
                      <a:pPr algn="ctr" fontAlgn="ctr"/>
                      <a:r>
                        <a:rPr lang="es-MX" sz="1000" b="1" i="0" u="none" strike="noStrike">
                          <a:solidFill>
                            <a:srgbClr val="000000"/>
                          </a:solidFill>
                          <a:effectLst/>
                          <a:latin typeface="Arial Narrow" panose="020B0606020202030204" pitchFamily="34" charset="0"/>
                        </a:rPr>
                        <a:t>557</a:t>
                      </a:r>
                    </a:p>
                  </a:txBody>
                  <a:tcPr marL="9525" marR="9525" marT="9525" marB="0" anchor="ctr">
                    <a:lnL>
                      <a:noFill/>
                    </a:lnL>
                    <a:lnR>
                      <a:noFill/>
                    </a:lnR>
                    <a:lnT w="12700" cap="flat" cmpd="sng" algn="ctr">
                      <a:noFill/>
                      <a:prstDash val="solid"/>
                      <a:round/>
                      <a:headEnd type="none" w="med" len="med"/>
                      <a:tailEnd type="none" w="med" len="med"/>
                    </a:lnT>
                    <a:lnB>
                      <a:noFill/>
                    </a:lnB>
                  </a:tcPr>
                </a:tc>
                <a:tc>
                  <a:txBody>
                    <a:bodyPr/>
                    <a:lstStyle/>
                    <a:p>
                      <a:pPr algn="ctr" fontAlgn="ctr"/>
                      <a:r>
                        <a:rPr lang="es-MX" sz="1000" b="1" i="0" u="none" strike="noStrike">
                          <a:solidFill>
                            <a:srgbClr val="000000"/>
                          </a:solidFill>
                          <a:effectLst/>
                          <a:latin typeface="Arial Narrow" panose="020B0606020202030204" pitchFamily="34" charset="0"/>
                        </a:rPr>
                        <a:t>526</a:t>
                      </a:r>
                    </a:p>
                  </a:txBody>
                  <a:tcPr marL="9525" marR="9525" marT="9525" marB="0" anchor="ctr">
                    <a:lnL>
                      <a:noFill/>
                    </a:lnL>
                    <a:lnR>
                      <a:noFill/>
                    </a:lnR>
                    <a:lnT w="12700" cap="flat" cmpd="sng" algn="ctr">
                      <a:noFill/>
                      <a:prstDash val="solid"/>
                      <a:round/>
                      <a:headEnd type="none" w="med" len="med"/>
                      <a:tailEnd type="none" w="med" len="med"/>
                    </a:lnT>
                    <a:lnB>
                      <a:noFill/>
                    </a:lnB>
                  </a:tcPr>
                </a:tc>
                <a:tc>
                  <a:txBody>
                    <a:bodyPr/>
                    <a:lstStyle/>
                    <a:p>
                      <a:pPr algn="ctr" fontAlgn="ctr"/>
                      <a:r>
                        <a:rPr lang="es-MX" sz="1000" b="1" i="0" u="none" strike="noStrike">
                          <a:solidFill>
                            <a:srgbClr val="000000"/>
                          </a:solidFill>
                          <a:effectLst/>
                          <a:latin typeface="Arial Narrow" panose="020B0606020202030204" pitchFamily="34" charset="0"/>
                        </a:rPr>
                        <a:t>1215</a:t>
                      </a:r>
                    </a:p>
                  </a:txBody>
                  <a:tcPr marL="9525" marR="9525" marT="9525" marB="0" anchor="ctr">
                    <a:lnL>
                      <a:noFill/>
                    </a:lnL>
                    <a:lnR>
                      <a:noFill/>
                    </a:lnR>
                    <a:lnT w="12700" cap="flat" cmpd="sng" algn="ctr">
                      <a:noFill/>
                      <a:prstDash val="solid"/>
                      <a:round/>
                      <a:headEnd type="none" w="med" len="med"/>
                      <a:tailEnd type="none" w="med" len="med"/>
                    </a:lnT>
                    <a:lnB>
                      <a:noFill/>
                    </a:lnB>
                  </a:tcPr>
                </a:tc>
                <a:tc>
                  <a:txBody>
                    <a:bodyPr/>
                    <a:lstStyle/>
                    <a:p>
                      <a:pPr algn="ctr" fontAlgn="ctr"/>
                      <a:r>
                        <a:rPr lang="es-MX" sz="1000" b="1" i="0" u="none" strike="noStrike" dirty="0">
                          <a:solidFill>
                            <a:srgbClr val="000000"/>
                          </a:solidFill>
                          <a:effectLst/>
                          <a:latin typeface="Arial Narrow" panose="020B0606020202030204" pitchFamily="34" charset="0"/>
                        </a:rPr>
                        <a:t>2298</a:t>
                      </a:r>
                    </a:p>
                  </a:txBody>
                  <a:tcPr marL="9525" marR="9525" marT="9525" marB="0" anchor="ctr">
                    <a:lnL>
                      <a:noFill/>
                    </a:lnL>
                    <a:lnR>
                      <a:noFill/>
                    </a:lnR>
                    <a:lnT w="12700" cap="flat" cmpd="sng" algn="ctr">
                      <a:noFill/>
                      <a:prstDash val="solid"/>
                      <a:round/>
                      <a:headEnd type="none" w="med" len="med"/>
                      <a:tailEnd type="none" w="med" len="med"/>
                    </a:lnT>
                    <a:lnB>
                      <a:noFill/>
                    </a:lnB>
                  </a:tcPr>
                </a:tc>
                <a:extLst>
                  <a:ext uri="{0D108BD9-81ED-4DB2-BD59-A6C34878D82A}">
                    <a16:rowId xmlns:a16="http://schemas.microsoft.com/office/drawing/2014/main" val="35632884"/>
                  </a:ext>
                </a:extLst>
              </a:tr>
            </a:tbl>
          </a:graphicData>
        </a:graphic>
      </p:graphicFrame>
    </p:spTree>
    <p:extLst>
      <p:ext uri="{BB962C8B-B14F-4D97-AF65-F5344CB8AC3E}">
        <p14:creationId xmlns:p14="http://schemas.microsoft.com/office/powerpoint/2010/main" val="4343187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ángulo 23">
            <a:extLst>
              <a:ext uri="{FF2B5EF4-FFF2-40B4-BE49-F238E27FC236}">
                <a16:creationId xmlns:a16="http://schemas.microsoft.com/office/drawing/2014/main" id="{8B955405-E974-46A6-9F29-94E2FFD40980}"/>
              </a:ext>
            </a:extLst>
          </p:cNvPr>
          <p:cNvSpPr/>
          <p:nvPr/>
        </p:nvSpPr>
        <p:spPr>
          <a:xfrm>
            <a:off x="-13385" y="2856770"/>
            <a:ext cx="2138700" cy="2795349"/>
          </a:xfrm>
          <a:prstGeom prst="rect">
            <a:avLst/>
          </a:prstGeom>
          <a:solidFill>
            <a:srgbClr val="FB9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s-MX" sz="4000" b="1" dirty="0">
                <a:solidFill>
                  <a:srgbClr val="C00000"/>
                </a:solidFill>
              </a:rPr>
              <a:t>UCI adultos</a:t>
            </a:r>
          </a:p>
        </p:txBody>
      </p:sp>
      <p:pic>
        <p:nvPicPr>
          <p:cNvPr id="17" name="Imagen 16">
            <a:extLst>
              <a:ext uri="{FF2B5EF4-FFF2-40B4-BE49-F238E27FC236}">
                <a16:creationId xmlns:a16="http://schemas.microsoft.com/office/drawing/2014/main" id="{2C17F782-5243-437F-A992-074DC71CDE07}"/>
              </a:ext>
            </a:extLst>
          </p:cNvPr>
          <p:cNvPicPr>
            <a:picLocks noChangeAspect="1"/>
          </p:cNvPicPr>
          <p:nvPr/>
        </p:nvPicPr>
        <p:blipFill rotWithShape="1">
          <a:blip r:embed="rId3"/>
          <a:srcRect b="26533"/>
          <a:stretch/>
        </p:blipFill>
        <p:spPr>
          <a:xfrm>
            <a:off x="0" y="1950"/>
            <a:ext cx="2129908" cy="2867570"/>
          </a:xfrm>
          <a:prstGeom prst="rect">
            <a:avLst/>
          </a:prstGeom>
        </p:spPr>
      </p:pic>
      <p:sp>
        <p:nvSpPr>
          <p:cNvPr id="5" name="4 CuadroTexto"/>
          <p:cNvSpPr txBox="1"/>
          <p:nvPr/>
        </p:nvSpPr>
        <p:spPr>
          <a:xfrm>
            <a:off x="1874313" y="1201033"/>
            <a:ext cx="3452222" cy="276999"/>
          </a:xfrm>
          <a:prstGeom prst="rect">
            <a:avLst/>
          </a:prstGeom>
          <a:noFill/>
        </p:spPr>
        <p:txBody>
          <a:bodyPr wrap="square" rtlCol="0">
            <a:spAutoFit/>
          </a:bodyPr>
          <a:lstStyle/>
          <a:p>
            <a:pPr algn="ctr"/>
            <a:r>
              <a:rPr lang="es-ES" sz="1200" b="1" dirty="0">
                <a:latin typeface="Arial Narrow" panose="020B0606020202030204" pitchFamily="34" charset="0"/>
              </a:rPr>
              <a:t>Información acumulada a semana 28 de 2021</a:t>
            </a:r>
          </a:p>
        </p:txBody>
      </p:sp>
      <p:sp>
        <p:nvSpPr>
          <p:cNvPr id="7" name="6 CuadroTexto"/>
          <p:cNvSpPr txBox="1"/>
          <p:nvPr/>
        </p:nvSpPr>
        <p:spPr>
          <a:xfrm>
            <a:off x="447069" y="4057543"/>
            <a:ext cx="1532877" cy="1323439"/>
          </a:xfrm>
          <a:prstGeom prst="rect">
            <a:avLst/>
          </a:prstGeom>
          <a:noFill/>
        </p:spPr>
        <p:txBody>
          <a:bodyPr wrap="square" rtlCol="0">
            <a:spAutoFit/>
          </a:bodyPr>
          <a:lstStyle/>
          <a:p>
            <a:pPr algn="ctr"/>
            <a:r>
              <a:rPr lang="es-ES" sz="2000" b="1" dirty="0">
                <a:latin typeface="Arial Narrow" panose="020B0606020202030204" pitchFamily="34" charset="0"/>
              </a:rPr>
              <a:t>La molécula de mayor consumo es meropenem</a:t>
            </a:r>
          </a:p>
        </p:txBody>
      </p:sp>
      <p:sp>
        <p:nvSpPr>
          <p:cNvPr id="10" name="9 Flecha arriba"/>
          <p:cNvSpPr/>
          <p:nvPr/>
        </p:nvSpPr>
        <p:spPr>
          <a:xfrm rot="10800000" flipH="1" flipV="1">
            <a:off x="72368" y="4251360"/>
            <a:ext cx="370108" cy="854870"/>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17 Rectángulo"/>
          <p:cNvSpPr/>
          <p:nvPr/>
        </p:nvSpPr>
        <p:spPr>
          <a:xfrm>
            <a:off x="2180682" y="1729167"/>
            <a:ext cx="5020169" cy="646331"/>
          </a:xfrm>
          <a:prstGeom prst="rect">
            <a:avLst/>
          </a:prstGeom>
        </p:spPr>
        <p:txBody>
          <a:bodyPr wrap="square">
            <a:spAutoFit/>
          </a:bodyPr>
          <a:lstStyle/>
          <a:p>
            <a:r>
              <a:rPr lang="es-CO" sz="900" dirty="0">
                <a:latin typeface="Arial Narrow" panose="020B0606020202030204" pitchFamily="34" charset="0"/>
              </a:rPr>
              <a:t>NOTA: </a:t>
            </a:r>
            <a:r>
              <a:rPr lang="es-MX" sz="900" dirty="0">
                <a:latin typeface="Arial Narrow" panose="020B0606020202030204" pitchFamily="34" charset="0"/>
              </a:rPr>
              <a:t>Se solicitó a las UPGD de Medellín ajustar su número de camas debido a la contingencia por pandemia el número de camas de UCI aumentó en el último año, si no se ajusta este reporte , se afectará las DDD finales reportadas</a:t>
            </a:r>
          </a:p>
          <a:p>
            <a:r>
              <a:rPr lang="es-MX" sz="900" dirty="0">
                <a:latin typeface="Arial Narrow" panose="020B0606020202030204" pitchFamily="34" charset="0"/>
              </a:rPr>
              <a:t>Los datos mostrados son información preliminar.</a:t>
            </a:r>
            <a:endParaRPr lang="es-ES" sz="900" dirty="0">
              <a:latin typeface="Arial Narrow" panose="020B0606020202030204" pitchFamily="34" charset="0"/>
            </a:endParaRPr>
          </a:p>
        </p:txBody>
      </p:sp>
      <p:grpSp>
        <p:nvGrpSpPr>
          <p:cNvPr id="15" name="14 Grupo"/>
          <p:cNvGrpSpPr/>
          <p:nvPr/>
        </p:nvGrpSpPr>
        <p:grpSpPr>
          <a:xfrm>
            <a:off x="2448322" y="74775"/>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latin typeface="Arial Narrow" panose="020B0606020202030204" pitchFamily="34" charset="0"/>
                </a:rPr>
                <a:t>1</a:t>
              </a: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a:latin typeface="Arial Narrow" panose="020B0606020202030204" pitchFamily="34" charset="0"/>
                </a:rPr>
                <a:t>Consideraciones de la notificación</a:t>
              </a:r>
            </a:p>
          </p:txBody>
        </p:sp>
      </p:grpSp>
      <p:sp>
        <p:nvSpPr>
          <p:cNvPr id="14" name="13 Rectángulo"/>
          <p:cNvSpPr/>
          <p:nvPr/>
        </p:nvSpPr>
        <p:spPr>
          <a:xfrm>
            <a:off x="0" y="6762414"/>
            <a:ext cx="7200851" cy="32986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6762414"/>
            <a:ext cx="3557998" cy="295999"/>
            <a:chOff x="2448322" y="40386"/>
            <a:chExt cx="3557998" cy="295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latin typeface="Arial Narrow" panose="020B0606020202030204" pitchFamily="34" charset="0"/>
                </a:rPr>
                <a:t>3</a:t>
              </a: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7" y="40386"/>
              <a:ext cx="2703783" cy="276999"/>
            </a:xfrm>
            <a:prstGeom prst="rect">
              <a:avLst/>
            </a:prstGeom>
            <a:noFill/>
          </p:spPr>
          <p:txBody>
            <a:bodyPr wrap="square" rtlCol="0">
              <a:spAutoFit/>
            </a:bodyPr>
            <a:lstStyle/>
            <a:p>
              <a:r>
                <a:rPr lang="es-ES" sz="1200" b="1" dirty="0">
                  <a:latin typeface="Arial Narrow" panose="020B0606020202030204" pitchFamily="34" charset="0"/>
                </a:rPr>
                <a:t>Percentiles</a:t>
              </a:r>
            </a:p>
          </p:txBody>
        </p:sp>
      </p:gr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a:latin typeface="Arial Narrow" panose="020B0606020202030204" pitchFamily="34" charset="0"/>
              </a:rPr>
              <a:t>Pág.. </a:t>
            </a:r>
            <a:r>
              <a:rPr lang="es-ES" sz="1050" b="1" dirty="0" smtClean="0">
                <a:latin typeface="Arial Narrow" panose="020B0606020202030204" pitchFamily="34" charset="0"/>
              </a:rPr>
              <a:t>23</a:t>
            </a:r>
            <a:endParaRPr lang="es-ES" sz="1050" b="1" dirty="0">
              <a:latin typeface="Arial Narrow" panose="020B0606020202030204" pitchFamily="34" charset="0"/>
            </a:endParaRPr>
          </a:p>
        </p:txBody>
      </p:sp>
      <p:sp>
        <p:nvSpPr>
          <p:cNvPr id="37" name="36 Título"/>
          <p:cNvSpPr>
            <a:spLocks noGrp="1"/>
          </p:cNvSpPr>
          <p:nvPr>
            <p:ph type="ctrTitle"/>
          </p:nvPr>
        </p:nvSpPr>
        <p:spPr>
          <a:xfrm>
            <a:off x="2160574" y="541513"/>
            <a:ext cx="4752244" cy="707886"/>
          </a:xfrm>
          <a:noFill/>
        </p:spPr>
        <p:txBody>
          <a:bodyPr wrap="square" rtlCol="0">
            <a:spAutoFit/>
          </a:bodyPr>
          <a:lstStyle/>
          <a:p>
            <a:pPr algn="l"/>
            <a:r>
              <a:rPr lang="es-ES" sz="2000" b="1" dirty="0">
                <a:solidFill>
                  <a:srgbClr val="C00000"/>
                </a:solidFill>
                <a:latin typeface="Arial Narrow" panose="020B0606020202030204" pitchFamily="34" charset="0"/>
                <a:ea typeface="+mn-ea"/>
                <a:cs typeface="+mn-cs"/>
              </a:rPr>
              <a:t>Consumo de antibióticos en el ámbito hospitalario</a:t>
            </a:r>
          </a:p>
        </p:txBody>
      </p:sp>
      <p:cxnSp>
        <p:nvCxnSpPr>
          <p:cNvPr id="40" name="39 Conector recto de flecha"/>
          <p:cNvCxnSpPr>
            <a:cxnSpLocks/>
          </p:cNvCxnSpPr>
          <p:nvPr/>
        </p:nvCxnSpPr>
        <p:spPr>
          <a:xfrm>
            <a:off x="79809" y="6762414"/>
            <a:ext cx="7121042"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sp>
        <p:nvSpPr>
          <p:cNvPr id="44" name="43 Rectángulo"/>
          <p:cNvSpPr/>
          <p:nvPr/>
        </p:nvSpPr>
        <p:spPr>
          <a:xfrm>
            <a:off x="2180731" y="2565692"/>
            <a:ext cx="5020169" cy="252028"/>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50" name="49 Grupo"/>
          <p:cNvGrpSpPr/>
          <p:nvPr/>
        </p:nvGrpSpPr>
        <p:grpSpPr>
          <a:xfrm>
            <a:off x="2601432" y="2566809"/>
            <a:ext cx="4527409" cy="276999"/>
            <a:chOff x="2448322" y="146783"/>
            <a:chExt cx="3446504" cy="276999"/>
          </a:xfrm>
        </p:grpSpPr>
        <p:sp>
          <p:nvSpPr>
            <p:cNvPr id="51" name="50 Elipse"/>
            <p:cNvSpPr/>
            <p:nvPr/>
          </p:nvSpPr>
          <p:spPr>
            <a:xfrm>
              <a:off x="2448322" y="146783"/>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latin typeface="Arial Narrow" panose="020B0606020202030204" pitchFamily="34" charset="0"/>
                </a:rPr>
                <a:t>2</a:t>
              </a:r>
            </a:p>
          </p:txBody>
        </p:sp>
        <p:cxnSp>
          <p:nvCxnSpPr>
            <p:cNvPr id="52" name="51 Conector recto"/>
            <p:cNvCxnSpPr>
              <a:stCxn id="51" idx="6"/>
            </p:cNvCxnSpPr>
            <p:nvPr/>
          </p:nvCxnSpPr>
          <p:spPr>
            <a:xfrm>
              <a:off x="2736354" y="277588"/>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53" name="52 CuadroTexto"/>
            <p:cNvSpPr txBox="1"/>
            <p:nvPr/>
          </p:nvSpPr>
          <p:spPr>
            <a:xfrm>
              <a:off x="3302538" y="146783"/>
              <a:ext cx="2592288" cy="276999"/>
            </a:xfrm>
            <a:prstGeom prst="rect">
              <a:avLst/>
            </a:prstGeom>
            <a:noFill/>
          </p:spPr>
          <p:txBody>
            <a:bodyPr wrap="square" rtlCol="0">
              <a:spAutoFit/>
            </a:bodyPr>
            <a:lstStyle/>
            <a:p>
              <a:r>
                <a:rPr lang="es-ES" sz="1200" b="1" dirty="0">
                  <a:latin typeface="Arial Narrow" panose="020B0606020202030204" pitchFamily="34" charset="0"/>
                </a:rPr>
                <a:t>Tendencia de DDD por cada 100 pacientes en UCI </a:t>
              </a:r>
            </a:p>
          </p:txBody>
        </p:sp>
      </p:grpSp>
      <p:sp>
        <p:nvSpPr>
          <p:cNvPr id="96" name="95 Rectángulo"/>
          <p:cNvSpPr/>
          <p:nvPr/>
        </p:nvSpPr>
        <p:spPr>
          <a:xfrm>
            <a:off x="4752578" y="8748464"/>
            <a:ext cx="2376264" cy="292388"/>
          </a:xfrm>
          <a:prstGeom prst="rect">
            <a:avLst/>
          </a:prstGeom>
        </p:spPr>
        <p:txBody>
          <a:bodyPr wrap="square">
            <a:spAutoFit/>
          </a:bodyPr>
          <a:lstStyle/>
          <a:p>
            <a:r>
              <a:rPr lang="es-ES" sz="600" dirty="0">
                <a:latin typeface="Arial Narrow" panose="020B0606020202030204" pitchFamily="34" charset="0"/>
              </a:rPr>
              <a:t>Fuente: SIVIGILA. Secretaria de Salud de Medellín y boletín INS año 2020</a:t>
            </a:r>
          </a:p>
          <a:p>
            <a:pPr algn="just"/>
            <a:r>
              <a:rPr lang="es-ES" sz="700" dirty="0">
                <a:latin typeface="Arial Narrow" panose="020B0606020202030204" pitchFamily="34" charset="0"/>
              </a:rPr>
              <a:t>Figura Características del CAB en Medellín,  semana 23 de 2021</a:t>
            </a:r>
          </a:p>
        </p:txBody>
      </p:sp>
      <p:sp>
        <p:nvSpPr>
          <p:cNvPr id="3" name="2 CuadroTexto"/>
          <p:cNvSpPr txBox="1"/>
          <p:nvPr/>
        </p:nvSpPr>
        <p:spPr>
          <a:xfrm>
            <a:off x="-47504" y="5710847"/>
            <a:ext cx="2138700" cy="784830"/>
          </a:xfrm>
          <a:prstGeom prst="rect">
            <a:avLst/>
          </a:prstGeom>
          <a:noFill/>
        </p:spPr>
        <p:txBody>
          <a:bodyPr wrap="square" rtlCol="0">
            <a:spAutoFit/>
          </a:bodyPr>
          <a:lstStyle/>
          <a:p>
            <a:r>
              <a:rPr lang="es-CO" sz="900" b="1" dirty="0">
                <a:latin typeface="Arial Narrow" panose="020B0606020202030204" pitchFamily="34" charset="0"/>
              </a:rPr>
              <a:t>Siglas: DDD dosis día definida, CEF: Ceftriaxona, ERT: </a:t>
            </a:r>
            <a:r>
              <a:rPr lang="es-CO" sz="900" b="1" dirty="0" err="1">
                <a:latin typeface="Arial Narrow" panose="020B0606020202030204" pitchFamily="34" charset="0"/>
              </a:rPr>
              <a:t>ertapenem</a:t>
            </a:r>
            <a:r>
              <a:rPr lang="es-CO" sz="900" b="1" dirty="0">
                <a:latin typeface="Arial Narrow" panose="020B0606020202030204" pitchFamily="34" charset="0"/>
              </a:rPr>
              <a:t>, MEM: meropenem, PTZ: Piperacilina, VAN: Vancomicina, FEP: </a:t>
            </a:r>
            <a:r>
              <a:rPr lang="es-CO" sz="900" b="1" dirty="0" err="1">
                <a:latin typeface="Arial Narrow" panose="020B0606020202030204" pitchFamily="34" charset="0"/>
              </a:rPr>
              <a:t>cefepime</a:t>
            </a:r>
            <a:r>
              <a:rPr lang="es-CO" sz="900" b="1" dirty="0">
                <a:latin typeface="Arial Narrow" panose="020B0606020202030204" pitchFamily="34" charset="0"/>
              </a:rPr>
              <a:t>, %OCUP: porcentaje de ocupación</a:t>
            </a:r>
          </a:p>
        </p:txBody>
      </p:sp>
      <p:graphicFrame>
        <p:nvGraphicFramePr>
          <p:cNvPr id="2" name="Tabla 1">
            <a:extLst>
              <a:ext uri="{FF2B5EF4-FFF2-40B4-BE49-F238E27FC236}">
                <a16:creationId xmlns:a16="http://schemas.microsoft.com/office/drawing/2014/main" id="{EA99289B-0283-493F-AB6B-B1AFFE64F24D}"/>
              </a:ext>
            </a:extLst>
          </p:cNvPr>
          <p:cNvGraphicFramePr>
            <a:graphicFrameLocks noGrp="1"/>
          </p:cNvGraphicFramePr>
          <p:nvPr>
            <p:extLst/>
          </p:nvPr>
        </p:nvGraphicFramePr>
        <p:xfrm>
          <a:off x="442477" y="7185530"/>
          <a:ext cx="6480175" cy="1509462"/>
        </p:xfrm>
        <a:graphic>
          <a:graphicData uri="http://schemas.openxmlformats.org/drawingml/2006/table">
            <a:tbl>
              <a:tblPr/>
              <a:tblGrid>
                <a:gridCol w="519298">
                  <a:extLst>
                    <a:ext uri="{9D8B030D-6E8A-4147-A177-3AD203B41FA5}">
                      <a16:colId xmlns:a16="http://schemas.microsoft.com/office/drawing/2014/main" val="3789054701"/>
                    </a:ext>
                  </a:extLst>
                </a:gridCol>
                <a:gridCol w="707129">
                  <a:extLst>
                    <a:ext uri="{9D8B030D-6E8A-4147-A177-3AD203B41FA5}">
                      <a16:colId xmlns:a16="http://schemas.microsoft.com/office/drawing/2014/main" val="1489158829"/>
                    </a:ext>
                  </a:extLst>
                </a:gridCol>
                <a:gridCol w="795520">
                  <a:extLst>
                    <a:ext uri="{9D8B030D-6E8A-4147-A177-3AD203B41FA5}">
                      <a16:colId xmlns:a16="http://schemas.microsoft.com/office/drawing/2014/main" val="2433286431"/>
                    </a:ext>
                  </a:extLst>
                </a:gridCol>
                <a:gridCol w="861813">
                  <a:extLst>
                    <a:ext uri="{9D8B030D-6E8A-4147-A177-3AD203B41FA5}">
                      <a16:colId xmlns:a16="http://schemas.microsoft.com/office/drawing/2014/main" val="1809732141"/>
                    </a:ext>
                  </a:extLst>
                </a:gridCol>
                <a:gridCol w="720941">
                  <a:extLst>
                    <a:ext uri="{9D8B030D-6E8A-4147-A177-3AD203B41FA5}">
                      <a16:colId xmlns:a16="http://schemas.microsoft.com/office/drawing/2014/main" val="2537591592"/>
                    </a:ext>
                  </a:extLst>
                </a:gridCol>
                <a:gridCol w="817618">
                  <a:extLst>
                    <a:ext uri="{9D8B030D-6E8A-4147-A177-3AD203B41FA5}">
                      <a16:colId xmlns:a16="http://schemas.microsoft.com/office/drawing/2014/main" val="912549146"/>
                    </a:ext>
                  </a:extLst>
                </a:gridCol>
                <a:gridCol w="718178">
                  <a:extLst>
                    <a:ext uri="{9D8B030D-6E8A-4147-A177-3AD203B41FA5}">
                      <a16:colId xmlns:a16="http://schemas.microsoft.com/office/drawing/2014/main" val="1874741761"/>
                    </a:ext>
                  </a:extLst>
                </a:gridCol>
                <a:gridCol w="751325">
                  <a:extLst>
                    <a:ext uri="{9D8B030D-6E8A-4147-A177-3AD203B41FA5}">
                      <a16:colId xmlns:a16="http://schemas.microsoft.com/office/drawing/2014/main" val="3454902767"/>
                    </a:ext>
                  </a:extLst>
                </a:gridCol>
                <a:gridCol w="588353">
                  <a:extLst>
                    <a:ext uri="{9D8B030D-6E8A-4147-A177-3AD203B41FA5}">
                      <a16:colId xmlns:a16="http://schemas.microsoft.com/office/drawing/2014/main" val="4261845245"/>
                    </a:ext>
                  </a:extLst>
                </a:gridCol>
              </a:tblGrid>
              <a:tr h="340043">
                <a:tc>
                  <a:txBody>
                    <a:bodyPr/>
                    <a:lstStyle/>
                    <a:p>
                      <a:pPr algn="ctr" fontAlgn="ctr"/>
                      <a:r>
                        <a:rPr lang="es-MX" sz="1000" b="1" i="0" u="none" strike="noStrike">
                          <a:solidFill>
                            <a:srgbClr val="000000"/>
                          </a:solidFill>
                          <a:effectLst/>
                          <a:latin typeface="Calibri" panose="020F0502020204030204" pitchFamily="34" charset="0"/>
                        </a:rPr>
                        <a:t>Servicio</a:t>
                      </a:r>
                    </a:p>
                  </a:txBody>
                  <a:tcPr marL="8294" marR="8294" marT="829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MX" sz="1000" b="1" i="0" u="none" strike="noStrike">
                          <a:solidFill>
                            <a:srgbClr val="000000"/>
                          </a:solidFill>
                          <a:effectLst/>
                          <a:latin typeface="Calibri" panose="020F0502020204030204" pitchFamily="34" charset="0"/>
                        </a:rPr>
                        <a:t>Item</a:t>
                      </a:r>
                    </a:p>
                  </a:txBody>
                  <a:tcPr marL="8294" marR="8294" marT="829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MX" sz="1000" b="1" i="0" u="none" strike="noStrike">
                          <a:solidFill>
                            <a:srgbClr val="000000"/>
                          </a:solidFill>
                          <a:effectLst/>
                          <a:latin typeface="Calibri" panose="020F0502020204030204" pitchFamily="34" charset="0"/>
                        </a:rPr>
                        <a:t>ceftriaxona</a:t>
                      </a:r>
                    </a:p>
                  </a:txBody>
                  <a:tcPr marL="8294" marR="8294" marT="829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MX" sz="1000" b="1" i="0" u="none" strike="noStrike">
                          <a:solidFill>
                            <a:srgbClr val="000000"/>
                          </a:solidFill>
                          <a:effectLst/>
                          <a:latin typeface="Calibri" panose="020F0502020204030204" pitchFamily="34" charset="0"/>
                        </a:rPr>
                        <a:t>ertapenem</a:t>
                      </a:r>
                    </a:p>
                  </a:txBody>
                  <a:tcPr marL="8294" marR="8294" marT="829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MX" sz="1000" b="1" i="0" u="none" strike="noStrike">
                          <a:solidFill>
                            <a:srgbClr val="000000"/>
                          </a:solidFill>
                          <a:effectLst/>
                          <a:latin typeface="Calibri" panose="020F0502020204030204" pitchFamily="34" charset="0"/>
                        </a:rPr>
                        <a:t>meropenem</a:t>
                      </a:r>
                    </a:p>
                  </a:txBody>
                  <a:tcPr marL="8294" marR="8294" marT="829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MX" sz="1000" b="1" i="0" u="none" strike="noStrike">
                          <a:solidFill>
                            <a:srgbClr val="000000"/>
                          </a:solidFill>
                          <a:effectLst/>
                          <a:latin typeface="Calibri" panose="020F0502020204030204" pitchFamily="34" charset="0"/>
                        </a:rPr>
                        <a:t>piperacilina tazobactam</a:t>
                      </a:r>
                    </a:p>
                  </a:txBody>
                  <a:tcPr marL="8294" marR="8294" marT="829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MX" sz="1000" b="1" i="0" u="none" strike="noStrike">
                          <a:solidFill>
                            <a:srgbClr val="000000"/>
                          </a:solidFill>
                          <a:effectLst/>
                          <a:latin typeface="Calibri" panose="020F0502020204030204" pitchFamily="34" charset="0"/>
                        </a:rPr>
                        <a:t>vancomicina</a:t>
                      </a:r>
                    </a:p>
                  </a:txBody>
                  <a:tcPr marL="8294" marR="8294" marT="829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MX" sz="1000" b="1" i="0" u="none" strike="noStrike">
                          <a:solidFill>
                            <a:srgbClr val="000000"/>
                          </a:solidFill>
                          <a:effectLst/>
                          <a:latin typeface="Calibri" panose="020F0502020204030204" pitchFamily="34" charset="0"/>
                        </a:rPr>
                        <a:t>cefepime</a:t>
                      </a:r>
                    </a:p>
                  </a:txBody>
                  <a:tcPr marL="8294" marR="8294" marT="829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MX" sz="1000" b="1" i="0" u="none" strike="noStrike">
                          <a:solidFill>
                            <a:srgbClr val="000000"/>
                          </a:solidFill>
                          <a:effectLst/>
                          <a:latin typeface="Calibri" panose="020F0502020204030204" pitchFamily="34" charset="0"/>
                        </a:rPr>
                        <a:t>%OCUP</a:t>
                      </a:r>
                    </a:p>
                  </a:txBody>
                  <a:tcPr marL="8294" marR="8294" marT="8294"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707757172"/>
                  </a:ext>
                </a:extLst>
              </a:tr>
              <a:tr h="165875">
                <a:tc rowSpan="5">
                  <a:txBody>
                    <a:bodyPr/>
                    <a:lstStyle/>
                    <a:p>
                      <a:pPr algn="ctr" fontAlgn="ctr"/>
                      <a:r>
                        <a:rPr lang="es-MX" sz="1000" b="1" i="0" u="none" strike="noStrike">
                          <a:solidFill>
                            <a:srgbClr val="000000"/>
                          </a:solidFill>
                          <a:effectLst/>
                          <a:latin typeface="Calibri" panose="020F0502020204030204" pitchFamily="34" charset="0"/>
                        </a:rPr>
                        <a:t>UCI adultos semana 23 2021</a:t>
                      </a:r>
                    </a:p>
                  </a:txBody>
                  <a:tcPr marL="8294" marR="8294" marT="8294"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MX" sz="1000" b="0" i="0" u="none" strike="noStrike">
                          <a:solidFill>
                            <a:srgbClr val="000000"/>
                          </a:solidFill>
                          <a:effectLst/>
                          <a:latin typeface="Calibri" panose="020F0502020204030204" pitchFamily="34" charset="0"/>
                        </a:rPr>
                        <a:t>Medellín</a:t>
                      </a:r>
                    </a:p>
                  </a:txBody>
                  <a:tcPr marL="8294" marR="8294" marT="8294"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MX" sz="1000" b="0" i="0" u="none" strike="noStrike">
                          <a:solidFill>
                            <a:srgbClr val="000000"/>
                          </a:solidFill>
                          <a:effectLst/>
                          <a:latin typeface="Calibri" panose="020F0502020204030204" pitchFamily="34" charset="0"/>
                        </a:rPr>
                        <a:t>2.27</a:t>
                      </a:r>
                    </a:p>
                  </a:txBody>
                  <a:tcPr marL="8294" marR="8294" marT="8294"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MX" sz="1000" b="0" i="0" u="none" strike="noStrike">
                          <a:solidFill>
                            <a:srgbClr val="000000"/>
                          </a:solidFill>
                          <a:effectLst/>
                          <a:latin typeface="Calibri" panose="020F0502020204030204" pitchFamily="34" charset="0"/>
                        </a:rPr>
                        <a:t>0.03</a:t>
                      </a:r>
                    </a:p>
                  </a:txBody>
                  <a:tcPr marL="8294" marR="8294" marT="8294"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MX" sz="1000" b="0" i="0" u="none" strike="noStrike">
                          <a:solidFill>
                            <a:srgbClr val="000000"/>
                          </a:solidFill>
                          <a:effectLst/>
                          <a:latin typeface="Calibri" panose="020F0502020204030204" pitchFamily="34" charset="0"/>
                        </a:rPr>
                        <a:t>11.00</a:t>
                      </a:r>
                    </a:p>
                  </a:txBody>
                  <a:tcPr marL="8294" marR="8294" marT="8294"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MX" sz="1000" b="0" i="0" u="none" strike="noStrike">
                          <a:solidFill>
                            <a:srgbClr val="000000"/>
                          </a:solidFill>
                          <a:effectLst/>
                          <a:latin typeface="Calibri" panose="020F0502020204030204" pitchFamily="34" charset="0"/>
                        </a:rPr>
                        <a:t>11.68</a:t>
                      </a:r>
                    </a:p>
                  </a:txBody>
                  <a:tcPr marL="8294" marR="8294" marT="8294"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MX" sz="1000" b="0" i="0" u="none" strike="noStrike">
                          <a:solidFill>
                            <a:srgbClr val="000000"/>
                          </a:solidFill>
                          <a:effectLst/>
                          <a:latin typeface="Calibri" panose="020F0502020204030204" pitchFamily="34" charset="0"/>
                        </a:rPr>
                        <a:t>4.79</a:t>
                      </a:r>
                    </a:p>
                  </a:txBody>
                  <a:tcPr marL="8294" marR="8294" marT="8294"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MX" sz="1000" b="0" i="0" u="none" strike="noStrike">
                          <a:solidFill>
                            <a:srgbClr val="000000"/>
                          </a:solidFill>
                          <a:effectLst/>
                          <a:latin typeface="Calibri" panose="020F0502020204030204" pitchFamily="34" charset="0"/>
                        </a:rPr>
                        <a:t>9.32</a:t>
                      </a:r>
                    </a:p>
                  </a:txBody>
                  <a:tcPr marL="8294" marR="8294" marT="8294"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1000" b="0" i="0" u="none" strike="noStrike">
                          <a:solidFill>
                            <a:srgbClr val="000000"/>
                          </a:solidFill>
                          <a:effectLst/>
                          <a:latin typeface="Calibri" panose="020F0502020204030204" pitchFamily="34" charset="0"/>
                        </a:rPr>
                        <a:t>0.88</a:t>
                      </a:r>
                    </a:p>
                  </a:txBody>
                  <a:tcPr marL="8294" marR="8294" marT="8294"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89180069"/>
                  </a:ext>
                </a:extLst>
              </a:tr>
              <a:tr h="165875">
                <a:tc vMerge="1">
                  <a:txBody>
                    <a:bodyPr/>
                    <a:lstStyle/>
                    <a:p>
                      <a:endParaRPr lang="es-MX"/>
                    </a:p>
                  </a:txBody>
                  <a:tcPr/>
                </a:tc>
                <a:tc>
                  <a:txBody>
                    <a:bodyPr/>
                    <a:lstStyle/>
                    <a:p>
                      <a:pPr algn="l" fontAlgn="b"/>
                      <a:r>
                        <a:rPr lang="es-MX" sz="1000" b="0" i="0" u="none" strike="noStrike">
                          <a:solidFill>
                            <a:srgbClr val="000000"/>
                          </a:solidFill>
                          <a:effectLst/>
                          <a:latin typeface="Calibri" panose="020F0502020204030204" pitchFamily="34" charset="0"/>
                        </a:rPr>
                        <a:t>p10</a:t>
                      </a:r>
                    </a:p>
                  </a:txBody>
                  <a:tcPr marL="8294" marR="8294" marT="8294"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s-MX" sz="1000" b="0" i="0" u="none" strike="noStrike">
                          <a:solidFill>
                            <a:srgbClr val="000000"/>
                          </a:solidFill>
                          <a:effectLst/>
                          <a:latin typeface="Calibri" panose="020F0502020204030204" pitchFamily="34" charset="0"/>
                        </a:rPr>
                        <a:t>0.00</a:t>
                      </a:r>
                    </a:p>
                  </a:txBody>
                  <a:tcPr marL="8294" marR="8294" marT="8294"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s-MX" sz="1000" b="0" i="0" u="none" strike="noStrike">
                          <a:solidFill>
                            <a:srgbClr val="000000"/>
                          </a:solidFill>
                          <a:effectLst/>
                          <a:latin typeface="Calibri" panose="020F0502020204030204" pitchFamily="34" charset="0"/>
                        </a:rPr>
                        <a:t>0.00</a:t>
                      </a:r>
                    </a:p>
                  </a:txBody>
                  <a:tcPr marL="8294" marR="8294" marT="8294"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s-MX" sz="1000" b="0" i="0" u="none" strike="noStrike">
                          <a:solidFill>
                            <a:srgbClr val="000000"/>
                          </a:solidFill>
                          <a:effectLst/>
                          <a:latin typeface="Calibri" panose="020F0502020204030204" pitchFamily="34" charset="0"/>
                        </a:rPr>
                        <a:t>2.85</a:t>
                      </a:r>
                    </a:p>
                  </a:txBody>
                  <a:tcPr marL="8294" marR="8294" marT="8294"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s-MX" sz="1000" b="0" i="0" u="none" strike="noStrike">
                          <a:solidFill>
                            <a:srgbClr val="000000"/>
                          </a:solidFill>
                          <a:effectLst/>
                          <a:latin typeface="Calibri" panose="020F0502020204030204" pitchFamily="34" charset="0"/>
                        </a:rPr>
                        <a:t>3.42</a:t>
                      </a:r>
                    </a:p>
                  </a:txBody>
                  <a:tcPr marL="8294" marR="8294" marT="8294"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s-MX" sz="1000" b="0" i="0" u="none" strike="noStrike">
                          <a:solidFill>
                            <a:srgbClr val="000000"/>
                          </a:solidFill>
                          <a:effectLst/>
                          <a:latin typeface="Calibri" panose="020F0502020204030204" pitchFamily="34" charset="0"/>
                        </a:rPr>
                        <a:t>0.95</a:t>
                      </a:r>
                    </a:p>
                  </a:txBody>
                  <a:tcPr marL="8294" marR="8294" marT="8294"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s-MX" sz="1000" b="0" i="0" u="none" strike="noStrike">
                          <a:solidFill>
                            <a:srgbClr val="000000"/>
                          </a:solidFill>
                          <a:effectLst/>
                          <a:latin typeface="Calibri" panose="020F0502020204030204" pitchFamily="34" charset="0"/>
                        </a:rPr>
                        <a:t>1.71</a:t>
                      </a:r>
                    </a:p>
                  </a:txBody>
                  <a:tcPr marL="8294" marR="8294" marT="8294"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s-MX" sz="1000" b="0" i="0" u="none" strike="noStrike">
                          <a:solidFill>
                            <a:srgbClr val="000000"/>
                          </a:solidFill>
                          <a:effectLst/>
                          <a:latin typeface="Calibri" panose="020F0502020204030204" pitchFamily="34" charset="0"/>
                        </a:rPr>
                        <a:t>0.59</a:t>
                      </a:r>
                    </a:p>
                  </a:txBody>
                  <a:tcPr marL="8294" marR="8294" marT="8294"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extLst>
                  <a:ext uri="{0D108BD9-81ED-4DB2-BD59-A6C34878D82A}">
                    <a16:rowId xmlns:a16="http://schemas.microsoft.com/office/drawing/2014/main" val="1219422517"/>
                  </a:ext>
                </a:extLst>
              </a:tr>
              <a:tr h="165875">
                <a:tc vMerge="1">
                  <a:txBody>
                    <a:bodyPr/>
                    <a:lstStyle/>
                    <a:p>
                      <a:endParaRPr lang="es-MX"/>
                    </a:p>
                  </a:txBody>
                  <a:tcPr/>
                </a:tc>
                <a:tc>
                  <a:txBody>
                    <a:bodyPr/>
                    <a:lstStyle/>
                    <a:p>
                      <a:pPr algn="l" fontAlgn="b"/>
                      <a:r>
                        <a:rPr lang="es-MX" sz="1000" b="0" i="0" u="none" strike="noStrike">
                          <a:solidFill>
                            <a:srgbClr val="000000"/>
                          </a:solidFill>
                          <a:effectLst/>
                          <a:latin typeface="Calibri" panose="020F0502020204030204" pitchFamily="34" charset="0"/>
                        </a:rPr>
                        <a:t>Me</a:t>
                      </a:r>
                    </a:p>
                  </a:txBody>
                  <a:tcPr marL="8294" marR="8294" marT="8294" marB="0" anchor="b">
                    <a:lnL>
                      <a:noFill/>
                    </a:lnL>
                    <a:lnR>
                      <a:noFill/>
                    </a:lnR>
                    <a:lnT>
                      <a:noFill/>
                    </a:lnT>
                    <a:lnB>
                      <a:noFill/>
                    </a:lnB>
                    <a:solidFill>
                      <a:srgbClr val="FFFFFF"/>
                    </a:solidFill>
                  </a:tcPr>
                </a:tc>
                <a:tc>
                  <a:txBody>
                    <a:bodyPr/>
                    <a:lstStyle/>
                    <a:p>
                      <a:pPr algn="ctr" fontAlgn="b"/>
                      <a:r>
                        <a:rPr lang="es-MX" sz="1000" b="0" i="0" u="none" strike="noStrike">
                          <a:solidFill>
                            <a:srgbClr val="000000"/>
                          </a:solidFill>
                          <a:effectLst/>
                          <a:latin typeface="Calibri" panose="020F0502020204030204" pitchFamily="34" charset="0"/>
                        </a:rPr>
                        <a:t>1.23</a:t>
                      </a:r>
                    </a:p>
                  </a:txBody>
                  <a:tcPr marL="8294" marR="8294" marT="8294" marB="0" anchor="b">
                    <a:lnL>
                      <a:noFill/>
                    </a:lnL>
                    <a:lnR>
                      <a:noFill/>
                    </a:lnR>
                    <a:lnT>
                      <a:noFill/>
                    </a:lnT>
                    <a:lnB>
                      <a:noFill/>
                    </a:lnB>
                    <a:solidFill>
                      <a:srgbClr val="FFFFFF"/>
                    </a:solidFill>
                  </a:tcPr>
                </a:tc>
                <a:tc>
                  <a:txBody>
                    <a:bodyPr/>
                    <a:lstStyle/>
                    <a:p>
                      <a:pPr algn="ctr" fontAlgn="b"/>
                      <a:r>
                        <a:rPr lang="es-MX" sz="1000" b="0" i="0" u="none" strike="noStrike">
                          <a:solidFill>
                            <a:srgbClr val="000000"/>
                          </a:solidFill>
                          <a:effectLst/>
                          <a:latin typeface="Calibri" panose="020F0502020204030204" pitchFamily="34" charset="0"/>
                        </a:rPr>
                        <a:t>0.00</a:t>
                      </a:r>
                    </a:p>
                  </a:txBody>
                  <a:tcPr marL="8294" marR="8294" marT="8294" marB="0" anchor="b">
                    <a:lnL>
                      <a:noFill/>
                    </a:lnL>
                    <a:lnR>
                      <a:noFill/>
                    </a:lnR>
                    <a:lnT>
                      <a:noFill/>
                    </a:lnT>
                    <a:lnB>
                      <a:noFill/>
                    </a:lnB>
                    <a:solidFill>
                      <a:srgbClr val="FFFFFF"/>
                    </a:solidFill>
                  </a:tcPr>
                </a:tc>
                <a:tc>
                  <a:txBody>
                    <a:bodyPr/>
                    <a:lstStyle/>
                    <a:p>
                      <a:pPr algn="ctr" fontAlgn="b"/>
                      <a:r>
                        <a:rPr lang="es-MX" sz="1000" b="0" i="0" u="none" strike="noStrike">
                          <a:solidFill>
                            <a:srgbClr val="000000"/>
                          </a:solidFill>
                          <a:effectLst/>
                          <a:latin typeface="Calibri" panose="020F0502020204030204" pitchFamily="34" charset="0"/>
                        </a:rPr>
                        <a:t>11.92</a:t>
                      </a:r>
                    </a:p>
                  </a:txBody>
                  <a:tcPr marL="8294" marR="8294" marT="8294" marB="0" anchor="b">
                    <a:lnL>
                      <a:noFill/>
                    </a:lnL>
                    <a:lnR>
                      <a:noFill/>
                    </a:lnR>
                    <a:lnT>
                      <a:noFill/>
                    </a:lnT>
                    <a:lnB>
                      <a:noFill/>
                    </a:lnB>
                    <a:solidFill>
                      <a:srgbClr val="FFFFFF"/>
                    </a:solidFill>
                  </a:tcPr>
                </a:tc>
                <a:tc>
                  <a:txBody>
                    <a:bodyPr/>
                    <a:lstStyle/>
                    <a:p>
                      <a:pPr algn="ctr" fontAlgn="b"/>
                      <a:r>
                        <a:rPr lang="es-MX" sz="1000" b="0" i="0" u="none" strike="noStrike">
                          <a:solidFill>
                            <a:srgbClr val="000000"/>
                          </a:solidFill>
                          <a:effectLst/>
                          <a:latin typeface="Calibri" panose="020F0502020204030204" pitchFamily="34" charset="0"/>
                        </a:rPr>
                        <a:t>10.81</a:t>
                      </a:r>
                    </a:p>
                  </a:txBody>
                  <a:tcPr marL="8294" marR="8294" marT="8294" marB="0" anchor="b">
                    <a:lnL>
                      <a:noFill/>
                    </a:lnL>
                    <a:lnR>
                      <a:noFill/>
                    </a:lnR>
                    <a:lnT>
                      <a:noFill/>
                    </a:lnT>
                    <a:lnB>
                      <a:noFill/>
                    </a:lnB>
                    <a:solidFill>
                      <a:srgbClr val="FFFFFF"/>
                    </a:solidFill>
                  </a:tcPr>
                </a:tc>
                <a:tc>
                  <a:txBody>
                    <a:bodyPr/>
                    <a:lstStyle/>
                    <a:p>
                      <a:pPr algn="ctr" fontAlgn="b"/>
                      <a:r>
                        <a:rPr lang="es-MX" sz="1000" b="0" i="0" u="none" strike="noStrike">
                          <a:solidFill>
                            <a:srgbClr val="000000"/>
                          </a:solidFill>
                          <a:effectLst/>
                          <a:latin typeface="Calibri" panose="020F0502020204030204" pitchFamily="34" charset="0"/>
                        </a:rPr>
                        <a:t>5.82</a:t>
                      </a:r>
                    </a:p>
                  </a:txBody>
                  <a:tcPr marL="8294" marR="8294" marT="8294" marB="0" anchor="b">
                    <a:lnL>
                      <a:noFill/>
                    </a:lnL>
                    <a:lnR>
                      <a:noFill/>
                    </a:lnR>
                    <a:lnT>
                      <a:noFill/>
                    </a:lnT>
                    <a:lnB>
                      <a:noFill/>
                    </a:lnB>
                    <a:solidFill>
                      <a:srgbClr val="FFFFFF"/>
                    </a:solidFill>
                  </a:tcPr>
                </a:tc>
                <a:tc>
                  <a:txBody>
                    <a:bodyPr/>
                    <a:lstStyle/>
                    <a:p>
                      <a:pPr algn="ctr" fontAlgn="b"/>
                      <a:r>
                        <a:rPr lang="es-MX" sz="1000" b="0" i="0" u="none" strike="noStrike">
                          <a:solidFill>
                            <a:srgbClr val="000000"/>
                          </a:solidFill>
                          <a:effectLst/>
                          <a:latin typeface="Calibri" panose="020F0502020204030204" pitchFamily="34" charset="0"/>
                        </a:rPr>
                        <a:t>7.77</a:t>
                      </a:r>
                    </a:p>
                  </a:txBody>
                  <a:tcPr marL="8294" marR="8294" marT="8294" marB="0" anchor="b">
                    <a:lnL>
                      <a:noFill/>
                    </a:lnL>
                    <a:lnR>
                      <a:noFill/>
                    </a:lnR>
                    <a:lnT>
                      <a:noFill/>
                    </a:lnT>
                    <a:lnB>
                      <a:noFill/>
                    </a:lnB>
                    <a:solidFill>
                      <a:srgbClr val="FFFFFF"/>
                    </a:solidFill>
                  </a:tcPr>
                </a:tc>
                <a:tc>
                  <a:txBody>
                    <a:bodyPr/>
                    <a:lstStyle/>
                    <a:p>
                      <a:pPr algn="ctr" fontAlgn="b"/>
                      <a:r>
                        <a:rPr lang="es-MX" sz="1000" b="0" i="0" u="none" strike="noStrike">
                          <a:solidFill>
                            <a:srgbClr val="000000"/>
                          </a:solidFill>
                          <a:effectLst/>
                          <a:latin typeface="Calibri" panose="020F0502020204030204" pitchFamily="34" charset="0"/>
                        </a:rPr>
                        <a:t>0.92</a:t>
                      </a:r>
                    </a:p>
                  </a:txBody>
                  <a:tcPr marL="8294" marR="8294" marT="8294" marB="0" anchor="b">
                    <a:lnL>
                      <a:noFill/>
                    </a:lnL>
                    <a:lnR>
                      <a:noFill/>
                    </a:lnR>
                    <a:lnT>
                      <a:noFill/>
                    </a:lnT>
                    <a:lnB>
                      <a:noFill/>
                    </a:lnB>
                    <a:solidFill>
                      <a:srgbClr val="FFFFFF"/>
                    </a:solidFill>
                  </a:tcPr>
                </a:tc>
                <a:extLst>
                  <a:ext uri="{0D108BD9-81ED-4DB2-BD59-A6C34878D82A}">
                    <a16:rowId xmlns:a16="http://schemas.microsoft.com/office/drawing/2014/main" val="735435144"/>
                  </a:ext>
                </a:extLst>
              </a:tr>
              <a:tr h="165875">
                <a:tc vMerge="1">
                  <a:txBody>
                    <a:bodyPr/>
                    <a:lstStyle/>
                    <a:p>
                      <a:endParaRPr lang="es-MX"/>
                    </a:p>
                  </a:txBody>
                  <a:tcPr/>
                </a:tc>
                <a:tc>
                  <a:txBody>
                    <a:bodyPr/>
                    <a:lstStyle/>
                    <a:p>
                      <a:pPr algn="l" fontAlgn="b"/>
                      <a:r>
                        <a:rPr lang="es-MX" sz="1000" b="0" i="0" u="none" strike="noStrike">
                          <a:solidFill>
                            <a:srgbClr val="000000"/>
                          </a:solidFill>
                          <a:effectLst/>
                          <a:latin typeface="Calibri" panose="020F0502020204030204" pitchFamily="34" charset="0"/>
                        </a:rPr>
                        <a:t>P75</a:t>
                      </a:r>
                    </a:p>
                  </a:txBody>
                  <a:tcPr marL="8294" marR="8294" marT="8294" marB="0" anchor="b">
                    <a:lnL>
                      <a:noFill/>
                    </a:lnL>
                    <a:lnR>
                      <a:noFill/>
                    </a:lnR>
                    <a:lnT>
                      <a:noFill/>
                    </a:lnT>
                    <a:lnB>
                      <a:noFill/>
                    </a:lnB>
                    <a:solidFill>
                      <a:srgbClr val="D9D9D9"/>
                    </a:solidFill>
                  </a:tcPr>
                </a:tc>
                <a:tc>
                  <a:txBody>
                    <a:bodyPr/>
                    <a:lstStyle/>
                    <a:p>
                      <a:pPr algn="ctr" fontAlgn="b"/>
                      <a:r>
                        <a:rPr lang="es-MX" sz="1000" b="0" i="0" u="none" strike="noStrike">
                          <a:solidFill>
                            <a:srgbClr val="000000"/>
                          </a:solidFill>
                          <a:effectLst/>
                          <a:latin typeface="Calibri" panose="020F0502020204030204" pitchFamily="34" charset="0"/>
                        </a:rPr>
                        <a:t>3.88</a:t>
                      </a:r>
                    </a:p>
                  </a:txBody>
                  <a:tcPr marL="8294" marR="8294" marT="8294" marB="0" anchor="b">
                    <a:lnL>
                      <a:noFill/>
                    </a:lnL>
                    <a:lnR>
                      <a:noFill/>
                    </a:lnR>
                    <a:lnT>
                      <a:noFill/>
                    </a:lnT>
                    <a:lnB>
                      <a:noFill/>
                    </a:lnB>
                    <a:solidFill>
                      <a:srgbClr val="D9D9D9"/>
                    </a:solidFill>
                  </a:tcPr>
                </a:tc>
                <a:tc>
                  <a:txBody>
                    <a:bodyPr/>
                    <a:lstStyle/>
                    <a:p>
                      <a:pPr algn="ctr" fontAlgn="b"/>
                      <a:r>
                        <a:rPr lang="es-MX" sz="1000" b="0" i="0" u="none" strike="noStrike">
                          <a:solidFill>
                            <a:srgbClr val="000000"/>
                          </a:solidFill>
                          <a:effectLst/>
                          <a:latin typeface="Calibri" panose="020F0502020204030204" pitchFamily="34" charset="0"/>
                        </a:rPr>
                        <a:t>0.00</a:t>
                      </a:r>
                    </a:p>
                  </a:txBody>
                  <a:tcPr marL="8294" marR="8294" marT="8294" marB="0" anchor="b">
                    <a:lnL>
                      <a:noFill/>
                    </a:lnL>
                    <a:lnR>
                      <a:noFill/>
                    </a:lnR>
                    <a:lnT>
                      <a:noFill/>
                    </a:lnT>
                    <a:lnB>
                      <a:noFill/>
                    </a:lnB>
                    <a:solidFill>
                      <a:srgbClr val="D9D9D9"/>
                    </a:solidFill>
                  </a:tcPr>
                </a:tc>
                <a:tc>
                  <a:txBody>
                    <a:bodyPr/>
                    <a:lstStyle/>
                    <a:p>
                      <a:pPr algn="ctr" fontAlgn="b"/>
                      <a:r>
                        <a:rPr lang="es-MX" sz="1000" b="0" i="0" u="none" strike="noStrike">
                          <a:solidFill>
                            <a:srgbClr val="000000"/>
                          </a:solidFill>
                          <a:effectLst/>
                          <a:latin typeface="Calibri" panose="020F0502020204030204" pitchFamily="34" charset="0"/>
                        </a:rPr>
                        <a:t>16.75</a:t>
                      </a:r>
                    </a:p>
                  </a:txBody>
                  <a:tcPr marL="8294" marR="8294" marT="8294" marB="0" anchor="b">
                    <a:lnL>
                      <a:noFill/>
                    </a:lnL>
                    <a:lnR>
                      <a:noFill/>
                    </a:lnR>
                    <a:lnT>
                      <a:noFill/>
                    </a:lnT>
                    <a:lnB>
                      <a:noFill/>
                    </a:lnB>
                    <a:solidFill>
                      <a:srgbClr val="D9D9D9"/>
                    </a:solidFill>
                  </a:tcPr>
                </a:tc>
                <a:tc>
                  <a:txBody>
                    <a:bodyPr/>
                    <a:lstStyle/>
                    <a:p>
                      <a:pPr algn="ctr" fontAlgn="b"/>
                      <a:r>
                        <a:rPr lang="es-MX" sz="1000" b="0" i="0" u="none" strike="noStrike">
                          <a:solidFill>
                            <a:srgbClr val="000000"/>
                          </a:solidFill>
                          <a:effectLst/>
                          <a:latin typeface="Calibri" panose="020F0502020204030204" pitchFamily="34" charset="0"/>
                        </a:rPr>
                        <a:t>15.67</a:t>
                      </a:r>
                    </a:p>
                  </a:txBody>
                  <a:tcPr marL="8294" marR="8294" marT="8294" marB="0" anchor="b">
                    <a:lnL>
                      <a:noFill/>
                    </a:lnL>
                    <a:lnR>
                      <a:noFill/>
                    </a:lnR>
                    <a:lnT>
                      <a:noFill/>
                    </a:lnT>
                    <a:lnB>
                      <a:noFill/>
                    </a:lnB>
                    <a:solidFill>
                      <a:srgbClr val="D9D9D9"/>
                    </a:solidFill>
                  </a:tcPr>
                </a:tc>
                <a:tc>
                  <a:txBody>
                    <a:bodyPr/>
                    <a:lstStyle/>
                    <a:p>
                      <a:pPr algn="ctr" fontAlgn="b"/>
                      <a:r>
                        <a:rPr lang="es-MX" sz="1000" b="0" i="0" u="none" strike="noStrike">
                          <a:solidFill>
                            <a:srgbClr val="000000"/>
                          </a:solidFill>
                          <a:effectLst/>
                          <a:latin typeface="Calibri" panose="020F0502020204030204" pitchFamily="34" charset="0"/>
                        </a:rPr>
                        <a:t>8.50</a:t>
                      </a:r>
                    </a:p>
                  </a:txBody>
                  <a:tcPr marL="8294" marR="8294" marT="8294" marB="0" anchor="b">
                    <a:lnL>
                      <a:noFill/>
                    </a:lnL>
                    <a:lnR>
                      <a:noFill/>
                    </a:lnR>
                    <a:lnT>
                      <a:noFill/>
                    </a:lnT>
                    <a:lnB>
                      <a:noFill/>
                    </a:lnB>
                    <a:solidFill>
                      <a:srgbClr val="D9D9D9"/>
                    </a:solidFill>
                  </a:tcPr>
                </a:tc>
                <a:tc>
                  <a:txBody>
                    <a:bodyPr/>
                    <a:lstStyle/>
                    <a:p>
                      <a:pPr algn="ctr" fontAlgn="b"/>
                      <a:r>
                        <a:rPr lang="es-MX" sz="1000" b="0" i="0" u="none" strike="noStrike">
                          <a:solidFill>
                            <a:srgbClr val="000000"/>
                          </a:solidFill>
                          <a:effectLst/>
                          <a:latin typeface="Calibri" panose="020F0502020204030204" pitchFamily="34" charset="0"/>
                        </a:rPr>
                        <a:t>13.09</a:t>
                      </a:r>
                    </a:p>
                  </a:txBody>
                  <a:tcPr marL="8294" marR="8294" marT="8294" marB="0" anchor="b">
                    <a:lnL>
                      <a:noFill/>
                    </a:lnL>
                    <a:lnR>
                      <a:noFill/>
                    </a:lnR>
                    <a:lnT>
                      <a:noFill/>
                    </a:lnT>
                    <a:lnB>
                      <a:noFill/>
                    </a:lnB>
                    <a:solidFill>
                      <a:srgbClr val="D9D9D9"/>
                    </a:solidFill>
                  </a:tcPr>
                </a:tc>
                <a:tc>
                  <a:txBody>
                    <a:bodyPr/>
                    <a:lstStyle/>
                    <a:p>
                      <a:pPr algn="ctr" fontAlgn="b"/>
                      <a:r>
                        <a:rPr lang="es-MX" sz="1000" b="0" i="0" u="none" strike="noStrike">
                          <a:solidFill>
                            <a:srgbClr val="000000"/>
                          </a:solidFill>
                          <a:effectLst/>
                          <a:latin typeface="Calibri" panose="020F0502020204030204" pitchFamily="34" charset="0"/>
                        </a:rPr>
                        <a:t>0.97</a:t>
                      </a:r>
                    </a:p>
                  </a:txBody>
                  <a:tcPr marL="8294" marR="8294" marT="8294" marB="0" anchor="b">
                    <a:lnL>
                      <a:noFill/>
                    </a:lnL>
                    <a:lnR>
                      <a:noFill/>
                    </a:lnR>
                    <a:lnT>
                      <a:noFill/>
                    </a:lnT>
                    <a:lnB>
                      <a:noFill/>
                    </a:lnB>
                    <a:solidFill>
                      <a:srgbClr val="D9D9D9"/>
                    </a:solidFill>
                  </a:tcPr>
                </a:tc>
                <a:extLst>
                  <a:ext uri="{0D108BD9-81ED-4DB2-BD59-A6C34878D82A}">
                    <a16:rowId xmlns:a16="http://schemas.microsoft.com/office/drawing/2014/main" val="700596066"/>
                  </a:ext>
                </a:extLst>
              </a:tr>
              <a:tr h="165875">
                <a:tc vMerge="1">
                  <a:txBody>
                    <a:bodyPr/>
                    <a:lstStyle/>
                    <a:p>
                      <a:endParaRPr lang="es-MX"/>
                    </a:p>
                  </a:txBody>
                  <a:tcPr/>
                </a:tc>
                <a:tc>
                  <a:txBody>
                    <a:bodyPr/>
                    <a:lstStyle/>
                    <a:p>
                      <a:pPr algn="l" fontAlgn="b"/>
                      <a:r>
                        <a:rPr lang="es-MX" sz="1000" b="0" i="0" u="none" strike="noStrike">
                          <a:solidFill>
                            <a:srgbClr val="000000"/>
                          </a:solidFill>
                          <a:effectLst/>
                          <a:latin typeface="Calibri" panose="020F0502020204030204" pitchFamily="34" charset="0"/>
                        </a:rPr>
                        <a:t>P90</a:t>
                      </a:r>
                    </a:p>
                  </a:txBody>
                  <a:tcPr marL="8294" marR="8294" marT="8294"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MX" sz="1000" b="0" i="0" u="none" strike="noStrike">
                          <a:solidFill>
                            <a:srgbClr val="000000"/>
                          </a:solidFill>
                          <a:effectLst/>
                          <a:latin typeface="Calibri" panose="020F0502020204030204" pitchFamily="34" charset="0"/>
                        </a:rPr>
                        <a:t>7.92</a:t>
                      </a:r>
                    </a:p>
                  </a:txBody>
                  <a:tcPr marL="8294" marR="8294" marT="8294"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MX" sz="1000" b="0" i="0" u="none" strike="noStrike">
                          <a:solidFill>
                            <a:srgbClr val="000000"/>
                          </a:solidFill>
                          <a:effectLst/>
                          <a:latin typeface="Calibri" panose="020F0502020204030204" pitchFamily="34" charset="0"/>
                        </a:rPr>
                        <a:t>0.02</a:t>
                      </a:r>
                    </a:p>
                  </a:txBody>
                  <a:tcPr marL="8294" marR="8294" marT="8294"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MX" sz="1000" b="0" i="0" u="none" strike="noStrike">
                          <a:solidFill>
                            <a:srgbClr val="000000"/>
                          </a:solidFill>
                          <a:effectLst/>
                          <a:latin typeface="Calibri" panose="020F0502020204030204" pitchFamily="34" charset="0"/>
                        </a:rPr>
                        <a:t>23.48</a:t>
                      </a:r>
                    </a:p>
                  </a:txBody>
                  <a:tcPr marL="8294" marR="8294" marT="8294"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MX" sz="1000" b="0" i="0" u="none" strike="noStrike">
                          <a:solidFill>
                            <a:srgbClr val="000000"/>
                          </a:solidFill>
                          <a:effectLst/>
                          <a:latin typeface="Calibri" panose="020F0502020204030204" pitchFamily="34" charset="0"/>
                        </a:rPr>
                        <a:t>20.82</a:t>
                      </a:r>
                    </a:p>
                  </a:txBody>
                  <a:tcPr marL="8294" marR="8294" marT="8294"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MX" sz="1000" b="0" i="0" u="none" strike="noStrike">
                          <a:solidFill>
                            <a:srgbClr val="000000"/>
                          </a:solidFill>
                          <a:effectLst/>
                          <a:latin typeface="Calibri" panose="020F0502020204030204" pitchFamily="34" charset="0"/>
                        </a:rPr>
                        <a:t>11.80</a:t>
                      </a:r>
                    </a:p>
                  </a:txBody>
                  <a:tcPr marL="8294" marR="8294" marT="8294"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MX" sz="1000" b="0" i="0" u="none" strike="noStrike">
                          <a:solidFill>
                            <a:srgbClr val="000000"/>
                          </a:solidFill>
                          <a:effectLst/>
                          <a:latin typeface="Calibri" panose="020F0502020204030204" pitchFamily="34" charset="0"/>
                        </a:rPr>
                        <a:t>18.11</a:t>
                      </a:r>
                    </a:p>
                  </a:txBody>
                  <a:tcPr marL="8294" marR="8294" marT="8294"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MX" sz="1000" b="0" i="0" u="none" strike="noStrike">
                          <a:solidFill>
                            <a:srgbClr val="000000"/>
                          </a:solidFill>
                          <a:effectLst/>
                          <a:latin typeface="Calibri" panose="020F0502020204030204" pitchFamily="34" charset="0"/>
                        </a:rPr>
                        <a:t>1.00</a:t>
                      </a:r>
                    </a:p>
                  </a:txBody>
                  <a:tcPr marL="8294" marR="8294" marT="8294"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89989782"/>
                  </a:ext>
                </a:extLst>
              </a:tr>
              <a:tr h="165875">
                <a:tc rowSpan="2">
                  <a:txBody>
                    <a:bodyPr/>
                    <a:lstStyle/>
                    <a:p>
                      <a:pPr algn="ctr" fontAlgn="t"/>
                      <a:r>
                        <a:rPr lang="es-MX" sz="900" b="1" i="0" u="none" strike="noStrike">
                          <a:solidFill>
                            <a:srgbClr val="000000"/>
                          </a:solidFill>
                          <a:effectLst/>
                          <a:latin typeface="Calibri" panose="020F0502020204030204" pitchFamily="34" charset="0"/>
                        </a:rPr>
                        <a:t>Datos del año 2020</a:t>
                      </a:r>
                    </a:p>
                  </a:txBody>
                  <a:tcPr marL="8294" marR="8294" marT="8294" marB="0">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s-MX" sz="1000" b="0" i="0" u="none" strike="noStrike">
                          <a:solidFill>
                            <a:srgbClr val="000000"/>
                          </a:solidFill>
                          <a:effectLst/>
                          <a:latin typeface="Calibri" panose="020F0502020204030204" pitchFamily="34" charset="0"/>
                        </a:rPr>
                        <a:t>Antioquia</a:t>
                      </a:r>
                    </a:p>
                  </a:txBody>
                  <a:tcPr marL="8294" marR="8294" marT="8294"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s-MX" sz="1000" b="0" i="0" u="none" strike="noStrike">
                          <a:solidFill>
                            <a:srgbClr val="000000"/>
                          </a:solidFill>
                          <a:effectLst/>
                          <a:latin typeface="Calibri" panose="020F0502020204030204" pitchFamily="34" charset="0"/>
                        </a:rPr>
                        <a:t>5.50</a:t>
                      </a:r>
                    </a:p>
                  </a:txBody>
                  <a:tcPr marL="8294" marR="8294" marT="8294"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s-MX" sz="1000" b="0" i="0" u="none" strike="noStrike">
                          <a:solidFill>
                            <a:srgbClr val="000000"/>
                          </a:solidFill>
                          <a:effectLst/>
                          <a:latin typeface="Calibri" panose="020F0502020204030204" pitchFamily="34" charset="0"/>
                        </a:rPr>
                        <a:t>0.10</a:t>
                      </a:r>
                    </a:p>
                  </a:txBody>
                  <a:tcPr marL="8294" marR="8294" marT="8294"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s-MX" sz="1000" b="0" i="0" u="none" strike="noStrike">
                          <a:solidFill>
                            <a:srgbClr val="000000"/>
                          </a:solidFill>
                          <a:effectLst/>
                          <a:latin typeface="Calibri" panose="020F0502020204030204" pitchFamily="34" charset="0"/>
                        </a:rPr>
                        <a:t>11.90</a:t>
                      </a:r>
                    </a:p>
                  </a:txBody>
                  <a:tcPr marL="8294" marR="8294" marT="8294"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s-MX" sz="1000" b="0" i="0" u="none" strike="noStrike">
                          <a:solidFill>
                            <a:srgbClr val="000000"/>
                          </a:solidFill>
                          <a:effectLst/>
                          <a:latin typeface="Calibri" panose="020F0502020204030204" pitchFamily="34" charset="0"/>
                        </a:rPr>
                        <a:t>16.80</a:t>
                      </a:r>
                    </a:p>
                  </a:txBody>
                  <a:tcPr marL="8294" marR="8294" marT="8294"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s-MX" sz="1000" b="0" i="0" u="none" strike="noStrike">
                          <a:solidFill>
                            <a:srgbClr val="000000"/>
                          </a:solidFill>
                          <a:effectLst/>
                          <a:latin typeface="Calibri" panose="020F0502020204030204" pitchFamily="34" charset="0"/>
                        </a:rPr>
                        <a:t>7.10</a:t>
                      </a:r>
                    </a:p>
                  </a:txBody>
                  <a:tcPr marL="8294" marR="8294" marT="8294"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s-MX" sz="1000" b="0" i="0" u="none" strike="noStrike">
                          <a:solidFill>
                            <a:srgbClr val="000000"/>
                          </a:solidFill>
                          <a:effectLst/>
                          <a:latin typeface="Calibri" panose="020F0502020204030204" pitchFamily="34" charset="0"/>
                        </a:rPr>
                        <a:t>6.60</a:t>
                      </a:r>
                    </a:p>
                  </a:txBody>
                  <a:tcPr marL="8294" marR="8294" marT="8294"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s-MX" sz="1000" b="0" i="0" u="none" strike="noStrike">
                          <a:solidFill>
                            <a:srgbClr val="000000"/>
                          </a:solidFill>
                          <a:effectLst/>
                          <a:latin typeface="Calibri" panose="020F0502020204030204" pitchFamily="34" charset="0"/>
                        </a:rPr>
                        <a:t>sin dato</a:t>
                      </a:r>
                    </a:p>
                  </a:txBody>
                  <a:tcPr marL="8294" marR="8294" marT="8294"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extLst>
                  <a:ext uri="{0D108BD9-81ED-4DB2-BD59-A6C34878D82A}">
                    <a16:rowId xmlns:a16="http://schemas.microsoft.com/office/drawing/2014/main" val="2137551612"/>
                  </a:ext>
                </a:extLst>
              </a:tr>
              <a:tr h="174169">
                <a:tc vMerge="1">
                  <a:txBody>
                    <a:bodyPr/>
                    <a:lstStyle/>
                    <a:p>
                      <a:endParaRPr lang="es-MX"/>
                    </a:p>
                  </a:txBody>
                  <a:tcPr/>
                </a:tc>
                <a:tc>
                  <a:txBody>
                    <a:bodyPr/>
                    <a:lstStyle/>
                    <a:p>
                      <a:pPr algn="l" fontAlgn="b"/>
                      <a:r>
                        <a:rPr lang="es-MX" sz="1000" b="0" i="0" u="none" strike="noStrike">
                          <a:solidFill>
                            <a:srgbClr val="000000"/>
                          </a:solidFill>
                          <a:effectLst/>
                          <a:latin typeface="Calibri" panose="020F0502020204030204" pitchFamily="34" charset="0"/>
                        </a:rPr>
                        <a:t>INS</a:t>
                      </a:r>
                    </a:p>
                  </a:txBody>
                  <a:tcPr marL="8294" marR="8294" marT="8294"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s-MX" sz="1000" b="0" i="0" u="none" strike="noStrike">
                          <a:solidFill>
                            <a:srgbClr val="000000"/>
                          </a:solidFill>
                          <a:effectLst/>
                          <a:latin typeface="Calibri" panose="020F0502020204030204" pitchFamily="34" charset="0"/>
                        </a:rPr>
                        <a:t>6.00</a:t>
                      </a:r>
                    </a:p>
                  </a:txBody>
                  <a:tcPr marL="8294" marR="8294" marT="8294"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s-MX" sz="1000" b="0" i="0" u="none" strike="noStrike">
                          <a:solidFill>
                            <a:srgbClr val="000000"/>
                          </a:solidFill>
                          <a:effectLst/>
                          <a:latin typeface="Calibri" panose="020F0502020204030204" pitchFamily="34" charset="0"/>
                        </a:rPr>
                        <a:t>0.80</a:t>
                      </a:r>
                    </a:p>
                  </a:txBody>
                  <a:tcPr marL="8294" marR="8294" marT="8294"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s-MX" sz="1000" b="0" i="0" u="none" strike="noStrike">
                          <a:solidFill>
                            <a:srgbClr val="000000"/>
                          </a:solidFill>
                          <a:effectLst/>
                          <a:latin typeface="Calibri" panose="020F0502020204030204" pitchFamily="34" charset="0"/>
                        </a:rPr>
                        <a:t>20.10</a:t>
                      </a:r>
                    </a:p>
                  </a:txBody>
                  <a:tcPr marL="8294" marR="8294" marT="8294"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s-MX" sz="1000" b="0" i="0" u="none" strike="noStrike">
                          <a:solidFill>
                            <a:srgbClr val="000000"/>
                          </a:solidFill>
                          <a:effectLst/>
                          <a:latin typeface="Calibri" panose="020F0502020204030204" pitchFamily="34" charset="0"/>
                        </a:rPr>
                        <a:t>18.30</a:t>
                      </a:r>
                    </a:p>
                  </a:txBody>
                  <a:tcPr marL="8294" marR="8294" marT="8294"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s-MX" sz="1000" b="0" i="0" u="none" strike="noStrike">
                          <a:solidFill>
                            <a:srgbClr val="000000"/>
                          </a:solidFill>
                          <a:effectLst/>
                          <a:latin typeface="Calibri" panose="020F0502020204030204" pitchFamily="34" charset="0"/>
                        </a:rPr>
                        <a:t>13.40</a:t>
                      </a:r>
                    </a:p>
                  </a:txBody>
                  <a:tcPr marL="8294" marR="8294" marT="8294"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s-MX" sz="1000" b="0" i="0" u="none" strike="noStrike">
                          <a:solidFill>
                            <a:srgbClr val="000000"/>
                          </a:solidFill>
                          <a:effectLst/>
                          <a:latin typeface="Calibri" panose="020F0502020204030204" pitchFamily="34" charset="0"/>
                        </a:rPr>
                        <a:t>8.00</a:t>
                      </a:r>
                    </a:p>
                  </a:txBody>
                  <a:tcPr marL="8294" marR="8294" marT="8294"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s-MX" sz="1000" b="0" i="0" u="none" strike="noStrike" dirty="0">
                          <a:solidFill>
                            <a:srgbClr val="000000"/>
                          </a:solidFill>
                          <a:effectLst/>
                          <a:latin typeface="Calibri" panose="020F0502020204030204" pitchFamily="34" charset="0"/>
                        </a:rPr>
                        <a:t>sin dato</a:t>
                      </a:r>
                    </a:p>
                  </a:txBody>
                  <a:tcPr marL="8294" marR="8294" marT="8294"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7663217"/>
                  </a:ext>
                </a:extLst>
              </a:tr>
            </a:tbl>
          </a:graphicData>
        </a:graphic>
      </p:graphicFrame>
      <p:graphicFrame>
        <p:nvGraphicFramePr>
          <p:cNvPr id="31" name="30 Gráfico">
            <a:extLst>
              <a:ext uri="{FF2B5EF4-FFF2-40B4-BE49-F238E27FC236}">
                <a16:creationId xmlns:a16="http://schemas.microsoft.com/office/drawing/2014/main" id="{73C9BA65-5ACA-48C0-99F6-218CBC4B79EE}"/>
              </a:ext>
            </a:extLst>
          </p:cNvPr>
          <p:cNvGraphicFramePr>
            <a:graphicFrameLocks/>
          </p:cNvGraphicFramePr>
          <p:nvPr>
            <p:extLst/>
          </p:nvPr>
        </p:nvGraphicFramePr>
        <p:xfrm>
          <a:off x="2204530" y="2869520"/>
          <a:ext cx="4924312" cy="379071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461549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ángulo 23">
            <a:extLst>
              <a:ext uri="{FF2B5EF4-FFF2-40B4-BE49-F238E27FC236}">
                <a16:creationId xmlns:a16="http://schemas.microsoft.com/office/drawing/2014/main" id="{8B955405-E974-46A6-9F29-94E2FFD40980}"/>
              </a:ext>
            </a:extLst>
          </p:cNvPr>
          <p:cNvSpPr/>
          <p:nvPr/>
        </p:nvSpPr>
        <p:spPr>
          <a:xfrm>
            <a:off x="-13385" y="2856770"/>
            <a:ext cx="2138700" cy="2795349"/>
          </a:xfrm>
          <a:prstGeom prst="rect">
            <a:avLst/>
          </a:prstGeom>
          <a:solidFill>
            <a:srgbClr val="FB9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s-MX" sz="2400" b="1" dirty="0">
              <a:solidFill>
                <a:srgbClr val="C00000"/>
              </a:solidFill>
            </a:endParaRPr>
          </a:p>
          <a:p>
            <a:pPr algn="ctr"/>
            <a:r>
              <a:rPr lang="es-MX" sz="2400" b="1" dirty="0">
                <a:solidFill>
                  <a:srgbClr val="C00000"/>
                </a:solidFill>
              </a:rPr>
              <a:t>Hospitalización adultos</a:t>
            </a:r>
          </a:p>
        </p:txBody>
      </p:sp>
      <p:pic>
        <p:nvPicPr>
          <p:cNvPr id="17" name="Imagen 16">
            <a:extLst>
              <a:ext uri="{FF2B5EF4-FFF2-40B4-BE49-F238E27FC236}">
                <a16:creationId xmlns:a16="http://schemas.microsoft.com/office/drawing/2014/main" id="{2C17F782-5243-437F-A992-074DC71CDE07}"/>
              </a:ext>
            </a:extLst>
          </p:cNvPr>
          <p:cNvPicPr>
            <a:picLocks noChangeAspect="1"/>
          </p:cNvPicPr>
          <p:nvPr/>
        </p:nvPicPr>
        <p:blipFill rotWithShape="1">
          <a:blip r:embed="rId3"/>
          <a:srcRect b="26533"/>
          <a:stretch/>
        </p:blipFill>
        <p:spPr>
          <a:xfrm>
            <a:off x="0" y="1950"/>
            <a:ext cx="2129908" cy="2867570"/>
          </a:xfrm>
          <a:prstGeom prst="rect">
            <a:avLst/>
          </a:prstGeom>
        </p:spPr>
      </p:pic>
      <p:sp>
        <p:nvSpPr>
          <p:cNvPr id="5" name="4 CuadroTexto"/>
          <p:cNvSpPr txBox="1"/>
          <p:nvPr/>
        </p:nvSpPr>
        <p:spPr>
          <a:xfrm>
            <a:off x="1979946" y="1194399"/>
            <a:ext cx="3092182" cy="276999"/>
          </a:xfrm>
          <a:prstGeom prst="rect">
            <a:avLst/>
          </a:prstGeom>
          <a:noFill/>
        </p:spPr>
        <p:txBody>
          <a:bodyPr wrap="square" rtlCol="0">
            <a:spAutoFit/>
          </a:bodyPr>
          <a:lstStyle/>
          <a:p>
            <a:pPr algn="ctr"/>
            <a:r>
              <a:rPr lang="es-ES" sz="1200" b="1" dirty="0">
                <a:latin typeface="Arial Narrow" panose="020B0606020202030204" pitchFamily="34" charset="0"/>
              </a:rPr>
              <a:t>Información acumulada a semana 28 2021</a:t>
            </a:r>
          </a:p>
        </p:txBody>
      </p:sp>
      <p:sp>
        <p:nvSpPr>
          <p:cNvPr id="7" name="6 CuadroTexto"/>
          <p:cNvSpPr txBox="1"/>
          <p:nvPr/>
        </p:nvSpPr>
        <p:spPr>
          <a:xfrm>
            <a:off x="447069" y="4057543"/>
            <a:ext cx="1532877" cy="1323439"/>
          </a:xfrm>
          <a:prstGeom prst="rect">
            <a:avLst/>
          </a:prstGeom>
          <a:noFill/>
        </p:spPr>
        <p:txBody>
          <a:bodyPr wrap="square" rtlCol="0">
            <a:spAutoFit/>
          </a:bodyPr>
          <a:lstStyle/>
          <a:p>
            <a:pPr algn="ctr"/>
            <a:r>
              <a:rPr lang="es-ES" sz="2000" b="1" dirty="0">
                <a:latin typeface="Arial Narrow" panose="020B0606020202030204" pitchFamily="34" charset="0"/>
              </a:rPr>
              <a:t>La molécula de mayor consumo es piperacilina</a:t>
            </a:r>
          </a:p>
        </p:txBody>
      </p:sp>
      <p:sp>
        <p:nvSpPr>
          <p:cNvPr id="10" name="9 Flecha arriba"/>
          <p:cNvSpPr/>
          <p:nvPr/>
        </p:nvSpPr>
        <p:spPr>
          <a:xfrm rot="10800000" flipH="1" flipV="1">
            <a:off x="72368" y="4251360"/>
            <a:ext cx="370108" cy="854870"/>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15" name="14 Grupo"/>
          <p:cNvGrpSpPr/>
          <p:nvPr/>
        </p:nvGrpSpPr>
        <p:grpSpPr>
          <a:xfrm>
            <a:off x="2448322" y="74775"/>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latin typeface="Arial Narrow" panose="020B0606020202030204" pitchFamily="34" charset="0"/>
                </a:rPr>
                <a:t>1</a:t>
              </a: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a:latin typeface="Arial Narrow" panose="020B0606020202030204" pitchFamily="34" charset="0"/>
                </a:rPr>
                <a:t>Consideraciones de la notificación</a:t>
              </a:r>
            </a:p>
          </p:txBody>
        </p:sp>
      </p:grpSp>
      <p:sp>
        <p:nvSpPr>
          <p:cNvPr id="14" name="13 Rectángulo"/>
          <p:cNvSpPr/>
          <p:nvPr/>
        </p:nvSpPr>
        <p:spPr>
          <a:xfrm>
            <a:off x="0" y="6762414"/>
            <a:ext cx="7200851" cy="32986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6762414"/>
            <a:ext cx="3557998" cy="295999"/>
            <a:chOff x="2448322" y="40386"/>
            <a:chExt cx="3557998" cy="295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latin typeface="Arial Narrow" panose="020B0606020202030204" pitchFamily="34" charset="0"/>
                </a:rPr>
                <a:t>3</a:t>
              </a: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7" y="40386"/>
              <a:ext cx="2703783" cy="276999"/>
            </a:xfrm>
            <a:prstGeom prst="rect">
              <a:avLst/>
            </a:prstGeom>
            <a:noFill/>
          </p:spPr>
          <p:txBody>
            <a:bodyPr wrap="square" rtlCol="0">
              <a:spAutoFit/>
            </a:bodyPr>
            <a:lstStyle/>
            <a:p>
              <a:r>
                <a:rPr lang="es-ES" sz="1200" b="1" dirty="0">
                  <a:latin typeface="Arial Narrow" panose="020B0606020202030204" pitchFamily="34" charset="0"/>
                </a:rPr>
                <a:t>Percentiles</a:t>
              </a:r>
            </a:p>
          </p:txBody>
        </p:sp>
      </p:gr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a:latin typeface="Arial Narrow" panose="020B0606020202030204" pitchFamily="34" charset="0"/>
              </a:rPr>
              <a:t>Pág.. </a:t>
            </a:r>
            <a:r>
              <a:rPr lang="es-ES" sz="1050" b="1" dirty="0" smtClean="0">
                <a:latin typeface="Arial Narrow" panose="020B0606020202030204" pitchFamily="34" charset="0"/>
              </a:rPr>
              <a:t>24</a:t>
            </a:r>
            <a:endParaRPr lang="es-ES" sz="1050" b="1" dirty="0">
              <a:latin typeface="Arial Narrow" panose="020B0606020202030204" pitchFamily="34" charset="0"/>
            </a:endParaRPr>
          </a:p>
        </p:txBody>
      </p:sp>
      <p:sp>
        <p:nvSpPr>
          <p:cNvPr id="37" name="36 Título"/>
          <p:cNvSpPr>
            <a:spLocks noGrp="1"/>
          </p:cNvSpPr>
          <p:nvPr>
            <p:ph type="ctrTitle"/>
          </p:nvPr>
        </p:nvSpPr>
        <p:spPr>
          <a:xfrm>
            <a:off x="2160574" y="541513"/>
            <a:ext cx="4824252" cy="707886"/>
          </a:xfrm>
          <a:noFill/>
        </p:spPr>
        <p:txBody>
          <a:bodyPr wrap="square" rtlCol="0">
            <a:spAutoFit/>
          </a:bodyPr>
          <a:lstStyle/>
          <a:p>
            <a:pPr algn="l"/>
            <a:r>
              <a:rPr lang="es-ES" sz="2000" b="1" dirty="0">
                <a:solidFill>
                  <a:srgbClr val="C00000"/>
                </a:solidFill>
                <a:latin typeface="Arial Narrow" panose="020B0606020202030204" pitchFamily="34" charset="0"/>
                <a:ea typeface="+mn-ea"/>
                <a:cs typeface="+mn-cs"/>
              </a:rPr>
              <a:t>Consumo de antibióticos en el ámbito hospitalario</a:t>
            </a:r>
          </a:p>
        </p:txBody>
      </p:sp>
      <p:cxnSp>
        <p:nvCxnSpPr>
          <p:cNvPr id="40" name="39 Conector recto de flecha"/>
          <p:cNvCxnSpPr>
            <a:cxnSpLocks/>
          </p:cNvCxnSpPr>
          <p:nvPr/>
        </p:nvCxnSpPr>
        <p:spPr>
          <a:xfrm>
            <a:off x="79809" y="6762414"/>
            <a:ext cx="7121042"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sp>
        <p:nvSpPr>
          <p:cNvPr id="44" name="43 Rectángulo"/>
          <p:cNvSpPr/>
          <p:nvPr/>
        </p:nvSpPr>
        <p:spPr>
          <a:xfrm>
            <a:off x="2125315" y="2540000"/>
            <a:ext cx="5075586" cy="309670"/>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50" name="49 Grupo"/>
          <p:cNvGrpSpPr/>
          <p:nvPr/>
        </p:nvGrpSpPr>
        <p:grpSpPr>
          <a:xfrm>
            <a:off x="2601432" y="2427527"/>
            <a:ext cx="4617224" cy="646331"/>
            <a:chOff x="2448322" y="7501"/>
            <a:chExt cx="3514876" cy="646331"/>
          </a:xfrm>
        </p:grpSpPr>
        <p:sp>
          <p:nvSpPr>
            <p:cNvPr id="51" name="50 Elipse"/>
            <p:cNvSpPr/>
            <p:nvPr/>
          </p:nvSpPr>
          <p:spPr>
            <a:xfrm>
              <a:off x="2448322" y="146783"/>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latin typeface="Arial Narrow" panose="020B0606020202030204" pitchFamily="34" charset="0"/>
                </a:rPr>
                <a:t>2</a:t>
              </a:r>
            </a:p>
          </p:txBody>
        </p:sp>
        <p:cxnSp>
          <p:nvCxnSpPr>
            <p:cNvPr id="52" name="51 Conector recto"/>
            <p:cNvCxnSpPr>
              <a:stCxn id="51" idx="6"/>
            </p:cNvCxnSpPr>
            <p:nvPr/>
          </p:nvCxnSpPr>
          <p:spPr>
            <a:xfrm>
              <a:off x="2736354" y="277588"/>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53" name="52 CuadroTexto"/>
            <p:cNvSpPr txBox="1"/>
            <p:nvPr/>
          </p:nvSpPr>
          <p:spPr>
            <a:xfrm>
              <a:off x="3370910" y="7501"/>
              <a:ext cx="2592288" cy="646331"/>
            </a:xfrm>
            <a:prstGeom prst="rect">
              <a:avLst/>
            </a:prstGeom>
            <a:noFill/>
          </p:spPr>
          <p:txBody>
            <a:bodyPr wrap="square" rtlCol="0">
              <a:spAutoFit/>
            </a:bodyPr>
            <a:lstStyle/>
            <a:p>
              <a:r>
                <a:rPr lang="es-ES" sz="1200" b="1" dirty="0">
                  <a:latin typeface="Arial Narrow" panose="020B0606020202030204" pitchFamily="34" charset="0"/>
                </a:rPr>
                <a:t>Tendencia de DDD por cada 100 pacientes en hospitalización adultos</a:t>
              </a:r>
            </a:p>
            <a:p>
              <a:endParaRPr lang="es-ES" sz="1200" b="1" dirty="0">
                <a:latin typeface="Arial Narrow" panose="020B0606020202030204" pitchFamily="34" charset="0"/>
              </a:endParaRPr>
            </a:p>
          </p:txBody>
        </p:sp>
      </p:grpSp>
      <p:sp>
        <p:nvSpPr>
          <p:cNvPr id="96" name="95 Rectángulo"/>
          <p:cNvSpPr/>
          <p:nvPr/>
        </p:nvSpPr>
        <p:spPr>
          <a:xfrm>
            <a:off x="4608562" y="8748464"/>
            <a:ext cx="2520280" cy="292388"/>
          </a:xfrm>
          <a:prstGeom prst="rect">
            <a:avLst/>
          </a:prstGeom>
        </p:spPr>
        <p:txBody>
          <a:bodyPr wrap="square">
            <a:spAutoFit/>
          </a:bodyPr>
          <a:lstStyle/>
          <a:p>
            <a:r>
              <a:rPr lang="es-ES" sz="600" dirty="0">
                <a:latin typeface="Arial Narrow" panose="020B0606020202030204" pitchFamily="34" charset="0"/>
              </a:rPr>
              <a:t>Fuente: SIVIGILA. Secretaria de Salud de Medellín y Boletín INS año 2020</a:t>
            </a:r>
          </a:p>
          <a:p>
            <a:pPr algn="just"/>
            <a:r>
              <a:rPr lang="es-ES" sz="700" dirty="0">
                <a:latin typeface="Arial Narrow" panose="020B0606020202030204" pitchFamily="34" charset="0"/>
              </a:rPr>
              <a:t>Figura Características del CAB en Medellín,  semana 23 de 2021</a:t>
            </a:r>
          </a:p>
        </p:txBody>
      </p:sp>
      <p:sp>
        <p:nvSpPr>
          <p:cNvPr id="3" name="2 CuadroTexto"/>
          <p:cNvSpPr txBox="1"/>
          <p:nvPr/>
        </p:nvSpPr>
        <p:spPr>
          <a:xfrm>
            <a:off x="-47504" y="5710847"/>
            <a:ext cx="2138700" cy="784830"/>
          </a:xfrm>
          <a:prstGeom prst="rect">
            <a:avLst/>
          </a:prstGeom>
          <a:noFill/>
        </p:spPr>
        <p:txBody>
          <a:bodyPr wrap="square" rtlCol="0">
            <a:spAutoFit/>
          </a:bodyPr>
          <a:lstStyle/>
          <a:p>
            <a:r>
              <a:rPr lang="es-CO" sz="900" b="1" dirty="0">
                <a:latin typeface="Arial Narrow" panose="020B0606020202030204" pitchFamily="34" charset="0"/>
              </a:rPr>
              <a:t>Siglas: DDD dosis día definida, CEF: Ceftriaxona, ERT: </a:t>
            </a:r>
            <a:r>
              <a:rPr lang="es-CO" sz="900" b="1" dirty="0" err="1">
                <a:latin typeface="Arial Narrow" panose="020B0606020202030204" pitchFamily="34" charset="0"/>
              </a:rPr>
              <a:t>ertapenem</a:t>
            </a:r>
            <a:r>
              <a:rPr lang="es-CO" sz="900" b="1" dirty="0">
                <a:latin typeface="Arial Narrow" panose="020B0606020202030204" pitchFamily="34" charset="0"/>
              </a:rPr>
              <a:t>, MEM: meropenem, PTZ: Piperacilina, VAN: Vancomicina, FEP: </a:t>
            </a:r>
            <a:r>
              <a:rPr lang="es-CO" sz="900" b="1" dirty="0" err="1">
                <a:latin typeface="Arial Narrow" panose="020B0606020202030204" pitchFamily="34" charset="0"/>
              </a:rPr>
              <a:t>cefepime</a:t>
            </a:r>
            <a:r>
              <a:rPr lang="es-CO" sz="900" b="1" dirty="0">
                <a:latin typeface="Arial Narrow" panose="020B0606020202030204" pitchFamily="34" charset="0"/>
              </a:rPr>
              <a:t>, %OCUP: porcentaje de ocupación</a:t>
            </a:r>
          </a:p>
        </p:txBody>
      </p:sp>
      <p:graphicFrame>
        <p:nvGraphicFramePr>
          <p:cNvPr id="31" name="Gráfico 30">
            <a:extLst>
              <a:ext uri="{FF2B5EF4-FFF2-40B4-BE49-F238E27FC236}">
                <a16:creationId xmlns:a16="http://schemas.microsoft.com/office/drawing/2014/main" id="{1DE1101F-7304-4F02-8651-126645E3ADAD}"/>
              </a:ext>
            </a:extLst>
          </p:cNvPr>
          <p:cNvGraphicFramePr>
            <a:graphicFrameLocks/>
          </p:cNvGraphicFramePr>
          <p:nvPr>
            <p:extLst/>
          </p:nvPr>
        </p:nvGraphicFramePr>
        <p:xfrm>
          <a:off x="2211068" y="2869520"/>
          <a:ext cx="4665770" cy="371221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Tabla 3">
            <a:extLst>
              <a:ext uri="{FF2B5EF4-FFF2-40B4-BE49-F238E27FC236}">
                <a16:creationId xmlns:a16="http://schemas.microsoft.com/office/drawing/2014/main" id="{7F4EB469-E0FE-448E-8E3D-708FBFB98838}"/>
              </a:ext>
            </a:extLst>
          </p:cNvPr>
          <p:cNvGraphicFramePr>
            <a:graphicFrameLocks noGrp="1"/>
          </p:cNvGraphicFramePr>
          <p:nvPr>
            <p:extLst/>
          </p:nvPr>
        </p:nvGraphicFramePr>
        <p:xfrm>
          <a:off x="2091195" y="1707458"/>
          <a:ext cx="5075586" cy="537210"/>
        </p:xfrm>
        <a:graphic>
          <a:graphicData uri="http://schemas.openxmlformats.org/drawingml/2006/table">
            <a:tbl>
              <a:tblPr/>
              <a:tblGrid>
                <a:gridCol w="854144">
                  <a:extLst>
                    <a:ext uri="{9D8B030D-6E8A-4147-A177-3AD203B41FA5}">
                      <a16:colId xmlns:a16="http://schemas.microsoft.com/office/drawing/2014/main" val="770347868"/>
                    </a:ext>
                  </a:extLst>
                </a:gridCol>
                <a:gridCol w="714524">
                  <a:extLst>
                    <a:ext uri="{9D8B030D-6E8A-4147-A177-3AD203B41FA5}">
                      <a16:colId xmlns:a16="http://schemas.microsoft.com/office/drawing/2014/main" val="2164369080"/>
                    </a:ext>
                  </a:extLst>
                </a:gridCol>
                <a:gridCol w="810342">
                  <a:extLst>
                    <a:ext uri="{9D8B030D-6E8A-4147-A177-3AD203B41FA5}">
                      <a16:colId xmlns:a16="http://schemas.microsoft.com/office/drawing/2014/main" val="4142691156"/>
                    </a:ext>
                  </a:extLst>
                </a:gridCol>
                <a:gridCol w="711787">
                  <a:extLst>
                    <a:ext uri="{9D8B030D-6E8A-4147-A177-3AD203B41FA5}">
                      <a16:colId xmlns:a16="http://schemas.microsoft.com/office/drawing/2014/main" val="1140276284"/>
                    </a:ext>
                  </a:extLst>
                </a:gridCol>
                <a:gridCol w="744638">
                  <a:extLst>
                    <a:ext uri="{9D8B030D-6E8A-4147-A177-3AD203B41FA5}">
                      <a16:colId xmlns:a16="http://schemas.microsoft.com/office/drawing/2014/main" val="1423032987"/>
                    </a:ext>
                  </a:extLst>
                </a:gridCol>
                <a:gridCol w="583117">
                  <a:extLst>
                    <a:ext uri="{9D8B030D-6E8A-4147-A177-3AD203B41FA5}">
                      <a16:colId xmlns:a16="http://schemas.microsoft.com/office/drawing/2014/main" val="645376450"/>
                    </a:ext>
                  </a:extLst>
                </a:gridCol>
                <a:gridCol w="657034">
                  <a:extLst>
                    <a:ext uri="{9D8B030D-6E8A-4147-A177-3AD203B41FA5}">
                      <a16:colId xmlns:a16="http://schemas.microsoft.com/office/drawing/2014/main" val="306288542"/>
                    </a:ext>
                  </a:extLst>
                </a:gridCol>
              </a:tblGrid>
              <a:tr h="157555">
                <a:tc>
                  <a:txBody>
                    <a:bodyPr/>
                    <a:lstStyle/>
                    <a:p>
                      <a:pPr algn="ctr" rtl="0" fontAlgn="b"/>
                      <a:r>
                        <a:rPr lang="es-MX" sz="1000" b="1" i="0" u="none" strike="noStrike">
                          <a:solidFill>
                            <a:srgbClr val="000000"/>
                          </a:solidFill>
                          <a:effectLst/>
                          <a:latin typeface="Arial" panose="020B0604020202020204" pitchFamily="34" charset="0"/>
                        </a:rPr>
                        <a:t>mes</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s-MX" sz="1000" b="1" i="0" u="none" strike="noStrike">
                          <a:solidFill>
                            <a:srgbClr val="000000"/>
                          </a:solidFill>
                          <a:effectLst/>
                          <a:latin typeface="Arial" panose="020B0604020202020204" pitchFamily="34" charset="0"/>
                        </a:rPr>
                        <a:t>ene-21</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s-MX" sz="1000" b="1" i="0" u="none" strike="noStrike">
                          <a:solidFill>
                            <a:srgbClr val="000000"/>
                          </a:solidFill>
                          <a:effectLst/>
                          <a:latin typeface="Arial" panose="020B0604020202020204" pitchFamily="34" charset="0"/>
                        </a:rPr>
                        <a:t>feb-21</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s-MX" sz="1000" b="1" i="0" u="none" strike="noStrike">
                          <a:solidFill>
                            <a:srgbClr val="000000"/>
                          </a:solidFill>
                          <a:effectLst/>
                          <a:latin typeface="Arial" panose="020B0604020202020204" pitchFamily="34" charset="0"/>
                        </a:rPr>
                        <a:t>mar-21</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s-MX" sz="1000" b="1" i="0" u="none" strike="noStrike">
                          <a:solidFill>
                            <a:srgbClr val="000000"/>
                          </a:solidFill>
                          <a:effectLst/>
                          <a:latin typeface="Arial" panose="020B0604020202020204" pitchFamily="34" charset="0"/>
                        </a:rPr>
                        <a:t>abr-21</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s-MX" sz="1000" b="1" i="0" u="none" strike="noStrike">
                          <a:solidFill>
                            <a:srgbClr val="000000"/>
                          </a:solidFill>
                          <a:effectLst/>
                          <a:latin typeface="Arial" panose="020B0604020202020204" pitchFamily="34" charset="0"/>
                        </a:rPr>
                        <a:t>may-21</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s-MX" sz="1000" b="1" i="0" u="none" strike="noStrike">
                          <a:solidFill>
                            <a:srgbClr val="000000"/>
                          </a:solidFill>
                          <a:effectLst/>
                          <a:latin typeface="Arial" panose="020B0604020202020204" pitchFamily="34" charset="0"/>
                        </a:rPr>
                        <a:t>jun-21</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942990066"/>
                  </a:ext>
                </a:extLst>
              </a:tr>
              <a:tr h="345122">
                <a:tc>
                  <a:txBody>
                    <a:bodyPr/>
                    <a:lstStyle/>
                    <a:p>
                      <a:pPr algn="ctr" rtl="0" fontAlgn="b"/>
                      <a:r>
                        <a:rPr lang="es-MX" sz="800" b="0" i="0" u="none" strike="noStrike">
                          <a:solidFill>
                            <a:srgbClr val="000000"/>
                          </a:solidFill>
                          <a:effectLst/>
                          <a:latin typeface="Arial" panose="020B0604020202020204" pitchFamily="34" charset="0"/>
                        </a:rPr>
                        <a:t>% cumplimiento en la notificación ficha 354</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rtl="0" fontAlgn="ctr"/>
                      <a:r>
                        <a:rPr lang="es-MX" sz="1000" b="0" i="0" u="none" strike="noStrike">
                          <a:solidFill>
                            <a:srgbClr val="000000"/>
                          </a:solidFill>
                          <a:effectLst/>
                          <a:latin typeface="Arial" panose="020B0604020202020204" pitchFamily="34" charset="0"/>
                        </a:rPr>
                        <a:t>100</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rtl="0" fontAlgn="ctr"/>
                      <a:r>
                        <a:rPr lang="es-MX" sz="1000" b="0" i="0" u="none" strike="noStrike">
                          <a:solidFill>
                            <a:srgbClr val="000000"/>
                          </a:solidFill>
                          <a:effectLst/>
                          <a:latin typeface="Arial" panose="020B0604020202020204" pitchFamily="34" charset="0"/>
                        </a:rPr>
                        <a:t>100</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rtl="0" fontAlgn="ctr"/>
                      <a:r>
                        <a:rPr lang="es-MX" sz="1000" b="0" i="0" u="none" strike="noStrike">
                          <a:solidFill>
                            <a:srgbClr val="000000"/>
                          </a:solidFill>
                          <a:effectLst/>
                          <a:latin typeface="Arial" panose="020B0604020202020204" pitchFamily="34" charset="0"/>
                        </a:rPr>
                        <a:t>95</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rtl="0" fontAlgn="ctr"/>
                      <a:r>
                        <a:rPr lang="es-MX" sz="1000" b="0" i="0" u="none" strike="noStrike">
                          <a:solidFill>
                            <a:srgbClr val="000000"/>
                          </a:solidFill>
                          <a:effectLst/>
                          <a:latin typeface="Arial" panose="020B0604020202020204" pitchFamily="34" charset="0"/>
                        </a:rPr>
                        <a:t>100</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rtl="0" fontAlgn="ctr"/>
                      <a:r>
                        <a:rPr lang="es-MX" sz="1000" b="0" i="0" u="none" strike="noStrike">
                          <a:solidFill>
                            <a:srgbClr val="000000"/>
                          </a:solidFill>
                          <a:effectLst/>
                          <a:latin typeface="Arial" panose="020B0604020202020204" pitchFamily="34" charset="0"/>
                        </a:rPr>
                        <a:t>100</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rtl="0" fontAlgn="ctr"/>
                      <a:r>
                        <a:rPr lang="es-MX" sz="1000" b="0" i="0" u="none" strike="noStrike" dirty="0">
                          <a:solidFill>
                            <a:srgbClr val="000000"/>
                          </a:solidFill>
                          <a:effectLst/>
                          <a:latin typeface="Arial" panose="020B0604020202020204" pitchFamily="34" charset="0"/>
                        </a:rPr>
                        <a:t>100</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35087248"/>
                  </a:ext>
                </a:extLst>
              </a:tr>
            </a:tbl>
          </a:graphicData>
        </a:graphic>
      </p:graphicFrame>
      <p:graphicFrame>
        <p:nvGraphicFramePr>
          <p:cNvPr id="6" name="Tabla 5">
            <a:extLst>
              <a:ext uri="{FF2B5EF4-FFF2-40B4-BE49-F238E27FC236}">
                <a16:creationId xmlns:a16="http://schemas.microsoft.com/office/drawing/2014/main" id="{5E7D167D-4D61-40E0-A1FD-E465A55230C2}"/>
              </a:ext>
            </a:extLst>
          </p:cNvPr>
          <p:cNvGraphicFramePr>
            <a:graphicFrameLocks noGrp="1"/>
          </p:cNvGraphicFramePr>
          <p:nvPr>
            <p:extLst/>
          </p:nvPr>
        </p:nvGraphicFramePr>
        <p:xfrm>
          <a:off x="200060" y="7223085"/>
          <a:ext cx="6480175" cy="1369260"/>
        </p:xfrm>
        <a:graphic>
          <a:graphicData uri="http://schemas.openxmlformats.org/drawingml/2006/table">
            <a:tbl>
              <a:tblPr/>
              <a:tblGrid>
                <a:gridCol w="471103">
                  <a:extLst>
                    <a:ext uri="{9D8B030D-6E8A-4147-A177-3AD203B41FA5}">
                      <a16:colId xmlns:a16="http://schemas.microsoft.com/office/drawing/2014/main" val="2826445997"/>
                    </a:ext>
                  </a:extLst>
                </a:gridCol>
                <a:gridCol w="641502">
                  <a:extLst>
                    <a:ext uri="{9D8B030D-6E8A-4147-A177-3AD203B41FA5}">
                      <a16:colId xmlns:a16="http://schemas.microsoft.com/office/drawing/2014/main" val="1238096191"/>
                    </a:ext>
                  </a:extLst>
                </a:gridCol>
                <a:gridCol w="721690">
                  <a:extLst>
                    <a:ext uri="{9D8B030D-6E8A-4147-A177-3AD203B41FA5}">
                      <a16:colId xmlns:a16="http://schemas.microsoft.com/office/drawing/2014/main" val="2314426704"/>
                    </a:ext>
                  </a:extLst>
                </a:gridCol>
                <a:gridCol w="781831">
                  <a:extLst>
                    <a:ext uri="{9D8B030D-6E8A-4147-A177-3AD203B41FA5}">
                      <a16:colId xmlns:a16="http://schemas.microsoft.com/office/drawing/2014/main" val="1548155669"/>
                    </a:ext>
                  </a:extLst>
                </a:gridCol>
                <a:gridCol w="654031">
                  <a:extLst>
                    <a:ext uri="{9D8B030D-6E8A-4147-A177-3AD203B41FA5}">
                      <a16:colId xmlns:a16="http://schemas.microsoft.com/office/drawing/2014/main" val="1396237255"/>
                    </a:ext>
                  </a:extLst>
                </a:gridCol>
                <a:gridCol w="741737">
                  <a:extLst>
                    <a:ext uri="{9D8B030D-6E8A-4147-A177-3AD203B41FA5}">
                      <a16:colId xmlns:a16="http://schemas.microsoft.com/office/drawing/2014/main" val="760438275"/>
                    </a:ext>
                  </a:extLst>
                </a:gridCol>
                <a:gridCol w="651526">
                  <a:extLst>
                    <a:ext uri="{9D8B030D-6E8A-4147-A177-3AD203B41FA5}">
                      <a16:colId xmlns:a16="http://schemas.microsoft.com/office/drawing/2014/main" val="1763117972"/>
                    </a:ext>
                  </a:extLst>
                </a:gridCol>
                <a:gridCol w="681596">
                  <a:extLst>
                    <a:ext uri="{9D8B030D-6E8A-4147-A177-3AD203B41FA5}">
                      <a16:colId xmlns:a16="http://schemas.microsoft.com/office/drawing/2014/main" val="695744677"/>
                    </a:ext>
                  </a:extLst>
                </a:gridCol>
                <a:gridCol w="533750">
                  <a:extLst>
                    <a:ext uri="{9D8B030D-6E8A-4147-A177-3AD203B41FA5}">
                      <a16:colId xmlns:a16="http://schemas.microsoft.com/office/drawing/2014/main" val="926913518"/>
                    </a:ext>
                  </a:extLst>
                </a:gridCol>
                <a:gridCol w="601409">
                  <a:extLst>
                    <a:ext uri="{9D8B030D-6E8A-4147-A177-3AD203B41FA5}">
                      <a16:colId xmlns:a16="http://schemas.microsoft.com/office/drawing/2014/main" val="3058872330"/>
                    </a:ext>
                  </a:extLst>
                </a:gridCol>
              </a:tblGrid>
              <a:tr h="308460">
                <a:tc>
                  <a:txBody>
                    <a:bodyPr/>
                    <a:lstStyle/>
                    <a:p>
                      <a:pPr algn="ctr" fontAlgn="ctr"/>
                      <a:r>
                        <a:rPr lang="es-MX" sz="900" b="1" i="0" u="none" strike="noStrike">
                          <a:solidFill>
                            <a:srgbClr val="000000"/>
                          </a:solidFill>
                          <a:effectLst/>
                          <a:latin typeface="Calibri" panose="020F0502020204030204" pitchFamily="34" charset="0"/>
                        </a:rPr>
                        <a:t>Servicio</a:t>
                      </a:r>
                    </a:p>
                  </a:txBody>
                  <a:tcPr marL="7523" marR="7523" marT="752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MX" sz="900" b="1" i="0" u="none" strike="noStrike">
                          <a:solidFill>
                            <a:srgbClr val="000000"/>
                          </a:solidFill>
                          <a:effectLst/>
                          <a:latin typeface="Calibri" panose="020F0502020204030204" pitchFamily="34" charset="0"/>
                        </a:rPr>
                        <a:t>Item</a:t>
                      </a:r>
                    </a:p>
                  </a:txBody>
                  <a:tcPr marL="7523" marR="7523" marT="752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MX" sz="900" b="1" i="0" u="none" strike="noStrike">
                          <a:solidFill>
                            <a:srgbClr val="000000"/>
                          </a:solidFill>
                          <a:effectLst/>
                          <a:latin typeface="Calibri" panose="020F0502020204030204" pitchFamily="34" charset="0"/>
                        </a:rPr>
                        <a:t>ceftriaxona</a:t>
                      </a:r>
                    </a:p>
                  </a:txBody>
                  <a:tcPr marL="7523" marR="7523" marT="752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MX" sz="900" b="1" i="0" u="none" strike="noStrike">
                          <a:solidFill>
                            <a:srgbClr val="000000"/>
                          </a:solidFill>
                          <a:effectLst/>
                          <a:latin typeface="Calibri" panose="020F0502020204030204" pitchFamily="34" charset="0"/>
                        </a:rPr>
                        <a:t>ciprofloxacina</a:t>
                      </a:r>
                    </a:p>
                  </a:txBody>
                  <a:tcPr marL="7523" marR="7523" marT="752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MX" sz="900" b="1" i="0" u="none" strike="noStrike">
                          <a:solidFill>
                            <a:srgbClr val="000000"/>
                          </a:solidFill>
                          <a:effectLst/>
                          <a:latin typeface="Calibri" panose="020F0502020204030204" pitchFamily="34" charset="0"/>
                        </a:rPr>
                        <a:t>ertapenem</a:t>
                      </a:r>
                    </a:p>
                  </a:txBody>
                  <a:tcPr marL="7523" marR="7523" marT="752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MX" sz="900" b="1" i="0" u="none" strike="noStrike">
                          <a:solidFill>
                            <a:srgbClr val="000000"/>
                          </a:solidFill>
                          <a:effectLst/>
                          <a:latin typeface="Calibri" panose="020F0502020204030204" pitchFamily="34" charset="0"/>
                        </a:rPr>
                        <a:t>meropenem</a:t>
                      </a:r>
                    </a:p>
                  </a:txBody>
                  <a:tcPr marL="7523" marR="7523" marT="752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MX" sz="900" b="1" i="0" u="none" strike="noStrike">
                          <a:solidFill>
                            <a:srgbClr val="000000"/>
                          </a:solidFill>
                          <a:effectLst/>
                          <a:latin typeface="Calibri" panose="020F0502020204030204" pitchFamily="34" charset="0"/>
                        </a:rPr>
                        <a:t>piperacilina tazobactam</a:t>
                      </a:r>
                    </a:p>
                  </a:txBody>
                  <a:tcPr marL="7523" marR="7523" marT="752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MX" sz="900" b="1" i="0" u="none" strike="noStrike">
                          <a:solidFill>
                            <a:srgbClr val="000000"/>
                          </a:solidFill>
                          <a:effectLst/>
                          <a:latin typeface="Calibri" panose="020F0502020204030204" pitchFamily="34" charset="0"/>
                        </a:rPr>
                        <a:t>vancomicina</a:t>
                      </a:r>
                    </a:p>
                  </a:txBody>
                  <a:tcPr marL="7523" marR="7523" marT="752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MX" sz="900" b="1" i="0" u="none" strike="noStrike">
                          <a:solidFill>
                            <a:srgbClr val="000000"/>
                          </a:solidFill>
                          <a:effectLst/>
                          <a:latin typeface="Calibri" panose="020F0502020204030204" pitchFamily="34" charset="0"/>
                        </a:rPr>
                        <a:t>cefepime</a:t>
                      </a:r>
                    </a:p>
                  </a:txBody>
                  <a:tcPr marL="7523" marR="7523" marT="752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MX" sz="900" b="1" i="0" u="none" strike="noStrike">
                          <a:solidFill>
                            <a:srgbClr val="000000"/>
                          </a:solidFill>
                          <a:effectLst/>
                          <a:latin typeface="Calibri" panose="020F0502020204030204" pitchFamily="34" charset="0"/>
                        </a:rPr>
                        <a:t>%OCUP</a:t>
                      </a:r>
                    </a:p>
                  </a:txBody>
                  <a:tcPr marL="7523" marR="7523" marT="7523"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3171395286"/>
                  </a:ext>
                </a:extLst>
              </a:tr>
              <a:tr h="150468">
                <a:tc rowSpan="5">
                  <a:txBody>
                    <a:bodyPr/>
                    <a:lstStyle/>
                    <a:p>
                      <a:pPr algn="ctr" fontAlgn="ctr"/>
                      <a:r>
                        <a:rPr lang="es-MX" sz="900" b="1" i="0" u="none" strike="noStrike">
                          <a:solidFill>
                            <a:srgbClr val="000000"/>
                          </a:solidFill>
                          <a:effectLst/>
                          <a:latin typeface="Calibri" panose="020F0502020204030204" pitchFamily="34" charset="0"/>
                        </a:rPr>
                        <a:t>No UCI adultos semana 23 2021</a:t>
                      </a:r>
                    </a:p>
                  </a:txBody>
                  <a:tcPr marL="7523" marR="7523" marT="7523"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panose="020F0502020204030204" pitchFamily="34" charset="0"/>
                        </a:rPr>
                        <a:t>Medellín</a:t>
                      </a:r>
                    </a:p>
                  </a:txBody>
                  <a:tcPr marL="7523" marR="7523" marT="7523"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MX" sz="900" b="0" i="0" u="none" strike="noStrike">
                          <a:solidFill>
                            <a:srgbClr val="000000"/>
                          </a:solidFill>
                          <a:effectLst/>
                          <a:latin typeface="Calibri" panose="020F0502020204030204" pitchFamily="34" charset="0"/>
                        </a:rPr>
                        <a:t>1.94</a:t>
                      </a:r>
                    </a:p>
                  </a:txBody>
                  <a:tcPr marL="7523" marR="7523" marT="7523"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MX" sz="900" b="0" i="0" u="none" strike="noStrike">
                          <a:solidFill>
                            <a:srgbClr val="000000"/>
                          </a:solidFill>
                          <a:effectLst/>
                          <a:latin typeface="Calibri" panose="020F0502020204030204" pitchFamily="34" charset="0"/>
                        </a:rPr>
                        <a:t>2.39</a:t>
                      </a:r>
                    </a:p>
                  </a:txBody>
                  <a:tcPr marL="7523" marR="7523" marT="7523"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MX" sz="900" b="0" i="0" u="none" strike="noStrike">
                          <a:solidFill>
                            <a:srgbClr val="000000"/>
                          </a:solidFill>
                          <a:effectLst/>
                          <a:latin typeface="Calibri" panose="020F0502020204030204" pitchFamily="34" charset="0"/>
                        </a:rPr>
                        <a:t>0.14</a:t>
                      </a:r>
                    </a:p>
                  </a:txBody>
                  <a:tcPr marL="7523" marR="7523" marT="7523"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MX" sz="900" b="0" i="0" u="none" strike="noStrike">
                          <a:solidFill>
                            <a:srgbClr val="000000"/>
                          </a:solidFill>
                          <a:effectLst/>
                          <a:latin typeface="Calibri" panose="020F0502020204030204" pitchFamily="34" charset="0"/>
                        </a:rPr>
                        <a:t>3.18</a:t>
                      </a:r>
                    </a:p>
                  </a:txBody>
                  <a:tcPr marL="7523" marR="7523" marT="7523"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MX" sz="900" b="0" i="0" u="none" strike="noStrike">
                          <a:solidFill>
                            <a:srgbClr val="000000"/>
                          </a:solidFill>
                          <a:effectLst/>
                          <a:latin typeface="Calibri" panose="020F0502020204030204" pitchFamily="34" charset="0"/>
                        </a:rPr>
                        <a:t>7.25</a:t>
                      </a:r>
                    </a:p>
                  </a:txBody>
                  <a:tcPr marL="7523" marR="7523" marT="7523"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MX" sz="900" b="0" i="0" u="none" strike="noStrike">
                          <a:solidFill>
                            <a:srgbClr val="000000"/>
                          </a:solidFill>
                          <a:effectLst/>
                          <a:latin typeface="Calibri" panose="020F0502020204030204" pitchFamily="34" charset="0"/>
                        </a:rPr>
                        <a:t>1.94</a:t>
                      </a:r>
                    </a:p>
                  </a:txBody>
                  <a:tcPr marL="7523" marR="7523" marT="7523"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900" b="0" i="0" u="none" strike="noStrike">
                          <a:solidFill>
                            <a:srgbClr val="000000"/>
                          </a:solidFill>
                          <a:effectLst/>
                          <a:latin typeface="Calibri" panose="020F0502020204030204" pitchFamily="34" charset="0"/>
                        </a:rPr>
                        <a:t>1.89</a:t>
                      </a:r>
                    </a:p>
                  </a:txBody>
                  <a:tcPr marL="7523" marR="7523" marT="7523"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900" b="0" i="0" u="none" strike="noStrike">
                          <a:solidFill>
                            <a:srgbClr val="000000"/>
                          </a:solidFill>
                          <a:effectLst/>
                          <a:latin typeface="Calibri" panose="020F0502020204030204" pitchFamily="34" charset="0"/>
                        </a:rPr>
                        <a:t>0.89</a:t>
                      </a:r>
                    </a:p>
                  </a:txBody>
                  <a:tcPr marL="7523" marR="7523" marT="7523"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47889111"/>
                  </a:ext>
                </a:extLst>
              </a:tr>
              <a:tr h="150468">
                <a:tc vMerge="1">
                  <a:txBody>
                    <a:bodyPr/>
                    <a:lstStyle/>
                    <a:p>
                      <a:endParaRPr lang="es-MX"/>
                    </a:p>
                  </a:txBody>
                  <a:tcPr/>
                </a:tc>
                <a:tc>
                  <a:txBody>
                    <a:bodyPr/>
                    <a:lstStyle/>
                    <a:p>
                      <a:pPr algn="l" fontAlgn="b"/>
                      <a:r>
                        <a:rPr lang="es-MX" sz="900" b="0" i="0" u="none" strike="noStrike">
                          <a:solidFill>
                            <a:srgbClr val="000000"/>
                          </a:solidFill>
                          <a:effectLst/>
                          <a:latin typeface="Calibri" panose="020F0502020204030204" pitchFamily="34" charset="0"/>
                        </a:rPr>
                        <a:t>p10</a:t>
                      </a:r>
                    </a:p>
                  </a:txBody>
                  <a:tcPr marL="7523" marR="7523" marT="7523"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s-MX" sz="900" b="0" i="0" u="none" strike="noStrike">
                          <a:solidFill>
                            <a:srgbClr val="000000"/>
                          </a:solidFill>
                          <a:effectLst/>
                          <a:latin typeface="Calibri" panose="020F0502020204030204" pitchFamily="34" charset="0"/>
                        </a:rPr>
                        <a:t>0.07</a:t>
                      </a:r>
                    </a:p>
                  </a:txBody>
                  <a:tcPr marL="7523" marR="7523" marT="7523"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s-MX" sz="900" b="0" i="0" u="none" strike="noStrike">
                          <a:solidFill>
                            <a:srgbClr val="000000"/>
                          </a:solidFill>
                          <a:effectLst/>
                          <a:latin typeface="Calibri" panose="020F0502020204030204" pitchFamily="34" charset="0"/>
                        </a:rPr>
                        <a:t>0.27</a:t>
                      </a:r>
                    </a:p>
                  </a:txBody>
                  <a:tcPr marL="7523" marR="7523" marT="7523"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s-MX" sz="900" b="0" i="0" u="none" strike="noStrike">
                          <a:solidFill>
                            <a:srgbClr val="000000"/>
                          </a:solidFill>
                          <a:effectLst/>
                          <a:latin typeface="Calibri" panose="020F0502020204030204" pitchFamily="34" charset="0"/>
                        </a:rPr>
                        <a:t>0.00</a:t>
                      </a:r>
                    </a:p>
                  </a:txBody>
                  <a:tcPr marL="7523" marR="7523" marT="7523"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s-MX" sz="900" b="0" i="0" u="none" strike="noStrike">
                          <a:solidFill>
                            <a:srgbClr val="000000"/>
                          </a:solidFill>
                          <a:effectLst/>
                          <a:latin typeface="Calibri" panose="020F0502020204030204" pitchFamily="34" charset="0"/>
                        </a:rPr>
                        <a:t>0.48</a:t>
                      </a:r>
                    </a:p>
                  </a:txBody>
                  <a:tcPr marL="7523" marR="7523" marT="7523"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s-MX" sz="900" b="0" i="0" u="none" strike="noStrike">
                          <a:solidFill>
                            <a:srgbClr val="000000"/>
                          </a:solidFill>
                          <a:effectLst/>
                          <a:latin typeface="Calibri" panose="020F0502020204030204" pitchFamily="34" charset="0"/>
                        </a:rPr>
                        <a:t>1.72</a:t>
                      </a:r>
                    </a:p>
                  </a:txBody>
                  <a:tcPr marL="7523" marR="7523" marT="7523"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s-MX" sz="900" b="0" i="0" u="none" strike="noStrike">
                          <a:solidFill>
                            <a:srgbClr val="000000"/>
                          </a:solidFill>
                          <a:effectLst/>
                          <a:latin typeface="Calibri" panose="020F0502020204030204" pitchFamily="34" charset="0"/>
                        </a:rPr>
                        <a:t>0.63</a:t>
                      </a:r>
                    </a:p>
                  </a:txBody>
                  <a:tcPr marL="7523" marR="7523" marT="7523"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s-MX" sz="900" b="0" i="0" u="none" strike="noStrike">
                          <a:solidFill>
                            <a:srgbClr val="000000"/>
                          </a:solidFill>
                          <a:effectLst/>
                          <a:latin typeface="Calibri" panose="020F0502020204030204" pitchFamily="34" charset="0"/>
                        </a:rPr>
                        <a:t>0.18</a:t>
                      </a:r>
                    </a:p>
                  </a:txBody>
                  <a:tcPr marL="7523" marR="7523" marT="7523"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s-MX" sz="900" b="0" i="0" u="none" strike="noStrike">
                          <a:solidFill>
                            <a:srgbClr val="000000"/>
                          </a:solidFill>
                          <a:effectLst/>
                          <a:latin typeface="Calibri" panose="020F0502020204030204" pitchFamily="34" charset="0"/>
                        </a:rPr>
                        <a:t>0.77</a:t>
                      </a:r>
                    </a:p>
                  </a:txBody>
                  <a:tcPr marL="7523" marR="7523" marT="7523"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extLst>
                  <a:ext uri="{0D108BD9-81ED-4DB2-BD59-A6C34878D82A}">
                    <a16:rowId xmlns:a16="http://schemas.microsoft.com/office/drawing/2014/main" val="1140899222"/>
                  </a:ext>
                </a:extLst>
              </a:tr>
              <a:tr h="150468">
                <a:tc vMerge="1">
                  <a:txBody>
                    <a:bodyPr/>
                    <a:lstStyle/>
                    <a:p>
                      <a:endParaRPr lang="es-MX"/>
                    </a:p>
                  </a:txBody>
                  <a:tcPr/>
                </a:tc>
                <a:tc>
                  <a:txBody>
                    <a:bodyPr/>
                    <a:lstStyle/>
                    <a:p>
                      <a:pPr algn="l" fontAlgn="b"/>
                      <a:r>
                        <a:rPr lang="es-MX" sz="900" b="0" i="0" u="none" strike="noStrike">
                          <a:solidFill>
                            <a:srgbClr val="000000"/>
                          </a:solidFill>
                          <a:effectLst/>
                          <a:latin typeface="Calibri" panose="020F0502020204030204" pitchFamily="34" charset="0"/>
                        </a:rPr>
                        <a:t>Me</a:t>
                      </a:r>
                    </a:p>
                  </a:txBody>
                  <a:tcPr marL="7523" marR="7523" marT="7523" marB="0" anchor="b">
                    <a:lnL>
                      <a:noFill/>
                    </a:lnL>
                    <a:lnR>
                      <a:noFill/>
                    </a:lnR>
                    <a:lnT>
                      <a:noFill/>
                    </a:lnT>
                    <a:lnB>
                      <a:noFill/>
                    </a:lnB>
                  </a:tcPr>
                </a:tc>
                <a:tc>
                  <a:txBody>
                    <a:bodyPr/>
                    <a:lstStyle/>
                    <a:p>
                      <a:pPr algn="ctr" fontAlgn="b"/>
                      <a:r>
                        <a:rPr lang="es-MX" sz="900" b="0" i="0" u="none" strike="noStrike">
                          <a:solidFill>
                            <a:srgbClr val="000000"/>
                          </a:solidFill>
                          <a:effectLst/>
                          <a:latin typeface="Calibri" panose="020F0502020204030204" pitchFamily="34" charset="0"/>
                        </a:rPr>
                        <a:t>1.08</a:t>
                      </a:r>
                    </a:p>
                  </a:txBody>
                  <a:tcPr marL="7523" marR="7523" marT="7523" marB="0" anchor="b">
                    <a:lnL>
                      <a:noFill/>
                    </a:lnL>
                    <a:lnR>
                      <a:noFill/>
                    </a:lnR>
                    <a:lnT>
                      <a:noFill/>
                    </a:lnT>
                    <a:lnB>
                      <a:noFill/>
                    </a:lnB>
                  </a:tcPr>
                </a:tc>
                <a:tc>
                  <a:txBody>
                    <a:bodyPr/>
                    <a:lstStyle/>
                    <a:p>
                      <a:pPr algn="ctr" fontAlgn="b"/>
                      <a:r>
                        <a:rPr lang="es-MX" sz="900" b="0" i="0" u="none" strike="noStrike">
                          <a:solidFill>
                            <a:srgbClr val="000000"/>
                          </a:solidFill>
                          <a:effectLst/>
                          <a:latin typeface="Calibri" panose="020F0502020204030204" pitchFamily="34" charset="0"/>
                        </a:rPr>
                        <a:t>2.64</a:t>
                      </a:r>
                    </a:p>
                  </a:txBody>
                  <a:tcPr marL="7523" marR="7523" marT="7523" marB="0" anchor="b">
                    <a:lnL>
                      <a:noFill/>
                    </a:lnL>
                    <a:lnR>
                      <a:noFill/>
                    </a:lnR>
                    <a:lnT>
                      <a:noFill/>
                    </a:lnT>
                    <a:lnB>
                      <a:noFill/>
                    </a:lnB>
                  </a:tcPr>
                </a:tc>
                <a:tc>
                  <a:txBody>
                    <a:bodyPr/>
                    <a:lstStyle/>
                    <a:p>
                      <a:pPr algn="ctr" fontAlgn="b"/>
                      <a:r>
                        <a:rPr lang="es-MX" sz="900" b="0" i="0" u="none" strike="noStrike">
                          <a:solidFill>
                            <a:srgbClr val="000000"/>
                          </a:solidFill>
                          <a:effectLst/>
                          <a:latin typeface="Calibri" panose="020F0502020204030204" pitchFamily="34" charset="0"/>
                        </a:rPr>
                        <a:t>0.00</a:t>
                      </a:r>
                    </a:p>
                  </a:txBody>
                  <a:tcPr marL="7523" marR="7523" marT="7523" marB="0" anchor="b">
                    <a:lnL>
                      <a:noFill/>
                    </a:lnL>
                    <a:lnR>
                      <a:noFill/>
                    </a:lnR>
                    <a:lnT>
                      <a:noFill/>
                    </a:lnT>
                    <a:lnB>
                      <a:noFill/>
                    </a:lnB>
                  </a:tcPr>
                </a:tc>
                <a:tc>
                  <a:txBody>
                    <a:bodyPr/>
                    <a:lstStyle/>
                    <a:p>
                      <a:pPr algn="ctr" fontAlgn="b"/>
                      <a:r>
                        <a:rPr lang="es-MX" sz="900" b="0" i="0" u="none" strike="noStrike">
                          <a:solidFill>
                            <a:srgbClr val="000000"/>
                          </a:solidFill>
                          <a:effectLst/>
                          <a:latin typeface="Calibri" panose="020F0502020204030204" pitchFamily="34" charset="0"/>
                        </a:rPr>
                        <a:t>2.96</a:t>
                      </a:r>
                    </a:p>
                  </a:txBody>
                  <a:tcPr marL="7523" marR="7523" marT="7523" marB="0" anchor="b">
                    <a:lnL>
                      <a:noFill/>
                    </a:lnL>
                    <a:lnR>
                      <a:noFill/>
                    </a:lnR>
                    <a:lnT>
                      <a:noFill/>
                    </a:lnT>
                    <a:lnB>
                      <a:noFill/>
                    </a:lnB>
                  </a:tcPr>
                </a:tc>
                <a:tc>
                  <a:txBody>
                    <a:bodyPr/>
                    <a:lstStyle/>
                    <a:p>
                      <a:pPr algn="ctr" fontAlgn="b"/>
                      <a:r>
                        <a:rPr lang="es-MX" sz="900" b="0" i="0" u="none" strike="noStrike">
                          <a:solidFill>
                            <a:srgbClr val="000000"/>
                          </a:solidFill>
                          <a:effectLst/>
                          <a:latin typeface="Calibri" panose="020F0502020204030204" pitchFamily="34" charset="0"/>
                        </a:rPr>
                        <a:t>7.38</a:t>
                      </a:r>
                    </a:p>
                  </a:txBody>
                  <a:tcPr marL="7523" marR="7523" marT="7523" marB="0" anchor="b">
                    <a:lnL>
                      <a:noFill/>
                    </a:lnL>
                    <a:lnR>
                      <a:noFill/>
                    </a:lnR>
                    <a:lnT>
                      <a:noFill/>
                    </a:lnT>
                    <a:lnB>
                      <a:noFill/>
                    </a:lnB>
                  </a:tcPr>
                </a:tc>
                <a:tc>
                  <a:txBody>
                    <a:bodyPr/>
                    <a:lstStyle/>
                    <a:p>
                      <a:pPr algn="ctr" fontAlgn="b"/>
                      <a:r>
                        <a:rPr lang="es-MX" sz="900" b="0" i="0" u="none" strike="noStrike">
                          <a:solidFill>
                            <a:srgbClr val="000000"/>
                          </a:solidFill>
                          <a:effectLst/>
                          <a:latin typeface="Calibri" panose="020F0502020204030204" pitchFamily="34" charset="0"/>
                        </a:rPr>
                        <a:t>2.19</a:t>
                      </a:r>
                    </a:p>
                  </a:txBody>
                  <a:tcPr marL="7523" marR="7523" marT="7523" marB="0" anchor="b">
                    <a:lnL>
                      <a:noFill/>
                    </a:lnL>
                    <a:lnR>
                      <a:noFill/>
                    </a:lnR>
                    <a:lnT>
                      <a:noFill/>
                    </a:lnT>
                    <a:lnB>
                      <a:noFill/>
                    </a:lnB>
                  </a:tcPr>
                </a:tc>
                <a:tc>
                  <a:txBody>
                    <a:bodyPr/>
                    <a:lstStyle/>
                    <a:p>
                      <a:pPr algn="ctr" fontAlgn="b"/>
                      <a:r>
                        <a:rPr lang="es-MX" sz="900" b="0" i="0" u="none" strike="noStrike">
                          <a:solidFill>
                            <a:srgbClr val="000000"/>
                          </a:solidFill>
                          <a:effectLst/>
                          <a:latin typeface="Calibri" panose="020F0502020204030204" pitchFamily="34" charset="0"/>
                        </a:rPr>
                        <a:t>1.15</a:t>
                      </a:r>
                    </a:p>
                  </a:txBody>
                  <a:tcPr marL="7523" marR="7523" marT="7523" marB="0" anchor="b">
                    <a:lnL>
                      <a:noFill/>
                    </a:lnL>
                    <a:lnR>
                      <a:noFill/>
                    </a:lnR>
                    <a:lnT>
                      <a:noFill/>
                    </a:lnT>
                    <a:lnB>
                      <a:noFill/>
                    </a:lnB>
                  </a:tcPr>
                </a:tc>
                <a:tc>
                  <a:txBody>
                    <a:bodyPr/>
                    <a:lstStyle/>
                    <a:p>
                      <a:pPr algn="ctr" fontAlgn="b"/>
                      <a:r>
                        <a:rPr lang="es-MX" sz="900" b="0" i="0" u="none" strike="noStrike">
                          <a:solidFill>
                            <a:srgbClr val="000000"/>
                          </a:solidFill>
                          <a:effectLst/>
                          <a:latin typeface="Calibri" panose="020F0502020204030204" pitchFamily="34" charset="0"/>
                        </a:rPr>
                        <a:t>0.89</a:t>
                      </a:r>
                    </a:p>
                  </a:txBody>
                  <a:tcPr marL="7523" marR="7523" marT="7523" marB="0" anchor="b">
                    <a:lnL>
                      <a:noFill/>
                    </a:lnL>
                    <a:lnR>
                      <a:noFill/>
                    </a:lnR>
                    <a:lnT>
                      <a:noFill/>
                    </a:lnT>
                    <a:lnB>
                      <a:noFill/>
                    </a:lnB>
                  </a:tcPr>
                </a:tc>
                <a:extLst>
                  <a:ext uri="{0D108BD9-81ED-4DB2-BD59-A6C34878D82A}">
                    <a16:rowId xmlns:a16="http://schemas.microsoft.com/office/drawing/2014/main" val="1618149521"/>
                  </a:ext>
                </a:extLst>
              </a:tr>
              <a:tr h="150468">
                <a:tc vMerge="1">
                  <a:txBody>
                    <a:bodyPr/>
                    <a:lstStyle/>
                    <a:p>
                      <a:endParaRPr lang="es-MX"/>
                    </a:p>
                  </a:txBody>
                  <a:tcPr/>
                </a:tc>
                <a:tc>
                  <a:txBody>
                    <a:bodyPr/>
                    <a:lstStyle/>
                    <a:p>
                      <a:pPr algn="l" fontAlgn="b"/>
                      <a:r>
                        <a:rPr lang="es-MX" sz="900" b="0" i="0" u="none" strike="noStrike">
                          <a:solidFill>
                            <a:srgbClr val="000000"/>
                          </a:solidFill>
                          <a:effectLst/>
                          <a:latin typeface="Calibri" panose="020F0502020204030204" pitchFamily="34" charset="0"/>
                        </a:rPr>
                        <a:t>P75</a:t>
                      </a:r>
                    </a:p>
                  </a:txBody>
                  <a:tcPr marL="7523" marR="7523" marT="7523" marB="0" anchor="b">
                    <a:lnL>
                      <a:noFill/>
                    </a:lnL>
                    <a:lnR>
                      <a:noFill/>
                    </a:lnR>
                    <a:lnT>
                      <a:noFill/>
                    </a:lnT>
                    <a:lnB>
                      <a:noFill/>
                    </a:lnB>
                    <a:solidFill>
                      <a:srgbClr val="D9D9D9"/>
                    </a:solidFill>
                  </a:tcPr>
                </a:tc>
                <a:tc>
                  <a:txBody>
                    <a:bodyPr/>
                    <a:lstStyle/>
                    <a:p>
                      <a:pPr algn="ctr" fontAlgn="b"/>
                      <a:r>
                        <a:rPr lang="es-MX" sz="900" b="0" i="0" u="none" strike="noStrike">
                          <a:solidFill>
                            <a:srgbClr val="000000"/>
                          </a:solidFill>
                          <a:effectLst/>
                          <a:latin typeface="Calibri" panose="020F0502020204030204" pitchFamily="34" charset="0"/>
                        </a:rPr>
                        <a:t>2.45</a:t>
                      </a:r>
                    </a:p>
                  </a:txBody>
                  <a:tcPr marL="7523" marR="7523" marT="7523" marB="0" anchor="b">
                    <a:lnL>
                      <a:noFill/>
                    </a:lnL>
                    <a:lnR>
                      <a:noFill/>
                    </a:lnR>
                    <a:lnT>
                      <a:noFill/>
                    </a:lnT>
                    <a:lnB>
                      <a:noFill/>
                    </a:lnB>
                    <a:solidFill>
                      <a:srgbClr val="D9D9D9"/>
                    </a:solidFill>
                  </a:tcPr>
                </a:tc>
                <a:tc>
                  <a:txBody>
                    <a:bodyPr/>
                    <a:lstStyle/>
                    <a:p>
                      <a:pPr algn="ctr" fontAlgn="b"/>
                      <a:r>
                        <a:rPr lang="es-MX" sz="900" b="0" i="0" u="none" strike="noStrike">
                          <a:solidFill>
                            <a:srgbClr val="000000"/>
                          </a:solidFill>
                          <a:effectLst/>
                          <a:latin typeface="Calibri" panose="020F0502020204030204" pitchFamily="34" charset="0"/>
                        </a:rPr>
                        <a:t>4.24</a:t>
                      </a:r>
                    </a:p>
                  </a:txBody>
                  <a:tcPr marL="7523" marR="7523" marT="7523" marB="0" anchor="b">
                    <a:lnL>
                      <a:noFill/>
                    </a:lnL>
                    <a:lnR>
                      <a:noFill/>
                    </a:lnR>
                    <a:lnT>
                      <a:noFill/>
                    </a:lnT>
                    <a:lnB>
                      <a:noFill/>
                    </a:lnB>
                    <a:solidFill>
                      <a:srgbClr val="D9D9D9"/>
                    </a:solidFill>
                  </a:tcPr>
                </a:tc>
                <a:tc>
                  <a:txBody>
                    <a:bodyPr/>
                    <a:lstStyle/>
                    <a:p>
                      <a:pPr algn="ctr" fontAlgn="b"/>
                      <a:r>
                        <a:rPr lang="es-MX" sz="900" b="0" i="0" u="none" strike="noStrike">
                          <a:solidFill>
                            <a:srgbClr val="000000"/>
                          </a:solidFill>
                          <a:effectLst/>
                          <a:latin typeface="Calibri" panose="020F0502020204030204" pitchFamily="34" charset="0"/>
                        </a:rPr>
                        <a:t>0.20</a:t>
                      </a:r>
                    </a:p>
                  </a:txBody>
                  <a:tcPr marL="7523" marR="7523" marT="7523" marB="0" anchor="b">
                    <a:lnL>
                      <a:noFill/>
                    </a:lnL>
                    <a:lnR>
                      <a:noFill/>
                    </a:lnR>
                    <a:lnT>
                      <a:noFill/>
                    </a:lnT>
                    <a:lnB>
                      <a:noFill/>
                    </a:lnB>
                    <a:solidFill>
                      <a:srgbClr val="D9D9D9"/>
                    </a:solidFill>
                  </a:tcPr>
                </a:tc>
                <a:tc>
                  <a:txBody>
                    <a:bodyPr/>
                    <a:lstStyle/>
                    <a:p>
                      <a:pPr algn="ctr" fontAlgn="b"/>
                      <a:r>
                        <a:rPr lang="es-MX" sz="900" b="0" i="0" u="none" strike="noStrike">
                          <a:solidFill>
                            <a:srgbClr val="000000"/>
                          </a:solidFill>
                          <a:effectLst/>
                          <a:latin typeface="Calibri" panose="020F0502020204030204" pitchFamily="34" charset="0"/>
                        </a:rPr>
                        <a:t>4.99</a:t>
                      </a:r>
                    </a:p>
                  </a:txBody>
                  <a:tcPr marL="7523" marR="7523" marT="7523" marB="0" anchor="b">
                    <a:lnL>
                      <a:noFill/>
                    </a:lnL>
                    <a:lnR>
                      <a:noFill/>
                    </a:lnR>
                    <a:lnT>
                      <a:noFill/>
                    </a:lnT>
                    <a:lnB>
                      <a:noFill/>
                    </a:lnB>
                    <a:solidFill>
                      <a:srgbClr val="D9D9D9"/>
                    </a:solidFill>
                  </a:tcPr>
                </a:tc>
                <a:tc>
                  <a:txBody>
                    <a:bodyPr/>
                    <a:lstStyle/>
                    <a:p>
                      <a:pPr algn="ctr" fontAlgn="b"/>
                      <a:r>
                        <a:rPr lang="es-MX" sz="900" b="0" i="0" u="none" strike="noStrike">
                          <a:solidFill>
                            <a:srgbClr val="000000"/>
                          </a:solidFill>
                          <a:effectLst/>
                          <a:latin typeface="Calibri" panose="020F0502020204030204" pitchFamily="34" charset="0"/>
                        </a:rPr>
                        <a:t>10.29</a:t>
                      </a:r>
                    </a:p>
                  </a:txBody>
                  <a:tcPr marL="7523" marR="7523" marT="7523" marB="0" anchor="b">
                    <a:lnL>
                      <a:noFill/>
                    </a:lnL>
                    <a:lnR>
                      <a:noFill/>
                    </a:lnR>
                    <a:lnT>
                      <a:noFill/>
                    </a:lnT>
                    <a:lnB>
                      <a:noFill/>
                    </a:lnB>
                    <a:solidFill>
                      <a:srgbClr val="D9D9D9"/>
                    </a:solidFill>
                  </a:tcPr>
                </a:tc>
                <a:tc>
                  <a:txBody>
                    <a:bodyPr/>
                    <a:lstStyle/>
                    <a:p>
                      <a:pPr algn="ctr" fontAlgn="b"/>
                      <a:r>
                        <a:rPr lang="es-MX" sz="900" b="0" i="0" u="none" strike="noStrike">
                          <a:solidFill>
                            <a:srgbClr val="000000"/>
                          </a:solidFill>
                          <a:effectLst/>
                          <a:latin typeface="Calibri" panose="020F0502020204030204" pitchFamily="34" charset="0"/>
                        </a:rPr>
                        <a:t>3.22</a:t>
                      </a:r>
                    </a:p>
                  </a:txBody>
                  <a:tcPr marL="7523" marR="7523" marT="7523" marB="0" anchor="b">
                    <a:lnL>
                      <a:noFill/>
                    </a:lnL>
                    <a:lnR>
                      <a:noFill/>
                    </a:lnR>
                    <a:lnT>
                      <a:noFill/>
                    </a:lnT>
                    <a:lnB>
                      <a:noFill/>
                    </a:lnB>
                    <a:solidFill>
                      <a:srgbClr val="D9D9D9"/>
                    </a:solidFill>
                  </a:tcPr>
                </a:tc>
                <a:tc>
                  <a:txBody>
                    <a:bodyPr/>
                    <a:lstStyle/>
                    <a:p>
                      <a:pPr algn="ctr" fontAlgn="b"/>
                      <a:r>
                        <a:rPr lang="es-MX" sz="900" b="0" i="0" u="none" strike="noStrike">
                          <a:solidFill>
                            <a:srgbClr val="000000"/>
                          </a:solidFill>
                          <a:effectLst/>
                          <a:latin typeface="Calibri" panose="020F0502020204030204" pitchFamily="34" charset="0"/>
                        </a:rPr>
                        <a:t>2.44</a:t>
                      </a:r>
                    </a:p>
                  </a:txBody>
                  <a:tcPr marL="7523" marR="7523" marT="7523" marB="0" anchor="b">
                    <a:lnL>
                      <a:noFill/>
                    </a:lnL>
                    <a:lnR>
                      <a:noFill/>
                    </a:lnR>
                    <a:lnT>
                      <a:noFill/>
                    </a:lnT>
                    <a:lnB>
                      <a:noFill/>
                    </a:lnB>
                    <a:solidFill>
                      <a:srgbClr val="D9D9D9"/>
                    </a:solidFill>
                  </a:tcPr>
                </a:tc>
                <a:tc>
                  <a:txBody>
                    <a:bodyPr/>
                    <a:lstStyle/>
                    <a:p>
                      <a:pPr algn="ctr" fontAlgn="b"/>
                      <a:r>
                        <a:rPr lang="es-MX" sz="900" b="0" i="0" u="none" strike="noStrike">
                          <a:solidFill>
                            <a:srgbClr val="000000"/>
                          </a:solidFill>
                          <a:effectLst/>
                          <a:latin typeface="Calibri" panose="020F0502020204030204" pitchFamily="34" charset="0"/>
                        </a:rPr>
                        <a:t>0.94</a:t>
                      </a:r>
                    </a:p>
                  </a:txBody>
                  <a:tcPr marL="7523" marR="7523" marT="7523" marB="0" anchor="b">
                    <a:lnL>
                      <a:noFill/>
                    </a:lnL>
                    <a:lnR>
                      <a:noFill/>
                    </a:lnR>
                    <a:lnT>
                      <a:noFill/>
                    </a:lnT>
                    <a:lnB>
                      <a:noFill/>
                    </a:lnB>
                    <a:solidFill>
                      <a:srgbClr val="D9D9D9"/>
                    </a:solidFill>
                  </a:tcPr>
                </a:tc>
                <a:extLst>
                  <a:ext uri="{0D108BD9-81ED-4DB2-BD59-A6C34878D82A}">
                    <a16:rowId xmlns:a16="http://schemas.microsoft.com/office/drawing/2014/main" val="3913003863"/>
                  </a:ext>
                </a:extLst>
              </a:tr>
              <a:tr h="150468">
                <a:tc vMerge="1">
                  <a:txBody>
                    <a:bodyPr/>
                    <a:lstStyle/>
                    <a:p>
                      <a:endParaRPr lang="es-MX"/>
                    </a:p>
                  </a:txBody>
                  <a:tcPr/>
                </a:tc>
                <a:tc>
                  <a:txBody>
                    <a:bodyPr/>
                    <a:lstStyle/>
                    <a:p>
                      <a:pPr algn="l" fontAlgn="b"/>
                      <a:r>
                        <a:rPr lang="es-MX" sz="900" b="0" i="0" u="none" strike="noStrike">
                          <a:solidFill>
                            <a:srgbClr val="000000"/>
                          </a:solidFill>
                          <a:effectLst/>
                          <a:latin typeface="Calibri" panose="020F0502020204030204" pitchFamily="34" charset="0"/>
                        </a:rPr>
                        <a:t>P90</a:t>
                      </a:r>
                    </a:p>
                  </a:txBody>
                  <a:tcPr marL="7523" marR="7523" marT="752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s-MX" sz="900" b="0" i="0" u="none" strike="noStrike">
                          <a:solidFill>
                            <a:srgbClr val="000000"/>
                          </a:solidFill>
                          <a:effectLst/>
                          <a:latin typeface="Calibri" panose="020F0502020204030204" pitchFamily="34" charset="0"/>
                        </a:rPr>
                        <a:t>5.27</a:t>
                      </a:r>
                    </a:p>
                  </a:txBody>
                  <a:tcPr marL="7523" marR="7523" marT="752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s-MX" sz="900" b="0" i="0" u="none" strike="noStrike">
                          <a:solidFill>
                            <a:srgbClr val="000000"/>
                          </a:solidFill>
                          <a:effectLst/>
                          <a:latin typeface="Calibri" panose="020F0502020204030204" pitchFamily="34" charset="0"/>
                        </a:rPr>
                        <a:t>6.60</a:t>
                      </a:r>
                    </a:p>
                  </a:txBody>
                  <a:tcPr marL="7523" marR="7523" marT="752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s-MX" sz="900" b="0" i="0" u="none" strike="noStrike">
                          <a:solidFill>
                            <a:srgbClr val="000000"/>
                          </a:solidFill>
                          <a:effectLst/>
                          <a:latin typeface="Calibri" panose="020F0502020204030204" pitchFamily="34" charset="0"/>
                        </a:rPr>
                        <a:t>0.52</a:t>
                      </a:r>
                    </a:p>
                  </a:txBody>
                  <a:tcPr marL="7523" marR="7523" marT="752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s-MX" sz="900" b="0" i="0" u="none" strike="noStrike">
                          <a:solidFill>
                            <a:srgbClr val="000000"/>
                          </a:solidFill>
                          <a:effectLst/>
                          <a:latin typeface="Calibri" panose="020F0502020204030204" pitchFamily="34" charset="0"/>
                        </a:rPr>
                        <a:t>6.68</a:t>
                      </a:r>
                    </a:p>
                  </a:txBody>
                  <a:tcPr marL="7523" marR="7523" marT="752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s-MX" sz="900" b="0" i="0" u="none" strike="noStrike">
                          <a:solidFill>
                            <a:srgbClr val="000000"/>
                          </a:solidFill>
                          <a:effectLst/>
                          <a:latin typeface="Calibri" panose="020F0502020204030204" pitchFamily="34" charset="0"/>
                        </a:rPr>
                        <a:t>12.32</a:t>
                      </a:r>
                    </a:p>
                  </a:txBody>
                  <a:tcPr marL="7523" marR="7523" marT="752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s-MX" sz="900" b="0" i="0" u="none" strike="noStrike">
                          <a:solidFill>
                            <a:srgbClr val="000000"/>
                          </a:solidFill>
                          <a:effectLst/>
                          <a:latin typeface="Calibri" panose="020F0502020204030204" pitchFamily="34" charset="0"/>
                        </a:rPr>
                        <a:t>4.20</a:t>
                      </a:r>
                    </a:p>
                  </a:txBody>
                  <a:tcPr marL="7523" marR="7523" marT="752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s-MX" sz="900" b="0" i="0" u="none" strike="noStrike">
                          <a:solidFill>
                            <a:srgbClr val="000000"/>
                          </a:solidFill>
                          <a:effectLst/>
                          <a:latin typeface="Calibri" panose="020F0502020204030204" pitchFamily="34" charset="0"/>
                        </a:rPr>
                        <a:t>4.45</a:t>
                      </a:r>
                    </a:p>
                  </a:txBody>
                  <a:tcPr marL="7523" marR="7523" marT="752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s-MX" sz="900" b="0" i="0" u="none" strike="noStrike">
                          <a:solidFill>
                            <a:srgbClr val="000000"/>
                          </a:solidFill>
                          <a:effectLst/>
                          <a:latin typeface="Calibri" panose="020F0502020204030204" pitchFamily="34" charset="0"/>
                        </a:rPr>
                        <a:t>0.96</a:t>
                      </a:r>
                    </a:p>
                  </a:txBody>
                  <a:tcPr marL="7523" marR="7523" marT="7523"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6281294"/>
                  </a:ext>
                </a:extLst>
              </a:tr>
              <a:tr h="150468">
                <a:tc rowSpan="2">
                  <a:txBody>
                    <a:bodyPr/>
                    <a:lstStyle/>
                    <a:p>
                      <a:pPr algn="ctr" fontAlgn="t"/>
                      <a:r>
                        <a:rPr lang="es-MX" sz="800" b="1" i="0" u="none" strike="noStrike">
                          <a:solidFill>
                            <a:srgbClr val="000000"/>
                          </a:solidFill>
                          <a:effectLst/>
                          <a:latin typeface="Calibri" panose="020F0502020204030204" pitchFamily="34" charset="0"/>
                        </a:rPr>
                        <a:t>Datos del año 2020</a:t>
                      </a:r>
                    </a:p>
                  </a:txBody>
                  <a:tcPr marL="7523" marR="7523" marT="7523" marB="0">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panose="020F0502020204030204" pitchFamily="34" charset="0"/>
                        </a:rPr>
                        <a:t>Antioquia</a:t>
                      </a:r>
                    </a:p>
                  </a:txBody>
                  <a:tcPr marL="7523" marR="7523" marT="7523"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s-MX" sz="900" b="0" i="0" u="none" strike="noStrike">
                          <a:solidFill>
                            <a:srgbClr val="000000"/>
                          </a:solidFill>
                          <a:effectLst/>
                          <a:latin typeface="Calibri" panose="020F0502020204030204" pitchFamily="34" charset="0"/>
                        </a:rPr>
                        <a:t>4.00</a:t>
                      </a:r>
                    </a:p>
                  </a:txBody>
                  <a:tcPr marL="7523" marR="7523" marT="7523"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s-MX" sz="900" b="0" i="0" u="none" strike="noStrike">
                          <a:solidFill>
                            <a:srgbClr val="000000"/>
                          </a:solidFill>
                          <a:effectLst/>
                          <a:latin typeface="Calibri" panose="020F0502020204030204" pitchFamily="34" charset="0"/>
                        </a:rPr>
                        <a:t>7.20</a:t>
                      </a:r>
                    </a:p>
                  </a:txBody>
                  <a:tcPr marL="7523" marR="7523" marT="7523"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s-MX" sz="900" b="0" i="0" u="none" strike="noStrike">
                          <a:solidFill>
                            <a:srgbClr val="000000"/>
                          </a:solidFill>
                          <a:effectLst/>
                          <a:latin typeface="Calibri" panose="020F0502020204030204" pitchFamily="34" charset="0"/>
                        </a:rPr>
                        <a:t>0.20</a:t>
                      </a:r>
                    </a:p>
                  </a:txBody>
                  <a:tcPr marL="7523" marR="7523" marT="7523"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s-MX" sz="900" b="0" i="0" u="none" strike="noStrike">
                          <a:solidFill>
                            <a:srgbClr val="000000"/>
                          </a:solidFill>
                          <a:effectLst/>
                          <a:latin typeface="Calibri" panose="020F0502020204030204" pitchFamily="34" charset="0"/>
                        </a:rPr>
                        <a:t>3.40</a:t>
                      </a:r>
                    </a:p>
                  </a:txBody>
                  <a:tcPr marL="7523" marR="7523" marT="7523"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s-MX" sz="900" b="0" i="0" u="none" strike="noStrike">
                          <a:solidFill>
                            <a:srgbClr val="000000"/>
                          </a:solidFill>
                          <a:effectLst/>
                          <a:latin typeface="Calibri" panose="020F0502020204030204" pitchFamily="34" charset="0"/>
                        </a:rPr>
                        <a:t>6.70</a:t>
                      </a:r>
                    </a:p>
                  </a:txBody>
                  <a:tcPr marL="7523" marR="7523" marT="7523"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s-MX" sz="900" b="0" i="0" u="none" strike="noStrike">
                          <a:solidFill>
                            <a:srgbClr val="000000"/>
                          </a:solidFill>
                          <a:effectLst/>
                          <a:latin typeface="Calibri" panose="020F0502020204030204" pitchFamily="34" charset="0"/>
                        </a:rPr>
                        <a:t>2.50</a:t>
                      </a:r>
                    </a:p>
                  </a:txBody>
                  <a:tcPr marL="7523" marR="7523" marT="7523"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s-MX" sz="900" b="0" i="0" u="none" strike="noStrike">
                          <a:solidFill>
                            <a:srgbClr val="000000"/>
                          </a:solidFill>
                          <a:effectLst/>
                          <a:latin typeface="Calibri" panose="020F0502020204030204" pitchFamily="34" charset="0"/>
                        </a:rPr>
                        <a:t>1.70</a:t>
                      </a:r>
                    </a:p>
                  </a:txBody>
                  <a:tcPr marL="7523" marR="7523" marT="7523"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s-MX" sz="900" b="0" i="0" u="none" strike="noStrike">
                          <a:solidFill>
                            <a:srgbClr val="000000"/>
                          </a:solidFill>
                          <a:effectLst/>
                          <a:latin typeface="Calibri" panose="020F0502020204030204" pitchFamily="34" charset="0"/>
                        </a:rPr>
                        <a:t>sin dato</a:t>
                      </a:r>
                    </a:p>
                  </a:txBody>
                  <a:tcPr marL="7523" marR="7523" marT="7523"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extLst>
                  <a:ext uri="{0D108BD9-81ED-4DB2-BD59-A6C34878D82A}">
                    <a16:rowId xmlns:a16="http://schemas.microsoft.com/office/drawing/2014/main" val="2738201472"/>
                  </a:ext>
                </a:extLst>
              </a:tr>
              <a:tr h="157992">
                <a:tc vMerge="1">
                  <a:txBody>
                    <a:bodyPr/>
                    <a:lstStyle/>
                    <a:p>
                      <a:endParaRPr lang="es-MX"/>
                    </a:p>
                  </a:txBody>
                  <a:tcPr/>
                </a:tc>
                <a:tc>
                  <a:txBody>
                    <a:bodyPr/>
                    <a:lstStyle/>
                    <a:p>
                      <a:pPr algn="l" fontAlgn="b"/>
                      <a:r>
                        <a:rPr lang="es-MX" sz="900" b="0" i="0" u="none" strike="noStrike">
                          <a:solidFill>
                            <a:srgbClr val="000000"/>
                          </a:solidFill>
                          <a:effectLst/>
                          <a:latin typeface="Calibri" panose="020F0502020204030204" pitchFamily="34" charset="0"/>
                        </a:rPr>
                        <a:t>INS-20</a:t>
                      </a:r>
                    </a:p>
                  </a:txBody>
                  <a:tcPr marL="7523" marR="7523" marT="752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s-MX" sz="900" b="0" i="0" u="none" strike="noStrike">
                          <a:solidFill>
                            <a:srgbClr val="000000"/>
                          </a:solidFill>
                          <a:effectLst/>
                          <a:latin typeface="Calibri" panose="020F0502020204030204" pitchFamily="34" charset="0"/>
                        </a:rPr>
                        <a:t>8.10</a:t>
                      </a:r>
                    </a:p>
                  </a:txBody>
                  <a:tcPr marL="7523" marR="7523" marT="752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s-MX" sz="900" b="0" i="0" u="none" strike="noStrike">
                          <a:solidFill>
                            <a:srgbClr val="000000"/>
                          </a:solidFill>
                          <a:effectLst/>
                          <a:latin typeface="Calibri" panose="020F0502020204030204" pitchFamily="34" charset="0"/>
                        </a:rPr>
                        <a:t>6.40</a:t>
                      </a:r>
                    </a:p>
                  </a:txBody>
                  <a:tcPr marL="7523" marR="7523" marT="752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s-MX" sz="900" b="0" i="0" u="none" strike="noStrike">
                          <a:solidFill>
                            <a:srgbClr val="000000"/>
                          </a:solidFill>
                          <a:effectLst/>
                          <a:latin typeface="Calibri" panose="020F0502020204030204" pitchFamily="34" charset="0"/>
                        </a:rPr>
                        <a:t>0.80</a:t>
                      </a:r>
                    </a:p>
                  </a:txBody>
                  <a:tcPr marL="7523" marR="7523" marT="752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s-MX" sz="900" b="0" i="0" u="none" strike="noStrike">
                          <a:solidFill>
                            <a:srgbClr val="000000"/>
                          </a:solidFill>
                          <a:effectLst/>
                          <a:latin typeface="Calibri" panose="020F0502020204030204" pitchFamily="34" charset="0"/>
                        </a:rPr>
                        <a:t>4.90</a:t>
                      </a:r>
                    </a:p>
                  </a:txBody>
                  <a:tcPr marL="7523" marR="7523" marT="752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s-MX" sz="900" b="0" i="0" u="none" strike="noStrike">
                          <a:solidFill>
                            <a:srgbClr val="000000"/>
                          </a:solidFill>
                          <a:effectLst/>
                          <a:latin typeface="Calibri" panose="020F0502020204030204" pitchFamily="34" charset="0"/>
                        </a:rPr>
                        <a:t>7.50</a:t>
                      </a:r>
                    </a:p>
                  </a:txBody>
                  <a:tcPr marL="7523" marR="7523" marT="752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s-MX" sz="900" b="0" i="0" u="none" strike="noStrike">
                          <a:solidFill>
                            <a:srgbClr val="000000"/>
                          </a:solidFill>
                          <a:effectLst/>
                          <a:latin typeface="Calibri" panose="020F0502020204030204" pitchFamily="34" charset="0"/>
                        </a:rPr>
                        <a:t>4.20</a:t>
                      </a:r>
                    </a:p>
                  </a:txBody>
                  <a:tcPr marL="7523" marR="7523" marT="752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s-MX" sz="900" b="0" i="0" u="none" strike="noStrike">
                          <a:solidFill>
                            <a:srgbClr val="000000"/>
                          </a:solidFill>
                          <a:effectLst/>
                          <a:latin typeface="Calibri" panose="020F0502020204030204" pitchFamily="34" charset="0"/>
                        </a:rPr>
                        <a:t>2.80</a:t>
                      </a:r>
                    </a:p>
                  </a:txBody>
                  <a:tcPr marL="7523" marR="7523" marT="752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s-MX" sz="900" b="0" i="0" u="none" strike="noStrike" dirty="0">
                          <a:solidFill>
                            <a:srgbClr val="000000"/>
                          </a:solidFill>
                          <a:effectLst/>
                          <a:latin typeface="Calibri" panose="020F0502020204030204" pitchFamily="34" charset="0"/>
                        </a:rPr>
                        <a:t>sin dato</a:t>
                      </a:r>
                    </a:p>
                  </a:txBody>
                  <a:tcPr marL="7523" marR="7523" marT="7523"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7295036"/>
                  </a:ext>
                </a:extLst>
              </a:tr>
            </a:tbl>
          </a:graphicData>
        </a:graphic>
      </p:graphicFrame>
    </p:spTree>
    <p:extLst>
      <p:ext uri="{BB962C8B-B14F-4D97-AF65-F5344CB8AC3E}">
        <p14:creationId xmlns:p14="http://schemas.microsoft.com/office/powerpoint/2010/main" val="1925255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25</a:t>
            </a:r>
            <a:endParaRPr lang="es-ES" sz="1050" b="1" dirty="0">
              <a:latin typeface="Arial Narrow" panose="020B0606020202030204" pitchFamily="34" charset="0"/>
            </a:endParaRPr>
          </a:p>
        </p:txBody>
      </p:sp>
      <p:sp>
        <p:nvSpPr>
          <p:cNvPr id="2" name="1 Título"/>
          <p:cNvSpPr>
            <a:spLocks noGrp="1"/>
          </p:cNvSpPr>
          <p:nvPr>
            <p:ph type="title"/>
          </p:nvPr>
        </p:nvSpPr>
        <p:spPr>
          <a:xfrm>
            <a:off x="0" y="2066169"/>
            <a:ext cx="6727831" cy="432048"/>
          </a:xfrm>
        </p:spPr>
        <p:txBody>
          <a:bodyPr>
            <a:noAutofit/>
          </a:bodyPr>
          <a:lstStyle/>
          <a:p>
            <a:pPr algn="l"/>
            <a:r>
              <a:rPr lang="es-ES" sz="1600" b="1" dirty="0" smtClean="0">
                <a:latin typeface="Arial Narrow" panose="020B0606020202030204" pitchFamily="34" charset="0"/>
              </a:rPr>
              <a:t>Búsqueda activa institucional</a:t>
            </a:r>
            <a:endParaRPr lang="es-ES" sz="1600" b="1" dirty="0">
              <a:latin typeface="Arial Narrow" panose="020B0606020202030204" pitchFamily="34" charset="0"/>
            </a:endParaRPr>
          </a:p>
        </p:txBody>
      </p:sp>
      <p:sp>
        <p:nvSpPr>
          <p:cNvPr id="7" name="6 Rectángulo"/>
          <p:cNvSpPr/>
          <p:nvPr/>
        </p:nvSpPr>
        <p:spPr>
          <a:xfrm>
            <a:off x="0" y="2436899"/>
            <a:ext cx="7200900" cy="1384995"/>
          </a:xfrm>
          <a:prstGeom prst="rect">
            <a:avLst/>
          </a:prstGeom>
        </p:spPr>
        <p:txBody>
          <a:bodyPr wrap="square">
            <a:spAutoFit/>
          </a:bodyPr>
          <a:lstStyle/>
          <a:p>
            <a:pPr algn="just"/>
            <a:r>
              <a:rPr lang="es-CO" sz="1200" dirty="0">
                <a:latin typeface="Arial Narrow" panose="020B0606020202030204" pitchFamily="34" charset="0"/>
              </a:rPr>
              <a:t>El promedio en la ejecución de la Búsqueda Activa Institucional (BAI) en 164 Unidades Primarias Generadoras de Datos (UPGD) para el mes de octubre, semanas 40 a la 43, fue del 78,8%, por encima de la línea base para la ciudad (75%). </a:t>
            </a:r>
          </a:p>
          <a:p>
            <a:pPr algn="just"/>
            <a:endParaRPr lang="es-CO" sz="1200" dirty="0">
              <a:latin typeface="Arial Narrow" panose="020B0606020202030204" pitchFamily="34" charset="0"/>
            </a:endParaRPr>
          </a:p>
          <a:p>
            <a:pPr algn="just"/>
            <a:r>
              <a:rPr lang="es-CO" sz="1200" dirty="0">
                <a:latin typeface="Arial Narrow" panose="020B0606020202030204" pitchFamily="34" charset="0"/>
              </a:rPr>
              <a:t>En línea con los criterios para realización de Búsqueda Activa Institucional dispuestos en el documento técnico Metodología de Búsqueda Activa Institucional por RIPS y los lineamientos 2021 del Instituto Nacional de Salud, desde la Secretaría de Salud de Medellín se realizó Búsqueda Retrospectiva Institucional (BRI).  El detalle de hallazgos de estos criterios por UPGD y su correlación con los hallazgos BRI, se aprecia a continuación:</a:t>
            </a:r>
          </a:p>
        </p:txBody>
      </p:sp>
      <p:sp>
        <p:nvSpPr>
          <p:cNvPr id="11" name="10 Rectángulo"/>
          <p:cNvSpPr/>
          <p:nvPr/>
        </p:nvSpPr>
        <p:spPr>
          <a:xfrm>
            <a:off x="441283" y="3796746"/>
            <a:ext cx="6111494" cy="253916"/>
          </a:xfrm>
          <a:prstGeom prst="rect">
            <a:avLst/>
          </a:prstGeom>
        </p:spPr>
        <p:txBody>
          <a:bodyPr wrap="square">
            <a:spAutoFit/>
          </a:bodyPr>
          <a:lstStyle/>
          <a:p>
            <a:r>
              <a:rPr lang="es-CO" sz="1050" dirty="0">
                <a:latin typeface="Arial Narrow" panose="020B0606020202030204" pitchFamily="34" charset="0"/>
              </a:rPr>
              <a:t>Tabla 1. Número de UPGD según criterio para realización de Búsqueda Activa Institucional, BRI SSM, </a:t>
            </a:r>
            <a:r>
              <a:rPr lang="es-CO" sz="1050" dirty="0" err="1" smtClean="0">
                <a:latin typeface="Arial Narrow" panose="020B0606020202030204" pitchFamily="34" charset="0"/>
              </a:rPr>
              <a:t>octubrebre</a:t>
            </a:r>
            <a:r>
              <a:rPr lang="es-CO" sz="1050" dirty="0" smtClean="0">
                <a:latin typeface="Arial Narrow" panose="020B0606020202030204" pitchFamily="34" charset="0"/>
              </a:rPr>
              <a:t> </a:t>
            </a:r>
            <a:r>
              <a:rPr lang="es-CO" sz="1050" dirty="0">
                <a:latin typeface="Arial Narrow" panose="020B0606020202030204" pitchFamily="34" charset="0"/>
              </a:rPr>
              <a:t>de </a:t>
            </a:r>
            <a:r>
              <a:rPr lang="es-CO" sz="1050" dirty="0" smtClean="0">
                <a:latin typeface="Arial Narrow" panose="020B0606020202030204" pitchFamily="34" charset="0"/>
              </a:rPr>
              <a:t>2021</a:t>
            </a:r>
            <a:endParaRPr lang="es-ES" sz="1050" dirty="0">
              <a:latin typeface="Arial Narrow" panose="020B0606020202030204" pitchFamily="34" charset="0"/>
            </a:endParaRPr>
          </a:p>
        </p:txBody>
      </p:sp>
      <p:pic>
        <p:nvPicPr>
          <p:cNvPr id="16" name="Imagen 15"/>
          <p:cNvPicPr/>
          <p:nvPr/>
        </p:nvPicPr>
        <p:blipFill>
          <a:blip r:embed="rId3" cstate="print">
            <a:extLst>
              <a:ext uri="{28A0092B-C50C-407E-A947-70E740481C1C}">
                <a14:useLocalDpi xmlns:a14="http://schemas.microsoft.com/office/drawing/2010/main" val="0"/>
              </a:ext>
            </a:extLst>
          </a:blip>
          <a:stretch>
            <a:fillRect/>
          </a:stretch>
        </p:blipFill>
        <p:spPr>
          <a:xfrm>
            <a:off x="6552777" y="8834366"/>
            <a:ext cx="620293" cy="280609"/>
          </a:xfrm>
          <a:prstGeom prst="rect">
            <a:avLst/>
          </a:prstGeom>
        </p:spPr>
      </p:pic>
      <p:grpSp>
        <p:nvGrpSpPr>
          <p:cNvPr id="13" name="Grupo 12"/>
          <p:cNvGrpSpPr/>
          <p:nvPr/>
        </p:nvGrpSpPr>
        <p:grpSpPr>
          <a:xfrm>
            <a:off x="0" y="14519"/>
            <a:ext cx="7200898" cy="2078231"/>
            <a:chOff x="0" y="14519"/>
            <a:chExt cx="7200898" cy="2078231"/>
          </a:xfrm>
        </p:grpSpPr>
        <p:sp>
          <p:nvSpPr>
            <p:cNvPr id="14" name="501 Cuadro de texto"/>
            <p:cNvSpPr txBox="1"/>
            <p:nvPr/>
          </p:nvSpPr>
          <p:spPr>
            <a:xfrm>
              <a:off x="576114" y="1744252"/>
              <a:ext cx="3672408" cy="34849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800" b="1" dirty="0">
                  <a:solidFill>
                    <a:srgbClr val="000000"/>
                  </a:solidFill>
                  <a:latin typeface="Arial Narrow"/>
                  <a:ea typeface="MS Mincho"/>
                </a:rPr>
                <a:t>Programa Vigilancia Epidemiológica – Subsecretaría de Salud Pública</a:t>
              </a:r>
              <a:endParaRPr lang="es-ES" sz="1200" dirty="0">
                <a:latin typeface="Times New Roman"/>
                <a:ea typeface="Times New Roman"/>
              </a:endParaRPr>
            </a:p>
            <a:p>
              <a:pPr algn="ctr">
                <a:spcAft>
                  <a:spcPts val="0"/>
                </a:spcAft>
              </a:pPr>
              <a:r>
                <a:rPr lang="es-CO" sz="800" b="1" dirty="0">
                  <a:solidFill>
                    <a:srgbClr val="000000"/>
                  </a:solidFill>
                  <a:latin typeface="Arial Narrow"/>
                  <a:ea typeface="MS Mincho"/>
                </a:rPr>
                <a:t>Mes de Octubre de 2021 -  </a:t>
              </a:r>
              <a:r>
                <a:rPr lang="pt-BR" sz="800" b="1" dirty="0">
                  <a:solidFill>
                    <a:srgbClr val="000000"/>
                  </a:solidFill>
                  <a:latin typeface="Arial Narrow"/>
                  <a:ea typeface="MS Mincho"/>
                </a:rPr>
                <a:t>Reporte Semanas 01 a 43</a:t>
              </a:r>
              <a:endParaRPr lang="es-ES" sz="1200" dirty="0">
                <a:latin typeface="Times New Roman"/>
                <a:ea typeface="Times New Roman"/>
              </a:endParaRPr>
            </a:p>
            <a:p>
              <a:pPr algn="ctr">
                <a:spcAft>
                  <a:spcPts val="0"/>
                </a:spcAft>
              </a:pPr>
              <a:r>
                <a:rPr lang="es-CO" sz="800" dirty="0" smtClean="0">
                  <a:solidFill>
                    <a:srgbClr val="000000"/>
                  </a:solidFill>
                  <a:ea typeface="MS Mincho"/>
                </a:rPr>
                <a:t> </a:t>
              </a:r>
              <a:endParaRPr lang="es-ES" sz="1200" dirty="0" smtClean="0">
                <a:latin typeface="Times New Roman"/>
                <a:ea typeface="Times New Roman"/>
              </a:endParaRPr>
            </a:p>
            <a:p>
              <a:pPr>
                <a:spcAft>
                  <a:spcPts val="0"/>
                </a:spcAft>
              </a:pPr>
              <a:r>
                <a:rPr lang="es-CO" sz="800" kern="1200" dirty="0">
                  <a:solidFill>
                    <a:srgbClr val="000000"/>
                  </a:solidFill>
                  <a:effectLst/>
                  <a:ea typeface="MS Mincho"/>
                </a:rPr>
                <a:t> </a:t>
              </a:r>
              <a:endParaRPr lang="es-ES" sz="1200" dirty="0">
                <a:effectLst/>
                <a:latin typeface="Times New Roman"/>
                <a:ea typeface="Times New Roman"/>
              </a:endParaRPr>
            </a:p>
          </p:txBody>
        </p:sp>
        <p:sp>
          <p:nvSpPr>
            <p:cNvPr id="15" name="6 Cuadro de texto"/>
            <p:cNvSpPr txBox="1"/>
            <p:nvPr/>
          </p:nvSpPr>
          <p:spPr>
            <a:xfrm>
              <a:off x="1162804" y="992927"/>
              <a:ext cx="2734310" cy="62674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1600" b="1" kern="1200" dirty="0">
                  <a:solidFill>
                    <a:srgbClr val="000000"/>
                  </a:solidFill>
                  <a:effectLst/>
                  <a:latin typeface="Arial Narrow"/>
                  <a:ea typeface="MS Mincho"/>
                </a:rPr>
                <a:t>Boletín de Periodo Epidemiológico Medellín </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p:txBody>
        </p:sp>
        <p:pic>
          <p:nvPicPr>
            <p:cNvPr id="17" name="Picture 2"/>
            <p:cNvPicPr/>
            <p:nvPr/>
          </p:nvPicPr>
          <p:blipFill>
            <a:blip r:embed="rId4">
              <a:extLst>
                <a:ext uri="{28A0092B-C50C-407E-A947-70E740481C1C}">
                  <a14:useLocalDpi xmlns:a14="http://schemas.microsoft.com/office/drawing/2010/main" val="0"/>
                </a:ext>
              </a:extLst>
            </a:blip>
            <a:stretch>
              <a:fillRect/>
            </a:stretch>
          </p:blipFill>
          <p:spPr bwMode="auto">
            <a:xfrm>
              <a:off x="4752578" y="321103"/>
              <a:ext cx="2448320" cy="1771646"/>
            </a:xfrm>
            <a:prstGeom prst="rect">
              <a:avLst/>
            </a:prstGeom>
            <a:noFill/>
            <a:ln>
              <a:noFill/>
            </a:ln>
            <a:extLst>
              <a:ext uri="{53640926-AAD7-44D8-BBD7-CCE9431645EC}">
                <a14:shadowObscured xmlns:a14="http://schemas.microsoft.com/office/drawing/2010/main"/>
              </a:ext>
            </a:extLst>
          </p:spPr>
        </p:pic>
        <p:sp>
          <p:nvSpPr>
            <p:cNvPr id="18" name="6 Cuadro de texto"/>
            <p:cNvSpPr txBox="1"/>
            <p:nvPr/>
          </p:nvSpPr>
          <p:spPr>
            <a:xfrm>
              <a:off x="0" y="14519"/>
              <a:ext cx="4536554" cy="99694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3200" b="1" kern="1200" dirty="0" smtClean="0">
                  <a:solidFill>
                    <a:srgbClr val="00B050"/>
                  </a:solidFill>
                  <a:effectLst/>
                  <a:latin typeface="Arial Narrow"/>
                  <a:ea typeface="MS Mincho"/>
                </a:rPr>
                <a:t>Secretaría de Salud de Medellín</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p:txBody>
        </p:sp>
      </p:grpSp>
      <p:pic>
        <p:nvPicPr>
          <p:cNvPr id="19" name="Imagen 18"/>
          <p:cNvPicPr/>
          <p:nvPr/>
        </p:nvPicPr>
        <p:blipFill>
          <a:blip r:embed="rId5">
            <a:extLst>
              <a:ext uri="{28A0092B-C50C-407E-A947-70E740481C1C}">
                <a14:useLocalDpi xmlns:a14="http://schemas.microsoft.com/office/drawing/2010/main" val="0"/>
              </a:ext>
            </a:extLst>
          </a:blip>
          <a:srcRect/>
          <a:stretch>
            <a:fillRect/>
          </a:stretch>
        </p:blipFill>
        <p:spPr bwMode="auto">
          <a:xfrm>
            <a:off x="525864" y="4054446"/>
            <a:ext cx="6468195" cy="4694017"/>
          </a:xfrm>
          <a:prstGeom prst="rect">
            <a:avLst/>
          </a:prstGeom>
          <a:noFill/>
          <a:ln>
            <a:noFill/>
          </a:ln>
        </p:spPr>
      </p:pic>
    </p:spTree>
    <p:extLst>
      <p:ext uri="{BB962C8B-B14F-4D97-AF65-F5344CB8AC3E}">
        <p14:creationId xmlns:p14="http://schemas.microsoft.com/office/powerpoint/2010/main" val="34763382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26</a:t>
            </a:r>
            <a:endParaRPr lang="es-ES" sz="1050" b="1" dirty="0">
              <a:latin typeface="Arial Narrow" panose="020B0606020202030204" pitchFamily="34" charset="0"/>
            </a:endParaRPr>
          </a:p>
        </p:txBody>
      </p:sp>
      <p:sp>
        <p:nvSpPr>
          <p:cNvPr id="2" name="1 Título"/>
          <p:cNvSpPr>
            <a:spLocks noGrp="1"/>
          </p:cNvSpPr>
          <p:nvPr>
            <p:ph type="title"/>
          </p:nvPr>
        </p:nvSpPr>
        <p:spPr>
          <a:xfrm>
            <a:off x="149005" y="2339752"/>
            <a:ext cx="6727831" cy="432048"/>
          </a:xfrm>
        </p:spPr>
        <p:txBody>
          <a:bodyPr>
            <a:noAutofit/>
          </a:bodyPr>
          <a:lstStyle/>
          <a:p>
            <a:pPr algn="l"/>
            <a:r>
              <a:rPr lang="es-ES" sz="1600" b="1" dirty="0" smtClean="0">
                <a:latin typeface="Arial Narrow" panose="020B0606020202030204" pitchFamily="34" charset="0"/>
              </a:rPr>
              <a:t>Búsqueda activa institucional</a:t>
            </a:r>
            <a:endParaRPr lang="es-ES" sz="1600" b="1" dirty="0">
              <a:latin typeface="Arial Narrow" panose="020B0606020202030204" pitchFamily="34" charset="0"/>
            </a:endParaRPr>
          </a:p>
        </p:txBody>
      </p:sp>
      <p:sp>
        <p:nvSpPr>
          <p:cNvPr id="12" name="11 Rectángulo"/>
          <p:cNvSpPr/>
          <p:nvPr/>
        </p:nvSpPr>
        <p:spPr>
          <a:xfrm>
            <a:off x="355255" y="2995154"/>
            <a:ext cx="6523829" cy="415498"/>
          </a:xfrm>
          <a:prstGeom prst="rect">
            <a:avLst/>
          </a:prstGeom>
        </p:spPr>
        <p:txBody>
          <a:bodyPr wrap="square">
            <a:spAutoFit/>
          </a:bodyPr>
          <a:lstStyle/>
          <a:p>
            <a:pPr algn="ctr"/>
            <a:r>
              <a:rPr lang="es-CO" sz="1050" dirty="0">
                <a:latin typeface="Arial Narrow" panose="020B0606020202030204" pitchFamily="34" charset="0"/>
              </a:rPr>
              <a:t>Tabla 2. Correlación  de UPGD con silencio en la notificación/ UPGD con casos no notificados para el criterio,  BRI SSM, </a:t>
            </a:r>
            <a:r>
              <a:rPr lang="es-CO" sz="1050" dirty="0" smtClean="0">
                <a:latin typeface="Arial Narrow" panose="020B0606020202030204" pitchFamily="34" charset="0"/>
              </a:rPr>
              <a:t>octubre </a:t>
            </a:r>
            <a:r>
              <a:rPr lang="es-CO" sz="1050" dirty="0">
                <a:latin typeface="Arial Narrow" panose="020B0606020202030204" pitchFamily="34" charset="0"/>
              </a:rPr>
              <a:t>de </a:t>
            </a:r>
            <a:r>
              <a:rPr lang="es-CO" sz="1050" dirty="0" smtClean="0">
                <a:latin typeface="Arial Narrow" panose="020B0606020202030204" pitchFamily="34" charset="0"/>
              </a:rPr>
              <a:t>2021</a:t>
            </a:r>
            <a:endParaRPr lang="es-ES" sz="1050" dirty="0">
              <a:latin typeface="Arial Narrow" panose="020B0606020202030204" pitchFamily="34" charset="0"/>
            </a:endParaRPr>
          </a:p>
        </p:txBody>
      </p:sp>
      <p:pic>
        <p:nvPicPr>
          <p:cNvPr id="16" name="Imagen 15"/>
          <p:cNvPicPr/>
          <p:nvPr/>
        </p:nvPicPr>
        <p:blipFill>
          <a:blip r:embed="rId3" cstate="print">
            <a:extLst>
              <a:ext uri="{28A0092B-C50C-407E-A947-70E740481C1C}">
                <a14:useLocalDpi xmlns:a14="http://schemas.microsoft.com/office/drawing/2010/main" val="0"/>
              </a:ext>
            </a:extLst>
          </a:blip>
          <a:stretch>
            <a:fillRect/>
          </a:stretch>
        </p:blipFill>
        <p:spPr>
          <a:xfrm>
            <a:off x="6552777" y="8834366"/>
            <a:ext cx="620293" cy="280609"/>
          </a:xfrm>
          <a:prstGeom prst="rect">
            <a:avLst/>
          </a:prstGeom>
        </p:spPr>
      </p:pic>
      <p:grpSp>
        <p:nvGrpSpPr>
          <p:cNvPr id="13" name="Grupo 12"/>
          <p:cNvGrpSpPr/>
          <p:nvPr/>
        </p:nvGrpSpPr>
        <p:grpSpPr>
          <a:xfrm>
            <a:off x="0" y="14519"/>
            <a:ext cx="7200898" cy="2078230"/>
            <a:chOff x="0" y="14519"/>
            <a:chExt cx="7200898" cy="2078230"/>
          </a:xfrm>
        </p:grpSpPr>
        <p:sp>
          <p:nvSpPr>
            <p:cNvPr id="15" name="6 Cuadro de texto"/>
            <p:cNvSpPr txBox="1"/>
            <p:nvPr/>
          </p:nvSpPr>
          <p:spPr>
            <a:xfrm>
              <a:off x="1162804" y="992927"/>
              <a:ext cx="2734310" cy="62674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1600" b="1" kern="1200" dirty="0">
                  <a:solidFill>
                    <a:srgbClr val="000000"/>
                  </a:solidFill>
                  <a:effectLst/>
                  <a:latin typeface="Arial Narrow"/>
                  <a:ea typeface="MS Mincho"/>
                </a:rPr>
                <a:t>Boletín de Periodo Epidemiológico Medellín </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p:txBody>
        </p:sp>
        <p:pic>
          <p:nvPicPr>
            <p:cNvPr id="17" name="Picture 2"/>
            <p:cNvPicPr/>
            <p:nvPr/>
          </p:nvPicPr>
          <p:blipFill>
            <a:blip r:embed="rId4">
              <a:extLst>
                <a:ext uri="{28A0092B-C50C-407E-A947-70E740481C1C}">
                  <a14:useLocalDpi xmlns:a14="http://schemas.microsoft.com/office/drawing/2010/main" val="0"/>
                </a:ext>
              </a:extLst>
            </a:blip>
            <a:stretch>
              <a:fillRect/>
            </a:stretch>
          </p:blipFill>
          <p:spPr bwMode="auto">
            <a:xfrm>
              <a:off x="4752578" y="321103"/>
              <a:ext cx="2448320" cy="1771646"/>
            </a:xfrm>
            <a:prstGeom prst="rect">
              <a:avLst/>
            </a:prstGeom>
            <a:noFill/>
            <a:ln>
              <a:noFill/>
            </a:ln>
            <a:extLst>
              <a:ext uri="{53640926-AAD7-44D8-BBD7-CCE9431645EC}">
                <a14:shadowObscured xmlns:a14="http://schemas.microsoft.com/office/drawing/2010/main"/>
              </a:ext>
            </a:extLst>
          </p:spPr>
        </p:pic>
        <p:sp>
          <p:nvSpPr>
            <p:cNvPr id="18" name="6 Cuadro de texto"/>
            <p:cNvSpPr txBox="1"/>
            <p:nvPr/>
          </p:nvSpPr>
          <p:spPr>
            <a:xfrm>
              <a:off x="0" y="14519"/>
              <a:ext cx="4536554" cy="99694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3200" b="1" kern="1200" dirty="0" smtClean="0">
                  <a:solidFill>
                    <a:srgbClr val="00B050"/>
                  </a:solidFill>
                  <a:effectLst/>
                  <a:latin typeface="Arial Narrow"/>
                  <a:ea typeface="MS Mincho"/>
                </a:rPr>
                <a:t>Secretaría de Salud de Medellín</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p:txBody>
        </p:sp>
      </p:grpSp>
      <p:sp>
        <p:nvSpPr>
          <p:cNvPr id="20" name="501 Cuadro de texto"/>
          <p:cNvSpPr txBox="1"/>
          <p:nvPr/>
        </p:nvSpPr>
        <p:spPr>
          <a:xfrm>
            <a:off x="576114" y="1744252"/>
            <a:ext cx="3672408" cy="34849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800" b="1" dirty="0">
                <a:solidFill>
                  <a:srgbClr val="000000"/>
                </a:solidFill>
                <a:latin typeface="Arial Narrow"/>
                <a:ea typeface="MS Mincho"/>
              </a:rPr>
              <a:t>Programa Vigilancia Epidemiológica – Subsecretaría de Salud Pública</a:t>
            </a:r>
            <a:endParaRPr lang="es-ES" sz="1200" dirty="0">
              <a:latin typeface="Times New Roman"/>
              <a:ea typeface="Times New Roman"/>
            </a:endParaRPr>
          </a:p>
          <a:p>
            <a:pPr algn="ctr">
              <a:spcAft>
                <a:spcPts val="0"/>
              </a:spcAft>
            </a:pPr>
            <a:r>
              <a:rPr lang="es-CO" sz="800" b="1" dirty="0">
                <a:solidFill>
                  <a:srgbClr val="000000"/>
                </a:solidFill>
                <a:latin typeface="Arial Narrow"/>
                <a:ea typeface="MS Mincho"/>
              </a:rPr>
              <a:t>Mes de Octubre de 2021 -  </a:t>
            </a:r>
            <a:r>
              <a:rPr lang="pt-BR" sz="800" b="1" dirty="0">
                <a:solidFill>
                  <a:srgbClr val="000000"/>
                </a:solidFill>
                <a:latin typeface="Arial Narrow"/>
                <a:ea typeface="MS Mincho"/>
              </a:rPr>
              <a:t>Reporte Semanas 01 a 43</a:t>
            </a:r>
            <a:endParaRPr lang="es-ES" sz="1200" dirty="0">
              <a:latin typeface="Times New Roman"/>
              <a:ea typeface="Times New Roman"/>
            </a:endParaRPr>
          </a:p>
          <a:p>
            <a:pPr algn="ctr">
              <a:spcAft>
                <a:spcPts val="0"/>
              </a:spcAft>
            </a:pPr>
            <a:r>
              <a:rPr lang="es-CO" sz="800" dirty="0">
                <a:solidFill>
                  <a:srgbClr val="000000"/>
                </a:solidFill>
                <a:ea typeface="MS Mincho"/>
              </a:rPr>
              <a:t> </a:t>
            </a:r>
            <a:endParaRPr lang="es-ES" sz="1200" dirty="0">
              <a:latin typeface="Times New Roman"/>
              <a:ea typeface="Times New Roman"/>
            </a:endParaRPr>
          </a:p>
          <a:p>
            <a:pPr>
              <a:spcAft>
                <a:spcPts val="0"/>
              </a:spcAft>
            </a:pPr>
            <a:r>
              <a:rPr lang="es-CO" sz="800" kern="1200" dirty="0">
                <a:solidFill>
                  <a:srgbClr val="000000"/>
                </a:solidFill>
                <a:effectLst/>
                <a:ea typeface="MS Mincho"/>
              </a:rPr>
              <a:t> </a:t>
            </a:r>
            <a:endParaRPr lang="es-ES" sz="1200" dirty="0">
              <a:effectLst/>
              <a:latin typeface="Times New Roman"/>
              <a:ea typeface="Times New Roman"/>
            </a:endParaRPr>
          </a:p>
        </p:txBody>
      </p:sp>
      <p:pic>
        <p:nvPicPr>
          <p:cNvPr id="14" name="Imagen 13"/>
          <p:cNvPicPr/>
          <p:nvPr/>
        </p:nvPicPr>
        <p:blipFill>
          <a:blip r:embed="rId5">
            <a:extLst>
              <a:ext uri="{28A0092B-C50C-407E-A947-70E740481C1C}">
                <a14:useLocalDpi xmlns:a14="http://schemas.microsoft.com/office/drawing/2010/main" val="0"/>
              </a:ext>
            </a:extLst>
          </a:blip>
          <a:srcRect/>
          <a:stretch>
            <a:fillRect/>
          </a:stretch>
        </p:blipFill>
        <p:spPr bwMode="auto">
          <a:xfrm>
            <a:off x="288082" y="3387503"/>
            <a:ext cx="6588754" cy="4294735"/>
          </a:xfrm>
          <a:prstGeom prst="rect">
            <a:avLst/>
          </a:prstGeom>
          <a:noFill/>
          <a:ln>
            <a:noFill/>
          </a:ln>
        </p:spPr>
      </p:pic>
    </p:spTree>
    <p:extLst>
      <p:ext uri="{BB962C8B-B14F-4D97-AF65-F5344CB8AC3E}">
        <p14:creationId xmlns:p14="http://schemas.microsoft.com/office/powerpoint/2010/main" val="11556057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27</a:t>
            </a:r>
            <a:endParaRPr lang="es-ES" sz="1050" b="1" dirty="0">
              <a:latin typeface="Arial Narrow" panose="020B0606020202030204" pitchFamily="34" charset="0"/>
            </a:endParaRPr>
          </a:p>
        </p:txBody>
      </p:sp>
      <p:sp>
        <p:nvSpPr>
          <p:cNvPr id="3" name="2 Rectángulo"/>
          <p:cNvSpPr/>
          <p:nvPr/>
        </p:nvSpPr>
        <p:spPr>
          <a:xfrm>
            <a:off x="1897285" y="3774204"/>
            <a:ext cx="3403172" cy="253916"/>
          </a:xfrm>
          <a:prstGeom prst="rect">
            <a:avLst/>
          </a:prstGeom>
        </p:spPr>
        <p:txBody>
          <a:bodyPr wrap="square">
            <a:spAutoFit/>
          </a:bodyPr>
          <a:lstStyle/>
          <a:p>
            <a:pPr algn="ctr"/>
            <a:r>
              <a:rPr lang="es-CO" sz="1050" b="1" dirty="0">
                <a:latin typeface="Arial Narrow" panose="020B0606020202030204" pitchFamily="34" charset="0"/>
              </a:rPr>
              <a:t>Tabla 3. EISP no notificados,  BRI SSM, </a:t>
            </a:r>
            <a:r>
              <a:rPr lang="es-CO" sz="1050" b="1" dirty="0" smtClean="0">
                <a:latin typeface="Arial Narrow" panose="020B0606020202030204" pitchFamily="34" charset="0"/>
              </a:rPr>
              <a:t>octubre </a:t>
            </a:r>
            <a:r>
              <a:rPr lang="es-CO" sz="1050" b="1" dirty="0">
                <a:latin typeface="Arial Narrow" panose="020B0606020202030204" pitchFamily="34" charset="0"/>
              </a:rPr>
              <a:t>de </a:t>
            </a:r>
            <a:r>
              <a:rPr lang="es-CO" sz="1050" b="1" dirty="0" smtClean="0">
                <a:latin typeface="Arial Narrow" panose="020B0606020202030204" pitchFamily="34" charset="0"/>
              </a:rPr>
              <a:t>2021</a:t>
            </a:r>
            <a:endParaRPr lang="es-ES" sz="1050" b="1" dirty="0">
              <a:latin typeface="Arial Narrow" panose="020B0606020202030204" pitchFamily="34" charset="0"/>
            </a:endParaRPr>
          </a:p>
        </p:txBody>
      </p:sp>
      <p:sp>
        <p:nvSpPr>
          <p:cNvPr id="12" name="11 Rectángulo"/>
          <p:cNvSpPr/>
          <p:nvPr/>
        </p:nvSpPr>
        <p:spPr>
          <a:xfrm>
            <a:off x="288082" y="2119793"/>
            <a:ext cx="6794731" cy="1754326"/>
          </a:xfrm>
          <a:prstGeom prst="rect">
            <a:avLst/>
          </a:prstGeom>
        </p:spPr>
        <p:txBody>
          <a:bodyPr wrap="square">
            <a:spAutoFit/>
          </a:bodyPr>
          <a:lstStyle/>
          <a:p>
            <a:pPr algn="just"/>
            <a:r>
              <a:rPr lang="es-CO" sz="1200" dirty="0">
                <a:latin typeface="Arial Narrow" panose="020B0606020202030204" pitchFamily="34" charset="0"/>
              </a:rPr>
              <a:t>En el análisis de los criterios para la realización de la BAI, la correlación entre el silencio en la notificación y la identificación de UPGD con casos por fuera del sistema arrojó 4 instituciones prestadoras de servicios de salud con eventos priorizados como indicadores BAI sin notificar. </a:t>
            </a:r>
          </a:p>
          <a:p>
            <a:pPr algn="just"/>
            <a:r>
              <a:rPr lang="es-CO" sz="1200" dirty="0">
                <a:latin typeface="Arial Narrow" panose="020B0606020202030204" pitchFamily="34" charset="0"/>
              </a:rPr>
              <a:t>Se captaron 155 EISP sin notificar. De éstos, el grupo de Ambiente tuvo la mayor incidencia, con 52 casos (33,5%). El evento más incidente fue agresiones por animales potencialmente transmisores del virus de la rabia (APTR), con 26 casos (16,8%). De los eventos de indicadores BAI, el más incidente es intoxicaciones por sustancias químicas, con 19 casos (12,2%). </a:t>
            </a:r>
          </a:p>
          <a:p>
            <a:pPr algn="just"/>
            <a:r>
              <a:rPr lang="es-CO" sz="1200" dirty="0">
                <a:latin typeface="Arial Narrow" panose="020B0606020202030204" pitchFamily="34" charset="0"/>
              </a:rPr>
              <a:t>Es de anotar, los EISP indicadores BAI aportaron 63 casos, equivalentes al 40,6% del total de casos que se hallaron sin notificar. </a:t>
            </a:r>
          </a:p>
        </p:txBody>
      </p:sp>
      <p:pic>
        <p:nvPicPr>
          <p:cNvPr id="15" name="Imagen 14"/>
          <p:cNvPicPr/>
          <p:nvPr/>
        </p:nvPicPr>
        <p:blipFill>
          <a:blip r:embed="rId3" cstate="print">
            <a:extLst>
              <a:ext uri="{28A0092B-C50C-407E-A947-70E740481C1C}">
                <a14:useLocalDpi xmlns:a14="http://schemas.microsoft.com/office/drawing/2010/main" val="0"/>
              </a:ext>
            </a:extLst>
          </a:blip>
          <a:stretch>
            <a:fillRect/>
          </a:stretch>
        </p:blipFill>
        <p:spPr>
          <a:xfrm>
            <a:off x="6552777" y="8834366"/>
            <a:ext cx="620293" cy="280609"/>
          </a:xfrm>
          <a:prstGeom prst="rect">
            <a:avLst/>
          </a:prstGeom>
        </p:spPr>
      </p:pic>
      <p:grpSp>
        <p:nvGrpSpPr>
          <p:cNvPr id="11" name="Grupo 10"/>
          <p:cNvGrpSpPr/>
          <p:nvPr/>
        </p:nvGrpSpPr>
        <p:grpSpPr>
          <a:xfrm>
            <a:off x="0" y="14519"/>
            <a:ext cx="7200898" cy="2078230"/>
            <a:chOff x="0" y="14519"/>
            <a:chExt cx="7200898" cy="2078230"/>
          </a:xfrm>
        </p:grpSpPr>
        <p:sp>
          <p:nvSpPr>
            <p:cNvPr id="14" name="6 Cuadro de texto"/>
            <p:cNvSpPr txBox="1"/>
            <p:nvPr/>
          </p:nvSpPr>
          <p:spPr>
            <a:xfrm>
              <a:off x="1162804" y="992927"/>
              <a:ext cx="2734310" cy="62674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1600" b="1" kern="1200" dirty="0">
                  <a:solidFill>
                    <a:srgbClr val="000000"/>
                  </a:solidFill>
                  <a:effectLst/>
                  <a:latin typeface="Arial Narrow"/>
                  <a:ea typeface="MS Mincho"/>
                </a:rPr>
                <a:t>Boletín de Periodo Epidemiológico Medellín </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p:txBody>
        </p:sp>
        <p:pic>
          <p:nvPicPr>
            <p:cNvPr id="16" name="Picture 2"/>
            <p:cNvPicPr/>
            <p:nvPr/>
          </p:nvPicPr>
          <p:blipFill>
            <a:blip r:embed="rId4">
              <a:extLst>
                <a:ext uri="{28A0092B-C50C-407E-A947-70E740481C1C}">
                  <a14:useLocalDpi xmlns:a14="http://schemas.microsoft.com/office/drawing/2010/main" val="0"/>
                </a:ext>
              </a:extLst>
            </a:blip>
            <a:stretch>
              <a:fillRect/>
            </a:stretch>
          </p:blipFill>
          <p:spPr bwMode="auto">
            <a:xfrm>
              <a:off x="4752578" y="321103"/>
              <a:ext cx="2448320" cy="1771646"/>
            </a:xfrm>
            <a:prstGeom prst="rect">
              <a:avLst/>
            </a:prstGeom>
            <a:noFill/>
            <a:ln>
              <a:noFill/>
            </a:ln>
            <a:extLst>
              <a:ext uri="{53640926-AAD7-44D8-BBD7-CCE9431645EC}">
                <a14:shadowObscured xmlns:a14="http://schemas.microsoft.com/office/drawing/2010/main"/>
              </a:ext>
            </a:extLst>
          </p:spPr>
        </p:pic>
        <p:sp>
          <p:nvSpPr>
            <p:cNvPr id="17" name="6 Cuadro de texto"/>
            <p:cNvSpPr txBox="1"/>
            <p:nvPr/>
          </p:nvSpPr>
          <p:spPr>
            <a:xfrm>
              <a:off x="0" y="14519"/>
              <a:ext cx="4536554" cy="99694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3200" b="1" kern="1200" dirty="0" smtClean="0">
                  <a:solidFill>
                    <a:srgbClr val="00B050"/>
                  </a:solidFill>
                  <a:effectLst/>
                  <a:latin typeface="Arial Narrow"/>
                  <a:ea typeface="MS Mincho"/>
                </a:rPr>
                <a:t>Secretaría de Salud de Medellín</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p:txBody>
        </p:sp>
      </p:grpSp>
      <p:sp>
        <p:nvSpPr>
          <p:cNvPr id="18" name="501 Cuadro de texto"/>
          <p:cNvSpPr txBox="1"/>
          <p:nvPr/>
        </p:nvSpPr>
        <p:spPr>
          <a:xfrm>
            <a:off x="576114" y="1744252"/>
            <a:ext cx="3672408" cy="34849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800" b="1" dirty="0">
                <a:solidFill>
                  <a:srgbClr val="000000"/>
                </a:solidFill>
                <a:latin typeface="Arial Narrow"/>
                <a:ea typeface="MS Mincho"/>
              </a:rPr>
              <a:t>Programa Vigilancia Epidemiológica – Subsecretaría de Salud Pública</a:t>
            </a:r>
            <a:endParaRPr lang="es-ES" sz="1200" dirty="0">
              <a:latin typeface="Times New Roman"/>
              <a:ea typeface="Times New Roman"/>
            </a:endParaRPr>
          </a:p>
          <a:p>
            <a:pPr algn="ctr">
              <a:spcAft>
                <a:spcPts val="0"/>
              </a:spcAft>
            </a:pPr>
            <a:r>
              <a:rPr lang="es-CO" sz="800" b="1" dirty="0">
                <a:solidFill>
                  <a:srgbClr val="000000"/>
                </a:solidFill>
                <a:latin typeface="Arial Narrow"/>
                <a:ea typeface="MS Mincho"/>
              </a:rPr>
              <a:t>Mes de </a:t>
            </a:r>
            <a:r>
              <a:rPr lang="es-CO" sz="800" b="1" dirty="0" smtClean="0">
                <a:solidFill>
                  <a:srgbClr val="000000"/>
                </a:solidFill>
                <a:latin typeface="Arial Narrow"/>
                <a:ea typeface="MS Mincho"/>
              </a:rPr>
              <a:t>Octubre </a:t>
            </a:r>
            <a:r>
              <a:rPr lang="es-CO" sz="800" b="1" dirty="0">
                <a:solidFill>
                  <a:srgbClr val="000000"/>
                </a:solidFill>
                <a:latin typeface="Arial Narrow"/>
                <a:ea typeface="MS Mincho"/>
              </a:rPr>
              <a:t>de 2021 -  </a:t>
            </a:r>
            <a:r>
              <a:rPr lang="pt-BR" sz="800" b="1" dirty="0">
                <a:solidFill>
                  <a:srgbClr val="000000"/>
                </a:solidFill>
                <a:latin typeface="Arial Narrow"/>
                <a:ea typeface="MS Mincho"/>
              </a:rPr>
              <a:t>Reporte Semanas 01 a </a:t>
            </a:r>
            <a:r>
              <a:rPr lang="pt-BR" sz="800" b="1" dirty="0" smtClean="0">
                <a:solidFill>
                  <a:srgbClr val="000000"/>
                </a:solidFill>
                <a:latin typeface="Arial Narrow"/>
                <a:ea typeface="MS Mincho"/>
              </a:rPr>
              <a:t>43</a:t>
            </a:r>
            <a:endParaRPr lang="es-ES" sz="1200" dirty="0">
              <a:latin typeface="Times New Roman"/>
              <a:ea typeface="Times New Roman"/>
            </a:endParaRPr>
          </a:p>
          <a:p>
            <a:pPr algn="ctr">
              <a:spcAft>
                <a:spcPts val="0"/>
              </a:spcAft>
            </a:pPr>
            <a:r>
              <a:rPr lang="es-CO" sz="8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800" kern="1200" dirty="0">
                <a:solidFill>
                  <a:srgbClr val="000000"/>
                </a:solidFill>
                <a:effectLst/>
                <a:ea typeface="MS Mincho"/>
              </a:rPr>
              <a:t> </a:t>
            </a:r>
            <a:endParaRPr lang="es-ES" sz="1200" dirty="0">
              <a:effectLst/>
              <a:latin typeface="Times New Roman"/>
              <a:ea typeface="Times New Roman"/>
            </a:endParaRPr>
          </a:p>
        </p:txBody>
      </p:sp>
      <p:pic>
        <p:nvPicPr>
          <p:cNvPr id="13" name="Imagen 12"/>
          <p:cNvPicPr/>
          <p:nvPr/>
        </p:nvPicPr>
        <p:blipFill>
          <a:blip r:embed="rId5">
            <a:extLst>
              <a:ext uri="{28A0092B-C50C-407E-A947-70E740481C1C}">
                <a14:useLocalDpi xmlns:a14="http://schemas.microsoft.com/office/drawing/2010/main" val="0"/>
              </a:ext>
            </a:extLst>
          </a:blip>
          <a:srcRect/>
          <a:stretch>
            <a:fillRect/>
          </a:stretch>
        </p:blipFill>
        <p:spPr bwMode="auto">
          <a:xfrm>
            <a:off x="114930" y="3995481"/>
            <a:ext cx="6437847" cy="4992886"/>
          </a:xfrm>
          <a:prstGeom prst="rect">
            <a:avLst/>
          </a:prstGeom>
          <a:noFill/>
          <a:ln>
            <a:noFill/>
          </a:ln>
        </p:spPr>
      </p:pic>
    </p:spTree>
    <p:extLst>
      <p:ext uri="{BB962C8B-B14F-4D97-AF65-F5344CB8AC3E}">
        <p14:creationId xmlns:p14="http://schemas.microsoft.com/office/powerpoint/2010/main" val="4469507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28</a:t>
            </a:r>
            <a:endParaRPr lang="es-ES" sz="1050" b="1" dirty="0">
              <a:latin typeface="Arial Narrow" panose="020B0606020202030204" pitchFamily="34" charset="0"/>
            </a:endParaRPr>
          </a:p>
        </p:txBody>
      </p:sp>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12302" y="8695344"/>
            <a:ext cx="436191" cy="337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Imagen 2"/>
          <p:cNvPicPr>
            <a:picLocks noChangeAspect="1"/>
          </p:cNvPicPr>
          <p:nvPr/>
        </p:nvPicPr>
        <p:blipFill rotWithShape="1">
          <a:blip r:embed="rId4" cstate="email">
            <a:extLst>
              <a:ext uri="{28A0092B-C50C-407E-A947-70E740481C1C}">
                <a14:useLocalDpi xmlns:a14="http://schemas.microsoft.com/office/drawing/2010/main"/>
              </a:ext>
            </a:extLst>
          </a:blip>
          <a:srcRect l="-2" r="40939"/>
          <a:stretch/>
        </p:blipFill>
        <p:spPr>
          <a:xfrm>
            <a:off x="0" y="2275443"/>
            <a:ext cx="7200900" cy="6880924"/>
          </a:xfrm>
          <a:prstGeom prst="rect">
            <a:avLst/>
          </a:prstGeom>
        </p:spPr>
      </p:pic>
      <p:grpSp>
        <p:nvGrpSpPr>
          <p:cNvPr id="13" name="Grupo 4"/>
          <p:cNvGrpSpPr/>
          <p:nvPr/>
        </p:nvGrpSpPr>
        <p:grpSpPr>
          <a:xfrm>
            <a:off x="1728242" y="2275443"/>
            <a:ext cx="5305921" cy="6880924"/>
            <a:chOff x="7461810" y="-36659"/>
            <a:chExt cx="4447883" cy="6903934"/>
          </a:xfrm>
        </p:grpSpPr>
        <p:sp>
          <p:nvSpPr>
            <p:cNvPr id="14" name="Rectángulo 6"/>
            <p:cNvSpPr/>
            <p:nvPr/>
          </p:nvSpPr>
          <p:spPr>
            <a:xfrm>
              <a:off x="7461810" y="-27296"/>
              <a:ext cx="4315226" cy="6894571"/>
            </a:xfrm>
            <a:custGeom>
              <a:avLst/>
              <a:gdLst>
                <a:gd name="connsiteX0" fmla="*/ 0 w 4096861"/>
                <a:gd name="connsiteY0" fmla="*/ 0 h 6853628"/>
                <a:gd name="connsiteX1" fmla="*/ 4096861 w 4096861"/>
                <a:gd name="connsiteY1" fmla="*/ 0 h 6853628"/>
                <a:gd name="connsiteX2" fmla="*/ 4096861 w 4096861"/>
                <a:gd name="connsiteY2" fmla="*/ 6853628 h 6853628"/>
                <a:gd name="connsiteX3" fmla="*/ 0 w 4096861"/>
                <a:gd name="connsiteY3" fmla="*/ 6853628 h 6853628"/>
                <a:gd name="connsiteX4" fmla="*/ 0 w 4096861"/>
                <a:gd name="connsiteY4" fmla="*/ 0 h 6853628"/>
                <a:gd name="connsiteX0" fmla="*/ 395785 w 4096861"/>
                <a:gd name="connsiteY0" fmla="*/ 0 h 6880923"/>
                <a:gd name="connsiteX1" fmla="*/ 4096861 w 4096861"/>
                <a:gd name="connsiteY1" fmla="*/ 27295 h 6880923"/>
                <a:gd name="connsiteX2" fmla="*/ 4096861 w 4096861"/>
                <a:gd name="connsiteY2" fmla="*/ 6880923 h 6880923"/>
                <a:gd name="connsiteX3" fmla="*/ 0 w 4096861"/>
                <a:gd name="connsiteY3" fmla="*/ 6880923 h 6880923"/>
                <a:gd name="connsiteX4" fmla="*/ 395785 w 4096861"/>
                <a:gd name="connsiteY4" fmla="*/ 0 h 6880923"/>
                <a:gd name="connsiteX0" fmla="*/ 614150 w 4315226"/>
                <a:gd name="connsiteY0" fmla="*/ 0 h 6894571"/>
                <a:gd name="connsiteX1" fmla="*/ 4315226 w 4315226"/>
                <a:gd name="connsiteY1" fmla="*/ 27295 h 6894571"/>
                <a:gd name="connsiteX2" fmla="*/ 4315226 w 4315226"/>
                <a:gd name="connsiteY2" fmla="*/ 6880923 h 6894571"/>
                <a:gd name="connsiteX3" fmla="*/ 0 w 4315226"/>
                <a:gd name="connsiteY3" fmla="*/ 6894571 h 6894571"/>
                <a:gd name="connsiteX4" fmla="*/ 614150 w 4315226"/>
                <a:gd name="connsiteY4" fmla="*/ 0 h 6894571"/>
                <a:gd name="connsiteX0" fmla="*/ 614150 w 4315226"/>
                <a:gd name="connsiteY0" fmla="*/ 0 h 6894571"/>
                <a:gd name="connsiteX1" fmla="*/ 4315226 w 4315226"/>
                <a:gd name="connsiteY1" fmla="*/ 27295 h 6894571"/>
                <a:gd name="connsiteX2" fmla="*/ 3673781 w 4315226"/>
                <a:gd name="connsiteY2" fmla="*/ 6894571 h 6894571"/>
                <a:gd name="connsiteX3" fmla="*/ 0 w 4315226"/>
                <a:gd name="connsiteY3" fmla="*/ 6894571 h 6894571"/>
                <a:gd name="connsiteX4" fmla="*/ 614150 w 4315226"/>
                <a:gd name="connsiteY4" fmla="*/ 0 h 68945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5226" h="6894571">
                  <a:moveTo>
                    <a:pt x="614150" y="0"/>
                  </a:moveTo>
                  <a:lnTo>
                    <a:pt x="4315226" y="27295"/>
                  </a:lnTo>
                  <a:lnTo>
                    <a:pt x="3673781" y="6894571"/>
                  </a:lnTo>
                  <a:lnTo>
                    <a:pt x="0" y="6894571"/>
                  </a:lnTo>
                  <a:lnTo>
                    <a:pt x="614150" y="0"/>
                  </a:lnTo>
                  <a:close/>
                </a:path>
              </a:pathLst>
            </a:custGeom>
            <a:solidFill>
              <a:srgbClr val="0099CC">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15" name="Conector recto 6"/>
            <p:cNvCxnSpPr/>
            <p:nvPr/>
          </p:nvCxnSpPr>
          <p:spPr>
            <a:xfrm flipH="1">
              <a:off x="11280577" y="-36659"/>
              <a:ext cx="629116" cy="689028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6" name="CuadroTexto 7"/>
          <p:cNvSpPr txBox="1"/>
          <p:nvPr/>
        </p:nvSpPr>
        <p:spPr>
          <a:xfrm>
            <a:off x="2520330" y="4554942"/>
            <a:ext cx="3502566" cy="3416320"/>
          </a:xfrm>
          <a:prstGeom prst="rect">
            <a:avLst/>
          </a:prstGeom>
          <a:noFill/>
        </p:spPr>
        <p:txBody>
          <a:bodyPr wrap="square" rtlCol="0">
            <a:spAutoFit/>
          </a:bodyPr>
          <a:lstStyle/>
          <a:p>
            <a:pPr algn="ctr"/>
            <a:r>
              <a:rPr lang="es-CO" sz="3600" i="1" dirty="0" smtClean="0">
                <a:solidFill>
                  <a:schemeClr val="bg1"/>
                </a:solidFill>
                <a:effectLst>
                  <a:outerShdw blurRad="38100" dist="38100" dir="2700000" algn="tl">
                    <a:srgbClr val="000000">
                      <a:alpha val="43137"/>
                    </a:srgbClr>
                  </a:outerShdw>
                </a:effectLst>
                <a:latin typeface="Franklin Gothic Heavy" panose="020B0903020102020204" pitchFamily="34" charset="0"/>
                <a:ea typeface="Carter One" panose="03080802040405060005" pitchFamily="66" charset="0"/>
              </a:rPr>
              <a:t>Gracias</a:t>
            </a:r>
          </a:p>
          <a:p>
            <a:pPr algn="ctr"/>
            <a:r>
              <a:rPr lang="es-CO" sz="3600" i="1" dirty="0" smtClean="0">
                <a:solidFill>
                  <a:schemeClr val="bg1"/>
                </a:solidFill>
                <a:effectLst>
                  <a:outerShdw blurRad="38100" dist="38100" dir="2700000" algn="tl">
                    <a:srgbClr val="000000">
                      <a:alpha val="43137"/>
                    </a:srgbClr>
                  </a:outerShdw>
                </a:effectLst>
                <a:latin typeface="Franklin Gothic Heavy" panose="020B0903020102020204" pitchFamily="34" charset="0"/>
                <a:ea typeface="Carter One" panose="03080802040405060005" pitchFamily="66" charset="0"/>
              </a:rPr>
              <a:t>Equipo de Vigilancia epidemiológica y Sistemas de información</a:t>
            </a:r>
            <a:endParaRPr lang="es-CO" sz="5400" i="1" dirty="0">
              <a:solidFill>
                <a:schemeClr val="bg1"/>
              </a:solidFill>
              <a:effectLst>
                <a:outerShdw blurRad="38100" dist="38100" dir="2700000" algn="tl">
                  <a:srgbClr val="000000">
                    <a:alpha val="43137"/>
                  </a:srgbClr>
                </a:outerShdw>
              </a:effectLst>
              <a:latin typeface="Franklin Gothic Heavy" panose="020B0903020102020204" pitchFamily="34" charset="0"/>
              <a:ea typeface="Carter One" panose="03080802040405060005" pitchFamily="66" charset="0"/>
            </a:endParaRPr>
          </a:p>
        </p:txBody>
      </p:sp>
      <p:sp>
        <p:nvSpPr>
          <p:cNvPr id="17" name="501 Cuadro de texto"/>
          <p:cNvSpPr txBox="1"/>
          <p:nvPr/>
        </p:nvSpPr>
        <p:spPr>
          <a:xfrm>
            <a:off x="2502805" y="6876256"/>
            <a:ext cx="3598545" cy="45148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s-CO" sz="9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8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800" kern="1200" dirty="0">
                <a:solidFill>
                  <a:srgbClr val="000000"/>
                </a:solidFill>
                <a:effectLst/>
                <a:ea typeface="MS Mincho"/>
              </a:rPr>
              <a:t> </a:t>
            </a:r>
            <a:endParaRPr lang="es-ES" sz="1200" dirty="0">
              <a:effectLst/>
              <a:latin typeface="Times New Roman"/>
              <a:ea typeface="Times New Roman"/>
            </a:endParaRPr>
          </a:p>
        </p:txBody>
      </p:sp>
      <p:grpSp>
        <p:nvGrpSpPr>
          <p:cNvPr id="18" name="Grupo 17"/>
          <p:cNvGrpSpPr/>
          <p:nvPr/>
        </p:nvGrpSpPr>
        <p:grpSpPr>
          <a:xfrm>
            <a:off x="0" y="14519"/>
            <a:ext cx="7200898" cy="2078230"/>
            <a:chOff x="0" y="14519"/>
            <a:chExt cx="7200898" cy="2078230"/>
          </a:xfrm>
        </p:grpSpPr>
        <p:sp>
          <p:nvSpPr>
            <p:cNvPr id="20" name="6 Cuadro de texto"/>
            <p:cNvSpPr txBox="1"/>
            <p:nvPr/>
          </p:nvSpPr>
          <p:spPr>
            <a:xfrm>
              <a:off x="1162804" y="992927"/>
              <a:ext cx="2734310" cy="62674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1600" b="1" kern="1200" dirty="0">
                  <a:solidFill>
                    <a:srgbClr val="000000"/>
                  </a:solidFill>
                  <a:effectLst/>
                  <a:latin typeface="Arial Narrow"/>
                  <a:ea typeface="MS Mincho"/>
                </a:rPr>
                <a:t>Boletín de Periodo Epidemiológico Medellín </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p:txBody>
        </p:sp>
        <p:pic>
          <p:nvPicPr>
            <p:cNvPr id="21" name="Picture 2"/>
            <p:cNvPicPr/>
            <p:nvPr/>
          </p:nvPicPr>
          <p:blipFill>
            <a:blip r:embed="rId5">
              <a:extLst>
                <a:ext uri="{28A0092B-C50C-407E-A947-70E740481C1C}">
                  <a14:useLocalDpi xmlns:a14="http://schemas.microsoft.com/office/drawing/2010/main" val="0"/>
                </a:ext>
              </a:extLst>
            </a:blip>
            <a:stretch>
              <a:fillRect/>
            </a:stretch>
          </p:blipFill>
          <p:spPr bwMode="auto">
            <a:xfrm>
              <a:off x="4752578" y="321103"/>
              <a:ext cx="2448320" cy="1771646"/>
            </a:xfrm>
            <a:prstGeom prst="rect">
              <a:avLst/>
            </a:prstGeom>
            <a:noFill/>
            <a:ln>
              <a:noFill/>
            </a:ln>
            <a:extLst>
              <a:ext uri="{53640926-AAD7-44D8-BBD7-CCE9431645EC}">
                <a14:shadowObscured xmlns:a14="http://schemas.microsoft.com/office/drawing/2010/main"/>
              </a:ext>
            </a:extLst>
          </p:spPr>
        </p:pic>
        <p:sp>
          <p:nvSpPr>
            <p:cNvPr id="22" name="6 Cuadro de texto"/>
            <p:cNvSpPr txBox="1"/>
            <p:nvPr/>
          </p:nvSpPr>
          <p:spPr>
            <a:xfrm>
              <a:off x="0" y="14519"/>
              <a:ext cx="4536554" cy="99694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3200" b="1" kern="1200" dirty="0" smtClean="0">
                  <a:solidFill>
                    <a:srgbClr val="00B050"/>
                  </a:solidFill>
                  <a:effectLst/>
                  <a:latin typeface="Arial Narrow"/>
                  <a:ea typeface="MS Mincho"/>
                </a:rPr>
                <a:t>Secretaría de Salud de Medellín</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p:txBody>
        </p:sp>
      </p:grpSp>
      <p:sp>
        <p:nvSpPr>
          <p:cNvPr id="23" name="501 Cuadro de texto"/>
          <p:cNvSpPr txBox="1"/>
          <p:nvPr/>
        </p:nvSpPr>
        <p:spPr>
          <a:xfrm>
            <a:off x="576114" y="1684583"/>
            <a:ext cx="3598545" cy="45148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800" b="1" dirty="0">
                <a:solidFill>
                  <a:srgbClr val="000000"/>
                </a:solidFill>
                <a:latin typeface="Arial Narrow"/>
                <a:ea typeface="MS Mincho"/>
              </a:rPr>
              <a:t>Programa Vigilancia Epidemiológica – Subsecretaría de Salud Pública</a:t>
            </a:r>
          </a:p>
          <a:p>
            <a:pPr algn="ctr">
              <a:spcAft>
                <a:spcPts val="0"/>
              </a:spcAft>
            </a:pPr>
            <a:r>
              <a:rPr lang="es-CO" sz="800" b="1" dirty="0">
                <a:solidFill>
                  <a:srgbClr val="000000"/>
                </a:solidFill>
                <a:latin typeface="Arial Narrow"/>
                <a:ea typeface="MS Mincho"/>
              </a:rPr>
              <a:t>Periodo epidemiológico 11 de 2021 - Reporte Semanas 1 a 44 (Hasta Noviembre 06) </a:t>
            </a:r>
            <a:endParaRPr lang="es-ES" sz="1200" dirty="0">
              <a:latin typeface="Times New Roman"/>
              <a:ea typeface="Times New Roman"/>
            </a:endParaRPr>
          </a:p>
        </p:txBody>
      </p:sp>
    </p:spTree>
    <p:extLst>
      <p:ext uri="{BB962C8B-B14F-4D97-AF65-F5344CB8AC3E}">
        <p14:creationId xmlns:p14="http://schemas.microsoft.com/office/powerpoint/2010/main" val="1858920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3"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232223" cy="54911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0" y="623805"/>
            <a:ext cx="2238658" cy="276999"/>
          </a:xfrm>
          <a:prstGeom prst="rect">
            <a:avLst/>
          </a:prstGeom>
          <a:noFill/>
        </p:spPr>
        <p:txBody>
          <a:bodyPr wrap="square" rtlCol="0">
            <a:spAutoFit/>
          </a:bodyPr>
          <a:lstStyle/>
          <a:p>
            <a:r>
              <a:rPr lang="es-ES" sz="1200" b="1" dirty="0" smtClean="0">
                <a:latin typeface="Arial Narrow" panose="020B0606020202030204" pitchFamily="34" charset="0"/>
              </a:rPr>
              <a:t>Periodo epidemiológico 11 - 2021</a:t>
            </a:r>
            <a:endParaRPr lang="es-ES" sz="1200" b="1" dirty="0">
              <a:latin typeface="Arial Narrow" panose="020B0606020202030204" pitchFamily="34" charset="0"/>
            </a:endParaRPr>
          </a:p>
        </p:txBody>
      </p:sp>
      <p:sp>
        <p:nvSpPr>
          <p:cNvPr id="6" name="5 Rectángulo"/>
          <p:cNvSpPr/>
          <p:nvPr/>
        </p:nvSpPr>
        <p:spPr>
          <a:xfrm>
            <a:off x="2274078" y="2305199"/>
            <a:ext cx="4946011" cy="430887"/>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r>
              <a:rPr lang="es-ES" sz="800" dirty="0" smtClean="0">
                <a:latin typeface="Arial Narrow" panose="020B0606020202030204" pitchFamily="34" charset="0"/>
              </a:rPr>
              <a:t>Figura. Canal endémico de los casos notificados de tuberculosis todas las formas Medellín, a Periodo epidemiológico 11  acumulado de 2021. </a:t>
            </a:r>
            <a:endParaRPr lang="es-ES" sz="800" dirty="0">
              <a:latin typeface="Arial Narrow" panose="020B0606020202030204" pitchFamily="34" charset="0"/>
            </a:endParaRPr>
          </a:p>
        </p:txBody>
      </p:sp>
      <p:grpSp>
        <p:nvGrpSpPr>
          <p:cNvPr id="8" name="7 Grupo"/>
          <p:cNvGrpSpPr/>
          <p:nvPr/>
        </p:nvGrpSpPr>
        <p:grpSpPr>
          <a:xfrm>
            <a:off x="179214" y="4211965"/>
            <a:ext cx="1892650" cy="488477"/>
            <a:chOff x="2397524" y="3379972"/>
            <a:chExt cx="4508500" cy="904875"/>
          </a:xfrm>
        </p:grpSpPr>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171452" y="3478755"/>
              <a:ext cx="1936622" cy="741181"/>
            </a:xfrm>
            <a:prstGeom prst="rect">
              <a:avLst/>
            </a:prstGeom>
            <a:noFill/>
          </p:spPr>
          <p:txBody>
            <a:bodyPr wrap="square" rtlCol="0">
              <a:spAutoFit/>
            </a:bodyPr>
            <a:lstStyle/>
            <a:p>
              <a:pPr algn="ctr"/>
              <a:r>
                <a:rPr lang="es-ES" sz="2000" b="1" dirty="0" smtClean="0">
                  <a:latin typeface="Arial Narrow" panose="020B0606020202030204" pitchFamily="34" charset="0"/>
                </a:rPr>
                <a:t>1479</a:t>
              </a:r>
              <a:endParaRPr lang="es-ES" sz="2000" b="1" dirty="0">
                <a:latin typeface="Arial Narrow" panose="020B0606020202030204" pitchFamily="34" charset="0"/>
              </a:endParaRPr>
            </a:p>
          </p:txBody>
        </p:sp>
      </p:grpSp>
      <p:sp>
        <p:nvSpPr>
          <p:cNvPr id="9" name="8 CuadroTexto"/>
          <p:cNvSpPr txBox="1"/>
          <p:nvPr/>
        </p:nvSpPr>
        <p:spPr>
          <a:xfrm>
            <a:off x="-19190" y="4861773"/>
            <a:ext cx="2293268" cy="646331"/>
          </a:xfrm>
          <a:prstGeom prst="rect">
            <a:avLst/>
          </a:prstGeom>
          <a:noFill/>
        </p:spPr>
        <p:txBody>
          <a:bodyPr wrap="square" rtlCol="0">
            <a:spAutoFit/>
          </a:bodyPr>
          <a:lstStyle/>
          <a:p>
            <a:pPr algn="ctr"/>
            <a:r>
              <a:rPr lang="es-ES" sz="1200" b="1" dirty="0">
                <a:latin typeface="Arial Narrow" panose="020B0606020202030204" pitchFamily="34" charset="0"/>
              </a:rPr>
              <a:t>La variación porcentual con respecto al mismo periodo del año </a:t>
            </a:r>
            <a:r>
              <a:rPr lang="es-ES" sz="1200" b="1" dirty="0" smtClean="0">
                <a:latin typeface="Arial Narrow" panose="020B0606020202030204" pitchFamily="34" charset="0"/>
              </a:rPr>
              <a:t>anterior aumentó </a:t>
            </a:r>
            <a:r>
              <a:rPr lang="es-ES" sz="1200" b="1" dirty="0">
                <a:latin typeface="Arial Narrow" panose="020B0606020202030204" pitchFamily="34" charset="0"/>
              </a:rPr>
              <a:t>en un </a:t>
            </a:r>
            <a:r>
              <a:rPr lang="es-ES" sz="1200" b="1" dirty="0" smtClean="0">
                <a:latin typeface="Arial Narrow" panose="020B0606020202030204" pitchFamily="34" charset="0"/>
              </a:rPr>
              <a:t>13,94%</a:t>
            </a:r>
            <a:endParaRPr lang="es-ES" sz="1200" b="1" dirty="0">
              <a:latin typeface="Arial Narrow" panose="020B0606020202030204" pitchFamily="34" charset="0"/>
            </a:endParaRPr>
          </a:p>
        </p:txBody>
      </p:sp>
      <p:sp>
        <p:nvSpPr>
          <p:cNvPr id="18" name="17 Rectángulo"/>
          <p:cNvSpPr/>
          <p:nvPr/>
        </p:nvSpPr>
        <p:spPr>
          <a:xfrm>
            <a:off x="2295483" y="4974431"/>
            <a:ext cx="4946011" cy="430887"/>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r>
              <a:rPr lang="es-ES" sz="800" dirty="0" smtClean="0">
                <a:latin typeface="Arial Narrow" panose="020B0606020202030204" pitchFamily="34" charset="0"/>
              </a:rPr>
              <a:t>Figura. Comportamiento </a:t>
            </a:r>
            <a:r>
              <a:rPr lang="es-ES" sz="800" dirty="0">
                <a:latin typeface="Arial Narrow" panose="020B0606020202030204" pitchFamily="34" charset="0"/>
              </a:rPr>
              <a:t>de los casos notificados </a:t>
            </a:r>
            <a:r>
              <a:rPr lang="es-ES" sz="800" dirty="0" smtClean="0">
                <a:latin typeface="Arial Narrow" panose="020B0606020202030204" pitchFamily="34" charset="0"/>
              </a:rPr>
              <a:t>semanalmente de </a:t>
            </a:r>
            <a:r>
              <a:rPr lang="es-ES" sz="800" dirty="0">
                <a:latin typeface="Arial Narrow" panose="020B0606020202030204" pitchFamily="34" charset="0"/>
              </a:rPr>
              <a:t>tuberculosis todas las formas Medellín, a Periodo epidemiológico </a:t>
            </a:r>
            <a:r>
              <a:rPr lang="es-ES" sz="800" dirty="0" smtClean="0">
                <a:latin typeface="Arial Narrow" panose="020B0606020202030204" pitchFamily="34" charset="0"/>
              </a:rPr>
              <a:t>11 acumulado de 2018-2021. </a:t>
            </a:r>
            <a:endParaRPr lang="es-ES" sz="800" dirty="0">
              <a:latin typeface="Arial Narrow" panose="020B0606020202030204" pitchFamily="34" charset="0"/>
            </a:endParaRPr>
          </a:p>
        </p:txBody>
      </p:sp>
      <p:grpSp>
        <p:nvGrpSpPr>
          <p:cNvPr id="15" name="14 Grupo"/>
          <p:cNvGrpSpPr/>
          <p:nvPr/>
        </p:nvGrpSpPr>
        <p:grpSpPr>
          <a:xfrm>
            <a:off x="2448322" y="74775"/>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de la notificación</a:t>
              </a:r>
              <a:endParaRPr lang="es-ES" sz="1200" b="1" dirty="0">
                <a:latin typeface="Arial Narrow" panose="020B0606020202030204" pitchFamily="34" charset="0"/>
              </a:endParaRPr>
            </a:p>
          </p:txBody>
        </p:sp>
      </p:grpSp>
      <p:sp>
        <p:nvSpPr>
          <p:cNvPr id="14" name="13 Rectángulo"/>
          <p:cNvSpPr/>
          <p:nvPr/>
        </p:nvSpPr>
        <p:spPr>
          <a:xfrm>
            <a:off x="0" y="5508104"/>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5621632"/>
            <a:ext cx="3446504" cy="276999"/>
            <a:chOff x="2448322" y="74775"/>
            <a:chExt cx="3446504" cy="276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por territorio</a:t>
              </a:r>
              <a:endParaRPr lang="es-ES" sz="1200" b="1" dirty="0">
                <a:latin typeface="Arial Narrow" panose="020B0606020202030204" pitchFamily="34" charset="0"/>
              </a:endParaRPr>
            </a:p>
          </p:txBody>
        </p:sp>
      </p:grpSp>
      <p:sp>
        <p:nvSpPr>
          <p:cNvPr id="54" name="53 Rectángulo"/>
          <p:cNvSpPr/>
          <p:nvPr/>
        </p:nvSpPr>
        <p:spPr>
          <a:xfrm>
            <a:off x="1" y="8388424"/>
            <a:ext cx="3600450" cy="461665"/>
          </a:xfrm>
          <a:prstGeom prst="rect">
            <a:avLst/>
          </a:prstGeom>
        </p:spPr>
        <p:txBody>
          <a:bodyPr wrap="square">
            <a:spAutoFit/>
          </a:bodyPr>
          <a:lstStyle/>
          <a:p>
            <a:r>
              <a:rPr lang="es-ES" sz="800" dirty="0" smtClean="0">
                <a:latin typeface="Arial Narrow" panose="020B0606020202030204" pitchFamily="34" charset="0"/>
              </a:rPr>
              <a:t>Fuente: SIVIGILA. Secretaria de Salud de Medellín.</a:t>
            </a:r>
          </a:p>
          <a:p>
            <a:r>
              <a:rPr lang="es-ES" sz="800" dirty="0" smtClean="0">
                <a:latin typeface="Arial Narrow" panose="020B0606020202030204" pitchFamily="34" charset="0"/>
              </a:rPr>
              <a:t>Figura. Mapa temático de proporción de tuberculosis todas las formas. Medellín, a Periodo epidemiológico 11 acumulado de 2021. </a:t>
            </a:r>
            <a:endParaRPr lang="es-ES" sz="800" dirty="0">
              <a:latin typeface="Arial Narrow" panose="020B0606020202030204" pitchFamily="34" charset="0"/>
            </a:endParaRPr>
          </a:p>
        </p:txBody>
      </p:sp>
      <p:sp>
        <p:nvSpPr>
          <p:cNvPr id="61" name="60 CuadroTexto"/>
          <p:cNvSpPr txBox="1"/>
          <p:nvPr/>
        </p:nvSpPr>
        <p:spPr>
          <a:xfrm>
            <a:off x="-31766" y="2811293"/>
            <a:ext cx="2216557" cy="446276"/>
          </a:xfrm>
          <a:prstGeom prst="rect">
            <a:avLst/>
          </a:prstGeom>
          <a:noFill/>
        </p:spPr>
        <p:txBody>
          <a:bodyPr wrap="square" rtlCol="0">
            <a:spAutoFit/>
          </a:bodyPr>
          <a:lstStyle/>
          <a:p>
            <a:pPr algn="ctr"/>
            <a:r>
              <a:rPr lang="es-ES" sz="1200" b="1" dirty="0" smtClean="0">
                <a:solidFill>
                  <a:srgbClr val="C00000"/>
                </a:solidFill>
                <a:latin typeface="Arial Narrow" panose="020B0606020202030204" pitchFamily="34" charset="0"/>
              </a:rPr>
              <a:t>3,69 </a:t>
            </a:r>
            <a:r>
              <a:rPr lang="es-ES" sz="1100" b="1" dirty="0" smtClean="0">
                <a:latin typeface="Arial Narrow" panose="020B0606020202030204" pitchFamily="34" charset="0"/>
              </a:rPr>
              <a:t>Mortalidad por 100.000 hab. (95 casos)</a:t>
            </a:r>
            <a:endParaRPr lang="es-ES" sz="1100" b="1" dirty="0">
              <a:latin typeface="Arial Narrow" panose="020B0606020202030204" pitchFamily="34" charset="0"/>
            </a:endParaRPr>
          </a:p>
        </p:txBody>
      </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3</a:t>
            </a:r>
            <a:endParaRPr lang="es-ES" sz="1050" b="1" dirty="0">
              <a:latin typeface="Arial Narrow" panose="020B0606020202030204" pitchFamily="34" charset="0"/>
            </a:endParaRPr>
          </a:p>
        </p:txBody>
      </p:sp>
      <p:sp>
        <p:nvSpPr>
          <p:cNvPr id="37" name="36 Título"/>
          <p:cNvSpPr>
            <a:spLocks noGrp="1"/>
          </p:cNvSpPr>
          <p:nvPr>
            <p:ph type="ctrTitle"/>
          </p:nvPr>
        </p:nvSpPr>
        <p:spPr>
          <a:xfrm>
            <a:off x="85115" y="136330"/>
            <a:ext cx="2075175" cy="400110"/>
          </a:xfrm>
          <a:noFill/>
        </p:spPr>
        <p:txBody>
          <a:bodyPr wrap="square" rtlCol="0">
            <a:spAutoFit/>
          </a:bodyPr>
          <a:lstStyle/>
          <a:p>
            <a:r>
              <a:rPr lang="es-ES" sz="2000" b="1" dirty="0" smtClean="0">
                <a:solidFill>
                  <a:srgbClr val="C00000"/>
                </a:solidFill>
                <a:latin typeface="Arial Narrow" panose="020B0606020202030204" pitchFamily="34" charset="0"/>
                <a:ea typeface="+mn-ea"/>
                <a:cs typeface="+mn-cs"/>
              </a:rPr>
              <a:t>Tuberculosis</a:t>
            </a:r>
            <a:endParaRPr lang="es-ES" sz="2000" b="1" dirty="0">
              <a:solidFill>
                <a:srgbClr val="C00000"/>
              </a:solidFill>
              <a:latin typeface="Arial Narrow" panose="020B0606020202030204" pitchFamily="34" charset="0"/>
              <a:ea typeface="+mn-ea"/>
              <a:cs typeface="+mn-cs"/>
            </a:endParaRPr>
          </a:p>
        </p:txBody>
      </p:sp>
      <p:sp>
        <p:nvSpPr>
          <p:cNvPr id="30" name="29 Rectángulo"/>
          <p:cNvSpPr/>
          <p:nvPr/>
        </p:nvSpPr>
        <p:spPr>
          <a:xfrm>
            <a:off x="3564753" y="8389778"/>
            <a:ext cx="3600450" cy="461665"/>
          </a:xfrm>
          <a:prstGeom prst="rect">
            <a:avLst/>
          </a:prstGeom>
        </p:spPr>
        <p:txBody>
          <a:bodyPr wrap="square">
            <a:spAutoFit/>
          </a:bodyPr>
          <a:lstStyle/>
          <a:p>
            <a:r>
              <a:rPr lang="es-ES" sz="800" dirty="0" smtClean="0">
                <a:latin typeface="Arial Narrow" panose="020B0606020202030204" pitchFamily="34" charset="0"/>
              </a:rPr>
              <a:t>Fuente: SIVIGILA. Secretaria de Salud de Medellín.</a:t>
            </a:r>
          </a:p>
          <a:p>
            <a:r>
              <a:rPr lang="es-ES" sz="800" dirty="0" smtClean="0">
                <a:latin typeface="Arial Narrow" panose="020B0606020202030204" pitchFamily="34" charset="0"/>
              </a:rPr>
              <a:t>Figura. Mapa temático de densidad de tuberculosis todas las formas. Medellín, a Periodo epidemiológico 11 acumulado de 2021 </a:t>
            </a:r>
            <a:endParaRPr lang="es-ES" sz="800" dirty="0">
              <a:latin typeface="Arial Narrow" panose="020B0606020202030204" pitchFamily="34" charset="0"/>
            </a:endParaRPr>
          </a:p>
        </p:txBody>
      </p:sp>
      <p:pic>
        <p:nvPicPr>
          <p:cNvPr id="4" name="Imagen 3"/>
          <p:cNvPicPr>
            <a:picLocks noChangeAspect="1"/>
          </p:cNvPicPr>
          <p:nvPr/>
        </p:nvPicPr>
        <p:blipFill>
          <a:blip r:embed="rId4"/>
          <a:stretch>
            <a:fillRect/>
          </a:stretch>
        </p:blipFill>
        <p:spPr>
          <a:xfrm>
            <a:off x="31095" y="6033355"/>
            <a:ext cx="3692813" cy="2388891"/>
          </a:xfrm>
          <a:prstGeom prst="rect">
            <a:avLst/>
          </a:prstGeom>
        </p:spPr>
      </p:pic>
      <p:pic>
        <p:nvPicPr>
          <p:cNvPr id="12" name="Imagen 11"/>
          <p:cNvPicPr>
            <a:picLocks noChangeAspect="1"/>
          </p:cNvPicPr>
          <p:nvPr/>
        </p:nvPicPr>
        <p:blipFill>
          <a:blip r:embed="rId5"/>
          <a:stretch>
            <a:fillRect/>
          </a:stretch>
        </p:blipFill>
        <p:spPr>
          <a:xfrm>
            <a:off x="3739438" y="6012160"/>
            <a:ext cx="3480652" cy="2253637"/>
          </a:xfrm>
          <a:prstGeom prst="rect">
            <a:avLst/>
          </a:prstGeom>
        </p:spPr>
      </p:pic>
      <p:pic>
        <p:nvPicPr>
          <p:cNvPr id="2" name="Imagen 1"/>
          <p:cNvPicPr>
            <a:picLocks noChangeAspect="1"/>
          </p:cNvPicPr>
          <p:nvPr/>
        </p:nvPicPr>
        <p:blipFill>
          <a:blip r:embed="rId6"/>
          <a:stretch>
            <a:fillRect/>
          </a:stretch>
        </p:blipFill>
        <p:spPr>
          <a:xfrm>
            <a:off x="2213714" y="362470"/>
            <a:ext cx="4951487" cy="1941375"/>
          </a:xfrm>
          <a:prstGeom prst="rect">
            <a:avLst/>
          </a:prstGeom>
        </p:spPr>
      </p:pic>
      <p:pic>
        <p:nvPicPr>
          <p:cNvPr id="3" name="Imagen 2"/>
          <p:cNvPicPr>
            <a:picLocks noChangeAspect="1"/>
          </p:cNvPicPr>
          <p:nvPr/>
        </p:nvPicPr>
        <p:blipFill>
          <a:blip r:embed="rId7"/>
          <a:stretch>
            <a:fillRect/>
          </a:stretch>
        </p:blipFill>
        <p:spPr>
          <a:xfrm>
            <a:off x="2232223" y="2736767"/>
            <a:ext cx="4932978" cy="2236310"/>
          </a:xfrm>
          <a:prstGeom prst="rect">
            <a:avLst/>
          </a:prstGeom>
        </p:spPr>
      </p:pic>
    </p:spTree>
    <p:extLst>
      <p:ext uri="{BB962C8B-B14F-4D97-AF65-F5344CB8AC3E}">
        <p14:creationId xmlns:p14="http://schemas.microsoft.com/office/powerpoint/2010/main" val="4506312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Rectángulo"/>
          <p:cNvSpPr/>
          <p:nvPr/>
        </p:nvSpPr>
        <p:spPr>
          <a:xfrm>
            <a:off x="0" y="23621"/>
            <a:ext cx="7200900" cy="460879"/>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105617"/>
            <a:ext cx="3446504" cy="276999"/>
            <a:chOff x="2448322" y="74775"/>
            <a:chExt cx="3446504" cy="276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variables de interés</a:t>
              </a:r>
              <a:endParaRPr lang="es-ES" sz="1200" b="1" dirty="0">
                <a:latin typeface="Arial Narrow" panose="020B0606020202030204" pitchFamily="34" charset="0"/>
              </a:endParaRPr>
            </a:p>
          </p:txBody>
        </p:sp>
      </p:grpSp>
      <p:pic>
        <p:nvPicPr>
          <p:cNvPr id="2051"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l="31453" t="7635" r="56934"/>
          <a:stretch/>
        </p:blipFill>
        <p:spPr bwMode="auto">
          <a:xfrm>
            <a:off x="1934415" y="828686"/>
            <a:ext cx="551793" cy="7859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11 Rectángulo redondeado"/>
          <p:cNvSpPr/>
          <p:nvPr/>
        </p:nvSpPr>
        <p:spPr>
          <a:xfrm>
            <a:off x="419910" y="1741916"/>
            <a:ext cx="790983"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61,12%</a:t>
            </a:r>
            <a:endParaRPr lang="es-ES" sz="1600" b="1" dirty="0">
              <a:solidFill>
                <a:schemeClr val="tx1"/>
              </a:solidFill>
              <a:latin typeface="Arial Narrow" panose="020B0606020202030204" pitchFamily="34" charset="0"/>
            </a:endParaRPr>
          </a:p>
        </p:txBody>
      </p:sp>
      <p:sp>
        <p:nvSpPr>
          <p:cNvPr id="42" name="41 Rectángulo redondeado"/>
          <p:cNvSpPr/>
          <p:nvPr/>
        </p:nvSpPr>
        <p:spPr>
          <a:xfrm>
            <a:off x="1787995" y="1741916"/>
            <a:ext cx="811038"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38,88%</a:t>
            </a:r>
            <a:endParaRPr lang="es-ES" sz="1600" b="1" dirty="0">
              <a:solidFill>
                <a:schemeClr val="tx1"/>
              </a:solidFill>
              <a:latin typeface="Arial Narrow" panose="020B0606020202030204" pitchFamily="34" charset="0"/>
            </a:endParaRPr>
          </a:p>
        </p:txBody>
      </p:sp>
      <p:sp>
        <p:nvSpPr>
          <p:cNvPr id="43" name="42 Rectángulo redondeado"/>
          <p:cNvSpPr/>
          <p:nvPr/>
        </p:nvSpPr>
        <p:spPr>
          <a:xfrm>
            <a:off x="3227117" y="1765356"/>
            <a:ext cx="740068"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0,34%</a:t>
            </a:r>
            <a:endParaRPr lang="es-ES" sz="1600" b="1" dirty="0">
              <a:solidFill>
                <a:schemeClr val="tx1"/>
              </a:solidFill>
              <a:latin typeface="Arial Narrow" panose="020B0606020202030204" pitchFamily="34" charset="0"/>
            </a:endParaRPr>
          </a:p>
        </p:txBody>
      </p:sp>
      <p:sp>
        <p:nvSpPr>
          <p:cNvPr id="44" name="43 Rectángulo redondeado"/>
          <p:cNvSpPr/>
          <p:nvPr/>
        </p:nvSpPr>
        <p:spPr>
          <a:xfrm>
            <a:off x="4559644" y="1789214"/>
            <a:ext cx="740068"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0,14%</a:t>
            </a:r>
            <a:endParaRPr lang="es-ES" sz="1600" b="1" dirty="0">
              <a:solidFill>
                <a:schemeClr val="tx1"/>
              </a:solidFill>
              <a:latin typeface="Arial Narrow" panose="020B0606020202030204" pitchFamily="34" charset="0"/>
            </a:endParaRPr>
          </a:p>
        </p:txBody>
      </p:sp>
      <p:pic>
        <p:nvPicPr>
          <p:cNvPr id="2052" name="Picture 4"/>
          <p:cNvPicPr>
            <a:picLocks noChangeAspect="1" noChangeArrowheads="1"/>
          </p:cNvPicPr>
          <p:nvPr/>
        </p:nvPicPr>
        <p:blipFill rotWithShape="1">
          <a:blip r:embed="rId3">
            <a:biLevel thresh="50000"/>
            <a:extLst>
              <a:ext uri="{28A0092B-C50C-407E-A947-70E740481C1C}">
                <a14:useLocalDpi xmlns:a14="http://schemas.microsoft.com/office/drawing/2010/main" val="0"/>
              </a:ext>
            </a:extLst>
          </a:blip>
          <a:srcRect l="58247"/>
          <a:stretch/>
        </p:blipFill>
        <p:spPr bwMode="auto">
          <a:xfrm>
            <a:off x="1964656" y="2510820"/>
            <a:ext cx="1157125" cy="10392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rotWithShape="1">
          <a:blip r:embed="rId4">
            <a:biLevel thresh="50000"/>
            <a:extLst>
              <a:ext uri="{28A0092B-C50C-407E-A947-70E740481C1C}">
                <a14:useLocalDpi xmlns:a14="http://schemas.microsoft.com/office/drawing/2010/main" val="0"/>
              </a:ext>
            </a:extLst>
          </a:blip>
          <a:srcRect r="50000"/>
          <a:stretch/>
        </p:blipFill>
        <p:spPr bwMode="auto">
          <a:xfrm>
            <a:off x="3700336" y="2411760"/>
            <a:ext cx="1268412" cy="1111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2" name="Picture 4"/>
          <p:cNvPicPr>
            <a:picLocks noChangeAspect="1" noChangeArrowheads="1"/>
          </p:cNvPicPr>
          <p:nvPr/>
        </p:nvPicPr>
        <p:blipFill rotWithShape="1">
          <a:blip r:embed="rId3">
            <a:biLevel thresh="50000"/>
            <a:extLst>
              <a:ext uri="{28A0092B-C50C-407E-A947-70E740481C1C}">
                <a14:useLocalDpi xmlns:a14="http://schemas.microsoft.com/office/drawing/2010/main" val="0"/>
              </a:ext>
            </a:extLst>
          </a:blip>
          <a:srcRect r="48966"/>
          <a:stretch/>
        </p:blipFill>
        <p:spPr bwMode="auto">
          <a:xfrm>
            <a:off x="332260" y="2650922"/>
            <a:ext cx="1306822" cy="960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4" name="Picture 5"/>
          <p:cNvPicPr>
            <a:picLocks noChangeAspect="1" noChangeArrowheads="1"/>
          </p:cNvPicPr>
          <p:nvPr/>
        </p:nvPicPr>
        <p:blipFill rotWithShape="1">
          <a:blip r:embed="rId4">
            <a:biLevel thresh="50000"/>
            <a:extLst>
              <a:ext uri="{28A0092B-C50C-407E-A947-70E740481C1C}">
                <a14:useLocalDpi xmlns:a14="http://schemas.microsoft.com/office/drawing/2010/main" val="0"/>
              </a:ext>
            </a:extLst>
          </a:blip>
          <a:srcRect l="50528"/>
          <a:stretch/>
        </p:blipFill>
        <p:spPr bwMode="auto">
          <a:xfrm>
            <a:off x="5497770" y="2465642"/>
            <a:ext cx="1255027" cy="1111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55" name="54 Tabla"/>
          <p:cNvGraphicFramePr>
            <a:graphicFrameLocks noGrp="1"/>
          </p:cNvGraphicFramePr>
          <p:nvPr>
            <p:extLst/>
          </p:nvPr>
        </p:nvGraphicFramePr>
        <p:xfrm>
          <a:off x="144066" y="3523010"/>
          <a:ext cx="6984775" cy="370840"/>
        </p:xfrm>
        <a:graphic>
          <a:graphicData uri="http://schemas.openxmlformats.org/drawingml/2006/table">
            <a:tbl>
              <a:tblPr firstRow="1" bandRow="1">
                <a:tableStyleId>{2D5ABB26-0587-4C30-8999-92F81FD0307C}</a:tableStyleId>
              </a:tblPr>
              <a:tblGrid>
                <a:gridCol w="1631410">
                  <a:extLst>
                    <a:ext uri="{9D8B030D-6E8A-4147-A177-3AD203B41FA5}">
                      <a16:colId xmlns:a16="http://schemas.microsoft.com/office/drawing/2014/main" val="20000"/>
                    </a:ext>
                  </a:extLst>
                </a:gridCol>
                <a:gridCol w="1664017">
                  <a:extLst>
                    <a:ext uri="{9D8B030D-6E8A-4147-A177-3AD203B41FA5}">
                      <a16:colId xmlns:a16="http://schemas.microsoft.com/office/drawing/2014/main" val="20001"/>
                    </a:ext>
                  </a:extLst>
                </a:gridCol>
                <a:gridCol w="1822495">
                  <a:extLst>
                    <a:ext uri="{9D8B030D-6E8A-4147-A177-3AD203B41FA5}">
                      <a16:colId xmlns:a16="http://schemas.microsoft.com/office/drawing/2014/main" val="20002"/>
                    </a:ext>
                  </a:extLst>
                </a:gridCol>
                <a:gridCol w="1866853">
                  <a:extLst>
                    <a:ext uri="{9D8B030D-6E8A-4147-A177-3AD203B41FA5}">
                      <a16:colId xmlns:a16="http://schemas.microsoft.com/office/drawing/2014/main" val="20003"/>
                    </a:ext>
                  </a:extLst>
                </a:gridCol>
              </a:tblGrid>
              <a:tr h="370840">
                <a:tc>
                  <a:txBody>
                    <a:bodyPr/>
                    <a:lstStyle/>
                    <a:p>
                      <a:pPr algn="ctr"/>
                      <a:r>
                        <a:rPr lang="es-ES" sz="1200" b="1" u="sng" dirty="0" smtClean="0">
                          <a:latin typeface="Arial Narrow" panose="020B0606020202030204" pitchFamily="34" charset="0"/>
                        </a:rPr>
                        <a:t>Privados de la Libertad</a:t>
                      </a:r>
                      <a:endParaRPr lang="es-ES" sz="1200" b="1" u="sng" dirty="0">
                        <a:solidFill>
                          <a:sysClr val="windowText" lastClr="000000"/>
                        </a:solidFill>
                        <a:latin typeface="Arial Narrow" panose="020B0606020202030204" pitchFamily="34" charset="0"/>
                      </a:endParaRPr>
                    </a:p>
                  </a:txBody>
                  <a:tcPr/>
                </a:tc>
                <a:tc>
                  <a:txBody>
                    <a:bodyPr/>
                    <a:lstStyle/>
                    <a:p>
                      <a:pPr algn="ctr"/>
                      <a:r>
                        <a:rPr lang="es-ES" sz="1200" b="1" u="sng" dirty="0" smtClean="0">
                          <a:latin typeface="Arial Narrow" panose="020B0606020202030204" pitchFamily="34" charset="0"/>
                        </a:rPr>
                        <a:t>Habitante</a:t>
                      </a:r>
                      <a:r>
                        <a:rPr lang="es-ES" sz="1200" b="1" u="sng" baseline="0" dirty="0" smtClean="0">
                          <a:latin typeface="Arial Narrow" panose="020B0606020202030204" pitchFamily="34" charset="0"/>
                        </a:rPr>
                        <a:t> de calle</a:t>
                      </a:r>
                      <a:endParaRPr lang="es-ES" sz="1200" b="1" u="sng" dirty="0">
                        <a:solidFill>
                          <a:sysClr val="windowText" lastClr="000000"/>
                        </a:solidFill>
                        <a:latin typeface="Arial Narrow" panose="020B0606020202030204" pitchFamily="34" charset="0"/>
                      </a:endParaRPr>
                    </a:p>
                  </a:txBody>
                  <a:tcPr/>
                </a:tc>
                <a:tc>
                  <a:txBody>
                    <a:bodyPr/>
                    <a:lstStyle/>
                    <a:p>
                      <a:pPr algn="ctr"/>
                      <a:r>
                        <a:rPr lang="es-ES" sz="1200" b="1" u="sng" dirty="0" smtClean="0">
                          <a:latin typeface="Arial Narrow" panose="020B0606020202030204" pitchFamily="34" charset="0"/>
                        </a:rPr>
                        <a:t>Profesionales de la</a:t>
                      </a:r>
                      <a:r>
                        <a:rPr lang="es-ES" sz="1200" b="1" u="sng" baseline="0" dirty="0" smtClean="0">
                          <a:latin typeface="Arial Narrow" panose="020B0606020202030204" pitchFamily="34" charset="0"/>
                        </a:rPr>
                        <a:t> salud</a:t>
                      </a:r>
                      <a:endParaRPr lang="es-ES" sz="1200" b="1" u="sng" dirty="0">
                        <a:solidFill>
                          <a:sysClr val="windowText" lastClr="000000"/>
                        </a:solidFill>
                        <a:latin typeface="Arial Narrow" panose="020B0606020202030204" pitchFamily="34" charset="0"/>
                      </a:endParaRPr>
                    </a:p>
                  </a:txBody>
                  <a:tcPr/>
                </a:tc>
                <a:tc>
                  <a:txBody>
                    <a:bodyPr/>
                    <a:lstStyle/>
                    <a:p>
                      <a:pPr algn="ctr"/>
                      <a:r>
                        <a:rPr lang="es-ES" sz="1200" b="1" u="sng" baseline="0" dirty="0" smtClean="0">
                          <a:latin typeface="Arial Narrow" panose="020B0606020202030204" pitchFamily="34" charset="0"/>
                        </a:rPr>
                        <a:t>Procedentes del exterior</a:t>
                      </a:r>
                      <a:endParaRPr lang="es-ES" sz="1200" b="1" u="sng" dirty="0">
                        <a:solidFill>
                          <a:sysClr val="windowText" lastClr="000000"/>
                        </a:solidFill>
                        <a:latin typeface="Arial Narrow" panose="020B0606020202030204" pitchFamily="34" charset="0"/>
                      </a:endParaRPr>
                    </a:p>
                  </a:txBody>
                  <a:tcPr/>
                </a:tc>
                <a:extLst>
                  <a:ext uri="{0D108BD9-81ED-4DB2-BD59-A6C34878D82A}">
                    <a16:rowId xmlns:a16="http://schemas.microsoft.com/office/drawing/2014/main" val="10000"/>
                  </a:ext>
                </a:extLst>
              </a:tr>
            </a:tbl>
          </a:graphicData>
        </a:graphic>
      </p:graphicFrame>
      <p:sp>
        <p:nvSpPr>
          <p:cNvPr id="56" name="55 Rectángulo redondeado"/>
          <p:cNvSpPr/>
          <p:nvPr/>
        </p:nvSpPr>
        <p:spPr>
          <a:xfrm>
            <a:off x="529379" y="3801192"/>
            <a:ext cx="893884"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solidFill>
                  <a:schemeClr val="tx1"/>
                </a:solidFill>
                <a:latin typeface="Arial Narrow" panose="020B0606020202030204" pitchFamily="34" charset="0"/>
              </a:rPr>
              <a:t>14 casos</a:t>
            </a:r>
            <a:endParaRPr lang="es-ES" sz="1400" b="1" dirty="0">
              <a:solidFill>
                <a:schemeClr val="tx1"/>
              </a:solidFill>
              <a:latin typeface="Arial Narrow" panose="020B0606020202030204" pitchFamily="34" charset="0"/>
            </a:endParaRPr>
          </a:p>
        </p:txBody>
      </p:sp>
      <p:sp>
        <p:nvSpPr>
          <p:cNvPr id="57" name="56 Rectángulo redondeado"/>
          <p:cNvSpPr/>
          <p:nvPr/>
        </p:nvSpPr>
        <p:spPr>
          <a:xfrm>
            <a:off x="2079654" y="3801192"/>
            <a:ext cx="971485"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solidFill>
                  <a:schemeClr val="tx1"/>
                </a:solidFill>
                <a:latin typeface="Arial Narrow" panose="020B0606020202030204" pitchFamily="34" charset="0"/>
              </a:rPr>
              <a:t>74 casos</a:t>
            </a:r>
            <a:endParaRPr lang="es-ES" sz="1400" b="1" dirty="0">
              <a:solidFill>
                <a:schemeClr val="tx1"/>
              </a:solidFill>
              <a:latin typeface="Arial Narrow" panose="020B0606020202030204" pitchFamily="34" charset="0"/>
            </a:endParaRPr>
          </a:p>
        </p:txBody>
      </p:sp>
      <p:sp>
        <p:nvSpPr>
          <p:cNvPr id="58" name="57 Rectángulo redondeado"/>
          <p:cNvSpPr/>
          <p:nvPr/>
        </p:nvSpPr>
        <p:spPr>
          <a:xfrm>
            <a:off x="3964508" y="3793100"/>
            <a:ext cx="880066"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solidFill>
                  <a:schemeClr val="tx1"/>
                </a:solidFill>
                <a:latin typeface="Arial Narrow" panose="020B0606020202030204" pitchFamily="34" charset="0"/>
              </a:rPr>
              <a:t>18 casos</a:t>
            </a:r>
            <a:endParaRPr lang="es-ES" sz="1400" b="1" dirty="0">
              <a:solidFill>
                <a:schemeClr val="tx1"/>
              </a:solidFill>
              <a:latin typeface="Arial Narrow" panose="020B0606020202030204" pitchFamily="34" charset="0"/>
            </a:endParaRPr>
          </a:p>
        </p:txBody>
      </p:sp>
      <p:sp>
        <p:nvSpPr>
          <p:cNvPr id="59" name="58 Rectángulo redondeado"/>
          <p:cNvSpPr/>
          <p:nvPr/>
        </p:nvSpPr>
        <p:spPr>
          <a:xfrm>
            <a:off x="5803688" y="3801192"/>
            <a:ext cx="893106"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solidFill>
                  <a:schemeClr val="tx1"/>
                </a:solidFill>
                <a:latin typeface="Arial Narrow" panose="020B0606020202030204" pitchFamily="34" charset="0"/>
              </a:rPr>
              <a:t>49 casos</a:t>
            </a:r>
            <a:endParaRPr lang="es-ES" sz="1400" b="1" dirty="0">
              <a:solidFill>
                <a:schemeClr val="tx1"/>
              </a:solidFill>
              <a:latin typeface="Arial Narrow" panose="020B0606020202030204" pitchFamily="34" charset="0"/>
            </a:endParaRPr>
          </a:p>
        </p:txBody>
      </p:sp>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88682" y="942404"/>
            <a:ext cx="1344613" cy="6500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16 CuadroTexto"/>
          <p:cNvSpPr txBox="1"/>
          <p:nvPr/>
        </p:nvSpPr>
        <p:spPr>
          <a:xfrm>
            <a:off x="5899235" y="1509082"/>
            <a:ext cx="1229607" cy="276999"/>
          </a:xfrm>
          <a:prstGeom prst="rect">
            <a:avLst/>
          </a:prstGeom>
          <a:noFill/>
        </p:spPr>
        <p:txBody>
          <a:bodyPr wrap="square" rtlCol="0">
            <a:spAutoFit/>
          </a:bodyPr>
          <a:lstStyle/>
          <a:p>
            <a:r>
              <a:rPr lang="es-ES" sz="1200" b="1" u="sng" dirty="0" smtClean="0">
                <a:latin typeface="Arial Narrow" panose="020B0606020202030204" pitchFamily="34" charset="0"/>
              </a:rPr>
              <a:t>Coinfección</a:t>
            </a:r>
            <a:endParaRPr lang="es-ES" sz="1200" b="1" u="sng" dirty="0">
              <a:latin typeface="Arial Narrow" panose="020B0606020202030204" pitchFamily="34" charset="0"/>
            </a:endParaRPr>
          </a:p>
        </p:txBody>
      </p:sp>
      <p:sp>
        <p:nvSpPr>
          <p:cNvPr id="65" name="64 Rectángulo redondeado"/>
          <p:cNvSpPr/>
          <p:nvPr/>
        </p:nvSpPr>
        <p:spPr>
          <a:xfrm>
            <a:off x="5944799" y="1766114"/>
            <a:ext cx="807998" cy="360040"/>
          </a:xfrm>
          <a:prstGeom prst="round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17,10%</a:t>
            </a:r>
            <a:endParaRPr lang="es-ES" sz="1600" b="1" dirty="0">
              <a:solidFill>
                <a:schemeClr val="tx1"/>
              </a:solidFill>
              <a:latin typeface="Arial Narrow" panose="020B0606020202030204" pitchFamily="34" charset="0"/>
            </a:endParaRPr>
          </a:p>
        </p:txBody>
      </p:sp>
      <p:sp>
        <p:nvSpPr>
          <p:cNvPr id="66" name="65 CuadroTexto"/>
          <p:cNvSpPr txBox="1"/>
          <p:nvPr/>
        </p:nvSpPr>
        <p:spPr>
          <a:xfrm>
            <a:off x="5746184" y="2097021"/>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253 casos</a:t>
            </a:r>
            <a:endParaRPr lang="es-ES" sz="1200" b="1" dirty="0">
              <a:latin typeface="Arial Narrow" panose="020B0606020202030204" pitchFamily="34" charset="0"/>
            </a:endParaRPr>
          </a:p>
        </p:txBody>
      </p:sp>
      <p:sp>
        <p:nvSpPr>
          <p:cNvPr id="105" name="104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4</a:t>
            </a:r>
            <a:endParaRPr lang="es-ES" sz="1050" b="1" dirty="0">
              <a:latin typeface="Arial Narrow" panose="020B0606020202030204" pitchFamily="34" charset="0"/>
            </a:endParaRPr>
          </a:p>
        </p:txBody>
      </p:sp>
      <p:sp>
        <p:nvSpPr>
          <p:cNvPr id="51" name="50 CuadroTexto"/>
          <p:cNvSpPr txBox="1"/>
          <p:nvPr/>
        </p:nvSpPr>
        <p:spPr>
          <a:xfrm>
            <a:off x="655206" y="4806760"/>
            <a:ext cx="2331345" cy="461665"/>
          </a:xfrm>
          <a:prstGeom prst="rect">
            <a:avLst/>
          </a:prstGeom>
          <a:noFill/>
        </p:spPr>
        <p:txBody>
          <a:bodyPr wrap="square" rtlCol="0">
            <a:spAutoFit/>
          </a:bodyPr>
          <a:lstStyle/>
          <a:p>
            <a:pPr algn="ctr"/>
            <a:r>
              <a:rPr lang="es-ES" sz="1200" b="1" dirty="0" smtClean="0">
                <a:latin typeface="Arial Narrow" panose="020B0606020202030204" pitchFamily="34" charset="0"/>
              </a:rPr>
              <a:t>Porcentaje de casos de tuberculosis</a:t>
            </a:r>
          </a:p>
        </p:txBody>
      </p:sp>
      <p:cxnSp>
        <p:nvCxnSpPr>
          <p:cNvPr id="53" name="52 Conector recto de flecha"/>
          <p:cNvCxnSpPr/>
          <p:nvPr/>
        </p:nvCxnSpPr>
        <p:spPr>
          <a:xfrm>
            <a:off x="4247918" y="5804229"/>
            <a:ext cx="2222505"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cxnSp>
        <p:nvCxnSpPr>
          <p:cNvPr id="67" name="66 Conector recto de flecha"/>
          <p:cNvCxnSpPr/>
          <p:nvPr/>
        </p:nvCxnSpPr>
        <p:spPr>
          <a:xfrm flipH="1">
            <a:off x="745292" y="5804229"/>
            <a:ext cx="2259337"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sp>
        <p:nvSpPr>
          <p:cNvPr id="68" name="67 CuadroTexto"/>
          <p:cNvSpPr txBox="1"/>
          <p:nvPr/>
        </p:nvSpPr>
        <p:spPr>
          <a:xfrm>
            <a:off x="683841" y="5229646"/>
            <a:ext cx="864339" cy="553998"/>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79,45%</a:t>
            </a:r>
          </a:p>
          <a:p>
            <a:pPr algn="ctr"/>
            <a:r>
              <a:rPr lang="es-ES" sz="1400" b="1" dirty="0" smtClean="0">
                <a:latin typeface="Arial Narrow" panose="020B0606020202030204" pitchFamily="34" charset="0"/>
              </a:rPr>
              <a:t>Pulmonar</a:t>
            </a:r>
            <a:endParaRPr lang="es-ES" sz="1400" b="1" dirty="0">
              <a:latin typeface="Arial Narrow" panose="020B0606020202030204" pitchFamily="34" charset="0"/>
            </a:endParaRPr>
          </a:p>
        </p:txBody>
      </p:sp>
      <p:sp>
        <p:nvSpPr>
          <p:cNvPr id="69" name="68 CuadroTexto"/>
          <p:cNvSpPr txBox="1"/>
          <p:nvPr/>
        </p:nvSpPr>
        <p:spPr>
          <a:xfrm>
            <a:off x="1750759" y="5229646"/>
            <a:ext cx="1225015" cy="553998"/>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20,55%</a:t>
            </a:r>
          </a:p>
          <a:p>
            <a:pPr algn="ctr"/>
            <a:r>
              <a:rPr lang="es-ES" sz="1400" b="1" dirty="0" smtClean="0">
                <a:latin typeface="Arial Narrow" panose="020B0606020202030204" pitchFamily="34" charset="0"/>
              </a:rPr>
              <a:t>Extrapulmonar</a:t>
            </a:r>
            <a:endParaRPr lang="es-ES" sz="1400" b="1" dirty="0">
              <a:latin typeface="Arial Narrow" panose="020B0606020202030204" pitchFamily="34" charset="0"/>
            </a:endParaRPr>
          </a:p>
        </p:txBody>
      </p:sp>
      <p:sp>
        <p:nvSpPr>
          <p:cNvPr id="73" name="72 CuadroTexto"/>
          <p:cNvSpPr txBox="1"/>
          <p:nvPr/>
        </p:nvSpPr>
        <p:spPr>
          <a:xfrm>
            <a:off x="3924902" y="4811251"/>
            <a:ext cx="2487186" cy="461665"/>
          </a:xfrm>
          <a:prstGeom prst="rect">
            <a:avLst/>
          </a:prstGeom>
          <a:noFill/>
        </p:spPr>
        <p:txBody>
          <a:bodyPr wrap="square" rtlCol="0">
            <a:spAutoFit/>
          </a:bodyPr>
          <a:lstStyle/>
          <a:p>
            <a:pPr algn="ctr"/>
            <a:r>
              <a:rPr lang="es-ES" sz="1200" b="1" dirty="0" smtClean="0">
                <a:latin typeface="Arial Narrow" panose="020B0606020202030204" pitchFamily="34" charset="0"/>
              </a:rPr>
              <a:t>Porcentaje de antecedente de tratamiento</a:t>
            </a:r>
          </a:p>
        </p:txBody>
      </p:sp>
      <p:sp>
        <p:nvSpPr>
          <p:cNvPr id="74" name="73 CuadroTexto"/>
          <p:cNvSpPr txBox="1"/>
          <p:nvPr/>
        </p:nvSpPr>
        <p:spPr>
          <a:xfrm>
            <a:off x="4110431" y="5241858"/>
            <a:ext cx="752130" cy="553998"/>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87,63%</a:t>
            </a:r>
          </a:p>
          <a:p>
            <a:pPr algn="ctr"/>
            <a:r>
              <a:rPr lang="es-ES" sz="1400" b="1" dirty="0" smtClean="0">
                <a:latin typeface="Arial Narrow" panose="020B0606020202030204" pitchFamily="34" charset="0"/>
              </a:rPr>
              <a:t>Nuevo</a:t>
            </a:r>
            <a:endParaRPr lang="es-ES" sz="1400" b="1" dirty="0">
              <a:latin typeface="Arial Narrow" panose="020B0606020202030204" pitchFamily="34" charset="0"/>
            </a:endParaRPr>
          </a:p>
        </p:txBody>
      </p:sp>
      <p:sp>
        <p:nvSpPr>
          <p:cNvPr id="75" name="74 CuadroTexto"/>
          <p:cNvSpPr txBox="1"/>
          <p:nvPr/>
        </p:nvSpPr>
        <p:spPr>
          <a:xfrm>
            <a:off x="4867099" y="5243542"/>
            <a:ext cx="1603324" cy="553998"/>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12,37%</a:t>
            </a:r>
          </a:p>
          <a:p>
            <a:pPr algn="ctr"/>
            <a:r>
              <a:rPr lang="es-ES" sz="1400" b="1" dirty="0" smtClean="0">
                <a:latin typeface="Arial Narrow" panose="020B0606020202030204" pitchFamily="34" charset="0"/>
              </a:rPr>
              <a:t>Previamente tratado</a:t>
            </a:r>
            <a:endParaRPr lang="es-ES" sz="1400" b="1" dirty="0">
              <a:latin typeface="Arial Narrow" panose="020B0606020202030204" pitchFamily="34" charset="0"/>
            </a:endParaRPr>
          </a:p>
        </p:txBody>
      </p:sp>
      <p:sp>
        <p:nvSpPr>
          <p:cNvPr id="78" name="77 Rectángulo"/>
          <p:cNvSpPr/>
          <p:nvPr/>
        </p:nvSpPr>
        <p:spPr>
          <a:xfrm>
            <a:off x="-3736" y="4280216"/>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79" name="78 Grupo"/>
          <p:cNvGrpSpPr/>
          <p:nvPr/>
        </p:nvGrpSpPr>
        <p:grpSpPr>
          <a:xfrm>
            <a:off x="242311" y="4362212"/>
            <a:ext cx="3486389" cy="276999"/>
            <a:chOff x="2448322" y="74775"/>
            <a:chExt cx="3486389" cy="276999"/>
          </a:xfrm>
        </p:grpSpPr>
        <p:sp>
          <p:nvSpPr>
            <p:cNvPr id="81" name="8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82" name="81 Conector recto"/>
            <p:cNvCxnSpPr>
              <a:stCxn id="8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83" name="82 CuadroTexto"/>
            <p:cNvSpPr txBox="1"/>
            <p:nvPr/>
          </p:nvSpPr>
          <p:spPr>
            <a:xfrm>
              <a:off x="3342423"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Indicadores</a:t>
              </a:r>
              <a:endParaRPr lang="es-ES" sz="1200" b="1" dirty="0">
                <a:latin typeface="Arial Narrow" panose="020B0606020202030204" pitchFamily="34" charset="0"/>
              </a:endParaRPr>
            </a:p>
          </p:txBody>
        </p:sp>
      </p:grpSp>
      <p:sp>
        <p:nvSpPr>
          <p:cNvPr id="85" name="84 Rectángulo"/>
          <p:cNvSpPr/>
          <p:nvPr/>
        </p:nvSpPr>
        <p:spPr>
          <a:xfrm>
            <a:off x="65647" y="8634840"/>
            <a:ext cx="3390787" cy="415498"/>
          </a:xfrm>
          <a:prstGeom prst="rect">
            <a:avLst/>
          </a:prstGeom>
        </p:spPr>
        <p:txBody>
          <a:bodyPr wrap="square">
            <a:spAutoFit/>
          </a:bodyPr>
          <a:lstStyle/>
          <a:p>
            <a:r>
              <a:rPr lang="es-CO" sz="1050" dirty="0">
                <a:latin typeface="Arial Narrow" panose="020B0606020202030204" pitchFamily="34" charset="0"/>
              </a:rPr>
              <a:t>Figura </a:t>
            </a:r>
            <a:r>
              <a:rPr lang="es-CO" sz="1050" dirty="0" smtClean="0">
                <a:latin typeface="Arial Narrow" panose="020B0606020202030204" pitchFamily="34" charset="0"/>
              </a:rPr>
              <a:t>. Formas </a:t>
            </a:r>
            <a:r>
              <a:rPr lang="es-CO" sz="1050" dirty="0">
                <a:latin typeface="Arial Narrow" panose="020B0606020202030204" pitchFamily="34" charset="0"/>
              </a:rPr>
              <a:t>de tuberculosis extrapulmonar acumulado a </a:t>
            </a:r>
            <a:r>
              <a:rPr lang="es-CO" sz="1050" dirty="0" smtClean="0">
                <a:latin typeface="Arial Narrow" panose="020B0606020202030204" pitchFamily="34" charset="0"/>
              </a:rPr>
              <a:t>Periodo epidemiológico 11 </a:t>
            </a:r>
            <a:r>
              <a:rPr lang="es-CO" sz="1050" dirty="0">
                <a:latin typeface="Arial Narrow" panose="020B0606020202030204" pitchFamily="34" charset="0"/>
              </a:rPr>
              <a:t>Medellín </a:t>
            </a:r>
            <a:r>
              <a:rPr lang="es-CO" sz="1050" dirty="0" smtClean="0">
                <a:latin typeface="Arial Narrow" panose="020B0606020202030204" pitchFamily="34" charset="0"/>
              </a:rPr>
              <a:t>2021</a:t>
            </a:r>
            <a:endParaRPr lang="es-ES" sz="1050" dirty="0">
              <a:latin typeface="Arial Narrow" panose="020B0606020202030204" pitchFamily="34" charset="0"/>
            </a:endParaRPr>
          </a:p>
        </p:txBody>
      </p:sp>
      <p:sp>
        <p:nvSpPr>
          <p:cNvPr id="87" name="86 Rectángulo"/>
          <p:cNvSpPr/>
          <p:nvPr/>
        </p:nvSpPr>
        <p:spPr>
          <a:xfrm>
            <a:off x="3585004" y="8634840"/>
            <a:ext cx="3390787" cy="415498"/>
          </a:xfrm>
          <a:prstGeom prst="rect">
            <a:avLst/>
          </a:prstGeom>
        </p:spPr>
        <p:txBody>
          <a:bodyPr wrap="square">
            <a:spAutoFit/>
          </a:bodyPr>
          <a:lstStyle/>
          <a:p>
            <a:r>
              <a:rPr lang="es-CO" sz="1050" dirty="0">
                <a:latin typeface="Arial Narrow" panose="020B0606020202030204" pitchFamily="34" charset="0"/>
              </a:rPr>
              <a:t>Figura </a:t>
            </a:r>
            <a:r>
              <a:rPr lang="es-CO" sz="1050" dirty="0" smtClean="0">
                <a:latin typeface="Arial Narrow" panose="020B0606020202030204" pitchFamily="34" charset="0"/>
              </a:rPr>
              <a:t>. Distribución porcentual de la tuberculosis por ciclo de vida, Periodo epidemiológico 11 </a:t>
            </a:r>
            <a:r>
              <a:rPr lang="es-CO" sz="1050" dirty="0">
                <a:latin typeface="Arial Narrow" panose="020B0606020202030204" pitchFamily="34" charset="0"/>
              </a:rPr>
              <a:t>Medellín </a:t>
            </a:r>
            <a:r>
              <a:rPr lang="es-CO" sz="1050" dirty="0" smtClean="0">
                <a:latin typeface="Arial Narrow" panose="020B0606020202030204" pitchFamily="34" charset="0"/>
              </a:rPr>
              <a:t>2021</a:t>
            </a:r>
            <a:endParaRPr lang="es-ES" sz="1050" dirty="0">
              <a:latin typeface="Arial Narrow" panose="020B0606020202030204" pitchFamily="34" charset="0"/>
            </a:endParaRPr>
          </a:p>
        </p:txBody>
      </p:sp>
      <p:grpSp>
        <p:nvGrpSpPr>
          <p:cNvPr id="9" name="8 Grupo"/>
          <p:cNvGrpSpPr/>
          <p:nvPr/>
        </p:nvGrpSpPr>
        <p:grpSpPr>
          <a:xfrm>
            <a:off x="402095" y="460370"/>
            <a:ext cx="2369636" cy="453797"/>
            <a:chOff x="402095" y="486270"/>
            <a:chExt cx="2369636" cy="453797"/>
          </a:xfrm>
        </p:grpSpPr>
        <p:sp>
          <p:nvSpPr>
            <p:cNvPr id="5" name="4 Abrir llave"/>
            <p:cNvSpPr/>
            <p:nvPr/>
          </p:nvSpPr>
          <p:spPr>
            <a:xfrm rot="16200000">
              <a:off x="1469899" y="-361764"/>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47" name="46 CuadroTexto"/>
            <p:cNvSpPr txBox="1"/>
            <p:nvPr/>
          </p:nvSpPr>
          <p:spPr>
            <a:xfrm>
              <a:off x="1065276" y="486270"/>
              <a:ext cx="1229607" cy="338554"/>
            </a:xfrm>
            <a:prstGeom prst="rect">
              <a:avLst/>
            </a:prstGeom>
            <a:noFill/>
          </p:spPr>
          <p:txBody>
            <a:bodyPr wrap="square" rtlCol="0">
              <a:spAutoFit/>
            </a:bodyPr>
            <a:lstStyle/>
            <a:p>
              <a:pPr algn="ctr"/>
              <a:r>
                <a:rPr lang="es-ES" sz="1600" b="1" dirty="0" smtClean="0">
                  <a:latin typeface="Arial Narrow" panose="020B0606020202030204" pitchFamily="34" charset="0"/>
                </a:rPr>
                <a:t>Sexo</a:t>
              </a:r>
              <a:endParaRPr lang="es-ES" sz="1600" b="1" dirty="0">
                <a:latin typeface="Arial Narrow" panose="020B0606020202030204" pitchFamily="34" charset="0"/>
              </a:endParaRPr>
            </a:p>
          </p:txBody>
        </p:sp>
      </p:grpSp>
      <p:sp>
        <p:nvSpPr>
          <p:cNvPr id="6" name="5 Rectángulo"/>
          <p:cNvSpPr/>
          <p:nvPr/>
        </p:nvSpPr>
        <p:spPr>
          <a:xfrm>
            <a:off x="420292" y="2089658"/>
            <a:ext cx="790601" cy="276999"/>
          </a:xfrm>
          <a:prstGeom prst="rect">
            <a:avLst/>
          </a:prstGeom>
        </p:spPr>
        <p:txBody>
          <a:bodyPr wrap="none">
            <a:spAutoFit/>
          </a:bodyPr>
          <a:lstStyle/>
          <a:p>
            <a:r>
              <a:rPr lang="es-ES" sz="1200" b="1" dirty="0" smtClean="0">
                <a:latin typeface="Arial Narrow" panose="020B0606020202030204" pitchFamily="34" charset="0"/>
              </a:rPr>
              <a:t>904 </a:t>
            </a:r>
            <a:r>
              <a:rPr lang="es-ES" sz="1200" b="1" dirty="0">
                <a:latin typeface="Arial Narrow" panose="020B0606020202030204" pitchFamily="34" charset="0"/>
              </a:rPr>
              <a:t>casos</a:t>
            </a:r>
          </a:p>
        </p:txBody>
      </p:sp>
      <p:sp>
        <p:nvSpPr>
          <p:cNvPr id="49" name="48 Rectángulo"/>
          <p:cNvSpPr/>
          <p:nvPr/>
        </p:nvSpPr>
        <p:spPr>
          <a:xfrm>
            <a:off x="1833698" y="2089247"/>
            <a:ext cx="790601" cy="276999"/>
          </a:xfrm>
          <a:prstGeom prst="rect">
            <a:avLst/>
          </a:prstGeom>
        </p:spPr>
        <p:txBody>
          <a:bodyPr wrap="none">
            <a:spAutoFit/>
          </a:bodyPr>
          <a:lstStyle/>
          <a:p>
            <a:r>
              <a:rPr lang="es-ES" sz="1200" b="1" dirty="0" smtClean="0">
                <a:latin typeface="Arial Narrow" panose="020B0606020202030204" pitchFamily="34" charset="0"/>
              </a:rPr>
              <a:t>575 </a:t>
            </a:r>
            <a:r>
              <a:rPr lang="es-ES" sz="1200" b="1" dirty="0">
                <a:latin typeface="Arial Narrow" panose="020B0606020202030204" pitchFamily="34" charset="0"/>
              </a:rPr>
              <a:t>casos</a:t>
            </a:r>
          </a:p>
        </p:txBody>
      </p:sp>
      <p:sp>
        <p:nvSpPr>
          <p:cNvPr id="50" name="49 Rectángulo"/>
          <p:cNvSpPr/>
          <p:nvPr/>
        </p:nvSpPr>
        <p:spPr>
          <a:xfrm>
            <a:off x="3201413" y="2099679"/>
            <a:ext cx="649537" cy="276999"/>
          </a:xfrm>
          <a:prstGeom prst="rect">
            <a:avLst/>
          </a:prstGeom>
        </p:spPr>
        <p:txBody>
          <a:bodyPr wrap="none">
            <a:spAutoFit/>
          </a:bodyPr>
          <a:lstStyle/>
          <a:p>
            <a:r>
              <a:rPr lang="es-ES" sz="1200" b="1" dirty="0">
                <a:latin typeface="Arial Narrow" panose="020B0606020202030204" pitchFamily="34" charset="0"/>
              </a:rPr>
              <a:t>5</a:t>
            </a:r>
            <a:r>
              <a:rPr lang="es-ES" sz="1200" b="1" dirty="0" smtClean="0">
                <a:latin typeface="Arial Narrow" panose="020B0606020202030204" pitchFamily="34" charset="0"/>
              </a:rPr>
              <a:t> </a:t>
            </a:r>
            <a:r>
              <a:rPr lang="es-ES" sz="1200" b="1" dirty="0">
                <a:latin typeface="Arial Narrow" panose="020B0606020202030204" pitchFamily="34" charset="0"/>
              </a:rPr>
              <a:t>casos</a:t>
            </a:r>
          </a:p>
        </p:txBody>
      </p:sp>
      <p:sp>
        <p:nvSpPr>
          <p:cNvPr id="61" name="60 Rectángulo"/>
          <p:cNvSpPr/>
          <p:nvPr/>
        </p:nvSpPr>
        <p:spPr>
          <a:xfrm>
            <a:off x="4607097" y="2107821"/>
            <a:ext cx="649537" cy="276999"/>
          </a:xfrm>
          <a:prstGeom prst="rect">
            <a:avLst/>
          </a:prstGeom>
        </p:spPr>
        <p:txBody>
          <a:bodyPr wrap="none">
            <a:spAutoFit/>
          </a:bodyPr>
          <a:lstStyle/>
          <a:p>
            <a:r>
              <a:rPr lang="es-ES" sz="1200" b="1" dirty="0">
                <a:latin typeface="Arial Narrow" panose="020B0606020202030204" pitchFamily="34" charset="0"/>
              </a:rPr>
              <a:t>2</a:t>
            </a:r>
            <a:r>
              <a:rPr lang="es-ES" sz="1200" b="1" dirty="0" smtClean="0">
                <a:latin typeface="Arial Narrow" panose="020B0606020202030204" pitchFamily="34" charset="0"/>
              </a:rPr>
              <a:t> casos</a:t>
            </a:r>
            <a:endParaRPr lang="es-ES" sz="1200" b="1" dirty="0">
              <a:latin typeface="Arial Narrow" panose="020B0606020202030204" pitchFamily="34" charset="0"/>
            </a:endParaRPr>
          </a:p>
        </p:txBody>
      </p:sp>
      <p:pic>
        <p:nvPicPr>
          <p:cNvPr id="63"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l="59910" t="12083" r="27482"/>
          <a:stretch/>
        </p:blipFill>
        <p:spPr bwMode="auto">
          <a:xfrm>
            <a:off x="3264060" y="844294"/>
            <a:ext cx="599090" cy="748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4"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l="87770"/>
          <a:stretch/>
        </p:blipFill>
        <p:spPr bwMode="auto">
          <a:xfrm>
            <a:off x="4663615" y="795253"/>
            <a:ext cx="581113"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0"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t="12580" r="86146"/>
          <a:stretch/>
        </p:blipFill>
        <p:spPr bwMode="auto">
          <a:xfrm>
            <a:off x="477736" y="830744"/>
            <a:ext cx="658263" cy="7438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Rectángulo"/>
          <p:cNvSpPr/>
          <p:nvPr/>
        </p:nvSpPr>
        <p:spPr>
          <a:xfrm>
            <a:off x="370561" y="1409280"/>
            <a:ext cx="856325" cy="369332"/>
          </a:xfrm>
          <a:prstGeom prst="rect">
            <a:avLst/>
          </a:prstGeom>
        </p:spPr>
        <p:txBody>
          <a:bodyPr wrap="none">
            <a:spAutoFit/>
          </a:bodyPr>
          <a:lstStyle/>
          <a:p>
            <a:r>
              <a:rPr lang="es-ES" dirty="0"/>
              <a:t> </a:t>
            </a:r>
            <a:r>
              <a:rPr lang="es-ES" sz="1200" b="1" u="sng" dirty="0">
                <a:latin typeface="Arial Narrow" panose="020B0606020202030204" pitchFamily="34" charset="0"/>
              </a:rPr>
              <a:t>Masculino</a:t>
            </a:r>
          </a:p>
        </p:txBody>
      </p:sp>
      <p:sp>
        <p:nvSpPr>
          <p:cNvPr id="71" name="70 Rectángulo"/>
          <p:cNvSpPr/>
          <p:nvPr/>
        </p:nvSpPr>
        <p:spPr>
          <a:xfrm>
            <a:off x="1791306" y="1393514"/>
            <a:ext cx="856325" cy="369332"/>
          </a:xfrm>
          <a:prstGeom prst="rect">
            <a:avLst/>
          </a:prstGeom>
        </p:spPr>
        <p:txBody>
          <a:bodyPr wrap="none">
            <a:spAutoFit/>
          </a:bodyPr>
          <a:lstStyle/>
          <a:p>
            <a:pPr algn="ctr"/>
            <a:r>
              <a:rPr lang="es-ES" dirty="0"/>
              <a:t> </a:t>
            </a:r>
            <a:r>
              <a:rPr lang="es-ES" sz="1200" b="1" u="sng" dirty="0">
                <a:latin typeface="Arial Narrow" panose="020B0606020202030204" pitchFamily="34" charset="0"/>
              </a:rPr>
              <a:t>Femenino</a:t>
            </a:r>
            <a:endParaRPr lang="es-ES" sz="1200" b="1" u="sng" dirty="0">
              <a:solidFill>
                <a:sysClr val="windowText" lastClr="000000"/>
              </a:solidFill>
              <a:latin typeface="Arial Narrow" panose="020B0606020202030204" pitchFamily="34" charset="0"/>
            </a:endParaRPr>
          </a:p>
        </p:txBody>
      </p:sp>
      <p:grpSp>
        <p:nvGrpSpPr>
          <p:cNvPr id="8" name="7 Grupo"/>
          <p:cNvGrpSpPr/>
          <p:nvPr/>
        </p:nvGrpSpPr>
        <p:grpSpPr>
          <a:xfrm>
            <a:off x="3060727" y="458600"/>
            <a:ext cx="2369636" cy="436841"/>
            <a:chOff x="3060727" y="484500"/>
            <a:chExt cx="2369636" cy="436841"/>
          </a:xfrm>
        </p:grpSpPr>
        <p:sp>
          <p:nvSpPr>
            <p:cNvPr id="72" name="71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76" name="75 CuadroTexto"/>
            <p:cNvSpPr txBox="1"/>
            <p:nvPr/>
          </p:nvSpPr>
          <p:spPr>
            <a:xfrm>
              <a:off x="3600450" y="484500"/>
              <a:ext cx="1229607" cy="338554"/>
            </a:xfrm>
            <a:prstGeom prst="rect">
              <a:avLst/>
            </a:prstGeom>
            <a:noFill/>
          </p:spPr>
          <p:txBody>
            <a:bodyPr wrap="square" rtlCol="0">
              <a:spAutoFit/>
            </a:bodyPr>
            <a:lstStyle/>
            <a:p>
              <a:pPr algn="ctr"/>
              <a:r>
                <a:rPr lang="es-ES" sz="1600" b="1" dirty="0" smtClean="0">
                  <a:latin typeface="Arial Narrow" panose="020B0606020202030204" pitchFamily="34" charset="0"/>
                </a:rPr>
                <a:t>Etnia</a:t>
              </a:r>
              <a:endParaRPr lang="es-ES" sz="1600" b="1" dirty="0">
                <a:latin typeface="Arial Narrow" panose="020B0606020202030204" pitchFamily="34" charset="0"/>
              </a:endParaRPr>
            </a:p>
          </p:txBody>
        </p:sp>
      </p:grpSp>
      <p:sp>
        <p:nvSpPr>
          <p:cNvPr id="77" name="76 Rectángulo"/>
          <p:cNvSpPr/>
          <p:nvPr/>
        </p:nvSpPr>
        <p:spPr>
          <a:xfrm>
            <a:off x="2960715" y="1461784"/>
            <a:ext cx="1205779" cy="369332"/>
          </a:xfrm>
          <a:prstGeom prst="rect">
            <a:avLst/>
          </a:prstGeom>
        </p:spPr>
        <p:txBody>
          <a:bodyPr wrap="none">
            <a:spAutoFit/>
          </a:bodyPr>
          <a:lstStyle/>
          <a:p>
            <a:pPr algn="ctr"/>
            <a:r>
              <a:rPr lang="es-ES" dirty="0"/>
              <a:t> </a:t>
            </a:r>
            <a:r>
              <a:rPr lang="es-ES" sz="1200" b="1" u="sng" dirty="0">
                <a:latin typeface="Arial Narrow" panose="020B0606020202030204" pitchFamily="34" charset="0"/>
              </a:rPr>
              <a:t>Afrocolombiano</a:t>
            </a:r>
            <a:endParaRPr lang="es-ES" sz="1200" b="1" u="sng" dirty="0">
              <a:solidFill>
                <a:sysClr val="windowText" lastClr="000000"/>
              </a:solidFill>
              <a:latin typeface="Arial Narrow" panose="020B0606020202030204" pitchFamily="34" charset="0"/>
            </a:endParaRPr>
          </a:p>
        </p:txBody>
      </p:sp>
      <p:sp>
        <p:nvSpPr>
          <p:cNvPr id="10" name="9 Rectángulo"/>
          <p:cNvSpPr/>
          <p:nvPr/>
        </p:nvSpPr>
        <p:spPr>
          <a:xfrm>
            <a:off x="4560025" y="1509082"/>
            <a:ext cx="739305" cy="276999"/>
          </a:xfrm>
          <a:prstGeom prst="rect">
            <a:avLst/>
          </a:prstGeom>
        </p:spPr>
        <p:txBody>
          <a:bodyPr wrap="none">
            <a:spAutoFit/>
          </a:bodyPr>
          <a:lstStyle/>
          <a:p>
            <a:pPr algn="ctr"/>
            <a:r>
              <a:rPr lang="es-ES" sz="1200" b="1" dirty="0">
                <a:latin typeface="Arial Narrow" panose="020B0606020202030204" pitchFamily="34" charset="0"/>
              </a:rPr>
              <a:t> </a:t>
            </a:r>
            <a:r>
              <a:rPr lang="es-ES" sz="1200" b="1" u="sng" dirty="0">
                <a:latin typeface="Arial Narrow" panose="020B0606020202030204" pitchFamily="34" charset="0"/>
              </a:rPr>
              <a:t>Indígena</a:t>
            </a:r>
            <a:endParaRPr lang="es-ES" sz="1200" b="1" u="sng" dirty="0">
              <a:solidFill>
                <a:sysClr val="windowText" lastClr="000000"/>
              </a:solidFill>
              <a:latin typeface="Arial Narrow" panose="020B0606020202030204" pitchFamily="34" charset="0"/>
            </a:endParaRPr>
          </a:p>
        </p:txBody>
      </p:sp>
      <p:grpSp>
        <p:nvGrpSpPr>
          <p:cNvPr id="80" name="79 Grupo"/>
          <p:cNvGrpSpPr/>
          <p:nvPr/>
        </p:nvGrpSpPr>
        <p:grpSpPr>
          <a:xfrm>
            <a:off x="432098" y="2303427"/>
            <a:ext cx="2369637" cy="436841"/>
            <a:chOff x="3060726" y="484500"/>
            <a:chExt cx="2369637" cy="436841"/>
          </a:xfrm>
        </p:grpSpPr>
        <p:sp>
          <p:nvSpPr>
            <p:cNvPr id="84" name="83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86" name="85 CuadroTexto"/>
            <p:cNvSpPr txBox="1"/>
            <p:nvPr/>
          </p:nvSpPr>
          <p:spPr>
            <a:xfrm>
              <a:off x="3060726" y="484500"/>
              <a:ext cx="2320232" cy="338554"/>
            </a:xfrm>
            <a:prstGeom prst="rect">
              <a:avLst/>
            </a:prstGeom>
            <a:noFill/>
          </p:spPr>
          <p:txBody>
            <a:bodyPr wrap="square" rtlCol="0">
              <a:spAutoFit/>
            </a:bodyPr>
            <a:lstStyle/>
            <a:p>
              <a:pPr algn="ctr"/>
              <a:r>
                <a:rPr lang="es-ES" sz="1600" b="1" dirty="0" smtClean="0">
                  <a:latin typeface="Arial Narrow" panose="020B0606020202030204" pitchFamily="34" charset="0"/>
                </a:rPr>
                <a:t>Poblaciones especiales</a:t>
              </a:r>
              <a:endParaRPr lang="es-ES" sz="1600" b="1" dirty="0">
                <a:latin typeface="Arial Narrow" panose="020B0606020202030204" pitchFamily="34" charset="0"/>
              </a:endParaRPr>
            </a:p>
          </p:txBody>
        </p:sp>
      </p:grpSp>
      <p:pic>
        <p:nvPicPr>
          <p:cNvPr id="2" name="Imagen 1"/>
          <p:cNvPicPr>
            <a:picLocks noChangeAspect="1"/>
          </p:cNvPicPr>
          <p:nvPr/>
        </p:nvPicPr>
        <p:blipFill>
          <a:blip r:embed="rId6"/>
          <a:stretch>
            <a:fillRect/>
          </a:stretch>
        </p:blipFill>
        <p:spPr>
          <a:xfrm>
            <a:off x="11719" y="5879952"/>
            <a:ext cx="3573285" cy="2746513"/>
          </a:xfrm>
          <a:prstGeom prst="rect">
            <a:avLst/>
          </a:prstGeom>
        </p:spPr>
      </p:pic>
      <p:pic>
        <p:nvPicPr>
          <p:cNvPr id="3" name="Imagen 2"/>
          <p:cNvPicPr>
            <a:picLocks noChangeAspect="1"/>
          </p:cNvPicPr>
          <p:nvPr/>
        </p:nvPicPr>
        <p:blipFill>
          <a:blip r:embed="rId7"/>
          <a:stretch>
            <a:fillRect/>
          </a:stretch>
        </p:blipFill>
        <p:spPr>
          <a:xfrm>
            <a:off x="3584855" y="5896426"/>
            <a:ext cx="3612309" cy="2779698"/>
          </a:xfrm>
          <a:prstGeom prst="rect">
            <a:avLst/>
          </a:prstGeom>
        </p:spPr>
      </p:pic>
    </p:spTree>
    <p:extLst>
      <p:ext uri="{BB962C8B-B14F-4D97-AF65-F5344CB8AC3E}">
        <p14:creationId xmlns:p14="http://schemas.microsoft.com/office/powerpoint/2010/main" val="12782086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50 Rectángulo"/>
          <p:cNvSpPr/>
          <p:nvPr/>
        </p:nvSpPr>
        <p:spPr>
          <a:xfrm>
            <a:off x="0" y="18080"/>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52" name="51 Grupo"/>
          <p:cNvGrpSpPr/>
          <p:nvPr/>
        </p:nvGrpSpPr>
        <p:grpSpPr>
          <a:xfrm>
            <a:off x="277404" y="131608"/>
            <a:ext cx="3446504" cy="276999"/>
            <a:chOff x="2448322" y="74775"/>
            <a:chExt cx="3446504" cy="276999"/>
          </a:xfrm>
        </p:grpSpPr>
        <p:sp>
          <p:nvSpPr>
            <p:cNvPr id="53" name="52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54" name="53 Conector recto"/>
            <p:cNvCxnSpPr>
              <a:stCxn id="53"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55" name="54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Análisis de </a:t>
              </a:r>
              <a:r>
                <a:rPr lang="es-ES" sz="1200" b="1" dirty="0">
                  <a:latin typeface="Arial Narrow" panose="020B0606020202030204" pitchFamily="34" charset="0"/>
                </a:rPr>
                <a:t>r</a:t>
              </a:r>
              <a:r>
                <a:rPr lang="es-ES" sz="1200" b="1" dirty="0" smtClean="0">
                  <a:latin typeface="Arial Narrow" panose="020B0606020202030204" pitchFamily="34" charset="0"/>
                </a:rPr>
                <a:t>esistencia</a:t>
              </a:r>
              <a:endParaRPr lang="es-ES" sz="1200" b="1" dirty="0">
                <a:latin typeface="Arial Narrow" panose="020B0606020202030204" pitchFamily="34" charset="0"/>
              </a:endParaRPr>
            </a:p>
          </p:txBody>
        </p:sp>
      </p:grpSp>
      <p:grpSp>
        <p:nvGrpSpPr>
          <p:cNvPr id="58" name="57 Grupo"/>
          <p:cNvGrpSpPr/>
          <p:nvPr/>
        </p:nvGrpSpPr>
        <p:grpSpPr>
          <a:xfrm>
            <a:off x="627150" y="645427"/>
            <a:ext cx="1698105" cy="1972170"/>
            <a:chOff x="5222211" y="5004048"/>
            <a:chExt cx="1698105" cy="1972170"/>
          </a:xfrm>
        </p:grpSpPr>
        <p:pic>
          <p:nvPicPr>
            <p:cNvPr id="59" name="Picture 9"/>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2667" b="100000" l="10000" r="90000"/>
                      </a14:imgEffect>
                    </a14:imgLayer>
                  </a14:imgProps>
                </a:ext>
                <a:ext uri="{28A0092B-C50C-407E-A947-70E740481C1C}">
                  <a14:useLocalDpi xmlns:a14="http://schemas.microsoft.com/office/drawing/2010/main" val="0"/>
                </a:ext>
              </a:extLst>
            </a:blip>
            <a:srcRect/>
            <a:stretch>
              <a:fillRect/>
            </a:stretch>
          </p:blipFill>
          <p:spPr bwMode="auto">
            <a:xfrm>
              <a:off x="5222211" y="5004048"/>
              <a:ext cx="1698105" cy="1107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0" name="59 CuadroTexto"/>
            <p:cNvSpPr txBox="1"/>
            <p:nvPr/>
          </p:nvSpPr>
          <p:spPr>
            <a:xfrm>
              <a:off x="5437921" y="6063050"/>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Resistencia</a:t>
              </a:r>
            </a:p>
          </p:txBody>
        </p:sp>
        <p:sp>
          <p:nvSpPr>
            <p:cNvPr id="61" name="60 Rectángulo redondeado"/>
            <p:cNvSpPr/>
            <p:nvPr/>
          </p:nvSpPr>
          <p:spPr>
            <a:xfrm>
              <a:off x="5701229" y="6368312"/>
              <a:ext cx="740068" cy="360040"/>
            </a:xfrm>
            <a:prstGeom prst="round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3,18%</a:t>
              </a:r>
              <a:endParaRPr lang="es-ES" sz="1600" b="1" dirty="0">
                <a:solidFill>
                  <a:schemeClr val="tx1"/>
                </a:solidFill>
                <a:latin typeface="Arial Narrow" panose="020B0606020202030204" pitchFamily="34" charset="0"/>
              </a:endParaRPr>
            </a:p>
          </p:txBody>
        </p:sp>
        <p:sp>
          <p:nvSpPr>
            <p:cNvPr id="62" name="61 CuadroTexto"/>
            <p:cNvSpPr txBox="1"/>
            <p:nvPr/>
          </p:nvSpPr>
          <p:spPr>
            <a:xfrm>
              <a:off x="5485630" y="6699219"/>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47 casos</a:t>
              </a:r>
              <a:endParaRPr lang="es-ES" sz="1200" b="1" dirty="0">
                <a:latin typeface="Arial Narrow" panose="020B0606020202030204" pitchFamily="34" charset="0"/>
              </a:endParaRPr>
            </a:p>
          </p:txBody>
        </p:sp>
      </p:grpSp>
      <p:cxnSp>
        <p:nvCxnSpPr>
          <p:cNvPr id="63" name="62 Conector angular"/>
          <p:cNvCxnSpPr>
            <a:stCxn id="61" idx="3"/>
          </p:cNvCxnSpPr>
          <p:nvPr/>
        </p:nvCxnSpPr>
        <p:spPr>
          <a:xfrm>
            <a:off x="1846236" y="2189711"/>
            <a:ext cx="273940" cy="1580014"/>
          </a:xfrm>
          <a:prstGeom prst="bentConnector2">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64" name="63 Conector angular"/>
          <p:cNvCxnSpPr>
            <a:stCxn id="61" idx="1"/>
            <a:endCxn id="65" idx="0"/>
          </p:cNvCxnSpPr>
          <p:nvPr/>
        </p:nvCxnSpPr>
        <p:spPr>
          <a:xfrm rot="10800000" flipV="1">
            <a:off x="901052" y="2189710"/>
            <a:ext cx="205116" cy="777739"/>
          </a:xfrm>
          <a:prstGeom prst="bentConnector2">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65" name="64 Rectángulo redondeado"/>
          <p:cNvSpPr/>
          <p:nvPr/>
        </p:nvSpPr>
        <p:spPr>
          <a:xfrm>
            <a:off x="142691" y="2967450"/>
            <a:ext cx="1516721" cy="586251"/>
          </a:xfrm>
          <a:prstGeom prst="round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solidFill>
                  <a:schemeClr val="tx1"/>
                </a:solidFill>
                <a:latin typeface="Arial Narrow" panose="020B0606020202030204" pitchFamily="34" charset="0"/>
              </a:rPr>
              <a:t>Casos Nuevos </a:t>
            </a:r>
          </a:p>
          <a:p>
            <a:pPr algn="ctr"/>
            <a:r>
              <a:rPr lang="es-ES" sz="1400" b="1" dirty="0" smtClean="0">
                <a:solidFill>
                  <a:schemeClr val="tx1"/>
                </a:solidFill>
                <a:latin typeface="Arial Narrow" panose="020B0606020202030204" pitchFamily="34" charset="0"/>
              </a:rPr>
              <a:t>31 Casos </a:t>
            </a:r>
            <a:endParaRPr lang="es-ES" sz="1400" b="1" dirty="0">
              <a:solidFill>
                <a:schemeClr val="tx1"/>
              </a:solidFill>
              <a:latin typeface="Arial Narrow" panose="020B0606020202030204" pitchFamily="34" charset="0"/>
            </a:endParaRPr>
          </a:p>
        </p:txBody>
      </p:sp>
      <p:sp>
        <p:nvSpPr>
          <p:cNvPr id="66" name="65 Rectángulo redondeado"/>
          <p:cNvSpPr/>
          <p:nvPr/>
        </p:nvSpPr>
        <p:spPr>
          <a:xfrm>
            <a:off x="1003609" y="3769725"/>
            <a:ext cx="1516721" cy="586251"/>
          </a:xfrm>
          <a:prstGeom prst="round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solidFill>
                  <a:schemeClr val="tx1"/>
                </a:solidFill>
                <a:latin typeface="Arial Narrow" panose="020B0606020202030204" pitchFamily="34" charset="0"/>
              </a:rPr>
              <a:t>Previamente tratados</a:t>
            </a:r>
          </a:p>
          <a:p>
            <a:pPr algn="ctr"/>
            <a:r>
              <a:rPr lang="es-ES" sz="1400" b="1" dirty="0" smtClean="0">
                <a:solidFill>
                  <a:schemeClr val="tx1"/>
                </a:solidFill>
                <a:latin typeface="Arial Narrow" panose="020B0606020202030204" pitchFamily="34" charset="0"/>
              </a:rPr>
              <a:t>16 Casos </a:t>
            </a:r>
            <a:endParaRPr lang="es-ES" sz="1400" b="1" dirty="0">
              <a:solidFill>
                <a:schemeClr val="tx1"/>
              </a:solidFill>
              <a:latin typeface="Arial Narrow" panose="020B0606020202030204" pitchFamily="34" charset="0"/>
            </a:endParaRPr>
          </a:p>
        </p:txBody>
      </p:sp>
      <p:sp>
        <p:nvSpPr>
          <p:cNvPr id="68" name="67 CuadroTexto"/>
          <p:cNvSpPr txBox="1"/>
          <p:nvPr/>
        </p:nvSpPr>
        <p:spPr>
          <a:xfrm>
            <a:off x="6284910" y="131608"/>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5</a:t>
            </a:r>
            <a:endParaRPr lang="es-ES" sz="1050" b="1" dirty="0">
              <a:latin typeface="Arial Narrow" panose="020B0606020202030204" pitchFamily="34" charset="0"/>
            </a:endParaRPr>
          </a:p>
        </p:txBody>
      </p:sp>
      <p:sp>
        <p:nvSpPr>
          <p:cNvPr id="69" name="68 Rectángulo"/>
          <p:cNvSpPr/>
          <p:nvPr/>
        </p:nvSpPr>
        <p:spPr>
          <a:xfrm>
            <a:off x="0" y="4878112"/>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tx1"/>
              </a:solidFill>
            </a:endParaRPr>
          </a:p>
        </p:txBody>
      </p:sp>
      <p:grpSp>
        <p:nvGrpSpPr>
          <p:cNvPr id="70" name="69 Grupo"/>
          <p:cNvGrpSpPr/>
          <p:nvPr/>
        </p:nvGrpSpPr>
        <p:grpSpPr>
          <a:xfrm>
            <a:off x="277404" y="4991640"/>
            <a:ext cx="3446504" cy="276999"/>
            <a:chOff x="2448322" y="74775"/>
            <a:chExt cx="3446504" cy="276999"/>
          </a:xfrm>
        </p:grpSpPr>
        <p:sp>
          <p:nvSpPr>
            <p:cNvPr id="71" name="7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72" name="71 Conector recto"/>
            <p:cNvCxnSpPr>
              <a:stCxn id="7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73" name="72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Consideraciones técnicas</a:t>
              </a:r>
              <a:endParaRPr lang="es-ES" sz="1200" b="1" dirty="0">
                <a:latin typeface="Arial Narrow" panose="020B0606020202030204" pitchFamily="34" charset="0"/>
              </a:endParaRPr>
            </a:p>
          </p:txBody>
        </p:sp>
      </p:grpSp>
      <p:sp>
        <p:nvSpPr>
          <p:cNvPr id="74" name="73 CuadroTexto"/>
          <p:cNvSpPr txBox="1"/>
          <p:nvPr/>
        </p:nvSpPr>
        <p:spPr>
          <a:xfrm>
            <a:off x="142691" y="5508104"/>
            <a:ext cx="6914143" cy="3323987"/>
          </a:xfrm>
          <a:prstGeom prst="rect">
            <a:avLst/>
          </a:prstGeom>
          <a:noFill/>
        </p:spPr>
        <p:txBody>
          <a:bodyPr wrap="square" rtlCol="0">
            <a:spAutoFit/>
          </a:bodyPr>
          <a:lstStyle/>
          <a:p>
            <a:pPr algn="just"/>
            <a:r>
              <a:rPr lang="es-CO" sz="1400" dirty="0">
                <a:latin typeface="Arial Narrow" panose="020B0606020202030204" pitchFamily="34" charset="0"/>
              </a:rPr>
              <a:t>Persiste </a:t>
            </a:r>
            <a:r>
              <a:rPr lang="es-CO" sz="1400" dirty="0" smtClean="0">
                <a:latin typeface="Arial Narrow" panose="020B0606020202030204" pitchFamily="34" charset="0"/>
              </a:rPr>
              <a:t>un aumento </a:t>
            </a:r>
            <a:r>
              <a:rPr lang="es-CO" sz="1400" dirty="0">
                <a:latin typeface="Arial Narrow" panose="020B0606020202030204" pitchFamily="34" charset="0"/>
              </a:rPr>
              <a:t>en la notificación de casos de tuberculosis con respecto al mismo período del año anterior </a:t>
            </a:r>
            <a:r>
              <a:rPr lang="es-CO" sz="1400" dirty="0" smtClean="0">
                <a:latin typeface="Arial Narrow" panose="020B0606020202030204" pitchFamily="34" charset="0"/>
              </a:rPr>
              <a:t>(13,94). </a:t>
            </a:r>
            <a:r>
              <a:rPr lang="es-CO" sz="1400" dirty="0">
                <a:latin typeface="Arial Narrow" panose="020B0606020202030204" pitchFamily="34" charset="0"/>
              </a:rPr>
              <a:t>En promedio se </a:t>
            </a:r>
            <a:r>
              <a:rPr lang="es-CO" sz="1400">
                <a:latin typeface="Arial Narrow" panose="020B0606020202030204" pitchFamily="34" charset="0"/>
              </a:rPr>
              <a:t>notifican </a:t>
            </a:r>
            <a:r>
              <a:rPr lang="es-CO" sz="1400" smtClean="0">
                <a:latin typeface="Arial Narrow" panose="020B0606020202030204" pitchFamily="34" charset="0"/>
              </a:rPr>
              <a:t>34 </a:t>
            </a:r>
            <a:r>
              <a:rPr lang="es-CO" sz="1400" dirty="0">
                <a:latin typeface="Arial Narrow" panose="020B0606020202030204" pitchFamily="34" charset="0"/>
              </a:rPr>
              <a:t>casos de tuberculosis semanalmente. La semana con mayor número de casos fue la </a:t>
            </a:r>
            <a:r>
              <a:rPr lang="es-CO" sz="1400" dirty="0" smtClean="0">
                <a:latin typeface="Arial Narrow" panose="020B0606020202030204" pitchFamily="34" charset="0"/>
              </a:rPr>
              <a:t>39 </a:t>
            </a:r>
            <a:r>
              <a:rPr lang="es-CO" sz="1400" dirty="0">
                <a:latin typeface="Arial Narrow" panose="020B0606020202030204" pitchFamily="34" charset="0"/>
              </a:rPr>
              <a:t>con </a:t>
            </a:r>
            <a:r>
              <a:rPr lang="es-CO" sz="1400" dirty="0" smtClean="0">
                <a:latin typeface="Arial Narrow" panose="020B0606020202030204" pitchFamily="34" charset="0"/>
              </a:rPr>
              <a:t>49 </a:t>
            </a:r>
            <a:r>
              <a:rPr lang="es-CO" sz="1400" dirty="0">
                <a:latin typeface="Arial Narrow" panose="020B0606020202030204" pitchFamily="34" charset="0"/>
              </a:rPr>
              <a:t>casos y la de menor número fue la </a:t>
            </a:r>
            <a:r>
              <a:rPr lang="es-CO" sz="1400" dirty="0" smtClean="0">
                <a:latin typeface="Arial Narrow" panose="020B0606020202030204" pitchFamily="34" charset="0"/>
              </a:rPr>
              <a:t>16 </a:t>
            </a:r>
            <a:r>
              <a:rPr lang="es-CO" sz="1400" dirty="0">
                <a:latin typeface="Arial Narrow" panose="020B0606020202030204" pitchFamily="34" charset="0"/>
              </a:rPr>
              <a:t>con </a:t>
            </a:r>
            <a:r>
              <a:rPr lang="es-CO" sz="1400" dirty="0" smtClean="0">
                <a:latin typeface="Arial Narrow" panose="020B0606020202030204" pitchFamily="34" charset="0"/>
              </a:rPr>
              <a:t>20 </a:t>
            </a:r>
            <a:r>
              <a:rPr lang="es-CO" sz="1400" dirty="0">
                <a:latin typeface="Arial Narrow" panose="020B0606020202030204" pitchFamily="34" charset="0"/>
              </a:rPr>
              <a:t>casos.</a:t>
            </a:r>
          </a:p>
          <a:p>
            <a:pPr algn="just"/>
            <a:r>
              <a:rPr lang="es-CO" sz="1400" dirty="0">
                <a:latin typeface="Arial Narrow" panose="020B0606020202030204" pitchFamily="34" charset="0"/>
              </a:rPr>
              <a:t>3 de cada 4 personas con tuberculosis </a:t>
            </a:r>
            <a:r>
              <a:rPr lang="es-CO" sz="1400" dirty="0" smtClean="0">
                <a:latin typeface="Arial Narrow" panose="020B0606020202030204" pitchFamily="34" charset="0"/>
              </a:rPr>
              <a:t>(80,80%) </a:t>
            </a:r>
            <a:r>
              <a:rPr lang="es-CO" sz="1400" dirty="0">
                <a:latin typeface="Arial Narrow" panose="020B0606020202030204" pitchFamily="34" charset="0"/>
              </a:rPr>
              <a:t>son mayores de </a:t>
            </a:r>
            <a:r>
              <a:rPr lang="es-CO" sz="1400" dirty="0" smtClean="0">
                <a:latin typeface="Arial Narrow" panose="020B0606020202030204" pitchFamily="34" charset="0"/>
              </a:rPr>
              <a:t>27 </a:t>
            </a:r>
            <a:r>
              <a:rPr lang="es-CO" sz="1400" dirty="0">
                <a:latin typeface="Arial Narrow" panose="020B0606020202030204" pitchFamily="34" charset="0"/>
              </a:rPr>
              <a:t>años. La población migrante aportó </a:t>
            </a:r>
            <a:r>
              <a:rPr lang="es-CO" sz="1400" dirty="0" smtClean="0">
                <a:latin typeface="Arial Narrow" panose="020B0606020202030204" pitchFamily="34" charset="0"/>
              </a:rPr>
              <a:t>49 </a:t>
            </a:r>
            <a:r>
              <a:rPr lang="es-CO" sz="1400" dirty="0">
                <a:latin typeface="Arial Narrow" panose="020B0606020202030204" pitchFamily="34" charset="0"/>
              </a:rPr>
              <a:t>casos del total de los casos notificados</a:t>
            </a:r>
            <a:r>
              <a:rPr lang="es-CO" sz="1400" dirty="0" smtClean="0">
                <a:latin typeface="Arial Narrow" panose="020B0606020202030204" pitchFamily="34" charset="0"/>
              </a:rPr>
              <a:t>.</a:t>
            </a:r>
          </a:p>
          <a:p>
            <a:pPr algn="just"/>
            <a:endParaRPr lang="es-CO" sz="1400" dirty="0">
              <a:latin typeface="Arial Narrow" panose="020B0606020202030204" pitchFamily="34" charset="0"/>
            </a:endParaRPr>
          </a:p>
          <a:p>
            <a:pPr algn="just"/>
            <a:r>
              <a:rPr lang="es-CO" sz="1400" dirty="0">
                <a:latin typeface="Arial Narrow" panose="020B0606020202030204" pitchFamily="34" charset="0"/>
              </a:rPr>
              <a:t>La zona centro oriental de la ciudad es la que soporta al mayor carga de enfermedad. Hay una leve disminución porcentual de la </a:t>
            </a:r>
            <a:r>
              <a:rPr lang="es-CO" sz="1400" dirty="0" err="1">
                <a:latin typeface="Arial Narrow" panose="020B0606020202030204" pitchFamily="34" charset="0"/>
              </a:rPr>
              <a:t>coinfección</a:t>
            </a:r>
            <a:r>
              <a:rPr lang="es-CO" sz="1400" dirty="0">
                <a:latin typeface="Arial Narrow" panose="020B0606020202030204" pitchFamily="34" charset="0"/>
              </a:rPr>
              <a:t> TB-VIH</a:t>
            </a:r>
            <a:r>
              <a:rPr lang="es-CO" sz="1400" dirty="0" smtClean="0">
                <a:latin typeface="Arial Narrow" panose="020B0606020202030204" pitchFamily="34" charset="0"/>
              </a:rPr>
              <a:t>.</a:t>
            </a:r>
          </a:p>
          <a:p>
            <a:pPr algn="just"/>
            <a:endParaRPr lang="es-CO" sz="1400" dirty="0">
              <a:latin typeface="Arial Narrow" panose="020B0606020202030204" pitchFamily="34" charset="0"/>
            </a:endParaRPr>
          </a:p>
          <a:p>
            <a:pPr algn="just"/>
            <a:r>
              <a:rPr lang="es-CO" sz="1400" dirty="0">
                <a:latin typeface="Arial Narrow" panose="020B0606020202030204" pitchFamily="34" charset="0"/>
              </a:rPr>
              <a:t>Aunque la mortalidad reportada es de </a:t>
            </a:r>
            <a:r>
              <a:rPr lang="es-CO" sz="1400" dirty="0" smtClean="0">
                <a:latin typeface="Arial Narrow" panose="020B0606020202030204" pitchFamily="34" charset="0"/>
              </a:rPr>
              <a:t>3,69 por 100.000 habitantes, </a:t>
            </a:r>
            <a:r>
              <a:rPr lang="es-CO" sz="1400" dirty="0">
                <a:latin typeface="Arial Narrow" panose="020B0606020202030204" pitchFamily="34" charset="0"/>
              </a:rPr>
              <a:t>esta cifra solo representa los casos fallecidos al momento de la notificación pero no durante el seguimiento. Este indicador se verá reflejado de manera más precisa al realizar el análisis de la cohorte que se calcula de forma anualizada. En cuanto a la resistencia, la mitad de los casos se presentan en personas sin antecedentes de tratamiento previo para tuberculosis lo que sugiere transmisión activa comunitaria. </a:t>
            </a:r>
            <a:r>
              <a:rPr lang="es-CO" sz="1400" dirty="0" smtClean="0">
                <a:latin typeface="Arial Narrow" panose="020B0606020202030204" pitchFamily="34" charset="0"/>
              </a:rPr>
              <a:t>Igualmente aproximadamente </a:t>
            </a:r>
            <a:r>
              <a:rPr lang="es-CO" sz="1400" dirty="0">
                <a:latin typeface="Arial Narrow" panose="020B0606020202030204" pitchFamily="34" charset="0"/>
              </a:rPr>
              <a:t>el </a:t>
            </a:r>
            <a:r>
              <a:rPr lang="es-CO" sz="1400" dirty="0" smtClean="0">
                <a:latin typeface="Arial Narrow" panose="020B0606020202030204" pitchFamily="34" charset="0"/>
              </a:rPr>
              <a:t>59% </a:t>
            </a:r>
            <a:r>
              <a:rPr lang="es-CO" sz="1400" dirty="0">
                <a:latin typeface="Arial Narrow" panose="020B0606020202030204" pitchFamily="34" charset="0"/>
              </a:rPr>
              <a:t>corresponden a </a:t>
            </a:r>
            <a:r>
              <a:rPr lang="es-CO" sz="1400" dirty="0" err="1">
                <a:latin typeface="Arial Narrow" panose="020B0606020202030204" pitchFamily="34" charset="0"/>
              </a:rPr>
              <a:t>multidrogorresisitenca</a:t>
            </a:r>
            <a:r>
              <a:rPr lang="es-CO" sz="1400" dirty="0">
                <a:latin typeface="Arial Narrow" panose="020B0606020202030204" pitchFamily="34" charset="0"/>
              </a:rPr>
              <a:t> </a:t>
            </a:r>
            <a:r>
              <a:rPr lang="es-CO" sz="1400" dirty="0" smtClean="0">
                <a:latin typeface="Arial Narrow" panose="020B0606020202030204" pitchFamily="34" charset="0"/>
              </a:rPr>
              <a:t>o resistencia </a:t>
            </a:r>
            <a:r>
              <a:rPr lang="es-CO" sz="1400" dirty="0">
                <a:latin typeface="Arial Narrow" panose="020B0606020202030204" pitchFamily="34" charset="0"/>
              </a:rPr>
              <a:t>a </a:t>
            </a:r>
            <a:r>
              <a:rPr lang="es-CO" sz="1400" dirty="0" err="1">
                <a:latin typeface="Arial Narrow" panose="020B0606020202030204" pitchFamily="34" charset="0"/>
              </a:rPr>
              <a:t>rifampicina</a:t>
            </a:r>
            <a:r>
              <a:rPr lang="es-CO" sz="1400" dirty="0">
                <a:latin typeface="Arial Narrow" panose="020B0606020202030204" pitchFamily="34" charset="0"/>
              </a:rPr>
              <a:t>.</a:t>
            </a:r>
          </a:p>
        </p:txBody>
      </p:sp>
      <p:sp>
        <p:nvSpPr>
          <p:cNvPr id="75" name="74 Rectángulo"/>
          <p:cNvSpPr/>
          <p:nvPr/>
        </p:nvSpPr>
        <p:spPr>
          <a:xfrm>
            <a:off x="2356100" y="1367755"/>
            <a:ext cx="4700733" cy="415498"/>
          </a:xfrm>
          <a:prstGeom prst="rect">
            <a:avLst/>
          </a:prstGeom>
        </p:spPr>
        <p:txBody>
          <a:bodyPr wrap="square">
            <a:spAutoFit/>
          </a:bodyPr>
          <a:lstStyle/>
          <a:p>
            <a:r>
              <a:rPr lang="es-CO" sz="1050" dirty="0" smtClean="0">
                <a:latin typeface="Arial Narrow" panose="020B0606020202030204" pitchFamily="34" charset="0"/>
              </a:rPr>
              <a:t>Tabla . Clasificación según </a:t>
            </a:r>
            <a:r>
              <a:rPr lang="es-CO" sz="1050" dirty="0">
                <a:latin typeface="Arial Narrow" panose="020B0606020202030204" pitchFamily="34" charset="0"/>
              </a:rPr>
              <a:t>tipo </a:t>
            </a:r>
            <a:r>
              <a:rPr lang="es-CO" sz="1050" dirty="0" smtClean="0">
                <a:latin typeface="Arial Narrow" panose="020B0606020202030204" pitchFamily="34" charset="0"/>
              </a:rPr>
              <a:t>de Resistencia y antecedente de tratamiento previo de la tuberculosis. Período epidemiológico 11 </a:t>
            </a:r>
            <a:r>
              <a:rPr lang="es-CO" sz="1050" dirty="0">
                <a:latin typeface="Arial Narrow" panose="020B0606020202030204" pitchFamily="34" charset="0"/>
              </a:rPr>
              <a:t>Medellín </a:t>
            </a:r>
            <a:r>
              <a:rPr lang="es-CO" sz="1050" dirty="0" smtClean="0">
                <a:latin typeface="Arial Narrow" panose="020B0606020202030204" pitchFamily="34" charset="0"/>
              </a:rPr>
              <a:t>2021</a:t>
            </a:r>
            <a:endParaRPr lang="es-ES" sz="1050" dirty="0">
              <a:latin typeface="Arial Narrow" panose="020B0606020202030204" pitchFamily="34" charset="0"/>
            </a:endParaRPr>
          </a:p>
        </p:txBody>
      </p:sp>
      <p:pic>
        <p:nvPicPr>
          <p:cNvPr id="2" name="Imagen 1"/>
          <p:cNvPicPr>
            <a:picLocks noChangeAspect="1"/>
          </p:cNvPicPr>
          <p:nvPr/>
        </p:nvPicPr>
        <p:blipFill>
          <a:blip r:embed="rId4"/>
          <a:stretch>
            <a:fillRect/>
          </a:stretch>
        </p:blipFill>
        <p:spPr>
          <a:xfrm>
            <a:off x="2586303" y="1797388"/>
            <a:ext cx="4470530" cy="1972337"/>
          </a:xfrm>
          <a:prstGeom prst="rect">
            <a:avLst/>
          </a:prstGeom>
        </p:spPr>
      </p:pic>
    </p:spTree>
    <p:extLst>
      <p:ext uri="{BB962C8B-B14F-4D97-AF65-F5344CB8AC3E}">
        <p14:creationId xmlns:p14="http://schemas.microsoft.com/office/powerpoint/2010/main" val="3528439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8" y="1"/>
            <a:ext cx="2223924" cy="28241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rotWithShape="1">
          <a:blip r:embed="rId4">
            <a:extLst>
              <a:ext uri="{28A0092B-C50C-407E-A947-70E740481C1C}">
                <a14:useLocalDpi xmlns:a14="http://schemas.microsoft.com/office/drawing/2010/main" val="0"/>
              </a:ext>
            </a:extLst>
          </a:blip>
          <a:srcRect t="51432"/>
          <a:stretch/>
        </p:blipFill>
        <p:spPr bwMode="auto">
          <a:xfrm>
            <a:off x="0" y="2824179"/>
            <a:ext cx="2232223" cy="2666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4809" y="623805"/>
            <a:ext cx="2231109" cy="276999"/>
          </a:xfrm>
          <a:prstGeom prst="rect">
            <a:avLst/>
          </a:prstGeom>
          <a:noFill/>
        </p:spPr>
        <p:txBody>
          <a:bodyPr wrap="square" rtlCol="0">
            <a:spAutoFit/>
          </a:bodyPr>
          <a:lstStyle/>
          <a:p>
            <a:r>
              <a:rPr lang="es-ES" sz="1200" b="1" dirty="0" smtClean="0">
                <a:latin typeface="Arial Narrow" panose="020B0606020202030204" pitchFamily="34" charset="0"/>
              </a:rPr>
              <a:t>Periodo epidemiológico 11- 2021</a:t>
            </a:r>
            <a:endParaRPr lang="es-ES" sz="1200" b="1" dirty="0">
              <a:latin typeface="Arial Narrow" panose="020B0606020202030204" pitchFamily="34" charset="0"/>
            </a:endParaRPr>
          </a:p>
        </p:txBody>
      </p:sp>
      <p:sp>
        <p:nvSpPr>
          <p:cNvPr id="6" name="5 Rectángulo"/>
          <p:cNvSpPr/>
          <p:nvPr/>
        </p:nvSpPr>
        <p:spPr>
          <a:xfrm>
            <a:off x="2274078" y="2167727"/>
            <a:ext cx="4946011" cy="523220"/>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100" dirty="0" smtClean="0">
                <a:latin typeface="Arial Narrow" panose="020B0606020202030204" pitchFamily="34" charset="0"/>
              </a:rPr>
              <a:t>Figura. Canal endémico de tosferina. Medellín, a Periodo epidemiológico 11 acumulado  de 2021. </a:t>
            </a:r>
            <a:endParaRPr lang="es-ES" sz="1100" dirty="0">
              <a:latin typeface="Arial Narrow" panose="020B0606020202030204" pitchFamily="34" charset="0"/>
            </a:endParaRPr>
          </a:p>
        </p:txBody>
      </p:sp>
      <p:grpSp>
        <p:nvGrpSpPr>
          <p:cNvPr id="8" name="7 Grupo"/>
          <p:cNvGrpSpPr/>
          <p:nvPr/>
        </p:nvGrpSpPr>
        <p:grpSpPr>
          <a:xfrm>
            <a:off x="179214" y="4211960"/>
            <a:ext cx="1892650" cy="488476"/>
            <a:chOff x="2397524" y="3379972"/>
            <a:chExt cx="4508500" cy="904875"/>
          </a:xfrm>
        </p:grpSpPr>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317545" y="3478755"/>
              <a:ext cx="1593562" cy="741182"/>
            </a:xfrm>
            <a:prstGeom prst="rect">
              <a:avLst/>
            </a:prstGeom>
            <a:noFill/>
          </p:spPr>
          <p:txBody>
            <a:bodyPr wrap="square" rtlCol="0">
              <a:spAutoFit/>
            </a:bodyPr>
            <a:lstStyle/>
            <a:p>
              <a:pPr algn="ctr"/>
              <a:r>
                <a:rPr lang="es-ES" sz="2000" b="1" dirty="0" smtClean="0">
                  <a:latin typeface="Arial Narrow" panose="020B0606020202030204" pitchFamily="34" charset="0"/>
                </a:rPr>
                <a:t>44</a:t>
              </a:r>
              <a:endParaRPr lang="es-ES" sz="2000" b="1" dirty="0">
                <a:latin typeface="Arial Narrow" panose="020B0606020202030204" pitchFamily="34" charset="0"/>
              </a:endParaRPr>
            </a:p>
          </p:txBody>
        </p:sp>
      </p:grpSp>
      <p:sp>
        <p:nvSpPr>
          <p:cNvPr id="18" name="17 Rectángulo"/>
          <p:cNvSpPr/>
          <p:nvPr/>
        </p:nvSpPr>
        <p:spPr>
          <a:xfrm>
            <a:off x="2233796" y="4772210"/>
            <a:ext cx="4904168" cy="692497"/>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100" dirty="0" smtClean="0">
                <a:latin typeface="Arial Narrow" panose="020B0606020202030204" pitchFamily="34" charset="0"/>
              </a:rPr>
              <a:t>Figura. Comportamiento de la tosferina. Medellín, a Periodo epidemiológico 11 de 2021, acumulado  de 2019-2020. En el momento las muestras no se han procesado para la confirmación de los casos.</a:t>
            </a:r>
            <a:endParaRPr lang="es-ES" sz="1100" dirty="0">
              <a:latin typeface="Arial Narrow" panose="020B0606020202030204" pitchFamily="34" charset="0"/>
            </a:endParaRPr>
          </a:p>
        </p:txBody>
      </p:sp>
      <p:grpSp>
        <p:nvGrpSpPr>
          <p:cNvPr id="15" name="14 Grupo"/>
          <p:cNvGrpSpPr/>
          <p:nvPr/>
        </p:nvGrpSpPr>
        <p:grpSpPr>
          <a:xfrm>
            <a:off x="2412510" y="82385"/>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de la notificación</a:t>
              </a:r>
              <a:endParaRPr lang="es-ES" sz="1200" b="1" dirty="0">
                <a:latin typeface="Arial Narrow" panose="020B0606020202030204" pitchFamily="34" charset="0"/>
              </a:endParaRPr>
            </a:p>
          </p:txBody>
        </p:sp>
      </p:grpSp>
      <p:sp>
        <p:nvSpPr>
          <p:cNvPr id="14" name="13 Rectángulo"/>
          <p:cNvSpPr/>
          <p:nvPr/>
        </p:nvSpPr>
        <p:spPr>
          <a:xfrm>
            <a:off x="0" y="5508104"/>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5621632"/>
            <a:ext cx="3446504" cy="276999"/>
            <a:chOff x="2448322" y="74775"/>
            <a:chExt cx="3446504" cy="276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4775"/>
              <a:ext cx="2592288" cy="276999"/>
            </a:xfrm>
            <a:prstGeom prst="rect">
              <a:avLst/>
            </a:prstGeom>
            <a:noFill/>
          </p:spPr>
          <p:txBody>
            <a:bodyPr wrap="square" rtlCol="0">
              <a:spAutoFit/>
            </a:bodyPr>
            <a:lstStyle/>
            <a:p>
              <a:r>
                <a:rPr lang="es-ES" sz="1200" b="1" dirty="0">
                  <a:latin typeface="Arial Narrow" panose="020B0606020202030204" pitchFamily="34" charset="0"/>
                </a:rPr>
                <a:t>Comportamiento inusual</a:t>
              </a:r>
            </a:p>
          </p:txBody>
        </p:sp>
      </p:grpSp>
      <p:grpSp>
        <p:nvGrpSpPr>
          <p:cNvPr id="32" name="31 Grupo"/>
          <p:cNvGrpSpPr/>
          <p:nvPr/>
        </p:nvGrpSpPr>
        <p:grpSpPr>
          <a:xfrm>
            <a:off x="5114767" y="5635532"/>
            <a:ext cx="3446504" cy="276999"/>
            <a:chOff x="2448322" y="74775"/>
            <a:chExt cx="3446504" cy="276999"/>
          </a:xfrm>
        </p:grpSpPr>
        <p:sp>
          <p:nvSpPr>
            <p:cNvPr id="33" name="32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34" name="33 Conector recto"/>
            <p:cNvCxnSpPr>
              <a:stCxn id="33"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35" name="34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Indicadores</a:t>
              </a:r>
              <a:endParaRPr lang="es-ES" sz="1200" b="1" dirty="0">
                <a:latin typeface="Arial Narrow" panose="020B0606020202030204" pitchFamily="34" charset="0"/>
              </a:endParaRPr>
            </a:p>
          </p:txBody>
        </p:sp>
      </p:grpSp>
      <p:sp>
        <p:nvSpPr>
          <p:cNvPr id="16" name="15 CuadroTexto"/>
          <p:cNvSpPr txBox="1"/>
          <p:nvPr/>
        </p:nvSpPr>
        <p:spPr>
          <a:xfrm>
            <a:off x="4869555" y="6125495"/>
            <a:ext cx="2331345" cy="261610"/>
          </a:xfrm>
          <a:prstGeom prst="rect">
            <a:avLst/>
          </a:prstGeom>
          <a:noFill/>
        </p:spPr>
        <p:txBody>
          <a:bodyPr wrap="square" rtlCol="0">
            <a:spAutoFit/>
          </a:bodyPr>
          <a:lstStyle/>
          <a:p>
            <a:pPr algn="ctr"/>
            <a:r>
              <a:rPr lang="es-ES" sz="1100" b="1" dirty="0" smtClean="0">
                <a:latin typeface="Arial Narrow" panose="020B0606020202030204" pitchFamily="34" charset="0"/>
              </a:rPr>
              <a:t>Letalidad</a:t>
            </a:r>
          </a:p>
        </p:txBody>
      </p:sp>
      <p:cxnSp>
        <p:nvCxnSpPr>
          <p:cNvPr id="19" name="18 Conector recto de flecha"/>
          <p:cNvCxnSpPr/>
          <p:nvPr/>
        </p:nvCxnSpPr>
        <p:spPr>
          <a:xfrm>
            <a:off x="4910607" y="7980994"/>
            <a:ext cx="2222505"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cxnSp>
        <p:nvCxnSpPr>
          <p:cNvPr id="40" name="39 Conector recto de flecha"/>
          <p:cNvCxnSpPr/>
          <p:nvPr/>
        </p:nvCxnSpPr>
        <p:spPr>
          <a:xfrm flipH="1">
            <a:off x="5005790" y="6835158"/>
            <a:ext cx="2259337"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sp>
        <p:nvSpPr>
          <p:cNvPr id="53" name="52 CuadroTexto"/>
          <p:cNvSpPr txBox="1"/>
          <p:nvPr/>
        </p:nvSpPr>
        <p:spPr>
          <a:xfrm>
            <a:off x="5672788" y="6256300"/>
            <a:ext cx="724878" cy="553998"/>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0%</a:t>
            </a:r>
          </a:p>
          <a:p>
            <a:pPr algn="ctr"/>
            <a:r>
              <a:rPr lang="es-ES" sz="1400" b="1" dirty="0" smtClean="0">
                <a:latin typeface="Arial Narrow" panose="020B0606020202030204" pitchFamily="34" charset="0"/>
              </a:rPr>
              <a:t>0 casos</a:t>
            </a:r>
            <a:endParaRPr lang="es-ES" sz="1400" b="1" dirty="0">
              <a:latin typeface="Arial Narrow" panose="020B0606020202030204" pitchFamily="34" charset="0"/>
            </a:endParaRPr>
          </a:p>
        </p:txBody>
      </p:sp>
      <p:sp>
        <p:nvSpPr>
          <p:cNvPr id="54" name="53 Rectángulo"/>
          <p:cNvSpPr/>
          <p:nvPr/>
        </p:nvSpPr>
        <p:spPr>
          <a:xfrm>
            <a:off x="203601" y="8384606"/>
            <a:ext cx="4417817" cy="492443"/>
          </a:xfrm>
          <a:prstGeom prst="rect">
            <a:avLst/>
          </a:prstGeom>
        </p:spPr>
        <p:txBody>
          <a:bodyPr wrap="square">
            <a:spAutoFit/>
          </a:bodyPr>
          <a:lstStyle/>
          <a:p>
            <a:pPr algn="just"/>
            <a:r>
              <a:rPr lang="es-ES" sz="600" dirty="0" smtClean="0">
                <a:latin typeface="Arial Narrow" panose="020B0606020202030204" pitchFamily="34" charset="0"/>
              </a:rPr>
              <a:t>Fuente: SIVIGILA. Secretaria de Salud de Medellín.</a:t>
            </a:r>
          </a:p>
          <a:p>
            <a:pPr algn="just"/>
            <a:r>
              <a:rPr lang="es-ES" sz="1000" dirty="0" smtClean="0">
                <a:latin typeface="Arial Narrow" panose="020B0606020202030204" pitchFamily="34" charset="0"/>
              </a:rPr>
              <a:t>Figura. Comportamiento </a:t>
            </a:r>
            <a:r>
              <a:rPr lang="es-ES" sz="1000" dirty="0">
                <a:latin typeface="Arial Narrow" panose="020B0606020202030204" pitchFamily="34" charset="0"/>
              </a:rPr>
              <a:t>inusual de la </a:t>
            </a:r>
            <a:r>
              <a:rPr lang="es-ES" sz="1000" dirty="0" smtClean="0">
                <a:latin typeface="Arial Narrow" panose="020B0606020202030204" pitchFamily="34" charset="0"/>
              </a:rPr>
              <a:t>tosferina. </a:t>
            </a:r>
            <a:r>
              <a:rPr lang="es-ES" sz="1000" dirty="0">
                <a:latin typeface="Arial Narrow" panose="020B0606020202030204" pitchFamily="34" charset="0"/>
              </a:rPr>
              <a:t>Medellín, </a:t>
            </a:r>
            <a:r>
              <a:rPr lang="es-ES" sz="1000" dirty="0" smtClean="0">
                <a:latin typeface="Arial Narrow" panose="020B0606020202030204" pitchFamily="34" charset="0"/>
              </a:rPr>
              <a:t>a Periodo epidemiológico 11 acumulado  de 2021. </a:t>
            </a:r>
            <a:endParaRPr lang="es-ES" sz="1000" dirty="0">
              <a:latin typeface="Arial Narrow" panose="020B0606020202030204" pitchFamily="34" charset="0"/>
            </a:endParaRPr>
          </a:p>
        </p:txBody>
      </p:sp>
      <p:sp>
        <p:nvSpPr>
          <p:cNvPr id="58" name="57 CuadroTexto"/>
          <p:cNvSpPr txBox="1"/>
          <p:nvPr/>
        </p:nvSpPr>
        <p:spPr>
          <a:xfrm>
            <a:off x="4722604" y="6835158"/>
            <a:ext cx="2598512" cy="415498"/>
          </a:xfrm>
          <a:prstGeom prst="rect">
            <a:avLst/>
          </a:prstGeom>
          <a:noFill/>
        </p:spPr>
        <p:txBody>
          <a:bodyPr wrap="square" rtlCol="0">
            <a:spAutoFit/>
          </a:bodyPr>
          <a:lstStyle/>
          <a:p>
            <a:pPr algn="ctr"/>
            <a:r>
              <a:rPr lang="es-ES" sz="1050" b="1" dirty="0" smtClean="0">
                <a:latin typeface="Arial Narrow" panose="020B0606020202030204" pitchFamily="34" charset="0"/>
              </a:rPr>
              <a:t>Porcentaje de investigación de campo oportuna</a:t>
            </a:r>
          </a:p>
        </p:txBody>
      </p:sp>
      <p:sp>
        <p:nvSpPr>
          <p:cNvPr id="61" name="60 CuadroTexto"/>
          <p:cNvSpPr txBox="1"/>
          <p:nvPr/>
        </p:nvSpPr>
        <p:spPr>
          <a:xfrm>
            <a:off x="494426" y="2843808"/>
            <a:ext cx="1220207" cy="338554"/>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0% </a:t>
            </a:r>
            <a:r>
              <a:rPr lang="es-ES" sz="1400" b="1" dirty="0" smtClean="0">
                <a:latin typeface="Arial Narrow" panose="020B0606020202030204" pitchFamily="34" charset="0"/>
              </a:rPr>
              <a:t>Mortalidad</a:t>
            </a:r>
            <a:endParaRPr lang="es-ES" sz="1400" b="1" dirty="0">
              <a:latin typeface="Arial Narrow" panose="020B0606020202030204" pitchFamily="34" charset="0"/>
            </a:endParaRPr>
          </a:p>
        </p:txBody>
      </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6</a:t>
            </a:r>
            <a:endParaRPr lang="es-ES" sz="1050" b="1" dirty="0">
              <a:latin typeface="Arial Narrow" panose="020B0606020202030204" pitchFamily="34" charset="0"/>
            </a:endParaRPr>
          </a:p>
        </p:txBody>
      </p:sp>
      <p:sp>
        <p:nvSpPr>
          <p:cNvPr id="37" name="36 Título"/>
          <p:cNvSpPr>
            <a:spLocks noGrp="1"/>
          </p:cNvSpPr>
          <p:nvPr>
            <p:ph type="ctrTitle"/>
          </p:nvPr>
        </p:nvSpPr>
        <p:spPr>
          <a:xfrm>
            <a:off x="85115" y="74775"/>
            <a:ext cx="2075175" cy="523220"/>
          </a:xfrm>
          <a:noFill/>
        </p:spPr>
        <p:txBody>
          <a:bodyPr wrap="square" rtlCol="0">
            <a:spAutoFit/>
          </a:bodyPr>
          <a:lstStyle/>
          <a:p>
            <a:r>
              <a:rPr lang="es-ES" sz="2800" b="1" dirty="0" smtClean="0">
                <a:solidFill>
                  <a:srgbClr val="C00000"/>
                </a:solidFill>
                <a:latin typeface="Arial Narrow" panose="020B0606020202030204" pitchFamily="34" charset="0"/>
                <a:ea typeface="+mn-ea"/>
                <a:cs typeface="+mn-cs"/>
              </a:rPr>
              <a:t>Tosferina</a:t>
            </a:r>
            <a:endParaRPr lang="es-ES" sz="2800" b="1" dirty="0">
              <a:solidFill>
                <a:srgbClr val="C00000"/>
              </a:solidFill>
              <a:latin typeface="Arial Narrow" panose="020B0606020202030204" pitchFamily="34" charset="0"/>
              <a:ea typeface="+mn-ea"/>
              <a:cs typeface="+mn-cs"/>
            </a:endParaRPr>
          </a:p>
        </p:txBody>
      </p:sp>
      <p:sp>
        <p:nvSpPr>
          <p:cNvPr id="47" name="46 CuadroTexto"/>
          <p:cNvSpPr txBox="1"/>
          <p:nvPr/>
        </p:nvSpPr>
        <p:spPr>
          <a:xfrm>
            <a:off x="5011860" y="7250656"/>
            <a:ext cx="2247196" cy="553998"/>
          </a:xfrm>
          <a:prstGeom prst="rect">
            <a:avLst/>
          </a:prstGeom>
          <a:noFill/>
        </p:spPr>
        <p:txBody>
          <a:bodyPr wrap="square" rtlCol="0">
            <a:spAutoFit/>
          </a:bodyPr>
          <a:lstStyle/>
          <a:p>
            <a:pPr algn="ctr"/>
            <a:r>
              <a:rPr lang="es-ES" sz="1600" b="1" dirty="0" smtClean="0">
                <a:solidFill>
                  <a:srgbClr val="C00000"/>
                </a:solidFill>
                <a:latin typeface="Arial Narrow" panose="020B0606020202030204" pitchFamily="34" charset="0"/>
              </a:rPr>
              <a:t>91,08%</a:t>
            </a:r>
          </a:p>
          <a:p>
            <a:pPr algn="ctr"/>
            <a:r>
              <a:rPr lang="es-ES" sz="1400" b="1" dirty="0" smtClean="0">
                <a:latin typeface="Arial Narrow" panose="020B0606020202030204" pitchFamily="34" charset="0"/>
              </a:rPr>
              <a:t>92/101 </a:t>
            </a:r>
            <a:r>
              <a:rPr lang="es-ES" sz="1050" b="1" dirty="0" smtClean="0">
                <a:latin typeface="Arial Narrow" panose="020B0606020202030204" pitchFamily="34" charset="0"/>
              </a:rPr>
              <a:t>casos probables notificados</a:t>
            </a:r>
            <a:endParaRPr lang="es-ES" sz="1050" b="1" dirty="0">
              <a:latin typeface="Arial Narrow" panose="020B0606020202030204" pitchFamily="34" charset="0"/>
            </a:endParaRPr>
          </a:p>
        </p:txBody>
      </p:sp>
      <p:sp>
        <p:nvSpPr>
          <p:cNvPr id="42" name="8 CuadroTexto"/>
          <p:cNvSpPr txBox="1"/>
          <p:nvPr/>
        </p:nvSpPr>
        <p:spPr>
          <a:xfrm>
            <a:off x="421420" y="4716908"/>
            <a:ext cx="1686306" cy="646331"/>
          </a:xfrm>
          <a:prstGeom prst="rect">
            <a:avLst/>
          </a:prstGeom>
          <a:noFill/>
        </p:spPr>
        <p:txBody>
          <a:bodyPr wrap="square" rtlCol="0">
            <a:spAutoFit/>
          </a:bodyPr>
          <a:lstStyle/>
          <a:p>
            <a:pPr algn="r"/>
            <a:r>
              <a:rPr lang="es-ES" sz="1200" b="1" dirty="0" smtClean="0">
                <a:latin typeface="Arial Narrow" panose="020B0606020202030204" pitchFamily="34" charset="0"/>
              </a:rPr>
              <a:t>Sin variación porcentual con respecto al mismo periodo del año anterior</a:t>
            </a:r>
            <a:endParaRPr lang="es-ES" sz="1200" b="1" dirty="0">
              <a:latin typeface="Arial Narrow" panose="020B0606020202030204" pitchFamily="34" charset="0"/>
            </a:endParaRPr>
          </a:p>
        </p:txBody>
      </p:sp>
      <p:pic>
        <p:nvPicPr>
          <p:cNvPr id="9" name="Imagen 8"/>
          <p:cNvPicPr>
            <a:picLocks noChangeAspect="1"/>
          </p:cNvPicPr>
          <p:nvPr/>
        </p:nvPicPr>
        <p:blipFill>
          <a:blip r:embed="rId6"/>
          <a:stretch>
            <a:fillRect/>
          </a:stretch>
        </p:blipFill>
        <p:spPr>
          <a:xfrm rot="10800000">
            <a:off x="85115" y="4757823"/>
            <a:ext cx="457240" cy="573074"/>
          </a:xfrm>
          <a:prstGeom prst="rect">
            <a:avLst/>
          </a:prstGeom>
        </p:spPr>
      </p:pic>
      <p:pic>
        <p:nvPicPr>
          <p:cNvPr id="10" name="Imagen 9"/>
          <p:cNvPicPr>
            <a:picLocks noChangeAspect="1"/>
          </p:cNvPicPr>
          <p:nvPr/>
        </p:nvPicPr>
        <p:blipFill>
          <a:blip r:embed="rId7"/>
          <a:stretch>
            <a:fillRect/>
          </a:stretch>
        </p:blipFill>
        <p:spPr>
          <a:xfrm>
            <a:off x="2160290" y="438965"/>
            <a:ext cx="5039362" cy="1892771"/>
          </a:xfrm>
          <a:prstGeom prst="rect">
            <a:avLst/>
          </a:prstGeom>
        </p:spPr>
      </p:pic>
      <p:pic>
        <p:nvPicPr>
          <p:cNvPr id="12" name="Imagen 11"/>
          <p:cNvPicPr>
            <a:picLocks noChangeAspect="1"/>
          </p:cNvPicPr>
          <p:nvPr/>
        </p:nvPicPr>
        <p:blipFill>
          <a:blip r:embed="rId8"/>
          <a:stretch>
            <a:fillRect/>
          </a:stretch>
        </p:blipFill>
        <p:spPr>
          <a:xfrm>
            <a:off x="2135125" y="2568867"/>
            <a:ext cx="5029038" cy="2366517"/>
          </a:xfrm>
          <a:prstGeom prst="rect">
            <a:avLst/>
          </a:prstGeom>
        </p:spPr>
      </p:pic>
      <p:pic>
        <p:nvPicPr>
          <p:cNvPr id="17" name="Imagen 16"/>
          <p:cNvPicPr>
            <a:picLocks noChangeAspect="1"/>
          </p:cNvPicPr>
          <p:nvPr/>
        </p:nvPicPr>
        <p:blipFill>
          <a:blip r:embed="rId9"/>
          <a:stretch>
            <a:fillRect/>
          </a:stretch>
        </p:blipFill>
        <p:spPr>
          <a:xfrm>
            <a:off x="85115" y="6171258"/>
            <a:ext cx="4808102" cy="2213348"/>
          </a:xfrm>
          <a:prstGeom prst="rect">
            <a:avLst/>
          </a:prstGeom>
        </p:spPr>
      </p:pic>
    </p:spTree>
    <p:extLst>
      <p:ext uri="{BB962C8B-B14F-4D97-AF65-F5344CB8AC3E}">
        <p14:creationId xmlns:p14="http://schemas.microsoft.com/office/powerpoint/2010/main" val="6973287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8231" y="776"/>
            <a:ext cx="7200900" cy="375138"/>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3" name="2 Grupo"/>
          <p:cNvGrpSpPr/>
          <p:nvPr/>
        </p:nvGrpSpPr>
        <p:grpSpPr>
          <a:xfrm>
            <a:off x="285635" y="51240"/>
            <a:ext cx="3446504" cy="276999"/>
            <a:chOff x="2448322" y="74775"/>
            <a:chExt cx="3446504" cy="276999"/>
          </a:xfrm>
        </p:grpSpPr>
        <p:sp>
          <p:nvSpPr>
            <p:cNvPr id="4" name="3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5" name="4 Conector recto"/>
            <p:cNvCxnSpPr>
              <a:stCxn id="4"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5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Variables de interés</a:t>
              </a:r>
              <a:endParaRPr lang="es-ES" sz="1200" b="1" dirty="0">
                <a:latin typeface="Arial Narrow" panose="020B0606020202030204" pitchFamily="34" charset="0"/>
              </a:endParaRPr>
            </a:p>
          </p:txBody>
        </p:sp>
      </p:grpSp>
      <p:grpSp>
        <p:nvGrpSpPr>
          <p:cNvPr id="11" name="10 Grupo"/>
          <p:cNvGrpSpPr/>
          <p:nvPr/>
        </p:nvGrpSpPr>
        <p:grpSpPr>
          <a:xfrm>
            <a:off x="-114154" y="1672452"/>
            <a:ext cx="1252369" cy="955332"/>
            <a:chOff x="-36884" y="7072716"/>
            <a:chExt cx="1252369" cy="955332"/>
          </a:xfrm>
        </p:grpSpPr>
        <p:sp>
          <p:nvSpPr>
            <p:cNvPr id="12" name="11 CuadroTexto"/>
            <p:cNvSpPr txBox="1"/>
            <p:nvPr/>
          </p:nvSpPr>
          <p:spPr>
            <a:xfrm>
              <a:off x="-14122" y="7072716"/>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Masculino</a:t>
              </a:r>
              <a:endParaRPr lang="es-ES" sz="1200" b="1" u="sng" dirty="0">
                <a:latin typeface="Arial Narrow" panose="020B0606020202030204" pitchFamily="34" charset="0"/>
              </a:endParaRPr>
            </a:p>
          </p:txBody>
        </p:sp>
        <p:sp>
          <p:nvSpPr>
            <p:cNvPr id="13" name="12 Rectángulo redondeado"/>
            <p:cNvSpPr/>
            <p:nvPr/>
          </p:nvSpPr>
          <p:spPr>
            <a:xfrm>
              <a:off x="209546" y="7363321"/>
              <a:ext cx="740068"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50%</a:t>
              </a:r>
              <a:endParaRPr lang="es-ES" sz="1600" b="1" dirty="0">
                <a:solidFill>
                  <a:schemeClr val="tx1"/>
                </a:solidFill>
                <a:latin typeface="Arial Narrow" panose="020B0606020202030204" pitchFamily="34" charset="0"/>
              </a:endParaRPr>
            </a:p>
          </p:txBody>
        </p:sp>
        <p:sp>
          <p:nvSpPr>
            <p:cNvPr id="14" name="13 CuadroTexto"/>
            <p:cNvSpPr txBox="1"/>
            <p:nvPr/>
          </p:nvSpPr>
          <p:spPr>
            <a:xfrm>
              <a:off x="-36884" y="7751049"/>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22 Casos</a:t>
              </a:r>
              <a:endParaRPr lang="es-ES" sz="1200" b="1" dirty="0">
                <a:latin typeface="Arial Narrow" panose="020B0606020202030204" pitchFamily="34" charset="0"/>
              </a:endParaRPr>
            </a:p>
          </p:txBody>
        </p:sp>
      </p:grpSp>
      <p:pic>
        <p:nvPicPr>
          <p:cNvPr id="15"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r="83073"/>
          <a:stretch/>
        </p:blipFill>
        <p:spPr bwMode="auto">
          <a:xfrm>
            <a:off x="102936" y="899592"/>
            <a:ext cx="804283"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l="28990" t="-1382" r="53581" b="1382"/>
          <a:stretch/>
        </p:blipFill>
        <p:spPr bwMode="auto">
          <a:xfrm>
            <a:off x="936672" y="900304"/>
            <a:ext cx="828105"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7" name="16 Grupo"/>
          <p:cNvGrpSpPr/>
          <p:nvPr/>
        </p:nvGrpSpPr>
        <p:grpSpPr>
          <a:xfrm>
            <a:off x="751194" y="1672452"/>
            <a:ext cx="1229607" cy="955332"/>
            <a:chOff x="-14122" y="7072716"/>
            <a:chExt cx="1229607" cy="955332"/>
          </a:xfrm>
        </p:grpSpPr>
        <p:sp>
          <p:nvSpPr>
            <p:cNvPr id="18" name="17 CuadroTexto"/>
            <p:cNvSpPr txBox="1"/>
            <p:nvPr/>
          </p:nvSpPr>
          <p:spPr>
            <a:xfrm>
              <a:off x="-14122" y="7072716"/>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Femenino</a:t>
              </a:r>
              <a:endParaRPr lang="es-ES" sz="1200" b="1" u="sng" dirty="0">
                <a:latin typeface="Arial Narrow" panose="020B0606020202030204" pitchFamily="34" charset="0"/>
              </a:endParaRPr>
            </a:p>
          </p:txBody>
        </p:sp>
        <p:sp>
          <p:nvSpPr>
            <p:cNvPr id="19" name="18 Rectángulo redondeado"/>
            <p:cNvSpPr/>
            <p:nvPr/>
          </p:nvSpPr>
          <p:spPr>
            <a:xfrm>
              <a:off x="209546" y="7363321"/>
              <a:ext cx="740068"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50%</a:t>
              </a:r>
              <a:endParaRPr lang="es-ES" sz="1600" b="1" dirty="0">
                <a:solidFill>
                  <a:schemeClr val="tx1"/>
                </a:solidFill>
                <a:latin typeface="Arial Narrow" panose="020B0606020202030204" pitchFamily="34" charset="0"/>
              </a:endParaRPr>
            </a:p>
          </p:txBody>
        </p:sp>
        <p:sp>
          <p:nvSpPr>
            <p:cNvPr id="20" name="19 CuadroTexto"/>
            <p:cNvSpPr txBox="1"/>
            <p:nvPr/>
          </p:nvSpPr>
          <p:spPr>
            <a:xfrm>
              <a:off x="-14122" y="7751049"/>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22 Casos</a:t>
              </a:r>
              <a:endParaRPr lang="es-ES" sz="1200" b="1" dirty="0">
                <a:latin typeface="Arial Narrow" panose="020B0606020202030204" pitchFamily="34" charset="0"/>
              </a:endParaRPr>
            </a:p>
          </p:txBody>
        </p:sp>
      </p:grpSp>
      <p:pic>
        <p:nvPicPr>
          <p:cNvPr id="21"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l="58080" r="24686"/>
          <a:stretch/>
        </p:blipFill>
        <p:spPr bwMode="auto">
          <a:xfrm>
            <a:off x="2864657" y="903360"/>
            <a:ext cx="784559" cy="8152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l="86717"/>
          <a:stretch/>
        </p:blipFill>
        <p:spPr bwMode="auto">
          <a:xfrm>
            <a:off x="2130927" y="971600"/>
            <a:ext cx="578262" cy="7796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3" name="22 Grupo"/>
          <p:cNvGrpSpPr/>
          <p:nvPr/>
        </p:nvGrpSpPr>
        <p:grpSpPr>
          <a:xfrm>
            <a:off x="2636113" y="1645995"/>
            <a:ext cx="1252369" cy="981789"/>
            <a:chOff x="-36884" y="7072716"/>
            <a:chExt cx="1252369" cy="981789"/>
          </a:xfrm>
        </p:grpSpPr>
        <p:sp>
          <p:nvSpPr>
            <p:cNvPr id="24" name="23 CuadroTexto"/>
            <p:cNvSpPr txBox="1"/>
            <p:nvPr/>
          </p:nvSpPr>
          <p:spPr>
            <a:xfrm>
              <a:off x="-14122" y="7072716"/>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Afrocolombiano</a:t>
              </a:r>
              <a:endParaRPr lang="es-ES" sz="1200" b="1" u="sng" dirty="0">
                <a:latin typeface="Arial Narrow" panose="020B0606020202030204" pitchFamily="34" charset="0"/>
              </a:endParaRPr>
            </a:p>
          </p:txBody>
        </p:sp>
        <p:sp>
          <p:nvSpPr>
            <p:cNvPr id="25" name="24 Rectángulo redondeado"/>
            <p:cNvSpPr/>
            <p:nvPr/>
          </p:nvSpPr>
          <p:spPr>
            <a:xfrm>
              <a:off x="209546" y="7363321"/>
              <a:ext cx="740068" cy="360040"/>
            </a:xfrm>
            <a:prstGeom prst="round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0</a:t>
              </a:r>
              <a:r>
                <a:rPr lang="es-ES" sz="1600" b="1" dirty="0" smtClean="0">
                  <a:solidFill>
                    <a:schemeClr val="tx1"/>
                  </a:solidFill>
                  <a:latin typeface="Arial Narrow" panose="020B0606020202030204" pitchFamily="34" charset="0"/>
                </a:rPr>
                <a:t>%</a:t>
              </a:r>
              <a:endParaRPr lang="es-ES" sz="1600" b="1" dirty="0">
                <a:solidFill>
                  <a:schemeClr val="tx1"/>
                </a:solidFill>
                <a:latin typeface="Arial Narrow" panose="020B0606020202030204" pitchFamily="34" charset="0"/>
              </a:endParaRPr>
            </a:p>
          </p:txBody>
        </p:sp>
        <p:sp>
          <p:nvSpPr>
            <p:cNvPr id="26" name="25 CuadroTexto"/>
            <p:cNvSpPr txBox="1"/>
            <p:nvPr/>
          </p:nvSpPr>
          <p:spPr>
            <a:xfrm>
              <a:off x="-36884" y="7777506"/>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0 Casos</a:t>
              </a:r>
              <a:endParaRPr lang="es-ES" sz="1200" b="1" dirty="0">
                <a:latin typeface="Arial Narrow" panose="020B0606020202030204" pitchFamily="34" charset="0"/>
              </a:endParaRPr>
            </a:p>
          </p:txBody>
        </p:sp>
      </p:grpSp>
      <p:grpSp>
        <p:nvGrpSpPr>
          <p:cNvPr id="27" name="26 Grupo"/>
          <p:cNvGrpSpPr/>
          <p:nvPr/>
        </p:nvGrpSpPr>
        <p:grpSpPr>
          <a:xfrm>
            <a:off x="1806835" y="1669035"/>
            <a:ext cx="1252369" cy="958749"/>
            <a:chOff x="-36884" y="7072716"/>
            <a:chExt cx="1252369" cy="958749"/>
          </a:xfrm>
        </p:grpSpPr>
        <p:sp>
          <p:nvSpPr>
            <p:cNvPr id="28" name="27 CuadroTexto"/>
            <p:cNvSpPr txBox="1"/>
            <p:nvPr/>
          </p:nvSpPr>
          <p:spPr>
            <a:xfrm>
              <a:off x="-14122" y="7072716"/>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Indígena</a:t>
              </a:r>
              <a:endParaRPr lang="es-ES" sz="1200" b="1" u="sng" dirty="0">
                <a:latin typeface="Arial Narrow" panose="020B0606020202030204" pitchFamily="34" charset="0"/>
              </a:endParaRPr>
            </a:p>
          </p:txBody>
        </p:sp>
        <p:sp>
          <p:nvSpPr>
            <p:cNvPr id="29" name="28 Rectángulo redondeado"/>
            <p:cNvSpPr/>
            <p:nvPr/>
          </p:nvSpPr>
          <p:spPr>
            <a:xfrm>
              <a:off x="209546" y="7363321"/>
              <a:ext cx="740068"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0</a:t>
              </a:r>
              <a:r>
                <a:rPr lang="es-ES" sz="1600" b="1" dirty="0" smtClean="0">
                  <a:solidFill>
                    <a:schemeClr val="tx1"/>
                  </a:solidFill>
                  <a:latin typeface="Arial Narrow" panose="020B0606020202030204" pitchFamily="34" charset="0"/>
                </a:rPr>
                <a:t>%</a:t>
              </a:r>
              <a:endParaRPr lang="es-ES" sz="1600" b="1" dirty="0">
                <a:solidFill>
                  <a:schemeClr val="tx1"/>
                </a:solidFill>
                <a:latin typeface="Arial Narrow" panose="020B0606020202030204" pitchFamily="34" charset="0"/>
              </a:endParaRPr>
            </a:p>
          </p:txBody>
        </p:sp>
        <p:sp>
          <p:nvSpPr>
            <p:cNvPr id="30" name="29 CuadroTexto"/>
            <p:cNvSpPr txBox="1"/>
            <p:nvPr/>
          </p:nvSpPr>
          <p:spPr>
            <a:xfrm>
              <a:off x="-36884" y="7754466"/>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0 Casos</a:t>
              </a:r>
              <a:endParaRPr lang="es-ES" sz="1200" b="1" dirty="0">
                <a:latin typeface="Arial Narrow" panose="020B0606020202030204" pitchFamily="34" charset="0"/>
              </a:endParaRPr>
            </a:p>
          </p:txBody>
        </p:sp>
      </p:grpSp>
      <p:sp>
        <p:nvSpPr>
          <p:cNvPr id="32" name="31 Rectángulo"/>
          <p:cNvSpPr/>
          <p:nvPr/>
        </p:nvSpPr>
        <p:spPr>
          <a:xfrm>
            <a:off x="3699228" y="2342741"/>
            <a:ext cx="3533034" cy="415498"/>
          </a:xfrm>
          <a:prstGeom prst="rect">
            <a:avLst/>
          </a:prstGeom>
        </p:spPr>
        <p:txBody>
          <a:bodyPr wrap="square">
            <a:spAutoFit/>
          </a:bodyPr>
          <a:lstStyle/>
          <a:p>
            <a:pPr algn="just"/>
            <a:r>
              <a:rPr lang="es-ES" sz="1050" dirty="0">
                <a:latin typeface="Arial Narrow" panose="020B0606020202030204" pitchFamily="34" charset="0"/>
              </a:rPr>
              <a:t>Figura </a:t>
            </a:r>
            <a:r>
              <a:rPr lang="es-ES" sz="1050" dirty="0" smtClean="0">
                <a:latin typeface="Arial Narrow" panose="020B0606020202030204" pitchFamily="34" charset="0"/>
              </a:rPr>
              <a:t>. Comparativo según edad de la tosferina</a:t>
            </a:r>
            <a:r>
              <a:rPr lang="es-ES" sz="1050" dirty="0">
                <a:latin typeface="Arial Narrow" panose="020B0606020202030204" pitchFamily="34" charset="0"/>
              </a:rPr>
              <a:t>. Medellín, </a:t>
            </a:r>
            <a:r>
              <a:rPr lang="es-ES" sz="1050" dirty="0" smtClean="0">
                <a:latin typeface="Arial Narrow" panose="020B0606020202030204" pitchFamily="34" charset="0"/>
              </a:rPr>
              <a:t>a Período epidemiológico 11 acumulado  </a:t>
            </a:r>
            <a:r>
              <a:rPr lang="es-ES" sz="1050" dirty="0">
                <a:latin typeface="Arial Narrow" panose="020B0606020202030204" pitchFamily="34" charset="0"/>
              </a:rPr>
              <a:t>de </a:t>
            </a:r>
            <a:r>
              <a:rPr lang="es-ES" sz="1050" dirty="0" smtClean="0">
                <a:latin typeface="Arial Narrow" panose="020B0606020202030204" pitchFamily="34" charset="0"/>
              </a:rPr>
              <a:t> 2021. </a:t>
            </a:r>
            <a:endParaRPr lang="es-ES" sz="1050" dirty="0">
              <a:latin typeface="Arial Narrow" panose="020B0606020202030204" pitchFamily="34" charset="0"/>
            </a:endParaRPr>
          </a:p>
        </p:txBody>
      </p:sp>
      <p:sp>
        <p:nvSpPr>
          <p:cNvPr id="42" name="41 Rectángulo"/>
          <p:cNvSpPr/>
          <p:nvPr/>
        </p:nvSpPr>
        <p:spPr>
          <a:xfrm>
            <a:off x="8231" y="2754384"/>
            <a:ext cx="7200900" cy="382832"/>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43" name="42 Grupo"/>
          <p:cNvGrpSpPr/>
          <p:nvPr/>
        </p:nvGrpSpPr>
        <p:grpSpPr>
          <a:xfrm>
            <a:off x="200269" y="2819273"/>
            <a:ext cx="3446504" cy="276999"/>
            <a:chOff x="2448322" y="33831"/>
            <a:chExt cx="3446504" cy="276999"/>
          </a:xfrm>
        </p:grpSpPr>
        <p:sp>
          <p:nvSpPr>
            <p:cNvPr id="44" name="43 Elipse"/>
            <p:cNvSpPr/>
            <p:nvPr/>
          </p:nvSpPr>
          <p:spPr>
            <a:xfrm>
              <a:off x="2448322" y="33831"/>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45" name="44 Conector recto"/>
            <p:cNvCxnSpPr>
              <a:stCxn id="44" idx="6"/>
            </p:cNvCxnSpPr>
            <p:nvPr/>
          </p:nvCxnSpPr>
          <p:spPr>
            <a:xfrm>
              <a:off x="2736354" y="164636"/>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46" name="45 CuadroTexto"/>
            <p:cNvSpPr txBox="1"/>
            <p:nvPr/>
          </p:nvSpPr>
          <p:spPr>
            <a:xfrm>
              <a:off x="3302538" y="33831"/>
              <a:ext cx="2592288" cy="276999"/>
            </a:xfrm>
            <a:prstGeom prst="rect">
              <a:avLst/>
            </a:prstGeom>
            <a:noFill/>
          </p:spPr>
          <p:txBody>
            <a:bodyPr wrap="square" rtlCol="0">
              <a:spAutoFit/>
            </a:bodyPr>
            <a:lstStyle/>
            <a:p>
              <a:r>
                <a:rPr lang="es-ES" sz="1200" b="1" dirty="0" smtClean="0">
                  <a:latin typeface="Arial Narrow" panose="020B0606020202030204" pitchFamily="34" charset="0"/>
                </a:rPr>
                <a:t>Características clínicas</a:t>
              </a:r>
              <a:endParaRPr lang="es-ES" sz="1200" b="1" dirty="0">
                <a:latin typeface="Arial Narrow" panose="020B0606020202030204" pitchFamily="34" charset="0"/>
              </a:endParaRPr>
            </a:p>
          </p:txBody>
        </p:sp>
      </p:grpSp>
      <p:sp>
        <p:nvSpPr>
          <p:cNvPr id="47" name="46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7</a:t>
            </a:r>
            <a:endParaRPr lang="es-ES" sz="1050" b="1" dirty="0">
              <a:latin typeface="Arial Narrow" panose="020B0606020202030204" pitchFamily="34" charset="0"/>
            </a:endParaRPr>
          </a:p>
        </p:txBody>
      </p:sp>
      <p:sp>
        <p:nvSpPr>
          <p:cNvPr id="48" name="47 Rectángulo"/>
          <p:cNvSpPr/>
          <p:nvPr/>
        </p:nvSpPr>
        <p:spPr>
          <a:xfrm>
            <a:off x="285635" y="3108312"/>
            <a:ext cx="6809466" cy="253916"/>
          </a:xfrm>
          <a:prstGeom prst="rect">
            <a:avLst/>
          </a:prstGeom>
        </p:spPr>
        <p:txBody>
          <a:bodyPr wrap="square">
            <a:spAutoFit/>
          </a:bodyPr>
          <a:lstStyle/>
          <a:p>
            <a:pPr algn="ctr"/>
            <a:r>
              <a:rPr lang="es-ES" sz="1050" dirty="0" smtClean="0">
                <a:latin typeface="Arial Narrow" panose="020B0606020202030204" pitchFamily="34" charset="0"/>
              </a:rPr>
              <a:t>Tabla . Características clínicas de la enfermedad de tosferina</a:t>
            </a:r>
            <a:r>
              <a:rPr lang="es-ES" sz="1050" dirty="0">
                <a:latin typeface="Arial Narrow" panose="020B0606020202030204" pitchFamily="34" charset="0"/>
              </a:rPr>
              <a:t>. Medellín, </a:t>
            </a:r>
            <a:r>
              <a:rPr lang="es-ES" sz="1050" dirty="0" smtClean="0">
                <a:latin typeface="Arial Narrow" panose="020B0606020202030204" pitchFamily="34" charset="0"/>
              </a:rPr>
              <a:t>a Periodo epidemiológico 9 acumulado  de 2021. </a:t>
            </a:r>
            <a:endParaRPr lang="es-ES" sz="1050" dirty="0">
              <a:latin typeface="Arial Narrow" panose="020B0606020202030204" pitchFamily="34" charset="0"/>
            </a:endParaRPr>
          </a:p>
        </p:txBody>
      </p:sp>
      <p:sp>
        <p:nvSpPr>
          <p:cNvPr id="49" name="48 Rectángulo"/>
          <p:cNvSpPr/>
          <p:nvPr/>
        </p:nvSpPr>
        <p:spPr>
          <a:xfrm>
            <a:off x="8231" y="6788309"/>
            <a:ext cx="7200900" cy="382832"/>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50" name="49 Grupo"/>
          <p:cNvGrpSpPr/>
          <p:nvPr/>
        </p:nvGrpSpPr>
        <p:grpSpPr>
          <a:xfrm>
            <a:off x="162177" y="6861401"/>
            <a:ext cx="3446504" cy="276999"/>
            <a:chOff x="2448322" y="33831"/>
            <a:chExt cx="3446504" cy="276999"/>
          </a:xfrm>
        </p:grpSpPr>
        <p:sp>
          <p:nvSpPr>
            <p:cNvPr id="51" name="50 Elipse"/>
            <p:cNvSpPr/>
            <p:nvPr/>
          </p:nvSpPr>
          <p:spPr>
            <a:xfrm>
              <a:off x="2448322" y="33831"/>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52" name="51 Conector recto"/>
            <p:cNvCxnSpPr>
              <a:stCxn id="51" idx="6"/>
            </p:cNvCxnSpPr>
            <p:nvPr/>
          </p:nvCxnSpPr>
          <p:spPr>
            <a:xfrm>
              <a:off x="2736354" y="164636"/>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53" name="52 CuadroTexto"/>
            <p:cNvSpPr txBox="1"/>
            <p:nvPr/>
          </p:nvSpPr>
          <p:spPr>
            <a:xfrm>
              <a:off x="3302538" y="33831"/>
              <a:ext cx="2592288" cy="276999"/>
            </a:xfrm>
            <a:prstGeom prst="rect">
              <a:avLst/>
            </a:prstGeom>
            <a:noFill/>
          </p:spPr>
          <p:txBody>
            <a:bodyPr wrap="square" rtlCol="0">
              <a:spAutoFit/>
            </a:bodyPr>
            <a:lstStyle/>
            <a:p>
              <a:r>
                <a:rPr lang="es-ES" sz="1200" b="1" dirty="0" smtClean="0">
                  <a:latin typeface="Arial Narrow" panose="020B0606020202030204" pitchFamily="34" charset="0"/>
                </a:rPr>
                <a:t>Consideraciones técnicas</a:t>
              </a:r>
              <a:endParaRPr lang="es-ES" sz="1200" b="1" dirty="0">
                <a:latin typeface="Arial Narrow" panose="020B0606020202030204" pitchFamily="34" charset="0"/>
              </a:endParaRPr>
            </a:p>
          </p:txBody>
        </p:sp>
      </p:grpSp>
      <p:sp>
        <p:nvSpPr>
          <p:cNvPr id="31" name="30 CuadroTexto"/>
          <p:cNvSpPr txBox="1"/>
          <p:nvPr/>
        </p:nvSpPr>
        <p:spPr>
          <a:xfrm>
            <a:off x="8231" y="7238044"/>
            <a:ext cx="7200899" cy="1277273"/>
          </a:xfrm>
          <a:prstGeom prst="rect">
            <a:avLst/>
          </a:prstGeom>
          <a:noFill/>
        </p:spPr>
        <p:txBody>
          <a:bodyPr wrap="square" rtlCol="0">
            <a:spAutoFit/>
          </a:bodyPr>
          <a:lstStyle/>
          <a:p>
            <a:pPr algn="just"/>
            <a:r>
              <a:rPr lang="es-CO" sz="1100" dirty="0" smtClean="0">
                <a:latin typeface="Arial Narrow" panose="020B0606020202030204" pitchFamily="34" charset="0"/>
              </a:rPr>
              <a:t>El comportamiento de la tosferina según el canal endémico se observa con un comportamiento con predominio en zona de éxito, hasta la semana 40, esto debido al levantamiento de restricciones de movilidad y se observa aumentado comparado con el año 2020 en donde la notificación con al pandemia de SARS CoV2 disminuyó notablemente. En total hasta el periodo epidemiológico once (11) se notificaron 175 casos como probables de los cuales, 51 (29,14%) fueron de otros municipios, </a:t>
            </a:r>
            <a:r>
              <a:rPr lang="es-CO" sz="1100" dirty="0">
                <a:latin typeface="Arial Narrow" panose="020B0606020202030204" pitchFamily="34" charset="0"/>
              </a:rPr>
              <a:t>6</a:t>
            </a:r>
            <a:r>
              <a:rPr lang="es-CO" sz="1100" dirty="0" smtClean="0">
                <a:latin typeface="Arial Narrow" panose="020B0606020202030204" pitchFamily="34" charset="0"/>
              </a:rPr>
              <a:t>5 (37,14%) fueron descartados por laboratorio, 4 (0,022) con muestra inadecuada, y 37 (21,14%) pendientes </a:t>
            </a:r>
            <a:r>
              <a:rPr lang="es-CO" sz="1100" dirty="0">
                <a:latin typeface="Arial Narrow" panose="020B0606020202030204" pitchFamily="34" charset="0"/>
              </a:rPr>
              <a:t>de clasificación. Esto representa un porcentaje de </a:t>
            </a:r>
            <a:r>
              <a:rPr lang="es-CO" sz="1100" dirty="0" smtClean="0">
                <a:latin typeface="Arial Narrow" panose="020B0606020202030204" pitchFamily="34" charset="0"/>
              </a:rPr>
              <a:t>positividad bajo </a:t>
            </a:r>
            <a:r>
              <a:rPr lang="es-CO" sz="1100" dirty="0">
                <a:latin typeface="Arial Narrow" panose="020B0606020202030204" pitchFamily="34" charset="0"/>
              </a:rPr>
              <a:t>y nos afirma la importancia y necesidad de la confirmación por laboratorio de todos los casos probables para conocer la incidencia real</a:t>
            </a:r>
            <a:r>
              <a:rPr lang="es-CO" sz="1100" dirty="0" smtClean="0">
                <a:latin typeface="Arial Narrow" panose="020B0606020202030204" pitchFamily="34" charset="0"/>
              </a:rPr>
              <a:t>. </a:t>
            </a:r>
            <a:r>
              <a:rPr lang="es-CO" sz="1100" dirty="0">
                <a:latin typeface="Arial Narrow" panose="020B0606020202030204" pitchFamily="34" charset="0"/>
              </a:rPr>
              <a:t>El comportamiento con tendencia en zona de éxito se </a:t>
            </a:r>
            <a:r>
              <a:rPr lang="es-CO" sz="1100" dirty="0" smtClean="0">
                <a:latin typeface="Arial Narrow" panose="020B0606020202030204" pitchFamily="34" charset="0"/>
              </a:rPr>
              <a:t>debió </a:t>
            </a:r>
            <a:r>
              <a:rPr lang="es-CO" sz="1100" dirty="0">
                <a:latin typeface="Arial Narrow" panose="020B0606020202030204" pitchFamily="34" charset="0"/>
              </a:rPr>
              <a:t>a la pandemia </a:t>
            </a:r>
            <a:r>
              <a:rPr lang="es-CO" sz="1100" dirty="0" smtClean="0">
                <a:latin typeface="Arial Narrow" panose="020B0606020202030204" pitchFamily="34" charset="0"/>
              </a:rPr>
              <a:t>causada </a:t>
            </a:r>
            <a:r>
              <a:rPr lang="es-CO" sz="1100" dirty="0">
                <a:latin typeface="Arial Narrow" panose="020B0606020202030204" pitchFamily="34" charset="0"/>
              </a:rPr>
              <a:t>por SARS-CoV-2</a:t>
            </a:r>
          </a:p>
        </p:txBody>
      </p:sp>
      <p:grpSp>
        <p:nvGrpSpPr>
          <p:cNvPr id="54" name="53 Grupo"/>
          <p:cNvGrpSpPr/>
          <p:nvPr/>
        </p:nvGrpSpPr>
        <p:grpSpPr>
          <a:xfrm>
            <a:off x="72058" y="460370"/>
            <a:ext cx="1642872" cy="453797"/>
            <a:chOff x="402095" y="486270"/>
            <a:chExt cx="2369636" cy="453797"/>
          </a:xfrm>
        </p:grpSpPr>
        <p:sp>
          <p:nvSpPr>
            <p:cNvPr id="55" name="54 Abrir llave"/>
            <p:cNvSpPr/>
            <p:nvPr/>
          </p:nvSpPr>
          <p:spPr>
            <a:xfrm rot="16200000">
              <a:off x="1469899" y="-361764"/>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56" name="55 CuadroTexto"/>
            <p:cNvSpPr txBox="1"/>
            <p:nvPr/>
          </p:nvSpPr>
          <p:spPr>
            <a:xfrm>
              <a:off x="1065276" y="486270"/>
              <a:ext cx="1229607" cy="338554"/>
            </a:xfrm>
            <a:prstGeom prst="rect">
              <a:avLst/>
            </a:prstGeom>
            <a:noFill/>
          </p:spPr>
          <p:txBody>
            <a:bodyPr wrap="square" rtlCol="0">
              <a:spAutoFit/>
            </a:bodyPr>
            <a:lstStyle/>
            <a:p>
              <a:pPr algn="ctr"/>
              <a:r>
                <a:rPr lang="es-ES" sz="1600" b="1" dirty="0" smtClean="0">
                  <a:latin typeface="Arial Narrow" panose="020B0606020202030204" pitchFamily="34" charset="0"/>
                </a:rPr>
                <a:t>Sexo</a:t>
              </a:r>
              <a:endParaRPr lang="es-ES" sz="1600" b="1" dirty="0">
                <a:latin typeface="Arial Narrow" panose="020B0606020202030204" pitchFamily="34" charset="0"/>
              </a:endParaRPr>
            </a:p>
          </p:txBody>
        </p:sp>
      </p:grpSp>
      <p:grpSp>
        <p:nvGrpSpPr>
          <p:cNvPr id="57" name="56 Grupo"/>
          <p:cNvGrpSpPr/>
          <p:nvPr/>
        </p:nvGrpSpPr>
        <p:grpSpPr>
          <a:xfrm>
            <a:off x="1935120" y="513131"/>
            <a:ext cx="1809346" cy="436841"/>
            <a:chOff x="3060727" y="484500"/>
            <a:chExt cx="2369636" cy="436841"/>
          </a:xfrm>
        </p:grpSpPr>
        <p:sp>
          <p:nvSpPr>
            <p:cNvPr id="58" name="57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59" name="58 CuadroTexto"/>
            <p:cNvSpPr txBox="1"/>
            <p:nvPr/>
          </p:nvSpPr>
          <p:spPr>
            <a:xfrm>
              <a:off x="3600450" y="484500"/>
              <a:ext cx="1229607" cy="338554"/>
            </a:xfrm>
            <a:prstGeom prst="rect">
              <a:avLst/>
            </a:prstGeom>
            <a:noFill/>
          </p:spPr>
          <p:txBody>
            <a:bodyPr wrap="square" rtlCol="0">
              <a:spAutoFit/>
            </a:bodyPr>
            <a:lstStyle/>
            <a:p>
              <a:pPr algn="ctr"/>
              <a:r>
                <a:rPr lang="es-ES" sz="1600" b="1" dirty="0" smtClean="0">
                  <a:latin typeface="Arial Narrow" panose="020B0606020202030204" pitchFamily="34" charset="0"/>
                </a:rPr>
                <a:t>Etnia</a:t>
              </a:r>
              <a:endParaRPr lang="es-ES" sz="1600" b="1" dirty="0">
                <a:latin typeface="Arial Narrow" panose="020B0606020202030204" pitchFamily="34" charset="0"/>
              </a:endParaRPr>
            </a:p>
          </p:txBody>
        </p:sp>
      </p:grpSp>
      <p:pic>
        <p:nvPicPr>
          <p:cNvPr id="7" name="Imagen 6"/>
          <p:cNvPicPr>
            <a:picLocks noChangeAspect="1"/>
          </p:cNvPicPr>
          <p:nvPr/>
        </p:nvPicPr>
        <p:blipFill>
          <a:blip r:embed="rId3"/>
          <a:stretch>
            <a:fillRect/>
          </a:stretch>
        </p:blipFill>
        <p:spPr>
          <a:xfrm>
            <a:off x="3871578" y="534146"/>
            <a:ext cx="3205338" cy="1744991"/>
          </a:xfrm>
          <a:prstGeom prst="rect">
            <a:avLst/>
          </a:prstGeom>
        </p:spPr>
      </p:pic>
      <p:pic>
        <p:nvPicPr>
          <p:cNvPr id="8" name="Imagen 7"/>
          <p:cNvPicPr>
            <a:picLocks noChangeAspect="1"/>
          </p:cNvPicPr>
          <p:nvPr/>
        </p:nvPicPr>
        <p:blipFill>
          <a:blip r:embed="rId4"/>
          <a:stretch>
            <a:fillRect/>
          </a:stretch>
        </p:blipFill>
        <p:spPr>
          <a:xfrm>
            <a:off x="1098281" y="3383849"/>
            <a:ext cx="5177833" cy="3259257"/>
          </a:xfrm>
          <a:prstGeom prst="rect">
            <a:avLst/>
          </a:prstGeom>
        </p:spPr>
      </p:pic>
    </p:spTree>
    <p:extLst>
      <p:ext uri="{BB962C8B-B14F-4D97-AF65-F5344CB8AC3E}">
        <p14:creationId xmlns:p14="http://schemas.microsoft.com/office/powerpoint/2010/main" val="25869799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6" y="-1"/>
            <a:ext cx="2210926" cy="2823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t="51432"/>
          <a:stretch/>
        </p:blipFill>
        <p:spPr bwMode="auto">
          <a:xfrm>
            <a:off x="0" y="2824179"/>
            <a:ext cx="2232223" cy="2666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31483" y="623805"/>
            <a:ext cx="2232173" cy="276999"/>
          </a:xfrm>
          <a:prstGeom prst="rect">
            <a:avLst/>
          </a:prstGeom>
          <a:noFill/>
        </p:spPr>
        <p:txBody>
          <a:bodyPr wrap="square" rtlCol="0">
            <a:spAutoFit/>
          </a:bodyPr>
          <a:lstStyle/>
          <a:p>
            <a:r>
              <a:rPr lang="es-ES" sz="1200" b="1" dirty="0" smtClean="0">
                <a:latin typeface="Arial Narrow" panose="020B0606020202030204" pitchFamily="34" charset="0"/>
              </a:rPr>
              <a:t>Periodo epidemiológico 11  - 2021</a:t>
            </a:r>
            <a:endParaRPr lang="es-ES" sz="1200" b="1" dirty="0">
              <a:latin typeface="Arial Narrow" panose="020B0606020202030204" pitchFamily="34" charset="0"/>
            </a:endParaRPr>
          </a:p>
        </p:txBody>
      </p:sp>
      <p:sp>
        <p:nvSpPr>
          <p:cNvPr id="6" name="5 Rectángulo"/>
          <p:cNvSpPr/>
          <p:nvPr/>
        </p:nvSpPr>
        <p:spPr>
          <a:xfrm>
            <a:off x="2274078" y="2167727"/>
            <a:ext cx="4946011" cy="523220"/>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100" dirty="0" smtClean="0">
                <a:latin typeface="Arial Narrow" panose="020B0606020202030204" pitchFamily="34" charset="0"/>
              </a:rPr>
              <a:t>Figura. Canal endémico de parotiditis. Medellín, a Periodo epidemiológico 11 acumulado  de 2021. </a:t>
            </a:r>
            <a:endParaRPr lang="es-ES" sz="1100" dirty="0">
              <a:latin typeface="Arial Narrow" panose="020B0606020202030204" pitchFamily="34" charset="0"/>
            </a:endParaRPr>
          </a:p>
        </p:txBody>
      </p:sp>
      <p:grpSp>
        <p:nvGrpSpPr>
          <p:cNvPr id="8" name="7 Grupo"/>
          <p:cNvGrpSpPr/>
          <p:nvPr/>
        </p:nvGrpSpPr>
        <p:grpSpPr>
          <a:xfrm>
            <a:off x="169786" y="4201577"/>
            <a:ext cx="1892650" cy="488476"/>
            <a:chOff x="2397524" y="3379972"/>
            <a:chExt cx="4508500" cy="904875"/>
          </a:xfrm>
        </p:grpSpPr>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317545" y="3478755"/>
              <a:ext cx="1593562" cy="741182"/>
            </a:xfrm>
            <a:prstGeom prst="rect">
              <a:avLst/>
            </a:prstGeom>
            <a:noFill/>
          </p:spPr>
          <p:txBody>
            <a:bodyPr wrap="square" rtlCol="0">
              <a:spAutoFit/>
            </a:bodyPr>
            <a:lstStyle/>
            <a:p>
              <a:pPr algn="ctr"/>
              <a:r>
                <a:rPr lang="es-ES" sz="2000" b="1" dirty="0" smtClean="0">
                  <a:latin typeface="Arial Narrow" panose="020B0606020202030204" pitchFamily="34" charset="0"/>
                </a:rPr>
                <a:t>321</a:t>
              </a:r>
              <a:endParaRPr lang="es-ES" sz="2000" b="1" dirty="0">
                <a:latin typeface="Arial Narrow" panose="020B0606020202030204" pitchFamily="34" charset="0"/>
              </a:endParaRPr>
            </a:p>
          </p:txBody>
        </p:sp>
      </p:grpSp>
      <p:sp>
        <p:nvSpPr>
          <p:cNvPr id="9" name="8 CuadroTexto"/>
          <p:cNvSpPr txBox="1"/>
          <p:nvPr/>
        </p:nvSpPr>
        <p:spPr>
          <a:xfrm>
            <a:off x="421420" y="4716908"/>
            <a:ext cx="1686306" cy="830997"/>
          </a:xfrm>
          <a:prstGeom prst="rect">
            <a:avLst/>
          </a:prstGeom>
          <a:noFill/>
        </p:spPr>
        <p:txBody>
          <a:bodyPr wrap="square" rtlCol="0">
            <a:spAutoFit/>
          </a:bodyPr>
          <a:lstStyle/>
          <a:p>
            <a:pPr algn="r"/>
            <a:r>
              <a:rPr lang="es-ES" sz="1200" b="1" dirty="0" smtClean="0">
                <a:latin typeface="Arial Narrow" panose="020B0606020202030204" pitchFamily="34" charset="0"/>
              </a:rPr>
              <a:t>Variación porcentual de 12,77% menos respecto al mismo periodo del año anterior</a:t>
            </a:r>
            <a:endParaRPr lang="es-ES" sz="1200" b="1" dirty="0">
              <a:latin typeface="Arial Narrow" panose="020B0606020202030204" pitchFamily="34" charset="0"/>
            </a:endParaRPr>
          </a:p>
        </p:txBody>
      </p:sp>
      <p:sp>
        <p:nvSpPr>
          <p:cNvPr id="10" name="9 Flecha arriba"/>
          <p:cNvSpPr/>
          <p:nvPr/>
        </p:nvSpPr>
        <p:spPr>
          <a:xfrm flipH="1" flipV="1">
            <a:off x="99238" y="4875421"/>
            <a:ext cx="395188" cy="538707"/>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17 Rectángulo"/>
          <p:cNvSpPr/>
          <p:nvPr/>
        </p:nvSpPr>
        <p:spPr>
          <a:xfrm>
            <a:off x="2295483" y="4912876"/>
            <a:ext cx="4946011" cy="523220"/>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100" dirty="0" smtClean="0">
                <a:latin typeface="Arial Narrow" panose="020B0606020202030204" pitchFamily="34" charset="0"/>
              </a:rPr>
              <a:t>Figura. Comportamiento de la parotiditis. Medellín, a Periodo epidemiológico 11 acumulado de 2019-2021. </a:t>
            </a:r>
            <a:endParaRPr lang="es-ES" sz="1100" dirty="0">
              <a:latin typeface="Arial Narrow" panose="020B0606020202030204" pitchFamily="34" charset="0"/>
            </a:endParaRPr>
          </a:p>
        </p:txBody>
      </p:sp>
      <p:grpSp>
        <p:nvGrpSpPr>
          <p:cNvPr id="15" name="14 Grupo"/>
          <p:cNvGrpSpPr/>
          <p:nvPr/>
        </p:nvGrpSpPr>
        <p:grpSpPr>
          <a:xfrm>
            <a:off x="2448322" y="74775"/>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de la notificación</a:t>
              </a:r>
              <a:endParaRPr lang="es-ES" sz="1200" b="1" dirty="0">
                <a:latin typeface="Arial Narrow" panose="020B0606020202030204" pitchFamily="34" charset="0"/>
              </a:endParaRPr>
            </a:p>
          </p:txBody>
        </p:sp>
      </p:grpSp>
      <p:sp>
        <p:nvSpPr>
          <p:cNvPr id="14" name="13 Rectángulo"/>
          <p:cNvSpPr/>
          <p:nvPr/>
        </p:nvSpPr>
        <p:spPr>
          <a:xfrm>
            <a:off x="0" y="5508104"/>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5621632"/>
            <a:ext cx="3446504" cy="276999"/>
            <a:chOff x="2448322" y="74775"/>
            <a:chExt cx="3446504" cy="276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4775"/>
              <a:ext cx="2592288" cy="276999"/>
            </a:xfrm>
            <a:prstGeom prst="rect">
              <a:avLst/>
            </a:prstGeom>
            <a:noFill/>
          </p:spPr>
          <p:txBody>
            <a:bodyPr wrap="square" rtlCol="0">
              <a:spAutoFit/>
            </a:bodyPr>
            <a:lstStyle/>
            <a:p>
              <a:r>
                <a:rPr lang="es-ES" sz="1200" b="1" dirty="0">
                  <a:latin typeface="Arial Narrow" panose="020B0606020202030204" pitchFamily="34" charset="0"/>
                </a:rPr>
                <a:t>Comportamiento inusual</a:t>
              </a:r>
            </a:p>
          </p:txBody>
        </p:sp>
      </p:grpSp>
      <p:grpSp>
        <p:nvGrpSpPr>
          <p:cNvPr id="32" name="31 Grupo"/>
          <p:cNvGrpSpPr/>
          <p:nvPr/>
        </p:nvGrpSpPr>
        <p:grpSpPr>
          <a:xfrm>
            <a:off x="5114767" y="5635532"/>
            <a:ext cx="3446504" cy="276999"/>
            <a:chOff x="2448322" y="74775"/>
            <a:chExt cx="3446504" cy="276999"/>
          </a:xfrm>
        </p:grpSpPr>
        <p:sp>
          <p:nvSpPr>
            <p:cNvPr id="33" name="32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34" name="33 Conector recto"/>
            <p:cNvCxnSpPr>
              <a:stCxn id="33"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35" name="34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Indicadores</a:t>
              </a:r>
              <a:endParaRPr lang="es-ES" sz="1200" b="1" dirty="0">
                <a:latin typeface="Arial Narrow" panose="020B0606020202030204" pitchFamily="34" charset="0"/>
              </a:endParaRPr>
            </a:p>
          </p:txBody>
        </p:sp>
      </p:grpSp>
      <p:sp>
        <p:nvSpPr>
          <p:cNvPr id="16" name="15 CuadroTexto"/>
          <p:cNvSpPr txBox="1"/>
          <p:nvPr/>
        </p:nvSpPr>
        <p:spPr>
          <a:xfrm>
            <a:off x="4869555" y="6070903"/>
            <a:ext cx="2331345" cy="430887"/>
          </a:xfrm>
          <a:prstGeom prst="rect">
            <a:avLst/>
          </a:prstGeom>
          <a:noFill/>
        </p:spPr>
        <p:txBody>
          <a:bodyPr wrap="square" rtlCol="0">
            <a:spAutoFit/>
          </a:bodyPr>
          <a:lstStyle/>
          <a:p>
            <a:pPr algn="ctr"/>
            <a:r>
              <a:rPr lang="es-ES" sz="1100" b="1" dirty="0" smtClean="0">
                <a:latin typeface="Arial Narrow" panose="020B0606020202030204" pitchFamily="34" charset="0"/>
              </a:rPr>
              <a:t>Proporción de incidencia en población general</a:t>
            </a:r>
          </a:p>
        </p:txBody>
      </p:sp>
      <p:cxnSp>
        <p:nvCxnSpPr>
          <p:cNvPr id="19" name="18 Conector recto de flecha"/>
          <p:cNvCxnSpPr/>
          <p:nvPr/>
        </p:nvCxnSpPr>
        <p:spPr>
          <a:xfrm>
            <a:off x="4910607" y="7980994"/>
            <a:ext cx="2222505"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cxnSp>
        <p:nvCxnSpPr>
          <p:cNvPr id="40" name="39 Conector recto de flecha"/>
          <p:cNvCxnSpPr/>
          <p:nvPr/>
        </p:nvCxnSpPr>
        <p:spPr>
          <a:xfrm flipH="1">
            <a:off x="4959641" y="6977751"/>
            <a:ext cx="2259337"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sp>
        <p:nvSpPr>
          <p:cNvPr id="53" name="52 CuadroTexto"/>
          <p:cNvSpPr txBox="1"/>
          <p:nvPr/>
        </p:nvSpPr>
        <p:spPr>
          <a:xfrm>
            <a:off x="5354812" y="6412570"/>
            <a:ext cx="1282723" cy="553998"/>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12,47* 100 mil</a:t>
            </a:r>
          </a:p>
          <a:p>
            <a:pPr algn="ctr"/>
            <a:r>
              <a:rPr lang="es-ES" sz="1400" b="1" dirty="0" smtClean="0">
                <a:latin typeface="Arial Narrow" panose="020B0606020202030204" pitchFamily="34" charset="0"/>
              </a:rPr>
              <a:t>321 casos</a:t>
            </a:r>
            <a:endParaRPr lang="es-ES" sz="1400" b="1" dirty="0">
              <a:latin typeface="Arial Narrow" panose="020B0606020202030204" pitchFamily="34" charset="0"/>
            </a:endParaRPr>
          </a:p>
        </p:txBody>
      </p:sp>
      <p:sp>
        <p:nvSpPr>
          <p:cNvPr id="54" name="53 Rectángulo"/>
          <p:cNvSpPr/>
          <p:nvPr/>
        </p:nvSpPr>
        <p:spPr>
          <a:xfrm>
            <a:off x="99238" y="8372178"/>
            <a:ext cx="4417817" cy="646331"/>
          </a:xfrm>
          <a:prstGeom prst="rect">
            <a:avLst/>
          </a:prstGeom>
        </p:spPr>
        <p:txBody>
          <a:bodyPr wrap="square">
            <a:spAutoFit/>
          </a:bodyPr>
          <a:lstStyle/>
          <a:p>
            <a:pPr algn="just"/>
            <a:r>
              <a:rPr lang="es-ES" sz="600" dirty="0" smtClean="0">
                <a:latin typeface="Arial Narrow" panose="020B0606020202030204" pitchFamily="34" charset="0"/>
              </a:rPr>
              <a:t>Fuente: SIVIGILA. Secretaria de Salud de Medellín.</a:t>
            </a:r>
          </a:p>
          <a:p>
            <a:pPr algn="just"/>
            <a:r>
              <a:rPr lang="es-ES" sz="1000" dirty="0" smtClean="0">
                <a:latin typeface="Arial Narrow" panose="020B0606020202030204" pitchFamily="34" charset="0"/>
              </a:rPr>
              <a:t>Figura. Comportamiento </a:t>
            </a:r>
            <a:r>
              <a:rPr lang="es-ES" sz="1000" dirty="0">
                <a:latin typeface="Arial Narrow" panose="020B0606020202030204" pitchFamily="34" charset="0"/>
              </a:rPr>
              <a:t>inusual de la </a:t>
            </a:r>
            <a:r>
              <a:rPr lang="es-ES" sz="1000" dirty="0" smtClean="0">
                <a:latin typeface="Arial Narrow" panose="020B0606020202030204" pitchFamily="34" charset="0"/>
              </a:rPr>
              <a:t>parotiditis. </a:t>
            </a:r>
            <a:r>
              <a:rPr lang="es-ES" sz="1000" dirty="0">
                <a:latin typeface="Arial Narrow" panose="020B0606020202030204" pitchFamily="34" charset="0"/>
              </a:rPr>
              <a:t>Medellín, </a:t>
            </a:r>
            <a:r>
              <a:rPr lang="es-ES" sz="1000" dirty="0" smtClean="0">
                <a:latin typeface="Arial Narrow" panose="020B0606020202030204" pitchFamily="34" charset="0"/>
              </a:rPr>
              <a:t>a Periodo epidemiológico 11 acumulado  de 2021. </a:t>
            </a:r>
            <a:endParaRPr lang="es-ES" sz="1000" dirty="0">
              <a:latin typeface="Arial Narrow" panose="020B0606020202030204" pitchFamily="34" charset="0"/>
            </a:endParaRPr>
          </a:p>
          <a:p>
            <a:pPr algn="just"/>
            <a:endParaRPr lang="es-ES" sz="1000" dirty="0">
              <a:latin typeface="Arial Narrow" panose="020B0606020202030204" pitchFamily="34" charset="0"/>
            </a:endParaRPr>
          </a:p>
        </p:txBody>
      </p:sp>
      <p:sp>
        <p:nvSpPr>
          <p:cNvPr id="55" name="54 CuadroTexto"/>
          <p:cNvSpPr txBox="1"/>
          <p:nvPr/>
        </p:nvSpPr>
        <p:spPr>
          <a:xfrm>
            <a:off x="4712465" y="7982798"/>
            <a:ext cx="2487186" cy="261610"/>
          </a:xfrm>
          <a:prstGeom prst="rect">
            <a:avLst/>
          </a:prstGeom>
          <a:noFill/>
        </p:spPr>
        <p:txBody>
          <a:bodyPr wrap="square" rtlCol="0">
            <a:spAutoFit/>
          </a:bodyPr>
          <a:lstStyle/>
          <a:p>
            <a:pPr algn="ctr"/>
            <a:r>
              <a:rPr lang="es-ES" sz="1100" b="1" dirty="0" smtClean="0">
                <a:latin typeface="Arial Narrow" panose="020B0606020202030204" pitchFamily="34" charset="0"/>
              </a:rPr>
              <a:t>Brotes con investigación de campo</a:t>
            </a:r>
          </a:p>
        </p:txBody>
      </p:sp>
      <p:sp>
        <p:nvSpPr>
          <p:cNvPr id="56" name="55 CuadroTexto"/>
          <p:cNvSpPr txBox="1"/>
          <p:nvPr/>
        </p:nvSpPr>
        <p:spPr>
          <a:xfrm>
            <a:off x="5642590" y="8275018"/>
            <a:ext cx="758542" cy="553998"/>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a:t>
            </a:r>
          </a:p>
          <a:p>
            <a:pPr algn="ctr"/>
            <a:r>
              <a:rPr lang="es-ES" sz="1400" b="1" dirty="0" smtClean="0">
                <a:latin typeface="Arial Narrow" panose="020B0606020202030204" pitchFamily="34" charset="0"/>
              </a:rPr>
              <a:t>0 brotes</a:t>
            </a:r>
            <a:endParaRPr lang="es-ES" sz="1400" b="1" dirty="0">
              <a:latin typeface="Arial Narrow" panose="020B0606020202030204" pitchFamily="34" charset="0"/>
            </a:endParaRPr>
          </a:p>
        </p:txBody>
      </p:sp>
      <p:sp>
        <p:nvSpPr>
          <p:cNvPr id="58" name="57 CuadroTexto"/>
          <p:cNvSpPr txBox="1"/>
          <p:nvPr/>
        </p:nvSpPr>
        <p:spPr>
          <a:xfrm>
            <a:off x="4722604" y="7014239"/>
            <a:ext cx="2598512" cy="415498"/>
          </a:xfrm>
          <a:prstGeom prst="rect">
            <a:avLst/>
          </a:prstGeom>
          <a:noFill/>
        </p:spPr>
        <p:txBody>
          <a:bodyPr wrap="square" rtlCol="0">
            <a:spAutoFit/>
          </a:bodyPr>
          <a:lstStyle/>
          <a:p>
            <a:pPr algn="ctr"/>
            <a:r>
              <a:rPr lang="es-ES" sz="1050" b="1" dirty="0">
                <a:latin typeface="Arial Narrow" panose="020B0606020202030204" pitchFamily="34" charset="0"/>
              </a:rPr>
              <a:t>Proporción de incidencia en </a:t>
            </a:r>
            <a:r>
              <a:rPr lang="es-ES" sz="1050" b="1" dirty="0" smtClean="0">
                <a:latin typeface="Arial Narrow" panose="020B0606020202030204" pitchFamily="34" charset="0"/>
              </a:rPr>
              <a:t>menores de 5 años</a:t>
            </a:r>
            <a:endParaRPr lang="es-ES" sz="1050" b="1" dirty="0">
              <a:latin typeface="Arial Narrow" panose="020B0606020202030204" pitchFamily="34" charset="0"/>
            </a:endParaRPr>
          </a:p>
        </p:txBody>
      </p:sp>
      <p:sp>
        <p:nvSpPr>
          <p:cNvPr id="61" name="60 CuadroTexto"/>
          <p:cNvSpPr txBox="1"/>
          <p:nvPr/>
        </p:nvSpPr>
        <p:spPr>
          <a:xfrm>
            <a:off x="494426" y="2843808"/>
            <a:ext cx="1220207" cy="338554"/>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0% </a:t>
            </a:r>
            <a:r>
              <a:rPr lang="es-ES" sz="1400" b="1" dirty="0" smtClean="0">
                <a:latin typeface="Arial Narrow" panose="020B0606020202030204" pitchFamily="34" charset="0"/>
              </a:rPr>
              <a:t>Mortalidad</a:t>
            </a:r>
            <a:endParaRPr lang="es-ES" sz="1400" b="1" dirty="0">
              <a:latin typeface="Arial Narrow" panose="020B0606020202030204" pitchFamily="34" charset="0"/>
            </a:endParaRPr>
          </a:p>
        </p:txBody>
      </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8</a:t>
            </a:r>
            <a:endParaRPr lang="es-ES" sz="1050" b="1" dirty="0">
              <a:latin typeface="Arial Narrow" panose="020B0606020202030204" pitchFamily="34" charset="0"/>
            </a:endParaRPr>
          </a:p>
        </p:txBody>
      </p:sp>
      <p:sp>
        <p:nvSpPr>
          <p:cNvPr id="37" name="36 Título"/>
          <p:cNvSpPr>
            <a:spLocks noGrp="1"/>
          </p:cNvSpPr>
          <p:nvPr>
            <p:ph type="ctrTitle"/>
          </p:nvPr>
        </p:nvSpPr>
        <p:spPr>
          <a:xfrm>
            <a:off x="85115" y="105553"/>
            <a:ext cx="2075175" cy="461665"/>
          </a:xfrm>
          <a:noFill/>
        </p:spPr>
        <p:txBody>
          <a:bodyPr wrap="square" rtlCol="0">
            <a:spAutoFit/>
          </a:bodyPr>
          <a:lstStyle/>
          <a:p>
            <a:r>
              <a:rPr lang="es-ES" sz="2400" b="1" dirty="0" smtClean="0">
                <a:solidFill>
                  <a:srgbClr val="C00000"/>
                </a:solidFill>
                <a:latin typeface="Arial Narrow" panose="020B0606020202030204" pitchFamily="34" charset="0"/>
                <a:ea typeface="+mn-ea"/>
                <a:cs typeface="+mn-cs"/>
              </a:rPr>
              <a:t>Parotiditis</a:t>
            </a:r>
            <a:endParaRPr lang="es-ES" sz="2400" b="1" dirty="0">
              <a:solidFill>
                <a:srgbClr val="C00000"/>
              </a:solidFill>
              <a:latin typeface="Arial Narrow" panose="020B0606020202030204" pitchFamily="34" charset="0"/>
              <a:ea typeface="+mn-ea"/>
              <a:cs typeface="+mn-cs"/>
            </a:endParaRPr>
          </a:p>
        </p:txBody>
      </p:sp>
      <p:sp>
        <p:nvSpPr>
          <p:cNvPr id="47" name="46 CuadroTexto"/>
          <p:cNvSpPr txBox="1"/>
          <p:nvPr/>
        </p:nvSpPr>
        <p:spPr>
          <a:xfrm>
            <a:off x="5558090" y="7420568"/>
            <a:ext cx="1329211" cy="553998"/>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18,16 * 100 mil</a:t>
            </a:r>
          </a:p>
          <a:p>
            <a:pPr algn="ctr"/>
            <a:r>
              <a:rPr lang="es-ES" sz="1400" b="1" dirty="0" smtClean="0">
                <a:latin typeface="Arial Narrow" panose="020B0606020202030204" pitchFamily="34" charset="0"/>
              </a:rPr>
              <a:t>27 casos</a:t>
            </a:r>
            <a:endParaRPr lang="es-ES" sz="1400" b="1" dirty="0">
              <a:latin typeface="Arial Narrow" panose="020B0606020202030204" pitchFamily="34" charset="0"/>
            </a:endParaRPr>
          </a:p>
        </p:txBody>
      </p:sp>
      <p:pic>
        <p:nvPicPr>
          <p:cNvPr id="4" name="Imagen 3"/>
          <p:cNvPicPr>
            <a:picLocks noChangeAspect="1"/>
          </p:cNvPicPr>
          <p:nvPr/>
        </p:nvPicPr>
        <p:blipFill>
          <a:blip r:embed="rId5"/>
          <a:stretch>
            <a:fillRect/>
          </a:stretch>
        </p:blipFill>
        <p:spPr>
          <a:xfrm>
            <a:off x="2219043" y="395127"/>
            <a:ext cx="4967471" cy="1794667"/>
          </a:xfrm>
          <a:prstGeom prst="rect">
            <a:avLst/>
          </a:prstGeom>
        </p:spPr>
      </p:pic>
      <p:pic>
        <p:nvPicPr>
          <p:cNvPr id="12" name="Imagen 11"/>
          <p:cNvPicPr>
            <a:picLocks noChangeAspect="1"/>
          </p:cNvPicPr>
          <p:nvPr/>
        </p:nvPicPr>
        <p:blipFill>
          <a:blip r:embed="rId6"/>
          <a:stretch>
            <a:fillRect/>
          </a:stretch>
        </p:blipFill>
        <p:spPr>
          <a:xfrm>
            <a:off x="2209423" y="2670308"/>
            <a:ext cx="4990227" cy="2242568"/>
          </a:xfrm>
          <a:prstGeom prst="rect">
            <a:avLst/>
          </a:prstGeom>
        </p:spPr>
      </p:pic>
      <p:pic>
        <p:nvPicPr>
          <p:cNvPr id="20" name="Imagen 19"/>
          <p:cNvPicPr>
            <a:picLocks noChangeAspect="1"/>
          </p:cNvPicPr>
          <p:nvPr/>
        </p:nvPicPr>
        <p:blipFill>
          <a:blip r:embed="rId7"/>
          <a:stretch>
            <a:fillRect/>
          </a:stretch>
        </p:blipFill>
        <p:spPr>
          <a:xfrm>
            <a:off x="25810" y="6037302"/>
            <a:ext cx="4686655" cy="2423129"/>
          </a:xfrm>
          <a:prstGeom prst="rect">
            <a:avLst/>
          </a:prstGeom>
        </p:spPr>
      </p:pic>
    </p:spTree>
    <p:extLst>
      <p:ext uri="{BB962C8B-B14F-4D97-AF65-F5344CB8AC3E}">
        <p14:creationId xmlns:p14="http://schemas.microsoft.com/office/powerpoint/2010/main" val="25242069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Rectángulo"/>
          <p:cNvSpPr/>
          <p:nvPr/>
        </p:nvSpPr>
        <p:spPr>
          <a:xfrm>
            <a:off x="0" y="9973"/>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137149"/>
            <a:ext cx="3446504" cy="276999"/>
            <a:chOff x="2448322" y="74775"/>
            <a:chExt cx="3446504" cy="276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variables de interés</a:t>
              </a:r>
              <a:endParaRPr lang="es-ES" sz="1200" b="1" dirty="0">
                <a:latin typeface="Arial Narrow" panose="020B0606020202030204" pitchFamily="34" charset="0"/>
              </a:endParaRPr>
            </a:p>
          </p:txBody>
        </p:sp>
      </p:grpSp>
      <p:sp>
        <p:nvSpPr>
          <p:cNvPr id="60" name="59 Rectángulo"/>
          <p:cNvSpPr/>
          <p:nvPr/>
        </p:nvSpPr>
        <p:spPr>
          <a:xfrm>
            <a:off x="0" y="2558984"/>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61" name="60 Grupo"/>
          <p:cNvGrpSpPr/>
          <p:nvPr/>
        </p:nvGrpSpPr>
        <p:grpSpPr>
          <a:xfrm>
            <a:off x="277404" y="2672512"/>
            <a:ext cx="3446504" cy="276999"/>
            <a:chOff x="2448322" y="74775"/>
            <a:chExt cx="3446504" cy="276999"/>
          </a:xfrm>
        </p:grpSpPr>
        <p:sp>
          <p:nvSpPr>
            <p:cNvPr id="62" name="61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63" name="62 Conector recto"/>
            <p:cNvCxnSpPr>
              <a:stCxn id="62"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64" name="63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Curso de vida</a:t>
              </a:r>
              <a:endParaRPr lang="es-ES" sz="1200" b="1" dirty="0">
                <a:latin typeface="Arial Narrow" panose="020B0606020202030204" pitchFamily="34" charset="0"/>
              </a:endParaRPr>
            </a:p>
          </p:txBody>
        </p:sp>
      </p:grpSp>
      <p:sp>
        <p:nvSpPr>
          <p:cNvPr id="105" name="104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9</a:t>
            </a:r>
            <a:endParaRPr lang="es-ES" sz="1050" b="1" dirty="0">
              <a:latin typeface="Arial Narrow" panose="020B0606020202030204" pitchFamily="34" charset="0"/>
            </a:endParaRPr>
          </a:p>
        </p:txBody>
      </p:sp>
      <p:grpSp>
        <p:nvGrpSpPr>
          <p:cNvPr id="4" name="3 Grupo"/>
          <p:cNvGrpSpPr/>
          <p:nvPr/>
        </p:nvGrpSpPr>
        <p:grpSpPr>
          <a:xfrm>
            <a:off x="-143966" y="830792"/>
            <a:ext cx="1258607" cy="1651732"/>
            <a:chOff x="-143966" y="539552"/>
            <a:chExt cx="1258607" cy="1651732"/>
          </a:xfrm>
        </p:grpSpPr>
        <p:pic>
          <p:nvPicPr>
            <p:cNvPr id="2051" name="Picture 3"/>
            <p:cNvPicPr>
              <a:picLocks noChangeAspect="1" noChangeArrowheads="1"/>
            </p:cNvPicPr>
            <p:nvPr/>
          </p:nvPicPr>
          <p:blipFill rotWithShape="1">
            <a:blip r:embed="rId3">
              <a:biLevel thresh="75000"/>
              <a:extLst>
                <a:ext uri="{28A0092B-C50C-407E-A947-70E740481C1C}">
                  <a14:useLocalDpi xmlns:a14="http://schemas.microsoft.com/office/drawing/2010/main" val="0"/>
                </a:ext>
              </a:extLst>
            </a:blip>
            <a:srcRect r="85225"/>
            <a:stretch/>
          </p:blipFill>
          <p:spPr bwMode="auto">
            <a:xfrm>
              <a:off x="148822" y="539552"/>
              <a:ext cx="702032"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11 Rectángulo redondeado"/>
            <p:cNvSpPr/>
            <p:nvPr/>
          </p:nvSpPr>
          <p:spPr>
            <a:xfrm>
              <a:off x="110784" y="1579196"/>
              <a:ext cx="867311"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40,50%</a:t>
              </a:r>
              <a:endParaRPr lang="es-ES" sz="1600" b="1" dirty="0">
                <a:solidFill>
                  <a:schemeClr val="tx1"/>
                </a:solidFill>
                <a:latin typeface="Arial Narrow" panose="020B0606020202030204" pitchFamily="34" charset="0"/>
              </a:endParaRPr>
            </a:p>
          </p:txBody>
        </p:sp>
        <p:sp>
          <p:nvSpPr>
            <p:cNvPr id="31" name="30 CuadroTexto"/>
            <p:cNvSpPr txBox="1"/>
            <p:nvPr/>
          </p:nvSpPr>
          <p:spPr>
            <a:xfrm>
              <a:off x="-143966" y="1914285"/>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130  Casos</a:t>
              </a:r>
              <a:endParaRPr lang="es-ES" sz="1200" b="1" dirty="0">
                <a:latin typeface="Arial Narrow" panose="020B0606020202030204" pitchFamily="34" charset="0"/>
              </a:endParaRPr>
            </a:p>
          </p:txBody>
        </p:sp>
        <p:sp>
          <p:nvSpPr>
            <p:cNvPr id="37" name="36 CuadroTexto"/>
            <p:cNvSpPr txBox="1"/>
            <p:nvPr/>
          </p:nvSpPr>
          <p:spPr>
            <a:xfrm>
              <a:off x="-114966" y="1305463"/>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Masculino</a:t>
              </a:r>
              <a:endParaRPr lang="es-ES" sz="1200" b="1" u="sng" dirty="0">
                <a:latin typeface="Arial Narrow" panose="020B0606020202030204" pitchFamily="34" charset="0"/>
              </a:endParaRPr>
            </a:p>
          </p:txBody>
        </p:sp>
      </p:grpSp>
      <p:grpSp>
        <p:nvGrpSpPr>
          <p:cNvPr id="5" name="4 Grupo"/>
          <p:cNvGrpSpPr/>
          <p:nvPr/>
        </p:nvGrpSpPr>
        <p:grpSpPr>
          <a:xfrm>
            <a:off x="949682" y="892966"/>
            <a:ext cx="1282616" cy="1594010"/>
            <a:chOff x="767312" y="601726"/>
            <a:chExt cx="1282616" cy="1594010"/>
          </a:xfrm>
        </p:grpSpPr>
        <p:sp>
          <p:nvSpPr>
            <p:cNvPr id="42" name="41 Rectángulo redondeado"/>
            <p:cNvSpPr/>
            <p:nvPr/>
          </p:nvSpPr>
          <p:spPr>
            <a:xfrm>
              <a:off x="1017792" y="1573062"/>
              <a:ext cx="898317"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59,50%</a:t>
              </a:r>
              <a:endParaRPr lang="es-ES" sz="1600" b="1" dirty="0">
                <a:solidFill>
                  <a:schemeClr val="tx1"/>
                </a:solidFill>
                <a:latin typeface="Arial Narrow" panose="020B0606020202030204" pitchFamily="34" charset="0"/>
              </a:endParaRPr>
            </a:p>
          </p:txBody>
        </p:sp>
        <p:sp>
          <p:nvSpPr>
            <p:cNvPr id="32" name="31 CuadroTexto"/>
            <p:cNvSpPr txBox="1"/>
            <p:nvPr/>
          </p:nvSpPr>
          <p:spPr>
            <a:xfrm>
              <a:off x="820321" y="1918737"/>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191  Casos</a:t>
              </a:r>
              <a:endParaRPr lang="es-ES" sz="1200" b="1" dirty="0">
                <a:latin typeface="Arial Narrow" panose="020B0606020202030204" pitchFamily="34" charset="0"/>
              </a:endParaRPr>
            </a:p>
          </p:txBody>
        </p:sp>
        <p:pic>
          <p:nvPicPr>
            <p:cNvPr id="36" name="Picture 3"/>
            <p:cNvPicPr>
              <a:picLocks noChangeAspect="1" noChangeArrowheads="1"/>
            </p:cNvPicPr>
            <p:nvPr/>
          </p:nvPicPr>
          <p:blipFill rotWithShape="1">
            <a:blip r:embed="rId3">
              <a:biLevel thresh="75000"/>
              <a:extLst>
                <a:ext uri="{28A0092B-C50C-407E-A947-70E740481C1C}">
                  <a14:useLocalDpi xmlns:a14="http://schemas.microsoft.com/office/drawing/2010/main" val="0"/>
                </a:ext>
              </a:extLst>
            </a:blip>
            <a:srcRect l="30557" r="55507"/>
            <a:stretch/>
          </p:blipFill>
          <p:spPr bwMode="auto">
            <a:xfrm>
              <a:off x="1052788" y="601726"/>
              <a:ext cx="662151"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 name="39 CuadroTexto"/>
            <p:cNvSpPr txBox="1"/>
            <p:nvPr/>
          </p:nvSpPr>
          <p:spPr>
            <a:xfrm>
              <a:off x="767312" y="1314126"/>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Femenino</a:t>
              </a:r>
              <a:endParaRPr lang="es-ES" sz="1200" b="1" u="sng" dirty="0">
                <a:latin typeface="Arial Narrow" panose="020B0606020202030204" pitchFamily="34" charset="0"/>
              </a:endParaRPr>
            </a:p>
          </p:txBody>
        </p:sp>
      </p:grpSp>
      <p:grpSp>
        <p:nvGrpSpPr>
          <p:cNvPr id="6" name="5 Grupo"/>
          <p:cNvGrpSpPr/>
          <p:nvPr/>
        </p:nvGrpSpPr>
        <p:grpSpPr>
          <a:xfrm>
            <a:off x="1944266" y="828222"/>
            <a:ext cx="1414263" cy="1638535"/>
            <a:chOff x="1700534" y="536982"/>
            <a:chExt cx="1414263" cy="1638535"/>
          </a:xfrm>
        </p:grpSpPr>
        <p:sp>
          <p:nvSpPr>
            <p:cNvPr id="43" name="42 Rectángulo redondeado"/>
            <p:cNvSpPr/>
            <p:nvPr/>
          </p:nvSpPr>
          <p:spPr>
            <a:xfrm>
              <a:off x="2047806" y="1571104"/>
              <a:ext cx="740068"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0,0%</a:t>
              </a:r>
              <a:endParaRPr lang="es-ES" sz="1600" b="1" dirty="0">
                <a:solidFill>
                  <a:schemeClr val="tx1"/>
                </a:solidFill>
                <a:latin typeface="Arial Narrow" panose="020B0606020202030204" pitchFamily="34" charset="0"/>
              </a:endParaRPr>
            </a:p>
          </p:txBody>
        </p:sp>
        <p:pic>
          <p:nvPicPr>
            <p:cNvPr id="39" name="Picture 3"/>
            <p:cNvPicPr>
              <a:picLocks noChangeAspect="1" noChangeArrowheads="1"/>
            </p:cNvPicPr>
            <p:nvPr/>
          </p:nvPicPr>
          <p:blipFill rotWithShape="1">
            <a:blip r:embed="rId3">
              <a:biLevel thresh="75000"/>
              <a:extLst>
                <a:ext uri="{28A0092B-C50C-407E-A947-70E740481C1C}">
                  <a14:useLocalDpi xmlns:a14="http://schemas.microsoft.com/office/drawing/2010/main" val="0"/>
                </a:ext>
              </a:extLst>
            </a:blip>
            <a:srcRect l="59204" r="26197"/>
            <a:stretch/>
          </p:blipFill>
          <p:spPr bwMode="auto">
            <a:xfrm>
              <a:off x="2088282" y="536982"/>
              <a:ext cx="693683"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7" name="46 CuadroTexto"/>
            <p:cNvSpPr txBox="1"/>
            <p:nvPr/>
          </p:nvSpPr>
          <p:spPr>
            <a:xfrm>
              <a:off x="1700534" y="1311622"/>
              <a:ext cx="1414263"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Afrodescendiente</a:t>
              </a:r>
              <a:endParaRPr lang="es-ES" sz="1200" b="1" u="sng" dirty="0">
                <a:latin typeface="Arial Narrow" panose="020B0606020202030204" pitchFamily="34" charset="0"/>
              </a:endParaRPr>
            </a:p>
          </p:txBody>
        </p:sp>
        <p:sp>
          <p:nvSpPr>
            <p:cNvPr id="48" name="47 CuadroTexto"/>
            <p:cNvSpPr txBox="1"/>
            <p:nvPr/>
          </p:nvSpPr>
          <p:spPr>
            <a:xfrm>
              <a:off x="1792861" y="1898518"/>
              <a:ext cx="1229607" cy="276999"/>
            </a:xfrm>
            <a:prstGeom prst="rect">
              <a:avLst/>
            </a:prstGeom>
            <a:noFill/>
          </p:spPr>
          <p:txBody>
            <a:bodyPr wrap="square" rtlCol="0">
              <a:spAutoFit/>
            </a:bodyPr>
            <a:lstStyle/>
            <a:p>
              <a:pPr algn="ctr"/>
              <a:r>
                <a:rPr lang="es-ES" sz="1200" b="1" dirty="0">
                  <a:latin typeface="Arial Narrow" panose="020B0606020202030204" pitchFamily="34" charset="0"/>
                </a:rPr>
                <a:t>0</a:t>
              </a:r>
              <a:r>
                <a:rPr lang="es-ES" sz="1200" b="1" dirty="0" smtClean="0">
                  <a:latin typeface="Arial Narrow" panose="020B0606020202030204" pitchFamily="34" charset="0"/>
                </a:rPr>
                <a:t> Casos</a:t>
              </a:r>
              <a:endParaRPr lang="es-ES" sz="1200" b="1" dirty="0">
                <a:latin typeface="Arial Narrow" panose="020B0606020202030204" pitchFamily="34" charset="0"/>
              </a:endParaRPr>
            </a:p>
          </p:txBody>
        </p:sp>
      </p:grpSp>
      <p:grpSp>
        <p:nvGrpSpPr>
          <p:cNvPr id="11" name="10 Grupo"/>
          <p:cNvGrpSpPr/>
          <p:nvPr/>
        </p:nvGrpSpPr>
        <p:grpSpPr>
          <a:xfrm>
            <a:off x="3105668" y="865888"/>
            <a:ext cx="1246394" cy="1621088"/>
            <a:chOff x="2858112" y="554428"/>
            <a:chExt cx="1246394" cy="1621088"/>
          </a:xfrm>
        </p:grpSpPr>
        <p:sp>
          <p:nvSpPr>
            <p:cNvPr id="49" name="48 CuadroTexto"/>
            <p:cNvSpPr txBox="1"/>
            <p:nvPr/>
          </p:nvSpPr>
          <p:spPr>
            <a:xfrm>
              <a:off x="2858112" y="1315874"/>
              <a:ext cx="1229607" cy="251820"/>
            </a:xfrm>
            <a:prstGeom prst="rect">
              <a:avLst/>
            </a:prstGeom>
            <a:noFill/>
          </p:spPr>
          <p:txBody>
            <a:bodyPr wrap="square" rtlCol="0">
              <a:spAutoFit/>
            </a:bodyPr>
            <a:lstStyle/>
            <a:p>
              <a:pPr algn="ctr"/>
              <a:r>
                <a:rPr lang="es-ES" sz="1200" b="1" u="sng" dirty="0" smtClean="0">
                  <a:latin typeface="Arial Narrow" panose="020B0606020202030204" pitchFamily="34" charset="0"/>
                </a:rPr>
                <a:t>Indígena</a:t>
              </a:r>
              <a:endParaRPr lang="es-ES" sz="1200" b="1" u="sng" dirty="0">
                <a:latin typeface="Arial Narrow" panose="020B0606020202030204" pitchFamily="34" charset="0"/>
              </a:endParaRPr>
            </a:p>
          </p:txBody>
        </p:sp>
        <p:grpSp>
          <p:nvGrpSpPr>
            <p:cNvPr id="7" name="6 Grupo"/>
            <p:cNvGrpSpPr/>
            <p:nvPr/>
          </p:nvGrpSpPr>
          <p:grpSpPr>
            <a:xfrm>
              <a:off x="2874899" y="554428"/>
              <a:ext cx="1229607" cy="1621088"/>
              <a:chOff x="2850938" y="554428"/>
              <a:chExt cx="1229607" cy="1621088"/>
            </a:xfrm>
          </p:grpSpPr>
          <p:sp>
            <p:nvSpPr>
              <p:cNvPr id="44" name="43 Rectángulo redondeado"/>
              <p:cNvSpPr/>
              <p:nvPr/>
            </p:nvSpPr>
            <p:spPr>
              <a:xfrm>
                <a:off x="3071349" y="1566970"/>
                <a:ext cx="740068"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0,0%</a:t>
                </a:r>
                <a:endParaRPr lang="es-ES" sz="1600" b="1" dirty="0">
                  <a:solidFill>
                    <a:schemeClr val="tx1"/>
                  </a:solidFill>
                  <a:latin typeface="Arial Narrow" panose="020B0606020202030204" pitchFamily="34" charset="0"/>
                </a:endParaRPr>
              </a:p>
            </p:txBody>
          </p:sp>
          <p:pic>
            <p:nvPicPr>
              <p:cNvPr id="46" name="Picture 3"/>
              <p:cNvPicPr>
                <a:picLocks noChangeAspect="1" noChangeArrowheads="1"/>
              </p:cNvPicPr>
              <p:nvPr/>
            </p:nvPicPr>
            <p:blipFill rotWithShape="1">
              <a:blip r:embed="rId3">
                <a:biLevel thresh="75000"/>
                <a:extLst>
                  <a:ext uri="{28A0092B-C50C-407E-A947-70E740481C1C}">
                    <a14:useLocalDpi xmlns:a14="http://schemas.microsoft.com/office/drawing/2010/main" val="0"/>
                  </a:ext>
                </a:extLst>
              </a:blip>
              <a:srcRect l="87297"/>
              <a:stretch/>
            </p:blipFill>
            <p:spPr bwMode="auto">
              <a:xfrm>
                <a:off x="3155364" y="554428"/>
                <a:ext cx="603573"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0" name="49 CuadroTexto"/>
              <p:cNvSpPr txBox="1"/>
              <p:nvPr/>
            </p:nvSpPr>
            <p:spPr>
              <a:xfrm>
                <a:off x="2850938" y="1898517"/>
                <a:ext cx="1229607" cy="276999"/>
              </a:xfrm>
              <a:prstGeom prst="rect">
                <a:avLst/>
              </a:prstGeom>
              <a:noFill/>
            </p:spPr>
            <p:txBody>
              <a:bodyPr wrap="square" rtlCol="0">
                <a:spAutoFit/>
              </a:bodyPr>
              <a:lstStyle/>
              <a:p>
                <a:pPr algn="ctr"/>
                <a:r>
                  <a:rPr lang="es-ES" sz="1200" b="1" dirty="0">
                    <a:latin typeface="Arial Narrow" panose="020B0606020202030204" pitchFamily="34" charset="0"/>
                  </a:rPr>
                  <a:t>0</a:t>
                </a:r>
                <a:r>
                  <a:rPr lang="es-ES" sz="1200" b="1" dirty="0" smtClean="0">
                    <a:latin typeface="Arial Narrow" panose="020B0606020202030204" pitchFamily="34" charset="0"/>
                  </a:rPr>
                  <a:t> Casos</a:t>
                </a:r>
                <a:endParaRPr lang="es-ES" sz="1200" b="1" dirty="0">
                  <a:latin typeface="Arial Narrow" panose="020B0606020202030204" pitchFamily="34" charset="0"/>
                </a:endParaRPr>
              </a:p>
            </p:txBody>
          </p:sp>
        </p:grpSp>
      </p:grpSp>
      <p:grpSp>
        <p:nvGrpSpPr>
          <p:cNvPr id="9" name="8 Grupo"/>
          <p:cNvGrpSpPr/>
          <p:nvPr/>
        </p:nvGrpSpPr>
        <p:grpSpPr>
          <a:xfrm>
            <a:off x="5622828" y="842667"/>
            <a:ext cx="1610597" cy="1615816"/>
            <a:chOff x="5622828" y="551427"/>
            <a:chExt cx="1610597" cy="1615816"/>
          </a:xfrm>
        </p:grpSpPr>
        <p:pic>
          <p:nvPicPr>
            <p:cNvPr id="2052" name="Picture 4"/>
            <p:cNvPicPr>
              <a:picLocks noChangeAspect="1" noChangeArrowheads="1"/>
            </p:cNvPicPr>
            <p:nvPr/>
          </p:nvPicPr>
          <p:blipFill rotWithShape="1">
            <a:blip r:embed="rId4">
              <a:biLevel thresh="50000"/>
              <a:extLst>
                <a:ext uri="{28A0092B-C50C-407E-A947-70E740481C1C}">
                  <a14:useLocalDpi xmlns:a14="http://schemas.microsoft.com/office/drawing/2010/main" val="0"/>
                </a:ext>
              </a:extLst>
            </a:blip>
            <a:srcRect l="58247"/>
            <a:stretch/>
          </p:blipFill>
          <p:spPr bwMode="auto">
            <a:xfrm>
              <a:off x="5915945" y="551427"/>
              <a:ext cx="924865" cy="8306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3" name="52 CuadroTexto"/>
            <p:cNvSpPr txBox="1"/>
            <p:nvPr/>
          </p:nvSpPr>
          <p:spPr>
            <a:xfrm>
              <a:off x="5622828" y="1311622"/>
              <a:ext cx="161059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Habitante de calle</a:t>
              </a:r>
              <a:endParaRPr lang="es-ES" sz="1200" b="1" u="sng" dirty="0">
                <a:solidFill>
                  <a:sysClr val="windowText" lastClr="000000"/>
                </a:solidFill>
                <a:latin typeface="Arial Narrow" panose="020B0606020202030204" pitchFamily="34" charset="0"/>
              </a:endParaRPr>
            </a:p>
          </p:txBody>
        </p:sp>
        <p:sp>
          <p:nvSpPr>
            <p:cNvPr id="54" name="53 Rectángulo redondeado"/>
            <p:cNvSpPr/>
            <p:nvPr/>
          </p:nvSpPr>
          <p:spPr>
            <a:xfrm>
              <a:off x="6058092" y="1558697"/>
              <a:ext cx="740068" cy="360040"/>
            </a:xfrm>
            <a:prstGeom prst="round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a:t>
              </a:r>
              <a:endParaRPr lang="es-ES" sz="1600" b="1" dirty="0">
                <a:solidFill>
                  <a:schemeClr val="tx1"/>
                </a:solidFill>
                <a:latin typeface="Arial Narrow" panose="020B0606020202030204" pitchFamily="34" charset="0"/>
              </a:endParaRPr>
            </a:p>
          </p:txBody>
        </p:sp>
        <p:sp>
          <p:nvSpPr>
            <p:cNvPr id="58" name="57 CuadroTexto"/>
            <p:cNvSpPr txBox="1"/>
            <p:nvPr/>
          </p:nvSpPr>
          <p:spPr>
            <a:xfrm>
              <a:off x="5837681" y="1890244"/>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0 Casos</a:t>
              </a:r>
              <a:endParaRPr lang="es-ES" sz="1200" b="1" dirty="0">
                <a:latin typeface="Arial Narrow" panose="020B0606020202030204" pitchFamily="34" charset="0"/>
              </a:endParaRPr>
            </a:p>
          </p:txBody>
        </p:sp>
      </p:grpSp>
      <p:grpSp>
        <p:nvGrpSpPr>
          <p:cNvPr id="10" name="9 Grupo"/>
          <p:cNvGrpSpPr/>
          <p:nvPr/>
        </p:nvGrpSpPr>
        <p:grpSpPr>
          <a:xfrm>
            <a:off x="4188447" y="974808"/>
            <a:ext cx="1610597" cy="1516901"/>
            <a:chOff x="4078085" y="683568"/>
            <a:chExt cx="1610597" cy="1516901"/>
          </a:xfrm>
        </p:grpSpPr>
        <p:pic>
          <p:nvPicPr>
            <p:cNvPr id="52" name="Picture 4"/>
            <p:cNvPicPr>
              <a:picLocks noChangeAspect="1" noChangeArrowheads="1"/>
            </p:cNvPicPr>
            <p:nvPr/>
          </p:nvPicPr>
          <p:blipFill rotWithShape="1">
            <a:blip r:embed="rId4">
              <a:biLevel thresh="50000"/>
              <a:extLst>
                <a:ext uri="{28A0092B-C50C-407E-A947-70E740481C1C}">
                  <a14:useLocalDpi xmlns:a14="http://schemas.microsoft.com/office/drawing/2010/main" val="0"/>
                </a:ext>
              </a:extLst>
            </a:blip>
            <a:srcRect r="48966"/>
            <a:stretch/>
          </p:blipFill>
          <p:spPr bwMode="auto">
            <a:xfrm>
              <a:off x="4361548" y="683568"/>
              <a:ext cx="1039102" cy="7635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6" name="55 Rectángulo redondeado"/>
            <p:cNvSpPr/>
            <p:nvPr/>
          </p:nvSpPr>
          <p:spPr>
            <a:xfrm>
              <a:off x="4434758" y="1592873"/>
              <a:ext cx="893884" cy="360040"/>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0,0%</a:t>
              </a:r>
              <a:endParaRPr lang="es-ES" sz="1600" b="1" dirty="0">
                <a:solidFill>
                  <a:schemeClr val="tx1"/>
                </a:solidFill>
                <a:latin typeface="Arial Narrow" panose="020B0606020202030204" pitchFamily="34" charset="0"/>
              </a:endParaRPr>
            </a:p>
          </p:txBody>
        </p:sp>
        <p:sp>
          <p:nvSpPr>
            <p:cNvPr id="51" name="50 CuadroTexto"/>
            <p:cNvSpPr txBox="1"/>
            <p:nvPr/>
          </p:nvSpPr>
          <p:spPr>
            <a:xfrm>
              <a:off x="4078085" y="1331640"/>
              <a:ext cx="1610597" cy="276999"/>
            </a:xfrm>
            <a:prstGeom prst="rect">
              <a:avLst/>
            </a:prstGeom>
            <a:noFill/>
          </p:spPr>
          <p:txBody>
            <a:bodyPr wrap="square" rtlCol="0">
              <a:spAutoFit/>
            </a:bodyPr>
            <a:lstStyle/>
            <a:p>
              <a:pPr algn="ctr"/>
              <a:r>
                <a:rPr lang="es-ES" sz="1200" b="1" u="sng" dirty="0">
                  <a:latin typeface="Arial Narrow" panose="020B0606020202030204" pitchFamily="34" charset="0"/>
                </a:rPr>
                <a:t>Privados de la Libertad</a:t>
              </a:r>
              <a:endParaRPr lang="es-ES" sz="1200" b="1" u="sng" dirty="0">
                <a:solidFill>
                  <a:sysClr val="windowText" lastClr="000000"/>
                </a:solidFill>
                <a:latin typeface="Arial Narrow" panose="020B0606020202030204" pitchFamily="34" charset="0"/>
              </a:endParaRPr>
            </a:p>
          </p:txBody>
        </p:sp>
        <p:sp>
          <p:nvSpPr>
            <p:cNvPr id="65" name="64 CuadroTexto"/>
            <p:cNvSpPr txBox="1"/>
            <p:nvPr/>
          </p:nvSpPr>
          <p:spPr>
            <a:xfrm>
              <a:off x="4266295" y="1923470"/>
              <a:ext cx="1229607" cy="276999"/>
            </a:xfrm>
            <a:prstGeom prst="rect">
              <a:avLst/>
            </a:prstGeom>
            <a:noFill/>
          </p:spPr>
          <p:txBody>
            <a:bodyPr wrap="square" rtlCol="0">
              <a:spAutoFit/>
            </a:bodyPr>
            <a:lstStyle/>
            <a:p>
              <a:pPr algn="ctr"/>
              <a:r>
                <a:rPr lang="es-ES" sz="1200" b="1" dirty="0">
                  <a:latin typeface="Arial Narrow" panose="020B0606020202030204" pitchFamily="34" charset="0"/>
                </a:rPr>
                <a:t>0</a:t>
              </a:r>
              <a:r>
                <a:rPr lang="es-ES" sz="1200" b="1" dirty="0" smtClean="0">
                  <a:latin typeface="Arial Narrow" panose="020B0606020202030204" pitchFamily="34" charset="0"/>
                </a:rPr>
                <a:t> Casos</a:t>
              </a:r>
              <a:endParaRPr lang="es-ES" sz="1200" b="1" dirty="0">
                <a:latin typeface="Arial Narrow" panose="020B0606020202030204" pitchFamily="34" charset="0"/>
              </a:endParaRPr>
            </a:p>
          </p:txBody>
        </p:sp>
      </p:grpSp>
      <p:sp>
        <p:nvSpPr>
          <p:cNvPr id="66" name="65 Rectángulo"/>
          <p:cNvSpPr/>
          <p:nvPr/>
        </p:nvSpPr>
        <p:spPr>
          <a:xfrm>
            <a:off x="-6899" y="6735293"/>
            <a:ext cx="7200900" cy="382832"/>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67" name="66 Grupo"/>
          <p:cNvGrpSpPr/>
          <p:nvPr/>
        </p:nvGrpSpPr>
        <p:grpSpPr>
          <a:xfrm>
            <a:off x="185139" y="6800182"/>
            <a:ext cx="3446504" cy="276999"/>
            <a:chOff x="2448322" y="33831"/>
            <a:chExt cx="3446504" cy="276999"/>
          </a:xfrm>
        </p:grpSpPr>
        <p:sp>
          <p:nvSpPr>
            <p:cNvPr id="68" name="67 Elipse"/>
            <p:cNvSpPr/>
            <p:nvPr/>
          </p:nvSpPr>
          <p:spPr>
            <a:xfrm>
              <a:off x="2448322" y="33831"/>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69" name="68 Conector recto"/>
            <p:cNvCxnSpPr>
              <a:stCxn id="68" idx="6"/>
            </p:cNvCxnSpPr>
            <p:nvPr/>
          </p:nvCxnSpPr>
          <p:spPr>
            <a:xfrm>
              <a:off x="2736354" y="164636"/>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70" name="69 CuadroTexto"/>
            <p:cNvSpPr txBox="1"/>
            <p:nvPr/>
          </p:nvSpPr>
          <p:spPr>
            <a:xfrm>
              <a:off x="3302538" y="33831"/>
              <a:ext cx="2592288" cy="276999"/>
            </a:xfrm>
            <a:prstGeom prst="rect">
              <a:avLst/>
            </a:prstGeom>
            <a:noFill/>
          </p:spPr>
          <p:txBody>
            <a:bodyPr wrap="square" rtlCol="0">
              <a:spAutoFit/>
            </a:bodyPr>
            <a:lstStyle/>
            <a:p>
              <a:r>
                <a:rPr lang="es-ES" sz="1200" b="1" dirty="0" smtClean="0">
                  <a:latin typeface="Arial Narrow" panose="020B0606020202030204" pitchFamily="34" charset="0"/>
                </a:rPr>
                <a:t>Consideraciones  técnicas</a:t>
              </a:r>
              <a:endParaRPr lang="es-ES" sz="1200" b="1" dirty="0">
                <a:latin typeface="Arial Narrow" panose="020B0606020202030204" pitchFamily="34" charset="0"/>
              </a:endParaRPr>
            </a:p>
          </p:txBody>
        </p:sp>
      </p:grpSp>
      <p:sp>
        <p:nvSpPr>
          <p:cNvPr id="71" name="70 CuadroTexto"/>
          <p:cNvSpPr txBox="1"/>
          <p:nvPr/>
        </p:nvSpPr>
        <p:spPr>
          <a:xfrm>
            <a:off x="50" y="7118125"/>
            <a:ext cx="7137386" cy="1815882"/>
          </a:xfrm>
          <a:prstGeom prst="rect">
            <a:avLst/>
          </a:prstGeom>
          <a:noFill/>
        </p:spPr>
        <p:txBody>
          <a:bodyPr wrap="square" rtlCol="0">
            <a:spAutoFit/>
          </a:bodyPr>
          <a:lstStyle/>
          <a:p>
            <a:pPr algn="just"/>
            <a:r>
              <a:rPr lang="es-CO" sz="1400" dirty="0" smtClean="0">
                <a:latin typeface="Arial Narrow" panose="020B0606020202030204" pitchFamily="34" charset="0"/>
              </a:rPr>
              <a:t>El comportamiento de la Parotiditis según el canal endémico se observa con predominio en zona de éxito. El número de casos este año esta por debajo de lo presentado en los 2 años anteriores, lo que corresponde con una disminución en los casos de un 51% en relación al año anterior. En el análisis de razón de casos, todas las  semanas esta por debajo del número de casos. En promedio se notificaron 5 casos por semana epidemiológica. Los cursos de juventud, adultez y adulto mayor representan el 78%  de los casos. Estos casos podrían relacionarse o con personas no vacunadas en la infancia o con perdida de inmunidad  a través del tiempo. Hasta la semana epidemiológica 44, no se identificaron brotes por esta enfermedad.</a:t>
            </a:r>
            <a:endParaRPr lang="es-CO" sz="1400" dirty="0">
              <a:latin typeface="Arial Narrow" panose="020B0606020202030204" pitchFamily="34" charset="0"/>
            </a:endParaRPr>
          </a:p>
        </p:txBody>
      </p:sp>
      <p:grpSp>
        <p:nvGrpSpPr>
          <p:cNvPr id="55" name="54 Grupo"/>
          <p:cNvGrpSpPr/>
          <p:nvPr/>
        </p:nvGrpSpPr>
        <p:grpSpPr>
          <a:xfrm>
            <a:off x="144066" y="517803"/>
            <a:ext cx="1642872" cy="453797"/>
            <a:chOff x="402095" y="486270"/>
            <a:chExt cx="2369636" cy="453797"/>
          </a:xfrm>
        </p:grpSpPr>
        <p:sp>
          <p:nvSpPr>
            <p:cNvPr id="59" name="58 Abrir llave"/>
            <p:cNvSpPr/>
            <p:nvPr/>
          </p:nvSpPr>
          <p:spPr>
            <a:xfrm rot="16200000">
              <a:off x="1469899" y="-361764"/>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72" name="71 CuadroTexto"/>
            <p:cNvSpPr txBox="1"/>
            <p:nvPr/>
          </p:nvSpPr>
          <p:spPr>
            <a:xfrm>
              <a:off x="1065276" y="486270"/>
              <a:ext cx="1229607" cy="338554"/>
            </a:xfrm>
            <a:prstGeom prst="rect">
              <a:avLst/>
            </a:prstGeom>
            <a:noFill/>
          </p:spPr>
          <p:txBody>
            <a:bodyPr wrap="square" rtlCol="0">
              <a:spAutoFit/>
            </a:bodyPr>
            <a:lstStyle/>
            <a:p>
              <a:pPr algn="ctr"/>
              <a:r>
                <a:rPr lang="es-ES" sz="1600" b="1" dirty="0" smtClean="0">
                  <a:latin typeface="Arial Narrow" panose="020B0606020202030204" pitchFamily="34" charset="0"/>
                </a:rPr>
                <a:t>Sexo</a:t>
              </a:r>
              <a:endParaRPr lang="es-ES" sz="1600" b="1" dirty="0">
                <a:latin typeface="Arial Narrow" panose="020B0606020202030204" pitchFamily="34" charset="0"/>
              </a:endParaRPr>
            </a:p>
          </p:txBody>
        </p:sp>
      </p:grpSp>
      <p:grpSp>
        <p:nvGrpSpPr>
          <p:cNvPr id="73" name="72 Grupo"/>
          <p:cNvGrpSpPr/>
          <p:nvPr/>
        </p:nvGrpSpPr>
        <p:grpSpPr>
          <a:xfrm>
            <a:off x="2223152" y="513131"/>
            <a:ext cx="1809346" cy="436841"/>
            <a:chOff x="3060727" y="484500"/>
            <a:chExt cx="2369636" cy="436841"/>
          </a:xfrm>
        </p:grpSpPr>
        <p:sp>
          <p:nvSpPr>
            <p:cNvPr id="74" name="73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75" name="74 CuadroTexto"/>
            <p:cNvSpPr txBox="1"/>
            <p:nvPr/>
          </p:nvSpPr>
          <p:spPr>
            <a:xfrm>
              <a:off x="3600450" y="484500"/>
              <a:ext cx="1229607" cy="338554"/>
            </a:xfrm>
            <a:prstGeom prst="rect">
              <a:avLst/>
            </a:prstGeom>
            <a:noFill/>
          </p:spPr>
          <p:txBody>
            <a:bodyPr wrap="square" rtlCol="0">
              <a:spAutoFit/>
            </a:bodyPr>
            <a:lstStyle/>
            <a:p>
              <a:pPr algn="ctr"/>
              <a:r>
                <a:rPr lang="es-ES" sz="1600" b="1" dirty="0" smtClean="0">
                  <a:latin typeface="Arial Narrow" panose="020B0606020202030204" pitchFamily="34" charset="0"/>
                </a:rPr>
                <a:t>Etnia</a:t>
              </a:r>
              <a:endParaRPr lang="es-ES" sz="1600" b="1" dirty="0">
                <a:latin typeface="Arial Narrow" panose="020B0606020202030204" pitchFamily="34" charset="0"/>
              </a:endParaRPr>
            </a:p>
          </p:txBody>
        </p:sp>
      </p:grpSp>
      <p:grpSp>
        <p:nvGrpSpPr>
          <p:cNvPr id="76" name="75 Grupo"/>
          <p:cNvGrpSpPr/>
          <p:nvPr/>
        </p:nvGrpSpPr>
        <p:grpSpPr>
          <a:xfrm>
            <a:off x="4573030" y="537991"/>
            <a:ext cx="2771836" cy="436841"/>
            <a:chOff x="2849287" y="484500"/>
            <a:chExt cx="2777877" cy="436841"/>
          </a:xfrm>
        </p:grpSpPr>
        <p:sp>
          <p:nvSpPr>
            <p:cNvPr id="77" name="76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78" name="77 CuadroTexto"/>
            <p:cNvSpPr txBox="1"/>
            <p:nvPr/>
          </p:nvSpPr>
          <p:spPr>
            <a:xfrm>
              <a:off x="2849287" y="484500"/>
              <a:ext cx="2777877" cy="338554"/>
            </a:xfrm>
            <a:prstGeom prst="rect">
              <a:avLst/>
            </a:prstGeom>
            <a:noFill/>
          </p:spPr>
          <p:txBody>
            <a:bodyPr wrap="square" rtlCol="0">
              <a:spAutoFit/>
            </a:bodyPr>
            <a:lstStyle/>
            <a:p>
              <a:pPr algn="ctr"/>
              <a:r>
                <a:rPr lang="es-ES" sz="1600" b="1" dirty="0" smtClean="0">
                  <a:latin typeface="Arial Narrow" panose="020B0606020202030204" pitchFamily="34" charset="0"/>
                </a:rPr>
                <a:t>Población especiales</a:t>
              </a:r>
              <a:endParaRPr lang="es-ES" sz="1600" b="1" dirty="0">
                <a:latin typeface="Arial Narrow" panose="020B0606020202030204" pitchFamily="34" charset="0"/>
              </a:endParaRPr>
            </a:p>
          </p:txBody>
        </p:sp>
      </p:grpSp>
      <p:graphicFrame>
        <p:nvGraphicFramePr>
          <p:cNvPr id="79" name="Gráfico 78"/>
          <p:cNvGraphicFramePr>
            <a:graphicFrameLocks/>
          </p:cNvGraphicFramePr>
          <p:nvPr>
            <p:extLst>
              <p:ext uri="{D42A27DB-BD31-4B8C-83A1-F6EECF244321}">
                <p14:modId xmlns:p14="http://schemas.microsoft.com/office/powerpoint/2010/main" val="816500227"/>
              </p:ext>
            </p:extLst>
          </p:nvPr>
        </p:nvGraphicFramePr>
        <p:xfrm>
          <a:off x="0" y="3063038"/>
          <a:ext cx="7148493" cy="360633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47936178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Personalizado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0070C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25609</TotalTime>
  <Words>5419</Words>
  <Application>Microsoft Office PowerPoint</Application>
  <PresentationFormat>Personalizado</PresentationFormat>
  <Paragraphs>1080</Paragraphs>
  <Slides>28</Slides>
  <Notes>14</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28</vt:i4>
      </vt:variant>
    </vt:vector>
  </HeadingPairs>
  <TitlesOfParts>
    <vt:vector size="36" baseType="lpstr">
      <vt:lpstr>MS Mincho</vt:lpstr>
      <vt:lpstr>Arial</vt:lpstr>
      <vt:lpstr>Arial Narrow</vt:lpstr>
      <vt:lpstr>Calibri</vt:lpstr>
      <vt:lpstr>Carter One</vt:lpstr>
      <vt:lpstr>Franklin Gothic Heavy</vt:lpstr>
      <vt:lpstr>Times New Roman</vt:lpstr>
      <vt:lpstr>Tema de Office</vt:lpstr>
      <vt:lpstr>Presentación</vt:lpstr>
      <vt:lpstr>Contenido</vt:lpstr>
      <vt:lpstr>Tuberculosis</vt:lpstr>
      <vt:lpstr>Presentación de PowerPoint</vt:lpstr>
      <vt:lpstr>Presentación de PowerPoint</vt:lpstr>
      <vt:lpstr>Tosferina</vt:lpstr>
      <vt:lpstr>Presentación de PowerPoint</vt:lpstr>
      <vt:lpstr>Parotiditis</vt:lpstr>
      <vt:lpstr>Presentación de PowerPoint</vt:lpstr>
      <vt:lpstr>Varicela</vt:lpstr>
      <vt:lpstr>Presentación de PowerPoint</vt:lpstr>
      <vt:lpstr>Meningitis</vt:lpstr>
      <vt:lpstr>Presentación de PowerPoint</vt:lpstr>
      <vt:lpstr>Hepatitis A</vt:lpstr>
      <vt:lpstr>Presentación de PowerPoint</vt:lpstr>
      <vt:lpstr>Intoxicaciones</vt:lpstr>
      <vt:lpstr>Enfermedad transmitida por alimentos ETA </vt:lpstr>
      <vt:lpstr>Presentación de PowerPoint</vt:lpstr>
      <vt:lpstr>Presentación de PowerPoint</vt:lpstr>
      <vt:lpstr>Infección de sitio quirúrgico- ISQ</vt:lpstr>
      <vt:lpstr>Endometritis  post parto</vt:lpstr>
      <vt:lpstr>Infección asociadas a dispositivos en UCI</vt:lpstr>
      <vt:lpstr>Consumo de antibióticos en el ámbito hospitalario</vt:lpstr>
      <vt:lpstr>Consumo de antibióticos en el ámbito hospitalario</vt:lpstr>
      <vt:lpstr>Búsqueda activa institucional</vt:lpstr>
      <vt:lpstr>Búsqueda activa institucional</vt:lpstr>
      <vt:lpstr>Presentación de PowerPoint</vt:lpstr>
      <vt:lpstr>Presentación de PowerPoint</vt:lpstr>
    </vt:vector>
  </TitlesOfParts>
  <Company>Universidad de Antioquia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Silvana Zapata Bedoya</dc:creator>
  <cp:keywords>Vigilncia Epidemiólogica</cp:keywords>
  <cp:lastModifiedBy>metrosaluddosi</cp:lastModifiedBy>
  <cp:revision>3214</cp:revision>
  <cp:lastPrinted>2019-09-10T20:37:37Z</cp:lastPrinted>
  <dcterms:created xsi:type="dcterms:W3CDTF">2019-03-11T16:04:20Z</dcterms:created>
  <dcterms:modified xsi:type="dcterms:W3CDTF">2022-10-20T14:29:45Z</dcterms:modified>
</cp:coreProperties>
</file>