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9144000" cx="7200900"/>
  <p:notesSz cx="7010400" cy="9296400"/>
  <p:embeddedFontLst>
    <p:embeddedFont>
      <p:font typeface="Arial Narrow"/>
      <p:regular r:id="rId51"/>
      <p:bold r:id="rId52"/>
      <p:italic r:id="rId53"/>
      <p:boldItalic r:id="rId54"/>
    </p:embeddedFont>
    <p:embeddedFont>
      <p:font typeface="Libre Franklin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57" roundtripDataSignature="AMtx7mj32cGzIyc+PmEQu9Mnn4J3Lr/f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3DA329-849C-47B7-BC64-5723E98593B8}">
  <a:tblStyle styleId="{A03DA329-849C-47B7-BC64-5723E98593B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3663CDA-1C87-4246-9EEC-94756F42E92C}"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alNarrow-regular.fntdata"/><Relationship Id="rId50" Type="http://schemas.openxmlformats.org/officeDocument/2006/relationships/slide" Target="slides/slide44.xml"/><Relationship Id="rId53" Type="http://schemas.openxmlformats.org/officeDocument/2006/relationships/font" Target="fonts/ArialNarrow-italic.fntdata"/><Relationship Id="rId52" Type="http://schemas.openxmlformats.org/officeDocument/2006/relationships/font" Target="fonts/ArialNarrow-bold.fntdata"/><Relationship Id="rId11" Type="http://schemas.openxmlformats.org/officeDocument/2006/relationships/slide" Target="slides/slide5.xml"/><Relationship Id="rId55" Type="http://schemas.openxmlformats.org/officeDocument/2006/relationships/font" Target="fonts/LibreFranklinBlack-bold.fntdata"/><Relationship Id="rId10" Type="http://schemas.openxmlformats.org/officeDocument/2006/relationships/slide" Target="slides/slide4.xml"/><Relationship Id="rId54" Type="http://schemas.openxmlformats.org/officeDocument/2006/relationships/font" Target="fonts/ArialNarrow-boldItalic.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LibreFranklin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44%202022\2-Canal%20end&#233;mico%20IRA%20medellin%202022%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44%202022\2-Canal%20end&#233;mico%20IRA%20medellin%202022%20Bortman%20y%20MMW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44%202022\INDICADO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44%202022\2-Canal%20end&#233;mico%20IRA%20medellin%202022%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1067881970\Desktop\IRA\SEMANA%2044%202022\2-Canal%20end&#233;mico%20IRA%20medellin%202022%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44%202022\INDICADORE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1067881970\Desktop\IRA\SEMANA%2044%202022\2-Canal%20end&#233;mico%20IRA%20medellin%202022%20Bortman%20y%20MMWR.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E:\IRA\Nueva%20carpeta%20(2)\Gr&#225;fico%20comparativo%20evento%20345%20datos%20basicos%20y%20complementarios%20sem%2040_2022.xlsx" TargetMode="External"/></Relationships>
</file>

<file path=ppt/charts/_rels/chart18.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E:\IRA\Nueva%20carpeta%20(2)\Gr&#225;fico%20comparativo%20evento%20345%20datos%20basicos%20y%20complementarios%20sem%2040_202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esktop\IRA\SEMANA%2044%202022\GRAFICO%20VIRUS%20RESPIRATORIO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Bolet&#237;n%20y%20comportamiento\BASE%20CENTINELA%20IRAG%20HSVF_10-11-2022.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Desktop\Bolet&#237;n%20y%20comportamiento\Revisi&#243;n%20evento%20348%20semana%2044%20081122%20.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1067881970\Desktop\Bolet&#237;n%20y%20comportamiento\evento%20348%20datos%20basicos%20y%20complementarios_SEM_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PROPIA%20INTENTO%20DE%20SUICIDIO_2022%20prelimina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PROPIA%20INTENTO%20DE%20SUICIDIO_2022%20preliminar.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PROPIA%20INTENTO%20DE%20SUICIDIO_2022%20preliminar.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Libro2" TargetMode="External"/></Relationships>
</file>

<file path=ppt/charts/_rels/chart3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Libro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1.Noviembre\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44%202022\2-Canal%20end&#233;mico%20IRA%20medellin%202022%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44%202022\INDICAD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8098304"/>
        <c:axId val="88100864"/>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2</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2</c:v>
                </c:pt>
                <c:pt idx="40">
                  <c:v>4</c:v>
                </c:pt>
                <c:pt idx="41">
                  <c:v>3</c:v>
                </c:pt>
                <c:pt idx="42">
                  <c:v>2</c:v>
                </c:pt>
                <c:pt idx="43">
                  <c:v>1</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8098304"/>
        <c:axId val="88100864"/>
      </c:scatterChart>
      <c:catAx>
        <c:axId val="88098304"/>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88100864"/>
        <c:crosses val="autoZero"/>
        <c:auto val="1"/>
        <c:lblAlgn val="ctr"/>
        <c:lblOffset val="100"/>
        <c:noMultiLvlLbl val="0"/>
      </c:catAx>
      <c:valAx>
        <c:axId val="88100864"/>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88098304"/>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'[2-Canal endémico IRA medellin 2022 Bortman y MMWR.xlsx]IRA'!$B$129</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MMWR.xlsx]IRA'!$C$129:$BC$129</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MMWR.xlsx]IRA'!$B$130</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MMWR.xlsx]IRA'!$C$130:$BC$130</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MMWR.xlsx]IRA'!$B$131</c:f>
              <c:strCache>
                <c:ptCount val="1"/>
                <c:pt idx="0">
                  <c:v>Razón observada</c:v>
                </c:pt>
              </c:strCache>
            </c:strRef>
          </c:tx>
          <c:spPr>
            <a:ln w="28575" cap="rnd">
              <a:noFill/>
              <a:round/>
            </a:ln>
            <a:effectLst/>
          </c:spPr>
          <c:marker>
            <c:symbol val="circle"/>
            <c:size val="4"/>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MMWR.xlsx]IRA'!$C$131:$BB$131</c:f>
              <c:numCache>
                <c:formatCode>General</c:formatCode>
                <c:ptCount val="52"/>
                <c:pt idx="0">
                  <c:v>1.9522451064485973</c:v>
                </c:pt>
                <c:pt idx="1">
                  <c:v>2.1085217931121445</c:v>
                </c:pt>
                <c:pt idx="2">
                  <c:v>1.4608460978101976</c:v>
                </c:pt>
                <c:pt idx="3">
                  <c:v>1.1066718022922934</c:v>
                </c:pt>
                <c:pt idx="4">
                  <c:v>0.8285056598874514</c:v>
                </c:pt>
                <c:pt idx="5">
                  <c:v>0.68471487161111944</c:v>
                </c:pt>
                <c:pt idx="6">
                  <c:v>0.72835864247397231</c:v>
                </c:pt>
                <c:pt idx="7">
                  <c:v>0.7813792826444953</c:v>
                </c:pt>
                <c:pt idx="8">
                  <c:v>0.7516603487490523</c:v>
                </c:pt>
                <c:pt idx="9">
                  <c:v>0.82749232617109303</c:v>
                </c:pt>
                <c:pt idx="10">
                  <c:v>0.73730280621077204</c:v>
                </c:pt>
                <c:pt idx="11">
                  <c:v>0.83040667421625258</c:v>
                </c:pt>
                <c:pt idx="12">
                  <c:v>0.92485878871532112</c:v>
                </c:pt>
                <c:pt idx="13">
                  <c:v>1.1130834266740204</c:v>
                </c:pt>
                <c:pt idx="14">
                  <c:v>0.68371284886088002</c:v>
                </c:pt>
                <c:pt idx="15">
                  <c:v>1.0548682307615742</c:v>
                </c:pt>
                <c:pt idx="16">
                  <c:v>1.0691812359157553</c:v>
                </c:pt>
                <c:pt idx="17">
                  <c:v>1.1484191184708807</c:v>
                </c:pt>
                <c:pt idx="18">
                  <c:v>1.274331302793599</c:v>
                </c:pt>
                <c:pt idx="19">
                  <c:v>1.5806556540276533</c:v>
                </c:pt>
                <c:pt idx="20">
                  <c:v>1.4953504496604604</c:v>
                </c:pt>
                <c:pt idx="21">
                  <c:v>2.0864574664582785</c:v>
                </c:pt>
                <c:pt idx="22">
                  <c:v>1.5425722630677812</c:v>
                </c:pt>
                <c:pt idx="23">
                  <c:v>1.5518282455551826</c:v>
                </c:pt>
                <c:pt idx="24">
                  <c:v>1.657349779336879</c:v>
                </c:pt>
                <c:pt idx="25">
                  <c:v>1.4110113567855571</c:v>
                </c:pt>
                <c:pt idx="26">
                  <c:v>1.7121655682013872</c:v>
                </c:pt>
                <c:pt idx="27">
                  <c:v>1.3961283851554664</c:v>
                </c:pt>
                <c:pt idx="28">
                  <c:v>1.2864202449963313</c:v>
                </c:pt>
                <c:pt idx="29">
                  <c:v>1.4793799356537001</c:v>
                </c:pt>
                <c:pt idx="30">
                  <c:v>1.406530104595761</c:v>
                </c:pt>
                <c:pt idx="31">
                  <c:v>1.1741926561095359</c:v>
                </c:pt>
                <c:pt idx="32">
                  <c:v>1.3698484979971775</c:v>
                </c:pt>
                <c:pt idx="33">
                  <c:v>1.4996140297951253</c:v>
                </c:pt>
                <c:pt idx="34">
                  <c:v>1.3351598173515982</c:v>
                </c:pt>
                <c:pt idx="35">
                  <c:v>1.3809994654000273</c:v>
                </c:pt>
                <c:pt idx="36">
                  <c:v>1.3489251427148561</c:v>
                </c:pt>
                <c:pt idx="37">
                  <c:v>1.3004439180554876</c:v>
                </c:pt>
                <c:pt idx="38">
                  <c:v>1.3172009809975829</c:v>
                </c:pt>
                <c:pt idx="39">
                  <c:v>1.4129585974870116</c:v>
                </c:pt>
                <c:pt idx="40">
                  <c:v>0.93649065889617844</c:v>
                </c:pt>
                <c:pt idx="41">
                  <c:v>1.0865094909718978</c:v>
                </c:pt>
                <c:pt idx="42">
                  <c:v>1.0426836442550298</c:v>
                </c:pt>
                <c:pt idx="43">
                  <c:v>0.94634429535911435</c:v>
                </c:pt>
                <c:pt idx="44">
                  <c:v>1.0307031413434267</c:v>
                </c:pt>
                <c:pt idx="45">
                  <c:v>1.395382330030253</c:v>
                </c:pt>
                <c:pt idx="46">
                  <c:v>1.2529952170227989</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MMWR.xlsx]IRA'!$B$132</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17316040"/>
        <c:axId val="117312904"/>
      </c:lineChart>
      <c:catAx>
        <c:axId val="117316040"/>
        <c:scaling>
          <c:orientation val="minMax"/>
        </c:scaling>
        <c:delete val="0"/>
        <c:axPos val="b"/>
        <c:title>
          <c:tx>
            <c:rich>
              <a:bodyPr rot="0" vert="horz"/>
              <a:lstStyle/>
              <a:p>
                <a:pPr>
                  <a:defRPr/>
                </a:pPr>
                <a:r>
                  <a:rPr lang="es-CO"/>
                  <a:t>Semanas epidemiológicas</a:t>
                </a:r>
              </a:p>
            </c:rich>
          </c:tx>
          <c:layout>
            <c:manualLayout>
              <c:xMode val="edge"/>
              <c:yMode val="edge"/>
              <c:x val="0.73000548454063019"/>
              <c:y val="0.86505525136017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312904"/>
        <c:crosses val="autoZero"/>
        <c:auto val="1"/>
        <c:lblAlgn val="ctr"/>
        <c:lblOffset val="100"/>
        <c:noMultiLvlLbl val="0"/>
      </c:catAx>
      <c:valAx>
        <c:axId val="11731290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17316040"/>
        <c:crosses val="autoZero"/>
        <c:crossBetween val="between"/>
      </c:valAx>
      <c:spPr>
        <a:noFill/>
        <a:ln>
          <a:noFill/>
        </a:ln>
        <a:effectLst/>
      </c:spPr>
    </c:plotArea>
    <c:legend>
      <c:legendPos val="b"/>
      <c:layout>
        <c:manualLayout>
          <c:xMode val="edge"/>
          <c:yMode val="edge"/>
          <c:x val="6.9980630780410474E-2"/>
          <c:y val="0.86092910593747862"/>
          <c:w val="0.6171003040485856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5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84310235418139E-2"/>
          <c:y val="3.5540173752525911E-2"/>
          <c:w val="0.90345067972474824"/>
          <c:h val="0.7099647687650551"/>
        </c:manualLayout>
      </c:layout>
      <c:areaChart>
        <c:grouping val="standard"/>
        <c:varyColors val="0"/>
        <c:ser>
          <c:idx val="3"/>
          <c:order val="1"/>
          <c:tx>
            <c:strRef>
              <c:f>'[2-Canal endémico IRA medellin 2022 Bortman y MMWR.xlsx]HOSP'!$A$78</c:f>
              <c:strCache>
                <c:ptCount val="1"/>
                <c:pt idx="0">
                  <c:v>Percentil 75</c:v>
                </c:pt>
              </c:strCache>
            </c:strRef>
          </c:tx>
          <c:spPr>
            <a:solidFill>
              <a:srgbClr val="C00000"/>
            </a:solidFill>
            <a:ln w="28575">
              <a:noFill/>
              <a:prstDash val="solid"/>
            </a:ln>
          </c:spPr>
          <c:val>
            <c:numRef>
              <c:f>'[2-Canal endémico IRA medellin 2022 Bortman y MMWR.xlsx]HOSP'!$B$78:$BA$78</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'[2-Canal endémico IRA medellin 2022 Bortman y MMWR.xlsx]HOSP'!$A$76</c:f>
              <c:strCache>
                <c:ptCount val="1"/>
                <c:pt idx="0">
                  <c:v>Mediana</c:v>
                </c:pt>
              </c:strCache>
            </c:strRef>
          </c:tx>
          <c:spPr>
            <a:solidFill>
              <a:srgbClr val="FFFF00"/>
            </a:solidFill>
            <a:ln w="28575" cap="rnd">
              <a:noFill/>
              <a:round/>
            </a:ln>
            <a:effectLst/>
          </c:spPr>
          <c:val>
            <c:numRef>
              <c:f>'[2-Canal endémico IRA medellin 2022 Bortman y MMWR.xlsx]HOSP'!$B$76:$BA$76</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'[2-Canal endémico IRA medellin 2022 Bortman y MMWR.xlsx]HOSP'!$A$77</c:f>
              <c:strCache>
                <c:ptCount val="1"/>
                <c:pt idx="0">
                  <c:v>Percentil 25</c:v>
                </c:pt>
              </c:strCache>
            </c:strRef>
          </c:tx>
          <c:spPr>
            <a:solidFill>
              <a:srgbClr val="92D050"/>
            </a:solidFill>
            <a:ln w="28575" cap="rnd">
              <a:noFill/>
              <a:round/>
            </a:ln>
            <a:effectLst/>
          </c:spPr>
          <c:val>
            <c:numRef>
              <c:f>'[2-Canal endémico IRA medellin 2022 Bortman y MMWR.xlsx]HOSP'!$B$77:$BA$77</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69183824"/>
        <c:axId val="169183432"/>
      </c:areaChart>
      <c:scatterChart>
        <c:scatterStyle val="lineMarker"/>
        <c:varyColors val="0"/>
        <c:ser>
          <c:idx val="0"/>
          <c:order val="0"/>
          <c:tx>
            <c:strRef>
              <c:f>'[2-Canal endémico IRA medellin 2022 Bortman y MMWR.xlsx]HOSP'!$A$75</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'[2-Canal endémico IRA medellin 2022 Bortman y MMWR.xlsx]HOSP'!$B$75:$AS$75</c:f>
              <c:numCache>
                <c:formatCode>General</c:formatCode>
                <c:ptCount val="44"/>
                <c:pt idx="0">
                  <c:v>590</c:v>
                </c:pt>
                <c:pt idx="1">
                  <c:v>696</c:v>
                </c:pt>
                <c:pt idx="2">
                  <c:v>727</c:v>
                </c:pt>
                <c:pt idx="3">
                  <c:v>657</c:v>
                </c:pt>
                <c:pt idx="4">
                  <c:v>626</c:v>
                </c:pt>
                <c:pt idx="5">
                  <c:v>562</c:v>
                </c:pt>
                <c:pt idx="6">
                  <c:v>532</c:v>
                </c:pt>
                <c:pt idx="7">
                  <c:v>576</c:v>
                </c:pt>
                <c:pt idx="8">
                  <c:v>488</c:v>
                </c:pt>
                <c:pt idx="9">
                  <c:v>424</c:v>
                </c:pt>
                <c:pt idx="10">
                  <c:v>397</c:v>
                </c:pt>
                <c:pt idx="11">
                  <c:v>449</c:v>
                </c:pt>
                <c:pt idx="12">
                  <c:v>423</c:v>
                </c:pt>
                <c:pt idx="13">
                  <c:v>434</c:v>
                </c:pt>
                <c:pt idx="14">
                  <c:v>506</c:v>
                </c:pt>
                <c:pt idx="15">
                  <c:v>471</c:v>
                </c:pt>
                <c:pt idx="16">
                  <c:v>513</c:v>
                </c:pt>
                <c:pt idx="17">
                  <c:v>517</c:v>
                </c:pt>
                <c:pt idx="18">
                  <c:v>578</c:v>
                </c:pt>
                <c:pt idx="19">
                  <c:v>583</c:v>
                </c:pt>
                <c:pt idx="20">
                  <c:v>603</c:v>
                </c:pt>
                <c:pt idx="21">
                  <c:v>741</c:v>
                </c:pt>
                <c:pt idx="22">
                  <c:v>650</c:v>
                </c:pt>
                <c:pt idx="23">
                  <c:v>636</c:v>
                </c:pt>
                <c:pt idx="24">
                  <c:v>572</c:v>
                </c:pt>
                <c:pt idx="25">
                  <c:v>681</c:v>
                </c:pt>
                <c:pt idx="26">
                  <c:v>566</c:v>
                </c:pt>
                <c:pt idx="27">
                  <c:v>597</c:v>
                </c:pt>
                <c:pt idx="28">
                  <c:v>646</c:v>
                </c:pt>
                <c:pt idx="29">
                  <c:v>588</c:v>
                </c:pt>
                <c:pt idx="30">
                  <c:v>585</c:v>
                </c:pt>
                <c:pt idx="31">
                  <c:v>461</c:v>
                </c:pt>
                <c:pt idx="32">
                  <c:v>453</c:v>
                </c:pt>
                <c:pt idx="33">
                  <c:v>452</c:v>
                </c:pt>
                <c:pt idx="34">
                  <c:v>500</c:v>
                </c:pt>
                <c:pt idx="35">
                  <c:v>515</c:v>
                </c:pt>
                <c:pt idx="36">
                  <c:v>490</c:v>
                </c:pt>
                <c:pt idx="37">
                  <c:v>398</c:v>
                </c:pt>
                <c:pt idx="38">
                  <c:v>493</c:v>
                </c:pt>
                <c:pt idx="39">
                  <c:v>435</c:v>
                </c:pt>
                <c:pt idx="40">
                  <c:v>447</c:v>
                </c:pt>
                <c:pt idx="41">
                  <c:v>487</c:v>
                </c:pt>
                <c:pt idx="42">
                  <c:v>473</c:v>
                </c:pt>
                <c:pt idx="43">
                  <c:v>516</c:v>
                </c:pt>
              </c:numCache>
            </c:numRef>
          </c:yVal>
          <c:smooth val="0"/>
          <c:extLst>
            <c:ext xmlns:c16="http://schemas.microsoft.com/office/drawing/2014/chart" uri="{C3380CC4-5D6E-409C-BE32-E72D297353CC}">
              <c16:uniqueId val="{00000003-5A99-4791-8253-E45CCB0CC22F}"/>
            </c:ext>
          </c:extLst>
        </c:ser>
        <c:ser>
          <c:idx val="4"/>
          <c:order val="4"/>
          <c:tx>
            <c:strRef>
              <c:f>'[2-Canal endémico IRA medellin 2022 Bortman y MMWR.xlsx]HOSP'!$A$74</c:f>
              <c:strCache>
                <c:ptCount val="1"/>
                <c:pt idx="0">
                  <c:v>2021</c:v>
                </c:pt>
              </c:strCache>
            </c:strRef>
          </c:tx>
          <c:spPr>
            <a:ln>
              <a:solidFill>
                <a:schemeClr val="bg1">
                  <a:lumMod val="50000"/>
                </a:schemeClr>
              </a:solidFill>
              <a:prstDash val="sysDash"/>
            </a:ln>
          </c:spPr>
          <c:marker>
            <c:symbol val="none"/>
          </c:marker>
          <c:yVal>
            <c:numRef>
              <c:f>'[2-Canal endémico IRA medellin 2022 Bortman y MMWR.xlsx]HOSP'!$B$74:$AZ$74</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45BC-42BC-AE6E-B0DC31F6D63B}"/>
            </c:ext>
          </c:extLst>
        </c:ser>
        <c:dLbls>
          <c:showLegendKey val="0"/>
          <c:showVal val="0"/>
          <c:showCatName val="0"/>
          <c:showSerName val="0"/>
          <c:showPercent val="0"/>
          <c:showBubbleSize val="0"/>
        </c:dLbls>
        <c:axId val="169183824"/>
        <c:axId val="169183432"/>
      </c:scatterChart>
      <c:catAx>
        <c:axId val="169183824"/>
        <c:scaling>
          <c:orientation val="minMax"/>
        </c:scaling>
        <c:delete val="0"/>
        <c:axPos val="b"/>
        <c:title>
          <c:tx>
            <c:rich>
              <a:bodyPr/>
              <a:lstStyle/>
              <a:p>
                <a:pPr>
                  <a:defRPr/>
                </a:pPr>
                <a:r>
                  <a:rPr lang="en-US"/>
                  <a:t>Semanas epidemiológicas</a:t>
                </a:r>
              </a:p>
            </c:rich>
          </c:tx>
          <c:layout>
            <c:manualLayout>
              <c:xMode val="edge"/>
              <c:yMode val="edge"/>
              <c:x val="0.44616905401292722"/>
              <c:y val="0.8449629547135555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9183432"/>
        <c:crosses val="autoZero"/>
        <c:auto val="1"/>
        <c:lblAlgn val="ctr"/>
        <c:lblOffset val="100"/>
        <c:noMultiLvlLbl val="0"/>
      </c:catAx>
      <c:valAx>
        <c:axId val="169183432"/>
        <c:scaling>
          <c:orientation val="minMax"/>
        </c:scaling>
        <c:delete val="0"/>
        <c:axPos val="l"/>
        <c:title>
          <c:tx>
            <c:rich>
              <a:bodyPr/>
              <a:lstStyle/>
              <a:p>
                <a:pPr>
                  <a:defRPr/>
                </a:pPr>
                <a:r>
                  <a:rPr lang="es-CO"/>
                  <a:t>Número de hospitalizacioness</a:t>
                </a:r>
              </a:p>
            </c:rich>
          </c:tx>
          <c:overlay val="0"/>
        </c:title>
        <c:numFmt formatCode="0" sourceLinked="0"/>
        <c:majorTickMark val="none"/>
        <c:minorTickMark val="none"/>
        <c:tickLblPos val="nextTo"/>
        <c:spPr>
          <a:ln w="6350">
            <a:noFill/>
          </a:ln>
        </c:spPr>
        <c:txPr>
          <a:bodyPr rot="-60000000" vert="horz"/>
          <a:lstStyle/>
          <a:p>
            <a:pPr>
              <a:defRPr/>
            </a:pPr>
            <a:endParaRPr lang="en-US"/>
          </a:p>
        </c:txPr>
        <c:crossAx val="169183824"/>
        <c:crosses val="autoZero"/>
        <c:crossBetween val="between"/>
      </c:valAx>
      <c:spPr>
        <a:noFill/>
        <a:ln w="25400">
          <a:noFill/>
        </a:ln>
      </c:spPr>
    </c:plotArea>
    <c:legend>
      <c:legendPos val="b"/>
      <c:layout>
        <c:manualLayout>
          <c:xMode val="edge"/>
          <c:yMode val="edge"/>
          <c:x val="0.11993281585733404"/>
          <c:y val="0.92466882383903581"/>
          <c:w val="0.63321679916293461"/>
          <c:h val="5.5945626841404583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'2021-2022'!$F$1</c:f>
              <c:strCache>
                <c:ptCount val="1"/>
                <c:pt idx="0">
                  <c:v>2022</c:v>
                </c:pt>
              </c:strCache>
            </c:strRef>
          </c:tx>
          <c:spPr>
            <a:solidFill>
              <a:srgbClr val="C00000"/>
            </a:solidFill>
            <a:ln>
              <a:solidFill>
                <a:srgbClr val="C00000"/>
              </a:solidFill>
            </a:ln>
          </c:spPr>
          <c:invertIfNegative val="0"/>
          <c:val>
            <c:numRef>
              <c:f>'2021-2022'!$F$2:$F$45</c:f>
              <c:numCache>
                <c:formatCode>General</c:formatCode>
                <c:ptCount val="44"/>
                <c:pt idx="0">
                  <c:v>590</c:v>
                </c:pt>
                <c:pt idx="1">
                  <c:v>696</c:v>
                </c:pt>
                <c:pt idx="2">
                  <c:v>727</c:v>
                </c:pt>
                <c:pt idx="3">
                  <c:v>657</c:v>
                </c:pt>
                <c:pt idx="4">
                  <c:v>626</c:v>
                </c:pt>
                <c:pt idx="5">
                  <c:v>562</c:v>
                </c:pt>
                <c:pt idx="6">
                  <c:v>532</c:v>
                </c:pt>
                <c:pt idx="7">
                  <c:v>576</c:v>
                </c:pt>
                <c:pt idx="8">
                  <c:v>488</c:v>
                </c:pt>
                <c:pt idx="9">
                  <c:v>424</c:v>
                </c:pt>
                <c:pt idx="10">
                  <c:v>397</c:v>
                </c:pt>
                <c:pt idx="11">
                  <c:v>449</c:v>
                </c:pt>
                <c:pt idx="12">
                  <c:v>423</c:v>
                </c:pt>
                <c:pt idx="13">
                  <c:v>434</c:v>
                </c:pt>
                <c:pt idx="14">
                  <c:v>506</c:v>
                </c:pt>
                <c:pt idx="15">
                  <c:v>471</c:v>
                </c:pt>
                <c:pt idx="16">
                  <c:v>513</c:v>
                </c:pt>
                <c:pt idx="17">
                  <c:v>517</c:v>
                </c:pt>
                <c:pt idx="18">
                  <c:v>578</c:v>
                </c:pt>
                <c:pt idx="19">
                  <c:v>583</c:v>
                </c:pt>
                <c:pt idx="20">
                  <c:v>603</c:v>
                </c:pt>
                <c:pt idx="21">
                  <c:v>741</c:v>
                </c:pt>
                <c:pt idx="22">
                  <c:v>650</c:v>
                </c:pt>
                <c:pt idx="23">
                  <c:v>636</c:v>
                </c:pt>
                <c:pt idx="24">
                  <c:v>572</c:v>
                </c:pt>
                <c:pt idx="25">
                  <c:v>681</c:v>
                </c:pt>
                <c:pt idx="26">
                  <c:v>566</c:v>
                </c:pt>
                <c:pt idx="27">
                  <c:v>597</c:v>
                </c:pt>
                <c:pt idx="28">
                  <c:v>646</c:v>
                </c:pt>
                <c:pt idx="29">
                  <c:v>588</c:v>
                </c:pt>
                <c:pt idx="30">
                  <c:v>585</c:v>
                </c:pt>
                <c:pt idx="31">
                  <c:v>461</c:v>
                </c:pt>
                <c:pt idx="32">
                  <c:v>453</c:v>
                </c:pt>
                <c:pt idx="33">
                  <c:v>452</c:v>
                </c:pt>
                <c:pt idx="34">
                  <c:v>500</c:v>
                </c:pt>
                <c:pt idx="35">
                  <c:v>515</c:v>
                </c:pt>
                <c:pt idx="36">
                  <c:v>490</c:v>
                </c:pt>
                <c:pt idx="37">
                  <c:v>398</c:v>
                </c:pt>
                <c:pt idx="38">
                  <c:v>493</c:v>
                </c:pt>
                <c:pt idx="39">
                  <c:v>435</c:v>
                </c:pt>
                <c:pt idx="40">
                  <c:v>447</c:v>
                </c:pt>
                <c:pt idx="41">
                  <c:v>487</c:v>
                </c:pt>
                <c:pt idx="42">
                  <c:v>473</c:v>
                </c:pt>
                <c:pt idx="43">
                  <c:v>516</c:v>
                </c:pt>
              </c:numCache>
            </c:numRef>
          </c:val>
          <c:extLst>
            <c:ext xmlns:c16="http://schemas.microsoft.com/office/drawing/2014/chart" uri="{C3380CC4-5D6E-409C-BE32-E72D297353CC}">
              <c16:uniqueId val="{00000000-9185-48BF-BEAE-7235C4DC2CA8}"/>
            </c:ext>
          </c:extLst>
        </c:ser>
        <c:dLbls>
          <c:showLegendKey val="0"/>
          <c:showVal val="0"/>
          <c:showCatName val="0"/>
          <c:showSerName val="0"/>
          <c:showPercent val="0"/>
          <c:showBubbleSize val="0"/>
        </c:dLbls>
        <c:gapWidth val="50"/>
        <c:axId val="169186960"/>
        <c:axId val="169179904"/>
      </c:barChart>
      <c:lineChart>
        <c:grouping val="standard"/>
        <c:varyColors val="0"/>
        <c:ser>
          <c:idx val="0"/>
          <c:order val="0"/>
          <c:tx>
            <c:strRef>
              <c:f>'2021-2022'!$D$1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7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'2021-2022'!$D$2:$D$53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ser>
          <c:idx val="3"/>
          <c:order val="1"/>
          <c:tx>
            <c:strRef>
              <c:f>'2021-2022'!$C$1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155</c:v>
                </c:pt>
                <c:pt idx="20">
                  <c:v>91</c:v>
                </c:pt>
                <c:pt idx="21">
                  <c:v>144</c:v>
                </c:pt>
                <c:pt idx="22">
                  <c:v>140</c:v>
                </c:pt>
                <c:pt idx="23">
                  <c:v>112</c:v>
                </c:pt>
                <c:pt idx="24">
                  <c:v>136</c:v>
                </c:pt>
                <c:pt idx="25">
                  <c:v>190</c:v>
                </c:pt>
                <c:pt idx="26">
                  <c:v>192</c:v>
                </c:pt>
                <c:pt idx="27">
                  <c:v>169</c:v>
                </c:pt>
                <c:pt idx="28">
                  <c:v>229</c:v>
                </c:pt>
                <c:pt idx="29">
                  <c:v>404</c:v>
                </c:pt>
                <c:pt idx="30">
                  <c:v>383</c:v>
                </c:pt>
                <c:pt idx="31">
                  <c:v>337</c:v>
                </c:pt>
                <c:pt idx="32">
                  <c:v>271</c:v>
                </c:pt>
                <c:pt idx="33">
                  <c:v>338</c:v>
                </c:pt>
                <c:pt idx="34">
                  <c:v>321</c:v>
                </c:pt>
                <c:pt idx="35">
                  <c:v>245</c:v>
                </c:pt>
                <c:pt idx="36">
                  <c:v>374</c:v>
                </c:pt>
                <c:pt idx="37">
                  <c:v>365</c:v>
                </c:pt>
                <c:pt idx="38">
                  <c:v>324</c:v>
                </c:pt>
                <c:pt idx="39">
                  <c:v>328</c:v>
                </c:pt>
                <c:pt idx="40">
                  <c:v>323</c:v>
                </c:pt>
                <c:pt idx="41">
                  <c:v>410</c:v>
                </c:pt>
                <c:pt idx="42">
                  <c:v>438</c:v>
                </c:pt>
                <c:pt idx="43">
                  <c:v>323</c:v>
                </c:pt>
                <c:pt idx="44">
                  <c:v>427</c:v>
                </c:pt>
                <c:pt idx="45">
                  <c:v>294</c:v>
                </c:pt>
                <c:pt idx="46">
                  <c:v>354</c:v>
                </c:pt>
                <c:pt idx="47">
                  <c:v>466</c:v>
                </c:pt>
                <c:pt idx="48">
                  <c:v>420</c:v>
                </c:pt>
                <c:pt idx="49">
                  <c:v>399</c:v>
                </c:pt>
                <c:pt idx="50">
                  <c:v>423</c:v>
                </c:pt>
                <c:pt idx="51">
                  <c:v>487</c:v>
                </c:pt>
              </c:numCache>
            </c:numRef>
          </c:val>
          <c:smooth val="0"/>
          <c:extLst>
            <c:ext xmlns:c16="http://schemas.microsoft.com/office/drawing/2014/chart" uri="{C3380CC4-5D6E-409C-BE32-E72D297353CC}">
              <c16:uniqueId val="{00000001-9185-48BF-BEAE-7235C4DC2CA8}"/>
            </c:ext>
          </c:extLst>
        </c:ser>
        <c:dLbls>
          <c:showLegendKey val="0"/>
          <c:showVal val="0"/>
          <c:showCatName val="0"/>
          <c:showSerName val="0"/>
          <c:showPercent val="0"/>
          <c:showBubbleSize val="0"/>
        </c:dLbls>
        <c:marker val="1"/>
        <c:smooth val="0"/>
        <c:axId val="169185392"/>
        <c:axId val="169179512"/>
      </c:lineChart>
      <c:lineChart>
        <c:grouping val="standard"/>
        <c:varyColors val="0"/>
        <c:ser>
          <c:idx val="4"/>
          <c:order val="2"/>
          <c:tx>
            <c:strRef>
              <c:f>'2021-2022'!$B$1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2-9185-48BF-BEAE-7235C4DC2CA8}"/>
            </c:ext>
          </c:extLst>
        </c:ser>
        <c:dLbls>
          <c:showLegendKey val="0"/>
          <c:showVal val="0"/>
          <c:showCatName val="0"/>
          <c:showSerName val="0"/>
          <c:showPercent val="0"/>
          <c:showBubbleSize val="0"/>
        </c:dLbls>
        <c:marker val="1"/>
        <c:smooth val="0"/>
        <c:axId val="169186960"/>
        <c:axId val="169179904"/>
      </c:lineChart>
      <c:catAx>
        <c:axId val="169185392"/>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69179512"/>
        <c:crosses val="autoZero"/>
        <c:auto val="1"/>
        <c:lblAlgn val="ctr"/>
        <c:lblOffset val="100"/>
        <c:noMultiLvlLbl val="0"/>
      </c:catAx>
      <c:valAx>
        <c:axId val="169179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69185392"/>
        <c:crosses val="autoZero"/>
        <c:crossBetween val="between"/>
      </c:valAx>
      <c:valAx>
        <c:axId val="169179904"/>
        <c:scaling>
          <c:orientation val="minMax"/>
        </c:scaling>
        <c:delete val="1"/>
        <c:axPos val="r"/>
        <c:numFmt formatCode="General" sourceLinked="1"/>
        <c:majorTickMark val="out"/>
        <c:minorTickMark val="none"/>
        <c:tickLblPos val="nextTo"/>
        <c:crossAx val="169186960"/>
        <c:crosses val="max"/>
        <c:crossBetween val="between"/>
      </c:valAx>
      <c:catAx>
        <c:axId val="169186960"/>
        <c:scaling>
          <c:orientation val="minMax"/>
        </c:scaling>
        <c:delete val="1"/>
        <c:axPos val="b"/>
        <c:numFmt formatCode="General" sourceLinked="1"/>
        <c:majorTickMark val="out"/>
        <c:minorTickMark val="none"/>
        <c:tickLblPos val="nextTo"/>
        <c:crossAx val="169179904"/>
        <c:crosses val="autoZero"/>
        <c:auto val="1"/>
        <c:lblAlgn val="ctr"/>
        <c:lblOffset val="100"/>
        <c:noMultiLvlLbl val="0"/>
      </c:catAx>
      <c:spPr>
        <a:noFill/>
        <a:ln>
          <a:noFill/>
        </a:ln>
        <a:effectLst/>
      </c:spPr>
    </c:plotArea>
    <c:legend>
      <c:legendPos val="b"/>
      <c:layout>
        <c:manualLayout>
          <c:xMode val="edge"/>
          <c:yMode val="edge"/>
          <c:x val="0.28384816513445005"/>
          <c:y val="2.7899462503986075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'[2-Canal endémico IRA medellin 2022 Bortman y MMWR.xlsx]HOSP'!$B$129</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MMWR.xlsx]HOSP'!$C$129:$BC$129</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MMWR.xlsx]HOSP'!$B$130</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MMWR.xlsx]HOSP'!$C$130:$BC$130</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MMWR.xlsx]HOSP'!$B$131</c:f>
              <c:strCache>
                <c:ptCount val="1"/>
                <c:pt idx="0">
                  <c:v>Razón observada</c:v>
                </c:pt>
              </c:strCache>
            </c:strRef>
          </c:tx>
          <c:spPr>
            <a:ln w="28575" cap="rnd">
              <a:noFill/>
              <a:round/>
            </a:ln>
            <a:effectLst/>
          </c:spPr>
          <c:marker>
            <c:symbol val="circle"/>
            <c:size val="4"/>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MMWR.xlsx]HOSP'!$C$131:$BB$131</c:f>
              <c:numCache>
                <c:formatCode>General</c:formatCode>
                <c:ptCount val="52"/>
                <c:pt idx="0">
                  <c:v>1.865776528460998</c:v>
                </c:pt>
                <c:pt idx="1">
                  <c:v>2.2114739629302735</c:v>
                </c:pt>
                <c:pt idx="2">
                  <c:v>2.3758169934640523</c:v>
                </c:pt>
                <c:pt idx="3">
                  <c:v>2.4075732899022797</c:v>
                </c:pt>
                <c:pt idx="4">
                  <c:v>2.3928647271182846</c:v>
                </c:pt>
                <c:pt idx="5">
                  <c:v>2.0649112063686466</c:v>
                </c:pt>
                <c:pt idx="6">
                  <c:v>1.7713651498335183</c:v>
                </c:pt>
                <c:pt idx="7">
                  <c:v>1.7434000336304019</c:v>
                </c:pt>
                <c:pt idx="8">
                  <c:v>1.4603491271820448</c:v>
                </c:pt>
                <c:pt idx="9">
                  <c:v>1.3179070972198239</c:v>
                </c:pt>
                <c:pt idx="10">
                  <c:v>1.3299832495812396</c:v>
                </c:pt>
                <c:pt idx="11">
                  <c:v>1.4707916287534122</c:v>
                </c:pt>
                <c:pt idx="12">
                  <c:v>1.3699172364159771</c:v>
                </c:pt>
                <c:pt idx="13">
                  <c:v>1.3954983922829582</c:v>
                </c:pt>
                <c:pt idx="14">
                  <c:v>1.6951423785594639</c:v>
                </c:pt>
                <c:pt idx="15">
                  <c:v>1.6124001521491063</c:v>
                </c:pt>
                <c:pt idx="16">
                  <c:v>1.5709424974481117</c:v>
                </c:pt>
                <c:pt idx="17">
                  <c:v>1.5640336134453783</c:v>
                </c:pt>
                <c:pt idx="18">
                  <c:v>1.6218238503507403</c:v>
                </c:pt>
                <c:pt idx="19">
                  <c:v>1.7240019714144899</c:v>
                </c:pt>
                <c:pt idx="20">
                  <c:v>1.7152338811630847</c:v>
                </c:pt>
                <c:pt idx="21">
                  <c:v>2.061514683153014</c:v>
                </c:pt>
                <c:pt idx="22">
                  <c:v>1.7125292740046838</c:v>
                </c:pt>
                <c:pt idx="23">
                  <c:v>1.7012929112795365</c:v>
                </c:pt>
                <c:pt idx="24">
                  <c:v>1.6027397260273972</c:v>
                </c:pt>
                <c:pt idx="25">
                  <c:v>1.943862987630828</c:v>
                </c:pt>
                <c:pt idx="26">
                  <c:v>1.6480103526366872</c:v>
                </c:pt>
                <c:pt idx="27">
                  <c:v>1.8753926701570682</c:v>
                </c:pt>
                <c:pt idx="28">
                  <c:v>2.1180327868852458</c:v>
                </c:pt>
                <c:pt idx="29">
                  <c:v>1.9338571167549792</c:v>
                </c:pt>
                <c:pt idx="30">
                  <c:v>1.814891416752844</c:v>
                </c:pt>
                <c:pt idx="31">
                  <c:v>1.5136811382707043</c:v>
                </c:pt>
                <c:pt idx="32">
                  <c:v>1.4573726541554961</c:v>
                </c:pt>
                <c:pt idx="33">
                  <c:v>1.4931180033033584</c:v>
                </c:pt>
                <c:pt idx="34">
                  <c:v>1.6034206306787815</c:v>
                </c:pt>
                <c:pt idx="35">
                  <c:v>1.844776119402985</c:v>
                </c:pt>
                <c:pt idx="36">
                  <c:v>1.7818181818181817</c:v>
                </c:pt>
                <c:pt idx="37">
                  <c:v>1.4737708290475211</c:v>
                </c:pt>
                <c:pt idx="38">
                  <c:v>1.7883917775090687</c:v>
                </c:pt>
                <c:pt idx="39">
                  <c:v>1.7171052631578947</c:v>
                </c:pt>
                <c:pt idx="40">
                  <c:v>1.7563850687622791</c:v>
                </c:pt>
                <c:pt idx="41">
                  <c:v>1.9077257889009793</c:v>
                </c:pt>
                <c:pt idx="42">
                  <c:v>1.786778593913956</c:v>
                </c:pt>
                <c:pt idx="43">
                  <c:v>1.957841483979764</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MMWR.xlsx]HOSP'!$B$132</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69186176"/>
        <c:axId val="169186568"/>
      </c:lineChart>
      <c:catAx>
        <c:axId val="169186176"/>
        <c:scaling>
          <c:orientation val="minMax"/>
        </c:scaling>
        <c:delete val="0"/>
        <c:axPos val="b"/>
        <c:title>
          <c:tx>
            <c:rich>
              <a:bodyPr rot="0" vert="horz"/>
              <a:lstStyle/>
              <a:p>
                <a:pPr>
                  <a:defRPr/>
                </a:pPr>
                <a:r>
                  <a:rPr lang="es-CO"/>
                  <a:t>Semanas epidemiológicas</a:t>
                </a:r>
              </a:p>
            </c:rich>
          </c:tx>
          <c:layout>
            <c:manualLayout>
              <c:xMode val="edge"/>
              <c:yMode val="edge"/>
              <c:x val="0.73000548454063019"/>
              <c:y val="0.86505525136017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9186568"/>
        <c:crosses val="autoZero"/>
        <c:auto val="1"/>
        <c:lblAlgn val="ctr"/>
        <c:lblOffset val="100"/>
        <c:noMultiLvlLbl val="0"/>
      </c:catAx>
      <c:valAx>
        <c:axId val="169186568"/>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69186176"/>
        <c:crosses val="autoZero"/>
        <c:crossBetween val="between"/>
      </c:valAx>
      <c:spPr>
        <a:noFill/>
        <a:ln>
          <a:noFill/>
        </a:ln>
        <a:effectLst/>
      </c:spPr>
    </c:plotArea>
    <c:legend>
      <c:legendPos val="b"/>
      <c:layout>
        <c:manualLayout>
          <c:xMode val="edge"/>
          <c:yMode val="edge"/>
          <c:x val="6.9980630780410474E-2"/>
          <c:y val="0.86092910593747862"/>
          <c:w val="0.6171003040485856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6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03402645664102E-2"/>
          <c:y val="4.2284095591512437E-2"/>
          <c:w val="0.88669260435672348"/>
          <c:h val="0.80103553867833066"/>
        </c:manualLayout>
      </c:layout>
      <c:lineChart>
        <c:grouping val="standard"/>
        <c:varyColors val="0"/>
        <c:ser>
          <c:idx val="0"/>
          <c:order val="0"/>
          <c:tx>
            <c:strRef>
              <c:f>'[2-Canal endémico IRA medellin 2022 Bortman y MMWR.xlsx]UCI'!$B$132</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MMWR.xlsx]UCI'!$C$132:$BC$132</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MMWR.xlsx]UCI'!$B$133</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MMWR.xlsx]UCI'!$C$133:$BC$133</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MMWR.xlsx]UCI'!$B$134</c:f>
              <c:strCache>
                <c:ptCount val="1"/>
                <c:pt idx="0">
                  <c:v>Razón observada</c:v>
                </c:pt>
              </c:strCache>
            </c:strRef>
          </c:tx>
          <c:spPr>
            <a:ln w="28575" cap="rnd">
              <a:noFill/>
              <a:round/>
            </a:ln>
            <a:effectLst/>
          </c:spPr>
          <c:marker>
            <c:symbol val="circle"/>
            <c:size val="4"/>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MMWR.xlsx]UCI'!$C$134:$AN$134</c:f>
              <c:numCache>
                <c:formatCode>General</c:formatCode>
                <c:ptCount val="38"/>
                <c:pt idx="0">
                  <c:v>4.2428571428571429</c:v>
                </c:pt>
                <c:pt idx="1">
                  <c:v>6.2068965517241379</c:v>
                </c:pt>
                <c:pt idx="2">
                  <c:v>9.1985294117647065</c:v>
                </c:pt>
                <c:pt idx="3">
                  <c:v>12</c:v>
                </c:pt>
                <c:pt idx="4">
                  <c:v>12.345549738219896</c:v>
                </c:pt>
                <c:pt idx="5">
                  <c:v>8.8269230769230766</c:v>
                </c:pt>
                <c:pt idx="6">
                  <c:v>10.371428571428572</c:v>
                </c:pt>
                <c:pt idx="7">
                  <c:v>8.7326732673267333</c:v>
                </c:pt>
                <c:pt idx="8">
                  <c:v>6.9648241206030148</c:v>
                </c:pt>
                <c:pt idx="9">
                  <c:v>7.181347150259068</c:v>
                </c:pt>
                <c:pt idx="10">
                  <c:v>5.6138613861386144</c:v>
                </c:pt>
                <c:pt idx="11">
                  <c:v>6.4528301886792452</c:v>
                </c:pt>
                <c:pt idx="12">
                  <c:v>6.2790697674418601</c:v>
                </c:pt>
                <c:pt idx="13">
                  <c:v>6.9304812834224601</c:v>
                </c:pt>
                <c:pt idx="14">
                  <c:v>7.5621301775147929</c:v>
                </c:pt>
                <c:pt idx="15">
                  <c:v>8.1369863013698627</c:v>
                </c:pt>
                <c:pt idx="16">
                  <c:v>8.117647058823529</c:v>
                </c:pt>
                <c:pt idx="17">
                  <c:v>8.526315789473685</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5.6440677966101696</c:v>
                </c:pt>
                <c:pt idx="27">
                  <c:v>6.4285714285714288</c:v>
                </c:pt>
                <c:pt idx="28">
                  <c:v>3.9272727272727272</c:v>
                </c:pt>
                <c:pt idx="29">
                  <c:v>3.8618181818181818</c:v>
                </c:pt>
                <c:pt idx="30">
                  <c:v>3.42</c:v>
                </c:pt>
                <c:pt idx="31">
                  <c:v>4.441558441558441</c:v>
                </c:pt>
                <c:pt idx="32">
                  <c:v>4.6336633663366342</c:v>
                </c:pt>
                <c:pt idx="33">
                  <c:v>5.9651162790697674</c:v>
                </c:pt>
                <c:pt idx="34">
                  <c:v>7.3684210526315788</c:v>
                </c:pt>
                <c:pt idx="35">
                  <c:v>7.4516129032258061</c:v>
                </c:pt>
                <c:pt idx="36">
                  <c:v>5.0869565217391308</c:v>
                </c:pt>
                <c:pt idx="37">
                  <c:v>5.8212765957446813</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MMWR.xlsx]UCI'!$B$135</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MMWR.xlsx]UCI'!$C$135:$BC$135</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69185784"/>
        <c:axId val="169180296"/>
      </c:lineChart>
      <c:catAx>
        <c:axId val="169185784"/>
        <c:scaling>
          <c:orientation val="minMax"/>
        </c:scaling>
        <c:delete val="0"/>
        <c:axPos val="b"/>
        <c:title>
          <c:tx>
            <c:rich>
              <a:bodyPr rot="0" vert="horz"/>
              <a:lstStyle/>
              <a:p>
                <a:pPr>
                  <a:defRPr/>
                </a:pPr>
                <a:r>
                  <a:rPr lang="es-CO"/>
                  <a:t>Semanas epidemiológicas</a:t>
                </a:r>
              </a:p>
            </c:rich>
          </c:tx>
          <c:layout>
            <c:manualLayout>
              <c:xMode val="edge"/>
              <c:yMode val="edge"/>
              <c:x val="0.73000548454063019"/>
              <c:y val="0.86505525136017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9180296"/>
        <c:crosses val="autoZero"/>
        <c:auto val="1"/>
        <c:lblAlgn val="ctr"/>
        <c:lblOffset val="100"/>
        <c:noMultiLvlLbl val="0"/>
      </c:catAx>
      <c:valAx>
        <c:axId val="169180296"/>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69185784"/>
        <c:crosses val="autoZero"/>
        <c:crossBetween val="between"/>
      </c:valAx>
      <c:spPr>
        <a:noFill/>
        <a:ln>
          <a:noFill/>
        </a:ln>
        <a:effectLst/>
      </c:spPr>
    </c:plotArea>
    <c:legend>
      <c:legendPos val="b"/>
      <c:layout>
        <c:manualLayout>
          <c:xMode val="edge"/>
          <c:yMode val="edge"/>
          <c:x val="6.9980630780410474E-2"/>
          <c:y val="0.86092910593747862"/>
          <c:w val="0.6171003040485856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'2021-2022'!$P$2:$P$45</c:f>
              <c:numCache>
                <c:formatCode>General</c:formatCode>
                <c:ptCount val="44"/>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80</c:v>
                </c:pt>
                <c:pt idx="28">
                  <c:v>60</c:v>
                </c:pt>
                <c:pt idx="29">
                  <c:v>59</c:v>
                </c:pt>
                <c:pt idx="30">
                  <c:v>57</c:v>
                </c:pt>
                <c:pt idx="31">
                  <c:v>57</c:v>
                </c:pt>
                <c:pt idx="32">
                  <c:v>52</c:v>
                </c:pt>
                <c:pt idx="33">
                  <c:v>57</c:v>
                </c:pt>
                <c:pt idx="34">
                  <c:v>70</c:v>
                </c:pt>
                <c:pt idx="35">
                  <c:v>77</c:v>
                </c:pt>
                <c:pt idx="36">
                  <c:v>52</c:v>
                </c:pt>
                <c:pt idx="37">
                  <c:v>76</c:v>
                </c:pt>
                <c:pt idx="38">
                  <c:v>78</c:v>
                </c:pt>
                <c:pt idx="39">
                  <c:v>64</c:v>
                </c:pt>
                <c:pt idx="40">
                  <c:v>60</c:v>
                </c:pt>
                <c:pt idx="41">
                  <c:v>53</c:v>
                </c:pt>
                <c:pt idx="42">
                  <c:v>53</c:v>
                </c:pt>
                <c:pt idx="43">
                  <c:v>50</c:v>
                </c:pt>
              </c:numCache>
            </c:numRef>
          </c:val>
          <c:extLst>
            <c:ext xmlns:c16="http://schemas.microsoft.com/office/drawing/2014/chart" uri="{C3380CC4-5D6E-409C-BE32-E72D297353CC}">
              <c16:uniqueId val="{00000000-4013-4897-82EC-8B157A045F1B}"/>
            </c:ext>
          </c:extLst>
        </c:ser>
        <c:dLbls>
          <c:showLegendKey val="0"/>
          <c:showVal val="0"/>
          <c:showCatName val="0"/>
          <c:showSerName val="0"/>
          <c:showPercent val="0"/>
          <c:showBubbleSize val="0"/>
        </c:dLbls>
        <c:gapWidth val="50"/>
        <c:axId val="171621304"/>
        <c:axId val="17162679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B949-4A67-9396-BF9AE04FA15E}"/>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1-4013-4897-82EC-8B157A045F1B}"/>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2-4013-4897-82EC-8B157A045F1B}"/>
            </c:ext>
          </c:extLst>
        </c:ser>
        <c:dLbls>
          <c:showLegendKey val="0"/>
          <c:showVal val="0"/>
          <c:showCatName val="0"/>
          <c:showSerName val="0"/>
          <c:showPercent val="0"/>
          <c:showBubbleSize val="0"/>
        </c:dLbls>
        <c:marker val="1"/>
        <c:smooth val="0"/>
        <c:axId val="171624832"/>
        <c:axId val="171625224"/>
      </c:lineChart>
      <c:catAx>
        <c:axId val="171624832"/>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71625224"/>
        <c:crosses val="autoZero"/>
        <c:auto val="1"/>
        <c:lblAlgn val="ctr"/>
        <c:lblOffset val="100"/>
        <c:noMultiLvlLbl val="0"/>
      </c:catAx>
      <c:valAx>
        <c:axId val="17162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71624832"/>
        <c:crosses val="autoZero"/>
        <c:crossBetween val="between"/>
      </c:valAx>
      <c:valAx>
        <c:axId val="171626792"/>
        <c:scaling>
          <c:orientation val="minMax"/>
        </c:scaling>
        <c:delete val="1"/>
        <c:axPos val="r"/>
        <c:numFmt formatCode="General" sourceLinked="1"/>
        <c:majorTickMark val="out"/>
        <c:minorTickMark val="none"/>
        <c:tickLblPos val="nextTo"/>
        <c:crossAx val="171621304"/>
        <c:crosses val="max"/>
        <c:crossBetween val="between"/>
      </c:valAx>
      <c:catAx>
        <c:axId val="171621304"/>
        <c:scaling>
          <c:orientation val="minMax"/>
        </c:scaling>
        <c:delete val="1"/>
        <c:axPos val="b"/>
        <c:numFmt formatCode="General" sourceLinked="1"/>
        <c:majorTickMark val="out"/>
        <c:minorTickMark val="none"/>
        <c:tickLblPos val="nextTo"/>
        <c:crossAx val="171626792"/>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36377644095897"/>
          <c:y val="3.187443937851768E-2"/>
          <c:w val="0.84628263105323043"/>
          <c:h val="0.65471710257202687"/>
        </c:manualLayout>
      </c:layout>
      <c:lineChart>
        <c:grouping val="standard"/>
        <c:varyColors val="0"/>
        <c:ser>
          <c:idx val="0"/>
          <c:order val="0"/>
          <c:tx>
            <c:strRef>
              <c:f>'[2-Canal endémico IRA medellin 2022 Bortman y MMWR.xlsx]UCI'!$A$29</c:f>
              <c:strCache>
                <c:ptCount val="1"/>
                <c:pt idx="0">
                  <c:v>Li 2 años ant</c:v>
                </c:pt>
              </c:strCache>
            </c:strRef>
          </c:tx>
          <c:spPr>
            <a:ln w="25400">
              <a:solidFill>
                <a:srgbClr val="006411"/>
              </a:solidFill>
              <a:prstDash val="solid"/>
            </a:ln>
          </c:spPr>
          <c:marker>
            <c:symbol val="none"/>
          </c:marker>
          <c:val>
            <c:numRef>
              <c:f>'[2-Canal endémico IRA medellin 2022 Bortman y MMWR.xlsx]UCI'!$B$29:$BA$29</c:f>
              <c:numCache>
                <c:formatCode>0.0</c:formatCode>
                <c:ptCount val="52"/>
                <c:pt idx="0">
                  <c:v>18.591363534317921</c:v>
                </c:pt>
                <c:pt idx="1">
                  <c:v>18.591363534317921</c:v>
                </c:pt>
                <c:pt idx="2">
                  <c:v>18.591363534317921</c:v>
                </c:pt>
                <c:pt idx="3">
                  <c:v>18.591363534317921</c:v>
                </c:pt>
                <c:pt idx="4">
                  <c:v>18.591363534317921</c:v>
                </c:pt>
                <c:pt idx="5">
                  <c:v>18.591363534317921</c:v>
                </c:pt>
                <c:pt idx="6">
                  <c:v>18.591363534317921</c:v>
                </c:pt>
                <c:pt idx="7">
                  <c:v>18.591363534317921</c:v>
                </c:pt>
                <c:pt idx="8">
                  <c:v>18.591363534317921</c:v>
                </c:pt>
                <c:pt idx="9">
                  <c:v>18.591363534317921</c:v>
                </c:pt>
                <c:pt idx="10">
                  <c:v>18.591363534317921</c:v>
                </c:pt>
                <c:pt idx="11">
                  <c:v>18.591363534317921</c:v>
                </c:pt>
                <c:pt idx="12">
                  <c:v>18.591363534317921</c:v>
                </c:pt>
                <c:pt idx="13">
                  <c:v>18.591363534317921</c:v>
                </c:pt>
                <c:pt idx="14">
                  <c:v>18.591363534317921</c:v>
                </c:pt>
                <c:pt idx="15">
                  <c:v>18.591363534317921</c:v>
                </c:pt>
                <c:pt idx="16">
                  <c:v>18.591363534317921</c:v>
                </c:pt>
                <c:pt idx="17">
                  <c:v>18.591363534317921</c:v>
                </c:pt>
                <c:pt idx="18">
                  <c:v>18.591363534317921</c:v>
                </c:pt>
                <c:pt idx="19">
                  <c:v>18.591363534317921</c:v>
                </c:pt>
                <c:pt idx="20">
                  <c:v>18.591363534317921</c:v>
                </c:pt>
                <c:pt idx="21">
                  <c:v>18.591363534317921</c:v>
                </c:pt>
                <c:pt idx="22">
                  <c:v>18.591363534317921</c:v>
                </c:pt>
                <c:pt idx="23">
                  <c:v>18.591363534317921</c:v>
                </c:pt>
                <c:pt idx="24">
                  <c:v>18.591363534317921</c:v>
                </c:pt>
                <c:pt idx="25">
                  <c:v>18.591363534317921</c:v>
                </c:pt>
                <c:pt idx="26">
                  <c:v>18.591363534317921</c:v>
                </c:pt>
                <c:pt idx="27">
                  <c:v>18.591363534317921</c:v>
                </c:pt>
                <c:pt idx="28">
                  <c:v>18.591363534317921</c:v>
                </c:pt>
                <c:pt idx="29">
                  <c:v>18.591363534317921</c:v>
                </c:pt>
                <c:pt idx="30">
                  <c:v>18.591363534317921</c:v>
                </c:pt>
                <c:pt idx="31">
                  <c:v>18.591363534317921</c:v>
                </c:pt>
                <c:pt idx="32">
                  <c:v>18.591363534317921</c:v>
                </c:pt>
                <c:pt idx="33">
                  <c:v>18.591363534317921</c:v>
                </c:pt>
                <c:pt idx="34">
                  <c:v>18.591363534317921</c:v>
                </c:pt>
                <c:pt idx="35">
                  <c:v>18.591363534317921</c:v>
                </c:pt>
                <c:pt idx="36">
                  <c:v>18.591363534317921</c:v>
                </c:pt>
                <c:pt idx="37">
                  <c:v>18.591363534317921</c:v>
                </c:pt>
                <c:pt idx="38">
                  <c:v>18.591363534317921</c:v>
                </c:pt>
                <c:pt idx="39">
                  <c:v>18.591363534317921</c:v>
                </c:pt>
                <c:pt idx="40">
                  <c:v>18.591363534317921</c:v>
                </c:pt>
                <c:pt idx="41">
                  <c:v>18.591363534317921</c:v>
                </c:pt>
                <c:pt idx="42">
                  <c:v>18.591363534317921</c:v>
                </c:pt>
                <c:pt idx="43">
                  <c:v>18.591363534317921</c:v>
                </c:pt>
                <c:pt idx="44">
                  <c:v>18.591363534317921</c:v>
                </c:pt>
                <c:pt idx="45">
                  <c:v>18.591363534317921</c:v>
                </c:pt>
                <c:pt idx="46">
                  <c:v>18.591363534317921</c:v>
                </c:pt>
                <c:pt idx="47">
                  <c:v>18.591363534317921</c:v>
                </c:pt>
                <c:pt idx="48">
                  <c:v>18.591363534317921</c:v>
                </c:pt>
                <c:pt idx="49">
                  <c:v>18.591363534317921</c:v>
                </c:pt>
                <c:pt idx="50">
                  <c:v>18.591363534317921</c:v>
                </c:pt>
                <c:pt idx="51">
                  <c:v>18.591363534317921</c:v>
                </c:pt>
              </c:numCache>
            </c:numRef>
          </c:val>
          <c:smooth val="0"/>
          <c:extLst>
            <c:ext xmlns:c16="http://schemas.microsoft.com/office/drawing/2014/chart" uri="{C3380CC4-5D6E-409C-BE32-E72D297353CC}">
              <c16:uniqueId val="{00000000-88DC-4B92-9B5F-AD0FFF287919}"/>
            </c:ext>
          </c:extLst>
        </c:ser>
        <c:ser>
          <c:idx val="1"/>
          <c:order val="1"/>
          <c:tx>
            <c:strRef>
              <c:f>'[2-Canal endémico IRA medellin 2022 Bortman y MMWR.xlsx]UCI'!$A$30</c:f>
              <c:strCache>
                <c:ptCount val="1"/>
                <c:pt idx="0">
                  <c:v>Ls 2 años ant</c:v>
                </c:pt>
              </c:strCache>
            </c:strRef>
          </c:tx>
          <c:spPr>
            <a:ln w="25400">
              <a:solidFill>
                <a:srgbClr val="C00000"/>
              </a:solidFill>
              <a:prstDash val="solid"/>
            </a:ln>
          </c:spPr>
          <c:marker>
            <c:symbol val="none"/>
          </c:marker>
          <c:val>
            <c:numRef>
              <c:f>'[2-Canal endémico IRA medellin 2022 Bortman y MMWR.xlsx]UCI'!$B$30:$BA$30</c:f>
              <c:numCache>
                <c:formatCode>0.0</c:formatCode>
                <c:ptCount val="52"/>
                <c:pt idx="0">
                  <c:v>225.67786723491287</c:v>
                </c:pt>
                <c:pt idx="1">
                  <c:v>225.67786723491287</c:v>
                </c:pt>
                <c:pt idx="2">
                  <c:v>225.67786723491287</c:v>
                </c:pt>
                <c:pt idx="3">
                  <c:v>225.67786723491287</c:v>
                </c:pt>
                <c:pt idx="4">
                  <c:v>225.67786723491287</c:v>
                </c:pt>
                <c:pt idx="5">
                  <c:v>225.67786723491287</c:v>
                </c:pt>
                <c:pt idx="6">
                  <c:v>225.67786723491287</c:v>
                </c:pt>
                <c:pt idx="7">
                  <c:v>225.67786723491287</c:v>
                </c:pt>
                <c:pt idx="8">
                  <c:v>225.67786723491287</c:v>
                </c:pt>
                <c:pt idx="9">
                  <c:v>225.67786723491287</c:v>
                </c:pt>
                <c:pt idx="10">
                  <c:v>225.67786723491287</c:v>
                </c:pt>
                <c:pt idx="11">
                  <c:v>225.67786723491287</c:v>
                </c:pt>
                <c:pt idx="12">
                  <c:v>225.67786723491287</c:v>
                </c:pt>
                <c:pt idx="13">
                  <c:v>225.67786723491287</c:v>
                </c:pt>
                <c:pt idx="14">
                  <c:v>225.67786723491287</c:v>
                </c:pt>
                <c:pt idx="15">
                  <c:v>225.67786723491287</c:v>
                </c:pt>
                <c:pt idx="16">
                  <c:v>225.67786723491287</c:v>
                </c:pt>
                <c:pt idx="17">
                  <c:v>225.67786723491287</c:v>
                </c:pt>
                <c:pt idx="18">
                  <c:v>225.67786723491287</c:v>
                </c:pt>
                <c:pt idx="19">
                  <c:v>225.67786723491287</c:v>
                </c:pt>
                <c:pt idx="20">
                  <c:v>225.67786723491287</c:v>
                </c:pt>
                <c:pt idx="21">
                  <c:v>225.67786723491287</c:v>
                </c:pt>
                <c:pt idx="22">
                  <c:v>225.67786723491287</c:v>
                </c:pt>
                <c:pt idx="23">
                  <c:v>225.67786723491287</c:v>
                </c:pt>
                <c:pt idx="24">
                  <c:v>225.67786723491287</c:v>
                </c:pt>
                <c:pt idx="25">
                  <c:v>225.67786723491287</c:v>
                </c:pt>
                <c:pt idx="26">
                  <c:v>225.67786723491287</c:v>
                </c:pt>
                <c:pt idx="27">
                  <c:v>225.67786723491287</c:v>
                </c:pt>
                <c:pt idx="28">
                  <c:v>225.67786723491287</c:v>
                </c:pt>
                <c:pt idx="29">
                  <c:v>225.67786723491287</c:v>
                </c:pt>
                <c:pt idx="30">
                  <c:v>225.67786723491287</c:v>
                </c:pt>
                <c:pt idx="31">
                  <c:v>225.67786723491287</c:v>
                </c:pt>
                <c:pt idx="32">
                  <c:v>225.67786723491287</c:v>
                </c:pt>
                <c:pt idx="33">
                  <c:v>225.67786723491287</c:v>
                </c:pt>
                <c:pt idx="34">
                  <c:v>225.67786723491287</c:v>
                </c:pt>
                <c:pt idx="35">
                  <c:v>225.67786723491287</c:v>
                </c:pt>
                <c:pt idx="36">
                  <c:v>225.67786723491287</c:v>
                </c:pt>
                <c:pt idx="37">
                  <c:v>225.67786723491287</c:v>
                </c:pt>
                <c:pt idx="38">
                  <c:v>225.67786723491287</c:v>
                </c:pt>
                <c:pt idx="39">
                  <c:v>225.67786723491287</c:v>
                </c:pt>
                <c:pt idx="40">
                  <c:v>225.67786723491287</c:v>
                </c:pt>
                <c:pt idx="41">
                  <c:v>225.67786723491287</c:v>
                </c:pt>
                <c:pt idx="42">
                  <c:v>225.67786723491287</c:v>
                </c:pt>
                <c:pt idx="43">
                  <c:v>225.67786723491287</c:v>
                </c:pt>
                <c:pt idx="44">
                  <c:v>225.67786723491287</c:v>
                </c:pt>
                <c:pt idx="45">
                  <c:v>225.67786723491287</c:v>
                </c:pt>
                <c:pt idx="46">
                  <c:v>225.67786723491287</c:v>
                </c:pt>
                <c:pt idx="47">
                  <c:v>225.67786723491287</c:v>
                </c:pt>
                <c:pt idx="48">
                  <c:v>225.67786723491287</c:v>
                </c:pt>
                <c:pt idx="49">
                  <c:v>225.67786723491287</c:v>
                </c:pt>
                <c:pt idx="50">
                  <c:v>225.67786723491287</c:v>
                </c:pt>
                <c:pt idx="51">
                  <c:v>225.67786723491287</c:v>
                </c:pt>
              </c:numCache>
            </c:numRef>
          </c:val>
          <c:smooth val="0"/>
          <c:extLst>
            <c:ext xmlns:c16="http://schemas.microsoft.com/office/drawing/2014/chart" uri="{C3380CC4-5D6E-409C-BE32-E72D297353CC}">
              <c16:uniqueId val="{00000001-88DC-4B92-9B5F-AD0FFF287919}"/>
            </c:ext>
          </c:extLst>
        </c:ser>
        <c:ser>
          <c:idx val="2"/>
          <c:order val="2"/>
          <c:tx>
            <c:strRef>
              <c:f>'[2-Canal endémico IRA medellin 2022 Bortman y MMWR.xlsx]UCI'!$A$23</c:f>
              <c:strCache>
                <c:ptCount val="1"/>
                <c:pt idx="0">
                  <c:v>2022</c:v>
                </c:pt>
              </c:strCache>
            </c:strRef>
          </c:tx>
          <c:spPr>
            <a:ln w="19050">
              <a:solidFill>
                <a:schemeClr val="tx1"/>
              </a:solidFill>
              <a:prstDash val="sysDot"/>
            </a:ln>
          </c:spPr>
          <c:marker>
            <c:symbol val="circle"/>
            <c:size val="5"/>
            <c:spPr>
              <a:solidFill>
                <a:schemeClr val="tx1"/>
              </a:solidFill>
              <a:ln w="19050">
                <a:noFill/>
                <a:prstDash val="dashDot"/>
              </a:ln>
            </c:spPr>
          </c:marker>
          <c:val>
            <c:numRef>
              <c:f>'[2-Canal endémico IRA medellin 2022 Bortman y MMWR.xlsx]UCI'!$B$23:$BA$23</c:f>
              <c:numCache>
                <c:formatCode>General</c:formatCode>
                <c:ptCount val="52"/>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80</c:v>
                </c:pt>
                <c:pt idx="28">
                  <c:v>60</c:v>
                </c:pt>
                <c:pt idx="29">
                  <c:v>59</c:v>
                </c:pt>
                <c:pt idx="30">
                  <c:v>57</c:v>
                </c:pt>
                <c:pt idx="31">
                  <c:v>57</c:v>
                </c:pt>
                <c:pt idx="32">
                  <c:v>52</c:v>
                </c:pt>
                <c:pt idx="33">
                  <c:v>57</c:v>
                </c:pt>
                <c:pt idx="34">
                  <c:v>70</c:v>
                </c:pt>
                <c:pt idx="35">
                  <c:v>77</c:v>
                </c:pt>
                <c:pt idx="36">
                  <c:v>52</c:v>
                </c:pt>
                <c:pt idx="37">
                  <c:v>76</c:v>
                </c:pt>
                <c:pt idx="38">
                  <c:v>78</c:v>
                </c:pt>
                <c:pt idx="39">
                  <c:v>64</c:v>
                </c:pt>
                <c:pt idx="40">
                  <c:v>60</c:v>
                </c:pt>
                <c:pt idx="41">
                  <c:v>53</c:v>
                </c:pt>
                <c:pt idx="42">
                  <c:v>53</c:v>
                </c:pt>
                <c:pt idx="43">
                  <c:v>50</c:v>
                </c:pt>
              </c:numCache>
            </c:numRef>
          </c:val>
          <c:smooth val="0"/>
          <c:extLst>
            <c:ext xmlns:c16="http://schemas.microsoft.com/office/drawing/2014/chart" uri="{C3380CC4-5D6E-409C-BE32-E72D297353CC}">
              <c16:uniqueId val="{00000002-88DC-4B92-9B5F-AD0FFF287919}"/>
            </c:ext>
          </c:extLst>
        </c:ser>
        <c:ser>
          <c:idx val="3"/>
          <c:order val="3"/>
          <c:tx>
            <c:strRef>
              <c:f>'[2-Canal endémico IRA medellin 2022 Bortman y MMWR.xlsx]UCI'!$A$28</c:f>
              <c:strCache>
                <c:ptCount val="1"/>
                <c:pt idx="0">
                  <c:v>Promedio 2 años ant</c:v>
                </c:pt>
              </c:strCache>
            </c:strRef>
          </c:tx>
          <c:marker>
            <c:symbol val="none"/>
          </c:marker>
          <c:val>
            <c:numRef>
              <c:f>'[2-Canal endémico IRA medellin 2022 Bortman y MMWR.xlsx]UCI'!$B$28:$BA$28</c:f>
              <c:numCache>
                <c:formatCode>0.0</c:formatCode>
                <c:ptCount val="52"/>
                <c:pt idx="0">
                  <c:v>122.13461538461539</c:v>
                </c:pt>
                <c:pt idx="1">
                  <c:v>122.13461538461539</c:v>
                </c:pt>
                <c:pt idx="2">
                  <c:v>122.13461538461539</c:v>
                </c:pt>
                <c:pt idx="3">
                  <c:v>122.13461538461539</c:v>
                </c:pt>
                <c:pt idx="4">
                  <c:v>122.13461538461539</c:v>
                </c:pt>
                <c:pt idx="5">
                  <c:v>122.13461538461539</c:v>
                </c:pt>
                <c:pt idx="6">
                  <c:v>122.13461538461539</c:v>
                </c:pt>
                <c:pt idx="7">
                  <c:v>122.13461538461539</c:v>
                </c:pt>
                <c:pt idx="8">
                  <c:v>122.13461538461539</c:v>
                </c:pt>
                <c:pt idx="9">
                  <c:v>122.13461538461539</c:v>
                </c:pt>
                <c:pt idx="10">
                  <c:v>122.13461538461539</c:v>
                </c:pt>
                <c:pt idx="11">
                  <c:v>122.13461538461539</c:v>
                </c:pt>
                <c:pt idx="12">
                  <c:v>122.13461538461539</c:v>
                </c:pt>
                <c:pt idx="13">
                  <c:v>122.13461538461539</c:v>
                </c:pt>
                <c:pt idx="14">
                  <c:v>122.13461538461539</c:v>
                </c:pt>
                <c:pt idx="15">
                  <c:v>122.13461538461539</c:v>
                </c:pt>
                <c:pt idx="16">
                  <c:v>122.13461538461539</c:v>
                </c:pt>
                <c:pt idx="17">
                  <c:v>122.13461538461539</c:v>
                </c:pt>
                <c:pt idx="18">
                  <c:v>122.13461538461539</c:v>
                </c:pt>
                <c:pt idx="19">
                  <c:v>122.13461538461539</c:v>
                </c:pt>
                <c:pt idx="20">
                  <c:v>122.13461538461539</c:v>
                </c:pt>
                <c:pt idx="21">
                  <c:v>122.13461538461539</c:v>
                </c:pt>
                <c:pt idx="22">
                  <c:v>122.13461538461539</c:v>
                </c:pt>
                <c:pt idx="23">
                  <c:v>122.13461538461539</c:v>
                </c:pt>
                <c:pt idx="24">
                  <c:v>122.13461538461539</c:v>
                </c:pt>
                <c:pt idx="25">
                  <c:v>122.13461538461539</c:v>
                </c:pt>
                <c:pt idx="26">
                  <c:v>122.13461538461539</c:v>
                </c:pt>
                <c:pt idx="27">
                  <c:v>122.13461538461539</c:v>
                </c:pt>
                <c:pt idx="28">
                  <c:v>122.13461538461539</c:v>
                </c:pt>
                <c:pt idx="29">
                  <c:v>122.13461538461539</c:v>
                </c:pt>
                <c:pt idx="30">
                  <c:v>122.13461538461539</c:v>
                </c:pt>
                <c:pt idx="31">
                  <c:v>122.13461538461539</c:v>
                </c:pt>
                <c:pt idx="32">
                  <c:v>122.13461538461539</c:v>
                </c:pt>
                <c:pt idx="33">
                  <c:v>122.13461538461539</c:v>
                </c:pt>
                <c:pt idx="34">
                  <c:v>122.13461538461539</c:v>
                </c:pt>
                <c:pt idx="35">
                  <c:v>122.13461538461539</c:v>
                </c:pt>
                <c:pt idx="36">
                  <c:v>122.13461538461539</c:v>
                </c:pt>
                <c:pt idx="37">
                  <c:v>122.13461538461539</c:v>
                </c:pt>
                <c:pt idx="38">
                  <c:v>122.13461538461539</c:v>
                </c:pt>
                <c:pt idx="39">
                  <c:v>122.13461538461539</c:v>
                </c:pt>
                <c:pt idx="40">
                  <c:v>122.13461538461539</c:v>
                </c:pt>
                <c:pt idx="41">
                  <c:v>122.13461538461539</c:v>
                </c:pt>
                <c:pt idx="42">
                  <c:v>122.13461538461539</c:v>
                </c:pt>
                <c:pt idx="43">
                  <c:v>122.13461538461539</c:v>
                </c:pt>
                <c:pt idx="44">
                  <c:v>122.13461538461539</c:v>
                </c:pt>
                <c:pt idx="45">
                  <c:v>122.13461538461539</c:v>
                </c:pt>
                <c:pt idx="46">
                  <c:v>122.13461538461539</c:v>
                </c:pt>
                <c:pt idx="47">
                  <c:v>122.13461538461539</c:v>
                </c:pt>
                <c:pt idx="48">
                  <c:v>122.13461538461539</c:v>
                </c:pt>
                <c:pt idx="49">
                  <c:v>122.13461538461539</c:v>
                </c:pt>
                <c:pt idx="50">
                  <c:v>122.13461538461539</c:v>
                </c:pt>
                <c:pt idx="51">
                  <c:v>122.13461538461539</c:v>
                </c:pt>
              </c:numCache>
            </c:numRef>
          </c:val>
          <c:smooth val="0"/>
          <c:extLst>
            <c:ext xmlns:c16="http://schemas.microsoft.com/office/drawing/2014/chart" uri="{C3380CC4-5D6E-409C-BE32-E72D297353CC}">
              <c16:uniqueId val="{00000003-88DC-4B92-9B5F-AD0FFF287919}"/>
            </c:ext>
          </c:extLst>
        </c:ser>
        <c:dLbls>
          <c:showLegendKey val="0"/>
          <c:showVal val="0"/>
          <c:showCatName val="0"/>
          <c:showSerName val="0"/>
          <c:showPercent val="0"/>
          <c:showBubbleSize val="0"/>
        </c:dLbls>
        <c:smooth val="0"/>
        <c:axId val="171621696"/>
        <c:axId val="171627184"/>
      </c:lineChart>
      <c:catAx>
        <c:axId val="171621696"/>
        <c:scaling>
          <c:orientation val="minMax"/>
        </c:scaling>
        <c:delete val="0"/>
        <c:axPos val="b"/>
        <c:title>
          <c:tx>
            <c:rich>
              <a:bodyPr/>
              <a:lstStyle/>
              <a:p>
                <a:pPr>
                  <a:defRPr/>
                </a:pPr>
                <a:r>
                  <a:rPr lang="es-ES"/>
                  <a:t>Semanas epidemiológicas</a:t>
                </a:r>
              </a:p>
            </c:rich>
          </c:tx>
          <c:layout>
            <c:manualLayout>
              <c:xMode val="edge"/>
              <c:yMode val="edge"/>
              <c:x val="0.37672241556998715"/>
              <c:y val="0.7885685683236372"/>
            </c:manualLayout>
          </c:layout>
          <c:overlay val="0"/>
        </c:title>
        <c:numFmt formatCode="General" sourceLinked="1"/>
        <c:majorTickMark val="none"/>
        <c:minorTickMark val="none"/>
        <c:tickLblPos val="nextTo"/>
        <c:spPr>
          <a:ln w="3175">
            <a:solidFill>
              <a:srgbClr val="808080"/>
            </a:solidFill>
            <a:prstDash val="solid"/>
          </a:ln>
        </c:spPr>
        <c:crossAx val="171627184"/>
        <c:crosses val="autoZero"/>
        <c:auto val="1"/>
        <c:lblAlgn val="ctr"/>
        <c:lblOffset val="100"/>
        <c:noMultiLvlLbl val="0"/>
      </c:catAx>
      <c:valAx>
        <c:axId val="171627184"/>
        <c:scaling>
          <c:orientation val="minMax"/>
        </c:scaling>
        <c:delete val="0"/>
        <c:axPos val="l"/>
        <c:title>
          <c:tx>
            <c:rich>
              <a:bodyPr/>
              <a:lstStyle/>
              <a:p>
                <a:pPr>
                  <a:defRPr/>
                </a:pPr>
                <a:r>
                  <a:rPr lang="es-ES"/>
                  <a:t>Número de casos en UCI</a:t>
                </a:r>
              </a:p>
            </c:rich>
          </c:tx>
          <c:layout>
            <c:manualLayout>
              <c:xMode val="edge"/>
              <c:yMode val="edge"/>
              <c:x val="1.1808399404241618E-2"/>
              <c:y val="0.11193979436763711"/>
            </c:manualLayout>
          </c:layout>
          <c:overlay val="0"/>
        </c:title>
        <c:numFmt formatCode="0" sourceLinked="0"/>
        <c:majorTickMark val="none"/>
        <c:minorTickMark val="none"/>
        <c:tickLblPos val="nextTo"/>
        <c:spPr>
          <a:ln w="3175">
            <a:solidFill>
              <a:srgbClr val="808080"/>
            </a:solidFill>
            <a:prstDash val="solid"/>
          </a:ln>
        </c:spPr>
        <c:crossAx val="171621696"/>
        <c:crosses val="autoZero"/>
        <c:crossBetween val="between"/>
      </c:valAx>
      <c:spPr>
        <a:solidFill>
          <a:srgbClr val="FFFFFF"/>
        </a:solidFill>
        <a:ln w="25400">
          <a:noFill/>
        </a:ln>
      </c:spPr>
    </c:plotArea>
    <c:legend>
      <c:legendPos val="b"/>
      <c:layout>
        <c:manualLayout>
          <c:xMode val="edge"/>
          <c:yMode val="edge"/>
          <c:x val="6.0891146316055099E-2"/>
          <c:y val="0.89131719502094997"/>
          <c:w val="0.89999993568176362"/>
          <c:h val="0.10868280497905006"/>
        </c:manualLayout>
      </c:layout>
      <c:overlay val="0"/>
      <c:spPr>
        <a:noFill/>
        <a:ln w="25400">
          <a:noFill/>
        </a:ln>
      </c:spPr>
    </c:legend>
    <c:plotVisOnly val="1"/>
    <c:dispBlanksAs val="gap"/>
    <c:showDLblsOverMax val="0"/>
  </c:chart>
  <c:spPr>
    <a:solidFill>
      <a:srgbClr val="FFFFFF"/>
    </a:solidFill>
    <a:ln w="3175">
      <a:noFill/>
      <a:prstDash val="solid"/>
    </a:ln>
  </c:spPr>
  <c:txPr>
    <a:bodyPr/>
    <a:lstStyle/>
    <a:p>
      <a:pPr>
        <a:defRPr sz="90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0299013256254363"/>
        </c:manualLayout>
      </c:layout>
      <c:barChart>
        <c:barDir val="col"/>
        <c:grouping val="clustered"/>
        <c:varyColors val="0"/>
        <c:ser>
          <c:idx val="2"/>
          <c:order val="1"/>
          <c:tx>
            <c:strRef>
              <c:f>Hoja2!$G$2</c:f>
              <c:strCache>
                <c:ptCount val="1"/>
                <c:pt idx="0">
                  <c:v>2022</c:v>
                </c:pt>
              </c:strCache>
            </c:strRef>
          </c:tx>
          <c:spPr>
            <a:solidFill>
              <a:schemeClr val="accent3"/>
            </a:solidFill>
            <a:ln>
              <a:noFill/>
            </a:ln>
            <a:effectLst/>
          </c:spPr>
          <c:invertIfNegative val="0"/>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Hoja2!$G$3:$G$42</c:f>
              <c:numCache>
                <c:formatCode>General</c:formatCode>
                <c:ptCount val="40"/>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pt idx="20">
                  <c:v>29</c:v>
                </c:pt>
                <c:pt idx="21">
                  <c:v>18</c:v>
                </c:pt>
                <c:pt idx="22">
                  <c:v>27</c:v>
                </c:pt>
                <c:pt idx="23">
                  <c:v>17</c:v>
                </c:pt>
                <c:pt idx="24">
                  <c:v>22</c:v>
                </c:pt>
                <c:pt idx="25">
                  <c:v>21</c:v>
                </c:pt>
                <c:pt idx="26">
                  <c:v>13</c:v>
                </c:pt>
                <c:pt idx="27">
                  <c:v>21</c:v>
                </c:pt>
                <c:pt idx="28">
                  <c:v>20</c:v>
                </c:pt>
                <c:pt idx="29">
                  <c:v>17</c:v>
                </c:pt>
                <c:pt idx="30">
                  <c:v>18</c:v>
                </c:pt>
                <c:pt idx="31">
                  <c:v>21</c:v>
                </c:pt>
                <c:pt idx="32">
                  <c:v>22</c:v>
                </c:pt>
                <c:pt idx="33">
                  <c:v>19</c:v>
                </c:pt>
                <c:pt idx="34">
                  <c:v>17</c:v>
                </c:pt>
                <c:pt idx="35">
                  <c:v>21</c:v>
                </c:pt>
                <c:pt idx="36">
                  <c:v>16</c:v>
                </c:pt>
                <c:pt idx="37">
                  <c:v>19</c:v>
                </c:pt>
                <c:pt idx="38">
                  <c:v>13</c:v>
                </c:pt>
                <c:pt idx="39">
                  <c:v>21</c:v>
                </c:pt>
              </c:numCache>
            </c:numRef>
          </c:val>
          <c:extLst>
            <c:ext xmlns:c16="http://schemas.microsoft.com/office/drawing/2014/chart" uri="{C3380CC4-5D6E-409C-BE32-E72D297353CC}">
              <c16:uniqueId val="{00000002-2CC9-40EE-87B2-608F3FC4BE2C}"/>
            </c:ext>
          </c:extLst>
        </c:ser>
        <c:dLbls>
          <c:showLegendKey val="0"/>
          <c:showVal val="0"/>
          <c:showCatName val="0"/>
          <c:showSerName val="0"/>
          <c:showPercent val="0"/>
          <c:showBubbleSize val="0"/>
        </c:dLbls>
        <c:gapWidth val="25"/>
        <c:axId val="168818872"/>
        <c:axId val="168809464"/>
      </c:barChart>
      <c:lineChart>
        <c:grouping val="standard"/>
        <c:varyColors val="0"/>
        <c:ser>
          <c:idx val="1"/>
          <c:order val="0"/>
          <c:tx>
            <c:strRef>
              <c:f>Hoja2!$F$2</c:f>
              <c:strCache>
                <c:ptCount val="1"/>
                <c:pt idx="0">
                  <c:v>2021</c:v>
                </c:pt>
              </c:strCache>
            </c:strRef>
          </c:tx>
          <c:spPr>
            <a:ln w="19050" cap="rnd">
              <a:solidFill>
                <a:srgbClr val="FF0000"/>
              </a:solidFill>
              <a:round/>
            </a:ln>
            <a:effectLst/>
          </c:spPr>
          <c:marker>
            <c:symbol val="none"/>
          </c:marker>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Hoja2!$F$3:$F$54</c:f>
              <c:numCache>
                <c:formatCode>General</c:formatCode>
                <c:ptCount val="52"/>
                <c:pt idx="0">
                  <c:v>14</c:v>
                </c:pt>
                <c:pt idx="1">
                  <c:v>25</c:v>
                </c:pt>
                <c:pt idx="2">
                  <c:v>16</c:v>
                </c:pt>
                <c:pt idx="3">
                  <c:v>17</c:v>
                </c:pt>
                <c:pt idx="4">
                  <c:v>15</c:v>
                </c:pt>
                <c:pt idx="5">
                  <c:v>11</c:v>
                </c:pt>
                <c:pt idx="6">
                  <c:v>11</c:v>
                </c:pt>
                <c:pt idx="7">
                  <c:v>13</c:v>
                </c:pt>
                <c:pt idx="8">
                  <c:v>13</c:v>
                </c:pt>
                <c:pt idx="9">
                  <c:v>12</c:v>
                </c:pt>
                <c:pt idx="10">
                  <c:v>11</c:v>
                </c:pt>
                <c:pt idx="11">
                  <c:v>13</c:v>
                </c:pt>
                <c:pt idx="12">
                  <c:v>7</c:v>
                </c:pt>
                <c:pt idx="13">
                  <c:v>9</c:v>
                </c:pt>
                <c:pt idx="14">
                  <c:v>10</c:v>
                </c:pt>
                <c:pt idx="15">
                  <c:v>15</c:v>
                </c:pt>
                <c:pt idx="16">
                  <c:v>3</c:v>
                </c:pt>
                <c:pt idx="17">
                  <c:v>15</c:v>
                </c:pt>
                <c:pt idx="18">
                  <c:v>9</c:v>
                </c:pt>
                <c:pt idx="19">
                  <c:v>10</c:v>
                </c:pt>
                <c:pt idx="20">
                  <c:v>10</c:v>
                </c:pt>
                <c:pt idx="21">
                  <c:v>9</c:v>
                </c:pt>
                <c:pt idx="22">
                  <c:v>11</c:v>
                </c:pt>
                <c:pt idx="23">
                  <c:v>11</c:v>
                </c:pt>
                <c:pt idx="24">
                  <c:v>10</c:v>
                </c:pt>
                <c:pt idx="25">
                  <c:v>11</c:v>
                </c:pt>
                <c:pt idx="26">
                  <c:v>9</c:v>
                </c:pt>
                <c:pt idx="27">
                  <c:v>12</c:v>
                </c:pt>
                <c:pt idx="28">
                  <c:v>13</c:v>
                </c:pt>
                <c:pt idx="29">
                  <c:v>6</c:v>
                </c:pt>
                <c:pt idx="30">
                  <c:v>13</c:v>
                </c:pt>
                <c:pt idx="31">
                  <c:v>13</c:v>
                </c:pt>
                <c:pt idx="32">
                  <c:v>17</c:v>
                </c:pt>
                <c:pt idx="33">
                  <c:v>17</c:v>
                </c:pt>
                <c:pt idx="34">
                  <c:v>25</c:v>
                </c:pt>
                <c:pt idx="35">
                  <c:v>27</c:v>
                </c:pt>
                <c:pt idx="36">
                  <c:v>22</c:v>
                </c:pt>
                <c:pt idx="37">
                  <c:v>26</c:v>
                </c:pt>
                <c:pt idx="38">
                  <c:v>20</c:v>
                </c:pt>
                <c:pt idx="39">
                  <c:v>23</c:v>
                </c:pt>
                <c:pt idx="40">
                  <c:v>22</c:v>
                </c:pt>
                <c:pt idx="41">
                  <c:v>14</c:v>
                </c:pt>
                <c:pt idx="42">
                  <c:v>25</c:v>
                </c:pt>
                <c:pt idx="43">
                  <c:v>25</c:v>
                </c:pt>
                <c:pt idx="44">
                  <c:v>13</c:v>
                </c:pt>
                <c:pt idx="45">
                  <c:v>24</c:v>
                </c:pt>
                <c:pt idx="46">
                  <c:v>16</c:v>
                </c:pt>
                <c:pt idx="47">
                  <c:v>20</c:v>
                </c:pt>
                <c:pt idx="48">
                  <c:v>24</c:v>
                </c:pt>
                <c:pt idx="49">
                  <c:v>22</c:v>
                </c:pt>
                <c:pt idx="50">
                  <c:v>23</c:v>
                </c:pt>
                <c:pt idx="51">
                  <c:v>24</c:v>
                </c:pt>
              </c:numCache>
            </c:numRef>
          </c:val>
          <c:smooth val="0"/>
          <c:extLst>
            <c:ext xmlns:c16="http://schemas.microsoft.com/office/drawing/2014/chart" uri="{C3380CC4-5D6E-409C-BE32-E72D297353CC}">
              <c16:uniqueId val="{00000001-2CC9-40EE-87B2-608F3FC4BE2C}"/>
            </c:ext>
          </c:extLst>
        </c:ser>
        <c:dLbls>
          <c:showLegendKey val="0"/>
          <c:showVal val="0"/>
          <c:showCatName val="0"/>
          <c:showSerName val="0"/>
          <c:showPercent val="0"/>
          <c:showBubbleSize val="0"/>
        </c:dLbls>
        <c:marker val="1"/>
        <c:smooth val="0"/>
        <c:axId val="168818872"/>
        <c:axId val="168809464"/>
      </c:lineChart>
      <c:catAx>
        <c:axId val="168818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5501312335958013"/>
              <c:y val="0.757636244836484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68809464"/>
        <c:crosses val="autoZero"/>
        <c:auto val="1"/>
        <c:lblAlgn val="ctr"/>
        <c:lblOffset val="100"/>
        <c:noMultiLvlLbl val="0"/>
      </c:catAx>
      <c:valAx>
        <c:axId val="168809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18872"/>
        <c:crosses val="autoZero"/>
        <c:crossBetween val="between"/>
      </c:valAx>
      <c:spPr>
        <a:noFill/>
        <a:ln>
          <a:noFill/>
        </a:ln>
        <a:effectLst/>
      </c:spPr>
    </c:plotArea>
    <c:legend>
      <c:legendPos val="b"/>
      <c:layout>
        <c:manualLayout>
          <c:xMode val="edge"/>
          <c:yMode val="edge"/>
          <c:x val="0.35642213473315837"/>
          <c:y val="0.83192619909853027"/>
          <c:w val="0.28159995625546808"/>
          <c:h val="9.49373733346622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592489229985492"/>
        </c:manualLayout>
      </c:layout>
      <c:barChart>
        <c:barDir val="col"/>
        <c:grouping val="clustered"/>
        <c:varyColors val="0"/>
        <c:ser>
          <c:idx val="2"/>
          <c:order val="1"/>
          <c:tx>
            <c:strRef>
              <c:f>Hoja2!$K$2</c:f>
              <c:strCache>
                <c:ptCount val="1"/>
                <c:pt idx="0">
                  <c:v>2022</c:v>
                </c:pt>
              </c:strCache>
            </c:strRef>
          </c:tx>
          <c:spPr>
            <a:solidFill>
              <a:schemeClr val="accent3"/>
            </a:solidFill>
            <a:ln>
              <a:noFill/>
            </a:ln>
            <a:effectLst/>
          </c:spPr>
          <c:invertIfNegative val="0"/>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Hoja2!$K$3:$K$42</c:f>
              <c:numCache>
                <c:formatCode>General</c:formatCode>
                <c:ptCount val="40"/>
                <c:pt idx="0">
                  <c:v>13</c:v>
                </c:pt>
                <c:pt idx="1">
                  <c:v>8</c:v>
                </c:pt>
                <c:pt idx="2">
                  <c:v>7</c:v>
                </c:pt>
                <c:pt idx="3">
                  <c:v>3</c:v>
                </c:pt>
                <c:pt idx="4">
                  <c:v>0</c:v>
                </c:pt>
                <c:pt idx="5">
                  <c:v>5</c:v>
                </c:pt>
                <c:pt idx="6">
                  <c:v>3</c:v>
                </c:pt>
                <c:pt idx="7">
                  <c:v>7</c:v>
                </c:pt>
                <c:pt idx="8">
                  <c:v>6</c:v>
                </c:pt>
                <c:pt idx="9">
                  <c:v>4</c:v>
                </c:pt>
                <c:pt idx="10">
                  <c:v>5</c:v>
                </c:pt>
                <c:pt idx="11">
                  <c:v>3</c:v>
                </c:pt>
                <c:pt idx="12">
                  <c:v>6</c:v>
                </c:pt>
                <c:pt idx="13">
                  <c:v>7</c:v>
                </c:pt>
                <c:pt idx="14">
                  <c:v>6</c:v>
                </c:pt>
                <c:pt idx="15">
                  <c:v>4</c:v>
                </c:pt>
                <c:pt idx="16">
                  <c:v>6</c:v>
                </c:pt>
                <c:pt idx="17">
                  <c:v>12</c:v>
                </c:pt>
                <c:pt idx="18">
                  <c:v>11</c:v>
                </c:pt>
                <c:pt idx="19">
                  <c:v>9</c:v>
                </c:pt>
                <c:pt idx="20">
                  <c:v>13</c:v>
                </c:pt>
                <c:pt idx="21">
                  <c:v>8</c:v>
                </c:pt>
                <c:pt idx="22">
                  <c:v>12</c:v>
                </c:pt>
                <c:pt idx="23">
                  <c:v>13</c:v>
                </c:pt>
                <c:pt idx="24">
                  <c:v>16</c:v>
                </c:pt>
                <c:pt idx="25">
                  <c:v>13</c:v>
                </c:pt>
                <c:pt idx="26">
                  <c:v>7</c:v>
                </c:pt>
                <c:pt idx="27">
                  <c:v>14</c:v>
                </c:pt>
                <c:pt idx="28">
                  <c:v>10</c:v>
                </c:pt>
                <c:pt idx="29">
                  <c:v>10</c:v>
                </c:pt>
                <c:pt idx="30">
                  <c:v>10</c:v>
                </c:pt>
                <c:pt idx="31">
                  <c:v>10</c:v>
                </c:pt>
                <c:pt idx="32">
                  <c:v>8</c:v>
                </c:pt>
                <c:pt idx="33">
                  <c:v>13</c:v>
                </c:pt>
                <c:pt idx="34">
                  <c:v>10</c:v>
                </c:pt>
                <c:pt idx="35">
                  <c:v>11</c:v>
                </c:pt>
                <c:pt idx="36">
                  <c:v>9</c:v>
                </c:pt>
                <c:pt idx="37">
                  <c:v>6</c:v>
                </c:pt>
                <c:pt idx="38">
                  <c:v>4</c:v>
                </c:pt>
                <c:pt idx="39">
                  <c:v>7</c:v>
                </c:pt>
              </c:numCache>
            </c:numRef>
          </c:val>
          <c:extLst>
            <c:ext xmlns:c16="http://schemas.microsoft.com/office/drawing/2014/chart" uri="{C3380CC4-5D6E-409C-BE32-E72D297353CC}">
              <c16:uniqueId val="{00000000-5428-43E0-87A7-A8E51093618D}"/>
            </c:ext>
          </c:extLst>
        </c:ser>
        <c:dLbls>
          <c:showLegendKey val="0"/>
          <c:showVal val="0"/>
          <c:showCatName val="0"/>
          <c:showSerName val="0"/>
          <c:showPercent val="0"/>
          <c:showBubbleSize val="0"/>
        </c:dLbls>
        <c:gapWidth val="25"/>
        <c:axId val="88021208"/>
        <c:axId val="88011016"/>
      </c:barChart>
      <c:lineChart>
        <c:grouping val="standard"/>
        <c:varyColors val="0"/>
        <c:ser>
          <c:idx val="1"/>
          <c:order val="0"/>
          <c:tx>
            <c:strRef>
              <c:f>Hoja2!$J$2</c:f>
              <c:strCache>
                <c:ptCount val="1"/>
                <c:pt idx="0">
                  <c:v>2021</c:v>
                </c:pt>
              </c:strCache>
            </c:strRef>
          </c:tx>
          <c:spPr>
            <a:ln w="19050" cap="rnd">
              <a:solidFill>
                <a:srgbClr val="FF0000"/>
              </a:solidFill>
              <a:round/>
            </a:ln>
            <a:effectLst/>
          </c:spPr>
          <c:marker>
            <c:symbol val="none"/>
          </c:marker>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Hoja2!$J$3:$J$54</c:f>
              <c:numCache>
                <c:formatCode>General</c:formatCode>
                <c:ptCount val="52"/>
                <c:pt idx="0">
                  <c:v>14</c:v>
                </c:pt>
                <c:pt idx="1">
                  <c:v>22</c:v>
                </c:pt>
                <c:pt idx="2">
                  <c:v>15</c:v>
                </c:pt>
                <c:pt idx="3">
                  <c:v>17</c:v>
                </c:pt>
                <c:pt idx="4">
                  <c:v>11</c:v>
                </c:pt>
                <c:pt idx="5">
                  <c:v>8</c:v>
                </c:pt>
                <c:pt idx="6">
                  <c:v>8</c:v>
                </c:pt>
                <c:pt idx="7">
                  <c:v>11</c:v>
                </c:pt>
                <c:pt idx="8">
                  <c:v>5</c:v>
                </c:pt>
                <c:pt idx="9">
                  <c:v>10</c:v>
                </c:pt>
                <c:pt idx="10">
                  <c:v>9</c:v>
                </c:pt>
                <c:pt idx="11">
                  <c:v>12</c:v>
                </c:pt>
                <c:pt idx="12">
                  <c:v>6</c:v>
                </c:pt>
                <c:pt idx="13">
                  <c:v>3</c:v>
                </c:pt>
                <c:pt idx="14">
                  <c:v>7</c:v>
                </c:pt>
                <c:pt idx="15">
                  <c:v>9</c:v>
                </c:pt>
                <c:pt idx="16">
                  <c:v>3</c:v>
                </c:pt>
                <c:pt idx="17">
                  <c:v>4</c:v>
                </c:pt>
                <c:pt idx="18">
                  <c:v>2</c:v>
                </c:pt>
                <c:pt idx="19">
                  <c:v>6</c:v>
                </c:pt>
                <c:pt idx="20">
                  <c:v>7</c:v>
                </c:pt>
                <c:pt idx="21">
                  <c:v>7</c:v>
                </c:pt>
                <c:pt idx="22">
                  <c:v>11</c:v>
                </c:pt>
                <c:pt idx="23">
                  <c:v>8</c:v>
                </c:pt>
                <c:pt idx="24">
                  <c:v>10</c:v>
                </c:pt>
                <c:pt idx="25">
                  <c:v>11</c:v>
                </c:pt>
                <c:pt idx="26">
                  <c:v>9</c:v>
                </c:pt>
                <c:pt idx="27">
                  <c:v>11</c:v>
                </c:pt>
                <c:pt idx="28">
                  <c:v>10</c:v>
                </c:pt>
                <c:pt idx="29">
                  <c:v>6</c:v>
                </c:pt>
                <c:pt idx="30">
                  <c:v>13</c:v>
                </c:pt>
                <c:pt idx="31">
                  <c:v>11</c:v>
                </c:pt>
                <c:pt idx="32">
                  <c:v>11</c:v>
                </c:pt>
                <c:pt idx="33">
                  <c:v>9</c:v>
                </c:pt>
                <c:pt idx="34">
                  <c:v>11</c:v>
                </c:pt>
                <c:pt idx="35">
                  <c:v>10</c:v>
                </c:pt>
                <c:pt idx="36">
                  <c:v>11</c:v>
                </c:pt>
                <c:pt idx="37">
                  <c:v>11</c:v>
                </c:pt>
                <c:pt idx="38">
                  <c:v>8</c:v>
                </c:pt>
                <c:pt idx="39">
                  <c:v>6</c:v>
                </c:pt>
                <c:pt idx="40">
                  <c:v>13</c:v>
                </c:pt>
                <c:pt idx="41">
                  <c:v>6</c:v>
                </c:pt>
                <c:pt idx="42">
                  <c:v>8</c:v>
                </c:pt>
                <c:pt idx="43">
                  <c:v>12</c:v>
                </c:pt>
                <c:pt idx="44">
                  <c:v>10</c:v>
                </c:pt>
                <c:pt idx="45">
                  <c:v>7</c:v>
                </c:pt>
                <c:pt idx="46">
                  <c:v>7</c:v>
                </c:pt>
                <c:pt idx="47">
                  <c:v>7</c:v>
                </c:pt>
                <c:pt idx="48">
                  <c:v>4</c:v>
                </c:pt>
                <c:pt idx="49">
                  <c:v>9</c:v>
                </c:pt>
                <c:pt idx="50">
                  <c:v>9</c:v>
                </c:pt>
                <c:pt idx="51">
                  <c:v>11</c:v>
                </c:pt>
              </c:numCache>
            </c:numRef>
          </c:val>
          <c:smooth val="0"/>
          <c:extLst>
            <c:ext xmlns:c16="http://schemas.microsoft.com/office/drawing/2014/chart" uri="{C3380CC4-5D6E-409C-BE32-E72D297353CC}">
              <c16:uniqueId val="{00000001-5428-43E0-87A7-A8E51093618D}"/>
            </c:ext>
          </c:extLst>
        </c:ser>
        <c:dLbls>
          <c:showLegendKey val="0"/>
          <c:showVal val="0"/>
          <c:showCatName val="0"/>
          <c:showSerName val="0"/>
          <c:showPercent val="0"/>
          <c:showBubbleSize val="0"/>
        </c:dLbls>
        <c:marker val="1"/>
        <c:smooth val="0"/>
        <c:axId val="88021208"/>
        <c:axId val="88011016"/>
      </c:lineChart>
      <c:catAx>
        <c:axId val="88021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6056867891513561"/>
              <c:y val="0.797017398141688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011016"/>
        <c:crosses val="autoZero"/>
        <c:auto val="1"/>
        <c:lblAlgn val="ctr"/>
        <c:lblOffset val="100"/>
        <c:noMultiLvlLbl val="0"/>
      </c:catAx>
      <c:valAx>
        <c:axId val="88011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31900140130616"/>
          <c:y val="1.223557307936805E-2"/>
          <c:w val="0.8787124702459439"/>
          <c:h val="0.72734229049311938"/>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'R'!$C$3:$C$93</c:f>
              <c:numCache>
                <c:formatCode>General</c:formatCode>
                <c:ptCount val="52"/>
                <c:pt idx="12">
                  <c:v>1</c:v>
                </c:pt>
                <c:pt idx="16">
                  <c:v>1</c:v>
                </c:pt>
                <c:pt idx="17">
                  <c:v>1</c:v>
                </c:pt>
                <c:pt idx="32">
                  <c:v>1</c:v>
                </c:pt>
                <c:pt idx="33">
                  <c:v>1</c:v>
                </c:pt>
                <c:pt idx="40">
                  <c:v>1</c:v>
                </c:pt>
                <c:pt idx="42">
                  <c:v>1</c:v>
                </c:pt>
                <c:pt idx="43">
                  <c:v>1</c:v>
                </c:pt>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30">
                  <c:v>1</c:v>
                </c:pt>
                <c:pt idx="32">
                  <c:v>1</c:v>
                </c:pt>
                <c:pt idx="34">
                  <c:v>1</c:v>
                </c:pt>
                <c:pt idx="36">
                  <c:v>1</c:v>
                </c:pt>
                <c:pt idx="37">
                  <c:v>2</c:v>
                </c:pt>
                <c:pt idx="39">
                  <c:v>2</c:v>
                </c:pt>
                <c:pt idx="40">
                  <c:v>1</c:v>
                </c:pt>
                <c:pt idx="43">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pt idx="28">
                  <c:v>2</c:v>
                </c:pt>
                <c:pt idx="29">
                  <c:v>1</c:v>
                </c:pt>
                <c:pt idx="31">
                  <c:v>1</c:v>
                </c:pt>
                <c:pt idx="33">
                  <c:v>1</c:v>
                </c:pt>
                <c:pt idx="35">
                  <c:v>3</c:v>
                </c:pt>
                <c:pt idx="36">
                  <c:v>1</c:v>
                </c:pt>
                <c:pt idx="37">
                  <c:v>1</c:v>
                </c:pt>
                <c:pt idx="38">
                  <c:v>1</c:v>
                </c:pt>
                <c:pt idx="39">
                  <c:v>2</c:v>
                </c:pt>
                <c:pt idx="40">
                  <c:v>2</c:v>
                </c:pt>
                <c:pt idx="41">
                  <c:v>3</c:v>
                </c:pt>
                <c:pt idx="42">
                  <c:v>2</c:v>
                </c:pt>
                <c:pt idx="43">
                  <c:v>2</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'R'!$F$3:$F$93</c:f>
              <c:numCache>
                <c:formatCode>General</c:formatCode>
                <c:ptCount val="52"/>
                <c:pt idx="0">
                  <c:v>1</c:v>
                </c:pt>
                <c:pt idx="2">
                  <c:v>1</c:v>
                </c:pt>
                <c:pt idx="4">
                  <c:v>1</c:v>
                </c:pt>
                <c:pt idx="5">
                  <c:v>1</c:v>
                </c:pt>
                <c:pt idx="8">
                  <c:v>1</c:v>
                </c:pt>
                <c:pt idx="10">
                  <c:v>1</c:v>
                </c:pt>
                <c:pt idx="11">
                  <c:v>1</c:v>
                </c:pt>
                <c:pt idx="13">
                  <c:v>2</c:v>
                </c:pt>
                <c:pt idx="15">
                  <c:v>1</c:v>
                </c:pt>
                <c:pt idx="16">
                  <c:v>1</c:v>
                </c:pt>
                <c:pt idx="18">
                  <c:v>1</c:v>
                </c:pt>
                <c:pt idx="19">
                  <c:v>1</c:v>
                </c:pt>
                <c:pt idx="21">
                  <c:v>1</c:v>
                </c:pt>
                <c:pt idx="22">
                  <c:v>1</c:v>
                </c:pt>
                <c:pt idx="24">
                  <c:v>1</c:v>
                </c:pt>
                <c:pt idx="25">
                  <c:v>1</c:v>
                </c:pt>
                <c:pt idx="26">
                  <c:v>1</c:v>
                </c:pt>
                <c:pt idx="28">
                  <c:v>1</c:v>
                </c:pt>
                <c:pt idx="29">
                  <c:v>1</c:v>
                </c:pt>
                <c:pt idx="30">
                  <c:v>1</c:v>
                </c:pt>
                <c:pt idx="31">
                  <c:v>1</c:v>
                </c:pt>
                <c:pt idx="32">
                  <c:v>1</c:v>
                </c:pt>
                <c:pt idx="34">
                  <c:v>1</c:v>
                </c:pt>
                <c:pt idx="36">
                  <c:v>1</c:v>
                </c:pt>
                <c:pt idx="37">
                  <c:v>1</c:v>
                </c:pt>
                <c:pt idx="38">
                  <c:v>1</c:v>
                </c:pt>
                <c:pt idx="39">
                  <c:v>2</c:v>
                </c:pt>
                <c:pt idx="40">
                  <c:v>1</c:v>
                </c:pt>
                <c:pt idx="42">
                  <c:v>1</c:v>
                </c:pt>
                <c:pt idx="43">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'R'!$G$15:$G$93</c:f>
              <c:numCache>
                <c:formatCode>General</c:formatCode>
                <c:ptCount val="52"/>
                <c:pt idx="2">
                  <c:v>1</c:v>
                </c:pt>
                <c:pt idx="8">
                  <c:v>1</c:v>
                </c:pt>
                <c:pt idx="9">
                  <c:v>1</c:v>
                </c:pt>
                <c:pt idx="10">
                  <c:v>1</c:v>
                </c:pt>
                <c:pt idx="15">
                  <c:v>1</c:v>
                </c:pt>
                <c:pt idx="17">
                  <c:v>1</c:v>
                </c:pt>
                <c:pt idx="32">
                  <c:v>1</c:v>
                </c:pt>
                <c:pt idx="39">
                  <c:v>2</c:v>
                </c:pt>
                <c:pt idx="42">
                  <c:v>2</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pt idx="28">
                  <c:v>30</c:v>
                </c:pt>
                <c:pt idx="29">
                  <c:v>22</c:v>
                </c:pt>
                <c:pt idx="30">
                  <c:v>44</c:v>
                </c:pt>
                <c:pt idx="31">
                  <c:v>65</c:v>
                </c:pt>
                <c:pt idx="32">
                  <c:v>62</c:v>
                </c:pt>
                <c:pt idx="33">
                  <c:v>38</c:v>
                </c:pt>
                <c:pt idx="34">
                  <c:v>51</c:v>
                </c:pt>
                <c:pt idx="35">
                  <c:v>50</c:v>
                </c:pt>
                <c:pt idx="36">
                  <c:v>52</c:v>
                </c:pt>
                <c:pt idx="37">
                  <c:v>48</c:v>
                </c:pt>
                <c:pt idx="38">
                  <c:v>66</c:v>
                </c:pt>
                <c:pt idx="39">
                  <c:v>58</c:v>
                </c:pt>
                <c:pt idx="40">
                  <c:v>67</c:v>
                </c:pt>
                <c:pt idx="41">
                  <c:v>70</c:v>
                </c:pt>
                <c:pt idx="42">
                  <c:v>68</c:v>
                </c:pt>
                <c:pt idx="43">
                  <c:v>66</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2</c:v>
                </c:pt>
                <c:pt idx="10">
                  <c:v>1</c:v>
                </c:pt>
                <c:pt idx="11">
                  <c:v>1</c:v>
                </c:pt>
                <c:pt idx="12">
                  <c:v>1</c:v>
                </c:pt>
                <c:pt idx="13">
                  <c:v>3</c:v>
                </c:pt>
                <c:pt idx="14">
                  <c:v>2</c:v>
                </c:pt>
                <c:pt idx="15">
                  <c:v>2</c:v>
                </c:pt>
                <c:pt idx="16">
                  <c:v>3</c:v>
                </c:pt>
                <c:pt idx="17">
                  <c:v>4</c:v>
                </c:pt>
                <c:pt idx="18">
                  <c:v>2</c:v>
                </c:pt>
                <c:pt idx="19">
                  <c:v>2</c:v>
                </c:pt>
                <c:pt idx="20">
                  <c:v>2</c:v>
                </c:pt>
                <c:pt idx="21">
                  <c:v>2</c:v>
                </c:pt>
                <c:pt idx="22">
                  <c:v>3</c:v>
                </c:pt>
                <c:pt idx="23">
                  <c:v>2</c:v>
                </c:pt>
                <c:pt idx="24">
                  <c:v>2</c:v>
                </c:pt>
                <c:pt idx="25">
                  <c:v>2</c:v>
                </c:pt>
                <c:pt idx="26">
                  <c:v>2</c:v>
                </c:pt>
                <c:pt idx="27">
                  <c:v>2</c:v>
                </c:pt>
                <c:pt idx="28">
                  <c:v>3</c:v>
                </c:pt>
                <c:pt idx="29">
                  <c:v>2</c:v>
                </c:pt>
                <c:pt idx="30">
                  <c:v>2</c:v>
                </c:pt>
                <c:pt idx="31">
                  <c:v>2</c:v>
                </c:pt>
                <c:pt idx="32">
                  <c:v>2</c:v>
                </c:pt>
                <c:pt idx="33">
                  <c:v>2</c:v>
                </c:pt>
                <c:pt idx="34">
                  <c:v>2</c:v>
                </c:pt>
                <c:pt idx="35">
                  <c:v>2</c:v>
                </c:pt>
                <c:pt idx="36">
                  <c:v>2</c:v>
                </c:pt>
                <c:pt idx="37">
                  <c:v>2</c:v>
                </c:pt>
                <c:pt idx="38">
                  <c:v>2</c:v>
                </c:pt>
                <c:pt idx="39">
                  <c:v>3</c:v>
                </c:pt>
                <c:pt idx="40">
                  <c:v>4</c:v>
                </c:pt>
                <c:pt idx="41">
                  <c:v>3</c:v>
                </c:pt>
                <c:pt idx="42">
                  <c:v>3</c:v>
                </c:pt>
                <c:pt idx="43">
                  <c:v>2</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pt idx="28">
                  <c:v>1</c:v>
                </c:pt>
                <c:pt idx="29">
                  <c:v>1</c:v>
                </c:pt>
                <c:pt idx="30">
                  <c:v>1</c:v>
                </c:pt>
                <c:pt idx="31">
                  <c:v>2</c:v>
                </c:pt>
                <c:pt idx="32">
                  <c:v>1</c:v>
                </c:pt>
                <c:pt idx="33">
                  <c:v>1</c:v>
                </c:pt>
                <c:pt idx="34">
                  <c:v>2</c:v>
                </c:pt>
                <c:pt idx="35">
                  <c:v>1</c:v>
                </c:pt>
                <c:pt idx="36">
                  <c:v>1</c:v>
                </c:pt>
                <c:pt idx="37">
                  <c:v>2</c:v>
                </c:pt>
                <c:pt idx="38">
                  <c:v>1</c:v>
                </c:pt>
                <c:pt idx="39">
                  <c:v>2</c:v>
                </c:pt>
                <c:pt idx="40">
                  <c:v>3</c:v>
                </c:pt>
                <c:pt idx="41">
                  <c:v>3</c:v>
                </c:pt>
                <c:pt idx="42">
                  <c:v>3</c:v>
                </c:pt>
                <c:pt idx="43">
                  <c:v>2</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cat>
            <c:numRef>
              <c:f>'R'!$A$3:$A$85</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pt idx="28">
                  <c:v>2500</c:v>
                </c:pt>
                <c:pt idx="29">
                  <c:v>1800</c:v>
                </c:pt>
                <c:pt idx="30">
                  <c:v>2340</c:v>
                </c:pt>
                <c:pt idx="31">
                  <c:v>1800</c:v>
                </c:pt>
                <c:pt idx="32">
                  <c:v>800</c:v>
                </c:pt>
                <c:pt idx="33">
                  <c:v>624</c:v>
                </c:pt>
                <c:pt idx="34">
                  <c:v>512</c:v>
                </c:pt>
                <c:pt idx="35">
                  <c:v>415</c:v>
                </c:pt>
                <c:pt idx="36">
                  <c:v>240</c:v>
                </c:pt>
                <c:pt idx="37">
                  <c:v>150</c:v>
                </c:pt>
                <c:pt idx="38">
                  <c:v>90</c:v>
                </c:pt>
                <c:pt idx="39">
                  <c:v>91</c:v>
                </c:pt>
                <c:pt idx="40">
                  <c:v>87</c:v>
                </c:pt>
                <c:pt idx="41">
                  <c:v>90</c:v>
                </c:pt>
                <c:pt idx="42">
                  <c:v>123</c:v>
                </c:pt>
                <c:pt idx="43">
                  <c:v>145</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263871616"/>
        <c:axId val="263886120"/>
      </c:barChart>
      <c:catAx>
        <c:axId val="263871616"/>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263886120"/>
        <c:crosses val="autoZero"/>
        <c:auto val="0"/>
        <c:lblAlgn val="ctr"/>
        <c:lblOffset val="100"/>
        <c:tickLblSkip val="2"/>
        <c:tickMarkSkip val="1"/>
        <c:noMultiLvlLbl val="0"/>
      </c:catAx>
      <c:valAx>
        <c:axId val="263886120"/>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263871616"/>
        <c:crosses val="autoZero"/>
        <c:crossBetween val="between"/>
      </c:valAx>
    </c:plotArea>
    <c:legend>
      <c:legendPos val="b"/>
      <c:layout>
        <c:manualLayout>
          <c:xMode val="edge"/>
          <c:yMode val="edge"/>
          <c:x val="0.10490830055167161"/>
          <c:y val="0.89807817856348937"/>
          <c:w val="0.81204670669327139"/>
          <c:h val="6.4662127760345731E-2"/>
        </c:manualLayout>
      </c:layout>
      <c:overlay val="0"/>
      <c:spPr>
        <a:noFill/>
        <a:ln w="25400">
          <a:noFill/>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8215552"/>
        <c:axId val="88217856"/>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pt idx="40">
                  <c:v>1</c:v>
                </c:pt>
                <c:pt idx="41">
                  <c:v>4</c:v>
                </c:pt>
                <c:pt idx="42">
                  <c:v>1</c:v>
                </c:pt>
                <c:pt idx="43">
                  <c:v>1</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8215552"/>
        <c:axId val="88217856"/>
      </c:scatterChart>
      <c:catAx>
        <c:axId val="88215552"/>
        <c:scaling>
          <c:orientation val="minMax"/>
        </c:scaling>
        <c:delete val="0"/>
        <c:axPos val="b"/>
        <c:title>
          <c:tx>
            <c:rich>
              <a:bodyPr/>
              <a:lstStyle/>
              <a:p>
                <a:pPr>
                  <a:defRPr sz="800"/>
                </a:pPr>
                <a:r>
                  <a:rPr lang="en-US" sz="8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88217856"/>
        <c:crosses val="autoZero"/>
        <c:auto val="1"/>
        <c:lblAlgn val="ctr"/>
        <c:lblOffset val="100"/>
        <c:noMultiLvlLbl val="0"/>
      </c:catAx>
      <c:valAx>
        <c:axId val="88217856"/>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sz="900" b="1"/>
            </a:pPr>
            <a:endParaRPr lang="en-US"/>
          </a:p>
        </c:txPr>
        <c:crossAx val="88215552"/>
        <c:crosses val="autoZero"/>
        <c:crossBetween val="between"/>
      </c:valAx>
      <c:spPr>
        <a:noFill/>
        <a:ln w="25400">
          <a:noFill/>
        </a:ln>
      </c:spPr>
    </c:plotArea>
    <c:legend>
      <c:legendPos val="b"/>
      <c:overlay val="0"/>
      <c:spPr>
        <a:noFill/>
        <a:ln w="25400">
          <a:noFill/>
        </a:ln>
      </c:spPr>
      <c:txPr>
        <a:bodyPr rot="0" vert="horz"/>
        <a:lstStyle/>
        <a:p>
          <a:pPr>
            <a:defRPr sz="8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s>
    <c:plotArea>
      <c:layout>
        <c:manualLayout>
          <c:layoutTarget val="inner"/>
          <c:xMode val="edge"/>
          <c:yMode val="edge"/>
          <c:x val="0.28467376897056584"/>
          <c:y val="3.7751428309046479E-2"/>
          <c:w val="0.69588190991948495"/>
          <c:h val="0.30627995473105707"/>
        </c:manualLayout>
      </c:layout>
      <c:barChart>
        <c:barDir val="col"/>
        <c:grouping val="stacked"/>
        <c:varyColors val="0"/>
        <c:ser>
          <c:idx val="0"/>
          <c:order val="0"/>
          <c:tx>
            <c:strRef>
              <c:f>'[BASE CENTINELA IRAG HSVF_10-11-2022.xlsx]Hoja2'!$A$6</c:f>
              <c:strCache>
                <c:ptCount val="1"/>
                <c:pt idx="0">
                  <c:v>ADENOVIRUS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HSVF_10-11-2022.xlsx]Hoja2'!$B$6:$H$6</c:f>
              <c:numCache>
                <c:formatCode>General</c:formatCode>
                <c:ptCount val="7"/>
                <c:pt idx="0">
                  <c:v>6</c:v>
                </c:pt>
                <c:pt idx="1">
                  <c:v>10</c:v>
                </c:pt>
                <c:pt idx="2">
                  <c:v>30</c:v>
                </c:pt>
                <c:pt idx="3">
                  <c:v>1</c:v>
                </c:pt>
                <c:pt idx="5">
                  <c:v>7</c:v>
                </c:pt>
              </c:numCache>
              <c:extLst/>
            </c:numRef>
          </c:val>
          <c:extLst>
            <c:ext xmlns:c16="http://schemas.microsoft.com/office/drawing/2014/chart" uri="{C3380CC4-5D6E-409C-BE32-E72D297353CC}">
              <c16:uniqueId val="{00000000-9F52-AE43-870F-0E9968B2C6F5}"/>
            </c:ext>
          </c:extLst>
        </c:ser>
        <c:ser>
          <c:idx val="1"/>
          <c:order val="1"/>
          <c:tx>
            <c:strRef>
              <c:f>'[BASE CENTINELA IRAG HSVF_10-11-2022.xlsx]Hoja2'!$A$7</c:f>
              <c:strCache>
                <c:ptCount val="1"/>
                <c:pt idx="0">
                  <c:v>COVID-19</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HSVF_10-11-2022.xlsx]Hoja2'!$B$7:$H$7</c:f>
              <c:numCache>
                <c:formatCode>General</c:formatCode>
                <c:ptCount val="7"/>
                <c:pt idx="0">
                  <c:v>4</c:v>
                </c:pt>
                <c:pt idx="2">
                  <c:v>3</c:v>
                </c:pt>
                <c:pt idx="5">
                  <c:v>1</c:v>
                </c:pt>
              </c:numCache>
              <c:extLst/>
            </c:numRef>
          </c:val>
          <c:extLst>
            <c:ext xmlns:c16="http://schemas.microsoft.com/office/drawing/2014/chart" uri="{C3380CC4-5D6E-409C-BE32-E72D297353CC}">
              <c16:uniqueId val="{00000000-11EE-40E4-8709-1631DAC4B9EA}"/>
            </c:ext>
          </c:extLst>
        </c:ser>
        <c:ser>
          <c:idx val="2"/>
          <c:order val="2"/>
          <c:tx>
            <c:strRef>
              <c:f>'[BASE CENTINELA IRAG HSVF_10-11-2022.xlsx]Hoja2'!$A$8</c:f>
              <c:strCache>
                <c:ptCount val="1"/>
                <c:pt idx="0">
                  <c:v>HAEMOPHILUS INFLUENZAE</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HSVF_10-11-2022.xlsx]Hoja2'!$B$8:$H$8</c:f>
              <c:numCache>
                <c:formatCode>General</c:formatCode>
                <c:ptCount val="7"/>
                <c:pt idx="0">
                  <c:v>1</c:v>
                </c:pt>
                <c:pt idx="1">
                  <c:v>1</c:v>
                </c:pt>
                <c:pt idx="3">
                  <c:v>2</c:v>
                </c:pt>
              </c:numCache>
              <c:extLst/>
            </c:numRef>
          </c:val>
          <c:extLst>
            <c:ext xmlns:c16="http://schemas.microsoft.com/office/drawing/2014/chart" uri="{C3380CC4-5D6E-409C-BE32-E72D297353CC}">
              <c16:uniqueId val="{00000000-9BEF-4676-A808-7C16C3283E11}"/>
            </c:ext>
          </c:extLst>
        </c:ser>
        <c:ser>
          <c:idx val="3"/>
          <c:order val="3"/>
          <c:tx>
            <c:strRef>
              <c:f>'[BASE CENTINELA IRAG HSVF_10-11-2022.xlsx]Hoja2'!$A$9</c:f>
              <c:strCache>
                <c:ptCount val="1"/>
                <c:pt idx="0">
                  <c:v>INFLUENZA A</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HSVF_10-11-2022.xlsx]Hoja2'!$B$9:$AR$9</c:f>
              <c:numCache>
                <c:formatCode>General</c:formatCode>
                <c:ptCount val="7"/>
                <c:pt idx="0">
                  <c:v>3</c:v>
                </c:pt>
                <c:pt idx="1">
                  <c:v>2</c:v>
                </c:pt>
                <c:pt idx="2">
                  <c:v>7</c:v>
                </c:pt>
                <c:pt idx="3">
                  <c:v>2</c:v>
                </c:pt>
                <c:pt idx="4">
                  <c:v>1</c:v>
                </c:pt>
                <c:pt idx="5">
                  <c:v>14</c:v>
                </c:pt>
                <c:pt idx="6">
                  <c:v>1</c:v>
                </c:pt>
              </c:numCache>
              <c:extLst/>
            </c:numRef>
          </c:val>
          <c:extLst>
            <c:ext xmlns:c16="http://schemas.microsoft.com/office/drawing/2014/chart" uri="{C3380CC4-5D6E-409C-BE32-E72D297353CC}">
              <c16:uniqueId val="{00000001-9BEF-4676-A808-7C16C3283E11}"/>
            </c:ext>
          </c:extLst>
        </c:ser>
        <c:ser>
          <c:idx val="4"/>
          <c:order val="4"/>
          <c:tx>
            <c:strRef>
              <c:f>'[BASE CENTINELA IRAG HSVF_10-11-2022.xlsx]Hoja2'!$A$10</c:f>
              <c:strCache>
                <c:ptCount val="1"/>
                <c:pt idx="0">
                  <c:v>INFLUENZA B</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HSVF_10-11-2022.xlsx]Hoja2'!$B$10:$H$10</c:f>
              <c:numCache>
                <c:formatCode>General</c:formatCode>
                <c:ptCount val="7"/>
                <c:pt idx="1">
                  <c:v>1</c:v>
                </c:pt>
              </c:numCache>
              <c:extLst/>
            </c:numRef>
          </c:val>
          <c:extLst>
            <c:ext xmlns:c16="http://schemas.microsoft.com/office/drawing/2014/chart" uri="{C3380CC4-5D6E-409C-BE32-E72D297353CC}">
              <c16:uniqueId val="{00000002-9BEF-4676-A808-7C16C3283E11}"/>
            </c:ext>
          </c:extLst>
        </c:ser>
        <c:ser>
          <c:idx val="5"/>
          <c:order val="5"/>
          <c:tx>
            <c:strRef>
              <c:f>'[BASE CENTINELA IRAG HSVF_10-11-2022.xlsx]Hoja2'!$A$11</c:f>
              <c:strCache>
                <c:ptCount val="1"/>
                <c:pt idx="0">
                  <c:v>METAPNEUMOVIRUS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HSVF_10-11-2022.xlsx]Hoja2'!$B$11:$AR$11</c:f>
              <c:numCache>
                <c:formatCode>General</c:formatCode>
                <c:ptCount val="7"/>
                <c:pt idx="0">
                  <c:v>15</c:v>
                </c:pt>
                <c:pt idx="1">
                  <c:v>10</c:v>
                </c:pt>
                <c:pt idx="2">
                  <c:v>15</c:v>
                </c:pt>
                <c:pt idx="5">
                  <c:v>3</c:v>
                </c:pt>
              </c:numCache>
              <c:extLst/>
            </c:numRef>
          </c:val>
          <c:extLst>
            <c:ext xmlns:c16="http://schemas.microsoft.com/office/drawing/2014/chart" uri="{C3380CC4-5D6E-409C-BE32-E72D297353CC}">
              <c16:uniqueId val="{00000003-9BEF-4676-A808-7C16C3283E11}"/>
            </c:ext>
          </c:extLst>
        </c:ser>
        <c:ser>
          <c:idx val="6"/>
          <c:order val="6"/>
          <c:tx>
            <c:strRef>
              <c:f>'[BASE CENTINELA IRAG HSVF_10-11-2022.xlsx]Hoja2'!$A$12</c:f>
              <c:strCache>
                <c:ptCount val="1"/>
                <c:pt idx="0">
                  <c:v>PARAINFLUENZA 1</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HSVF_10-11-2022.xlsx]Hoja2'!$B$12:$H$12</c:f>
              <c:numCache>
                <c:formatCode>General</c:formatCode>
                <c:ptCount val="7"/>
                <c:pt idx="0">
                  <c:v>1</c:v>
                </c:pt>
                <c:pt idx="1">
                  <c:v>1</c:v>
                </c:pt>
                <c:pt idx="2">
                  <c:v>1</c:v>
                </c:pt>
                <c:pt idx="4">
                  <c:v>1</c:v>
                </c:pt>
              </c:numCache>
              <c:extLst/>
            </c:numRef>
          </c:val>
          <c:extLst>
            <c:ext xmlns:c16="http://schemas.microsoft.com/office/drawing/2014/chart" uri="{C3380CC4-5D6E-409C-BE32-E72D297353CC}">
              <c16:uniqueId val="{00000004-9BEF-4676-A808-7C16C3283E11}"/>
            </c:ext>
          </c:extLst>
        </c:ser>
        <c:ser>
          <c:idx val="7"/>
          <c:order val="7"/>
          <c:tx>
            <c:strRef>
              <c:f>'[BASE CENTINELA IRAG HSVF_10-11-2022.xlsx]Hoja2'!$A$13</c:f>
              <c:strCache>
                <c:ptCount val="1"/>
                <c:pt idx="0">
                  <c:v>PARAINFLUENZA 2</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HSVF_10-11-2022.xlsx]Hoja2'!$B$13:$H$13</c:f>
              <c:numCache>
                <c:formatCode>General</c:formatCode>
                <c:ptCount val="7"/>
                <c:pt idx="2">
                  <c:v>2</c:v>
                </c:pt>
              </c:numCache>
              <c:extLst/>
            </c:numRef>
          </c:val>
          <c:extLst>
            <c:ext xmlns:c16="http://schemas.microsoft.com/office/drawing/2014/chart" uri="{C3380CC4-5D6E-409C-BE32-E72D297353CC}">
              <c16:uniqueId val="{00000005-9BEF-4676-A808-7C16C3283E11}"/>
            </c:ext>
          </c:extLst>
        </c:ser>
        <c:ser>
          <c:idx val="8"/>
          <c:order val="8"/>
          <c:tx>
            <c:strRef>
              <c:f>'[BASE CENTINELA IRAG HSVF_10-11-2022.xlsx]Hoja2'!$A$14</c:f>
              <c:strCache>
                <c:ptCount val="1"/>
                <c:pt idx="0">
                  <c:v>PARAINFLUENZA 3</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HSVF_10-11-2022.xlsx]Hoja2'!$B$14:$H$14</c:f>
              <c:numCache>
                <c:formatCode>General</c:formatCode>
                <c:ptCount val="7"/>
                <c:pt idx="0">
                  <c:v>6</c:v>
                </c:pt>
                <c:pt idx="1">
                  <c:v>3</c:v>
                </c:pt>
                <c:pt idx="2">
                  <c:v>6</c:v>
                </c:pt>
                <c:pt idx="5">
                  <c:v>5</c:v>
                </c:pt>
              </c:numCache>
              <c:extLst/>
            </c:numRef>
          </c:val>
          <c:extLst>
            <c:ext xmlns:c16="http://schemas.microsoft.com/office/drawing/2014/chart" uri="{C3380CC4-5D6E-409C-BE32-E72D297353CC}">
              <c16:uniqueId val="{00000006-9BEF-4676-A808-7C16C3283E11}"/>
            </c:ext>
          </c:extLst>
        </c:ser>
        <c:ser>
          <c:idx val="9"/>
          <c:order val="9"/>
          <c:tx>
            <c:strRef>
              <c:f>'[BASE CENTINELA IRAG HSVF_10-11-2022.xlsx]Hoja2'!$A$15</c:f>
              <c:strCache>
                <c:ptCount val="1"/>
                <c:pt idx="0">
                  <c:v>RINOVIRUS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HSVF_10-11-2022.xlsx]Hoja2'!$B$15:$H$15</c:f>
              <c:numCache>
                <c:formatCode>General</c:formatCode>
                <c:ptCount val="7"/>
                <c:pt idx="0">
                  <c:v>2</c:v>
                </c:pt>
                <c:pt idx="3">
                  <c:v>2</c:v>
                </c:pt>
              </c:numCache>
              <c:extLst/>
            </c:numRef>
          </c:val>
          <c:extLst>
            <c:ext xmlns:c16="http://schemas.microsoft.com/office/drawing/2014/chart" uri="{C3380CC4-5D6E-409C-BE32-E72D297353CC}">
              <c16:uniqueId val="{00000007-9BEF-4676-A808-7C16C3283E11}"/>
            </c:ext>
          </c:extLst>
        </c:ser>
        <c:ser>
          <c:idx val="10"/>
          <c:order val="10"/>
          <c:tx>
            <c:strRef>
              <c:f>'[BASE CENTINELA IRAG HSVF_10-11-2022.xlsx]Hoja2'!$A$16</c:f>
              <c:strCache>
                <c:ptCount val="1"/>
                <c:pt idx="0">
                  <c:v>STAPHYLOCOCCUS AUREUS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HSVF_10-11-2022.xlsx]Hoja2'!$B$16:$H$16</c:f>
              <c:numCache>
                <c:formatCode>General</c:formatCode>
                <c:ptCount val="7"/>
                <c:pt idx="4">
                  <c:v>1</c:v>
                </c:pt>
              </c:numCache>
              <c:extLst/>
            </c:numRef>
          </c:val>
          <c:extLst>
            <c:ext xmlns:c16="http://schemas.microsoft.com/office/drawing/2014/chart" uri="{C3380CC4-5D6E-409C-BE32-E72D297353CC}">
              <c16:uniqueId val="{00000008-9BEF-4676-A808-7C16C3283E11}"/>
            </c:ext>
          </c:extLst>
        </c:ser>
        <c:ser>
          <c:idx val="11"/>
          <c:order val="11"/>
          <c:tx>
            <c:strRef>
              <c:f>'[BASE CENTINELA IRAG HSVF_10-11-2022.xlsx]Hoja2'!$A$17</c:f>
              <c:strCache>
                <c:ptCount val="1"/>
                <c:pt idx="0">
                  <c:v>STREPTOCOCCUS PNEUMONIAE</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HSVF_10-11-2022.xlsx]Hoja2'!$B$17:$H$17</c:f>
              <c:numCache>
                <c:formatCode>General</c:formatCode>
                <c:ptCount val="7"/>
                <c:pt idx="1">
                  <c:v>1</c:v>
                </c:pt>
                <c:pt idx="2">
                  <c:v>1</c:v>
                </c:pt>
                <c:pt idx="3">
                  <c:v>1</c:v>
                </c:pt>
                <c:pt idx="4">
                  <c:v>1</c:v>
                </c:pt>
              </c:numCache>
              <c:extLst/>
            </c:numRef>
          </c:val>
          <c:extLst>
            <c:ext xmlns:c16="http://schemas.microsoft.com/office/drawing/2014/chart" uri="{C3380CC4-5D6E-409C-BE32-E72D297353CC}">
              <c16:uniqueId val="{00000009-9BEF-4676-A808-7C16C3283E11}"/>
            </c:ext>
          </c:extLst>
        </c:ser>
        <c:ser>
          <c:idx val="12"/>
          <c:order val="12"/>
          <c:tx>
            <c:strRef>
              <c:f>'[BASE CENTINELA IRAG HSVF_10-11-2022.xlsx]Hoja2'!$A$18</c:f>
              <c:strCache>
                <c:ptCount val="1"/>
                <c:pt idx="0">
                  <c:v>VRS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HSVF_10-11-2022.xlsx]Hoja2'!$B$18:$H$18</c:f>
              <c:numCache>
                <c:formatCode>General</c:formatCode>
                <c:ptCount val="7"/>
                <c:pt idx="0">
                  <c:v>64</c:v>
                </c:pt>
                <c:pt idx="1">
                  <c:v>36</c:v>
                </c:pt>
                <c:pt idx="2">
                  <c:v>42</c:v>
                </c:pt>
                <c:pt idx="5">
                  <c:v>6</c:v>
                </c:pt>
              </c:numCache>
              <c:extLst/>
            </c:numRef>
          </c:val>
          <c:extLst>
            <c:ext xmlns:c16="http://schemas.microsoft.com/office/drawing/2014/chart" uri="{C3380CC4-5D6E-409C-BE32-E72D297353CC}">
              <c16:uniqueId val="{0000000A-9BEF-4676-A808-7C16C3283E11}"/>
            </c:ext>
          </c:extLst>
        </c:ser>
        <c:dLbls>
          <c:showLegendKey val="0"/>
          <c:showVal val="0"/>
          <c:showCatName val="0"/>
          <c:showSerName val="0"/>
          <c:showPercent val="0"/>
          <c:showBubbleSize val="0"/>
        </c:dLbls>
        <c:gapWidth val="95"/>
        <c:overlap val="100"/>
        <c:axId val="128210904"/>
        <c:axId val="128213256"/>
      </c:barChart>
      <c:catAx>
        <c:axId val="128210904"/>
        <c:scaling>
          <c:orientation val="minMax"/>
        </c:scaling>
        <c:delete val="0"/>
        <c:axPos val="b"/>
        <c:numFmt formatCode="General" sourceLinked="0"/>
        <c:majorTickMark val="none"/>
        <c:minorTickMark val="none"/>
        <c:tickLblPos val="nextTo"/>
        <c:txPr>
          <a:bodyPr/>
          <a:lstStyle/>
          <a:p>
            <a:pPr>
              <a:defRPr lang="es-CO"/>
            </a:pPr>
            <a:endParaRPr lang="en-US"/>
          </a:p>
        </c:txPr>
        <c:crossAx val="128213256"/>
        <c:crosses val="autoZero"/>
        <c:auto val="1"/>
        <c:lblAlgn val="ctr"/>
        <c:lblOffset val="100"/>
        <c:noMultiLvlLbl val="0"/>
      </c:catAx>
      <c:valAx>
        <c:axId val="128213256"/>
        <c:scaling>
          <c:orientation val="minMax"/>
        </c:scaling>
        <c:delete val="0"/>
        <c:axPos val="l"/>
        <c:majorGridlines/>
        <c:title>
          <c:tx>
            <c:rich>
              <a:bodyPr/>
              <a:lstStyle/>
              <a:p>
                <a:pPr>
                  <a:defRPr lang="es-CO"/>
                </a:pPr>
                <a:r>
                  <a:rPr lang="es-CO"/>
                  <a:t>Número de casos</a:t>
                </a:r>
              </a:p>
            </c:rich>
          </c:tx>
          <c:overlay val="0"/>
        </c:title>
        <c:numFmt formatCode="General" sourceLinked="1"/>
        <c:majorTickMark val="none"/>
        <c:minorTickMark val="none"/>
        <c:tickLblPos val="nextTo"/>
        <c:txPr>
          <a:bodyPr/>
          <a:lstStyle/>
          <a:p>
            <a:pPr>
              <a:defRPr lang="es-CO"/>
            </a:pPr>
            <a:endParaRPr lang="en-US"/>
          </a:p>
        </c:txPr>
        <c:crossAx val="128210904"/>
        <c:crosses val="autoZero"/>
        <c:crossBetween val="between"/>
      </c:valAx>
      <c:dTable>
        <c:showHorzBorder val="1"/>
        <c:showVertBorder val="1"/>
        <c:showOutline val="1"/>
        <c:showKeys val="1"/>
        <c:txPr>
          <a:bodyPr/>
          <a:lstStyle/>
          <a:p>
            <a:pPr rtl="0">
              <a:defRPr lang="es-CO" sz="800"/>
            </a:pPr>
            <a:endParaRPr lang="en-US"/>
          </a:p>
        </c:txPr>
      </c:dTable>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[Revisión evento 348 semana 44 081122 .xlsx]Hoja1!Tabla dinámica3</c:name>
    <c:fmtId val="5"/>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24705662668516262"/>
          <c:y val="5.0925925925925923E-2"/>
          <c:w val="0.74349853495959239"/>
          <c:h val="0.71613979037972897"/>
        </c:manualLayout>
      </c:layout>
      <c:lineChart>
        <c:grouping val="standard"/>
        <c:varyColors val="0"/>
        <c:ser>
          <c:idx val="0"/>
          <c:order val="0"/>
          <c:tx>
            <c:strRef>
              <c:f>Hoja1!$B$3:$B$4</c:f>
              <c:strCache>
                <c:ptCount val="1"/>
                <c:pt idx="0">
                  <c:v>DESCARTADO</c:v>
                </c:pt>
              </c:strCache>
            </c:strRef>
          </c:tx>
          <c:spPr>
            <a:ln w="19050" cap="rnd">
              <a:solidFill>
                <a:schemeClr val="accent1"/>
              </a:solidFill>
              <a:round/>
            </a:ln>
            <a:effectLst/>
          </c:spPr>
          <c:marker>
            <c:symbol val="none"/>
          </c:marker>
          <c:cat>
            <c:strRef>
              <c:f>Hoja1!$A$5:$A$47</c:f>
              <c:strCache>
                <c:ptCount val="42"/>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strCache>
            </c:strRef>
          </c:cat>
          <c:val>
            <c:numRef>
              <c:f>Hoja1!$B$5:$B$47</c:f>
              <c:numCache>
                <c:formatCode>General</c:formatCode>
                <c:ptCount val="42"/>
                <c:pt idx="0">
                  <c:v>1</c:v>
                </c:pt>
                <c:pt idx="3">
                  <c:v>3</c:v>
                </c:pt>
                <c:pt idx="4">
                  <c:v>2</c:v>
                </c:pt>
                <c:pt idx="6">
                  <c:v>1</c:v>
                </c:pt>
                <c:pt idx="7">
                  <c:v>3</c:v>
                </c:pt>
                <c:pt idx="8">
                  <c:v>4</c:v>
                </c:pt>
                <c:pt idx="11">
                  <c:v>7</c:v>
                </c:pt>
                <c:pt idx="12">
                  <c:v>11</c:v>
                </c:pt>
                <c:pt idx="13">
                  <c:v>17</c:v>
                </c:pt>
                <c:pt idx="14">
                  <c:v>58</c:v>
                </c:pt>
                <c:pt idx="15">
                  <c:v>248</c:v>
                </c:pt>
                <c:pt idx="16">
                  <c:v>277</c:v>
                </c:pt>
                <c:pt idx="17">
                  <c:v>287</c:v>
                </c:pt>
                <c:pt idx="18">
                  <c:v>293</c:v>
                </c:pt>
                <c:pt idx="19">
                  <c:v>289</c:v>
                </c:pt>
                <c:pt idx="20">
                  <c:v>291</c:v>
                </c:pt>
                <c:pt idx="21">
                  <c:v>301</c:v>
                </c:pt>
                <c:pt idx="22">
                  <c:v>256</c:v>
                </c:pt>
                <c:pt idx="23">
                  <c:v>240</c:v>
                </c:pt>
                <c:pt idx="24">
                  <c:v>214</c:v>
                </c:pt>
                <c:pt idx="25">
                  <c:v>237</c:v>
                </c:pt>
                <c:pt idx="26">
                  <c:v>236</c:v>
                </c:pt>
                <c:pt idx="27">
                  <c:v>208</c:v>
                </c:pt>
                <c:pt idx="28">
                  <c:v>218</c:v>
                </c:pt>
                <c:pt idx="29">
                  <c:v>220</c:v>
                </c:pt>
                <c:pt idx="30">
                  <c:v>216</c:v>
                </c:pt>
                <c:pt idx="31">
                  <c:v>194</c:v>
                </c:pt>
                <c:pt idx="32">
                  <c:v>191</c:v>
                </c:pt>
                <c:pt idx="33">
                  <c:v>165</c:v>
                </c:pt>
                <c:pt idx="34">
                  <c:v>142</c:v>
                </c:pt>
                <c:pt idx="35">
                  <c:v>145</c:v>
                </c:pt>
                <c:pt idx="36">
                  <c:v>131</c:v>
                </c:pt>
                <c:pt idx="37">
                  <c:v>133</c:v>
                </c:pt>
                <c:pt idx="38">
                  <c:v>115</c:v>
                </c:pt>
                <c:pt idx="39">
                  <c:v>112</c:v>
                </c:pt>
                <c:pt idx="40">
                  <c:v>52</c:v>
                </c:pt>
                <c:pt idx="41">
                  <c:v>3</c:v>
                </c:pt>
              </c:numCache>
            </c:numRef>
          </c:val>
          <c:smooth val="0"/>
          <c:extLst>
            <c:ext xmlns:c16="http://schemas.microsoft.com/office/drawing/2014/chart" uri="{C3380CC4-5D6E-409C-BE32-E72D297353CC}">
              <c16:uniqueId val="{00000000-7037-45F5-9144-4B5F9D229E87}"/>
            </c:ext>
          </c:extLst>
        </c:ser>
        <c:ser>
          <c:idx val="1"/>
          <c:order val="1"/>
          <c:tx>
            <c:strRef>
              <c:f>Hoja1!$C$3:$C$4</c:f>
              <c:strCache>
                <c:ptCount val="1"/>
                <c:pt idx="0">
                  <c:v>CONFIRMADO</c:v>
                </c:pt>
              </c:strCache>
            </c:strRef>
          </c:tx>
          <c:spPr>
            <a:ln w="19050" cap="rnd">
              <a:solidFill>
                <a:schemeClr val="accent2"/>
              </a:solidFill>
              <a:round/>
            </a:ln>
            <a:effectLst/>
          </c:spPr>
          <c:marker>
            <c:symbol val="none"/>
          </c:marker>
          <c:cat>
            <c:strRef>
              <c:f>Hoja1!$A$5:$A$47</c:f>
              <c:strCache>
                <c:ptCount val="42"/>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strCache>
            </c:strRef>
          </c:cat>
          <c:val>
            <c:numRef>
              <c:f>Hoja1!$C$5:$C$47</c:f>
              <c:numCache>
                <c:formatCode>General</c:formatCode>
                <c:ptCount val="42"/>
                <c:pt idx="1">
                  <c:v>1</c:v>
                </c:pt>
                <c:pt idx="5">
                  <c:v>1</c:v>
                </c:pt>
                <c:pt idx="9">
                  <c:v>1</c:v>
                </c:pt>
                <c:pt idx="10">
                  <c:v>1</c:v>
                </c:pt>
                <c:pt idx="11">
                  <c:v>1</c:v>
                </c:pt>
                <c:pt idx="12">
                  <c:v>1</c:v>
                </c:pt>
                <c:pt idx="13">
                  <c:v>2</c:v>
                </c:pt>
                <c:pt idx="14">
                  <c:v>6</c:v>
                </c:pt>
                <c:pt idx="15">
                  <c:v>30</c:v>
                </c:pt>
                <c:pt idx="16">
                  <c:v>28</c:v>
                </c:pt>
                <c:pt idx="17">
                  <c:v>46</c:v>
                </c:pt>
                <c:pt idx="18">
                  <c:v>51</c:v>
                </c:pt>
                <c:pt idx="19">
                  <c:v>70</c:v>
                </c:pt>
                <c:pt idx="20">
                  <c:v>103</c:v>
                </c:pt>
                <c:pt idx="21">
                  <c:v>104</c:v>
                </c:pt>
                <c:pt idx="22">
                  <c:v>111</c:v>
                </c:pt>
                <c:pt idx="23">
                  <c:v>162</c:v>
                </c:pt>
                <c:pt idx="24">
                  <c:v>133</c:v>
                </c:pt>
                <c:pt idx="25">
                  <c:v>161</c:v>
                </c:pt>
                <c:pt idx="26">
                  <c:v>119</c:v>
                </c:pt>
                <c:pt idx="27">
                  <c:v>67</c:v>
                </c:pt>
                <c:pt idx="28">
                  <c:v>80</c:v>
                </c:pt>
                <c:pt idx="29">
                  <c:v>59</c:v>
                </c:pt>
                <c:pt idx="30">
                  <c:v>43</c:v>
                </c:pt>
                <c:pt idx="31">
                  <c:v>33</c:v>
                </c:pt>
                <c:pt idx="32">
                  <c:v>28</c:v>
                </c:pt>
                <c:pt idx="33">
                  <c:v>22</c:v>
                </c:pt>
                <c:pt idx="34">
                  <c:v>17</c:v>
                </c:pt>
                <c:pt idx="35">
                  <c:v>20</c:v>
                </c:pt>
                <c:pt idx="36">
                  <c:v>14</c:v>
                </c:pt>
                <c:pt idx="37">
                  <c:v>17</c:v>
                </c:pt>
                <c:pt idx="38">
                  <c:v>8</c:v>
                </c:pt>
                <c:pt idx="39">
                  <c:v>10</c:v>
                </c:pt>
                <c:pt idx="40">
                  <c:v>5</c:v>
                </c:pt>
                <c:pt idx="41">
                  <c:v>4</c:v>
                </c:pt>
              </c:numCache>
            </c:numRef>
          </c:val>
          <c:smooth val="0"/>
          <c:extLst>
            <c:ext xmlns:c16="http://schemas.microsoft.com/office/drawing/2014/chart" uri="{C3380CC4-5D6E-409C-BE32-E72D297353CC}">
              <c16:uniqueId val="{00000001-7037-45F5-9144-4B5F9D229E87}"/>
            </c:ext>
          </c:extLst>
        </c:ser>
        <c:ser>
          <c:idx val="2"/>
          <c:order val="2"/>
          <c:tx>
            <c:strRef>
              <c:f>Hoja1!$D$3:$D$4</c:f>
              <c:strCache>
                <c:ptCount val="1"/>
                <c:pt idx="0">
                  <c:v>ERROR DE DIGITACIÓN</c:v>
                </c:pt>
              </c:strCache>
            </c:strRef>
          </c:tx>
          <c:spPr>
            <a:ln w="19050" cap="rnd">
              <a:solidFill>
                <a:schemeClr val="accent3"/>
              </a:solidFill>
              <a:round/>
            </a:ln>
            <a:effectLst/>
          </c:spPr>
          <c:marker>
            <c:symbol val="none"/>
          </c:marker>
          <c:cat>
            <c:strRef>
              <c:f>Hoja1!$A$5:$A$47</c:f>
              <c:strCache>
                <c:ptCount val="42"/>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strCache>
            </c:strRef>
          </c:cat>
          <c:val>
            <c:numRef>
              <c:f>Hoja1!$D$5:$D$47</c:f>
              <c:numCache>
                <c:formatCode>General</c:formatCode>
                <c:ptCount val="42"/>
                <c:pt idx="2">
                  <c:v>1</c:v>
                </c:pt>
                <c:pt idx="4">
                  <c:v>1</c:v>
                </c:pt>
                <c:pt idx="9">
                  <c:v>1</c:v>
                </c:pt>
                <c:pt idx="12">
                  <c:v>1</c:v>
                </c:pt>
                <c:pt idx="13">
                  <c:v>1</c:v>
                </c:pt>
                <c:pt idx="14">
                  <c:v>6</c:v>
                </c:pt>
                <c:pt idx="15">
                  <c:v>13</c:v>
                </c:pt>
                <c:pt idx="16">
                  <c:v>14</c:v>
                </c:pt>
                <c:pt idx="17">
                  <c:v>2</c:v>
                </c:pt>
                <c:pt idx="18">
                  <c:v>1</c:v>
                </c:pt>
                <c:pt idx="19">
                  <c:v>1</c:v>
                </c:pt>
                <c:pt idx="20">
                  <c:v>1</c:v>
                </c:pt>
                <c:pt idx="21">
                  <c:v>2</c:v>
                </c:pt>
                <c:pt idx="22">
                  <c:v>4</c:v>
                </c:pt>
                <c:pt idx="23">
                  <c:v>4</c:v>
                </c:pt>
                <c:pt idx="24">
                  <c:v>1</c:v>
                </c:pt>
                <c:pt idx="25">
                  <c:v>1</c:v>
                </c:pt>
                <c:pt idx="26">
                  <c:v>1</c:v>
                </c:pt>
                <c:pt idx="27">
                  <c:v>2</c:v>
                </c:pt>
                <c:pt idx="28">
                  <c:v>4</c:v>
                </c:pt>
                <c:pt idx="29">
                  <c:v>1</c:v>
                </c:pt>
                <c:pt idx="30">
                  <c:v>1</c:v>
                </c:pt>
                <c:pt idx="32">
                  <c:v>2</c:v>
                </c:pt>
                <c:pt idx="33">
                  <c:v>2</c:v>
                </c:pt>
                <c:pt idx="34">
                  <c:v>1</c:v>
                </c:pt>
                <c:pt idx="37">
                  <c:v>1</c:v>
                </c:pt>
                <c:pt idx="38">
                  <c:v>2</c:v>
                </c:pt>
                <c:pt idx="39">
                  <c:v>1</c:v>
                </c:pt>
                <c:pt idx="40">
                  <c:v>1</c:v>
                </c:pt>
              </c:numCache>
            </c:numRef>
          </c:val>
          <c:smooth val="0"/>
          <c:extLst>
            <c:ext xmlns:c16="http://schemas.microsoft.com/office/drawing/2014/chart" uri="{C3380CC4-5D6E-409C-BE32-E72D297353CC}">
              <c16:uniqueId val="{00000002-7037-45F5-9144-4B5F9D229E87}"/>
            </c:ext>
          </c:extLst>
        </c:ser>
        <c:ser>
          <c:idx val="3"/>
          <c:order val="3"/>
          <c:tx>
            <c:strRef>
              <c:f>Hoja1!$E$3:$E$4</c:f>
              <c:strCache>
                <c:ptCount val="1"/>
                <c:pt idx="0">
                  <c:v>SIN AJUSTAR</c:v>
                </c:pt>
              </c:strCache>
            </c:strRef>
          </c:tx>
          <c:spPr>
            <a:ln w="19050" cap="rnd">
              <a:solidFill>
                <a:schemeClr val="accent4"/>
              </a:solidFill>
              <a:round/>
            </a:ln>
            <a:effectLst/>
          </c:spPr>
          <c:marker>
            <c:symbol val="none"/>
          </c:marker>
          <c:cat>
            <c:strRef>
              <c:f>Hoja1!$A$5:$A$47</c:f>
              <c:strCache>
                <c:ptCount val="42"/>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strCache>
            </c:strRef>
          </c:cat>
          <c:val>
            <c:numRef>
              <c:f>Hoja1!$E$5:$E$47</c:f>
              <c:numCache>
                <c:formatCode>General</c:formatCode>
                <c:ptCount val="42"/>
                <c:pt idx="10">
                  <c:v>2</c:v>
                </c:pt>
                <c:pt idx="15">
                  <c:v>1</c:v>
                </c:pt>
                <c:pt idx="16">
                  <c:v>2</c:v>
                </c:pt>
                <c:pt idx="17">
                  <c:v>1</c:v>
                </c:pt>
                <c:pt idx="18">
                  <c:v>2</c:v>
                </c:pt>
                <c:pt idx="19">
                  <c:v>6</c:v>
                </c:pt>
                <c:pt idx="20">
                  <c:v>10</c:v>
                </c:pt>
                <c:pt idx="21">
                  <c:v>9</c:v>
                </c:pt>
                <c:pt idx="22">
                  <c:v>10</c:v>
                </c:pt>
                <c:pt idx="23">
                  <c:v>17</c:v>
                </c:pt>
                <c:pt idx="24">
                  <c:v>11</c:v>
                </c:pt>
                <c:pt idx="25">
                  <c:v>16</c:v>
                </c:pt>
                <c:pt idx="26">
                  <c:v>12</c:v>
                </c:pt>
                <c:pt idx="27">
                  <c:v>10</c:v>
                </c:pt>
                <c:pt idx="28">
                  <c:v>8</c:v>
                </c:pt>
                <c:pt idx="29">
                  <c:v>4</c:v>
                </c:pt>
                <c:pt idx="30">
                  <c:v>16</c:v>
                </c:pt>
                <c:pt idx="31">
                  <c:v>6</c:v>
                </c:pt>
                <c:pt idx="32">
                  <c:v>28</c:v>
                </c:pt>
                <c:pt idx="33">
                  <c:v>37</c:v>
                </c:pt>
                <c:pt idx="34">
                  <c:v>31</c:v>
                </c:pt>
                <c:pt idx="35">
                  <c:v>40</c:v>
                </c:pt>
                <c:pt idx="36">
                  <c:v>38</c:v>
                </c:pt>
                <c:pt idx="37">
                  <c:v>32</c:v>
                </c:pt>
                <c:pt idx="38">
                  <c:v>32</c:v>
                </c:pt>
                <c:pt idx="39">
                  <c:v>54</c:v>
                </c:pt>
                <c:pt idx="40">
                  <c:v>76</c:v>
                </c:pt>
                <c:pt idx="41">
                  <c:v>48</c:v>
                </c:pt>
              </c:numCache>
            </c:numRef>
          </c:val>
          <c:smooth val="0"/>
          <c:extLst>
            <c:ext xmlns:c16="http://schemas.microsoft.com/office/drawing/2014/chart" uri="{C3380CC4-5D6E-409C-BE32-E72D297353CC}">
              <c16:uniqueId val="{00000003-7037-45F5-9144-4B5F9D229E87}"/>
            </c:ext>
          </c:extLst>
        </c:ser>
        <c:dLbls>
          <c:showLegendKey val="0"/>
          <c:showVal val="0"/>
          <c:showCatName val="0"/>
          <c:showSerName val="0"/>
          <c:showPercent val="0"/>
          <c:showBubbleSize val="0"/>
        </c:dLbls>
        <c:smooth val="0"/>
        <c:axId val="175064816"/>
        <c:axId val="175065992"/>
      </c:lineChart>
      <c:catAx>
        <c:axId val="17506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65992"/>
        <c:crosses val="autoZero"/>
        <c:auto val="1"/>
        <c:lblAlgn val="ctr"/>
        <c:lblOffset val="100"/>
        <c:noMultiLvlLbl val="0"/>
      </c:catAx>
      <c:valAx>
        <c:axId val="175065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64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95205002417875E-2"/>
          <c:y val="7.3414455343043097E-2"/>
          <c:w val="0.87507965811133992"/>
          <c:h val="0.53811219221239215"/>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Hoja1!$G$5:$G$48</c:f>
              <c:numCache>
                <c:formatCode>General</c:formatCode>
                <c:ptCount val="44"/>
                <c:pt idx="0">
                  <c:v>1</c:v>
                </c:pt>
                <c:pt idx="1">
                  <c:v>1</c:v>
                </c:pt>
                <c:pt idx="2">
                  <c:v>1</c:v>
                </c:pt>
                <c:pt idx="4">
                  <c:v>3</c:v>
                </c:pt>
                <c:pt idx="5">
                  <c:v>3</c:v>
                </c:pt>
                <c:pt idx="7">
                  <c:v>1</c:v>
                </c:pt>
                <c:pt idx="8">
                  <c:v>1</c:v>
                </c:pt>
                <c:pt idx="9">
                  <c:v>3</c:v>
                </c:pt>
                <c:pt idx="10">
                  <c:v>4</c:v>
                </c:pt>
                <c:pt idx="11">
                  <c:v>2</c:v>
                </c:pt>
                <c:pt idx="12">
                  <c:v>3</c:v>
                </c:pt>
                <c:pt idx="13">
                  <c:v>8</c:v>
                </c:pt>
                <c:pt idx="14">
                  <c:v>13</c:v>
                </c:pt>
                <c:pt idx="15">
                  <c:v>20</c:v>
                </c:pt>
                <c:pt idx="16">
                  <c:v>70</c:v>
                </c:pt>
                <c:pt idx="17">
                  <c:v>292</c:v>
                </c:pt>
                <c:pt idx="18">
                  <c:v>321</c:v>
                </c:pt>
                <c:pt idx="19">
                  <c:v>336</c:v>
                </c:pt>
                <c:pt idx="20">
                  <c:v>347</c:v>
                </c:pt>
                <c:pt idx="21">
                  <c:v>366</c:v>
                </c:pt>
                <c:pt idx="22">
                  <c:v>405</c:v>
                </c:pt>
                <c:pt idx="23">
                  <c:v>416</c:v>
                </c:pt>
                <c:pt idx="24">
                  <c:v>381</c:v>
                </c:pt>
                <c:pt idx="25">
                  <c:v>423</c:v>
                </c:pt>
                <c:pt idx="26">
                  <c:v>359</c:v>
                </c:pt>
                <c:pt idx="27">
                  <c:v>415</c:v>
                </c:pt>
                <c:pt idx="28">
                  <c:v>368</c:v>
                </c:pt>
                <c:pt idx="29">
                  <c:v>287</c:v>
                </c:pt>
                <c:pt idx="30">
                  <c:v>310</c:v>
                </c:pt>
                <c:pt idx="31">
                  <c:v>284</c:v>
                </c:pt>
                <c:pt idx="32">
                  <c:v>276</c:v>
                </c:pt>
                <c:pt idx="33">
                  <c:v>233</c:v>
                </c:pt>
                <c:pt idx="34">
                  <c:v>249</c:v>
                </c:pt>
                <c:pt idx="35">
                  <c:v>226</c:v>
                </c:pt>
                <c:pt idx="36">
                  <c:v>191</c:v>
                </c:pt>
                <c:pt idx="37">
                  <c:v>205</c:v>
                </c:pt>
                <c:pt idx="38">
                  <c:v>183</c:v>
                </c:pt>
                <c:pt idx="39">
                  <c:v>183</c:v>
                </c:pt>
                <c:pt idx="40">
                  <c:v>157</c:v>
                </c:pt>
                <c:pt idx="41">
                  <c:v>177</c:v>
                </c:pt>
                <c:pt idx="42">
                  <c:v>134</c:v>
                </c:pt>
                <c:pt idx="43">
                  <c:v>55</c:v>
                </c:pt>
              </c:numCache>
            </c:numRef>
          </c:val>
          <c:extLst>
            <c:ext xmlns:c16="http://schemas.microsoft.com/office/drawing/2014/chart" uri="{C3380CC4-5D6E-409C-BE32-E72D297353CC}">
              <c16:uniqueId val="{00000000-FDA4-4A05-B862-7DB1EAC7A67D}"/>
            </c:ext>
          </c:extLst>
        </c:ser>
        <c:dLbls>
          <c:showLegendKey val="0"/>
          <c:showVal val="0"/>
          <c:showCatName val="0"/>
          <c:showSerName val="0"/>
          <c:showPercent val="0"/>
          <c:showBubbleSize val="0"/>
        </c:dLbls>
        <c:gapWidth val="219"/>
        <c:axId val="311993464"/>
        <c:axId val="311982488"/>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Hoja1!$E$5:$E$48</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numCache>
            </c:numRef>
          </c:cat>
          <c:val>
            <c:numRef>
              <c:f>Hoja1!$F$5:$F$48</c:f>
              <c:numCache>
                <c:formatCode>General</c:formatCode>
                <c:ptCount val="44"/>
                <c:pt idx="0">
                  <c:v>4</c:v>
                </c:pt>
                <c:pt idx="1">
                  <c:v>3</c:v>
                </c:pt>
                <c:pt idx="2">
                  <c:v>1</c:v>
                </c:pt>
                <c:pt idx="3">
                  <c:v>1</c:v>
                </c:pt>
                <c:pt idx="4">
                  <c:v>2</c:v>
                </c:pt>
                <c:pt idx="5">
                  <c:v>1</c:v>
                </c:pt>
                <c:pt idx="6">
                  <c:v>0</c:v>
                </c:pt>
                <c:pt idx="7">
                  <c:v>2</c:v>
                </c:pt>
                <c:pt idx="8">
                  <c:v>0</c:v>
                </c:pt>
                <c:pt idx="9">
                  <c:v>11</c:v>
                </c:pt>
                <c:pt idx="10">
                  <c:v>1</c:v>
                </c:pt>
                <c:pt idx="11">
                  <c:v>1</c:v>
                </c:pt>
                <c:pt idx="12">
                  <c:v>0</c:v>
                </c:pt>
                <c:pt idx="13">
                  <c:v>1</c:v>
                </c:pt>
                <c:pt idx="14">
                  <c:v>0</c:v>
                </c:pt>
                <c:pt idx="15">
                  <c:v>0</c:v>
                </c:pt>
                <c:pt idx="16">
                  <c:v>1</c:v>
                </c:pt>
                <c:pt idx="17">
                  <c:v>0</c:v>
                </c:pt>
                <c:pt idx="18">
                  <c:v>0</c:v>
                </c:pt>
                <c:pt idx="19">
                  <c:v>1</c:v>
                </c:pt>
                <c:pt idx="20">
                  <c:v>0</c:v>
                </c:pt>
                <c:pt idx="21">
                  <c:v>1</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pt idx="36">
                  <c:v>1</c:v>
                </c:pt>
                <c:pt idx="37">
                  <c:v>0</c:v>
                </c:pt>
                <c:pt idx="38">
                  <c:v>0</c:v>
                </c:pt>
                <c:pt idx="39">
                  <c:v>2</c:v>
                </c:pt>
                <c:pt idx="40">
                  <c:v>1</c:v>
                </c:pt>
                <c:pt idx="41">
                  <c:v>0</c:v>
                </c:pt>
                <c:pt idx="42">
                  <c:v>0</c:v>
                </c:pt>
                <c:pt idx="43">
                  <c:v>0</c:v>
                </c:pt>
              </c:numCache>
            </c:numRef>
          </c:val>
          <c:smooth val="0"/>
          <c:extLst>
            <c:ext xmlns:c16="http://schemas.microsoft.com/office/drawing/2014/chart" uri="{C3380CC4-5D6E-409C-BE32-E72D297353CC}">
              <c16:uniqueId val="{00000001-FDA4-4A05-B862-7DB1EAC7A67D}"/>
            </c:ext>
          </c:extLst>
        </c:ser>
        <c:dLbls>
          <c:showLegendKey val="0"/>
          <c:showVal val="0"/>
          <c:showCatName val="0"/>
          <c:showSerName val="0"/>
          <c:showPercent val="0"/>
          <c:showBubbleSize val="0"/>
        </c:dLbls>
        <c:marker val="1"/>
        <c:smooth val="0"/>
        <c:axId val="311993464"/>
        <c:axId val="311982488"/>
      </c:lineChart>
      <c:catAx>
        <c:axId val="311993464"/>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s-CO"/>
                  <a:t>Semanas epidemiológicas</a:t>
                </a:r>
              </a:p>
            </c:rich>
          </c:tx>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11982488"/>
        <c:crosses val="autoZero"/>
        <c:auto val="1"/>
        <c:lblAlgn val="ctr"/>
        <c:lblOffset val="100"/>
        <c:noMultiLvlLbl val="0"/>
      </c:catAx>
      <c:valAx>
        <c:axId val="31198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s-CO"/>
                  <a:t>Número de casos notificados</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11993464"/>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6464384"/>
        <c:axId val="86467712"/>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45</c:v>
                </c:pt>
                <c:pt idx="6">
                  <c:v>67</c:v>
                </c:pt>
                <c:pt idx="7">
                  <c:v>50</c:v>
                </c:pt>
                <c:pt idx="8">
                  <c:v>57</c:v>
                </c:pt>
                <c:pt idx="9">
                  <c:v>69</c:v>
                </c:pt>
                <c:pt idx="10">
                  <c:v>52</c:v>
                </c:pt>
                <c:pt idx="11">
                  <c:v>68</c:v>
                </c:pt>
                <c:pt idx="12">
                  <c:v>51</c:v>
                </c:pt>
                <c:pt idx="13">
                  <c:v>53</c:v>
                </c:pt>
                <c:pt idx="14">
                  <c:v>49</c:v>
                </c:pt>
                <c:pt idx="15">
                  <c:v>57</c:v>
                </c:pt>
                <c:pt idx="16">
                  <c:v>44</c:v>
                </c:pt>
                <c:pt idx="17">
                  <c:v>58</c:v>
                </c:pt>
                <c:pt idx="18">
                  <c:v>56</c:v>
                </c:pt>
                <c:pt idx="19">
                  <c:v>57</c:v>
                </c:pt>
                <c:pt idx="20">
                  <c:v>49</c:v>
                </c:pt>
                <c:pt idx="21">
                  <c:v>49</c:v>
                </c:pt>
                <c:pt idx="22">
                  <c:v>58</c:v>
                </c:pt>
                <c:pt idx="23">
                  <c:v>45</c:v>
                </c:pt>
                <c:pt idx="24">
                  <c:v>30</c:v>
                </c:pt>
                <c:pt idx="25">
                  <c:v>43</c:v>
                </c:pt>
                <c:pt idx="26">
                  <c:v>35</c:v>
                </c:pt>
                <c:pt idx="27">
                  <c:v>48</c:v>
                </c:pt>
                <c:pt idx="28">
                  <c:v>53</c:v>
                </c:pt>
                <c:pt idx="29">
                  <c:v>45</c:v>
                </c:pt>
                <c:pt idx="30">
                  <c:v>47</c:v>
                </c:pt>
                <c:pt idx="31">
                  <c:v>44</c:v>
                </c:pt>
                <c:pt idx="32">
                  <c:v>47</c:v>
                </c:pt>
                <c:pt idx="33">
                  <c:v>53</c:v>
                </c:pt>
                <c:pt idx="34">
                  <c:v>62</c:v>
                </c:pt>
                <c:pt idx="35">
                  <c:v>51</c:v>
                </c:pt>
                <c:pt idx="36">
                  <c:v>57</c:v>
                </c:pt>
                <c:pt idx="37">
                  <c:v>63</c:v>
                </c:pt>
                <c:pt idx="38">
                  <c:v>72</c:v>
                </c:pt>
                <c:pt idx="39">
                  <c:v>56</c:v>
                </c:pt>
                <c:pt idx="40">
                  <c:v>52</c:v>
                </c:pt>
                <c:pt idx="41">
                  <c:v>55</c:v>
                </c:pt>
                <c:pt idx="42">
                  <c:v>51</c:v>
                </c:pt>
                <c:pt idx="43">
                  <c:v>46</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6464384"/>
        <c:axId val="86467712"/>
      </c:scatterChart>
      <c:catAx>
        <c:axId val="86464384"/>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6467712"/>
        <c:crosses val="autoZero"/>
        <c:auto val="1"/>
        <c:lblAlgn val="ctr"/>
        <c:lblOffset val="100"/>
        <c:noMultiLvlLbl val="0"/>
      </c:catAx>
      <c:valAx>
        <c:axId val="86467712"/>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86464384"/>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45</c:v>
                </c:pt>
                <c:pt idx="6">
                  <c:v>67</c:v>
                </c:pt>
                <c:pt idx="7">
                  <c:v>50</c:v>
                </c:pt>
                <c:pt idx="8">
                  <c:v>57</c:v>
                </c:pt>
                <c:pt idx="9">
                  <c:v>69</c:v>
                </c:pt>
                <c:pt idx="10">
                  <c:v>52</c:v>
                </c:pt>
                <c:pt idx="11">
                  <c:v>68</c:v>
                </c:pt>
                <c:pt idx="12">
                  <c:v>51</c:v>
                </c:pt>
                <c:pt idx="13">
                  <c:v>53</c:v>
                </c:pt>
                <c:pt idx="14">
                  <c:v>49</c:v>
                </c:pt>
                <c:pt idx="15">
                  <c:v>57</c:v>
                </c:pt>
                <c:pt idx="16">
                  <c:v>44</c:v>
                </c:pt>
                <c:pt idx="17">
                  <c:v>58</c:v>
                </c:pt>
                <c:pt idx="18">
                  <c:v>56</c:v>
                </c:pt>
                <c:pt idx="19">
                  <c:v>57</c:v>
                </c:pt>
                <c:pt idx="20">
                  <c:v>49</c:v>
                </c:pt>
                <c:pt idx="21">
                  <c:v>49</c:v>
                </c:pt>
                <c:pt idx="22">
                  <c:v>58</c:v>
                </c:pt>
                <c:pt idx="23">
                  <c:v>45</c:v>
                </c:pt>
                <c:pt idx="24">
                  <c:v>30</c:v>
                </c:pt>
                <c:pt idx="25">
                  <c:v>43</c:v>
                </c:pt>
                <c:pt idx="26">
                  <c:v>35</c:v>
                </c:pt>
                <c:pt idx="27">
                  <c:v>48</c:v>
                </c:pt>
                <c:pt idx="28">
                  <c:v>53</c:v>
                </c:pt>
                <c:pt idx="29">
                  <c:v>45</c:v>
                </c:pt>
                <c:pt idx="30">
                  <c:v>47</c:v>
                </c:pt>
                <c:pt idx="31">
                  <c:v>44</c:v>
                </c:pt>
                <c:pt idx="32">
                  <c:v>47</c:v>
                </c:pt>
                <c:pt idx="33">
                  <c:v>53</c:v>
                </c:pt>
                <c:pt idx="34">
                  <c:v>62</c:v>
                </c:pt>
                <c:pt idx="35">
                  <c:v>51</c:v>
                </c:pt>
                <c:pt idx="36">
                  <c:v>57</c:v>
                </c:pt>
                <c:pt idx="37">
                  <c:v>63</c:v>
                </c:pt>
                <c:pt idx="38">
                  <c:v>72</c:v>
                </c:pt>
                <c:pt idx="39">
                  <c:v>56</c:v>
                </c:pt>
                <c:pt idx="40">
                  <c:v>52</c:v>
                </c:pt>
                <c:pt idx="41">
                  <c:v>55</c:v>
                </c:pt>
                <c:pt idx="42">
                  <c:v>51</c:v>
                </c:pt>
                <c:pt idx="43">
                  <c:v>46</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6390272"/>
        <c:axId val="86392192"/>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1F80-5945-B302-D68D8D031777}"/>
            </c:ext>
          </c:extLst>
        </c:ser>
        <c:dLbls>
          <c:showLegendKey val="0"/>
          <c:showVal val="0"/>
          <c:showCatName val="0"/>
          <c:showSerName val="0"/>
          <c:showPercent val="0"/>
          <c:showBubbleSize val="0"/>
        </c:dLbls>
        <c:marker val="1"/>
        <c:smooth val="0"/>
        <c:axId val="86390272"/>
        <c:axId val="86392192"/>
      </c:lineChart>
      <c:catAx>
        <c:axId val="86390272"/>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86392192"/>
        <c:crosses val="autoZero"/>
        <c:auto val="1"/>
        <c:lblAlgn val="ctr"/>
        <c:lblOffset val="100"/>
        <c:noMultiLvlLbl val="0"/>
      </c:catAx>
      <c:valAx>
        <c:axId val="86392192"/>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86390272"/>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0.5</c:v>
                </c:pt>
                <c:pt idx="1">
                  <c:v>11.318181818181818</c:v>
                </c:pt>
                <c:pt idx="2">
                  <c:v>28.22727272727273</c:v>
                </c:pt>
                <c:pt idx="3">
                  <c:v>20.727272727272727</c:v>
                </c:pt>
                <c:pt idx="4">
                  <c:v>12.545454545454545</c:v>
                </c:pt>
                <c:pt idx="5">
                  <c:v>7.8636363636363642</c:v>
                </c:pt>
                <c:pt idx="6">
                  <c:v>5.6818181818181817</c:v>
                </c:pt>
                <c:pt idx="7">
                  <c:v>4.5909090909090908</c:v>
                </c:pt>
                <c:pt idx="8">
                  <c:v>2.5454545454545454</c:v>
                </c:pt>
                <c:pt idx="9">
                  <c:v>1.8636363636363635</c:v>
                </c:pt>
                <c:pt idx="10">
                  <c:v>1.6818181818181819</c:v>
                </c:pt>
                <c:pt idx="11">
                  <c:v>0.95454545454545459</c:v>
                </c:pt>
                <c:pt idx="12">
                  <c:v>0.77272727272727271</c:v>
                </c:pt>
                <c:pt idx="13">
                  <c:v>0.72727272727272729</c:v>
                </c:pt>
              </c:numCache>
            </c:numRef>
          </c:val>
          <c:extLst>
            <c:ext xmlns:c16="http://schemas.microsoft.com/office/drawing/2014/chart" uri="{C3380CC4-5D6E-409C-BE32-E72D297353CC}">
              <c16:uniqueId val="{00000000-21F9-C040-A6F9-2398F49BD508}"/>
            </c:ext>
          </c:extLst>
        </c:ser>
        <c:dLbls>
          <c:showLegendKey val="0"/>
          <c:showVal val="0"/>
          <c:showCatName val="0"/>
          <c:showSerName val="0"/>
          <c:showPercent val="0"/>
          <c:showBubbleSize val="0"/>
        </c:dLbls>
        <c:gapWidth val="9"/>
        <c:axId val="98799616"/>
        <c:axId val="98801536"/>
      </c:barChart>
      <c:catAx>
        <c:axId val="98799616"/>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8801536"/>
        <c:crosses val="autoZero"/>
        <c:auto val="1"/>
        <c:lblAlgn val="ctr"/>
        <c:lblOffset val="100"/>
        <c:noMultiLvlLbl val="0"/>
      </c:catAx>
      <c:valAx>
        <c:axId val="98801536"/>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700"/>
            </a:pPr>
            <a:endParaRPr lang="en-US"/>
          </a:p>
        </c:txPr>
        <c:crossAx val="98799616"/>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Suicidio familiar amigo</c:v>
                </c:pt>
                <c:pt idx="1">
                  <c:v>Problema legal</c:v>
                </c:pt>
                <c:pt idx="2">
                  <c:v>Muerte de familiar</c:v>
                </c:pt>
                <c:pt idx="3">
                  <c:v>Maltrato físico, psicológico o sexual</c:v>
                </c:pt>
                <c:pt idx="4">
                  <c:v>Problema laboral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1.1433238056349531</c:v>
                </c:pt>
                <c:pt idx="1">
                  <c:v>1.2249897917517354</c:v>
                </c:pt>
                <c:pt idx="2">
                  <c:v>4.7774601878317684</c:v>
                </c:pt>
                <c:pt idx="3">
                  <c:v>5.0632911392405067</c:v>
                </c:pt>
                <c:pt idx="4">
                  <c:v>5.1041241322988977</c:v>
                </c:pt>
                <c:pt idx="5">
                  <c:v>5.430788076766027</c:v>
                </c:pt>
                <c:pt idx="6">
                  <c:v>7.9216006533278884</c:v>
                </c:pt>
                <c:pt idx="7">
                  <c:v>9.1465904450796245</c:v>
                </c:pt>
                <c:pt idx="8">
                  <c:v>26.623111474071049</c:v>
                </c:pt>
                <c:pt idx="9">
                  <c:v>33.564720293997553</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8824576"/>
        <c:axId val="99108736"/>
      </c:barChart>
      <c:catAx>
        <c:axId val="98824576"/>
        <c:scaling>
          <c:orientation val="minMax"/>
        </c:scaling>
        <c:delete val="0"/>
        <c:axPos val="l"/>
        <c:numFmt formatCode="General" sourceLinked="0"/>
        <c:majorTickMark val="none"/>
        <c:minorTickMark val="none"/>
        <c:tickLblPos val="nextTo"/>
        <c:txPr>
          <a:bodyPr/>
          <a:lstStyle/>
          <a:p>
            <a:pPr>
              <a:defRPr sz="700"/>
            </a:pPr>
            <a:endParaRPr lang="en-US"/>
          </a:p>
        </c:txPr>
        <c:crossAx val="99108736"/>
        <c:crosses val="autoZero"/>
        <c:auto val="1"/>
        <c:lblAlgn val="ctr"/>
        <c:lblOffset val="100"/>
        <c:noMultiLvlLbl val="0"/>
      </c:catAx>
      <c:valAx>
        <c:axId val="99108736"/>
        <c:scaling>
          <c:orientation val="minMax"/>
        </c:scaling>
        <c:delete val="0"/>
        <c:axPos val="b"/>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800"/>
            </a:pPr>
            <a:endParaRPr lang="en-US"/>
          </a:p>
        </c:txPr>
        <c:crossAx val="98824576"/>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2.249867654843833</c:v>
                </c:pt>
                <c:pt idx="1">
                  <c:v>4.1026998411858129</c:v>
                </c:pt>
                <c:pt idx="2">
                  <c:v>4.7908946532556911</c:v>
                </c:pt>
                <c:pt idx="3">
                  <c:v>11.7787188988883</c:v>
                </c:pt>
                <c:pt idx="4">
                  <c:v>14.107993647432505</c:v>
                </c:pt>
                <c:pt idx="5">
                  <c:v>27.024880889359448</c:v>
                </c:pt>
                <c:pt idx="6">
                  <c:v>35.944944415034406</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9124352"/>
        <c:axId val="99127680"/>
      </c:barChart>
      <c:catAx>
        <c:axId val="99124352"/>
        <c:scaling>
          <c:orientation val="minMax"/>
        </c:scaling>
        <c:delete val="0"/>
        <c:axPos val="l"/>
        <c:title>
          <c:tx>
            <c:rich>
              <a:bodyPr/>
              <a:lstStyle/>
              <a:p>
                <a:pPr>
                  <a:defRPr sz="900"/>
                </a:pPr>
                <a:r>
                  <a:rPr lang="en-US" sz="900"/>
                  <a:t>Factores de riesgo</a:t>
                </a:r>
              </a:p>
            </c:rich>
          </c:tx>
          <c:overlay val="0"/>
        </c:title>
        <c:numFmt formatCode="General" sourceLinked="0"/>
        <c:majorTickMark val="out"/>
        <c:minorTickMark val="none"/>
        <c:tickLblPos val="nextTo"/>
        <c:txPr>
          <a:bodyPr/>
          <a:lstStyle/>
          <a:p>
            <a:pPr>
              <a:defRPr sz="700"/>
            </a:pPr>
            <a:endParaRPr lang="en-US"/>
          </a:p>
        </c:txPr>
        <c:crossAx val="99127680"/>
        <c:crosses val="autoZero"/>
        <c:auto val="1"/>
        <c:lblAlgn val="ctr"/>
        <c:lblOffset val="100"/>
        <c:noMultiLvlLbl val="0"/>
      </c:catAx>
      <c:valAx>
        <c:axId val="99127680"/>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99124352"/>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8052736"/>
        <c:axId val="98055296"/>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42</c:v>
                </c:pt>
                <c:pt idx="17">
                  <c:v>25</c:v>
                </c:pt>
                <c:pt idx="18">
                  <c:v>31</c:v>
                </c:pt>
                <c:pt idx="19">
                  <c:v>37</c:v>
                </c:pt>
                <c:pt idx="20">
                  <c:v>35</c:v>
                </c:pt>
                <c:pt idx="21">
                  <c:v>29</c:v>
                </c:pt>
                <c:pt idx="22">
                  <c:v>44</c:v>
                </c:pt>
                <c:pt idx="23">
                  <c:v>37</c:v>
                </c:pt>
                <c:pt idx="24">
                  <c:v>28</c:v>
                </c:pt>
                <c:pt idx="25">
                  <c:v>28</c:v>
                </c:pt>
                <c:pt idx="26">
                  <c:v>26</c:v>
                </c:pt>
                <c:pt idx="27">
                  <c:v>28</c:v>
                </c:pt>
                <c:pt idx="28">
                  <c:v>34</c:v>
                </c:pt>
                <c:pt idx="29">
                  <c:v>45</c:v>
                </c:pt>
                <c:pt idx="30">
                  <c:v>42</c:v>
                </c:pt>
                <c:pt idx="31">
                  <c:v>29</c:v>
                </c:pt>
                <c:pt idx="32">
                  <c:v>28</c:v>
                </c:pt>
                <c:pt idx="33">
                  <c:v>47</c:v>
                </c:pt>
                <c:pt idx="34">
                  <c:v>34</c:v>
                </c:pt>
                <c:pt idx="35">
                  <c:v>37</c:v>
                </c:pt>
                <c:pt idx="36">
                  <c:v>35</c:v>
                </c:pt>
                <c:pt idx="37">
                  <c:v>53</c:v>
                </c:pt>
                <c:pt idx="38">
                  <c:v>39</c:v>
                </c:pt>
                <c:pt idx="39">
                  <c:v>47</c:v>
                </c:pt>
                <c:pt idx="40">
                  <c:v>38</c:v>
                </c:pt>
                <c:pt idx="41">
                  <c:v>38</c:v>
                </c:pt>
                <c:pt idx="42">
                  <c:v>27</c:v>
                </c:pt>
                <c:pt idx="43">
                  <c:v>46</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8052736"/>
        <c:axId val="98055296"/>
      </c:scatterChart>
      <c:catAx>
        <c:axId val="9805273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8055296"/>
        <c:crosses val="autoZero"/>
        <c:auto val="1"/>
        <c:lblAlgn val="ctr"/>
        <c:lblOffset val="100"/>
        <c:noMultiLvlLbl val="0"/>
      </c:catAx>
      <c:valAx>
        <c:axId val="98055296"/>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805273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42</c:v>
                </c:pt>
                <c:pt idx="17">
                  <c:v>25</c:v>
                </c:pt>
                <c:pt idx="18">
                  <c:v>31</c:v>
                </c:pt>
                <c:pt idx="19">
                  <c:v>37</c:v>
                </c:pt>
                <c:pt idx="20">
                  <c:v>35</c:v>
                </c:pt>
                <c:pt idx="21">
                  <c:v>29</c:v>
                </c:pt>
                <c:pt idx="22">
                  <c:v>44</c:v>
                </c:pt>
                <c:pt idx="23">
                  <c:v>37</c:v>
                </c:pt>
                <c:pt idx="24">
                  <c:v>28</c:v>
                </c:pt>
                <c:pt idx="25">
                  <c:v>28</c:v>
                </c:pt>
                <c:pt idx="26">
                  <c:v>26</c:v>
                </c:pt>
                <c:pt idx="27">
                  <c:v>28</c:v>
                </c:pt>
                <c:pt idx="28">
                  <c:v>34</c:v>
                </c:pt>
                <c:pt idx="29">
                  <c:v>45</c:v>
                </c:pt>
                <c:pt idx="30">
                  <c:v>42</c:v>
                </c:pt>
                <c:pt idx="31">
                  <c:v>29</c:v>
                </c:pt>
                <c:pt idx="32">
                  <c:v>28</c:v>
                </c:pt>
                <c:pt idx="33">
                  <c:v>47</c:v>
                </c:pt>
                <c:pt idx="34">
                  <c:v>34</c:v>
                </c:pt>
                <c:pt idx="35">
                  <c:v>37</c:v>
                </c:pt>
                <c:pt idx="36">
                  <c:v>35</c:v>
                </c:pt>
                <c:pt idx="37">
                  <c:v>53</c:v>
                </c:pt>
                <c:pt idx="38">
                  <c:v>39</c:v>
                </c:pt>
                <c:pt idx="39">
                  <c:v>47</c:v>
                </c:pt>
                <c:pt idx="40">
                  <c:v>38</c:v>
                </c:pt>
                <c:pt idx="41">
                  <c:v>38</c:v>
                </c:pt>
                <c:pt idx="42">
                  <c:v>27</c:v>
                </c:pt>
                <c:pt idx="43">
                  <c:v>46</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8100736"/>
        <c:axId val="98102656"/>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8100736"/>
        <c:axId val="98102656"/>
      </c:lineChart>
      <c:catAx>
        <c:axId val="9810073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8102656"/>
        <c:crosses val="autoZero"/>
        <c:auto val="1"/>
        <c:lblAlgn val="ctr"/>
        <c:lblOffset val="100"/>
        <c:noMultiLvlLbl val="0"/>
      </c:catAx>
      <c:valAx>
        <c:axId val="981026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98100736"/>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2</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2</c:v>
                </c:pt>
                <c:pt idx="40">
                  <c:v>4</c:v>
                </c:pt>
                <c:pt idx="41">
                  <c:v>3</c:v>
                </c:pt>
                <c:pt idx="42">
                  <c:v>2</c:v>
                </c:pt>
                <c:pt idx="43">
                  <c:v>1</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8263296"/>
        <c:axId val="88273664"/>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88263296"/>
        <c:axId val="88273664"/>
      </c:lineChart>
      <c:catAx>
        <c:axId val="88263296"/>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900"/>
            </a:pPr>
            <a:endParaRPr lang="en-US"/>
          </a:p>
        </c:txPr>
        <c:crossAx val="88273664"/>
        <c:crosses val="autoZero"/>
        <c:auto val="1"/>
        <c:lblAlgn val="ctr"/>
        <c:lblOffset val="100"/>
        <c:noMultiLvlLbl val="0"/>
      </c:catAx>
      <c:valAx>
        <c:axId val="8827366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900"/>
            </a:pPr>
            <a:endParaRPr lang="en-US"/>
          </a:p>
        </c:txPr>
        <c:crossAx val="88263296"/>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7.0890840652446681</c:v>
                </c:pt>
                <c:pt idx="1">
                  <c:v>15.119196988707653</c:v>
                </c:pt>
                <c:pt idx="2">
                  <c:v>24.341279799247175</c:v>
                </c:pt>
                <c:pt idx="3">
                  <c:v>53.450439146800498</c:v>
                </c:pt>
              </c:numCache>
            </c:numRef>
          </c:val>
          <c:extLst>
            <c:ext xmlns:c16="http://schemas.microsoft.com/office/drawing/2014/chart" uri="{C3380CC4-5D6E-409C-BE32-E72D297353CC}">
              <c16:uniqueId val="{00000000-7871-44BD-BAF6-5A68D73474C7}"/>
            </c:ext>
          </c:extLst>
        </c:ser>
        <c:dLbls>
          <c:dLblPos val="outEnd"/>
          <c:showLegendKey val="0"/>
          <c:showVal val="1"/>
          <c:showCatName val="0"/>
          <c:showSerName val="0"/>
          <c:showPercent val="0"/>
          <c:showBubbleSize val="0"/>
        </c:dLbls>
        <c:gapWidth val="150"/>
        <c:axId val="65654144"/>
        <c:axId val="66209664"/>
      </c:barChart>
      <c:catAx>
        <c:axId val="65654144"/>
        <c:scaling>
          <c:orientation val="minMax"/>
        </c:scaling>
        <c:delete val="0"/>
        <c:axPos val="l"/>
        <c:title>
          <c:tx>
            <c:rich>
              <a:bodyPr rot="-5400000" vert="horz"/>
              <a:lstStyle/>
              <a:p>
                <a:pPr>
                  <a:defRPr sz="900"/>
                </a:pPr>
                <a:r>
                  <a:rPr lang="es-CO" sz="900"/>
                  <a:t>Tipo de prueba</a:t>
                </a:r>
              </a:p>
            </c:rich>
          </c:tx>
          <c:overlay val="0"/>
        </c:title>
        <c:numFmt formatCode="General" sourceLinked="0"/>
        <c:majorTickMark val="out"/>
        <c:minorTickMark val="none"/>
        <c:tickLblPos val="nextTo"/>
        <c:txPr>
          <a:bodyPr/>
          <a:lstStyle/>
          <a:p>
            <a:pPr>
              <a:defRPr sz="900"/>
            </a:pPr>
            <a:endParaRPr lang="en-US"/>
          </a:p>
        </c:txPr>
        <c:crossAx val="66209664"/>
        <c:crosses val="autoZero"/>
        <c:auto val="1"/>
        <c:lblAlgn val="ctr"/>
        <c:lblOffset val="100"/>
        <c:noMultiLvlLbl val="0"/>
      </c:catAx>
      <c:valAx>
        <c:axId val="66209664"/>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65654144"/>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0.87829360100376408</c:v>
                </c:pt>
                <c:pt idx="1">
                  <c:v>5.0815558343789213</c:v>
                </c:pt>
                <c:pt idx="2">
                  <c:v>94.040150564617321</c:v>
                </c:pt>
              </c:numCache>
            </c:numRef>
          </c:val>
          <c:extLst>
            <c:ext xmlns:c16="http://schemas.microsoft.com/office/drawing/2014/chart" uri="{C3380CC4-5D6E-409C-BE32-E72D297353CC}">
              <c16:uniqueId val="{00000000-A1D0-4C4F-8515-9B3A8757BAE8}"/>
            </c:ext>
          </c:extLst>
        </c:ser>
        <c:dLbls>
          <c:dLblPos val="outEnd"/>
          <c:showLegendKey val="0"/>
          <c:showVal val="1"/>
          <c:showCatName val="0"/>
          <c:showSerName val="0"/>
          <c:showPercent val="0"/>
          <c:showBubbleSize val="0"/>
        </c:dLbls>
        <c:gapWidth val="150"/>
        <c:axId val="52139136"/>
        <c:axId val="52141056"/>
      </c:barChart>
      <c:catAx>
        <c:axId val="52139136"/>
        <c:scaling>
          <c:orientation val="minMax"/>
        </c:scaling>
        <c:delete val="0"/>
        <c:axPos val="b"/>
        <c:title>
          <c:tx>
            <c:rich>
              <a:bodyPr/>
              <a:lstStyle/>
              <a:p>
                <a:pPr>
                  <a:defRPr sz="900"/>
                </a:pPr>
                <a:r>
                  <a:rPr lang="en-US" sz="900"/>
                  <a:t>Estado clínico</a:t>
                </a:r>
              </a:p>
            </c:rich>
          </c:tx>
          <c:overlay val="0"/>
        </c:title>
        <c:numFmt formatCode="General" sourceLinked="0"/>
        <c:majorTickMark val="out"/>
        <c:minorTickMark val="none"/>
        <c:tickLblPos val="nextTo"/>
        <c:txPr>
          <a:bodyPr/>
          <a:lstStyle/>
          <a:p>
            <a:pPr>
              <a:defRPr sz="900"/>
            </a:pPr>
            <a:endParaRPr lang="en-US"/>
          </a:p>
        </c:txPr>
        <c:crossAx val="52141056"/>
        <c:crosses val="autoZero"/>
        <c:auto val="1"/>
        <c:lblAlgn val="ctr"/>
        <c:lblOffset val="100"/>
        <c:noMultiLvlLbl val="0"/>
      </c:catAx>
      <c:valAx>
        <c:axId val="52141056"/>
        <c:scaling>
          <c:orientation val="minMax"/>
        </c:scaling>
        <c:delete val="0"/>
        <c:axPos val="l"/>
        <c:title>
          <c:tx>
            <c:rich>
              <a:bodyPr rot="-5400000" vert="horz"/>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52139136"/>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4.7051442910915933</c:v>
                </c:pt>
                <c:pt idx="4">
                  <c:v>19.510664993726472</c:v>
                </c:pt>
                <c:pt idx="5">
                  <c:v>25.470514429109159</c:v>
                </c:pt>
                <c:pt idx="6">
                  <c:v>17.440401505646172</c:v>
                </c:pt>
                <c:pt idx="7">
                  <c:v>11.417816813048933</c:v>
                </c:pt>
                <c:pt idx="8">
                  <c:v>7.4027603513174407</c:v>
                </c:pt>
                <c:pt idx="9">
                  <c:v>3.3877038895859477</c:v>
                </c:pt>
                <c:pt idx="10">
                  <c:v>4.0150564617314926</c:v>
                </c:pt>
                <c:pt idx="11">
                  <c:v>2.7603513174404015</c:v>
                </c:pt>
                <c:pt idx="12">
                  <c:v>1.7565872020075282</c:v>
                </c:pt>
                <c:pt idx="13">
                  <c:v>1.0037641154328731</c:v>
                </c:pt>
                <c:pt idx="14">
                  <c:v>1.1292346298619824</c:v>
                </c:pt>
              </c:numCache>
            </c:numRef>
          </c:val>
          <c:extLst>
            <c:ext xmlns:c16="http://schemas.microsoft.com/office/drawing/2014/chart" uri="{C3380CC4-5D6E-409C-BE32-E72D297353CC}">
              <c16:uniqueId val="{00000000-0188-4381-823B-C14B025B53B0}"/>
            </c:ext>
          </c:extLst>
        </c:ser>
        <c:dLbls>
          <c:showLegendKey val="0"/>
          <c:showVal val="0"/>
          <c:showCatName val="0"/>
          <c:showSerName val="0"/>
          <c:showPercent val="0"/>
          <c:showBubbleSize val="0"/>
        </c:dLbls>
        <c:gapWidth val="9"/>
        <c:axId val="51140480"/>
        <c:axId val="51180672"/>
      </c:barChart>
      <c:catAx>
        <c:axId val="51140480"/>
        <c:scaling>
          <c:orientation val="minMax"/>
        </c:scaling>
        <c:delete val="0"/>
        <c:axPos val="b"/>
        <c:title>
          <c:tx>
            <c:rich>
              <a:bodyPr/>
              <a:lstStyle/>
              <a:p>
                <a:pPr>
                  <a:defRPr/>
                </a:pPr>
                <a:r>
                  <a:rPr lang="en-US"/>
                  <a:t>Grupos de edad</a:t>
                </a:r>
              </a:p>
            </c:rich>
          </c:tx>
          <c:overlay val="0"/>
        </c:title>
        <c:numFmt formatCode="General" sourceLinked="0"/>
        <c:majorTickMark val="out"/>
        <c:minorTickMark val="none"/>
        <c:tickLblPos val="nextTo"/>
        <c:crossAx val="51180672"/>
        <c:crosses val="autoZero"/>
        <c:auto val="1"/>
        <c:lblAlgn val="ctr"/>
        <c:lblOffset val="100"/>
        <c:noMultiLvlLbl val="0"/>
      </c:catAx>
      <c:valAx>
        <c:axId val="51180672"/>
        <c:scaling>
          <c:orientation val="minMax"/>
        </c:scaling>
        <c:delete val="0"/>
        <c:axPos val="l"/>
        <c:title>
          <c:tx>
            <c:rich>
              <a:bodyPr rot="-5400000" vert="horz"/>
              <a:lstStyle/>
              <a:p>
                <a:pPr>
                  <a:defRPr/>
                </a:pPr>
                <a:r>
                  <a:rPr lang="en-US"/>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900"/>
            </a:pPr>
            <a:endParaRPr lang="en-US"/>
          </a:p>
        </c:txPr>
        <c:crossAx val="51140480"/>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0.36888331242158096</c:v>
                </c:pt>
                <c:pt idx="1">
                  <c:v>0.56148055207026348</c:v>
                </c:pt>
                <c:pt idx="2">
                  <c:v>5.520702634880803E-2</c:v>
                </c:pt>
                <c:pt idx="3">
                  <c:v>0</c:v>
                </c:pt>
                <c:pt idx="4">
                  <c:v>0</c:v>
                </c:pt>
                <c:pt idx="5">
                  <c:v>1.2547051442910916E-2</c:v>
                </c:pt>
                <c:pt idx="6">
                  <c:v>0</c:v>
                </c:pt>
                <c:pt idx="7">
                  <c:v>0</c:v>
                </c:pt>
                <c:pt idx="8">
                  <c:v>1.8820577164366374E-3</c:v>
                </c:pt>
                <c:pt idx="9">
                  <c:v>0</c:v>
                </c:pt>
                <c:pt idx="10">
                  <c:v>0</c:v>
                </c:pt>
              </c:numCache>
            </c:numRef>
          </c:val>
          <c:extLst>
            <c:ext xmlns:c16="http://schemas.microsoft.com/office/drawing/2014/chart" uri="{C3380CC4-5D6E-409C-BE32-E72D297353CC}">
              <c16:uniqueId val="{00000000-7CC8-4053-877F-33A94CA15D14}"/>
            </c:ext>
          </c:extLst>
        </c:ser>
        <c:dLbls>
          <c:showLegendKey val="0"/>
          <c:showVal val="0"/>
          <c:showCatName val="0"/>
          <c:showSerName val="0"/>
          <c:showPercent val="0"/>
          <c:showBubbleSize val="0"/>
        </c:dLbls>
        <c:gapWidth val="150"/>
        <c:axId val="95457280"/>
        <c:axId val="96742400"/>
      </c:barChart>
      <c:catAx>
        <c:axId val="95457280"/>
        <c:scaling>
          <c:orientation val="minMax"/>
        </c:scaling>
        <c:delete val="0"/>
        <c:axPos val="b"/>
        <c:numFmt formatCode="General" sourceLinked="0"/>
        <c:majorTickMark val="none"/>
        <c:minorTickMark val="none"/>
        <c:tickLblPos val="nextTo"/>
        <c:txPr>
          <a:bodyPr/>
          <a:lstStyle/>
          <a:p>
            <a:pPr>
              <a:defRPr sz="800"/>
            </a:pPr>
            <a:endParaRPr lang="en-US"/>
          </a:p>
        </c:txPr>
        <c:crossAx val="96742400"/>
        <c:crosses val="autoZero"/>
        <c:auto val="1"/>
        <c:lblAlgn val="ctr"/>
        <c:lblOffset val="100"/>
        <c:noMultiLvlLbl val="0"/>
      </c:catAx>
      <c:valAx>
        <c:axId val="96742400"/>
        <c:scaling>
          <c:orientation val="minMax"/>
        </c:scaling>
        <c:delete val="0"/>
        <c:axPos val="l"/>
        <c:title>
          <c:tx>
            <c:rich>
              <a:bodyPr/>
              <a:lstStyle/>
              <a:p>
                <a:pPr>
                  <a:defRPr/>
                </a:pPr>
                <a:r>
                  <a:rPr lang="es-CO" baseline="0"/>
                  <a:t>% casos</a:t>
                </a:r>
              </a:p>
            </c:rich>
          </c:tx>
          <c:overlay val="0"/>
        </c:title>
        <c:numFmt formatCode="0.0%" sourceLinked="1"/>
        <c:majorTickMark val="none"/>
        <c:minorTickMark val="none"/>
        <c:tickLblPos val="nextTo"/>
        <c:txPr>
          <a:bodyPr/>
          <a:lstStyle/>
          <a:p>
            <a:pPr>
              <a:defRPr sz="800"/>
            </a:pPr>
            <a:endParaRPr lang="en-US"/>
          </a:p>
        </c:txPr>
        <c:crossAx val="95457280"/>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288</c:v>
                </c:pt>
                <c:pt idx="33">
                  <c:v>215</c:v>
                </c:pt>
                <c:pt idx="34">
                  <c:v>280</c:v>
                </c:pt>
                <c:pt idx="35">
                  <c:v>271</c:v>
                </c:pt>
                <c:pt idx="36">
                  <c:v>247</c:v>
                </c:pt>
                <c:pt idx="37">
                  <c:v>282</c:v>
                </c:pt>
                <c:pt idx="38">
                  <c:v>165</c:v>
                </c:pt>
                <c:pt idx="39">
                  <c:v>227</c:v>
                </c:pt>
                <c:pt idx="40">
                  <c:v>194</c:v>
                </c:pt>
                <c:pt idx="41">
                  <c:v>168</c:v>
                </c:pt>
                <c:pt idx="42">
                  <c:v>168</c:v>
                </c:pt>
                <c:pt idx="43">
                  <c:v>156</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2E53-4ADF-A124-4DB32C70D24A}"/>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147</c:v>
                </c:pt>
                <c:pt idx="33">
                  <c:v>153</c:v>
                </c:pt>
                <c:pt idx="34">
                  <c:v>174</c:v>
                </c:pt>
                <c:pt idx="35">
                  <c:v>161</c:v>
                </c:pt>
                <c:pt idx="36">
                  <c:v>180</c:v>
                </c:pt>
                <c:pt idx="37">
                  <c:v>188</c:v>
                </c:pt>
                <c:pt idx="38">
                  <c:v>165</c:v>
                </c:pt>
                <c:pt idx="39">
                  <c:v>201</c:v>
                </c:pt>
                <c:pt idx="40">
                  <c:v>141</c:v>
                </c:pt>
                <c:pt idx="41">
                  <c:v>142</c:v>
                </c:pt>
                <c:pt idx="42">
                  <c:v>278</c:v>
                </c:pt>
                <c:pt idx="43">
                  <c:v>156</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2E53-4ADF-A124-4DB32C70D24A}"/>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102</c:v>
                </c:pt>
                <c:pt idx="33">
                  <c:v>98</c:v>
                </c:pt>
                <c:pt idx="34">
                  <c:v>92</c:v>
                </c:pt>
                <c:pt idx="35">
                  <c:v>87</c:v>
                </c:pt>
                <c:pt idx="36">
                  <c:v>171</c:v>
                </c:pt>
                <c:pt idx="37">
                  <c:v>156</c:v>
                </c:pt>
                <c:pt idx="38">
                  <c:v>165</c:v>
                </c:pt>
                <c:pt idx="39">
                  <c:v>153</c:v>
                </c:pt>
                <c:pt idx="40">
                  <c:v>119</c:v>
                </c:pt>
                <c:pt idx="41">
                  <c:v>138</c:v>
                </c:pt>
                <c:pt idx="42">
                  <c:v>154</c:v>
                </c:pt>
                <c:pt idx="43">
                  <c:v>156</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2E53-4ADF-A124-4DB32C70D24A}"/>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pt idx="40">
                  <c:v>194</c:v>
                </c:pt>
                <c:pt idx="41">
                  <c:v>168</c:v>
                </c:pt>
                <c:pt idx="42">
                  <c:v>156</c:v>
                </c:pt>
                <c:pt idx="43">
                  <c:v>156</c:v>
                </c:pt>
              </c:numCache>
            </c:numRef>
          </c:yVal>
          <c:smooth val="0"/>
          <c:extLst>
            <c:ext xmlns:c16="http://schemas.microsoft.com/office/drawing/2014/chart" uri="{C3380CC4-5D6E-409C-BE32-E72D297353CC}">
              <c16:uniqueId val="{00000003-2E53-4ADF-A124-4DB32C70D24A}"/>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B1AE-4EE1-8232-5F0A51A5724F}"/>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B1AE-4EE1-8232-5F0A51A5724F}"/>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B1AE-4EE1-8232-5F0A51A5724F}"/>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B1AE-4EE1-8232-5F0A51A5724F}"/>
            </c:ext>
          </c:extLst>
        </c:ser>
        <c:ser>
          <c:idx val="2"/>
          <c:order val="4"/>
          <c:tx>
            <c:strRef>
              <c:f>Violencias!$A$69</c:f>
              <c:strCache>
                <c:ptCount val="1"/>
                <c:pt idx="0">
                  <c:v>2022</c:v>
                </c:pt>
              </c:strCache>
            </c:strRef>
          </c:tx>
          <c:marker>
            <c:symbol val="none"/>
          </c:marker>
          <c: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pt idx="40">
                  <c:v>194</c:v>
                </c:pt>
                <c:pt idx="41">
                  <c:v>168</c:v>
                </c:pt>
                <c:pt idx="42">
                  <c:v>156</c:v>
                </c:pt>
                <c:pt idx="43">
                  <c:v>156</c:v>
                </c:pt>
              </c:numCache>
            </c:numRef>
          </c:val>
          <c:smooth val="0"/>
          <c:extLst>
            <c:ext xmlns:c16="http://schemas.microsoft.com/office/drawing/2014/chart" uri="{C3380CC4-5D6E-409C-BE32-E72D297353CC}">
              <c16:uniqueId val="{00000004-B1AE-4EE1-8232-5F0A51A5724F}"/>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Hoja2!$A$1:$F$1</c:f>
              <c:strCache>
                <c:ptCount val="6"/>
                <c:pt idx="0">
                  <c:v>Menor o igual de 5 </c:v>
                </c:pt>
                <c:pt idx="1">
                  <c:v>6 a 11 años </c:v>
                </c:pt>
                <c:pt idx="2">
                  <c:v>12 a 18 años </c:v>
                </c:pt>
                <c:pt idx="3">
                  <c:v>19 a 26 años </c:v>
                </c:pt>
                <c:pt idx="4">
                  <c:v>27 a 59 años </c:v>
                </c:pt>
                <c:pt idx="5">
                  <c:v>Mayor o igual a 60 años </c:v>
                </c:pt>
              </c:strCache>
            </c:strRef>
          </c:cat>
          <c:val>
            <c:numRef>
              <c:f>Hoja2!$A$2:$F$2</c:f>
              <c:numCache>
                <c:formatCode>General</c:formatCode>
                <c:ptCount val="6"/>
                <c:pt idx="0">
                  <c:v>59</c:v>
                </c:pt>
                <c:pt idx="1">
                  <c:v>78</c:v>
                </c:pt>
                <c:pt idx="2">
                  <c:v>136</c:v>
                </c:pt>
                <c:pt idx="3">
                  <c:v>43</c:v>
                </c:pt>
                <c:pt idx="4">
                  <c:v>54</c:v>
                </c:pt>
                <c:pt idx="5">
                  <c:v>3</c:v>
                </c:pt>
              </c:numCache>
            </c:numRef>
          </c:val>
          <c:extLst>
            <c:ext xmlns:c16="http://schemas.microsoft.com/office/drawing/2014/chart" uri="{C3380CC4-5D6E-409C-BE32-E72D297353CC}">
              <c16:uniqueId val="{00000000-6A12-427E-981E-F5B516D197B6}"/>
            </c:ext>
          </c:extLst>
        </c:ser>
        <c:dLbls>
          <c:showLegendKey val="0"/>
          <c:showVal val="0"/>
          <c:showCatName val="0"/>
          <c:showSerName val="0"/>
          <c:showPercent val="0"/>
          <c:showBubbleSize val="0"/>
        </c:dLbls>
        <c:gapWidth val="219"/>
        <c:overlap val="-27"/>
        <c:axId val="682547488"/>
        <c:axId val="682547904"/>
      </c:barChart>
      <c:catAx>
        <c:axId val="68254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547904"/>
        <c:crosses val="autoZero"/>
        <c:auto val="1"/>
        <c:lblAlgn val="ctr"/>
        <c:lblOffset val="100"/>
        <c:noMultiLvlLbl val="0"/>
      </c:catAx>
      <c:valAx>
        <c:axId val="68254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8254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Hoja2!$A$1:$F$1</c:f>
              <c:strCache>
                <c:ptCount val="6"/>
                <c:pt idx="0">
                  <c:v>Menor o igual de 5 </c:v>
                </c:pt>
                <c:pt idx="1">
                  <c:v>6 a 11 años </c:v>
                </c:pt>
                <c:pt idx="2">
                  <c:v>12 a 18 años </c:v>
                </c:pt>
                <c:pt idx="3">
                  <c:v>19 a 26 años </c:v>
                </c:pt>
                <c:pt idx="4">
                  <c:v>27 a 59 años </c:v>
                </c:pt>
                <c:pt idx="5">
                  <c:v>Mayor o igual a 60 años </c:v>
                </c:pt>
              </c:strCache>
            </c:strRef>
          </c:cat>
          <c:val>
            <c:numRef>
              <c:f>Hoja2!$A$2:$F$2</c:f>
              <c:numCache>
                <c:formatCode>General</c:formatCode>
                <c:ptCount val="6"/>
                <c:pt idx="0">
                  <c:v>59</c:v>
                </c:pt>
                <c:pt idx="1">
                  <c:v>78</c:v>
                </c:pt>
                <c:pt idx="2">
                  <c:v>136</c:v>
                </c:pt>
                <c:pt idx="3">
                  <c:v>43</c:v>
                </c:pt>
                <c:pt idx="4">
                  <c:v>54</c:v>
                </c:pt>
                <c:pt idx="5">
                  <c:v>3</c:v>
                </c:pt>
              </c:numCache>
            </c:numRef>
          </c:val>
          <c:extLst>
            <c:ext xmlns:c16="http://schemas.microsoft.com/office/drawing/2014/chart" uri="{C3380CC4-5D6E-409C-BE32-E72D297353CC}">
              <c16:uniqueId val="{00000000-9C07-4C09-9454-C9302C091444}"/>
            </c:ext>
          </c:extLst>
        </c:ser>
        <c:dLbls>
          <c:showLegendKey val="0"/>
          <c:showVal val="0"/>
          <c:showCatName val="0"/>
          <c:showSerName val="0"/>
          <c:showPercent val="0"/>
          <c:showBubbleSize val="0"/>
        </c:dLbls>
        <c:gapWidth val="219"/>
        <c:overlap val="-27"/>
        <c:axId val="682547488"/>
        <c:axId val="682547904"/>
      </c:barChart>
      <c:catAx>
        <c:axId val="68254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547904"/>
        <c:crosses val="autoZero"/>
        <c:auto val="1"/>
        <c:lblAlgn val="ctr"/>
        <c:lblOffset val="100"/>
        <c:noMultiLvlLbl val="0"/>
      </c:catAx>
      <c:valAx>
        <c:axId val="68254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8254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pt idx="40">
                  <c:v>1</c:v>
                </c:pt>
                <c:pt idx="41">
                  <c:v>4</c:v>
                </c:pt>
                <c:pt idx="42">
                  <c:v>1</c:v>
                </c:pt>
                <c:pt idx="43">
                  <c:v>1</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67801472"/>
        <c:axId val="67803392"/>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67801472"/>
        <c:axId val="67803392"/>
      </c:lineChart>
      <c:catAx>
        <c:axId val="67801472"/>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800"/>
            </a:pPr>
            <a:endParaRPr lang="en-US"/>
          </a:p>
        </c:txPr>
        <c:crossAx val="67803392"/>
        <c:crosses val="autoZero"/>
        <c:auto val="1"/>
        <c:lblAlgn val="ctr"/>
        <c:lblOffset val="100"/>
        <c:noMultiLvlLbl val="0"/>
      </c:catAx>
      <c:valAx>
        <c:axId val="6780339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900"/>
            </a:pPr>
            <a:endParaRPr lang="en-US"/>
          </a:p>
        </c:txPr>
        <c:crossAx val="67801472"/>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FR'!$A$7:$A$17</c:f>
              <c:strCache>
                <c:ptCount val="11"/>
                <c:pt idx="0">
                  <c:v>Accidente laboral</c:v>
                </c:pt>
                <c:pt idx="1">
                  <c:v>Convive con persona con HBsAg (+)</c:v>
                </c:pt>
                <c:pt idx="2">
                  <c:v>Recibió tratamiento de acupuntura</c:v>
                </c:pt>
                <c:pt idx="3">
                  <c:v>Antecedente de procedimiento estético</c:v>
                </c:pt>
                <c:pt idx="4">
                  <c:v>Trabajador de la salud</c:v>
                </c:pt>
                <c:pt idx="5">
                  <c:v>Bisexual</c:v>
                </c:pt>
                <c:pt idx="6">
                  <c:v>Contacto sexual con persona con diagnóstico de hepatitis B o C</c:v>
                </c:pt>
                <c:pt idx="7">
                  <c:v>Personas que se inyectan drogas</c:v>
                </c:pt>
                <c:pt idx="8">
                  <c:v>Hijo de madre con HBsAg (+) o diagnóstico de hepatitis C</c:v>
                </c:pt>
                <c:pt idx="9">
                  <c:v>Más de un compañero sexual</c:v>
                </c:pt>
                <c:pt idx="10">
                  <c:v>Hombres que tienen sexo con hombres (HSH)</c:v>
                </c:pt>
              </c:strCache>
            </c:strRef>
          </c:cat>
          <c:val>
            <c:numRef>
              <c:f>'Pobl y FR'!$G$7:$G$17</c:f>
              <c:numCache>
                <c:formatCode>0.0</c:formatCode>
                <c:ptCount val="11"/>
                <c:pt idx="0">
                  <c:v>0.44843049327354262</c:v>
                </c:pt>
                <c:pt idx="1">
                  <c:v>0.89686098654708524</c:v>
                </c:pt>
                <c:pt idx="2">
                  <c:v>1.3452914798206279</c:v>
                </c:pt>
                <c:pt idx="3">
                  <c:v>1.7937219730941705</c:v>
                </c:pt>
                <c:pt idx="4">
                  <c:v>2.2421524663677128</c:v>
                </c:pt>
                <c:pt idx="5">
                  <c:v>3.1390134529147984</c:v>
                </c:pt>
                <c:pt idx="6">
                  <c:v>3.5874439461883409</c:v>
                </c:pt>
                <c:pt idx="7">
                  <c:v>4.0358744394618835</c:v>
                </c:pt>
                <c:pt idx="8">
                  <c:v>4.4843049327354256</c:v>
                </c:pt>
                <c:pt idx="9">
                  <c:v>26.457399103139011</c:v>
                </c:pt>
                <c:pt idx="10">
                  <c:v>51.569506726457405</c:v>
                </c:pt>
              </c:numCache>
            </c:numRef>
          </c:val>
          <c:extLst>
            <c:ext xmlns:c16="http://schemas.microsoft.com/office/drawing/2014/chart" uri="{C3380CC4-5D6E-409C-BE32-E72D297353CC}">
              <c16:uniqueId val="{00000000-A8DA-4F4D-BA22-E90EB462F688}"/>
            </c:ext>
          </c:extLst>
        </c:ser>
        <c:dLbls>
          <c:dLblPos val="outEnd"/>
          <c:showLegendKey val="0"/>
          <c:showVal val="1"/>
          <c:showCatName val="0"/>
          <c:showSerName val="0"/>
          <c:showPercent val="0"/>
          <c:showBubbleSize val="0"/>
        </c:dLbls>
        <c:gapWidth val="150"/>
        <c:axId val="43442176"/>
        <c:axId val="43445248"/>
      </c:barChart>
      <c:catAx>
        <c:axId val="43442176"/>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43445248"/>
        <c:crosses val="autoZero"/>
        <c:auto val="1"/>
        <c:lblAlgn val="ctr"/>
        <c:lblOffset val="100"/>
        <c:noMultiLvlLbl val="0"/>
      </c:catAx>
      <c:valAx>
        <c:axId val="43445248"/>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434421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0.42016806722689076</c:v>
                </c:pt>
                <c:pt idx="1">
                  <c:v>0.42016806722689076</c:v>
                </c:pt>
                <c:pt idx="2">
                  <c:v>10.92436974789916</c:v>
                </c:pt>
                <c:pt idx="3">
                  <c:v>14.705882352941178</c:v>
                </c:pt>
                <c:pt idx="4">
                  <c:v>73.529411764705884</c:v>
                </c:pt>
              </c:numCache>
            </c:numRef>
          </c:val>
          <c:extLst>
            <c:ext xmlns:c16="http://schemas.microsoft.com/office/drawing/2014/chart" uri="{C3380CC4-5D6E-409C-BE32-E72D297353CC}">
              <c16:uniqueId val="{00000000-B2C0-461D-8154-7E3201CE22BE}"/>
            </c:ext>
          </c:extLst>
        </c:ser>
        <c:dLbls>
          <c:showLegendKey val="0"/>
          <c:showVal val="0"/>
          <c:showCatName val="0"/>
          <c:showSerName val="0"/>
          <c:showPercent val="0"/>
          <c:showBubbleSize val="0"/>
        </c:dLbls>
        <c:gapWidth val="150"/>
        <c:axId val="52224384"/>
        <c:axId val="52227456"/>
      </c:barChart>
      <c:catAx>
        <c:axId val="52224384"/>
        <c:scaling>
          <c:orientation val="minMax"/>
        </c:scaling>
        <c:delete val="0"/>
        <c:axPos val="l"/>
        <c:title>
          <c:tx>
            <c:rich>
              <a:bodyPr rot="-5400000" vert="horz"/>
              <a:lstStyle/>
              <a:p>
                <a:pPr>
                  <a:defRPr sz="900"/>
                </a:pPr>
                <a:r>
                  <a:rPr lang="en-US" sz="900"/>
                  <a:t>Complicaciones</a:t>
                </a:r>
              </a:p>
            </c:rich>
          </c:tx>
          <c:overlay val="0"/>
        </c:title>
        <c:numFmt formatCode="General" sourceLinked="0"/>
        <c:majorTickMark val="out"/>
        <c:minorTickMark val="none"/>
        <c:tickLblPos val="nextTo"/>
        <c:txPr>
          <a:bodyPr/>
          <a:lstStyle/>
          <a:p>
            <a:pPr>
              <a:defRPr sz="900"/>
            </a:pPr>
            <a:endParaRPr lang="en-US"/>
          </a:p>
        </c:txPr>
        <c:crossAx val="52227456"/>
        <c:crosses val="autoZero"/>
        <c:auto val="1"/>
        <c:lblAlgn val="ctr"/>
        <c:lblOffset val="100"/>
        <c:noMultiLvlLbl val="0"/>
      </c:catAx>
      <c:valAx>
        <c:axId val="52227456"/>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522243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a clasificar</c:v>
                </c:pt>
                <c:pt idx="3">
                  <c:v>Hepatitis B aguda</c:v>
                </c:pt>
                <c:pt idx="4">
                  <c:v>Hepatitis B crónica</c:v>
                </c:pt>
                <c:pt idx="5">
                  <c:v>Hepatitis C</c:v>
                </c:pt>
              </c:strCache>
            </c:strRef>
          </c:cat>
          <c:val>
            <c:numRef>
              <c:f>'Clasif del caso'!$C$3:$C$8</c:f>
              <c:numCache>
                <c:formatCode>0.0</c:formatCode>
                <c:ptCount val="6"/>
                <c:pt idx="0">
                  <c:v>0</c:v>
                </c:pt>
                <c:pt idx="1">
                  <c:v>0</c:v>
                </c:pt>
                <c:pt idx="2">
                  <c:v>17.22689075630252</c:v>
                </c:pt>
                <c:pt idx="3">
                  <c:v>17.647058823529413</c:v>
                </c:pt>
                <c:pt idx="4">
                  <c:v>17.22689075630252</c:v>
                </c:pt>
                <c:pt idx="5">
                  <c:v>47.899159663865547</c:v>
                </c:pt>
              </c:numCache>
            </c:numRef>
          </c:val>
          <c:extLst>
            <c:ext xmlns:c16="http://schemas.microsoft.com/office/drawing/2014/chart" uri="{C3380CC4-5D6E-409C-BE32-E72D297353CC}">
              <c16:uniqueId val="{00000000-46CB-45CD-BA8D-5FE13C550355}"/>
            </c:ext>
          </c:extLst>
        </c:ser>
        <c:dLbls>
          <c:dLblPos val="outEnd"/>
          <c:showLegendKey val="0"/>
          <c:showVal val="1"/>
          <c:showCatName val="0"/>
          <c:showSerName val="0"/>
          <c:showPercent val="0"/>
          <c:showBubbleSize val="0"/>
        </c:dLbls>
        <c:gapWidth val="150"/>
        <c:axId val="52193152"/>
        <c:axId val="52226688"/>
      </c:barChart>
      <c:catAx>
        <c:axId val="52193152"/>
        <c:scaling>
          <c:orientation val="minMax"/>
        </c:scaling>
        <c:delete val="0"/>
        <c:axPos val="l"/>
        <c:title>
          <c:tx>
            <c:rich>
              <a:bodyPr rot="-5400000" vert="horz"/>
              <a:lstStyle/>
              <a:p>
                <a:pPr>
                  <a:defRPr sz="900"/>
                </a:pPr>
                <a:r>
                  <a:rPr lang="es-CO" sz="900"/>
                  <a:t>Tipo de hepatitis</a:t>
                </a:r>
              </a:p>
            </c:rich>
          </c:tx>
          <c:overlay val="0"/>
        </c:title>
        <c:numFmt formatCode="General" sourceLinked="0"/>
        <c:majorTickMark val="out"/>
        <c:minorTickMark val="none"/>
        <c:tickLblPos val="nextTo"/>
        <c:txPr>
          <a:bodyPr/>
          <a:lstStyle/>
          <a:p>
            <a:pPr>
              <a:defRPr sz="900"/>
            </a:pPr>
            <a:endParaRPr lang="en-US"/>
          </a:p>
        </c:txPr>
        <c:crossAx val="52226688"/>
        <c:crosses val="autoZero"/>
        <c:auto val="1"/>
        <c:lblAlgn val="ctr"/>
        <c:lblOffset val="100"/>
        <c:noMultiLvlLbl val="0"/>
      </c:catAx>
      <c:valAx>
        <c:axId val="52226688"/>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5219315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35526275018652"/>
          <c:y val="5.3979226988698038E-2"/>
          <c:w val="0.82592718672849297"/>
          <c:h val="0.58732929711104964"/>
        </c:manualLayout>
      </c:layout>
      <c:areaChart>
        <c:grouping val="standard"/>
        <c:varyColors val="0"/>
        <c:ser>
          <c:idx val="3"/>
          <c:order val="1"/>
          <c:tx>
            <c:strRef>
              <c:f>'[2-Canal endémico IRA medellin 2022 Bortman y MMWR.xlsx]IRA'!$A$79</c:f>
              <c:strCache>
                <c:ptCount val="1"/>
                <c:pt idx="0">
                  <c:v>Percentil 75</c:v>
                </c:pt>
              </c:strCache>
            </c:strRef>
          </c:tx>
          <c:spPr>
            <a:solidFill>
              <a:srgbClr val="C00000"/>
            </a:solidFill>
            <a:ln w="25400">
              <a:noFill/>
              <a:prstDash val="solid"/>
            </a:ln>
          </c:spPr>
          <c:val>
            <c:numRef>
              <c:f>'[2-Canal endémico IRA medellin 2022 Bortman y MMWR.xlsx]IRA'!$B$79:$BA$79</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'[2-Canal endémico IRA medellin 2022 Bortman y MMWR.xlsx]IRA'!$A$77</c:f>
              <c:strCache>
                <c:ptCount val="1"/>
                <c:pt idx="0">
                  <c:v>Mediana</c:v>
                </c:pt>
              </c:strCache>
            </c:strRef>
          </c:tx>
          <c:spPr>
            <a:ln w="28575" cap="rnd">
              <a:noFill/>
              <a:round/>
            </a:ln>
            <a:effectLst/>
          </c:spPr>
          <c:val>
            <c:numRef>
              <c:f>'[2-Canal endémico IRA medellin 2022 Bortman y MMWR.xlsx]IRA'!$B$77:$BA$77</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'[2-Canal endémico IRA medellin 2022 Bortman y MMWR.xlsx]IRA'!$A$78</c:f>
              <c:strCache>
                <c:ptCount val="1"/>
                <c:pt idx="0">
                  <c:v>Percentil 25</c:v>
                </c:pt>
              </c:strCache>
            </c:strRef>
          </c:tx>
          <c:spPr>
            <a:solidFill>
              <a:srgbClr val="92D050"/>
            </a:solidFill>
            <a:ln w="28575" cap="rnd">
              <a:noFill/>
              <a:round/>
            </a:ln>
            <a:effectLst/>
          </c:spPr>
          <c:val>
            <c:numRef>
              <c:f>'[2-Canal endémico IRA medellin 2022 Bortman y MMWR.xlsx]IRA'!$B$78:$BA$78</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17309768"/>
        <c:axId val="117310160"/>
      </c:areaChart>
      <c:scatterChart>
        <c:scatterStyle val="lineMarker"/>
        <c:varyColors val="0"/>
        <c:ser>
          <c:idx val="0"/>
          <c:order val="0"/>
          <c:tx>
            <c:strRef>
              <c:f>'[2-Canal endémico IRA medellin 2022 Bortman y MMWR.xlsx]IRA'!$A$76</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'[2-Canal endémico IRA medellin 2022 Bortman y MMWR.xlsx]IRA'!$B$76:$AS$76</c:f>
              <c:numCache>
                <c:formatCode>General</c:formatCode>
                <c:ptCount val="44"/>
                <c:pt idx="0">
                  <c:v>22507</c:v>
                </c:pt>
                <c:pt idx="1">
                  <c:v>24153</c:v>
                </c:pt>
                <c:pt idx="2">
                  <c:v>16600</c:v>
                </c:pt>
                <c:pt idx="3">
                  <c:v>11812</c:v>
                </c:pt>
                <c:pt idx="4">
                  <c:v>9218</c:v>
                </c:pt>
                <c:pt idx="5">
                  <c:v>7856</c:v>
                </c:pt>
                <c:pt idx="6">
                  <c:v>8916</c:v>
                </c:pt>
                <c:pt idx="7">
                  <c:v>9727</c:v>
                </c:pt>
                <c:pt idx="8">
                  <c:v>9639</c:v>
                </c:pt>
                <c:pt idx="9">
                  <c:v>10334</c:v>
                </c:pt>
                <c:pt idx="10">
                  <c:v>9228</c:v>
                </c:pt>
                <c:pt idx="11">
                  <c:v>9655</c:v>
                </c:pt>
                <c:pt idx="12">
                  <c:v>10088</c:v>
                </c:pt>
                <c:pt idx="13">
                  <c:v>10876</c:v>
                </c:pt>
                <c:pt idx="14">
                  <c:v>6624</c:v>
                </c:pt>
                <c:pt idx="15">
                  <c:v>10009</c:v>
                </c:pt>
                <c:pt idx="16">
                  <c:v>10359</c:v>
                </c:pt>
                <c:pt idx="17">
                  <c:v>11389</c:v>
                </c:pt>
                <c:pt idx="18">
                  <c:v>13586</c:v>
                </c:pt>
                <c:pt idx="19">
                  <c:v>17548</c:v>
                </c:pt>
                <c:pt idx="20">
                  <c:v>16295</c:v>
                </c:pt>
                <c:pt idx="21">
                  <c:v>22843</c:v>
                </c:pt>
                <c:pt idx="22">
                  <c:v>17018</c:v>
                </c:pt>
                <c:pt idx="23">
                  <c:v>17219</c:v>
                </c:pt>
                <c:pt idx="24">
                  <c:v>17087</c:v>
                </c:pt>
                <c:pt idx="25">
                  <c:v>14433</c:v>
                </c:pt>
                <c:pt idx="26">
                  <c:v>18228</c:v>
                </c:pt>
                <c:pt idx="27">
                  <c:v>15466</c:v>
                </c:pt>
                <c:pt idx="28">
                  <c:v>14708</c:v>
                </c:pt>
                <c:pt idx="29">
                  <c:v>17422</c:v>
                </c:pt>
                <c:pt idx="30">
                  <c:v>16712</c:v>
                </c:pt>
                <c:pt idx="31">
                  <c:v>14150</c:v>
                </c:pt>
                <c:pt idx="32">
                  <c:v>16662</c:v>
                </c:pt>
                <c:pt idx="33">
                  <c:v>18779</c:v>
                </c:pt>
                <c:pt idx="34">
                  <c:v>16082</c:v>
                </c:pt>
                <c:pt idx="35">
                  <c:v>16217</c:v>
                </c:pt>
                <c:pt idx="36">
                  <c:v>16252</c:v>
                </c:pt>
                <c:pt idx="37">
                  <c:v>16226</c:v>
                </c:pt>
                <c:pt idx="38">
                  <c:v>16590</c:v>
                </c:pt>
                <c:pt idx="39">
                  <c:v>17149</c:v>
                </c:pt>
                <c:pt idx="40">
                  <c:v>12284</c:v>
                </c:pt>
                <c:pt idx="41">
                  <c:v>14084</c:v>
                </c:pt>
                <c:pt idx="42">
                  <c:v>13293</c:v>
                </c:pt>
                <c:pt idx="43">
                  <c:v>10505</c:v>
                </c:pt>
              </c:numCache>
            </c:numRef>
          </c:yVal>
          <c:smooth val="0"/>
          <c:extLst>
            <c:ext xmlns:c16="http://schemas.microsoft.com/office/drawing/2014/chart" uri="{C3380CC4-5D6E-409C-BE32-E72D297353CC}">
              <c16:uniqueId val="{00000003-5A99-4791-8253-E45CCB0CC22F}"/>
            </c:ext>
          </c:extLst>
        </c:ser>
        <c:ser>
          <c:idx val="4"/>
          <c:order val="4"/>
          <c:tx>
            <c:strRef>
              <c:f>'[2-Canal endémico IRA medellin 2022 Bortman y MMWR.xlsx]IRA'!$A$75</c:f>
              <c:strCache>
                <c:ptCount val="1"/>
                <c:pt idx="0">
                  <c:v>2021</c:v>
                </c:pt>
              </c:strCache>
            </c:strRef>
          </c:tx>
          <c:spPr>
            <a:ln>
              <a:solidFill>
                <a:schemeClr val="bg1">
                  <a:lumMod val="50000"/>
                </a:schemeClr>
              </a:solidFill>
              <a:prstDash val="sysDash"/>
            </a:ln>
          </c:spPr>
          <c:marker>
            <c:symbol val="none"/>
          </c:marker>
          <c:yVal>
            <c:numRef>
              <c:f>'[2-Canal endémico IRA medellin 2022 Bortman y MMWR.xlsx]IRA'!$B$75:$BA$75</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6EDF-463D-9C09-8210011F8292}"/>
            </c:ext>
          </c:extLst>
        </c:ser>
        <c:dLbls>
          <c:showLegendKey val="0"/>
          <c:showVal val="0"/>
          <c:showCatName val="0"/>
          <c:showSerName val="0"/>
          <c:showPercent val="0"/>
          <c:showBubbleSize val="0"/>
        </c:dLbls>
        <c:axId val="117309768"/>
        <c:axId val="117310160"/>
      </c:scatterChart>
      <c:catAx>
        <c:axId val="117309768"/>
        <c:scaling>
          <c:orientation val="minMax"/>
        </c:scaling>
        <c:delete val="0"/>
        <c:axPos val="b"/>
        <c:title>
          <c:tx>
            <c:rich>
              <a:bodyPr/>
              <a:lstStyle/>
              <a:p>
                <a:pPr>
                  <a:defRPr/>
                </a:pPr>
                <a:r>
                  <a:rPr lang="en-US"/>
                  <a:t>Semanas epidemiológicas</a:t>
                </a:r>
              </a:p>
            </c:rich>
          </c:tx>
          <c:layout>
            <c:manualLayout>
              <c:xMode val="edge"/>
              <c:yMode val="edge"/>
              <c:x val="0.37727102062395196"/>
              <c:y val="0.77404633740394591"/>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310160"/>
        <c:crosses val="autoZero"/>
        <c:auto val="1"/>
        <c:lblAlgn val="ctr"/>
        <c:lblOffset val="100"/>
        <c:noMultiLvlLbl val="0"/>
      </c:catAx>
      <c:valAx>
        <c:axId val="117310160"/>
        <c:scaling>
          <c:orientation val="minMax"/>
        </c:scaling>
        <c:delete val="0"/>
        <c:axPos val="l"/>
        <c:title>
          <c:tx>
            <c:rich>
              <a:bodyPr/>
              <a:lstStyle/>
              <a:p>
                <a:pPr>
                  <a:defRPr/>
                </a:pPr>
                <a:r>
                  <a:rPr lang="es-CO"/>
                  <a:t>Número de consultas</a:t>
                </a:r>
              </a:p>
            </c:rich>
          </c:tx>
          <c:layout>
            <c:manualLayout>
              <c:xMode val="edge"/>
              <c:yMode val="edge"/>
              <c:x val="2.5281014728097243E-2"/>
              <c:y val="6.2590376934250638E-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117309768"/>
        <c:crosses val="autoZero"/>
        <c:crossBetween val="between"/>
      </c:valAx>
      <c:spPr>
        <a:noFill/>
        <a:ln w="25400">
          <a:noFill/>
        </a:ln>
      </c:spPr>
    </c:plotArea>
    <c:legend>
      <c:legendPos val="b"/>
      <c:layout>
        <c:manualLayout>
          <c:xMode val="edge"/>
          <c:yMode val="edge"/>
          <c:x val="5.0000010684767525E-2"/>
          <c:y val="0.85915855082479442"/>
          <c:w val="0.89999997863046499"/>
          <c:h val="0.1200434955628303"/>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'2021-2022'!$AJ$2:$AJ$45</c:f>
              <c:numCache>
                <c:formatCode>General</c:formatCode>
                <c:ptCount val="44"/>
                <c:pt idx="0">
                  <c:v>22507</c:v>
                </c:pt>
                <c:pt idx="1">
                  <c:v>24153</c:v>
                </c:pt>
                <c:pt idx="2">
                  <c:v>16600</c:v>
                </c:pt>
                <c:pt idx="3">
                  <c:v>11812</c:v>
                </c:pt>
                <c:pt idx="4">
                  <c:v>9218</c:v>
                </c:pt>
                <c:pt idx="5">
                  <c:v>7856</c:v>
                </c:pt>
                <c:pt idx="6">
                  <c:v>8916</c:v>
                </c:pt>
                <c:pt idx="7">
                  <c:v>9727</c:v>
                </c:pt>
                <c:pt idx="8">
                  <c:v>9639</c:v>
                </c:pt>
                <c:pt idx="9">
                  <c:v>10334</c:v>
                </c:pt>
                <c:pt idx="10">
                  <c:v>9228</c:v>
                </c:pt>
                <c:pt idx="11">
                  <c:v>9655</c:v>
                </c:pt>
                <c:pt idx="12">
                  <c:v>10088</c:v>
                </c:pt>
                <c:pt idx="13">
                  <c:v>10876</c:v>
                </c:pt>
                <c:pt idx="14">
                  <c:v>6624</c:v>
                </c:pt>
                <c:pt idx="15">
                  <c:v>10009</c:v>
                </c:pt>
                <c:pt idx="16">
                  <c:v>10359</c:v>
                </c:pt>
                <c:pt idx="17">
                  <c:v>11389</c:v>
                </c:pt>
                <c:pt idx="18">
                  <c:v>13586</c:v>
                </c:pt>
                <c:pt idx="19">
                  <c:v>17548</c:v>
                </c:pt>
                <c:pt idx="20">
                  <c:v>16295</c:v>
                </c:pt>
                <c:pt idx="21">
                  <c:v>22843</c:v>
                </c:pt>
                <c:pt idx="22">
                  <c:v>17018</c:v>
                </c:pt>
                <c:pt idx="23">
                  <c:v>17219</c:v>
                </c:pt>
                <c:pt idx="24">
                  <c:v>17087</c:v>
                </c:pt>
                <c:pt idx="25">
                  <c:v>14433</c:v>
                </c:pt>
                <c:pt idx="26">
                  <c:v>18228</c:v>
                </c:pt>
                <c:pt idx="27">
                  <c:v>15466</c:v>
                </c:pt>
                <c:pt idx="28">
                  <c:v>14708</c:v>
                </c:pt>
                <c:pt idx="29">
                  <c:v>17422</c:v>
                </c:pt>
                <c:pt idx="30">
                  <c:v>16712</c:v>
                </c:pt>
                <c:pt idx="31">
                  <c:v>14150</c:v>
                </c:pt>
                <c:pt idx="32">
                  <c:v>16662</c:v>
                </c:pt>
                <c:pt idx="33">
                  <c:v>18779</c:v>
                </c:pt>
                <c:pt idx="34">
                  <c:v>16082</c:v>
                </c:pt>
                <c:pt idx="35">
                  <c:v>16217</c:v>
                </c:pt>
                <c:pt idx="36">
                  <c:v>16252</c:v>
                </c:pt>
                <c:pt idx="37">
                  <c:v>16226</c:v>
                </c:pt>
                <c:pt idx="38">
                  <c:v>16590</c:v>
                </c:pt>
                <c:pt idx="39">
                  <c:v>17149</c:v>
                </c:pt>
                <c:pt idx="40">
                  <c:v>12284</c:v>
                </c:pt>
                <c:pt idx="41">
                  <c:v>14084</c:v>
                </c:pt>
                <c:pt idx="42">
                  <c:v>13293</c:v>
                </c:pt>
                <c:pt idx="43">
                  <c:v>10505</c:v>
                </c:pt>
              </c:numCache>
            </c:numRef>
          </c:val>
          <c:extLst>
            <c:ext xmlns:c16="http://schemas.microsoft.com/office/drawing/2014/chart" uri="{C3380CC4-5D6E-409C-BE32-E72D297353CC}">
              <c16:uniqueId val="{00000000-D022-4F6E-8A0F-BFCCC24046B0}"/>
            </c:ext>
          </c:extLst>
        </c:ser>
        <c:dLbls>
          <c:showLegendKey val="0"/>
          <c:showVal val="0"/>
          <c:showCatName val="0"/>
          <c:showSerName val="0"/>
          <c:showPercent val="0"/>
          <c:showBubbleSize val="0"/>
        </c:dLbls>
        <c:gapWidth val="50"/>
        <c:axId val="117315256"/>
        <c:axId val="117317216"/>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1-D022-4F6E-8A0F-BFCCC24046B0}"/>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2-D022-4F6E-8A0F-BFCCC24046B0}"/>
            </c:ext>
          </c:extLst>
        </c:ser>
        <c:dLbls>
          <c:showLegendKey val="0"/>
          <c:showVal val="0"/>
          <c:showCatName val="0"/>
          <c:showSerName val="0"/>
          <c:showPercent val="0"/>
          <c:showBubbleSize val="0"/>
        </c:dLbls>
        <c:marker val="1"/>
        <c:smooth val="0"/>
        <c:axId val="117315256"/>
        <c:axId val="117317216"/>
      </c:lineChart>
      <c:catAx>
        <c:axId val="117315256"/>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117317216"/>
        <c:crosses val="autoZero"/>
        <c:auto val="1"/>
        <c:lblAlgn val="ctr"/>
        <c:lblOffset val="100"/>
        <c:noMultiLvlLbl val="0"/>
      </c:catAx>
      <c:valAx>
        <c:axId val="11731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17315256"/>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0.21312</cdr:x>
      <cdr:y>0.8021</cdr:y>
    </cdr:from>
    <cdr:to>
      <cdr:x>0.81049</cdr:x>
      <cdr:y>0.8699</cdr:y>
    </cdr:to>
    <cdr:sp macro="" textlink="">
      <cdr:nvSpPr>
        <cdr:cNvPr id="5121" name="5 CuadroTexto"/>
        <cdr:cNvSpPr txBox="1">
          <a:spLocks xmlns:a="http://schemas.openxmlformats.org/drawingml/2006/main" noChangeArrowheads="1"/>
        </cdr:cNvSpPr>
      </cdr:nvSpPr>
      <cdr:spPr bwMode="auto">
        <a:xfrm xmlns:a="http://schemas.openxmlformats.org/drawingml/2006/main">
          <a:off x="1759956" y="5080616"/>
          <a:ext cx="4933185" cy="4294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a:solidFill>
                <a:srgbClr val="000000"/>
              </a:solidFill>
              <a:latin typeface="Calibri"/>
            </a:rPr>
            <a:t> Semanas epidemiológicas</a:t>
          </a:r>
          <a:endParaRPr lang="es-CO" sz="1000" b="0" i="0" u="none" strike="noStrike" baseline="0">
            <a:solidFill>
              <a:srgbClr val="000000"/>
            </a:solidFill>
            <a:latin typeface="Calibri"/>
          </a:endParaRPr>
        </a:p>
        <a:p xmlns:a="http://schemas.openxmlformats.org/drawingml/2006/main">
          <a:pPr algn="ctr" rtl="0">
            <a:defRPr sz="1000"/>
          </a:pPr>
          <a:endParaRPr lang="es-CO" sz="1000" b="0" i="0" u="none" strike="noStrike" baseline="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2" name="Google Shape;392;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3" name="Google Shape;413;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1" name="Google Shape;561;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2" name="Google Shape;592;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6" name="Google Shape;686;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6" name="Google Shape;746;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8" name="Google Shape;768;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1" name="Google Shape;801;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1" name="Google Shape;841;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6" name="Google Shape;876;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1" name="Google Shape;91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7" name="Google Shape;967;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88" name="Google Shape;988;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48" name="Google Shape;1048;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79" name="Google Shape;1079;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53" name="Google Shape;1153;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4" name="Google Shape;1194;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2" name="Google Shape;1222;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2" name="Google Shape;1302;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0" name="Google Shape;1320;p3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321" name="Google Shape;1321;p3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3" name="Google Shape;1373;p3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374" name="Google Shape;1374;p3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3" name="Google Shape;1433;p3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34" name="Google Shape;1434;p3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4" name="Google Shape;1484;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1" name="Google Shape;1531;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6" name="Google Shape;1576;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9" name="Google Shape;1649;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29" name="Google Shape;1729;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0" name="Google Shape;1750;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16" name="Google Shape;1816;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4" name="Google Shape;1854;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7" name="Google Shape;1937;p4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8" name="Google Shape;1938;p4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3" name="Google Shape;1953;p4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54" name="Google Shape;1954;p4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8" name="Google Shape;1968;p4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69" name="Google Shape;1969;p4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3" name="Google Shape;1983;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84" name="Google Shape;1984;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46"/>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4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47"/>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4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8"/>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8"/>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4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9"/>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9"/>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0"/>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0"/>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0"/>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0"/>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5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5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3"/>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1411426" y="817033"/>
            <a:ext cx="4320540" cy="5486400"/>
          </a:xfrm>
          <a:prstGeom prst="rect">
            <a:avLst/>
          </a:prstGeom>
          <a:noFill/>
          <a:ln>
            <a:noFill/>
          </a:ln>
        </p:spPr>
      </p:sp>
      <p:sp>
        <p:nvSpPr>
          <p:cNvPr id="68" name="Google Shape;68;p54"/>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39.jp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9.png"/><Relationship Id="rId11" Type="http://schemas.openxmlformats.org/officeDocument/2006/relationships/chart" Target="../charts/chart5.xml"/><Relationship Id="rId10" Type="http://schemas.openxmlformats.org/officeDocument/2006/relationships/image" Target="../media/image40.png"/><Relationship Id="rId9" Type="http://schemas.openxmlformats.org/officeDocument/2006/relationships/image" Target="../media/image41.png"/><Relationship Id="rId5" Type="http://schemas.openxmlformats.org/officeDocument/2006/relationships/image" Target="../media/image10.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chart" Target="../charts/chart6.xml"/><Relationship Id="rId5" Type="http://schemas.openxmlformats.org/officeDocument/2006/relationships/chart" Target="../charts/chart7.xml"/></Relationships>
</file>

<file path=ppt/slides/_rels/slide14.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51.png"/><Relationship Id="rId13" Type="http://schemas.openxmlformats.org/officeDocument/2006/relationships/image" Target="../media/image48.png"/><Relationship Id="rId12"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50.png"/><Relationship Id="rId15" Type="http://schemas.openxmlformats.org/officeDocument/2006/relationships/image" Target="../media/image52.png"/><Relationship Id="rId14" Type="http://schemas.openxmlformats.org/officeDocument/2006/relationships/image" Target="../media/image69.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46.png"/><Relationship Id="rId8" Type="http://schemas.openxmlformats.org/officeDocument/2006/relationships/image" Target="../media/image65.png"/></Relationships>
</file>

<file path=ppt/slides/_rels/slide15.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54.png"/><Relationship Id="rId12"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55.png"/><Relationship Id="rId9" Type="http://schemas.openxmlformats.org/officeDocument/2006/relationships/image" Target="../media/image72.png"/><Relationship Id="rId5" Type="http://schemas.openxmlformats.org/officeDocument/2006/relationships/image" Target="../media/image13.png"/><Relationship Id="rId6" Type="http://schemas.openxmlformats.org/officeDocument/2006/relationships/image" Target="../media/image66.png"/><Relationship Id="rId7" Type="http://schemas.openxmlformats.org/officeDocument/2006/relationships/image" Target="../media/image10.png"/><Relationship Id="rId8"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9.png"/><Relationship Id="rId4" Type="http://schemas.openxmlformats.org/officeDocument/2006/relationships/image" Target="../media/image62.png"/><Relationship Id="rId5"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68.png"/><Relationship Id="rId5" Type="http://schemas.openxmlformats.org/officeDocument/2006/relationships/image" Target="../media/image13.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63.png"/><Relationship Id="rId5" Type="http://schemas.openxmlformats.org/officeDocument/2006/relationships/image" Target="../media/image13.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chart" Target="../charts/chart16.xml"/><Relationship Id="rId5" Type="http://schemas.openxmlformats.org/officeDocument/2006/relationships/image" Target="../media/image13.png"/><Relationship Id="rId6" Type="http://schemas.openxmlformats.org/officeDocument/2006/relationships/chart" Target="../charts/chart14.xml"/><Relationship Id="rId7" Type="http://schemas.openxmlformats.org/officeDocument/2006/relationships/image" Target="../media/image93.png"/><Relationship Id="rId8" Type="http://schemas.openxmlformats.org/officeDocument/2006/relationships/chart" Target="../charts/chart15.xml"/></Relationships>
</file>

<file path=ppt/slides/_rels/slide21.xml.rels><?xml version="1.0" encoding="UTF-8" standalone="yes"?><Relationships xmlns="http://schemas.openxmlformats.org/package/2006/relationships"><Relationship Id="rId11" Type="http://schemas.openxmlformats.org/officeDocument/2006/relationships/chart" Target="../charts/chart18.xml"/><Relationship Id="rId10"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99.png"/><Relationship Id="rId5" Type="http://schemas.openxmlformats.org/officeDocument/2006/relationships/image" Target="../media/image13.png"/><Relationship Id="rId6" Type="http://schemas.openxmlformats.org/officeDocument/2006/relationships/image" Target="../media/image70.png"/><Relationship Id="rId7" Type="http://schemas.openxmlformats.org/officeDocument/2006/relationships/image" Target="../media/image10.png"/><Relationship Id="rId8" Type="http://schemas.openxmlformats.org/officeDocument/2006/relationships/image" Target="../media/image1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9.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76.png"/><Relationship Id="rId12"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8.png"/><Relationship Id="rId8"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chart" Target="../charts/chart23.xml"/><Relationship Id="rId7" Type="http://schemas.openxmlformats.org/officeDocument/2006/relationships/chart" Target="../charts/char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90.jp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9.png"/><Relationship Id="rId4" Type="http://schemas.openxmlformats.org/officeDocument/2006/relationships/image" Target="../media/image89.png"/><Relationship Id="rId9" Type="http://schemas.openxmlformats.org/officeDocument/2006/relationships/chart" Target="../charts/chart27.xml"/><Relationship Id="rId5" Type="http://schemas.openxmlformats.org/officeDocument/2006/relationships/image" Target="../media/image103.png"/><Relationship Id="rId6" Type="http://schemas.openxmlformats.org/officeDocument/2006/relationships/image" Target="../media/image84.png"/><Relationship Id="rId7" Type="http://schemas.openxmlformats.org/officeDocument/2006/relationships/chart" Target="../charts/chart25.xml"/><Relationship Id="rId8" Type="http://schemas.openxmlformats.org/officeDocument/2006/relationships/chart" Target="../charts/char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7.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chart" Target="../charts/chart28.xml"/><Relationship Id="rId7" Type="http://schemas.openxmlformats.org/officeDocument/2006/relationships/chart" Target="../charts/chart29.xml"/></Relationships>
</file>

<file path=ppt/slides/_rels/slide28.xml.rels><?xml version="1.0" encoding="UTF-8" standalone="yes"?><Relationships xmlns="http://schemas.openxmlformats.org/package/2006/relationships"><Relationship Id="rId11" Type="http://schemas.openxmlformats.org/officeDocument/2006/relationships/image" Target="../media/image80.jpg"/><Relationship Id="rId10"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44.png"/><Relationship Id="rId5" Type="http://schemas.openxmlformats.org/officeDocument/2006/relationships/image" Target="../media/image88.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hart" Target="../charts/chart30.xml"/><Relationship Id="rId4" Type="http://schemas.openxmlformats.org/officeDocument/2006/relationships/chart" Target="../charts/chart31.xml"/><Relationship Id="rId5" Type="http://schemas.openxmlformats.org/officeDocument/2006/relationships/chart" Target="../charts/chart32.xml"/><Relationship Id="rId6" Type="http://schemas.openxmlformats.org/officeDocument/2006/relationships/chart" Target="../charts/char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5.png"/><Relationship Id="rId4" Type="http://schemas.openxmlformats.org/officeDocument/2006/relationships/image" Target="../media/image5.png"/><Relationship Id="rId9" Type="http://schemas.openxmlformats.org/officeDocument/2006/relationships/image" Target="../media/image86.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29.png"/><Relationship Id="rId8"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5.png"/><Relationship Id="rId4" Type="http://schemas.openxmlformats.org/officeDocument/2006/relationships/image" Target="../media/image5.png"/><Relationship Id="rId9" Type="http://schemas.openxmlformats.org/officeDocument/2006/relationships/image" Target="../media/image83.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29.png"/><Relationship Id="rId8" Type="http://schemas.openxmlformats.org/officeDocument/2006/relationships/image" Target="../media/image31.png"/></Relationships>
</file>

<file path=ppt/slides/_rels/slide32.xml.rels><?xml version="1.0" encoding="UTF-8" standalone="yes"?><Relationships xmlns="http://schemas.openxmlformats.org/package/2006/relationships"><Relationship Id="rId11" Type="http://schemas.openxmlformats.org/officeDocument/2006/relationships/image" Target="../media/image106.png"/><Relationship Id="rId10" Type="http://schemas.openxmlformats.org/officeDocument/2006/relationships/image" Target="../media/image101.png"/><Relationship Id="rId12"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5.png"/><Relationship Id="rId4" Type="http://schemas.openxmlformats.org/officeDocument/2006/relationships/image" Target="../media/image5.png"/><Relationship Id="rId9" Type="http://schemas.openxmlformats.org/officeDocument/2006/relationships/image" Target="../media/image92.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29.png"/><Relationship Id="rId8" Type="http://schemas.openxmlformats.org/officeDocument/2006/relationships/image" Target="../media/image24.png"/></Relationships>
</file>

<file path=ppt/slides/_rels/slide33.xml.rels><?xml version="1.0" encoding="UTF-8" standalone="yes"?><Relationships xmlns="http://schemas.openxmlformats.org/package/2006/relationships"><Relationship Id="rId11" Type="http://schemas.openxmlformats.org/officeDocument/2006/relationships/image" Target="../media/image102.png"/><Relationship Id="rId10"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96.png"/><Relationship Id="rId9" Type="http://schemas.openxmlformats.org/officeDocument/2006/relationships/image" Target="../media/image2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29.png"/><Relationship Id="rId8"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5.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image" Target="../media/image98.png"/><Relationship Id="rId8" Type="http://schemas.openxmlformats.org/officeDocument/2006/relationships/image" Target="../media/image97.png"/></Relationships>
</file>

<file path=ppt/slides/_rels/slide35.xml.rels><?xml version="1.0" encoding="UTF-8" standalone="yes"?><Relationships xmlns="http://schemas.openxmlformats.org/package/2006/relationships"><Relationship Id="rId10" Type="http://schemas.openxmlformats.org/officeDocument/2006/relationships/image" Target="../media/image108.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27.png"/><Relationship Id="rId5" Type="http://schemas.openxmlformats.org/officeDocument/2006/relationships/image" Target="../media/image104.png"/><Relationship Id="rId6" Type="http://schemas.openxmlformats.org/officeDocument/2006/relationships/image" Target="../media/image11.png"/><Relationship Id="rId7" Type="http://schemas.openxmlformats.org/officeDocument/2006/relationships/image" Target="../media/image111.png"/><Relationship Id="rId8" Type="http://schemas.openxmlformats.org/officeDocument/2006/relationships/image" Target="../media/image117.png"/></Relationships>
</file>

<file path=ppt/slides/_rels/slide36.xml.rels><?xml version="1.0" encoding="UTF-8" standalone="yes"?><Relationships xmlns="http://schemas.openxmlformats.org/package/2006/relationships"><Relationship Id="rId10"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13.png"/><Relationship Id="rId5" Type="http://schemas.openxmlformats.org/officeDocument/2006/relationships/image" Target="../media/image24.png"/><Relationship Id="rId6" Type="http://schemas.openxmlformats.org/officeDocument/2006/relationships/image" Target="../media/image11.png"/><Relationship Id="rId7" Type="http://schemas.openxmlformats.org/officeDocument/2006/relationships/image" Target="../media/image111.png"/><Relationship Id="rId8" Type="http://schemas.openxmlformats.org/officeDocument/2006/relationships/image" Target="../media/image1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7.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chart" Target="../charts/chart34.xml"/><Relationship Id="rId7" Type="http://schemas.openxmlformats.org/officeDocument/2006/relationships/chart" Target="../charts/char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png"/><Relationship Id="rId4" Type="http://schemas.openxmlformats.org/officeDocument/2006/relationships/image" Target="../media/image31.png"/><Relationship Id="rId5" Type="http://schemas.openxmlformats.org/officeDocument/2006/relationships/image" Target="../media/image27.png"/><Relationship Id="rId6" Type="http://schemas.openxmlformats.org/officeDocument/2006/relationships/image" Target="../media/image11.png"/><Relationship Id="rId7" Type="http://schemas.openxmlformats.org/officeDocument/2006/relationships/image" Target="../media/image1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12.png"/><Relationship Id="rId4" Type="http://schemas.openxmlformats.org/officeDocument/2006/relationships/image" Target="../media/image123.png"/><Relationship Id="rId5" Type="http://schemas.openxmlformats.org/officeDocument/2006/relationships/image" Target="../media/image110.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chart" Target="../charts/char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5.png"/></Relationships>
</file>

<file path=ppt/slides/_rels/slide40.xml.rels><?xml version="1.0" encoding="UTF-8" standalone="yes"?><Relationships xmlns="http://schemas.openxmlformats.org/package/2006/relationships"><Relationship Id="rId11" Type="http://schemas.openxmlformats.org/officeDocument/2006/relationships/image" Target="../media/image116.png"/><Relationship Id="rId10" Type="http://schemas.openxmlformats.org/officeDocument/2006/relationships/chart" Target="../charts/chart37.xml"/><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124.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1.png"/><Relationship Id="rId4" Type="http://schemas.openxmlformats.org/officeDocument/2006/relationships/image" Target="../media/image6.jpg"/><Relationship Id="rId5" Type="http://schemas.openxmlformats.org/officeDocument/2006/relationships/image" Target="../media/image1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21.png"/><Relationship Id="rId4" Type="http://schemas.openxmlformats.org/officeDocument/2006/relationships/image" Target="../media/image6.jpg"/><Relationship Id="rId5" Type="http://schemas.openxmlformats.org/officeDocument/2006/relationships/image" Target="../media/image1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1.png"/><Relationship Id="rId4" Type="http://schemas.openxmlformats.org/officeDocument/2006/relationships/image" Target="../media/image6.jpg"/><Relationship Id="rId5" Type="http://schemas.openxmlformats.org/officeDocument/2006/relationships/image" Target="../media/image1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15.png"/><Relationship Id="rId4" Type="http://schemas.openxmlformats.org/officeDocument/2006/relationships/image" Target="../media/image126.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9.png"/><Relationship Id="rId10" Type="http://schemas.openxmlformats.org/officeDocument/2006/relationships/image" Target="../media/image34.png"/><Relationship Id="rId9"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3.png"/><Relationship Id="rId5" Type="http://schemas.openxmlformats.org/officeDocument/2006/relationships/image" Target="../media/image13.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11 de 2022 - Reporte Semanas 1 a 44 (Hasta noviembre 04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Pág..10 </a:t>
            </a:r>
            <a:endParaRPr b="1" sz="1050">
              <a:solidFill>
                <a:schemeClr val="dk1"/>
              </a:solidFill>
              <a:latin typeface="Arial Narrow"/>
              <a:ea typeface="Arial Narrow"/>
              <a:cs typeface="Arial Narrow"/>
              <a:sym typeface="Arial Narrow"/>
            </a:endParaRPr>
          </a:p>
        </p:txBody>
      </p:sp>
      <p:sp>
        <p:nvSpPr>
          <p:cNvPr id="396" name="Google Shape;396;p10"/>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8" name="Google Shape;398;p10"/>
          <p:cNvCxnSpPr>
            <a:stCxn id="397"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399" name="Google Shape;399;p10"/>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400" name="Google Shape;400;p10"/>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401" name="Google Shape;401;p10"/>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4,7 * 100 mil</a:t>
            </a:r>
            <a:endParaRPr/>
          </a:p>
        </p:txBody>
      </p:sp>
      <p:sp>
        <p:nvSpPr>
          <p:cNvPr id="402" name="Google Shape;402;p10"/>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403" name="Google Shape;403;p10"/>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4,3* 100 mil</a:t>
            </a:r>
            <a:endParaRPr/>
          </a:p>
        </p:txBody>
      </p:sp>
      <p:sp>
        <p:nvSpPr>
          <p:cNvPr id="404" name="Google Shape;404;p10"/>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5" name="Google Shape;405;p10"/>
          <p:cNvCxnSpPr>
            <a:stCxn id="404"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406" name="Google Shape;406;p10"/>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407" name="Google Shape;407;p10"/>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11 acumulado  de  2022. </a:t>
            </a:r>
            <a:endParaRPr sz="700">
              <a:solidFill>
                <a:schemeClr val="dk1"/>
              </a:solidFill>
              <a:latin typeface="Arial Narrow"/>
              <a:ea typeface="Arial Narrow"/>
              <a:cs typeface="Arial Narrow"/>
              <a:sym typeface="Arial Narrow"/>
            </a:endParaRPr>
          </a:p>
        </p:txBody>
      </p:sp>
      <p:sp>
        <p:nvSpPr>
          <p:cNvPr id="408" name="Google Shape;408;p10"/>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11   acumulado de 2019-2022. </a:t>
            </a:r>
            <a:endParaRPr sz="1000">
              <a:solidFill>
                <a:schemeClr val="dk1"/>
              </a:solidFill>
              <a:latin typeface="Arial Narrow"/>
              <a:ea typeface="Arial Narrow"/>
              <a:cs typeface="Arial Narrow"/>
              <a:sym typeface="Arial Narrow"/>
            </a:endParaRPr>
          </a:p>
        </p:txBody>
      </p:sp>
      <p:graphicFrame>
        <p:nvGraphicFramePr>
          <p:cNvPr id="409" name="Google Shape;409;p10"/>
          <p:cNvGraphicFramePr/>
          <p:nvPr/>
        </p:nvGraphicFramePr>
        <p:xfrm>
          <a:off x="2278898" y="0"/>
          <a:ext cx="4129864" cy="2035624"/>
        </p:xfrm>
        <a:graphic>
          <a:graphicData uri="http://schemas.openxmlformats.org/drawingml/2006/chart">
            <c:chart r:id="rId3"/>
          </a:graphicData>
        </a:graphic>
      </p:graphicFrame>
      <p:pic>
        <p:nvPicPr>
          <p:cNvPr descr="C:\Users\1037613764\Documents\Boletines\Mapas período 11\HepatitisB_P11.jpg" id="410" name="Google Shape;410;p10"/>
          <p:cNvPicPr preferRelativeResize="0"/>
          <p:nvPr/>
        </p:nvPicPr>
        <p:blipFill rotWithShape="1">
          <a:blip r:embed="rId4">
            <a:alphaModFix/>
          </a:blip>
          <a:srcRect b="0" l="0" r="0" t="0"/>
          <a:stretch/>
        </p:blipFill>
        <p:spPr>
          <a:xfrm>
            <a:off x="83683" y="3923928"/>
            <a:ext cx="7072886" cy="45765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1"/>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6" name="Google Shape;416;p11"/>
          <p:cNvGrpSpPr/>
          <p:nvPr/>
        </p:nvGrpSpPr>
        <p:grpSpPr>
          <a:xfrm>
            <a:off x="122078" y="6179675"/>
            <a:ext cx="841843" cy="1132310"/>
            <a:chOff x="1030415" y="748098"/>
            <a:chExt cx="841843" cy="1132310"/>
          </a:xfrm>
        </p:grpSpPr>
        <p:pic>
          <p:nvPicPr>
            <p:cNvPr id="417" name="Google Shape;417;p11"/>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418" name="Google Shape;418;p11"/>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70,16%</a:t>
              </a:r>
              <a:endParaRPr b="1" sz="1600">
                <a:solidFill>
                  <a:schemeClr val="dk1"/>
                </a:solidFill>
                <a:latin typeface="Arial Narrow"/>
                <a:ea typeface="Arial Narrow"/>
                <a:cs typeface="Arial Narrow"/>
                <a:sym typeface="Arial Narrow"/>
              </a:endParaRPr>
            </a:p>
          </p:txBody>
        </p:sp>
        <p:sp>
          <p:nvSpPr>
            <p:cNvPr id="419" name="Google Shape;419;p1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420" name="Google Shape;420;p11"/>
          <p:cNvGrpSpPr/>
          <p:nvPr/>
        </p:nvGrpSpPr>
        <p:grpSpPr>
          <a:xfrm>
            <a:off x="1017033" y="6209407"/>
            <a:ext cx="827642" cy="1091720"/>
            <a:chOff x="1825139" y="815810"/>
            <a:chExt cx="827642" cy="1091720"/>
          </a:xfrm>
        </p:grpSpPr>
        <p:sp>
          <p:nvSpPr>
            <p:cNvPr id="421" name="Google Shape;421;p11"/>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29,84%</a:t>
              </a:r>
              <a:endParaRPr b="1" sz="1600">
                <a:solidFill>
                  <a:schemeClr val="dk1"/>
                </a:solidFill>
                <a:latin typeface="Arial Narrow"/>
                <a:ea typeface="Arial Narrow"/>
                <a:cs typeface="Arial Narrow"/>
                <a:sym typeface="Arial Narrow"/>
              </a:endParaRPr>
            </a:p>
          </p:txBody>
        </p:sp>
        <p:sp>
          <p:nvSpPr>
            <p:cNvPr id="422" name="Google Shape;422;p11"/>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423" name="Google Shape;423;p11"/>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424" name="Google Shape;424;p11"/>
          <p:cNvGrpSpPr/>
          <p:nvPr/>
        </p:nvGrpSpPr>
        <p:grpSpPr>
          <a:xfrm>
            <a:off x="2126041" y="6213471"/>
            <a:ext cx="1152880" cy="1113356"/>
            <a:chOff x="2107178" y="815810"/>
            <a:chExt cx="1152880" cy="1113356"/>
          </a:xfrm>
        </p:grpSpPr>
        <p:grpSp>
          <p:nvGrpSpPr>
            <p:cNvPr id="425" name="Google Shape;425;p11"/>
            <p:cNvGrpSpPr/>
            <p:nvPr/>
          </p:nvGrpSpPr>
          <p:grpSpPr>
            <a:xfrm>
              <a:off x="2107178" y="1317818"/>
              <a:ext cx="1152880" cy="611348"/>
              <a:chOff x="3744466" y="1301912"/>
              <a:chExt cx="1152880" cy="611348"/>
            </a:xfrm>
          </p:grpSpPr>
          <p:sp>
            <p:nvSpPr>
              <p:cNvPr id="426" name="Google Shape;426;p1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2,42%</a:t>
                </a:r>
                <a:endParaRPr b="1" sz="1600">
                  <a:solidFill>
                    <a:schemeClr val="dk1"/>
                  </a:solidFill>
                  <a:latin typeface="Arial Narrow"/>
                  <a:ea typeface="Arial Narrow"/>
                  <a:cs typeface="Arial Narrow"/>
                  <a:sym typeface="Arial Narrow"/>
                </a:endParaRPr>
              </a:p>
            </p:txBody>
          </p:sp>
          <p:sp>
            <p:nvSpPr>
              <p:cNvPr id="427" name="Google Shape;427;p1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428" name="Google Shape;428;p11"/>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429" name="Google Shape;429;p11"/>
          <p:cNvGrpSpPr/>
          <p:nvPr/>
        </p:nvGrpSpPr>
        <p:grpSpPr>
          <a:xfrm>
            <a:off x="3206913" y="6232761"/>
            <a:ext cx="740068" cy="1110282"/>
            <a:chOff x="3580462" y="815810"/>
            <a:chExt cx="740068" cy="1110282"/>
          </a:xfrm>
        </p:grpSpPr>
        <p:grpSp>
          <p:nvGrpSpPr>
            <p:cNvPr id="430" name="Google Shape;430;p11"/>
            <p:cNvGrpSpPr/>
            <p:nvPr/>
          </p:nvGrpSpPr>
          <p:grpSpPr>
            <a:xfrm>
              <a:off x="3580462" y="1288342"/>
              <a:ext cx="740068" cy="637750"/>
              <a:chOff x="5245046" y="1274868"/>
              <a:chExt cx="740068" cy="637750"/>
            </a:xfrm>
          </p:grpSpPr>
          <p:sp>
            <p:nvSpPr>
              <p:cNvPr id="431" name="Google Shape;431;p11"/>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432" name="Google Shape;432;p11"/>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433" name="Google Shape;433;p11"/>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434" name="Google Shape;434;p11"/>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435" name="Google Shape;435;p11"/>
          <p:cNvGrpSpPr/>
          <p:nvPr/>
        </p:nvGrpSpPr>
        <p:grpSpPr>
          <a:xfrm>
            <a:off x="4301137" y="7901115"/>
            <a:ext cx="1690560" cy="650645"/>
            <a:chOff x="-14122" y="7072716"/>
            <a:chExt cx="1282684" cy="650645"/>
          </a:xfrm>
        </p:grpSpPr>
        <p:sp>
          <p:nvSpPr>
            <p:cNvPr id="436" name="Google Shape;436;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437" name="Google Shape;437;p1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95,16%</a:t>
              </a:r>
              <a:endParaRPr b="1" sz="1600">
                <a:solidFill>
                  <a:schemeClr val="dk1"/>
                </a:solidFill>
                <a:latin typeface="Arial Narrow"/>
                <a:ea typeface="Arial Narrow"/>
                <a:cs typeface="Arial Narrow"/>
                <a:sym typeface="Arial Narrow"/>
              </a:endParaRPr>
            </a:p>
          </p:txBody>
        </p:sp>
      </p:grpSp>
      <p:pic>
        <p:nvPicPr>
          <p:cNvPr id="438" name="Google Shape;438;p11"/>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439" name="Google Shape;439;p11"/>
          <p:cNvGrpSpPr/>
          <p:nvPr/>
        </p:nvGrpSpPr>
        <p:grpSpPr>
          <a:xfrm>
            <a:off x="1049891" y="7771259"/>
            <a:ext cx="1995317" cy="905197"/>
            <a:chOff x="-188366" y="7072716"/>
            <a:chExt cx="1513913" cy="905197"/>
          </a:xfrm>
        </p:grpSpPr>
        <p:sp>
          <p:nvSpPr>
            <p:cNvPr id="440" name="Google Shape;440;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441" name="Google Shape;441;p11"/>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64,52%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22,58%</a:t>
              </a:r>
              <a:endParaRPr b="1" sz="1200">
                <a:solidFill>
                  <a:schemeClr val="dk1"/>
                </a:solidFill>
                <a:latin typeface="Arial Narrow"/>
                <a:ea typeface="Arial Narrow"/>
                <a:cs typeface="Arial Narrow"/>
                <a:sym typeface="Arial Narrow"/>
              </a:endParaRPr>
            </a:p>
          </p:txBody>
        </p:sp>
        <p:sp>
          <p:nvSpPr>
            <p:cNvPr id="442" name="Google Shape;442;p11"/>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443" name="Google Shape;443;p11"/>
          <p:cNvGrpSpPr/>
          <p:nvPr/>
        </p:nvGrpSpPr>
        <p:grpSpPr>
          <a:xfrm>
            <a:off x="5241863" y="6264784"/>
            <a:ext cx="874090" cy="1056602"/>
            <a:chOff x="2507826" y="2775558"/>
            <a:chExt cx="874090" cy="1056602"/>
          </a:xfrm>
        </p:grpSpPr>
        <p:sp>
          <p:nvSpPr>
            <p:cNvPr id="444" name="Google Shape;444;p1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3,65%</a:t>
              </a:r>
              <a:endParaRPr b="1" sz="1600">
                <a:solidFill>
                  <a:schemeClr val="dk1"/>
                </a:solidFill>
                <a:latin typeface="Arial Narrow"/>
                <a:ea typeface="Arial Narrow"/>
                <a:cs typeface="Arial Narrow"/>
                <a:sym typeface="Arial Narrow"/>
              </a:endParaRPr>
            </a:p>
          </p:txBody>
        </p:sp>
        <p:pic>
          <p:nvPicPr>
            <p:cNvPr id="445" name="Google Shape;445;p11"/>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446" name="Google Shape;446;p1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447" name="Google Shape;447;p11"/>
          <p:cNvGrpSpPr/>
          <p:nvPr/>
        </p:nvGrpSpPr>
        <p:grpSpPr>
          <a:xfrm>
            <a:off x="4287033" y="6211979"/>
            <a:ext cx="874090" cy="1127234"/>
            <a:chOff x="4542245" y="835972"/>
            <a:chExt cx="874090" cy="1127234"/>
          </a:xfrm>
        </p:grpSpPr>
        <p:grpSp>
          <p:nvGrpSpPr>
            <p:cNvPr id="448" name="Google Shape;448;p11"/>
            <p:cNvGrpSpPr/>
            <p:nvPr/>
          </p:nvGrpSpPr>
          <p:grpSpPr>
            <a:xfrm>
              <a:off x="4542245" y="1334894"/>
              <a:ext cx="874090" cy="628312"/>
              <a:chOff x="2507826" y="3203848"/>
              <a:chExt cx="874090" cy="628312"/>
            </a:xfrm>
          </p:grpSpPr>
          <p:sp>
            <p:nvSpPr>
              <p:cNvPr id="449" name="Google Shape;449;p1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5,11%</a:t>
                </a:r>
                <a:endParaRPr b="1" sz="1600">
                  <a:solidFill>
                    <a:schemeClr val="dk1"/>
                  </a:solidFill>
                  <a:latin typeface="Arial Narrow"/>
                  <a:ea typeface="Arial Narrow"/>
                  <a:cs typeface="Arial Narrow"/>
                  <a:sym typeface="Arial Narrow"/>
                </a:endParaRPr>
              </a:p>
            </p:txBody>
          </p:sp>
          <p:sp>
            <p:nvSpPr>
              <p:cNvPr id="450" name="Google Shape;450;p1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451" name="Google Shape;451;p11"/>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452" name="Google Shape;452;p11"/>
          <p:cNvGrpSpPr/>
          <p:nvPr/>
        </p:nvGrpSpPr>
        <p:grpSpPr>
          <a:xfrm>
            <a:off x="5991697" y="6108613"/>
            <a:ext cx="1290798" cy="1202122"/>
            <a:chOff x="9455421" y="903990"/>
            <a:chExt cx="1290798" cy="1202122"/>
          </a:xfrm>
        </p:grpSpPr>
        <p:pic>
          <p:nvPicPr>
            <p:cNvPr id="453" name="Google Shape;453;p11"/>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454" name="Google Shape;454;p11"/>
            <p:cNvGrpSpPr/>
            <p:nvPr/>
          </p:nvGrpSpPr>
          <p:grpSpPr>
            <a:xfrm>
              <a:off x="9455421" y="1311975"/>
              <a:ext cx="1290798" cy="794137"/>
              <a:chOff x="-344103" y="6929224"/>
              <a:chExt cx="1508162" cy="794137"/>
            </a:xfrm>
          </p:grpSpPr>
          <p:sp>
            <p:nvSpPr>
              <p:cNvPr id="455" name="Google Shape;455;p11"/>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456" name="Google Shape;456;p11"/>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457" name="Google Shape;457;p11"/>
          <p:cNvGrpSpPr/>
          <p:nvPr/>
        </p:nvGrpSpPr>
        <p:grpSpPr>
          <a:xfrm>
            <a:off x="2172466" y="5827943"/>
            <a:ext cx="1847617" cy="436842"/>
            <a:chOff x="3060727" y="484500"/>
            <a:chExt cx="2369636" cy="436842"/>
          </a:xfrm>
        </p:grpSpPr>
        <p:sp>
          <p:nvSpPr>
            <p:cNvPr id="458" name="Google Shape;458;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460" name="Google Shape;460;p11"/>
          <p:cNvGrpSpPr/>
          <p:nvPr/>
        </p:nvGrpSpPr>
        <p:grpSpPr>
          <a:xfrm>
            <a:off x="20877" y="5816081"/>
            <a:ext cx="1852274" cy="436842"/>
            <a:chOff x="3054754" y="484500"/>
            <a:chExt cx="2375609" cy="436842"/>
          </a:xfrm>
        </p:grpSpPr>
        <p:sp>
          <p:nvSpPr>
            <p:cNvPr id="461" name="Google Shape;461;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463" name="Google Shape;463;p11"/>
          <p:cNvGrpSpPr/>
          <p:nvPr/>
        </p:nvGrpSpPr>
        <p:grpSpPr>
          <a:xfrm>
            <a:off x="4351910" y="5846641"/>
            <a:ext cx="2722458" cy="436842"/>
            <a:chOff x="3060727" y="484500"/>
            <a:chExt cx="2369637" cy="436842"/>
          </a:xfrm>
        </p:grpSpPr>
        <p:sp>
          <p:nvSpPr>
            <p:cNvPr id="464" name="Google Shape;464;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466" name="Google Shape;46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Pág..11 </a:t>
            </a:r>
            <a:endParaRPr b="1" sz="1050">
              <a:solidFill>
                <a:schemeClr val="dk1"/>
              </a:solidFill>
              <a:latin typeface="Arial Narrow"/>
              <a:ea typeface="Arial Narrow"/>
              <a:cs typeface="Arial Narrow"/>
              <a:sym typeface="Arial Narrow"/>
            </a:endParaRPr>
          </a:p>
        </p:txBody>
      </p:sp>
      <p:sp>
        <p:nvSpPr>
          <p:cNvPr id="467" name="Google Shape;467;p11"/>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68" name="Google Shape;468;p11"/>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469" name="Google Shape;469;p11"/>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87 casos</a:t>
            </a:r>
            <a:endParaRPr sz="1200">
              <a:solidFill>
                <a:schemeClr val="dk1"/>
              </a:solidFill>
              <a:latin typeface="Calibri"/>
              <a:ea typeface="Calibri"/>
              <a:cs typeface="Calibri"/>
              <a:sym typeface="Calibri"/>
            </a:endParaRPr>
          </a:p>
        </p:txBody>
      </p:sp>
      <p:sp>
        <p:nvSpPr>
          <p:cNvPr id="470" name="Google Shape;470;p11"/>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37 casos</a:t>
            </a:r>
            <a:endParaRPr sz="1200">
              <a:solidFill>
                <a:schemeClr val="dk1"/>
              </a:solidFill>
              <a:latin typeface="Calibri"/>
              <a:ea typeface="Calibri"/>
              <a:cs typeface="Calibri"/>
              <a:sym typeface="Calibri"/>
            </a:endParaRPr>
          </a:p>
        </p:txBody>
      </p:sp>
      <p:sp>
        <p:nvSpPr>
          <p:cNvPr id="471" name="Google Shape;471;p11"/>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sp>
        <p:nvSpPr>
          <p:cNvPr id="472" name="Google Shape;472;p11"/>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473" name="Google Shape;473;p11"/>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74" name="Google Shape;474;p11"/>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5" name="Google Shape;475;p11"/>
          <p:cNvCxnSpPr>
            <a:stCxn id="474"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476" name="Google Shape;476;p11"/>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477" name="Google Shape;477;p11"/>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11"/>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481" name="Google Shape;481;p11"/>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11 acumulado  de  2022. </a:t>
            </a:r>
            <a:endParaRPr sz="700">
              <a:solidFill>
                <a:schemeClr val="dk1"/>
              </a:solidFill>
              <a:latin typeface="Arial Narrow"/>
              <a:ea typeface="Arial Narrow"/>
              <a:cs typeface="Arial Narrow"/>
              <a:sym typeface="Arial Narrow"/>
            </a:endParaRPr>
          </a:p>
        </p:txBody>
      </p:sp>
      <p:pic>
        <p:nvPicPr>
          <p:cNvPr descr="C:\Users\1037613764\Documents\Boletines\Mapas período 11\HepatitisC_P11.jpg" id="482" name="Google Shape;482;p11"/>
          <p:cNvPicPr preferRelativeResize="0"/>
          <p:nvPr/>
        </p:nvPicPr>
        <p:blipFill rotWithShape="1">
          <a:blip r:embed="rId9">
            <a:alphaModFix/>
          </a:blip>
          <a:srcRect b="0" l="0" r="0" t="0"/>
          <a:stretch/>
        </p:blipFill>
        <p:spPr>
          <a:xfrm>
            <a:off x="396492" y="611559"/>
            <a:ext cx="6535306" cy="42287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88" name="Google Shape;488;p12"/>
          <p:cNvGrpSpPr/>
          <p:nvPr/>
        </p:nvGrpSpPr>
        <p:grpSpPr>
          <a:xfrm>
            <a:off x="1070784" y="2796492"/>
            <a:ext cx="1881594" cy="1358120"/>
            <a:chOff x="3232545" y="2931806"/>
            <a:chExt cx="1881594" cy="1358120"/>
          </a:xfrm>
        </p:grpSpPr>
        <p:pic>
          <p:nvPicPr>
            <p:cNvPr id="489" name="Google Shape;489;p1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490" name="Google Shape;490;p12"/>
            <p:cNvGrpSpPr/>
            <p:nvPr/>
          </p:nvGrpSpPr>
          <p:grpSpPr>
            <a:xfrm>
              <a:off x="3232545" y="3564985"/>
              <a:ext cx="1881594" cy="724941"/>
              <a:chOff x="-103304" y="7072716"/>
              <a:chExt cx="1427628" cy="724941"/>
            </a:xfrm>
          </p:grpSpPr>
          <p:sp>
            <p:nvSpPr>
              <p:cNvPr id="491" name="Google Shape;49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492" name="Google Shape;492;p1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84,21%</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13,16%</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493" name="Google Shape;493;p12"/>
          <p:cNvGrpSpPr/>
          <p:nvPr/>
        </p:nvGrpSpPr>
        <p:grpSpPr>
          <a:xfrm>
            <a:off x="4430170" y="2764717"/>
            <a:ext cx="1690560" cy="1385678"/>
            <a:chOff x="5322204" y="2849006"/>
            <a:chExt cx="1690560" cy="1385678"/>
          </a:xfrm>
        </p:grpSpPr>
        <p:pic>
          <p:nvPicPr>
            <p:cNvPr id="494" name="Google Shape;494;p1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495" name="Google Shape;495;p12"/>
            <p:cNvGrpSpPr/>
            <p:nvPr/>
          </p:nvGrpSpPr>
          <p:grpSpPr>
            <a:xfrm>
              <a:off x="5322204" y="3584039"/>
              <a:ext cx="1690560" cy="650645"/>
              <a:chOff x="-14122" y="7072716"/>
              <a:chExt cx="1282684" cy="650645"/>
            </a:xfrm>
          </p:grpSpPr>
          <p:sp>
            <p:nvSpPr>
              <p:cNvPr id="496" name="Google Shape;496;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497" name="Google Shape;497;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99,12%</a:t>
                </a:r>
                <a:endParaRPr b="1" sz="1600">
                  <a:solidFill>
                    <a:srgbClr val="000000"/>
                  </a:solidFill>
                  <a:latin typeface="Arial Narrow"/>
                  <a:ea typeface="Arial Narrow"/>
                  <a:cs typeface="Arial Narrow"/>
                  <a:sym typeface="Arial Narrow"/>
                </a:endParaRPr>
              </a:p>
            </p:txBody>
          </p:sp>
        </p:grpSp>
      </p:grpSp>
      <p:sp>
        <p:nvSpPr>
          <p:cNvPr id="498" name="Google Shape;498;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Pág..12 </a:t>
            </a:r>
            <a:endParaRPr b="1" sz="1050">
              <a:solidFill>
                <a:srgbClr val="000000"/>
              </a:solidFill>
              <a:latin typeface="Arial Narrow"/>
              <a:ea typeface="Arial Narrow"/>
              <a:cs typeface="Arial Narrow"/>
              <a:sym typeface="Arial Narrow"/>
            </a:endParaRPr>
          </a:p>
        </p:txBody>
      </p:sp>
      <p:grpSp>
        <p:nvGrpSpPr>
          <p:cNvPr id="499" name="Google Shape;499;p12"/>
          <p:cNvGrpSpPr/>
          <p:nvPr/>
        </p:nvGrpSpPr>
        <p:grpSpPr>
          <a:xfrm>
            <a:off x="160662" y="75973"/>
            <a:ext cx="936032" cy="261610"/>
            <a:chOff x="2448322" y="74775"/>
            <a:chExt cx="936032" cy="261610"/>
          </a:xfrm>
        </p:grpSpPr>
        <p:sp>
          <p:nvSpPr>
            <p:cNvPr id="500" name="Google Shape;50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1" name="Google Shape;501;p12"/>
            <p:cNvCxnSpPr>
              <a:stCxn id="5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502" name="Google Shape;502;p1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03" name="Google Shape;503;p12"/>
          <p:cNvGrpSpPr/>
          <p:nvPr/>
        </p:nvGrpSpPr>
        <p:grpSpPr>
          <a:xfrm>
            <a:off x="30478" y="4469504"/>
            <a:ext cx="936032" cy="261610"/>
            <a:chOff x="2448322" y="74775"/>
            <a:chExt cx="936032" cy="261610"/>
          </a:xfrm>
        </p:grpSpPr>
        <p:sp>
          <p:nvSpPr>
            <p:cNvPr id="504" name="Google Shape;50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5" name="Google Shape;505;p12"/>
            <p:cNvCxnSpPr>
              <a:stCxn id="5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506" name="Google Shape;506;p12"/>
          <p:cNvGrpSpPr/>
          <p:nvPr/>
        </p:nvGrpSpPr>
        <p:grpSpPr>
          <a:xfrm>
            <a:off x="180838" y="920327"/>
            <a:ext cx="857788" cy="1573970"/>
            <a:chOff x="1068833" y="553075"/>
            <a:chExt cx="857788" cy="1573970"/>
          </a:xfrm>
        </p:grpSpPr>
        <p:pic>
          <p:nvPicPr>
            <p:cNvPr id="507" name="Google Shape;507;p12"/>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508" name="Google Shape;508;p1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95,61%</a:t>
              </a:r>
              <a:endParaRPr b="1" sz="1600">
                <a:solidFill>
                  <a:srgbClr val="000000"/>
                </a:solidFill>
                <a:latin typeface="Arial Narrow"/>
                <a:ea typeface="Arial Narrow"/>
                <a:cs typeface="Arial Narrow"/>
                <a:sym typeface="Arial Narrow"/>
              </a:endParaRPr>
            </a:p>
          </p:txBody>
        </p:sp>
        <p:sp>
          <p:nvSpPr>
            <p:cNvPr id="509" name="Google Shape;509;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10" name="Google Shape;510;p12"/>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109 casos</a:t>
              </a:r>
              <a:endParaRPr sz="1200">
                <a:solidFill>
                  <a:srgbClr val="000000"/>
                </a:solidFill>
                <a:latin typeface="Calibri"/>
                <a:ea typeface="Calibri"/>
                <a:cs typeface="Calibri"/>
                <a:sym typeface="Calibri"/>
              </a:endParaRPr>
            </a:p>
          </p:txBody>
        </p:sp>
      </p:grpSp>
      <p:grpSp>
        <p:nvGrpSpPr>
          <p:cNvPr id="511" name="Google Shape;511;p12"/>
          <p:cNvGrpSpPr/>
          <p:nvPr/>
        </p:nvGrpSpPr>
        <p:grpSpPr>
          <a:xfrm>
            <a:off x="1175708" y="920327"/>
            <a:ext cx="811840" cy="1560887"/>
            <a:chOff x="1752268" y="1227775"/>
            <a:chExt cx="811840" cy="1560887"/>
          </a:xfrm>
        </p:grpSpPr>
        <p:sp>
          <p:nvSpPr>
            <p:cNvPr id="512" name="Google Shape;512;p1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4,39%</a:t>
              </a:r>
              <a:endParaRPr b="1" sz="1600">
                <a:solidFill>
                  <a:srgbClr val="000000"/>
                </a:solidFill>
                <a:latin typeface="Arial Narrow"/>
                <a:ea typeface="Arial Narrow"/>
                <a:cs typeface="Arial Narrow"/>
                <a:sym typeface="Arial Narrow"/>
              </a:endParaRPr>
            </a:p>
          </p:txBody>
        </p:sp>
        <p:sp>
          <p:nvSpPr>
            <p:cNvPr id="513" name="Google Shape;513;p1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14" name="Google Shape;514;p12"/>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5 casos</a:t>
              </a:r>
              <a:endParaRPr sz="1200">
                <a:solidFill>
                  <a:srgbClr val="000000"/>
                </a:solidFill>
                <a:latin typeface="Calibri"/>
                <a:ea typeface="Calibri"/>
                <a:cs typeface="Calibri"/>
                <a:sym typeface="Calibri"/>
              </a:endParaRPr>
            </a:p>
          </p:txBody>
        </p:sp>
        <p:pic>
          <p:nvPicPr>
            <p:cNvPr id="515" name="Google Shape;515;p12"/>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516" name="Google Shape;516;p12"/>
          <p:cNvGrpSpPr/>
          <p:nvPr/>
        </p:nvGrpSpPr>
        <p:grpSpPr>
          <a:xfrm>
            <a:off x="125886" y="560287"/>
            <a:ext cx="1852274" cy="436842"/>
            <a:chOff x="3054754" y="484500"/>
            <a:chExt cx="2375609" cy="436842"/>
          </a:xfrm>
        </p:grpSpPr>
        <p:sp>
          <p:nvSpPr>
            <p:cNvPr id="517" name="Google Shape;517;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519" name="Google Shape;519;p12"/>
          <p:cNvGrpSpPr/>
          <p:nvPr/>
        </p:nvGrpSpPr>
        <p:grpSpPr>
          <a:xfrm>
            <a:off x="2070944" y="857976"/>
            <a:ext cx="874090" cy="1631193"/>
            <a:chOff x="2507826" y="2454167"/>
            <a:chExt cx="874090" cy="1631193"/>
          </a:xfrm>
        </p:grpSpPr>
        <p:sp>
          <p:nvSpPr>
            <p:cNvPr id="520" name="Google Shape;520;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521" name="Google Shape;521;p1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522" name="Google Shape;522;p1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523" name="Google Shape;523;p1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24" name="Google Shape;524;p12"/>
          <p:cNvGrpSpPr/>
          <p:nvPr/>
        </p:nvGrpSpPr>
        <p:grpSpPr>
          <a:xfrm>
            <a:off x="3039937" y="950012"/>
            <a:ext cx="874090" cy="1519436"/>
            <a:chOff x="3826683" y="2822224"/>
            <a:chExt cx="874090" cy="1519436"/>
          </a:xfrm>
        </p:grpSpPr>
        <p:grpSp>
          <p:nvGrpSpPr>
            <p:cNvPr id="525" name="Google Shape;525;p12"/>
            <p:cNvGrpSpPr/>
            <p:nvPr/>
          </p:nvGrpSpPr>
          <p:grpSpPr>
            <a:xfrm>
              <a:off x="3826683" y="3446500"/>
              <a:ext cx="874090" cy="895160"/>
              <a:chOff x="2507826" y="3203848"/>
              <a:chExt cx="874090" cy="895160"/>
            </a:xfrm>
          </p:grpSpPr>
          <p:sp>
            <p:nvSpPr>
              <p:cNvPr id="526" name="Google Shape;526;p1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1,71%</a:t>
                </a:r>
                <a:endParaRPr b="1" sz="1600">
                  <a:solidFill>
                    <a:srgbClr val="000000"/>
                  </a:solidFill>
                  <a:latin typeface="Arial Narrow"/>
                  <a:ea typeface="Arial Narrow"/>
                  <a:cs typeface="Arial Narrow"/>
                  <a:sym typeface="Arial Narrow"/>
                </a:endParaRPr>
              </a:p>
            </p:txBody>
          </p:sp>
          <p:sp>
            <p:nvSpPr>
              <p:cNvPr id="527" name="Google Shape;527;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28" name="Google Shape;528;p12"/>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2 casos</a:t>
                </a:r>
                <a:endParaRPr sz="1200">
                  <a:solidFill>
                    <a:srgbClr val="000000"/>
                  </a:solidFill>
                  <a:latin typeface="Calibri"/>
                  <a:ea typeface="Calibri"/>
                  <a:cs typeface="Calibri"/>
                  <a:sym typeface="Calibri"/>
                </a:endParaRPr>
              </a:p>
            </p:txBody>
          </p:sp>
        </p:grpSp>
        <p:pic>
          <p:nvPicPr>
            <p:cNvPr id="529" name="Google Shape;529;p1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530" name="Google Shape;530;p12"/>
          <p:cNvGrpSpPr/>
          <p:nvPr/>
        </p:nvGrpSpPr>
        <p:grpSpPr>
          <a:xfrm>
            <a:off x="3914027" y="1550561"/>
            <a:ext cx="1275167" cy="891591"/>
            <a:chOff x="-177188" y="7086322"/>
            <a:chExt cx="1489900" cy="891591"/>
          </a:xfrm>
        </p:grpSpPr>
        <p:sp>
          <p:nvSpPr>
            <p:cNvPr id="531" name="Google Shape;531;p1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0,85%</a:t>
              </a:r>
              <a:endParaRPr b="1" sz="1600">
                <a:solidFill>
                  <a:srgbClr val="000000"/>
                </a:solidFill>
                <a:latin typeface="Arial Narrow"/>
                <a:ea typeface="Arial Narrow"/>
                <a:cs typeface="Arial Narrow"/>
                <a:sym typeface="Arial Narrow"/>
              </a:endParaRPr>
            </a:p>
          </p:txBody>
        </p:sp>
        <p:sp>
          <p:nvSpPr>
            <p:cNvPr id="533" name="Google Shape;533;p12"/>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534" name="Google Shape;534;p12"/>
          <p:cNvGrpSpPr/>
          <p:nvPr/>
        </p:nvGrpSpPr>
        <p:grpSpPr>
          <a:xfrm>
            <a:off x="2282181" y="528496"/>
            <a:ext cx="2722458" cy="436842"/>
            <a:chOff x="3060727" y="484500"/>
            <a:chExt cx="2369637" cy="436842"/>
          </a:xfrm>
        </p:grpSpPr>
        <p:sp>
          <p:nvSpPr>
            <p:cNvPr id="535" name="Google Shape;53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537" name="Google Shape;537;p12"/>
          <p:cNvGrpSpPr/>
          <p:nvPr/>
        </p:nvGrpSpPr>
        <p:grpSpPr>
          <a:xfrm>
            <a:off x="5098921" y="528496"/>
            <a:ext cx="2129010" cy="1936247"/>
            <a:chOff x="616494" y="2584689"/>
            <a:chExt cx="2129010" cy="1936247"/>
          </a:xfrm>
        </p:grpSpPr>
        <p:grpSp>
          <p:nvGrpSpPr>
            <p:cNvPr id="538" name="Google Shape;538;p12"/>
            <p:cNvGrpSpPr/>
            <p:nvPr/>
          </p:nvGrpSpPr>
          <p:grpSpPr>
            <a:xfrm>
              <a:off x="616494" y="2934239"/>
              <a:ext cx="1152880" cy="1582804"/>
              <a:chOff x="3115290" y="1227775"/>
              <a:chExt cx="1152880" cy="1582804"/>
            </a:xfrm>
          </p:grpSpPr>
          <p:grpSp>
            <p:nvGrpSpPr>
              <p:cNvPr id="539" name="Google Shape;539;p12"/>
              <p:cNvGrpSpPr/>
              <p:nvPr/>
            </p:nvGrpSpPr>
            <p:grpSpPr>
              <a:xfrm>
                <a:off x="3115290" y="1951748"/>
                <a:ext cx="1152880" cy="858831"/>
                <a:chOff x="3744466" y="1301912"/>
                <a:chExt cx="1152880" cy="858831"/>
              </a:xfrm>
            </p:grpSpPr>
            <p:sp>
              <p:nvSpPr>
                <p:cNvPr id="540" name="Google Shape;54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1" name="Google Shape;54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42" name="Google Shape;54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543" name="Google Shape;543;p12"/>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544" name="Google Shape;544;p12"/>
            <p:cNvGrpSpPr/>
            <p:nvPr/>
          </p:nvGrpSpPr>
          <p:grpSpPr>
            <a:xfrm>
              <a:off x="1741326" y="3641012"/>
              <a:ext cx="1004178" cy="879924"/>
              <a:chOff x="5245046" y="1274868"/>
              <a:chExt cx="1004178" cy="879924"/>
            </a:xfrm>
          </p:grpSpPr>
          <p:sp>
            <p:nvSpPr>
              <p:cNvPr id="545" name="Google Shape;545;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6" name="Google Shape;546;p1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547" name="Google Shape;547;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48" name="Google Shape;548;p12"/>
            <p:cNvGrpSpPr/>
            <p:nvPr/>
          </p:nvGrpSpPr>
          <p:grpSpPr>
            <a:xfrm>
              <a:off x="734175" y="2584689"/>
              <a:ext cx="1847617" cy="436842"/>
              <a:chOff x="3060727" y="484500"/>
              <a:chExt cx="2369636" cy="436842"/>
            </a:xfrm>
          </p:grpSpPr>
          <p:sp>
            <p:nvSpPr>
              <p:cNvPr id="549" name="Google Shape;549;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551" name="Google Shape;551;p12"/>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552" name="Google Shape;552;p12"/>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553" name="Google Shape;553;p12"/>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11.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554" name="Google Shape;554;p12"/>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555" name="Google Shape;555;p12"/>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556" name="Google Shape;556;p12"/>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557" name="Google Shape;557;p12"/>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98,4%</a:t>
            </a:r>
            <a:endParaRPr b="1" sz="1600">
              <a:solidFill>
                <a:srgbClr val="000000"/>
              </a:solidFill>
              <a:latin typeface="Arial Narrow"/>
              <a:ea typeface="Arial Narrow"/>
              <a:cs typeface="Arial Narrow"/>
              <a:sym typeface="Arial Narrow"/>
            </a:endParaRPr>
          </a:p>
        </p:txBody>
      </p:sp>
      <p:graphicFrame>
        <p:nvGraphicFramePr>
          <p:cNvPr id="558" name="Google Shape;558;p12"/>
          <p:cNvGraphicFramePr/>
          <p:nvPr/>
        </p:nvGraphicFramePr>
        <p:xfrm>
          <a:off x="88052" y="5155988"/>
          <a:ext cx="4736534" cy="2800387"/>
        </p:xfrm>
        <a:graphic>
          <a:graphicData uri="http://schemas.openxmlformats.org/drawingml/2006/chart">
            <c:chart r:id="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4" name="Google Shape;564;p13"/>
          <p:cNvGrpSpPr/>
          <p:nvPr/>
        </p:nvGrpSpPr>
        <p:grpSpPr>
          <a:xfrm>
            <a:off x="291840" y="87346"/>
            <a:ext cx="5701151" cy="288032"/>
            <a:chOff x="2448322" y="33255"/>
            <a:chExt cx="5701151" cy="288032"/>
          </a:xfrm>
        </p:grpSpPr>
        <p:sp>
          <p:nvSpPr>
            <p:cNvPr id="565" name="Google Shape;565;p1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6" name="Google Shape;566;p13"/>
            <p:cNvCxnSpPr>
              <a:stCxn id="56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567" name="Google Shape;567;p1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568" name="Google Shape;568;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Pág..13 </a:t>
            </a:r>
            <a:endParaRPr b="1" sz="1050">
              <a:solidFill>
                <a:schemeClr val="dk1"/>
              </a:solidFill>
              <a:latin typeface="Arial Narrow"/>
              <a:ea typeface="Arial Narrow"/>
              <a:cs typeface="Arial Narrow"/>
              <a:sym typeface="Arial Narrow"/>
            </a:endParaRPr>
          </a:p>
        </p:txBody>
      </p:sp>
      <p:sp>
        <p:nvSpPr>
          <p:cNvPr id="569" name="Google Shape;569;p13"/>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11. 2022. </a:t>
            </a:r>
            <a:endParaRPr sz="700">
              <a:solidFill>
                <a:schemeClr val="dk1"/>
              </a:solidFill>
              <a:latin typeface="Arial Narrow"/>
              <a:ea typeface="Arial Narrow"/>
              <a:cs typeface="Arial Narrow"/>
              <a:sym typeface="Arial Narrow"/>
            </a:endParaRPr>
          </a:p>
        </p:txBody>
      </p:sp>
      <p:sp>
        <p:nvSpPr>
          <p:cNvPr id="570" name="Google Shape;570;p13"/>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p:txBody>
      </p:sp>
      <p:sp>
        <p:nvSpPr>
          <p:cNvPr id="571" name="Google Shape;571;p13"/>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572" name="Google Shape;572;p13"/>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197 casos</a:t>
            </a:r>
            <a:endParaRPr/>
          </a:p>
        </p:txBody>
      </p:sp>
      <p:sp>
        <p:nvSpPr>
          <p:cNvPr id="573" name="Google Shape;573;p13"/>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11. 2022. </a:t>
            </a:r>
            <a:endParaRPr sz="700">
              <a:solidFill>
                <a:schemeClr val="dk1"/>
              </a:solidFill>
              <a:latin typeface="Arial Narrow"/>
              <a:ea typeface="Arial Narrow"/>
              <a:cs typeface="Arial Narrow"/>
              <a:sym typeface="Arial Narrow"/>
            </a:endParaRPr>
          </a:p>
        </p:txBody>
      </p:sp>
      <p:sp>
        <p:nvSpPr>
          <p:cNvPr id="574" name="Google Shape;574;p1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5 hombres por cada mujer. Los grupos de edad en los que más se presenta el evento se ubican entre los 25 y los 44 años con un 67,6%.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575" name="Google Shape;575;p1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6" name="Google Shape;576;p13"/>
          <p:cNvGrpSpPr/>
          <p:nvPr/>
        </p:nvGrpSpPr>
        <p:grpSpPr>
          <a:xfrm>
            <a:off x="190189" y="7663143"/>
            <a:ext cx="3446504" cy="276999"/>
            <a:chOff x="2448322" y="33831"/>
            <a:chExt cx="3446504" cy="276999"/>
          </a:xfrm>
        </p:grpSpPr>
        <p:sp>
          <p:nvSpPr>
            <p:cNvPr id="577" name="Google Shape;577;p1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8" name="Google Shape;578;p13"/>
            <p:cNvCxnSpPr>
              <a:stCxn id="57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9" name="Google Shape;579;p1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580" name="Google Shape;580;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3"/>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11  2022 </a:t>
            </a:r>
            <a:endParaRPr sz="900">
              <a:solidFill>
                <a:schemeClr val="dk1"/>
              </a:solidFill>
              <a:latin typeface="Arial Narrow"/>
              <a:ea typeface="Arial Narrow"/>
              <a:cs typeface="Arial Narrow"/>
              <a:sym typeface="Arial Narrow"/>
            </a:endParaRPr>
          </a:p>
        </p:txBody>
      </p:sp>
      <p:sp>
        <p:nvSpPr>
          <p:cNvPr id="582" name="Google Shape;582;p13"/>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5,04%</a:t>
            </a:r>
            <a:endParaRPr b="1" sz="1400">
              <a:solidFill>
                <a:schemeClr val="dk1"/>
              </a:solidFill>
              <a:latin typeface="Arial Narrow"/>
              <a:ea typeface="Arial Narrow"/>
              <a:cs typeface="Arial Narrow"/>
              <a:sym typeface="Arial Narrow"/>
            </a:endParaRPr>
          </a:p>
        </p:txBody>
      </p:sp>
      <p:sp>
        <p:nvSpPr>
          <p:cNvPr id="583" name="Google Shape;583;p13"/>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82,77%</a:t>
            </a:r>
            <a:endParaRPr b="1" sz="1400">
              <a:solidFill>
                <a:schemeClr val="dk1"/>
              </a:solidFill>
              <a:latin typeface="Arial Narrow"/>
              <a:ea typeface="Arial Narrow"/>
              <a:cs typeface="Arial Narrow"/>
              <a:sym typeface="Arial Narrow"/>
            </a:endParaRPr>
          </a:p>
        </p:txBody>
      </p:sp>
      <p:pic>
        <p:nvPicPr>
          <p:cNvPr id="584" name="Google Shape;584;p13"/>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585" name="Google Shape;585;p13"/>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586" name="Google Shape;586;p13"/>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587" name="Google Shape;587;p13"/>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588" name="Google Shape;588;p13"/>
          <p:cNvGraphicFramePr/>
          <p:nvPr/>
        </p:nvGraphicFramePr>
        <p:xfrm>
          <a:off x="1227944" y="2494032"/>
          <a:ext cx="4388730" cy="2512194"/>
        </p:xfrm>
        <a:graphic>
          <a:graphicData uri="http://schemas.openxmlformats.org/drawingml/2006/chart">
            <c:chart r:id="rId4"/>
          </a:graphicData>
        </a:graphic>
      </p:graphicFrame>
      <p:graphicFrame>
        <p:nvGraphicFramePr>
          <p:cNvPr id="589" name="Google Shape;589;p13"/>
          <p:cNvGraphicFramePr/>
          <p:nvPr/>
        </p:nvGraphicFramePr>
        <p:xfrm>
          <a:off x="1227944" y="5152420"/>
          <a:ext cx="4526463" cy="2581570"/>
        </p:xfrm>
        <a:graphic>
          <a:graphicData uri="http://schemas.openxmlformats.org/drawingml/2006/chart">
            <c:chart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14"/>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595" name="Google Shape;595;p14"/>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596" name="Google Shape;596;p14"/>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grpSp>
        <p:nvGrpSpPr>
          <p:cNvPr id="597" name="Google Shape;597;p14"/>
          <p:cNvGrpSpPr/>
          <p:nvPr/>
        </p:nvGrpSpPr>
        <p:grpSpPr>
          <a:xfrm>
            <a:off x="179214" y="4211960"/>
            <a:ext cx="1892650" cy="488476"/>
            <a:chOff x="2397524" y="3379972"/>
            <a:chExt cx="4508500" cy="904875"/>
          </a:xfrm>
        </p:grpSpPr>
        <p:pic>
          <p:nvPicPr>
            <p:cNvPr id="598" name="Google Shape;598;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9" name="Google Shape;599;p14"/>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1323</a:t>
              </a:r>
              <a:endParaRPr b="1" sz="2000">
                <a:solidFill>
                  <a:schemeClr val="dk1"/>
                </a:solidFill>
                <a:latin typeface="Arial Narrow"/>
                <a:ea typeface="Arial Narrow"/>
                <a:cs typeface="Arial Narrow"/>
                <a:sym typeface="Arial Narrow"/>
              </a:endParaRPr>
            </a:p>
          </p:txBody>
        </p:sp>
      </p:grpSp>
      <p:sp>
        <p:nvSpPr>
          <p:cNvPr id="600" name="Google Shape;600;p14"/>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2,64%.</a:t>
            </a:r>
            <a:endParaRPr b="1" sz="1200">
              <a:solidFill>
                <a:schemeClr val="dk1"/>
              </a:solidFill>
              <a:latin typeface="Arial Narrow"/>
              <a:ea typeface="Arial Narrow"/>
              <a:cs typeface="Arial Narrow"/>
              <a:sym typeface="Arial Narrow"/>
            </a:endParaRPr>
          </a:p>
        </p:txBody>
      </p:sp>
      <p:sp>
        <p:nvSpPr>
          <p:cNvPr id="601" name="Google Shape;601;p14"/>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11 acumulado  de 2017-2022. </a:t>
            </a:r>
            <a:endParaRPr/>
          </a:p>
        </p:txBody>
      </p:sp>
      <p:grpSp>
        <p:nvGrpSpPr>
          <p:cNvPr id="602" name="Google Shape;602;p14"/>
          <p:cNvGrpSpPr/>
          <p:nvPr/>
        </p:nvGrpSpPr>
        <p:grpSpPr>
          <a:xfrm>
            <a:off x="2448322" y="74775"/>
            <a:ext cx="3446504" cy="276999"/>
            <a:chOff x="2448322" y="74775"/>
            <a:chExt cx="3446504" cy="276999"/>
          </a:xfrm>
        </p:grpSpPr>
        <p:sp>
          <p:nvSpPr>
            <p:cNvPr id="603" name="Google Shape;60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4" name="Google Shape;604;p14"/>
            <p:cNvCxnSpPr>
              <a:stCxn id="60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5" name="Google Shape;605;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6" name="Google Shape;606;p14"/>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7" name="Google Shape;607;p14"/>
          <p:cNvGrpSpPr/>
          <p:nvPr/>
        </p:nvGrpSpPr>
        <p:grpSpPr>
          <a:xfrm>
            <a:off x="2516904" y="3736932"/>
            <a:ext cx="3446504" cy="286016"/>
            <a:chOff x="2448322" y="-7125"/>
            <a:chExt cx="3446504" cy="286016"/>
          </a:xfrm>
        </p:grpSpPr>
        <p:sp>
          <p:nvSpPr>
            <p:cNvPr id="608" name="Google Shape;608;p14"/>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9" name="Google Shape;609;p14"/>
            <p:cNvCxnSpPr>
              <a:stCxn id="608"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610" name="Google Shape;610;p14"/>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611" name="Google Shape;611;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 </a:t>
            </a:r>
            <a:endParaRPr b="1" sz="1050">
              <a:solidFill>
                <a:schemeClr val="dk1"/>
              </a:solidFill>
              <a:latin typeface="Arial Narrow"/>
              <a:ea typeface="Arial Narrow"/>
              <a:cs typeface="Arial Narrow"/>
              <a:sym typeface="Arial Narrow"/>
            </a:endParaRPr>
          </a:p>
        </p:txBody>
      </p:sp>
      <p:sp>
        <p:nvSpPr>
          <p:cNvPr id="612" name="Google Shape;612;p14"/>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a:p>
        </p:txBody>
      </p:sp>
      <p:grpSp>
        <p:nvGrpSpPr>
          <p:cNvPr id="613" name="Google Shape;613;p14"/>
          <p:cNvGrpSpPr/>
          <p:nvPr/>
        </p:nvGrpSpPr>
        <p:grpSpPr>
          <a:xfrm>
            <a:off x="2274030" y="4873984"/>
            <a:ext cx="833825" cy="904648"/>
            <a:chOff x="1038433" y="1243369"/>
            <a:chExt cx="833825" cy="904648"/>
          </a:xfrm>
        </p:grpSpPr>
        <p:sp>
          <p:nvSpPr>
            <p:cNvPr id="614" name="Google Shape;614;p14"/>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60,47%</a:t>
              </a:r>
              <a:endParaRPr b="1" sz="1600">
                <a:solidFill>
                  <a:schemeClr val="dk1"/>
                </a:solidFill>
                <a:latin typeface="Arial Narrow"/>
                <a:ea typeface="Arial Narrow"/>
                <a:cs typeface="Arial Narrow"/>
                <a:sym typeface="Arial Narrow"/>
              </a:endParaRPr>
            </a:p>
          </p:txBody>
        </p:sp>
        <p:sp>
          <p:nvSpPr>
            <p:cNvPr id="615" name="Google Shape;615;p1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16" name="Google Shape;616;p14"/>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800 casos</a:t>
              </a:r>
              <a:endParaRPr sz="1200">
                <a:solidFill>
                  <a:schemeClr val="dk1"/>
                </a:solidFill>
                <a:latin typeface="Calibri"/>
                <a:ea typeface="Calibri"/>
                <a:cs typeface="Calibri"/>
                <a:sym typeface="Calibri"/>
              </a:endParaRPr>
            </a:p>
          </p:txBody>
        </p:sp>
      </p:grpSp>
      <p:grpSp>
        <p:nvGrpSpPr>
          <p:cNvPr id="617" name="Google Shape;617;p14"/>
          <p:cNvGrpSpPr/>
          <p:nvPr/>
        </p:nvGrpSpPr>
        <p:grpSpPr>
          <a:xfrm>
            <a:off x="4522309" y="6596400"/>
            <a:ext cx="855577" cy="883043"/>
            <a:chOff x="1033171" y="8262441"/>
            <a:chExt cx="855577" cy="883043"/>
          </a:xfrm>
        </p:grpSpPr>
        <p:sp>
          <p:nvSpPr>
            <p:cNvPr id="618" name="Google Shape;618;p14"/>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32,43%</a:t>
              </a:r>
              <a:endParaRPr b="1" sz="1600">
                <a:solidFill>
                  <a:schemeClr val="dk1"/>
                </a:solidFill>
                <a:latin typeface="Arial Narrow"/>
                <a:ea typeface="Arial Narrow"/>
                <a:cs typeface="Arial Narrow"/>
                <a:sym typeface="Arial Narrow"/>
              </a:endParaRPr>
            </a:p>
          </p:txBody>
        </p:sp>
        <p:sp>
          <p:nvSpPr>
            <p:cNvPr id="619" name="Google Shape;619;p14"/>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620" name="Google Shape;620;p14"/>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429 casos</a:t>
              </a:r>
              <a:endParaRPr sz="1200">
                <a:solidFill>
                  <a:schemeClr val="dk1"/>
                </a:solidFill>
                <a:latin typeface="Calibri"/>
                <a:ea typeface="Calibri"/>
                <a:cs typeface="Calibri"/>
                <a:sym typeface="Calibri"/>
              </a:endParaRPr>
            </a:p>
          </p:txBody>
        </p:sp>
      </p:grpSp>
      <p:pic>
        <p:nvPicPr>
          <p:cNvPr id="621" name="Google Shape;621;p14"/>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622" name="Google Shape;622;p14"/>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11 acumulado. Medellín 2022</a:t>
            </a:r>
            <a:endParaRPr/>
          </a:p>
        </p:txBody>
      </p:sp>
      <p:grpSp>
        <p:nvGrpSpPr>
          <p:cNvPr id="623" name="Google Shape;623;p14"/>
          <p:cNvGrpSpPr/>
          <p:nvPr/>
        </p:nvGrpSpPr>
        <p:grpSpPr>
          <a:xfrm>
            <a:off x="4905808" y="4866208"/>
            <a:ext cx="877163" cy="894649"/>
            <a:chOff x="5265956" y="1265576"/>
            <a:chExt cx="877163" cy="894649"/>
          </a:xfrm>
        </p:grpSpPr>
        <p:sp>
          <p:nvSpPr>
            <p:cNvPr id="624" name="Google Shape;624;p14"/>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10,28%</a:t>
              </a:r>
              <a:endParaRPr b="1" sz="1600">
                <a:solidFill>
                  <a:schemeClr val="dk1"/>
                </a:solidFill>
                <a:latin typeface="Arial Narrow"/>
                <a:ea typeface="Arial Narrow"/>
                <a:cs typeface="Arial Narrow"/>
                <a:sym typeface="Arial Narrow"/>
              </a:endParaRPr>
            </a:p>
          </p:txBody>
        </p:sp>
        <p:sp>
          <p:nvSpPr>
            <p:cNvPr id="625" name="Google Shape;625;p14"/>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626" name="Google Shape;626;p14"/>
            <p:cNvSpPr/>
            <p:nvPr/>
          </p:nvSpPr>
          <p:spPr>
            <a:xfrm>
              <a:off x="5298050" y="188322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136 casos</a:t>
              </a:r>
              <a:endParaRPr sz="1200">
                <a:solidFill>
                  <a:schemeClr val="dk1"/>
                </a:solidFill>
                <a:latin typeface="Calibri"/>
                <a:ea typeface="Calibri"/>
                <a:cs typeface="Calibri"/>
                <a:sym typeface="Calibri"/>
              </a:endParaRPr>
            </a:p>
          </p:txBody>
        </p:sp>
      </p:grpSp>
      <p:grpSp>
        <p:nvGrpSpPr>
          <p:cNvPr id="627" name="Google Shape;627;p14"/>
          <p:cNvGrpSpPr/>
          <p:nvPr/>
        </p:nvGrpSpPr>
        <p:grpSpPr>
          <a:xfrm>
            <a:off x="5986396" y="4877806"/>
            <a:ext cx="1253869" cy="895160"/>
            <a:chOff x="2370037" y="3162904"/>
            <a:chExt cx="1253869" cy="895160"/>
          </a:xfrm>
        </p:grpSpPr>
        <p:sp>
          <p:nvSpPr>
            <p:cNvPr id="628" name="Google Shape;628;p14"/>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57,60%</a:t>
              </a:r>
              <a:endParaRPr b="1" sz="1600">
                <a:solidFill>
                  <a:schemeClr val="dk1"/>
                </a:solidFill>
                <a:latin typeface="Arial Narrow"/>
                <a:ea typeface="Arial Narrow"/>
                <a:cs typeface="Arial Narrow"/>
                <a:sym typeface="Arial Narrow"/>
              </a:endParaRPr>
            </a:p>
          </p:txBody>
        </p:sp>
        <p:sp>
          <p:nvSpPr>
            <p:cNvPr id="629" name="Google Shape;629;p14"/>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630" name="Google Shape;630;p14"/>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762 casos</a:t>
              </a:r>
              <a:endParaRPr sz="1200">
                <a:solidFill>
                  <a:schemeClr val="dk1"/>
                </a:solidFill>
                <a:latin typeface="Calibri"/>
                <a:ea typeface="Calibri"/>
                <a:cs typeface="Calibri"/>
                <a:sym typeface="Calibri"/>
              </a:endParaRPr>
            </a:p>
          </p:txBody>
        </p:sp>
      </p:grpSp>
      <p:sp>
        <p:nvSpPr>
          <p:cNvPr id="631" name="Google Shape;631;p14"/>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632" name="Google Shape;632;p14"/>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50,63 * cada 100 mil</a:t>
            </a:r>
            <a:endParaRPr/>
          </a:p>
        </p:txBody>
      </p:sp>
      <p:sp>
        <p:nvSpPr>
          <p:cNvPr id="633" name="Google Shape;633;p14"/>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634" name="Google Shape;634;p14"/>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635" name="Google Shape;635;p14"/>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424996" y="2603074"/>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640" name="Google Shape;640;p14"/>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641" name="Google Shape;641;p14"/>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642" name="Google Shape;642;p14"/>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643" name="Google Shape;643;p14"/>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644" name="Google Shape;644;p14"/>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645" name="Google Shape;645;p14"/>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646" name="Google Shape;646;p14"/>
          <p:cNvGrpSpPr/>
          <p:nvPr/>
        </p:nvGrpSpPr>
        <p:grpSpPr>
          <a:xfrm>
            <a:off x="3702805" y="6605790"/>
            <a:ext cx="823641" cy="882974"/>
            <a:chOff x="1073622" y="1243369"/>
            <a:chExt cx="823641" cy="882974"/>
          </a:xfrm>
        </p:grpSpPr>
        <p:sp>
          <p:nvSpPr>
            <p:cNvPr id="647" name="Google Shape;647;p14"/>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45,88%</a:t>
              </a:r>
              <a:endParaRPr b="1" sz="1600">
                <a:solidFill>
                  <a:schemeClr val="dk1"/>
                </a:solidFill>
                <a:latin typeface="Arial Narrow"/>
                <a:ea typeface="Arial Narrow"/>
                <a:cs typeface="Arial Narrow"/>
                <a:sym typeface="Arial Narrow"/>
              </a:endParaRPr>
            </a:p>
          </p:txBody>
        </p:sp>
        <p:sp>
          <p:nvSpPr>
            <p:cNvPr id="648" name="Google Shape;648;p14"/>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649" name="Google Shape;649;p14"/>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607 casos</a:t>
              </a:r>
              <a:endParaRPr sz="1200">
                <a:solidFill>
                  <a:schemeClr val="dk1"/>
                </a:solidFill>
                <a:latin typeface="Calibri"/>
                <a:ea typeface="Calibri"/>
                <a:cs typeface="Calibri"/>
                <a:sym typeface="Calibri"/>
              </a:endParaRPr>
            </a:p>
          </p:txBody>
        </p:sp>
      </p:grpSp>
      <p:grpSp>
        <p:nvGrpSpPr>
          <p:cNvPr id="650" name="Google Shape;650;p14"/>
          <p:cNvGrpSpPr/>
          <p:nvPr/>
        </p:nvGrpSpPr>
        <p:grpSpPr>
          <a:xfrm>
            <a:off x="4013888" y="4872449"/>
            <a:ext cx="904415" cy="883043"/>
            <a:chOff x="1033171" y="8262441"/>
            <a:chExt cx="904415" cy="883043"/>
          </a:xfrm>
        </p:grpSpPr>
        <p:sp>
          <p:nvSpPr>
            <p:cNvPr id="651" name="Google Shape;651;p14"/>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14,74%</a:t>
              </a:r>
              <a:endParaRPr b="1" sz="1600">
                <a:solidFill>
                  <a:schemeClr val="dk1"/>
                </a:solidFill>
                <a:latin typeface="Arial Narrow"/>
                <a:ea typeface="Arial Narrow"/>
                <a:cs typeface="Arial Narrow"/>
                <a:sym typeface="Arial Narrow"/>
              </a:endParaRPr>
            </a:p>
          </p:txBody>
        </p:sp>
        <p:sp>
          <p:nvSpPr>
            <p:cNvPr id="652" name="Google Shape;652;p14"/>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653" name="Google Shape;653;p14"/>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195 casos</a:t>
              </a:r>
              <a:endParaRPr sz="1200">
                <a:solidFill>
                  <a:schemeClr val="dk1"/>
                </a:solidFill>
                <a:latin typeface="Calibri"/>
                <a:ea typeface="Calibri"/>
                <a:cs typeface="Calibri"/>
                <a:sym typeface="Calibri"/>
              </a:endParaRPr>
            </a:p>
          </p:txBody>
        </p:sp>
      </p:grpSp>
      <p:pic>
        <p:nvPicPr>
          <p:cNvPr id="654" name="Google Shape;654;p14"/>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655" name="Google Shape;655;p14"/>
          <p:cNvGrpSpPr/>
          <p:nvPr/>
        </p:nvGrpSpPr>
        <p:grpSpPr>
          <a:xfrm>
            <a:off x="6383433" y="6588420"/>
            <a:ext cx="774775" cy="903208"/>
            <a:chOff x="5327048" y="1270665"/>
            <a:chExt cx="774775" cy="903208"/>
          </a:xfrm>
        </p:grpSpPr>
        <p:sp>
          <p:nvSpPr>
            <p:cNvPr id="656" name="Google Shape;656;p14"/>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5,90%</a:t>
              </a:r>
              <a:endParaRPr b="1" sz="1600">
                <a:solidFill>
                  <a:schemeClr val="dk1"/>
                </a:solidFill>
                <a:latin typeface="Arial Narrow"/>
                <a:ea typeface="Arial Narrow"/>
                <a:cs typeface="Arial Narrow"/>
                <a:sym typeface="Arial Narrow"/>
              </a:endParaRPr>
            </a:p>
          </p:txBody>
        </p:sp>
        <p:sp>
          <p:nvSpPr>
            <p:cNvPr id="657" name="Google Shape;657;p14"/>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658" name="Google Shape;658;p14"/>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78 casos</a:t>
              </a:r>
              <a:endParaRPr sz="1200">
                <a:solidFill>
                  <a:schemeClr val="dk1"/>
                </a:solidFill>
                <a:latin typeface="Calibri"/>
                <a:ea typeface="Calibri"/>
                <a:cs typeface="Calibri"/>
                <a:sym typeface="Calibri"/>
              </a:endParaRPr>
            </a:p>
          </p:txBody>
        </p:sp>
      </p:grpSp>
      <p:pic>
        <p:nvPicPr>
          <p:cNvPr id="659" name="Google Shape;659;p14"/>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660" name="Google Shape;660;p14"/>
          <p:cNvGrpSpPr/>
          <p:nvPr/>
        </p:nvGrpSpPr>
        <p:grpSpPr>
          <a:xfrm>
            <a:off x="5309646" y="6613815"/>
            <a:ext cx="1144763" cy="895160"/>
            <a:chOff x="2420491" y="3162904"/>
            <a:chExt cx="1144763" cy="895160"/>
          </a:xfrm>
        </p:grpSpPr>
        <p:sp>
          <p:nvSpPr>
            <p:cNvPr id="661" name="Google Shape;661;p14"/>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9,37%</a:t>
              </a:r>
              <a:endParaRPr b="1" sz="1600">
                <a:solidFill>
                  <a:schemeClr val="dk1"/>
                </a:solidFill>
                <a:latin typeface="Arial Narrow"/>
                <a:ea typeface="Arial Narrow"/>
                <a:cs typeface="Arial Narrow"/>
                <a:sym typeface="Arial Narrow"/>
              </a:endParaRPr>
            </a:p>
          </p:txBody>
        </p:sp>
        <p:sp>
          <p:nvSpPr>
            <p:cNvPr id="662" name="Google Shape;662;p14"/>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663" name="Google Shape;663;p14"/>
            <p:cNvSpPr/>
            <p:nvPr/>
          </p:nvSpPr>
          <p:spPr>
            <a:xfrm>
              <a:off x="2606048"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124 casos</a:t>
              </a:r>
              <a:endParaRPr sz="1200">
                <a:solidFill>
                  <a:schemeClr val="dk1"/>
                </a:solidFill>
                <a:latin typeface="Calibri"/>
                <a:ea typeface="Calibri"/>
                <a:cs typeface="Calibri"/>
                <a:sym typeface="Calibri"/>
              </a:endParaRPr>
            </a:p>
          </p:txBody>
        </p:sp>
      </p:grpSp>
      <p:sp>
        <p:nvSpPr>
          <p:cNvPr id="664" name="Google Shape;664;p14"/>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665" name="Google Shape;665;p14"/>
          <p:cNvGrpSpPr/>
          <p:nvPr/>
        </p:nvGrpSpPr>
        <p:grpSpPr>
          <a:xfrm>
            <a:off x="2405662" y="4024402"/>
            <a:ext cx="2480324" cy="436842"/>
            <a:chOff x="3054754" y="484500"/>
            <a:chExt cx="2375609" cy="436842"/>
          </a:xfrm>
        </p:grpSpPr>
        <p:sp>
          <p:nvSpPr>
            <p:cNvPr id="666" name="Google Shape;666;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a:p>
          </p:txBody>
        </p:sp>
      </p:grpSp>
      <p:grpSp>
        <p:nvGrpSpPr>
          <p:cNvPr id="668" name="Google Shape;668;p14"/>
          <p:cNvGrpSpPr/>
          <p:nvPr/>
        </p:nvGrpSpPr>
        <p:grpSpPr>
          <a:xfrm>
            <a:off x="3861366" y="5640349"/>
            <a:ext cx="3281002" cy="436842"/>
            <a:chOff x="3054754" y="484500"/>
            <a:chExt cx="2375609" cy="436842"/>
          </a:xfrm>
        </p:grpSpPr>
        <p:sp>
          <p:nvSpPr>
            <p:cNvPr id="669" name="Google Shape;669;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a:p>
          </p:txBody>
        </p:sp>
      </p:grpSp>
      <p:sp>
        <p:nvSpPr>
          <p:cNvPr id="671" name="Google Shape;671;p14"/>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2,64%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57,37%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672" name="Google Shape;672;p14"/>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3" name="Google Shape;673;p14"/>
          <p:cNvGrpSpPr/>
          <p:nvPr/>
        </p:nvGrpSpPr>
        <p:grpSpPr>
          <a:xfrm>
            <a:off x="93859" y="8056850"/>
            <a:ext cx="3446504" cy="276999"/>
            <a:chOff x="2448322" y="33831"/>
            <a:chExt cx="3446504" cy="276999"/>
          </a:xfrm>
        </p:grpSpPr>
        <p:sp>
          <p:nvSpPr>
            <p:cNvPr id="674" name="Google Shape;674;p1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75" name="Google Shape;675;p14"/>
            <p:cNvCxnSpPr>
              <a:stCxn id="6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676" name="Google Shape;676;p1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677" name="Google Shape;677;p14"/>
          <p:cNvGrpSpPr/>
          <p:nvPr/>
        </p:nvGrpSpPr>
        <p:grpSpPr>
          <a:xfrm>
            <a:off x="3132740" y="4419182"/>
            <a:ext cx="879488" cy="1377146"/>
            <a:chOff x="1708524" y="1209162"/>
            <a:chExt cx="1075155" cy="1830651"/>
          </a:xfrm>
        </p:grpSpPr>
        <p:sp>
          <p:nvSpPr>
            <p:cNvPr id="678" name="Google Shape;678;p14"/>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39,53%</a:t>
              </a:r>
              <a:endParaRPr b="1" sz="1600">
                <a:solidFill>
                  <a:schemeClr val="dk1"/>
                </a:solidFill>
                <a:latin typeface="Arial Narrow"/>
                <a:ea typeface="Arial Narrow"/>
                <a:cs typeface="Arial Narrow"/>
                <a:sym typeface="Arial Narrow"/>
              </a:endParaRPr>
            </a:p>
          </p:txBody>
        </p:sp>
        <p:sp>
          <p:nvSpPr>
            <p:cNvPr id="679" name="Google Shape;679;p14"/>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4"/>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523 casos</a:t>
              </a:r>
              <a:endParaRPr sz="1200">
                <a:solidFill>
                  <a:schemeClr val="dk1"/>
                </a:solidFill>
                <a:latin typeface="Calibri"/>
                <a:ea typeface="Calibri"/>
                <a:cs typeface="Calibri"/>
                <a:sym typeface="Calibri"/>
              </a:endParaRPr>
            </a:p>
          </p:txBody>
        </p:sp>
        <p:pic>
          <p:nvPicPr>
            <p:cNvPr id="681" name="Google Shape;681;p14"/>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682" name="Google Shape;682;p14"/>
          <p:cNvPicPr preferRelativeResize="0"/>
          <p:nvPr/>
        </p:nvPicPr>
        <p:blipFill rotWithShape="1">
          <a:blip r:embed="rId14">
            <a:alphaModFix/>
          </a:blip>
          <a:srcRect b="0" l="0" r="0" t="0"/>
          <a:stretch/>
        </p:blipFill>
        <p:spPr>
          <a:xfrm>
            <a:off x="2219932" y="391125"/>
            <a:ext cx="4938276" cy="1813017"/>
          </a:xfrm>
          <a:prstGeom prst="rect">
            <a:avLst/>
          </a:prstGeom>
          <a:noFill/>
          <a:ln>
            <a:noFill/>
          </a:ln>
        </p:spPr>
      </p:pic>
      <p:pic>
        <p:nvPicPr>
          <p:cNvPr id="683" name="Google Shape;683;p14"/>
          <p:cNvPicPr preferRelativeResize="0"/>
          <p:nvPr/>
        </p:nvPicPr>
        <p:blipFill rotWithShape="1">
          <a:blip r:embed="rId15">
            <a:alphaModFix/>
          </a:blip>
          <a:srcRect b="0" l="0" r="0" t="0"/>
          <a:stretch/>
        </p:blipFill>
        <p:spPr>
          <a:xfrm>
            <a:off x="26911" y="5730559"/>
            <a:ext cx="3650976" cy="19809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15"/>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689" name="Google Shape;689;p15"/>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690" name="Google Shape;690;p15"/>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691" name="Google Shape;691;p15"/>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grpSp>
        <p:nvGrpSpPr>
          <p:cNvPr id="692" name="Google Shape;692;p15"/>
          <p:cNvGrpSpPr/>
          <p:nvPr/>
        </p:nvGrpSpPr>
        <p:grpSpPr>
          <a:xfrm>
            <a:off x="144066" y="4161193"/>
            <a:ext cx="1892650" cy="488476"/>
            <a:chOff x="2397524" y="3379972"/>
            <a:chExt cx="4508500" cy="904875"/>
          </a:xfrm>
        </p:grpSpPr>
        <p:pic>
          <p:nvPicPr>
            <p:cNvPr id="693" name="Google Shape;693;p1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94" name="Google Shape;694;p15"/>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555</a:t>
              </a:r>
              <a:endParaRPr b="1" sz="1800">
                <a:solidFill>
                  <a:schemeClr val="dk1"/>
                </a:solidFill>
                <a:latin typeface="Arial Narrow"/>
                <a:ea typeface="Arial Narrow"/>
                <a:cs typeface="Arial Narrow"/>
                <a:sym typeface="Arial Narrow"/>
              </a:endParaRPr>
            </a:p>
          </p:txBody>
        </p:sp>
      </p:grpSp>
      <p:grpSp>
        <p:nvGrpSpPr>
          <p:cNvPr id="695" name="Google Shape;695;p15"/>
          <p:cNvGrpSpPr/>
          <p:nvPr/>
        </p:nvGrpSpPr>
        <p:grpSpPr>
          <a:xfrm>
            <a:off x="2448322" y="74775"/>
            <a:ext cx="3446504" cy="276999"/>
            <a:chOff x="2448322" y="74775"/>
            <a:chExt cx="3446504" cy="276999"/>
          </a:xfrm>
        </p:grpSpPr>
        <p:sp>
          <p:nvSpPr>
            <p:cNvPr id="696" name="Google Shape;696;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97" name="Google Shape;697;p15"/>
            <p:cNvCxnSpPr>
              <a:stCxn id="6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98" name="Google Shape;698;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699" name="Google Shape;699;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sp>
        <p:nvSpPr>
          <p:cNvPr id="700" name="Google Shape;700;p15"/>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701" name="Google Shape;701;p15"/>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702" name="Google Shape;702;p15"/>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11 acumulado  de  2022</a:t>
            </a:r>
            <a:endParaRPr b="1" sz="1000">
              <a:solidFill>
                <a:schemeClr val="dk1"/>
              </a:solidFill>
              <a:latin typeface="Arial Narrow"/>
              <a:ea typeface="Arial Narrow"/>
              <a:cs typeface="Arial Narrow"/>
              <a:sym typeface="Arial Narrow"/>
            </a:endParaRPr>
          </a:p>
        </p:txBody>
      </p:sp>
      <p:sp>
        <p:nvSpPr>
          <p:cNvPr id="703" name="Google Shape;703;p15"/>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4" name="Google Shape;704;p15"/>
          <p:cNvGrpSpPr/>
          <p:nvPr/>
        </p:nvGrpSpPr>
        <p:grpSpPr>
          <a:xfrm>
            <a:off x="260834" y="6355360"/>
            <a:ext cx="3446504" cy="276999"/>
            <a:chOff x="2448322" y="74775"/>
            <a:chExt cx="3446504" cy="276999"/>
          </a:xfrm>
        </p:grpSpPr>
        <p:sp>
          <p:nvSpPr>
            <p:cNvPr id="705" name="Google Shape;705;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6" name="Google Shape;706;p15"/>
            <p:cNvCxnSpPr>
              <a:stCxn id="7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07" name="Google Shape;707;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708" name="Google Shape;708;p15"/>
          <p:cNvGrpSpPr/>
          <p:nvPr/>
        </p:nvGrpSpPr>
        <p:grpSpPr>
          <a:xfrm>
            <a:off x="473331" y="6875809"/>
            <a:ext cx="873454" cy="1573268"/>
            <a:chOff x="1059074" y="553075"/>
            <a:chExt cx="873454" cy="1573268"/>
          </a:xfrm>
        </p:grpSpPr>
        <p:pic>
          <p:nvPicPr>
            <p:cNvPr id="709" name="Google Shape;709;p15"/>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710" name="Google Shape;710;p15"/>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47,57%</a:t>
              </a:r>
              <a:endParaRPr b="1" sz="1600">
                <a:solidFill>
                  <a:schemeClr val="dk1"/>
                </a:solidFill>
                <a:latin typeface="Arial Narrow"/>
                <a:ea typeface="Arial Narrow"/>
                <a:cs typeface="Arial Narrow"/>
                <a:sym typeface="Arial Narrow"/>
              </a:endParaRPr>
            </a:p>
          </p:txBody>
        </p:sp>
        <p:sp>
          <p:nvSpPr>
            <p:cNvPr id="711" name="Google Shape;711;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12" name="Google Shape;712;p15"/>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264 casos</a:t>
              </a:r>
              <a:endParaRPr sz="1200">
                <a:solidFill>
                  <a:schemeClr val="dk1"/>
                </a:solidFill>
                <a:latin typeface="Calibri"/>
                <a:ea typeface="Calibri"/>
                <a:cs typeface="Calibri"/>
                <a:sym typeface="Calibri"/>
              </a:endParaRPr>
            </a:p>
          </p:txBody>
        </p:sp>
      </p:grpSp>
      <p:grpSp>
        <p:nvGrpSpPr>
          <p:cNvPr id="713" name="Google Shape;713;p15"/>
          <p:cNvGrpSpPr/>
          <p:nvPr/>
        </p:nvGrpSpPr>
        <p:grpSpPr>
          <a:xfrm>
            <a:off x="1352672" y="6885689"/>
            <a:ext cx="826373" cy="1582088"/>
            <a:chOff x="3159269" y="6660232"/>
            <a:chExt cx="826373" cy="1582088"/>
          </a:xfrm>
        </p:grpSpPr>
        <p:sp>
          <p:nvSpPr>
            <p:cNvPr id="714" name="Google Shape;714;p15"/>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52,43%</a:t>
              </a:r>
              <a:endParaRPr b="1" sz="1600">
                <a:solidFill>
                  <a:schemeClr val="dk1"/>
                </a:solidFill>
                <a:latin typeface="Arial Narrow"/>
                <a:ea typeface="Arial Narrow"/>
                <a:cs typeface="Arial Narrow"/>
                <a:sym typeface="Arial Narrow"/>
              </a:endParaRPr>
            </a:p>
          </p:txBody>
        </p:sp>
        <p:sp>
          <p:nvSpPr>
            <p:cNvPr id="715" name="Google Shape;715;p15"/>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16" name="Google Shape;716;p15"/>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291 casos</a:t>
              </a:r>
              <a:endParaRPr sz="1200">
                <a:solidFill>
                  <a:schemeClr val="dk1"/>
                </a:solidFill>
                <a:latin typeface="Calibri"/>
                <a:ea typeface="Calibri"/>
                <a:cs typeface="Calibri"/>
                <a:sym typeface="Calibri"/>
              </a:endParaRPr>
            </a:p>
          </p:txBody>
        </p:sp>
        <p:pic>
          <p:nvPicPr>
            <p:cNvPr id="717" name="Google Shape;717;p15"/>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718" name="Google Shape;718;p15"/>
          <p:cNvGrpSpPr/>
          <p:nvPr/>
        </p:nvGrpSpPr>
        <p:grpSpPr>
          <a:xfrm>
            <a:off x="3694124" y="6997057"/>
            <a:ext cx="816548" cy="1463375"/>
            <a:chOff x="838588" y="8382748"/>
            <a:chExt cx="816548" cy="1463375"/>
          </a:xfrm>
        </p:grpSpPr>
        <p:pic>
          <p:nvPicPr>
            <p:cNvPr id="719" name="Google Shape;719;p15"/>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720" name="Google Shape;720;p15"/>
            <p:cNvGrpSpPr/>
            <p:nvPr/>
          </p:nvGrpSpPr>
          <p:grpSpPr>
            <a:xfrm>
              <a:off x="838588" y="8963149"/>
              <a:ext cx="816548" cy="882974"/>
              <a:chOff x="1115283" y="1243369"/>
              <a:chExt cx="816548" cy="882974"/>
            </a:xfrm>
          </p:grpSpPr>
          <p:sp>
            <p:nvSpPr>
              <p:cNvPr id="721" name="Google Shape;721;p15"/>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15,14%</a:t>
                </a:r>
                <a:endParaRPr b="1" sz="1600">
                  <a:solidFill>
                    <a:schemeClr val="dk1"/>
                  </a:solidFill>
                  <a:latin typeface="Arial Narrow"/>
                  <a:ea typeface="Arial Narrow"/>
                  <a:cs typeface="Arial Narrow"/>
                  <a:sym typeface="Arial Narrow"/>
                </a:endParaRPr>
              </a:p>
            </p:txBody>
          </p:sp>
          <p:sp>
            <p:nvSpPr>
              <p:cNvPr id="722" name="Google Shape;722;p15"/>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723" name="Google Shape;723;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84 casos</a:t>
                </a:r>
                <a:endParaRPr sz="1200">
                  <a:solidFill>
                    <a:schemeClr val="dk1"/>
                  </a:solidFill>
                  <a:latin typeface="Calibri"/>
                  <a:ea typeface="Calibri"/>
                  <a:cs typeface="Calibri"/>
                  <a:sym typeface="Calibri"/>
                </a:endParaRPr>
              </a:p>
            </p:txBody>
          </p:sp>
        </p:grpSp>
      </p:grpSp>
      <p:grpSp>
        <p:nvGrpSpPr>
          <p:cNvPr id="724" name="Google Shape;724;p15"/>
          <p:cNvGrpSpPr/>
          <p:nvPr/>
        </p:nvGrpSpPr>
        <p:grpSpPr>
          <a:xfrm>
            <a:off x="5894826" y="6883495"/>
            <a:ext cx="915635" cy="1545833"/>
            <a:chOff x="2206271" y="8300359"/>
            <a:chExt cx="915635" cy="1545833"/>
          </a:xfrm>
        </p:grpSpPr>
        <p:grpSp>
          <p:nvGrpSpPr>
            <p:cNvPr id="725" name="Google Shape;725;p15"/>
            <p:cNvGrpSpPr/>
            <p:nvPr/>
          </p:nvGrpSpPr>
          <p:grpSpPr>
            <a:xfrm>
              <a:off x="2206271" y="8963149"/>
              <a:ext cx="915635" cy="883043"/>
              <a:chOff x="1033171" y="8262441"/>
              <a:chExt cx="915635" cy="883043"/>
            </a:xfrm>
          </p:grpSpPr>
          <p:sp>
            <p:nvSpPr>
              <p:cNvPr id="726" name="Google Shape;726;p15"/>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9,37%</a:t>
                </a:r>
                <a:endParaRPr b="1" sz="1600">
                  <a:solidFill>
                    <a:schemeClr val="dk1"/>
                  </a:solidFill>
                  <a:latin typeface="Arial Narrow"/>
                  <a:ea typeface="Arial Narrow"/>
                  <a:cs typeface="Arial Narrow"/>
                  <a:sym typeface="Arial Narrow"/>
                </a:endParaRPr>
              </a:p>
            </p:txBody>
          </p:sp>
          <p:sp>
            <p:nvSpPr>
              <p:cNvPr id="727" name="Google Shape;727;p15"/>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728" name="Google Shape;728;p15"/>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 casos</a:t>
                </a:r>
                <a:endParaRPr sz="1200">
                  <a:solidFill>
                    <a:schemeClr val="dk1"/>
                  </a:solidFill>
                  <a:latin typeface="Calibri"/>
                  <a:ea typeface="Calibri"/>
                  <a:cs typeface="Calibri"/>
                  <a:sym typeface="Calibri"/>
                </a:endParaRPr>
              </a:p>
            </p:txBody>
          </p:sp>
        </p:grpSp>
        <p:pic>
          <p:nvPicPr>
            <p:cNvPr id="729" name="Google Shape;729;p15"/>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730" name="Google Shape;730;p15"/>
          <p:cNvGrpSpPr/>
          <p:nvPr/>
        </p:nvGrpSpPr>
        <p:grpSpPr>
          <a:xfrm>
            <a:off x="4818108" y="6876256"/>
            <a:ext cx="861100" cy="1584176"/>
            <a:chOff x="3633824" y="8315126"/>
            <a:chExt cx="861100" cy="1584176"/>
          </a:xfrm>
        </p:grpSpPr>
        <p:grpSp>
          <p:nvGrpSpPr>
            <p:cNvPr id="731" name="Google Shape;731;p15"/>
            <p:cNvGrpSpPr/>
            <p:nvPr/>
          </p:nvGrpSpPr>
          <p:grpSpPr>
            <a:xfrm>
              <a:off x="3633824" y="8987827"/>
              <a:ext cx="861100" cy="911475"/>
              <a:chOff x="5301781" y="1270665"/>
              <a:chExt cx="861100" cy="911475"/>
            </a:xfrm>
          </p:grpSpPr>
          <p:sp>
            <p:nvSpPr>
              <p:cNvPr id="732" name="Google Shape;732;p15"/>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57,12%</a:t>
                </a:r>
                <a:endParaRPr b="1" sz="1600">
                  <a:solidFill>
                    <a:schemeClr val="dk1"/>
                  </a:solidFill>
                  <a:latin typeface="Arial Narrow"/>
                  <a:ea typeface="Arial Narrow"/>
                  <a:cs typeface="Arial Narrow"/>
                  <a:sym typeface="Arial Narrow"/>
                </a:endParaRPr>
              </a:p>
            </p:txBody>
          </p:sp>
          <p:sp>
            <p:nvSpPr>
              <p:cNvPr id="733" name="Google Shape;733;p15"/>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734" name="Google Shape;734;p15"/>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317 caso</a:t>
                </a:r>
                <a:endParaRPr sz="1200">
                  <a:solidFill>
                    <a:schemeClr val="dk1"/>
                  </a:solidFill>
                  <a:latin typeface="Calibri"/>
                  <a:ea typeface="Calibri"/>
                  <a:cs typeface="Calibri"/>
                  <a:sym typeface="Calibri"/>
                </a:endParaRPr>
              </a:p>
            </p:txBody>
          </p:sp>
        </p:grpSp>
        <p:pic>
          <p:nvPicPr>
            <p:cNvPr id="735" name="Google Shape;735;p15"/>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736" name="Google Shape;736;p15"/>
          <p:cNvGrpSpPr/>
          <p:nvPr/>
        </p:nvGrpSpPr>
        <p:grpSpPr>
          <a:xfrm>
            <a:off x="2128575" y="6929556"/>
            <a:ext cx="1465466" cy="1519521"/>
            <a:chOff x="4557698" y="6783372"/>
            <a:chExt cx="1465466" cy="1519521"/>
          </a:xfrm>
        </p:grpSpPr>
        <p:grpSp>
          <p:nvGrpSpPr>
            <p:cNvPr id="737" name="Google Shape;737;p15"/>
            <p:cNvGrpSpPr/>
            <p:nvPr/>
          </p:nvGrpSpPr>
          <p:grpSpPr>
            <a:xfrm>
              <a:off x="4557698" y="7444062"/>
              <a:ext cx="1465466" cy="858831"/>
              <a:chOff x="3600450" y="1301912"/>
              <a:chExt cx="1465466" cy="858831"/>
            </a:xfrm>
          </p:grpSpPr>
          <p:sp>
            <p:nvSpPr>
              <p:cNvPr id="738" name="Google Shape;738;p15"/>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4,61%</a:t>
                </a:r>
                <a:endParaRPr b="1" sz="1600">
                  <a:solidFill>
                    <a:schemeClr val="dk1"/>
                  </a:solidFill>
                  <a:latin typeface="Arial Narrow"/>
                  <a:ea typeface="Arial Narrow"/>
                  <a:cs typeface="Arial Narrow"/>
                  <a:sym typeface="Arial Narrow"/>
                </a:endParaRPr>
              </a:p>
            </p:txBody>
          </p:sp>
          <p:sp>
            <p:nvSpPr>
              <p:cNvPr id="739" name="Google Shape;739;p15"/>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a:p>
            </p:txBody>
          </p:sp>
          <p:sp>
            <p:nvSpPr>
              <p:cNvPr id="740" name="Google Shape;740;p15"/>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741" name="Google Shape;741;p15"/>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742" name="Google Shape;742;p15"/>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379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176 Personas</a:t>
            </a:r>
            <a:endParaRPr/>
          </a:p>
        </p:txBody>
      </p:sp>
      <p:pic>
        <p:nvPicPr>
          <p:cNvPr id="743" name="Google Shape;743;p15"/>
          <p:cNvPicPr preferRelativeResize="0"/>
          <p:nvPr/>
        </p:nvPicPr>
        <p:blipFill rotWithShape="1">
          <a:blip r:embed="rId12">
            <a:alphaModFix/>
          </a:blip>
          <a:srcRect b="0" l="0" r="0" t="0"/>
          <a:stretch/>
        </p:blipFill>
        <p:spPr>
          <a:xfrm>
            <a:off x="2162754" y="430039"/>
            <a:ext cx="5021576" cy="45033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6"/>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9" name="Google Shape;749;p16"/>
          <p:cNvGrpSpPr/>
          <p:nvPr/>
        </p:nvGrpSpPr>
        <p:grpSpPr>
          <a:xfrm>
            <a:off x="277402" y="379948"/>
            <a:ext cx="5047355" cy="276999"/>
            <a:chOff x="2448322" y="74775"/>
            <a:chExt cx="5047355" cy="276999"/>
          </a:xfrm>
        </p:grpSpPr>
        <p:sp>
          <p:nvSpPr>
            <p:cNvPr id="750" name="Google Shape;750;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a:p>
          </p:txBody>
        </p:sp>
        <p:cxnSp>
          <p:nvCxnSpPr>
            <p:cNvPr id="751" name="Google Shape;751;p16"/>
            <p:cNvCxnSpPr>
              <a:stCxn id="7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2" name="Google Shape;752;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a:p>
          </p:txBody>
        </p:sp>
      </p:grpSp>
      <p:sp>
        <p:nvSpPr>
          <p:cNvPr id="753" name="Google Shape;75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16 </a:t>
            </a:r>
            <a:endParaRPr b="1" sz="1050">
              <a:solidFill>
                <a:schemeClr val="dk1"/>
              </a:solidFill>
              <a:latin typeface="Arial Narrow"/>
              <a:ea typeface="Arial Narrow"/>
              <a:cs typeface="Arial Narrow"/>
              <a:sym typeface="Arial Narrow"/>
            </a:endParaRPr>
          </a:p>
        </p:txBody>
      </p:sp>
      <p:sp>
        <p:nvSpPr>
          <p:cNvPr id="754" name="Google Shape;754;p16"/>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11 de 2022. </a:t>
            </a:r>
            <a:endParaRPr/>
          </a:p>
        </p:txBody>
      </p:sp>
      <p:sp>
        <p:nvSpPr>
          <p:cNvPr descr="https://encrypted-tbn0.gstatic.com/images?q=tbn:ANd9GcQmYAaqrmXHMkh6n_3D5aU9FAfS3KwTjfrPHPkhV7BM2n6lGzte" id="755" name="Google Shape;755;p16"/>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6"/>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11 de 2022. </a:t>
            </a:r>
            <a:endParaRPr/>
          </a:p>
        </p:txBody>
      </p:sp>
      <p:sp>
        <p:nvSpPr>
          <p:cNvPr id="757" name="Google Shape;757;p16"/>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8" name="Google Shape;758;p16"/>
          <p:cNvGrpSpPr/>
          <p:nvPr/>
        </p:nvGrpSpPr>
        <p:grpSpPr>
          <a:xfrm>
            <a:off x="313647" y="4757536"/>
            <a:ext cx="5047355" cy="276999"/>
            <a:chOff x="2448322" y="74775"/>
            <a:chExt cx="5047355" cy="276999"/>
          </a:xfrm>
        </p:grpSpPr>
        <p:sp>
          <p:nvSpPr>
            <p:cNvPr id="759" name="Google Shape;75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60" name="Google Shape;760;p16"/>
            <p:cNvCxnSpPr>
              <a:stCxn id="7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61" name="Google Shape;761;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a:p>
          </p:txBody>
        </p:sp>
      </p:grpSp>
      <p:sp>
        <p:nvSpPr>
          <p:cNvPr id="762" name="Google Shape;762;p16"/>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11 de 2022. </a:t>
            </a:r>
            <a:endParaRPr/>
          </a:p>
        </p:txBody>
      </p:sp>
      <p:pic>
        <p:nvPicPr>
          <p:cNvPr id="763" name="Google Shape;763;p16"/>
          <p:cNvPicPr preferRelativeResize="0"/>
          <p:nvPr/>
        </p:nvPicPr>
        <p:blipFill rotWithShape="1">
          <a:blip r:embed="rId3">
            <a:alphaModFix/>
          </a:blip>
          <a:srcRect b="0" l="0" r="0" t="0"/>
          <a:stretch/>
        </p:blipFill>
        <p:spPr>
          <a:xfrm>
            <a:off x="77562" y="860844"/>
            <a:ext cx="7097695" cy="3233018"/>
          </a:xfrm>
          <a:prstGeom prst="rect">
            <a:avLst/>
          </a:prstGeom>
          <a:noFill/>
          <a:ln>
            <a:noFill/>
          </a:ln>
        </p:spPr>
      </p:pic>
      <p:pic>
        <p:nvPicPr>
          <p:cNvPr id="764" name="Google Shape;764;p16"/>
          <p:cNvPicPr preferRelativeResize="0"/>
          <p:nvPr/>
        </p:nvPicPr>
        <p:blipFill rotWithShape="1">
          <a:blip r:embed="rId4">
            <a:alphaModFix/>
          </a:blip>
          <a:srcRect b="0" l="0" r="0" t="0"/>
          <a:stretch/>
        </p:blipFill>
        <p:spPr>
          <a:xfrm>
            <a:off x="19047" y="5208061"/>
            <a:ext cx="3589831" cy="2887252"/>
          </a:xfrm>
          <a:prstGeom prst="rect">
            <a:avLst/>
          </a:prstGeom>
          <a:noFill/>
          <a:ln>
            <a:noFill/>
          </a:ln>
        </p:spPr>
      </p:pic>
      <p:pic>
        <p:nvPicPr>
          <p:cNvPr id="765" name="Google Shape;765;p16"/>
          <p:cNvPicPr preferRelativeResize="0"/>
          <p:nvPr/>
        </p:nvPicPr>
        <p:blipFill rotWithShape="1">
          <a:blip r:embed="rId5">
            <a:alphaModFix/>
          </a:blip>
          <a:srcRect b="0" l="0" r="0" t="0"/>
          <a:stretch/>
        </p:blipFill>
        <p:spPr>
          <a:xfrm>
            <a:off x="3649057" y="5208061"/>
            <a:ext cx="3526200" cy="28872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7"/>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1" name="Google Shape;771;p17"/>
          <p:cNvGrpSpPr/>
          <p:nvPr/>
        </p:nvGrpSpPr>
        <p:grpSpPr>
          <a:xfrm>
            <a:off x="277354" y="127920"/>
            <a:ext cx="936032" cy="261610"/>
            <a:chOff x="2448322" y="74775"/>
            <a:chExt cx="936032" cy="261610"/>
          </a:xfrm>
        </p:grpSpPr>
        <p:sp>
          <p:nvSpPr>
            <p:cNvPr id="772" name="Google Shape;772;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3" name="Google Shape;773;p17"/>
            <p:cNvCxnSpPr>
              <a:stCxn id="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775" name="Google Shape;77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6" name="Google Shape;776;p17"/>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777" name="Google Shape;777;p17"/>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11 acumulado de 2022. </a:t>
            </a:r>
            <a:endParaRPr/>
          </a:p>
        </p:txBody>
      </p:sp>
      <p:sp>
        <p:nvSpPr>
          <p:cNvPr id="778" name="Google Shape;778;p17"/>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9" name="Google Shape;779;p17"/>
          <p:cNvGrpSpPr/>
          <p:nvPr/>
        </p:nvGrpSpPr>
        <p:grpSpPr>
          <a:xfrm>
            <a:off x="286822" y="4922194"/>
            <a:ext cx="3446504" cy="276999"/>
            <a:chOff x="2448322" y="74775"/>
            <a:chExt cx="3446504" cy="276999"/>
          </a:xfrm>
        </p:grpSpPr>
        <p:sp>
          <p:nvSpPr>
            <p:cNvPr id="780" name="Google Shape;780;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1" name="Google Shape;781;p17"/>
            <p:cNvCxnSpPr>
              <a:stCxn id="78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82" name="Google Shape;782;p1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783" name="Google Shape;783;p17"/>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784" name="Google Shape;784;p17"/>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785" name="Google Shape;785;p17"/>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786" name="Google Shape;786;p17"/>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787" name="Google Shape;787;p17"/>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a:p>
        </p:txBody>
      </p:sp>
      <p:sp>
        <p:nvSpPr>
          <p:cNvPr id="788" name="Google Shape;788;p17"/>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789" name="Google Shape;789;p17"/>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81,81%</a:t>
            </a:r>
            <a:endParaRPr b="1" sz="1800">
              <a:solidFill>
                <a:srgbClr val="C00000"/>
              </a:solidFill>
              <a:latin typeface="Arial Narrow"/>
              <a:ea typeface="Arial Narrow"/>
              <a:cs typeface="Arial Narrow"/>
              <a:sym typeface="Arial Narrow"/>
            </a:endParaRPr>
          </a:p>
        </p:txBody>
      </p:sp>
      <p:cxnSp>
        <p:nvCxnSpPr>
          <p:cNvPr id="790" name="Google Shape;790;p17"/>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791" name="Google Shape;791;p17"/>
          <p:cNvSpPr txBox="1"/>
          <p:nvPr/>
        </p:nvSpPr>
        <p:spPr>
          <a:xfrm>
            <a:off x="1527553"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81,81% </a:t>
            </a:r>
            <a:endParaRPr b="1" sz="1800">
              <a:solidFill>
                <a:srgbClr val="C00000"/>
              </a:solidFill>
              <a:latin typeface="Arial Narrow"/>
              <a:ea typeface="Arial Narrow"/>
              <a:cs typeface="Arial Narrow"/>
              <a:sym typeface="Arial Narrow"/>
            </a:endParaRPr>
          </a:p>
        </p:txBody>
      </p:sp>
      <p:sp>
        <p:nvSpPr>
          <p:cNvPr id="792" name="Google Shape;792;p17"/>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793" name="Google Shape;793;p17"/>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4" name="Google Shape;794;p17"/>
          <p:cNvGrpSpPr/>
          <p:nvPr/>
        </p:nvGrpSpPr>
        <p:grpSpPr>
          <a:xfrm>
            <a:off x="192038" y="7147421"/>
            <a:ext cx="3446504" cy="304699"/>
            <a:chOff x="2448322" y="33831"/>
            <a:chExt cx="3446504" cy="276999"/>
          </a:xfrm>
        </p:grpSpPr>
        <p:sp>
          <p:nvSpPr>
            <p:cNvPr id="795" name="Google Shape;795;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6" name="Google Shape;796;p17"/>
            <p:cNvCxnSpPr>
              <a:stCxn id="79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97" name="Google Shape;797;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pic>
        <p:nvPicPr>
          <p:cNvPr id="798" name="Google Shape;798;p17"/>
          <p:cNvPicPr preferRelativeResize="0"/>
          <p:nvPr/>
        </p:nvPicPr>
        <p:blipFill rotWithShape="1">
          <a:blip r:embed="rId4">
            <a:alphaModFix/>
          </a:blip>
          <a:srcRect b="0" l="0" r="0" t="0"/>
          <a:stretch/>
        </p:blipFill>
        <p:spPr>
          <a:xfrm>
            <a:off x="20766" y="695276"/>
            <a:ext cx="7150555" cy="36717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id="803" name="Google Shape;803;p1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04" name="Google Shape;804;p18"/>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805" name="Google Shape;805;p18"/>
          <p:cNvSpPr txBox="1"/>
          <p:nvPr/>
        </p:nvSpPr>
        <p:spPr>
          <a:xfrm>
            <a:off x="-13888" y="75311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11-2022</a:t>
            </a:r>
            <a:endParaRPr b="1" sz="1200">
              <a:solidFill>
                <a:schemeClr val="dk1"/>
              </a:solidFill>
              <a:latin typeface="Arial Narrow"/>
              <a:ea typeface="Arial Narrow"/>
              <a:cs typeface="Arial Narrow"/>
              <a:sym typeface="Arial Narrow"/>
            </a:endParaRPr>
          </a:p>
        </p:txBody>
      </p:sp>
      <p:sp>
        <p:nvSpPr>
          <p:cNvPr id="806" name="Google Shape;806;p18"/>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11 acumulado de 2022. </a:t>
            </a:r>
            <a:endParaRPr/>
          </a:p>
        </p:txBody>
      </p:sp>
      <p:grpSp>
        <p:nvGrpSpPr>
          <p:cNvPr id="807" name="Google Shape;807;p18"/>
          <p:cNvGrpSpPr/>
          <p:nvPr/>
        </p:nvGrpSpPr>
        <p:grpSpPr>
          <a:xfrm>
            <a:off x="110974" y="4211962"/>
            <a:ext cx="1981076" cy="488476"/>
            <a:chOff x="2234969" y="3379972"/>
            <a:chExt cx="4719140" cy="904874"/>
          </a:xfrm>
        </p:grpSpPr>
        <p:pic>
          <p:nvPicPr>
            <p:cNvPr id="808" name="Google Shape;808;p18"/>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809" name="Google Shape;809;p1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625.828 </a:t>
              </a:r>
              <a:endParaRPr b="1" sz="1400">
                <a:solidFill>
                  <a:schemeClr val="dk1"/>
                </a:solidFill>
                <a:latin typeface="Arial Narrow"/>
                <a:ea typeface="Arial Narrow"/>
                <a:cs typeface="Arial Narrow"/>
                <a:sym typeface="Arial Narrow"/>
              </a:endParaRPr>
            </a:p>
          </p:txBody>
        </p:sp>
      </p:grpSp>
      <p:sp>
        <p:nvSpPr>
          <p:cNvPr id="810" name="Google Shape;810;p1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47%</a:t>
            </a:r>
            <a:endParaRPr b="1" sz="1200">
              <a:solidFill>
                <a:schemeClr val="dk1"/>
              </a:solidFill>
              <a:latin typeface="Arial Narrow"/>
              <a:ea typeface="Arial Narrow"/>
              <a:cs typeface="Arial Narrow"/>
              <a:sym typeface="Arial Narrow"/>
            </a:endParaRPr>
          </a:p>
        </p:txBody>
      </p:sp>
      <p:sp>
        <p:nvSpPr>
          <p:cNvPr id="811" name="Google Shape;811;p18"/>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11 acumulado, años 2019-2022. </a:t>
            </a:r>
            <a:endParaRPr/>
          </a:p>
        </p:txBody>
      </p:sp>
      <p:grpSp>
        <p:nvGrpSpPr>
          <p:cNvPr id="812" name="Google Shape;812;p18"/>
          <p:cNvGrpSpPr/>
          <p:nvPr/>
        </p:nvGrpSpPr>
        <p:grpSpPr>
          <a:xfrm>
            <a:off x="2448322" y="74775"/>
            <a:ext cx="3446504" cy="276999"/>
            <a:chOff x="2448322" y="74775"/>
            <a:chExt cx="3446504" cy="276999"/>
          </a:xfrm>
        </p:grpSpPr>
        <p:sp>
          <p:nvSpPr>
            <p:cNvPr id="813" name="Google Shape;813;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4" name="Google Shape;814;p18"/>
            <p:cNvCxnSpPr>
              <a:stCxn id="8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15" name="Google Shape;815;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16" name="Google Shape;816;p1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17" name="Google Shape;817;p18"/>
          <p:cNvGrpSpPr/>
          <p:nvPr/>
        </p:nvGrpSpPr>
        <p:grpSpPr>
          <a:xfrm>
            <a:off x="277404" y="5621632"/>
            <a:ext cx="3446504" cy="276999"/>
            <a:chOff x="2448322" y="74775"/>
            <a:chExt cx="3446504" cy="276999"/>
          </a:xfrm>
        </p:grpSpPr>
        <p:sp>
          <p:nvSpPr>
            <p:cNvPr id="818" name="Google Shape;81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9" name="Google Shape;819;p18"/>
            <p:cNvCxnSpPr>
              <a:stCxn id="8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0" name="Google Shape;82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21" name="Google Shape;821;p18"/>
          <p:cNvGrpSpPr/>
          <p:nvPr/>
        </p:nvGrpSpPr>
        <p:grpSpPr>
          <a:xfrm>
            <a:off x="4752578" y="5635532"/>
            <a:ext cx="3446504" cy="276999"/>
            <a:chOff x="2448322" y="74775"/>
            <a:chExt cx="3446504" cy="276999"/>
          </a:xfrm>
        </p:grpSpPr>
        <p:sp>
          <p:nvSpPr>
            <p:cNvPr id="822" name="Google Shape;822;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23" name="Google Shape;823;p18"/>
            <p:cNvCxnSpPr>
              <a:stCxn id="8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4" name="Google Shape;824;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25" name="Google Shape;825;p18"/>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11 acumulado de 2022. </a:t>
            </a:r>
            <a:endParaRPr/>
          </a:p>
        </p:txBody>
      </p:sp>
      <p:sp>
        <p:nvSpPr>
          <p:cNvPr id="826" name="Google Shape;826;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27" name="Google Shape;827;p18"/>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828" name="Google Shape;828;p18"/>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a:p>
        </p:txBody>
      </p:sp>
      <p:sp>
        <p:nvSpPr>
          <p:cNvPr id="829" name="Google Shape;829;p18"/>
          <p:cNvSpPr/>
          <p:nvPr/>
        </p:nvSpPr>
        <p:spPr>
          <a:xfrm>
            <a:off x="4394504" y="7166029"/>
            <a:ext cx="2878356"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casos de IRA  ambulatorios, por grupos de edad a Periodo epidemiológico 11 acumulado, 2022</a:t>
            </a:r>
            <a:endParaRPr/>
          </a:p>
        </p:txBody>
      </p:sp>
      <p:sp>
        <p:nvSpPr>
          <p:cNvPr id="830" name="Google Shape;830;p18"/>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1.423  Muertes</a:t>
            </a:r>
            <a:endParaRPr/>
          </a:p>
        </p:txBody>
      </p:sp>
      <p:cxnSp>
        <p:nvCxnSpPr>
          <p:cNvPr id="831" name="Google Shape;831;p18"/>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832" name="Google Shape;832;p18"/>
          <p:cNvSpPr/>
          <p:nvPr/>
        </p:nvSpPr>
        <p:spPr>
          <a:xfrm>
            <a:off x="1299962" y="8309961"/>
            <a:ext cx="291878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de mayores de 60 años (78%).  La mayoría corresponden a pacientes  con otras  comorbilidades. Se han notificado  46 muertes en menores de 5 años.</a:t>
            </a:r>
            <a:endParaRPr/>
          </a:p>
        </p:txBody>
      </p:sp>
      <p:sp>
        <p:nvSpPr>
          <p:cNvPr id="833" name="Google Shape;833;p18"/>
          <p:cNvSpPr/>
          <p:nvPr/>
        </p:nvSpPr>
        <p:spPr>
          <a:xfrm>
            <a:off x="4394504" y="8695764"/>
            <a:ext cx="2796050"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11 acumulado, 2022</a:t>
            </a:r>
            <a:endParaRPr/>
          </a:p>
        </p:txBody>
      </p:sp>
      <p:graphicFrame>
        <p:nvGraphicFramePr>
          <p:cNvPr id="834" name="Google Shape;834;p18"/>
          <p:cNvGraphicFramePr/>
          <p:nvPr/>
        </p:nvGraphicFramePr>
        <p:xfrm>
          <a:off x="2347649" y="351205"/>
          <a:ext cx="4679559" cy="1831911"/>
        </p:xfrm>
        <a:graphic>
          <a:graphicData uri="http://schemas.openxmlformats.org/drawingml/2006/chart">
            <c:chart r:id="rId6"/>
          </a:graphicData>
        </a:graphic>
      </p:graphicFrame>
      <p:graphicFrame>
        <p:nvGraphicFramePr>
          <p:cNvPr id="835" name="Google Shape;835;p18"/>
          <p:cNvGraphicFramePr/>
          <p:nvPr/>
        </p:nvGraphicFramePr>
        <p:xfrm>
          <a:off x="2292862" y="2570701"/>
          <a:ext cx="4721186" cy="2235497"/>
        </p:xfrm>
        <a:graphic>
          <a:graphicData uri="http://schemas.openxmlformats.org/drawingml/2006/chart">
            <c:chart r:id="rId7"/>
          </a:graphicData>
        </a:graphic>
      </p:graphicFrame>
      <p:graphicFrame>
        <p:nvGraphicFramePr>
          <p:cNvPr id="836" name="Google Shape;836;p18"/>
          <p:cNvGraphicFramePr/>
          <p:nvPr/>
        </p:nvGraphicFramePr>
        <p:xfrm>
          <a:off x="79981" y="6135298"/>
          <a:ext cx="4024137" cy="1623783"/>
        </p:xfrm>
        <a:graphic>
          <a:graphicData uri="http://schemas.openxmlformats.org/drawingml/2006/chart">
            <c:chart r:id="rId8"/>
          </a:graphicData>
        </a:graphic>
      </p:graphicFrame>
      <p:pic>
        <p:nvPicPr>
          <p:cNvPr id="837" name="Google Shape;837;p18"/>
          <p:cNvPicPr preferRelativeResize="0"/>
          <p:nvPr/>
        </p:nvPicPr>
        <p:blipFill rotWithShape="1">
          <a:blip r:embed="rId9">
            <a:alphaModFix/>
          </a:blip>
          <a:srcRect b="0" l="0" r="0" t="0"/>
          <a:stretch/>
        </p:blipFill>
        <p:spPr>
          <a:xfrm>
            <a:off x="4394502" y="6099571"/>
            <a:ext cx="2775765" cy="1074405"/>
          </a:xfrm>
          <a:prstGeom prst="rect">
            <a:avLst/>
          </a:prstGeom>
          <a:noFill/>
          <a:ln>
            <a:noFill/>
          </a:ln>
        </p:spPr>
      </p:pic>
      <p:pic>
        <p:nvPicPr>
          <p:cNvPr id="838" name="Google Shape;838;p18"/>
          <p:cNvPicPr preferRelativeResize="0"/>
          <p:nvPr/>
        </p:nvPicPr>
        <p:blipFill rotWithShape="1">
          <a:blip r:embed="rId10">
            <a:alphaModFix/>
          </a:blip>
          <a:srcRect b="0" l="0" r="0" t="0"/>
          <a:stretch/>
        </p:blipFill>
        <p:spPr>
          <a:xfrm>
            <a:off x="4438257" y="7766119"/>
            <a:ext cx="2732011" cy="10164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19"/>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44" name="Google Shape;844;p19"/>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845" name="Google Shape;845;p19"/>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11-2022</a:t>
            </a:r>
            <a:endParaRPr b="1" sz="1200">
              <a:solidFill>
                <a:schemeClr val="dk1"/>
              </a:solidFill>
              <a:latin typeface="Arial Narrow"/>
              <a:ea typeface="Arial Narrow"/>
              <a:cs typeface="Arial Narrow"/>
              <a:sym typeface="Arial Narrow"/>
            </a:endParaRPr>
          </a:p>
        </p:txBody>
      </p:sp>
      <p:sp>
        <p:nvSpPr>
          <p:cNvPr id="846" name="Google Shape;846;p19"/>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11 acumulado de 2022. </a:t>
            </a:r>
            <a:endParaRPr/>
          </a:p>
        </p:txBody>
      </p:sp>
      <p:grpSp>
        <p:nvGrpSpPr>
          <p:cNvPr id="847" name="Google Shape;847;p19"/>
          <p:cNvGrpSpPr/>
          <p:nvPr/>
        </p:nvGrpSpPr>
        <p:grpSpPr>
          <a:xfrm>
            <a:off x="179214" y="4211960"/>
            <a:ext cx="1892650" cy="488476"/>
            <a:chOff x="2397524" y="3379972"/>
            <a:chExt cx="4508500" cy="904875"/>
          </a:xfrm>
        </p:grpSpPr>
        <p:pic>
          <p:nvPicPr>
            <p:cNvPr id="848" name="Google Shape;848;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49" name="Google Shape;849;p19"/>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23.734</a:t>
              </a:r>
              <a:endParaRPr b="1" sz="1400">
                <a:solidFill>
                  <a:schemeClr val="dk1"/>
                </a:solidFill>
                <a:latin typeface="Arial Narrow"/>
                <a:ea typeface="Arial Narrow"/>
                <a:cs typeface="Arial Narrow"/>
                <a:sym typeface="Arial Narrow"/>
              </a:endParaRPr>
            </a:p>
          </p:txBody>
        </p:sp>
      </p:grpSp>
      <p:sp>
        <p:nvSpPr>
          <p:cNvPr id="850" name="Google Shape;850;p19"/>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11%</a:t>
            </a:r>
            <a:endParaRPr/>
          </a:p>
        </p:txBody>
      </p:sp>
      <p:sp>
        <p:nvSpPr>
          <p:cNvPr id="851" name="Google Shape;851;p19"/>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11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a:p>
        </p:txBody>
      </p:sp>
      <p:grpSp>
        <p:nvGrpSpPr>
          <p:cNvPr id="852" name="Google Shape;852;p19"/>
          <p:cNvGrpSpPr/>
          <p:nvPr/>
        </p:nvGrpSpPr>
        <p:grpSpPr>
          <a:xfrm>
            <a:off x="2448322" y="74775"/>
            <a:ext cx="3446504" cy="276999"/>
            <a:chOff x="2448322" y="74775"/>
            <a:chExt cx="3446504" cy="276999"/>
          </a:xfrm>
        </p:grpSpPr>
        <p:sp>
          <p:nvSpPr>
            <p:cNvPr id="853" name="Google Shape;85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9"/>
            <p:cNvCxnSpPr>
              <a:stCxn id="8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56" name="Google Shape;856;p1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57" name="Google Shape;857;p19"/>
          <p:cNvGrpSpPr/>
          <p:nvPr/>
        </p:nvGrpSpPr>
        <p:grpSpPr>
          <a:xfrm>
            <a:off x="277404" y="5621632"/>
            <a:ext cx="3446504" cy="276999"/>
            <a:chOff x="2448322" y="74775"/>
            <a:chExt cx="3446504" cy="276999"/>
          </a:xfrm>
        </p:grpSpPr>
        <p:sp>
          <p:nvSpPr>
            <p:cNvPr id="858" name="Google Shape;858;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9" name="Google Shape;859;p19"/>
            <p:cNvCxnSpPr>
              <a:stCxn id="8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0" name="Google Shape;860;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61" name="Google Shape;861;p19"/>
          <p:cNvGrpSpPr/>
          <p:nvPr/>
        </p:nvGrpSpPr>
        <p:grpSpPr>
          <a:xfrm>
            <a:off x="4752578" y="5635532"/>
            <a:ext cx="3446504" cy="276999"/>
            <a:chOff x="2448322" y="74775"/>
            <a:chExt cx="3446504" cy="276999"/>
          </a:xfrm>
        </p:grpSpPr>
        <p:sp>
          <p:nvSpPr>
            <p:cNvPr id="862" name="Google Shape;862;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63" name="Google Shape;863;p19"/>
            <p:cNvCxnSpPr>
              <a:stCxn id="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4" name="Google Shape;864;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65" name="Google Shape;865;p19"/>
          <p:cNvSpPr/>
          <p:nvPr/>
        </p:nvSpPr>
        <p:spPr>
          <a:xfrm>
            <a:off x="50069" y="8119764"/>
            <a:ext cx="412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11 acumulado de 2022</a:t>
            </a:r>
            <a:endParaRPr/>
          </a:p>
        </p:txBody>
      </p:sp>
      <p:sp>
        <p:nvSpPr>
          <p:cNvPr id="866" name="Google Shape;866;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19</a:t>
            </a:r>
            <a:endParaRPr b="1" sz="1050">
              <a:solidFill>
                <a:schemeClr val="dk1"/>
              </a:solidFill>
              <a:latin typeface="Arial Narrow"/>
              <a:ea typeface="Arial Narrow"/>
              <a:cs typeface="Arial Narrow"/>
              <a:sym typeface="Arial Narrow"/>
            </a:endParaRPr>
          </a:p>
        </p:txBody>
      </p:sp>
      <p:sp>
        <p:nvSpPr>
          <p:cNvPr id="867" name="Google Shape;867;p19"/>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868" name="Google Shape;868;p19"/>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a:p>
        </p:txBody>
      </p:sp>
      <p:sp>
        <p:nvSpPr>
          <p:cNvPr id="869" name="Google Shape;869;p19"/>
          <p:cNvSpPr/>
          <p:nvPr/>
        </p:nvSpPr>
        <p:spPr>
          <a:xfrm>
            <a:off x="4206942" y="7944432"/>
            <a:ext cx="2799703"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con IRA  hospitalizados en sala general por grupos de edad, a Periodo epidemiológico 11 acumulado, 2022</a:t>
            </a:r>
            <a:endParaRPr/>
          </a:p>
        </p:txBody>
      </p:sp>
      <p:graphicFrame>
        <p:nvGraphicFramePr>
          <p:cNvPr id="870" name="Google Shape;870;p19"/>
          <p:cNvGraphicFramePr/>
          <p:nvPr/>
        </p:nvGraphicFramePr>
        <p:xfrm>
          <a:off x="2394265" y="428785"/>
          <a:ext cx="4662569" cy="1903616"/>
        </p:xfrm>
        <a:graphic>
          <a:graphicData uri="http://schemas.openxmlformats.org/drawingml/2006/chart">
            <c:chart r:id="rId6"/>
          </a:graphicData>
        </a:graphic>
      </p:graphicFrame>
      <p:graphicFrame>
        <p:nvGraphicFramePr>
          <p:cNvPr id="871" name="Google Shape;871;p19"/>
          <p:cNvGraphicFramePr/>
          <p:nvPr/>
        </p:nvGraphicFramePr>
        <p:xfrm>
          <a:off x="2373264" y="2930109"/>
          <a:ext cx="4683570" cy="1993044"/>
        </p:xfrm>
        <a:graphic>
          <a:graphicData uri="http://schemas.openxmlformats.org/drawingml/2006/chart">
            <c:chart r:id="rId7"/>
          </a:graphicData>
        </a:graphic>
      </p:graphicFrame>
      <p:graphicFrame>
        <p:nvGraphicFramePr>
          <p:cNvPr id="872" name="Google Shape;872;p19"/>
          <p:cNvGraphicFramePr/>
          <p:nvPr/>
        </p:nvGraphicFramePr>
        <p:xfrm>
          <a:off x="58063" y="6090645"/>
          <a:ext cx="4118451" cy="2029120"/>
        </p:xfrm>
        <a:graphic>
          <a:graphicData uri="http://schemas.openxmlformats.org/drawingml/2006/chart">
            <c:chart r:id="rId8"/>
          </a:graphicData>
        </a:graphic>
      </p:graphicFrame>
      <p:pic>
        <p:nvPicPr>
          <p:cNvPr id="873" name="Google Shape;873;p19"/>
          <p:cNvPicPr preferRelativeResize="0"/>
          <p:nvPr/>
        </p:nvPicPr>
        <p:blipFill rotWithShape="1">
          <a:blip r:embed="rId9">
            <a:alphaModFix/>
          </a:blip>
          <a:srcRect b="0" l="0" r="0" t="0"/>
          <a:stretch/>
        </p:blipFill>
        <p:spPr>
          <a:xfrm>
            <a:off x="4280300" y="6722744"/>
            <a:ext cx="2776534" cy="975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11 de 2022 - Reporte Semanas 1 a 44 (Hasta noviembre 04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{A03DA329-849C-47B7-BC64-5723E98593B8}</a:tableStyleId>
              </a:tblPr>
              <a:tblGrid>
                <a:gridCol w="1483275"/>
                <a:gridCol w="1483275"/>
                <a:gridCol w="1483275"/>
                <a:gridCol w="1483275"/>
                <a:gridCol w="712350"/>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20"/>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879" name="Google Shape;879;p20"/>
          <p:cNvPicPr preferRelativeResize="0"/>
          <p:nvPr/>
        </p:nvPicPr>
        <p:blipFill rotWithShape="1">
          <a:blip r:embed="rId4">
            <a:alphaModFix/>
          </a:blip>
          <a:srcRect b="0" l="0" r="0" t="51431"/>
          <a:stretch/>
        </p:blipFill>
        <p:spPr>
          <a:xfrm>
            <a:off x="50" y="2805169"/>
            <a:ext cx="2232223" cy="2685972"/>
          </a:xfrm>
          <a:prstGeom prst="rect">
            <a:avLst/>
          </a:prstGeom>
          <a:noFill/>
          <a:ln>
            <a:noFill/>
          </a:ln>
        </p:spPr>
      </p:pic>
      <p:sp>
        <p:nvSpPr>
          <p:cNvPr id="880" name="Google Shape;880;p20"/>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11-2022</a:t>
            </a:r>
            <a:endParaRPr b="1" sz="1200">
              <a:solidFill>
                <a:schemeClr val="dk1"/>
              </a:solidFill>
              <a:latin typeface="Arial Narrow"/>
              <a:ea typeface="Arial Narrow"/>
              <a:cs typeface="Arial Narrow"/>
              <a:sym typeface="Arial Narrow"/>
            </a:endParaRPr>
          </a:p>
        </p:txBody>
      </p:sp>
      <p:sp>
        <p:nvSpPr>
          <p:cNvPr id="881" name="Google Shape;881;p20"/>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Gráfico de control IRA-UCI. Medellín, a Periodo epidemiológico 11 acumulado de 2022 </a:t>
            </a:r>
            <a:endParaRPr/>
          </a:p>
        </p:txBody>
      </p:sp>
      <p:grpSp>
        <p:nvGrpSpPr>
          <p:cNvPr id="882" name="Google Shape;882;p20"/>
          <p:cNvGrpSpPr/>
          <p:nvPr/>
        </p:nvGrpSpPr>
        <p:grpSpPr>
          <a:xfrm>
            <a:off x="179214" y="4211960"/>
            <a:ext cx="1892650" cy="488476"/>
            <a:chOff x="2397524" y="3379972"/>
            <a:chExt cx="4508500" cy="904875"/>
          </a:xfrm>
        </p:grpSpPr>
        <p:pic>
          <p:nvPicPr>
            <p:cNvPr id="883" name="Google Shape;883;p2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84" name="Google Shape;884;p20"/>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3.552</a:t>
              </a:r>
              <a:endParaRPr b="1" sz="1400">
                <a:solidFill>
                  <a:schemeClr val="dk1"/>
                </a:solidFill>
                <a:latin typeface="Arial Narrow"/>
                <a:ea typeface="Arial Narrow"/>
                <a:cs typeface="Arial Narrow"/>
                <a:sym typeface="Arial Narrow"/>
              </a:endParaRPr>
            </a:p>
          </p:txBody>
        </p:sp>
      </p:grpSp>
      <p:sp>
        <p:nvSpPr>
          <p:cNvPr id="885" name="Google Shape;885;p20"/>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59%.</a:t>
            </a:r>
            <a:endParaRPr/>
          </a:p>
        </p:txBody>
      </p:sp>
      <p:sp>
        <p:nvSpPr>
          <p:cNvPr id="886" name="Google Shape;886;p20"/>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11 acumulado  Años 2019-2022</a:t>
            </a:r>
            <a:endParaRPr/>
          </a:p>
        </p:txBody>
      </p:sp>
      <p:grpSp>
        <p:nvGrpSpPr>
          <p:cNvPr id="887" name="Google Shape;887;p20"/>
          <p:cNvGrpSpPr/>
          <p:nvPr/>
        </p:nvGrpSpPr>
        <p:grpSpPr>
          <a:xfrm>
            <a:off x="2448322" y="74775"/>
            <a:ext cx="3446504" cy="276999"/>
            <a:chOff x="2448322" y="74775"/>
            <a:chExt cx="3446504" cy="276999"/>
          </a:xfrm>
        </p:grpSpPr>
        <p:sp>
          <p:nvSpPr>
            <p:cNvPr id="888" name="Google Shape;888;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89" name="Google Shape;889;p20"/>
            <p:cNvCxnSpPr>
              <a:stCxn id="88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0" name="Google Shape;890;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91" name="Google Shape;891;p2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92" name="Google Shape;892;p20"/>
          <p:cNvGrpSpPr/>
          <p:nvPr/>
        </p:nvGrpSpPr>
        <p:grpSpPr>
          <a:xfrm>
            <a:off x="277404" y="5621632"/>
            <a:ext cx="3446504" cy="276999"/>
            <a:chOff x="2448322" y="74775"/>
            <a:chExt cx="3446504" cy="276999"/>
          </a:xfrm>
        </p:grpSpPr>
        <p:sp>
          <p:nvSpPr>
            <p:cNvPr id="893" name="Google Shape;893;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4" name="Google Shape;894;p20"/>
            <p:cNvCxnSpPr>
              <a:stCxn id="8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5" name="Google Shape;895;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96" name="Google Shape;896;p20"/>
          <p:cNvGrpSpPr/>
          <p:nvPr/>
        </p:nvGrpSpPr>
        <p:grpSpPr>
          <a:xfrm>
            <a:off x="4752578" y="5635532"/>
            <a:ext cx="3446504" cy="276999"/>
            <a:chOff x="2448322" y="74775"/>
            <a:chExt cx="3446504" cy="276999"/>
          </a:xfrm>
        </p:grpSpPr>
        <p:sp>
          <p:nvSpPr>
            <p:cNvPr id="897" name="Google Shape;897;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8" name="Google Shape;898;p20"/>
            <p:cNvCxnSpPr>
              <a:stCxn id="8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9" name="Google Shape;899;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00" name="Google Shape;900;p20"/>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11 acumulado de 2022. </a:t>
            </a:r>
            <a:endParaRPr/>
          </a:p>
        </p:txBody>
      </p:sp>
      <p:sp>
        <p:nvSpPr>
          <p:cNvPr id="901" name="Google Shape;901;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Pág..20 </a:t>
            </a:r>
            <a:endParaRPr b="1" sz="1050">
              <a:solidFill>
                <a:schemeClr val="dk1"/>
              </a:solidFill>
              <a:latin typeface="Arial Narrow"/>
              <a:ea typeface="Arial Narrow"/>
              <a:cs typeface="Arial Narrow"/>
              <a:sym typeface="Arial Narrow"/>
            </a:endParaRPr>
          </a:p>
        </p:txBody>
      </p:sp>
      <p:sp>
        <p:nvSpPr>
          <p:cNvPr id="902" name="Google Shape;902;p20"/>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903" name="Google Shape;903;p20"/>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a:p>
        </p:txBody>
      </p:sp>
      <p:sp>
        <p:nvSpPr>
          <p:cNvPr id="904" name="Google Shape;904;p20"/>
          <p:cNvSpPr/>
          <p:nvPr/>
        </p:nvSpPr>
        <p:spPr>
          <a:xfrm>
            <a:off x="4279741" y="8040974"/>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11 acumulado de 2022</a:t>
            </a:r>
            <a:endParaRPr/>
          </a:p>
        </p:txBody>
      </p:sp>
      <p:graphicFrame>
        <p:nvGraphicFramePr>
          <p:cNvPr id="905" name="Google Shape;905;p20"/>
          <p:cNvGraphicFramePr/>
          <p:nvPr/>
        </p:nvGraphicFramePr>
        <p:xfrm>
          <a:off x="47604" y="6068779"/>
          <a:ext cx="4056902" cy="1930536"/>
        </p:xfrm>
        <a:graphic>
          <a:graphicData uri="http://schemas.openxmlformats.org/drawingml/2006/chart">
            <c:chart r:id="rId6"/>
          </a:graphicData>
        </a:graphic>
      </p:graphicFrame>
      <p:pic>
        <p:nvPicPr>
          <p:cNvPr id="906" name="Google Shape;906;p20"/>
          <p:cNvPicPr preferRelativeResize="0"/>
          <p:nvPr/>
        </p:nvPicPr>
        <p:blipFill rotWithShape="1">
          <a:blip r:embed="rId7">
            <a:alphaModFix/>
          </a:blip>
          <a:srcRect b="0" l="0" r="0" t="0"/>
          <a:stretch/>
        </p:blipFill>
        <p:spPr>
          <a:xfrm>
            <a:off x="4279740" y="6612364"/>
            <a:ext cx="2865741" cy="1052313"/>
          </a:xfrm>
          <a:prstGeom prst="rect">
            <a:avLst/>
          </a:prstGeom>
          <a:noFill/>
          <a:ln>
            <a:noFill/>
          </a:ln>
        </p:spPr>
      </p:pic>
      <p:graphicFrame>
        <p:nvGraphicFramePr>
          <p:cNvPr id="907" name="Google Shape;907;p20"/>
          <p:cNvGraphicFramePr/>
          <p:nvPr/>
        </p:nvGraphicFramePr>
        <p:xfrm>
          <a:off x="2413679" y="2790566"/>
          <a:ext cx="4398995" cy="2008781"/>
        </p:xfrm>
        <a:graphic>
          <a:graphicData uri="http://schemas.openxmlformats.org/drawingml/2006/chart">
            <c:chart r:id="rId8"/>
          </a:graphicData>
        </a:graphic>
      </p:graphicFrame>
      <p:graphicFrame>
        <p:nvGraphicFramePr>
          <p:cNvPr id="908" name="Google Shape;908;p20"/>
          <p:cNvGraphicFramePr/>
          <p:nvPr/>
        </p:nvGraphicFramePr>
        <p:xfrm>
          <a:off x="2392527" y="422509"/>
          <a:ext cx="4664307" cy="1879957"/>
        </p:xfrm>
        <a:graphic>
          <a:graphicData uri="http://schemas.openxmlformats.org/drawingml/2006/chart">
            <c:chart r:id="rId9"/>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21"/>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14" name="Google Shape;914;p21"/>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915" name="Google Shape;915;p21"/>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11-2022</a:t>
            </a:r>
            <a:endParaRPr b="1" sz="1200">
              <a:solidFill>
                <a:schemeClr val="dk1"/>
              </a:solidFill>
              <a:latin typeface="Arial Narrow"/>
              <a:ea typeface="Arial Narrow"/>
              <a:cs typeface="Arial Narrow"/>
              <a:sym typeface="Arial Narrow"/>
            </a:endParaRPr>
          </a:p>
        </p:txBody>
      </p:sp>
      <p:sp>
        <p:nvSpPr>
          <p:cNvPr id="916" name="Google Shape;916;p21"/>
          <p:cNvSpPr/>
          <p:nvPr/>
        </p:nvSpPr>
        <p:spPr>
          <a:xfrm>
            <a:off x="2201761" y="4877572"/>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positivos notificados por la unidad centinela a Periodo epidemiológico 11 acumulado, 2022</a:t>
            </a:r>
            <a:endParaRPr/>
          </a:p>
        </p:txBody>
      </p:sp>
      <p:grpSp>
        <p:nvGrpSpPr>
          <p:cNvPr id="917" name="Google Shape;917;p21"/>
          <p:cNvGrpSpPr/>
          <p:nvPr/>
        </p:nvGrpSpPr>
        <p:grpSpPr>
          <a:xfrm>
            <a:off x="72058" y="4067944"/>
            <a:ext cx="2071864" cy="635617"/>
            <a:chOff x="2397524" y="3379972"/>
            <a:chExt cx="4508500" cy="904875"/>
          </a:xfrm>
        </p:grpSpPr>
        <p:pic>
          <p:nvPicPr>
            <p:cNvPr id="918" name="Google Shape;918;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19" name="Google Shape;919;p21"/>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349</a:t>
              </a:r>
              <a:endParaRPr b="1" sz="1600">
                <a:solidFill>
                  <a:schemeClr val="dk1"/>
                </a:solidFill>
                <a:latin typeface="Arial Narrow"/>
                <a:ea typeface="Arial Narrow"/>
                <a:cs typeface="Arial Narrow"/>
                <a:sym typeface="Arial Narrow"/>
              </a:endParaRPr>
            </a:p>
          </p:txBody>
        </p:sp>
      </p:grpSp>
      <p:sp>
        <p:nvSpPr>
          <p:cNvPr id="920" name="Google Shape;920;p21"/>
          <p:cNvSpPr/>
          <p:nvPr/>
        </p:nvSpPr>
        <p:spPr>
          <a:xfrm>
            <a:off x="2196850" y="2293750"/>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a Periodo epidemiológico 11 acumulado,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921" name="Google Shape;921;p21"/>
          <p:cNvGrpSpPr/>
          <p:nvPr/>
        </p:nvGrpSpPr>
        <p:grpSpPr>
          <a:xfrm>
            <a:off x="2448322" y="74775"/>
            <a:ext cx="3446504" cy="276999"/>
            <a:chOff x="2448322" y="74775"/>
            <a:chExt cx="3446504" cy="276999"/>
          </a:xfrm>
        </p:grpSpPr>
        <p:sp>
          <p:nvSpPr>
            <p:cNvPr id="922" name="Google Shape;92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3" name="Google Shape;923;p21"/>
            <p:cNvCxnSpPr>
              <a:stCxn id="9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4" name="Google Shape;92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925" name="Google Shape;925;p21"/>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26" name="Google Shape;926;p21"/>
          <p:cNvGrpSpPr/>
          <p:nvPr/>
        </p:nvGrpSpPr>
        <p:grpSpPr>
          <a:xfrm>
            <a:off x="277404" y="5621632"/>
            <a:ext cx="3446504" cy="276999"/>
            <a:chOff x="2448322" y="74775"/>
            <a:chExt cx="3446504" cy="276999"/>
          </a:xfrm>
        </p:grpSpPr>
        <p:sp>
          <p:nvSpPr>
            <p:cNvPr id="927" name="Google Shape;927;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8" name="Google Shape;928;p21"/>
            <p:cNvCxnSpPr>
              <a:stCxn id="92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9" name="Google Shape;929;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30" name="Google Shape;93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a:t>
            </a:r>
            <a:endParaRPr b="1" sz="1050">
              <a:solidFill>
                <a:schemeClr val="dk1"/>
              </a:solidFill>
              <a:latin typeface="Arial Narrow"/>
              <a:ea typeface="Arial Narrow"/>
              <a:cs typeface="Arial Narrow"/>
              <a:sym typeface="Arial Narrow"/>
            </a:endParaRPr>
          </a:p>
        </p:txBody>
      </p:sp>
      <p:sp>
        <p:nvSpPr>
          <p:cNvPr id="931" name="Google Shape;931;p21"/>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a:p>
        </p:txBody>
      </p:sp>
      <p:sp>
        <p:nvSpPr>
          <p:cNvPr id="932" name="Google Shape;932;p21"/>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15,3%</a:t>
            </a:r>
            <a:endParaRPr b="1" sz="1200">
              <a:solidFill>
                <a:schemeClr val="dk1"/>
              </a:solidFill>
              <a:latin typeface="Arial Narrow"/>
              <a:ea typeface="Arial Narrow"/>
              <a:cs typeface="Arial Narrow"/>
              <a:sym typeface="Arial Narrow"/>
            </a:endParaRPr>
          </a:p>
        </p:txBody>
      </p:sp>
      <p:pic>
        <p:nvPicPr>
          <p:cNvPr id="933" name="Google Shape;933;p21"/>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934" name="Google Shape;934;p21"/>
          <p:cNvGrpSpPr/>
          <p:nvPr/>
        </p:nvGrpSpPr>
        <p:grpSpPr>
          <a:xfrm>
            <a:off x="1051937" y="6726660"/>
            <a:ext cx="1252369" cy="877901"/>
            <a:chOff x="-36884" y="7072716"/>
            <a:chExt cx="1252369" cy="877901"/>
          </a:xfrm>
        </p:grpSpPr>
        <p:sp>
          <p:nvSpPr>
            <p:cNvPr id="935" name="Google Shape;93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936" name="Google Shape;936;p21"/>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a:t>
              </a:r>
              <a:endParaRPr b="1" sz="1600">
                <a:solidFill>
                  <a:schemeClr val="dk1"/>
                </a:solidFill>
                <a:latin typeface="Arial Narrow"/>
                <a:ea typeface="Arial Narrow"/>
                <a:cs typeface="Arial Narrow"/>
                <a:sym typeface="Arial Narrow"/>
              </a:endParaRPr>
            </a:p>
          </p:txBody>
        </p:sp>
        <p:sp>
          <p:nvSpPr>
            <p:cNvPr id="937" name="Google Shape;937;p21"/>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181Casos</a:t>
              </a:r>
              <a:endParaRPr b="1" sz="1200">
                <a:solidFill>
                  <a:schemeClr val="dk1"/>
                </a:solidFill>
                <a:latin typeface="Arial Narrow"/>
                <a:ea typeface="Arial Narrow"/>
                <a:cs typeface="Arial Narrow"/>
                <a:sym typeface="Arial Narrow"/>
              </a:endParaRPr>
            </a:p>
          </p:txBody>
        </p:sp>
      </p:grpSp>
      <p:pic>
        <p:nvPicPr>
          <p:cNvPr id="938" name="Google Shape;938;p21"/>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939" name="Google Shape;939;p21"/>
          <p:cNvGrpSpPr/>
          <p:nvPr/>
        </p:nvGrpSpPr>
        <p:grpSpPr>
          <a:xfrm>
            <a:off x="-58310" y="7244599"/>
            <a:ext cx="1241624" cy="1071817"/>
            <a:chOff x="-14122" y="7072716"/>
            <a:chExt cx="1241624" cy="1071817"/>
          </a:xfrm>
        </p:grpSpPr>
        <p:sp>
          <p:nvSpPr>
            <p:cNvPr id="940" name="Google Shape;940;p21"/>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a:p>
          </p:txBody>
        </p:sp>
        <p:sp>
          <p:nvSpPr>
            <p:cNvPr id="941" name="Google Shape;941;p21"/>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44%</a:t>
              </a:r>
              <a:endParaRPr b="1" sz="1600">
                <a:solidFill>
                  <a:schemeClr val="dk1"/>
                </a:solidFill>
                <a:latin typeface="Arial Narrow"/>
                <a:ea typeface="Arial Narrow"/>
                <a:cs typeface="Arial Narrow"/>
                <a:sym typeface="Arial Narrow"/>
              </a:endParaRPr>
            </a:p>
          </p:txBody>
        </p:sp>
        <p:sp>
          <p:nvSpPr>
            <p:cNvPr id="942" name="Google Shape;942;p21"/>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349 Casos</a:t>
              </a:r>
              <a:endParaRPr/>
            </a:p>
          </p:txBody>
        </p:sp>
      </p:grpSp>
      <p:pic>
        <p:nvPicPr>
          <p:cNvPr id="943" name="Google Shape;943;p21"/>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944" name="Google Shape;944;p21"/>
          <p:cNvGrpSpPr/>
          <p:nvPr/>
        </p:nvGrpSpPr>
        <p:grpSpPr>
          <a:xfrm>
            <a:off x="1938795" y="6726660"/>
            <a:ext cx="1229607" cy="877901"/>
            <a:chOff x="-14122" y="7072716"/>
            <a:chExt cx="1229607" cy="877901"/>
          </a:xfrm>
        </p:grpSpPr>
        <p:sp>
          <p:nvSpPr>
            <p:cNvPr id="945" name="Google Shape;94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946" name="Google Shape;946;p21"/>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a:t>
              </a:r>
              <a:endParaRPr b="1" sz="1600">
                <a:solidFill>
                  <a:schemeClr val="dk1"/>
                </a:solidFill>
                <a:latin typeface="Arial Narrow"/>
                <a:ea typeface="Arial Narrow"/>
                <a:cs typeface="Arial Narrow"/>
                <a:sym typeface="Arial Narrow"/>
              </a:endParaRPr>
            </a:p>
          </p:txBody>
        </p:sp>
        <p:sp>
          <p:nvSpPr>
            <p:cNvPr id="947" name="Google Shape;94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168 Casos</a:t>
              </a:r>
              <a:endParaRPr/>
            </a:p>
          </p:txBody>
        </p:sp>
      </p:grpSp>
      <p:pic>
        <p:nvPicPr>
          <p:cNvPr id="948" name="Google Shape;948;p21"/>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949" name="Google Shape;949;p21"/>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950" name="Google Shape;950;p21"/>
          <p:cNvGrpSpPr/>
          <p:nvPr/>
        </p:nvGrpSpPr>
        <p:grpSpPr>
          <a:xfrm>
            <a:off x="1034152" y="8322080"/>
            <a:ext cx="1229607" cy="877901"/>
            <a:chOff x="-14122" y="7072716"/>
            <a:chExt cx="1229607" cy="877901"/>
          </a:xfrm>
        </p:grpSpPr>
        <p:sp>
          <p:nvSpPr>
            <p:cNvPr id="951" name="Google Shape;951;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a:p>
          </p:txBody>
        </p:sp>
        <p:sp>
          <p:nvSpPr>
            <p:cNvPr id="952" name="Google Shape;952;p21"/>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a:t>
              </a:r>
              <a:endParaRPr b="1" sz="1600">
                <a:solidFill>
                  <a:schemeClr val="dk1"/>
                </a:solidFill>
                <a:latin typeface="Arial Narrow"/>
                <a:ea typeface="Arial Narrow"/>
                <a:cs typeface="Arial Narrow"/>
                <a:sym typeface="Arial Narrow"/>
              </a:endParaRPr>
            </a:p>
          </p:txBody>
        </p:sp>
        <p:sp>
          <p:nvSpPr>
            <p:cNvPr id="953" name="Google Shape;953;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286 Casos</a:t>
              </a:r>
              <a:endParaRPr/>
            </a:p>
          </p:txBody>
        </p:sp>
      </p:grpSp>
      <p:grpSp>
        <p:nvGrpSpPr>
          <p:cNvPr id="954" name="Google Shape;954;p21"/>
          <p:cNvGrpSpPr/>
          <p:nvPr/>
        </p:nvGrpSpPr>
        <p:grpSpPr>
          <a:xfrm>
            <a:off x="1925147" y="8312486"/>
            <a:ext cx="1229607" cy="877901"/>
            <a:chOff x="-14122" y="7072716"/>
            <a:chExt cx="1229607" cy="877901"/>
          </a:xfrm>
        </p:grpSpPr>
        <p:sp>
          <p:nvSpPr>
            <p:cNvPr id="955" name="Google Shape;95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a:p>
          </p:txBody>
        </p:sp>
        <p:sp>
          <p:nvSpPr>
            <p:cNvPr id="956" name="Google Shape;956;p21"/>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a:t>
              </a:r>
              <a:endParaRPr b="1" sz="1600">
                <a:solidFill>
                  <a:schemeClr val="dk1"/>
                </a:solidFill>
                <a:latin typeface="Arial Narrow"/>
                <a:ea typeface="Arial Narrow"/>
                <a:cs typeface="Arial Narrow"/>
                <a:sym typeface="Arial Narrow"/>
              </a:endParaRPr>
            </a:p>
          </p:txBody>
        </p:sp>
        <p:sp>
          <p:nvSpPr>
            <p:cNvPr id="957" name="Google Shape;95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 Casos</a:t>
              </a:r>
              <a:endParaRPr/>
            </a:p>
          </p:txBody>
        </p:sp>
      </p:grpSp>
      <p:grpSp>
        <p:nvGrpSpPr>
          <p:cNvPr id="958" name="Google Shape;958;p21"/>
          <p:cNvGrpSpPr/>
          <p:nvPr/>
        </p:nvGrpSpPr>
        <p:grpSpPr>
          <a:xfrm>
            <a:off x="3528442" y="5635532"/>
            <a:ext cx="3446504" cy="276999"/>
            <a:chOff x="2448322" y="74775"/>
            <a:chExt cx="3446504" cy="276999"/>
          </a:xfrm>
        </p:grpSpPr>
        <p:sp>
          <p:nvSpPr>
            <p:cNvPr id="959" name="Google Shape;959;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60" name="Google Shape;960;p21"/>
            <p:cNvCxnSpPr>
              <a:stCxn id="9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61" name="Google Shape;961;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962" name="Google Shape;962;p21"/>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casos para el estudio de circulación viral y bacteriana. La meta para esta Unidad es de 5 muestras por semana, según lineamientos del evento 345 del INS, lo que denota que ha cumplido con la meta establecida.</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han captado 785 muestras estudiadas en la Unidad, se tienen resultados a la fecha del 90% de las cuales se han confirmado por laboratorio el 44%.</a:t>
            </a:r>
            <a:endParaRPr sz="1200">
              <a:solidFill>
                <a:schemeClr val="dk1"/>
              </a:solidFill>
              <a:latin typeface="Arial Narrow"/>
              <a:ea typeface="Arial Narrow"/>
              <a:cs typeface="Arial Narrow"/>
              <a:sym typeface="Arial Narrow"/>
            </a:endParaRPr>
          </a:p>
        </p:txBody>
      </p:sp>
      <p:graphicFrame>
        <p:nvGraphicFramePr>
          <p:cNvPr id="963" name="Google Shape;963;p21"/>
          <p:cNvGraphicFramePr/>
          <p:nvPr/>
        </p:nvGraphicFramePr>
        <p:xfrm>
          <a:off x="2281544" y="288544"/>
          <a:ext cx="4572000" cy="2257425"/>
        </p:xfrm>
        <a:graphic>
          <a:graphicData uri="http://schemas.openxmlformats.org/drawingml/2006/chart">
            <c:chart r:id="rId10"/>
          </a:graphicData>
        </a:graphic>
      </p:graphicFrame>
      <p:graphicFrame>
        <p:nvGraphicFramePr>
          <p:cNvPr id="964" name="Google Shape;964;p21"/>
          <p:cNvGraphicFramePr/>
          <p:nvPr/>
        </p:nvGraphicFramePr>
        <p:xfrm>
          <a:off x="2253809" y="2887286"/>
          <a:ext cx="4572000" cy="2257425"/>
        </p:xfrm>
        <a:graphic>
          <a:graphicData uri="http://schemas.openxmlformats.org/drawingml/2006/chart">
            <c:chart r:id="rId1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22"/>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0" name="Google Shape;970;p22"/>
          <p:cNvGrpSpPr/>
          <p:nvPr/>
        </p:nvGrpSpPr>
        <p:grpSpPr>
          <a:xfrm>
            <a:off x="277404" y="137149"/>
            <a:ext cx="3446504" cy="276999"/>
            <a:chOff x="2448322" y="74775"/>
            <a:chExt cx="3446504" cy="276999"/>
          </a:xfrm>
        </p:grpSpPr>
        <p:sp>
          <p:nvSpPr>
            <p:cNvPr id="971" name="Google Shape;971;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2" name="Google Shape;972;p22"/>
            <p:cNvCxnSpPr>
              <a:stCxn id="97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3" name="Google Shape;973;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a:p>
          </p:txBody>
        </p:sp>
      </p:grpSp>
      <p:sp>
        <p:nvSpPr>
          <p:cNvPr id="974" name="Google Shape;974;p22"/>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5" name="Google Shape;975;p22"/>
          <p:cNvGrpSpPr/>
          <p:nvPr/>
        </p:nvGrpSpPr>
        <p:grpSpPr>
          <a:xfrm>
            <a:off x="277404" y="4397496"/>
            <a:ext cx="3446504" cy="276999"/>
            <a:chOff x="2448322" y="74775"/>
            <a:chExt cx="3446504" cy="276999"/>
          </a:xfrm>
        </p:grpSpPr>
        <p:sp>
          <p:nvSpPr>
            <p:cNvPr id="976" name="Google Shape;976;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7" name="Google Shape;977;p22"/>
            <p:cNvCxnSpPr>
              <a:stCxn id="9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8" name="Google Shape;978;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a:p>
          </p:txBody>
        </p:sp>
      </p:grpSp>
      <p:sp>
        <p:nvSpPr>
          <p:cNvPr id="979" name="Google Shape;979;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980" name="Google Shape;980;p22"/>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11 acumulado de 2022</a:t>
            </a:r>
            <a:endParaRPr/>
          </a:p>
        </p:txBody>
      </p:sp>
      <p:sp>
        <p:nvSpPr>
          <p:cNvPr id="981" name="Google Shape;981;p22"/>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Unidad Centinela IRAG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Captados por la Unidad Centinela, según grupo de edad, a Periodo epidemiológico 11 acumulado de 2022</a:t>
            </a:r>
            <a:endParaRPr/>
          </a:p>
        </p:txBody>
      </p:sp>
      <p:sp>
        <p:nvSpPr>
          <p:cNvPr id="982" name="Google Shape;982;p22"/>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22"/>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inusitada por las demás IPS de la ciudad y los resultados del LDSP de los pacientes atendidos en las IPS de la ciudad.  De un total de 98.510 muestras confirmadas por laboratorio para virus respiratorios, los virus de mayor circulación son el Covid-19 con 96.169 y el VSR con 2.042 casos. Se han diagnosticado además,   28 casos de influenza AH1N1,  32 casos de Influenza A,  11 casos  Influenza B, 8 casos de Influenza AH3 estacional,  71 casos de Parainfluenza, 87 casos de adenovirus y  51 casos de  Metaneumovirus.</a:t>
            </a:r>
            <a:endParaRPr sz="1100">
              <a:solidFill>
                <a:srgbClr val="FF0000"/>
              </a:solidFill>
              <a:latin typeface="Arial Narrow"/>
              <a:ea typeface="Arial Narrow"/>
              <a:cs typeface="Arial Narrow"/>
              <a:sym typeface="Arial Narrow"/>
            </a:endParaRPr>
          </a:p>
        </p:txBody>
      </p:sp>
      <p:graphicFrame>
        <p:nvGraphicFramePr>
          <p:cNvPr id="984" name="Google Shape;984;p22"/>
          <p:cNvGraphicFramePr/>
          <p:nvPr/>
        </p:nvGraphicFramePr>
        <p:xfrm>
          <a:off x="39185" y="541260"/>
          <a:ext cx="4641384" cy="3049340"/>
        </p:xfrm>
        <a:graphic>
          <a:graphicData uri="http://schemas.openxmlformats.org/drawingml/2006/chart">
            <c:chart r:id="rId3"/>
          </a:graphicData>
        </a:graphic>
      </p:graphicFrame>
      <p:graphicFrame>
        <p:nvGraphicFramePr>
          <p:cNvPr id="985" name="Google Shape;985;p22"/>
          <p:cNvGraphicFramePr/>
          <p:nvPr/>
        </p:nvGraphicFramePr>
        <p:xfrm>
          <a:off x="-23228" y="4805300"/>
          <a:ext cx="7184617" cy="3735011"/>
        </p:xfrm>
        <a:graphic>
          <a:graphicData uri="http://schemas.openxmlformats.org/drawingml/2006/chart">
            <c:chart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id="990" name="Google Shape;990;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91" name="Google Shape;991;p23"/>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992" name="Google Shape;992;p23"/>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11-2022</a:t>
            </a:r>
            <a:endParaRPr b="1" sz="1200">
              <a:solidFill>
                <a:schemeClr val="dk1"/>
              </a:solidFill>
              <a:latin typeface="Arial Narrow"/>
              <a:ea typeface="Arial Narrow"/>
              <a:cs typeface="Arial Narrow"/>
              <a:sym typeface="Arial Narrow"/>
            </a:endParaRPr>
          </a:p>
        </p:txBody>
      </p:sp>
      <p:sp>
        <p:nvSpPr>
          <p:cNvPr id="993" name="Google Shape;993;p23"/>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11 acumulado, 2021-2022. </a:t>
            </a:r>
            <a:endParaRPr/>
          </a:p>
        </p:txBody>
      </p:sp>
      <p:grpSp>
        <p:nvGrpSpPr>
          <p:cNvPr id="994" name="Google Shape;994;p23"/>
          <p:cNvGrpSpPr/>
          <p:nvPr/>
        </p:nvGrpSpPr>
        <p:grpSpPr>
          <a:xfrm>
            <a:off x="149112" y="4139952"/>
            <a:ext cx="1892650" cy="488476"/>
            <a:chOff x="2397524" y="3379972"/>
            <a:chExt cx="4508500" cy="904875"/>
          </a:xfrm>
        </p:grpSpPr>
        <p:pic>
          <p:nvPicPr>
            <p:cNvPr id="995" name="Google Shape;995;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96" name="Google Shape;996;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7.713</a:t>
              </a:r>
              <a:endParaRPr b="1" sz="1400">
                <a:solidFill>
                  <a:schemeClr val="dk1"/>
                </a:solidFill>
                <a:latin typeface="Arial Narrow"/>
                <a:ea typeface="Arial Narrow"/>
                <a:cs typeface="Arial Narrow"/>
                <a:sym typeface="Arial Narrow"/>
              </a:endParaRPr>
            </a:p>
          </p:txBody>
        </p:sp>
      </p:grpSp>
      <p:sp>
        <p:nvSpPr>
          <p:cNvPr id="997" name="Google Shape;997;p23"/>
          <p:cNvSpPr txBox="1"/>
          <p:nvPr/>
        </p:nvSpPr>
        <p:spPr>
          <a:xfrm>
            <a:off x="2229324" y="5035596"/>
            <a:ext cx="497157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1559 confirmados corresponden todos a casos que cumplen con el criterio 5 del protocolo, es decir IRAG por Covid-19.</a:t>
            </a:r>
            <a:endParaRPr/>
          </a:p>
        </p:txBody>
      </p:sp>
      <p:grpSp>
        <p:nvGrpSpPr>
          <p:cNvPr id="998" name="Google Shape;998;p23"/>
          <p:cNvGrpSpPr/>
          <p:nvPr/>
        </p:nvGrpSpPr>
        <p:grpSpPr>
          <a:xfrm>
            <a:off x="2448322" y="74775"/>
            <a:ext cx="3446504" cy="276999"/>
            <a:chOff x="2448322" y="74775"/>
            <a:chExt cx="3446504" cy="276999"/>
          </a:xfrm>
        </p:grpSpPr>
        <p:sp>
          <p:nvSpPr>
            <p:cNvPr id="999" name="Google Shape;99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0" name="Google Shape;1000;p23"/>
            <p:cNvCxnSpPr>
              <a:stCxn id="9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1" name="Google Shape;1001;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02" name="Google Shape;1002;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3" name="Google Shape;1003;p23"/>
          <p:cNvGrpSpPr/>
          <p:nvPr/>
        </p:nvGrpSpPr>
        <p:grpSpPr>
          <a:xfrm>
            <a:off x="277404" y="5621632"/>
            <a:ext cx="3446504" cy="276999"/>
            <a:chOff x="2448322" y="74775"/>
            <a:chExt cx="3446504" cy="276999"/>
          </a:xfrm>
        </p:grpSpPr>
        <p:sp>
          <p:nvSpPr>
            <p:cNvPr id="1004" name="Google Shape;1004;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5" name="Google Shape;1005;p23"/>
            <p:cNvCxnSpPr>
              <a:stCxn id="10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6" name="Google Shape;1006;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casos confirmados</a:t>
              </a:r>
              <a:endParaRPr/>
            </a:p>
          </p:txBody>
        </p:sp>
      </p:grpSp>
      <p:sp>
        <p:nvSpPr>
          <p:cNvPr id="1007" name="Google Shape;1007;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Pág..23 </a:t>
            </a:r>
            <a:endParaRPr b="1" sz="1050">
              <a:solidFill>
                <a:schemeClr val="dk1"/>
              </a:solidFill>
              <a:latin typeface="Arial Narrow"/>
              <a:ea typeface="Arial Narrow"/>
              <a:cs typeface="Arial Narrow"/>
              <a:sym typeface="Arial Narrow"/>
            </a:endParaRPr>
          </a:p>
        </p:txBody>
      </p:sp>
      <p:sp>
        <p:nvSpPr>
          <p:cNvPr id="1008" name="Google Shape;1008;p23"/>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a:p>
        </p:txBody>
      </p:sp>
      <p:grpSp>
        <p:nvGrpSpPr>
          <p:cNvPr id="1009" name="Google Shape;1009;p23"/>
          <p:cNvGrpSpPr/>
          <p:nvPr/>
        </p:nvGrpSpPr>
        <p:grpSpPr>
          <a:xfrm>
            <a:off x="437570" y="6848803"/>
            <a:ext cx="1252369" cy="877901"/>
            <a:chOff x="-36884" y="7072716"/>
            <a:chExt cx="1252369" cy="877901"/>
          </a:xfrm>
        </p:grpSpPr>
        <p:sp>
          <p:nvSpPr>
            <p:cNvPr id="1010" name="Google Shape;1010;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011" name="Google Shape;1011;p23"/>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503 casos</a:t>
              </a:r>
              <a:endParaRPr b="1" sz="1200">
                <a:solidFill>
                  <a:schemeClr val="dk1"/>
                </a:solidFill>
                <a:latin typeface="Arial Narrow"/>
                <a:ea typeface="Arial Narrow"/>
                <a:cs typeface="Arial Narrow"/>
                <a:sym typeface="Arial Narrow"/>
              </a:endParaRPr>
            </a:p>
          </p:txBody>
        </p:sp>
        <p:sp>
          <p:nvSpPr>
            <p:cNvPr id="1012" name="Google Shape;1012;p2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013" name="Google Shape;1013;p23"/>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014" name="Google Shape;1014;p23"/>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015" name="Google Shape;1015;p23"/>
          <p:cNvGrpSpPr/>
          <p:nvPr/>
        </p:nvGrpSpPr>
        <p:grpSpPr>
          <a:xfrm>
            <a:off x="1540452" y="6848803"/>
            <a:ext cx="1229607" cy="877901"/>
            <a:chOff x="-14122" y="7072716"/>
            <a:chExt cx="1229607" cy="877901"/>
          </a:xfrm>
        </p:grpSpPr>
        <p:sp>
          <p:nvSpPr>
            <p:cNvPr id="1016" name="Google Shape;101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017" name="Google Shape;1017;p23"/>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1056 casos</a:t>
              </a:r>
              <a:endParaRPr b="1" sz="1200">
                <a:solidFill>
                  <a:schemeClr val="dk1"/>
                </a:solidFill>
                <a:latin typeface="Arial Narrow"/>
                <a:ea typeface="Arial Narrow"/>
                <a:cs typeface="Arial Narrow"/>
                <a:sym typeface="Arial Narrow"/>
              </a:endParaRPr>
            </a:p>
          </p:txBody>
        </p:sp>
        <p:sp>
          <p:nvSpPr>
            <p:cNvPr id="1018" name="Google Shape;1018;p23"/>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19" name="Google Shape;1019;p23"/>
          <p:cNvGrpSpPr/>
          <p:nvPr/>
        </p:nvGrpSpPr>
        <p:grpSpPr>
          <a:xfrm>
            <a:off x="190340" y="7806669"/>
            <a:ext cx="2237424" cy="1105852"/>
            <a:chOff x="-788022" y="6983264"/>
            <a:chExt cx="2237424" cy="1105852"/>
          </a:xfrm>
        </p:grpSpPr>
        <p:sp>
          <p:nvSpPr>
            <p:cNvPr id="1020" name="Google Shape;1020;p23"/>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a:p>
          </p:txBody>
        </p:sp>
        <p:sp>
          <p:nvSpPr>
            <p:cNvPr id="1021" name="Google Shape;1021;p23"/>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2" name="Google Shape;1022;p23"/>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23" name="Google Shape;1023;p23"/>
          <p:cNvGrpSpPr/>
          <p:nvPr/>
        </p:nvGrpSpPr>
        <p:grpSpPr>
          <a:xfrm>
            <a:off x="5019370" y="7920176"/>
            <a:ext cx="1857467" cy="877901"/>
            <a:chOff x="-14122" y="7072716"/>
            <a:chExt cx="1857467" cy="877901"/>
          </a:xfrm>
        </p:grpSpPr>
        <p:sp>
          <p:nvSpPr>
            <p:cNvPr id="1024" name="Google Shape;1024;p23"/>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a:p>
          </p:txBody>
        </p:sp>
        <p:sp>
          <p:nvSpPr>
            <p:cNvPr id="1025" name="Google Shape;1025;p23"/>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6" name="Google Shape;1026;p23"/>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027" name="Google Shape;1027;p23"/>
          <p:cNvSpPr/>
          <p:nvPr/>
        </p:nvSpPr>
        <p:spPr>
          <a:xfrm>
            <a:off x="2273046" y="2858322"/>
            <a:ext cx="48084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Número de casos de IRAG inusitada, residentes en Medellín, a Periodo epidemiológico 11 acumulado, 2022</a:t>
            </a:r>
            <a:endParaRPr/>
          </a:p>
        </p:txBody>
      </p:sp>
      <p:pic>
        <p:nvPicPr>
          <p:cNvPr id="1028" name="Google Shape;1028;p23"/>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029" name="Google Shape;1029;p23"/>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030" name="Google Shape;1030;p23"/>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031" name="Google Shape;1031;p23"/>
          <p:cNvGrpSpPr/>
          <p:nvPr/>
        </p:nvGrpSpPr>
        <p:grpSpPr>
          <a:xfrm>
            <a:off x="2874133" y="6840926"/>
            <a:ext cx="1229607" cy="747277"/>
            <a:chOff x="-14122" y="7072716"/>
            <a:chExt cx="1229607" cy="747277"/>
          </a:xfrm>
        </p:grpSpPr>
        <p:sp>
          <p:nvSpPr>
            <p:cNvPr id="1032" name="Google Shape;1032;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033" name="Google Shape;1033;p23"/>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1559 casos</a:t>
              </a:r>
              <a:endParaRPr b="1" sz="1200">
                <a:solidFill>
                  <a:schemeClr val="dk1"/>
                </a:solidFill>
                <a:latin typeface="Arial Narrow"/>
                <a:ea typeface="Arial Narrow"/>
                <a:cs typeface="Arial Narrow"/>
                <a:sym typeface="Arial Narrow"/>
              </a:endParaRPr>
            </a:p>
          </p:txBody>
        </p:sp>
      </p:grpSp>
      <p:pic>
        <p:nvPicPr>
          <p:cNvPr id="1034" name="Google Shape;1034;p23"/>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035" name="Google Shape;1035;p23"/>
          <p:cNvGrpSpPr/>
          <p:nvPr/>
        </p:nvGrpSpPr>
        <p:grpSpPr>
          <a:xfrm>
            <a:off x="3965962" y="6848803"/>
            <a:ext cx="1229607" cy="650645"/>
            <a:chOff x="-14122" y="7072716"/>
            <a:chExt cx="1229607" cy="650645"/>
          </a:xfrm>
        </p:grpSpPr>
        <p:sp>
          <p:nvSpPr>
            <p:cNvPr id="1036" name="Google Shape;103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037" name="Google Shape;1037;p23"/>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 casos</a:t>
              </a:r>
              <a:endParaRPr b="1" sz="1200">
                <a:solidFill>
                  <a:schemeClr val="dk1"/>
                </a:solidFill>
                <a:latin typeface="Arial Narrow"/>
                <a:ea typeface="Arial Narrow"/>
                <a:cs typeface="Arial Narrow"/>
                <a:sym typeface="Arial Narrow"/>
              </a:endParaRPr>
            </a:p>
          </p:txBody>
        </p:sp>
      </p:grpSp>
      <p:grpSp>
        <p:nvGrpSpPr>
          <p:cNvPr id="1038" name="Google Shape;1038;p23"/>
          <p:cNvGrpSpPr/>
          <p:nvPr/>
        </p:nvGrpSpPr>
        <p:grpSpPr>
          <a:xfrm>
            <a:off x="4974074" y="6852567"/>
            <a:ext cx="1794728" cy="631184"/>
            <a:chOff x="-14122" y="7072716"/>
            <a:chExt cx="1794728" cy="631184"/>
          </a:xfrm>
        </p:grpSpPr>
        <p:sp>
          <p:nvSpPr>
            <p:cNvPr id="1039" name="Google Shape;1039;p23"/>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a:p>
          </p:txBody>
        </p:sp>
        <p:sp>
          <p:nvSpPr>
            <p:cNvPr id="1040" name="Google Shape;1040;p23"/>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pic>
        <p:nvPicPr>
          <p:cNvPr id="1041" name="Google Shape;1041;p23"/>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042" name="Google Shape;1042;p23"/>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3" name="Google Shape;1043;p23"/>
          <p:cNvSpPr/>
          <p:nvPr/>
        </p:nvSpPr>
        <p:spPr>
          <a:xfrm>
            <a:off x="2218352" y="4895586"/>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044" name="Google Shape;1044;p23"/>
          <p:cNvGraphicFramePr/>
          <p:nvPr/>
        </p:nvGraphicFramePr>
        <p:xfrm>
          <a:off x="2229324" y="3211589"/>
          <a:ext cx="4939201" cy="1710665"/>
        </p:xfrm>
        <a:graphic>
          <a:graphicData uri="http://schemas.openxmlformats.org/drawingml/2006/chart">
            <c:chart r:id="rId11"/>
          </a:graphicData>
        </a:graphic>
      </p:graphicFrame>
      <p:graphicFrame>
        <p:nvGraphicFramePr>
          <p:cNvPr id="1045" name="Google Shape;1045;p23"/>
          <p:cNvGraphicFramePr/>
          <p:nvPr/>
        </p:nvGraphicFramePr>
        <p:xfrm>
          <a:off x="2236510" y="453941"/>
          <a:ext cx="4932015" cy="1902895"/>
        </p:xfrm>
        <a:graphic>
          <a:graphicData uri="http://schemas.openxmlformats.org/drawingml/2006/chart">
            <c:chart r:id="rId1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pic>
        <p:nvPicPr>
          <p:cNvPr id="1050" name="Google Shape;1050;p24"/>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051" name="Google Shape;1051;p24"/>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052" name="Google Shape;1052;p24"/>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sp>
        <p:nvSpPr>
          <p:cNvPr id="1053" name="Google Shape;1053;p24"/>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11  acumulado de 2022. </a:t>
            </a:r>
            <a:endParaRPr/>
          </a:p>
        </p:txBody>
      </p:sp>
      <p:grpSp>
        <p:nvGrpSpPr>
          <p:cNvPr id="1054" name="Google Shape;1054;p24"/>
          <p:cNvGrpSpPr/>
          <p:nvPr/>
        </p:nvGrpSpPr>
        <p:grpSpPr>
          <a:xfrm>
            <a:off x="179214" y="5325845"/>
            <a:ext cx="1892650" cy="488476"/>
            <a:chOff x="2397524" y="3379972"/>
            <a:chExt cx="4508500" cy="904875"/>
          </a:xfrm>
        </p:grpSpPr>
        <p:pic>
          <p:nvPicPr>
            <p:cNvPr id="1055" name="Google Shape;1055;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56" name="Google Shape;1056;p24"/>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2200</a:t>
              </a:r>
              <a:endParaRPr b="1" sz="1800">
                <a:solidFill>
                  <a:schemeClr val="dk1"/>
                </a:solidFill>
                <a:latin typeface="Arial Narrow"/>
                <a:ea typeface="Arial Narrow"/>
                <a:cs typeface="Arial Narrow"/>
                <a:sym typeface="Arial Narrow"/>
              </a:endParaRPr>
            </a:p>
          </p:txBody>
        </p:sp>
      </p:grpSp>
      <p:sp>
        <p:nvSpPr>
          <p:cNvPr id="1057" name="Google Shape;1057;p24"/>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22,9%</a:t>
            </a:r>
            <a:endParaRPr b="1" sz="1200">
              <a:solidFill>
                <a:schemeClr val="dk1"/>
              </a:solidFill>
              <a:latin typeface="Arial Narrow"/>
              <a:ea typeface="Arial Narrow"/>
              <a:cs typeface="Arial Narrow"/>
              <a:sym typeface="Arial Narrow"/>
            </a:endParaRPr>
          </a:p>
        </p:txBody>
      </p:sp>
      <p:sp>
        <p:nvSpPr>
          <p:cNvPr id="1058" name="Google Shape;1058;p24"/>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11   acumulado de 2019-2022. </a:t>
            </a:r>
            <a:endParaRPr/>
          </a:p>
        </p:txBody>
      </p:sp>
      <p:grpSp>
        <p:nvGrpSpPr>
          <p:cNvPr id="1059" name="Google Shape;1059;p24"/>
          <p:cNvGrpSpPr/>
          <p:nvPr/>
        </p:nvGrpSpPr>
        <p:grpSpPr>
          <a:xfrm>
            <a:off x="2448322" y="74775"/>
            <a:ext cx="3446504" cy="276999"/>
            <a:chOff x="2448322" y="74775"/>
            <a:chExt cx="3446504" cy="276999"/>
          </a:xfrm>
        </p:grpSpPr>
        <p:sp>
          <p:nvSpPr>
            <p:cNvPr id="1060" name="Google Shape;1060;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61" name="Google Shape;1061;p24"/>
            <p:cNvCxnSpPr>
              <a:stCxn id="10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62" name="Google Shape;1062;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63" name="Google Shape;1063;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a:t>
            </a:r>
            <a:endParaRPr b="1" sz="1050">
              <a:solidFill>
                <a:schemeClr val="dk1"/>
              </a:solidFill>
              <a:latin typeface="Arial Narrow"/>
              <a:ea typeface="Arial Narrow"/>
              <a:cs typeface="Arial Narrow"/>
              <a:sym typeface="Arial Narrow"/>
            </a:endParaRPr>
          </a:p>
        </p:txBody>
      </p:sp>
      <p:sp>
        <p:nvSpPr>
          <p:cNvPr id="1064" name="Google Shape;1064;p24"/>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065" name="Google Shape;1065;p24"/>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066" name="Google Shape;1066;p24"/>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84,2 * 100 mil</a:t>
            </a:r>
            <a:endParaRPr/>
          </a:p>
        </p:txBody>
      </p:sp>
      <p:sp>
        <p:nvSpPr>
          <p:cNvPr id="1067" name="Google Shape;1067;p24"/>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068" name="Google Shape;1068;p24"/>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53,5% (1177 visitas)</a:t>
            </a:r>
            <a:endParaRPr/>
          </a:p>
        </p:txBody>
      </p:sp>
      <p:sp>
        <p:nvSpPr>
          <p:cNvPr id="1069" name="Google Shape;1069;p24"/>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70" name="Google Shape;1070;p24"/>
          <p:cNvGrpSpPr/>
          <p:nvPr/>
        </p:nvGrpSpPr>
        <p:grpSpPr>
          <a:xfrm>
            <a:off x="97999" y="7076361"/>
            <a:ext cx="3446504" cy="276999"/>
            <a:chOff x="2448322" y="74775"/>
            <a:chExt cx="3446504" cy="276999"/>
          </a:xfrm>
        </p:grpSpPr>
        <p:sp>
          <p:nvSpPr>
            <p:cNvPr id="1071" name="Google Shape;107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2" name="Google Shape;1072;p24"/>
            <p:cNvCxnSpPr>
              <a:stCxn id="107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3" name="Google Shape;1073;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074" name="Google Shape;1074;p24"/>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075" name="Google Shape;1075;p24"/>
          <p:cNvGraphicFramePr/>
          <p:nvPr/>
        </p:nvGraphicFramePr>
        <p:xfrm>
          <a:off x="2071864" y="467544"/>
          <a:ext cx="5129034" cy="3168351"/>
        </p:xfrm>
        <a:graphic>
          <a:graphicData uri="http://schemas.openxmlformats.org/drawingml/2006/chart">
            <c:chart r:id="rId6"/>
          </a:graphicData>
        </a:graphic>
      </p:graphicFrame>
      <p:graphicFrame>
        <p:nvGraphicFramePr>
          <p:cNvPr id="1076" name="Google Shape;1076;p24"/>
          <p:cNvGraphicFramePr/>
          <p:nvPr/>
        </p:nvGraphicFramePr>
        <p:xfrm>
          <a:off x="2179172" y="4059567"/>
          <a:ext cx="5021728" cy="2600666"/>
        </p:xfrm>
        <a:graphic>
          <a:graphicData uri="http://schemas.openxmlformats.org/drawingml/2006/chart">
            <c:chart r:id="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25"/>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2" name="Google Shape;1082;p25"/>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3" name="Google Shape;1083;p25"/>
          <p:cNvGrpSpPr/>
          <p:nvPr/>
        </p:nvGrpSpPr>
        <p:grpSpPr>
          <a:xfrm>
            <a:off x="277404" y="127176"/>
            <a:ext cx="3446504" cy="276999"/>
            <a:chOff x="2448322" y="74775"/>
            <a:chExt cx="3446504" cy="276999"/>
          </a:xfrm>
        </p:grpSpPr>
        <p:sp>
          <p:nvSpPr>
            <p:cNvPr id="1084" name="Google Shape;1084;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5" name="Google Shape;1085;p25"/>
            <p:cNvCxnSpPr>
              <a:stCxn id="10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6" name="Google Shape;1086;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087" name="Google Shape;1087;p25"/>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11 acumulado de  2022. </a:t>
            </a:r>
            <a:endParaRPr/>
          </a:p>
        </p:txBody>
      </p:sp>
      <p:grpSp>
        <p:nvGrpSpPr>
          <p:cNvPr id="1088" name="Google Shape;1088;p25"/>
          <p:cNvGrpSpPr/>
          <p:nvPr/>
        </p:nvGrpSpPr>
        <p:grpSpPr>
          <a:xfrm>
            <a:off x="277404" y="5868144"/>
            <a:ext cx="3446504" cy="276999"/>
            <a:chOff x="2448322" y="74775"/>
            <a:chExt cx="3446504" cy="276999"/>
          </a:xfrm>
        </p:grpSpPr>
        <p:sp>
          <p:nvSpPr>
            <p:cNvPr id="1089" name="Google Shape;1089;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90" name="Google Shape;1090;p25"/>
            <p:cNvCxnSpPr>
              <a:stCxn id="10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91" name="Google Shape;1091;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092" name="Google Shape;1092;p25"/>
          <p:cNvGrpSpPr/>
          <p:nvPr/>
        </p:nvGrpSpPr>
        <p:grpSpPr>
          <a:xfrm>
            <a:off x="155575" y="6559629"/>
            <a:ext cx="841843" cy="1132310"/>
            <a:chOff x="1030415" y="748098"/>
            <a:chExt cx="841843" cy="1132310"/>
          </a:xfrm>
        </p:grpSpPr>
        <p:pic>
          <p:nvPicPr>
            <p:cNvPr id="1093" name="Google Shape;1093;p25"/>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094" name="Google Shape;1094;p25"/>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32,45%</a:t>
              </a:r>
              <a:endParaRPr b="1" sz="1600">
                <a:solidFill>
                  <a:schemeClr val="dk1"/>
                </a:solidFill>
                <a:latin typeface="Arial Narrow"/>
                <a:ea typeface="Arial Narrow"/>
                <a:cs typeface="Arial Narrow"/>
                <a:sym typeface="Arial Narrow"/>
              </a:endParaRPr>
            </a:p>
          </p:txBody>
        </p:sp>
        <p:sp>
          <p:nvSpPr>
            <p:cNvPr id="1095" name="Google Shape;1095;p2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096" name="Google Shape;1096;p25"/>
          <p:cNvGrpSpPr/>
          <p:nvPr/>
        </p:nvGrpSpPr>
        <p:grpSpPr>
          <a:xfrm>
            <a:off x="1050530" y="6589361"/>
            <a:ext cx="827642" cy="1091720"/>
            <a:chOff x="1825139" y="815810"/>
            <a:chExt cx="827642" cy="1091720"/>
          </a:xfrm>
        </p:grpSpPr>
        <p:sp>
          <p:nvSpPr>
            <p:cNvPr id="1097" name="Google Shape;1097;p25"/>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67,55%</a:t>
              </a:r>
              <a:endParaRPr b="1" sz="1600">
                <a:solidFill>
                  <a:schemeClr val="dk1"/>
                </a:solidFill>
                <a:latin typeface="Arial Narrow"/>
                <a:ea typeface="Arial Narrow"/>
                <a:cs typeface="Arial Narrow"/>
                <a:sym typeface="Arial Narrow"/>
              </a:endParaRPr>
            </a:p>
          </p:txBody>
        </p:sp>
        <p:sp>
          <p:nvSpPr>
            <p:cNvPr id="1098" name="Google Shape;1098;p25"/>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099" name="Google Shape;1099;p25"/>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100" name="Google Shape;1100;p25"/>
          <p:cNvGrpSpPr/>
          <p:nvPr/>
        </p:nvGrpSpPr>
        <p:grpSpPr>
          <a:xfrm>
            <a:off x="2159538" y="6593425"/>
            <a:ext cx="1152880" cy="1113356"/>
            <a:chOff x="2107178" y="815810"/>
            <a:chExt cx="1152880" cy="1113356"/>
          </a:xfrm>
        </p:grpSpPr>
        <p:grpSp>
          <p:nvGrpSpPr>
            <p:cNvPr id="1101" name="Google Shape;1101;p25"/>
            <p:cNvGrpSpPr/>
            <p:nvPr/>
          </p:nvGrpSpPr>
          <p:grpSpPr>
            <a:xfrm>
              <a:off x="2107178" y="1317818"/>
              <a:ext cx="1152880" cy="611348"/>
              <a:chOff x="3744466" y="1301912"/>
              <a:chExt cx="1152880" cy="611348"/>
            </a:xfrm>
          </p:grpSpPr>
          <p:sp>
            <p:nvSpPr>
              <p:cNvPr id="1102" name="Google Shape;1102;p2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0,32%</a:t>
                </a:r>
                <a:endParaRPr b="1" sz="1600">
                  <a:solidFill>
                    <a:schemeClr val="dk1"/>
                  </a:solidFill>
                  <a:latin typeface="Arial Narrow"/>
                  <a:ea typeface="Arial Narrow"/>
                  <a:cs typeface="Arial Narrow"/>
                  <a:sym typeface="Arial Narrow"/>
                </a:endParaRPr>
              </a:p>
            </p:txBody>
          </p:sp>
          <p:sp>
            <p:nvSpPr>
              <p:cNvPr id="1103" name="Google Shape;1103;p2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104" name="Google Shape;1104;p25"/>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105" name="Google Shape;1105;p25"/>
          <p:cNvGrpSpPr/>
          <p:nvPr/>
        </p:nvGrpSpPr>
        <p:grpSpPr>
          <a:xfrm>
            <a:off x="3240410" y="6612715"/>
            <a:ext cx="740068" cy="1110282"/>
            <a:chOff x="3580462" y="815810"/>
            <a:chExt cx="740068" cy="1110282"/>
          </a:xfrm>
        </p:grpSpPr>
        <p:grpSp>
          <p:nvGrpSpPr>
            <p:cNvPr id="1106" name="Google Shape;1106;p25"/>
            <p:cNvGrpSpPr/>
            <p:nvPr/>
          </p:nvGrpSpPr>
          <p:grpSpPr>
            <a:xfrm>
              <a:off x="3580462" y="1288342"/>
              <a:ext cx="740068" cy="637750"/>
              <a:chOff x="5245046" y="1274868"/>
              <a:chExt cx="740068" cy="637750"/>
            </a:xfrm>
          </p:grpSpPr>
          <p:sp>
            <p:nvSpPr>
              <p:cNvPr id="1107" name="Google Shape;1107;p25"/>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0,05%</a:t>
                </a:r>
                <a:endParaRPr b="1" sz="1600">
                  <a:solidFill>
                    <a:schemeClr val="dk1"/>
                  </a:solidFill>
                  <a:latin typeface="Arial Narrow"/>
                  <a:ea typeface="Arial Narrow"/>
                  <a:cs typeface="Arial Narrow"/>
                  <a:sym typeface="Arial Narrow"/>
                </a:endParaRPr>
              </a:p>
            </p:txBody>
          </p:sp>
          <p:sp>
            <p:nvSpPr>
              <p:cNvPr id="1108" name="Google Shape;1108;p2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109" name="Google Shape;1109;p25"/>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110" name="Google Shape;1110;p25"/>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111" name="Google Shape;1111;p25"/>
          <p:cNvGrpSpPr/>
          <p:nvPr/>
        </p:nvGrpSpPr>
        <p:grpSpPr>
          <a:xfrm>
            <a:off x="4334634" y="8281069"/>
            <a:ext cx="1690560" cy="650645"/>
            <a:chOff x="-14122" y="7072716"/>
            <a:chExt cx="1282684" cy="650645"/>
          </a:xfrm>
        </p:grpSpPr>
        <p:sp>
          <p:nvSpPr>
            <p:cNvPr id="1112" name="Google Shape;1112;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113" name="Google Shape;1113;p2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99,0%</a:t>
              </a:r>
              <a:endParaRPr b="1" sz="1600">
                <a:solidFill>
                  <a:schemeClr val="dk1"/>
                </a:solidFill>
                <a:latin typeface="Arial Narrow"/>
                <a:ea typeface="Arial Narrow"/>
                <a:cs typeface="Arial Narrow"/>
                <a:sym typeface="Arial Narrow"/>
              </a:endParaRPr>
            </a:p>
          </p:txBody>
        </p:sp>
      </p:grpSp>
      <p:pic>
        <p:nvPicPr>
          <p:cNvPr id="1114" name="Google Shape;1114;p25"/>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115" name="Google Shape;1115;p25"/>
          <p:cNvGrpSpPr/>
          <p:nvPr/>
        </p:nvGrpSpPr>
        <p:grpSpPr>
          <a:xfrm>
            <a:off x="1083388" y="8151213"/>
            <a:ext cx="1995317" cy="905197"/>
            <a:chOff x="-188366" y="7072716"/>
            <a:chExt cx="1513913" cy="905197"/>
          </a:xfrm>
        </p:grpSpPr>
        <p:sp>
          <p:nvSpPr>
            <p:cNvPr id="1116" name="Google Shape;1116;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117" name="Google Shape;1117;p25"/>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63,00%</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31,41%</a:t>
              </a:r>
              <a:endParaRPr b="1" sz="1200">
                <a:solidFill>
                  <a:schemeClr val="dk1"/>
                </a:solidFill>
                <a:latin typeface="Arial Narrow"/>
                <a:ea typeface="Arial Narrow"/>
                <a:cs typeface="Arial Narrow"/>
                <a:sym typeface="Arial Narrow"/>
              </a:endParaRPr>
            </a:p>
          </p:txBody>
        </p:sp>
        <p:sp>
          <p:nvSpPr>
            <p:cNvPr id="1118" name="Google Shape;1118;p25"/>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119" name="Google Shape;1119;p25"/>
          <p:cNvGrpSpPr/>
          <p:nvPr/>
        </p:nvGrpSpPr>
        <p:grpSpPr>
          <a:xfrm>
            <a:off x="5275360" y="6644738"/>
            <a:ext cx="874090" cy="1056602"/>
            <a:chOff x="2507826" y="2775558"/>
            <a:chExt cx="874090" cy="1056602"/>
          </a:xfrm>
        </p:grpSpPr>
        <p:sp>
          <p:nvSpPr>
            <p:cNvPr id="1120" name="Google Shape;1120;p2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0,26%</a:t>
              </a:r>
              <a:endParaRPr b="1" sz="1600">
                <a:solidFill>
                  <a:schemeClr val="dk1"/>
                </a:solidFill>
                <a:latin typeface="Arial Narrow"/>
                <a:ea typeface="Arial Narrow"/>
                <a:cs typeface="Arial Narrow"/>
                <a:sym typeface="Arial Narrow"/>
              </a:endParaRPr>
            </a:p>
          </p:txBody>
        </p:sp>
        <p:pic>
          <p:nvPicPr>
            <p:cNvPr id="1121" name="Google Shape;1121;p25"/>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122" name="Google Shape;1122;p2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123" name="Google Shape;1123;p25"/>
          <p:cNvGrpSpPr/>
          <p:nvPr/>
        </p:nvGrpSpPr>
        <p:grpSpPr>
          <a:xfrm>
            <a:off x="4320530" y="6591933"/>
            <a:ext cx="874090" cy="1127234"/>
            <a:chOff x="4542245" y="835972"/>
            <a:chExt cx="874090" cy="1127234"/>
          </a:xfrm>
        </p:grpSpPr>
        <p:grpSp>
          <p:nvGrpSpPr>
            <p:cNvPr id="1124" name="Google Shape;1124;p25"/>
            <p:cNvGrpSpPr/>
            <p:nvPr/>
          </p:nvGrpSpPr>
          <p:grpSpPr>
            <a:xfrm>
              <a:off x="4542245" y="1334894"/>
              <a:ext cx="874090" cy="628312"/>
              <a:chOff x="2507826" y="3203848"/>
              <a:chExt cx="874090" cy="628312"/>
            </a:xfrm>
          </p:grpSpPr>
          <p:sp>
            <p:nvSpPr>
              <p:cNvPr id="1125" name="Google Shape;1125;p2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0,96%</a:t>
                </a:r>
                <a:endParaRPr b="1" sz="1600">
                  <a:solidFill>
                    <a:schemeClr val="dk1"/>
                  </a:solidFill>
                  <a:latin typeface="Arial Narrow"/>
                  <a:ea typeface="Arial Narrow"/>
                  <a:cs typeface="Arial Narrow"/>
                  <a:sym typeface="Arial Narrow"/>
                </a:endParaRPr>
              </a:p>
            </p:txBody>
          </p:sp>
          <p:sp>
            <p:nvSpPr>
              <p:cNvPr id="1126" name="Google Shape;1126;p2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127" name="Google Shape;1127;p25"/>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128" name="Google Shape;1128;p25"/>
          <p:cNvGrpSpPr/>
          <p:nvPr/>
        </p:nvGrpSpPr>
        <p:grpSpPr>
          <a:xfrm>
            <a:off x="6025194" y="6488567"/>
            <a:ext cx="1290798" cy="1202122"/>
            <a:chOff x="9455421" y="903990"/>
            <a:chExt cx="1290798" cy="1202122"/>
          </a:xfrm>
        </p:grpSpPr>
        <p:pic>
          <p:nvPicPr>
            <p:cNvPr id="1129" name="Google Shape;1129;p25"/>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130" name="Google Shape;1130;p25"/>
            <p:cNvGrpSpPr/>
            <p:nvPr/>
          </p:nvGrpSpPr>
          <p:grpSpPr>
            <a:xfrm>
              <a:off x="9455421" y="1311975"/>
              <a:ext cx="1290798" cy="794137"/>
              <a:chOff x="-344103" y="6929224"/>
              <a:chExt cx="1508162" cy="794137"/>
            </a:xfrm>
          </p:grpSpPr>
          <p:sp>
            <p:nvSpPr>
              <p:cNvPr id="1131" name="Google Shape;1131;p25"/>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132" name="Google Shape;1132;p25"/>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0,61 %</a:t>
                </a:r>
                <a:endParaRPr/>
              </a:p>
            </p:txBody>
          </p:sp>
        </p:grpSp>
      </p:grpSp>
      <p:grpSp>
        <p:nvGrpSpPr>
          <p:cNvPr id="1133" name="Google Shape;1133;p25"/>
          <p:cNvGrpSpPr/>
          <p:nvPr/>
        </p:nvGrpSpPr>
        <p:grpSpPr>
          <a:xfrm>
            <a:off x="2205963" y="6207897"/>
            <a:ext cx="1847617" cy="436842"/>
            <a:chOff x="3060727" y="484500"/>
            <a:chExt cx="2369636" cy="436842"/>
          </a:xfrm>
        </p:grpSpPr>
        <p:sp>
          <p:nvSpPr>
            <p:cNvPr id="1134" name="Google Shape;1134;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136" name="Google Shape;1136;p25"/>
          <p:cNvGrpSpPr/>
          <p:nvPr/>
        </p:nvGrpSpPr>
        <p:grpSpPr>
          <a:xfrm>
            <a:off x="54374" y="6196035"/>
            <a:ext cx="1852274" cy="436842"/>
            <a:chOff x="3054754" y="484500"/>
            <a:chExt cx="2375609" cy="436842"/>
          </a:xfrm>
        </p:grpSpPr>
        <p:sp>
          <p:nvSpPr>
            <p:cNvPr id="1137" name="Google Shape;1137;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2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139" name="Google Shape;1139;p25"/>
          <p:cNvGrpSpPr/>
          <p:nvPr/>
        </p:nvGrpSpPr>
        <p:grpSpPr>
          <a:xfrm>
            <a:off x="4385407" y="6226595"/>
            <a:ext cx="2722458" cy="436841"/>
            <a:chOff x="3060727" y="484500"/>
            <a:chExt cx="2369637" cy="436842"/>
          </a:xfrm>
        </p:grpSpPr>
        <p:sp>
          <p:nvSpPr>
            <p:cNvPr id="1140" name="Google Shape;1140;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2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142" name="Google Shape;1142;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143" name="Google Shape;1143;p25"/>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144" name="Google Shape;1144;p25"/>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sp>
        <p:nvSpPr>
          <p:cNvPr id="1145" name="Google Shape;1145;p25"/>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714 casos</a:t>
            </a:r>
            <a:endParaRPr sz="1200">
              <a:solidFill>
                <a:schemeClr val="dk1"/>
              </a:solidFill>
              <a:latin typeface="Calibri"/>
              <a:ea typeface="Calibri"/>
              <a:cs typeface="Calibri"/>
              <a:sym typeface="Calibri"/>
            </a:endParaRPr>
          </a:p>
        </p:txBody>
      </p:sp>
      <p:sp>
        <p:nvSpPr>
          <p:cNvPr id="1146" name="Google Shape;1146;p25"/>
          <p:cNvSpPr/>
          <p:nvPr/>
        </p:nvSpPr>
        <p:spPr>
          <a:xfrm>
            <a:off x="1083133" y="7660781"/>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1486 casos</a:t>
            </a:r>
            <a:endParaRPr sz="1200">
              <a:solidFill>
                <a:schemeClr val="dk1"/>
              </a:solidFill>
              <a:latin typeface="Calibri"/>
              <a:ea typeface="Calibri"/>
              <a:cs typeface="Calibri"/>
              <a:sym typeface="Calibri"/>
            </a:endParaRPr>
          </a:p>
        </p:txBody>
      </p:sp>
      <p:sp>
        <p:nvSpPr>
          <p:cNvPr id="1147" name="Google Shape;1147;p25"/>
          <p:cNvSpPr/>
          <p:nvPr/>
        </p:nvSpPr>
        <p:spPr>
          <a:xfrm>
            <a:off x="4432806" y="76746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 casos</a:t>
            </a:r>
            <a:endParaRPr sz="1200">
              <a:solidFill>
                <a:schemeClr val="dk1"/>
              </a:solidFill>
              <a:latin typeface="Calibri"/>
              <a:ea typeface="Calibri"/>
              <a:cs typeface="Calibri"/>
              <a:sym typeface="Calibri"/>
            </a:endParaRPr>
          </a:p>
        </p:txBody>
      </p:sp>
      <p:sp>
        <p:nvSpPr>
          <p:cNvPr id="1148" name="Google Shape;1148;p25"/>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sp>
        <p:nvSpPr>
          <p:cNvPr id="1149" name="Google Shape;1149;p25"/>
          <p:cNvSpPr/>
          <p:nvPr/>
        </p:nvSpPr>
        <p:spPr>
          <a:xfrm>
            <a:off x="6350638" y="766078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 casos</a:t>
            </a:r>
            <a:endParaRPr sz="1200">
              <a:solidFill>
                <a:schemeClr val="dk1"/>
              </a:solidFill>
              <a:latin typeface="Calibri"/>
              <a:ea typeface="Calibri"/>
              <a:cs typeface="Calibri"/>
              <a:sym typeface="Calibri"/>
            </a:endParaRPr>
          </a:p>
        </p:txBody>
      </p:sp>
      <p:pic>
        <p:nvPicPr>
          <p:cNvPr descr="C:\Users\1037613764\Documents\Boletines\Mapas período 11\Intento_suicidio_P11.jpg" id="1150" name="Google Shape;1150;p25"/>
          <p:cNvPicPr preferRelativeResize="0"/>
          <p:nvPr/>
        </p:nvPicPr>
        <p:blipFill rotWithShape="1">
          <a:blip r:embed="rId9">
            <a:alphaModFix/>
          </a:blip>
          <a:srcRect b="0" l="0" r="0" t="0"/>
          <a:stretch/>
        </p:blipFill>
        <p:spPr>
          <a:xfrm>
            <a:off x="22001" y="620518"/>
            <a:ext cx="7156898" cy="46309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26"/>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6" name="Google Shape;1156;p26"/>
          <p:cNvGrpSpPr/>
          <p:nvPr/>
        </p:nvGrpSpPr>
        <p:grpSpPr>
          <a:xfrm>
            <a:off x="291840" y="87346"/>
            <a:ext cx="5701151" cy="288032"/>
            <a:chOff x="2448322" y="33255"/>
            <a:chExt cx="5701151" cy="288032"/>
          </a:xfrm>
        </p:grpSpPr>
        <p:sp>
          <p:nvSpPr>
            <p:cNvPr id="1157" name="Google Shape;1157;p26"/>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8" name="Google Shape;1158;p26"/>
            <p:cNvCxnSpPr>
              <a:stCxn id="1157"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159" name="Google Shape;1159;p26"/>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160" name="Google Shape;1160;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161" name="Google Shape;1161;p26"/>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11. 2022. </a:t>
            </a:r>
            <a:endParaRPr/>
          </a:p>
        </p:txBody>
      </p:sp>
      <p:grpSp>
        <p:nvGrpSpPr>
          <p:cNvPr id="1162" name="Google Shape;1162;p26"/>
          <p:cNvGrpSpPr/>
          <p:nvPr/>
        </p:nvGrpSpPr>
        <p:grpSpPr>
          <a:xfrm>
            <a:off x="1566124" y="614149"/>
            <a:ext cx="3599812" cy="1558333"/>
            <a:chOff x="201462" y="-3092190"/>
            <a:chExt cx="5615467" cy="2421116"/>
          </a:xfrm>
        </p:grpSpPr>
        <p:pic>
          <p:nvPicPr>
            <p:cNvPr id="1163" name="Google Shape;1163;p26"/>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164" name="Google Shape;1164;p26"/>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165" name="Google Shape;1165;p26"/>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166" name="Google Shape;1166;p26"/>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67" name="Google Shape;1167;p26"/>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73,81%</a:t>
              </a:r>
              <a:endParaRPr b="1" sz="1400">
                <a:solidFill>
                  <a:schemeClr val="dk1"/>
                </a:solidFill>
                <a:latin typeface="Arial Narrow"/>
                <a:ea typeface="Arial Narrow"/>
                <a:cs typeface="Arial Narrow"/>
                <a:sym typeface="Arial Narrow"/>
              </a:endParaRPr>
            </a:p>
          </p:txBody>
        </p:sp>
        <p:sp>
          <p:nvSpPr>
            <p:cNvPr id="1168" name="Google Shape;1168;p26"/>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69" name="Google Shape;1169;p26"/>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14,54%</a:t>
              </a:r>
              <a:endParaRPr b="1" sz="1400">
                <a:solidFill>
                  <a:schemeClr val="dk1"/>
                </a:solidFill>
                <a:latin typeface="Arial Narrow"/>
                <a:ea typeface="Arial Narrow"/>
                <a:cs typeface="Arial Narrow"/>
                <a:sym typeface="Arial Narrow"/>
              </a:endParaRPr>
            </a:p>
          </p:txBody>
        </p:sp>
        <p:sp>
          <p:nvSpPr>
            <p:cNvPr id="1170" name="Google Shape;1170;p26"/>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71" name="Google Shape;1171;p26"/>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5,06%</a:t>
              </a:r>
              <a:endParaRPr b="1" sz="1400">
                <a:solidFill>
                  <a:schemeClr val="dk1"/>
                </a:solidFill>
                <a:latin typeface="Arial Narrow"/>
                <a:ea typeface="Arial Narrow"/>
                <a:cs typeface="Arial Narrow"/>
                <a:sym typeface="Arial Narrow"/>
              </a:endParaRPr>
            </a:p>
          </p:txBody>
        </p:sp>
        <p:sp>
          <p:nvSpPr>
            <p:cNvPr id="1172" name="Google Shape;1172;p26"/>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73" name="Google Shape;1173;p26"/>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4,06%</a:t>
              </a:r>
              <a:endParaRPr b="1" sz="1400">
                <a:solidFill>
                  <a:schemeClr val="dk1"/>
                </a:solidFill>
                <a:latin typeface="Arial Narrow"/>
                <a:ea typeface="Arial Narrow"/>
                <a:cs typeface="Arial Narrow"/>
                <a:sym typeface="Arial Narrow"/>
              </a:endParaRPr>
            </a:p>
          </p:txBody>
        </p:sp>
      </p:grpSp>
      <p:sp>
        <p:nvSpPr>
          <p:cNvPr id="1174" name="Google Shape;1174;p26"/>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1691 casos</a:t>
            </a:r>
            <a:endParaRPr/>
          </a:p>
        </p:txBody>
      </p:sp>
      <p:sp>
        <p:nvSpPr>
          <p:cNvPr id="1175" name="Google Shape;1175;p26"/>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333 casos</a:t>
            </a:r>
            <a:endParaRPr b="1" sz="1200">
              <a:solidFill>
                <a:schemeClr val="dk1"/>
              </a:solidFill>
              <a:latin typeface="Arial Narrow"/>
              <a:ea typeface="Arial Narrow"/>
              <a:cs typeface="Arial Narrow"/>
              <a:sym typeface="Arial Narrow"/>
            </a:endParaRPr>
          </a:p>
        </p:txBody>
      </p:sp>
      <p:sp>
        <p:nvSpPr>
          <p:cNvPr id="1176" name="Google Shape;1176;p26"/>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116 casos</a:t>
            </a:r>
            <a:endParaRPr/>
          </a:p>
        </p:txBody>
      </p:sp>
      <p:sp>
        <p:nvSpPr>
          <p:cNvPr id="1177" name="Google Shape;1177;p26"/>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93 casos</a:t>
            </a:r>
            <a:endParaRPr/>
          </a:p>
        </p:txBody>
      </p:sp>
      <p:sp>
        <p:nvSpPr>
          <p:cNvPr id="1178" name="Google Shape;1178;p26"/>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11. 2022. </a:t>
            </a:r>
            <a:endParaRPr/>
          </a:p>
        </p:txBody>
      </p:sp>
      <p:sp>
        <p:nvSpPr>
          <p:cNvPr id="1179" name="Google Shape;1179;p26"/>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11. 2022. </a:t>
            </a:r>
            <a:endParaRPr/>
          </a:p>
        </p:txBody>
      </p:sp>
      <p:sp>
        <p:nvSpPr>
          <p:cNvPr id="1180" name="Google Shape;1180;p26"/>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72,8% del total de los casos. La cobertura de las visitas de campo que realizan los psicólogos de la secretaría de salud es del 53,5%, con respecto a los casos notificados hasta el período epidemiológico 11.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181" name="Google Shape;1181;p26"/>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82" name="Google Shape;1182;p26"/>
          <p:cNvGrpSpPr/>
          <p:nvPr/>
        </p:nvGrpSpPr>
        <p:grpSpPr>
          <a:xfrm>
            <a:off x="190189" y="7663143"/>
            <a:ext cx="3446504" cy="276999"/>
            <a:chOff x="2448322" y="33831"/>
            <a:chExt cx="3446504" cy="276999"/>
          </a:xfrm>
        </p:grpSpPr>
        <p:sp>
          <p:nvSpPr>
            <p:cNvPr id="1183" name="Google Shape;1183;p26"/>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4" name="Google Shape;1184;p26"/>
            <p:cNvCxnSpPr>
              <a:stCxn id="118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185" name="Google Shape;1185;p26"/>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186" name="Google Shape;1186;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87" name="Google Shape;1187;p26"/>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188" name="Google Shape;1188;p26"/>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11  2022 </a:t>
            </a:r>
            <a:endParaRPr/>
          </a:p>
        </p:txBody>
      </p:sp>
      <p:graphicFrame>
        <p:nvGraphicFramePr>
          <p:cNvPr id="1189" name="Google Shape;1189;p26"/>
          <p:cNvGraphicFramePr/>
          <p:nvPr/>
        </p:nvGraphicFramePr>
        <p:xfrm>
          <a:off x="-123502" y="2748045"/>
          <a:ext cx="3783392" cy="2174631"/>
        </p:xfrm>
        <a:graphic>
          <a:graphicData uri="http://schemas.openxmlformats.org/drawingml/2006/chart">
            <c:chart r:id="rId7"/>
          </a:graphicData>
        </a:graphic>
      </p:graphicFrame>
      <p:graphicFrame>
        <p:nvGraphicFramePr>
          <p:cNvPr id="1190" name="Google Shape;1190;p26"/>
          <p:cNvGraphicFramePr/>
          <p:nvPr/>
        </p:nvGraphicFramePr>
        <p:xfrm>
          <a:off x="3099010" y="2574119"/>
          <a:ext cx="4133851" cy="2543175"/>
        </p:xfrm>
        <a:graphic>
          <a:graphicData uri="http://schemas.openxmlformats.org/drawingml/2006/chart">
            <c:chart r:id="rId8"/>
          </a:graphicData>
        </a:graphic>
      </p:graphicFrame>
      <p:graphicFrame>
        <p:nvGraphicFramePr>
          <p:cNvPr id="1191" name="Google Shape;1191;p26"/>
          <p:cNvGraphicFramePr/>
          <p:nvPr/>
        </p:nvGraphicFramePr>
        <p:xfrm>
          <a:off x="1218030" y="5153311"/>
          <a:ext cx="3810001" cy="2409825"/>
        </p:xfrm>
        <a:graphic>
          <a:graphicData uri="http://schemas.openxmlformats.org/drawingml/2006/chart">
            <c:chart r:id="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pic>
        <p:nvPicPr>
          <p:cNvPr id="1196" name="Google Shape;1196;p27"/>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197" name="Google Shape;1197;p27"/>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198" name="Google Shape;1198;p27"/>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pic>
        <p:nvPicPr>
          <p:cNvPr id="1199" name="Google Shape;1199;p27"/>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200" name="Google Shape;1200;p27"/>
          <p:cNvGrpSpPr/>
          <p:nvPr/>
        </p:nvGrpSpPr>
        <p:grpSpPr>
          <a:xfrm>
            <a:off x="109142" y="5846294"/>
            <a:ext cx="1892650" cy="488476"/>
            <a:chOff x="2397524" y="3379972"/>
            <a:chExt cx="4508500" cy="904875"/>
          </a:xfrm>
        </p:grpSpPr>
        <p:pic>
          <p:nvPicPr>
            <p:cNvPr id="1201" name="Google Shape;1201;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02" name="Google Shape;1202;p2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1594</a:t>
              </a:r>
              <a:endParaRPr b="1" sz="1800">
                <a:solidFill>
                  <a:schemeClr val="dk1"/>
                </a:solidFill>
                <a:latin typeface="Arial Narrow"/>
                <a:ea typeface="Arial Narrow"/>
                <a:cs typeface="Arial Narrow"/>
                <a:sym typeface="Arial Narrow"/>
              </a:endParaRPr>
            </a:p>
          </p:txBody>
        </p:sp>
      </p:grpSp>
      <p:sp>
        <p:nvSpPr>
          <p:cNvPr id="1203" name="Google Shape;1203;p27"/>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11  acumulado  de 2022. </a:t>
            </a:r>
            <a:endParaRPr/>
          </a:p>
        </p:txBody>
      </p:sp>
      <p:sp>
        <p:nvSpPr>
          <p:cNvPr id="1204" name="Google Shape;1204;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205" name="Google Shape;1205;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206" name="Google Shape;1206;p27"/>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207" name="Google Shape;1207;p27"/>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11  acumulado de 2019-2022. </a:t>
            </a:r>
            <a:endParaRPr/>
          </a:p>
        </p:txBody>
      </p:sp>
      <p:sp>
        <p:nvSpPr>
          <p:cNvPr id="1208" name="Google Shape;1208;p27"/>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2,9%</a:t>
            </a:r>
            <a:endParaRPr b="1" sz="1200">
              <a:solidFill>
                <a:schemeClr val="dk1"/>
              </a:solidFill>
              <a:latin typeface="Arial Narrow"/>
              <a:ea typeface="Arial Narrow"/>
              <a:cs typeface="Arial Narrow"/>
              <a:sym typeface="Arial Narrow"/>
            </a:endParaRPr>
          </a:p>
        </p:txBody>
      </p:sp>
      <p:sp>
        <p:nvSpPr>
          <p:cNvPr id="1209" name="Google Shape;1209;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a:t>
            </a:r>
            <a:endParaRPr b="1" sz="1050">
              <a:solidFill>
                <a:schemeClr val="dk1"/>
              </a:solidFill>
              <a:latin typeface="Arial Narrow"/>
              <a:ea typeface="Arial Narrow"/>
              <a:cs typeface="Arial Narrow"/>
              <a:sym typeface="Arial Narrow"/>
            </a:endParaRPr>
          </a:p>
        </p:txBody>
      </p:sp>
      <p:sp>
        <p:nvSpPr>
          <p:cNvPr id="1210" name="Google Shape;1210;p27"/>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11" name="Google Shape;1211;p27"/>
          <p:cNvGrpSpPr/>
          <p:nvPr/>
        </p:nvGrpSpPr>
        <p:grpSpPr>
          <a:xfrm>
            <a:off x="144066" y="7493840"/>
            <a:ext cx="3446504" cy="276999"/>
            <a:chOff x="2448322" y="74775"/>
            <a:chExt cx="3446504" cy="276999"/>
          </a:xfrm>
        </p:grpSpPr>
        <p:sp>
          <p:nvSpPr>
            <p:cNvPr id="1212" name="Google Shape;1212;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13" name="Google Shape;1213;p27"/>
            <p:cNvCxnSpPr>
              <a:stCxn id="12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14" name="Google Shape;1214;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215" name="Google Shape;1215;p27"/>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216" name="Google Shape;1216;p27"/>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61,0 * 100 mil</a:t>
            </a:r>
            <a:endParaRPr/>
          </a:p>
        </p:txBody>
      </p:sp>
      <p:sp>
        <p:nvSpPr>
          <p:cNvPr id="1217" name="Google Shape;1217;p27"/>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218" name="Google Shape;1218;p27"/>
          <p:cNvGraphicFramePr/>
          <p:nvPr/>
        </p:nvGraphicFramePr>
        <p:xfrm>
          <a:off x="2171614" y="404603"/>
          <a:ext cx="4972048" cy="2943261"/>
        </p:xfrm>
        <a:graphic>
          <a:graphicData uri="http://schemas.openxmlformats.org/drawingml/2006/chart">
            <c:chart r:id="rId6"/>
          </a:graphicData>
        </a:graphic>
      </p:graphicFrame>
      <p:graphicFrame>
        <p:nvGraphicFramePr>
          <p:cNvPr id="1219" name="Google Shape;1219;p27"/>
          <p:cNvGraphicFramePr/>
          <p:nvPr/>
        </p:nvGraphicFramePr>
        <p:xfrm>
          <a:off x="2112640" y="3918222"/>
          <a:ext cx="5116860" cy="3017239"/>
        </p:xfrm>
        <a:graphic>
          <a:graphicData uri="http://schemas.openxmlformats.org/drawingml/2006/chart">
            <c:chart r:id="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28"/>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25" name="Google Shape;1225;p28"/>
          <p:cNvGrpSpPr/>
          <p:nvPr/>
        </p:nvGrpSpPr>
        <p:grpSpPr>
          <a:xfrm>
            <a:off x="2491847" y="2792275"/>
            <a:ext cx="1881594" cy="1358120"/>
            <a:chOff x="3232545" y="2931806"/>
            <a:chExt cx="1881594" cy="1358120"/>
          </a:xfrm>
        </p:grpSpPr>
        <p:pic>
          <p:nvPicPr>
            <p:cNvPr id="1226" name="Google Shape;1226;p28"/>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227" name="Google Shape;1227;p28"/>
            <p:cNvGrpSpPr/>
            <p:nvPr/>
          </p:nvGrpSpPr>
          <p:grpSpPr>
            <a:xfrm>
              <a:off x="3232545" y="3564985"/>
              <a:ext cx="1881594" cy="724941"/>
              <a:chOff x="-103304" y="7072716"/>
              <a:chExt cx="1427628" cy="724941"/>
            </a:xfrm>
          </p:grpSpPr>
          <p:sp>
            <p:nvSpPr>
              <p:cNvPr id="1228" name="Google Shape;1228;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229" name="Google Shape;1229;p28"/>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62,42%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27,23%</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230" name="Google Shape;1230;p28"/>
          <p:cNvGrpSpPr/>
          <p:nvPr/>
        </p:nvGrpSpPr>
        <p:grpSpPr>
          <a:xfrm>
            <a:off x="5004639" y="2764717"/>
            <a:ext cx="1690560" cy="1385678"/>
            <a:chOff x="5322204" y="2849006"/>
            <a:chExt cx="1690560" cy="1385678"/>
          </a:xfrm>
        </p:grpSpPr>
        <p:pic>
          <p:nvPicPr>
            <p:cNvPr id="1231" name="Google Shape;1231;p28"/>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232" name="Google Shape;1232;p28"/>
            <p:cNvGrpSpPr/>
            <p:nvPr/>
          </p:nvGrpSpPr>
          <p:grpSpPr>
            <a:xfrm>
              <a:off x="5322204" y="3584039"/>
              <a:ext cx="1690560" cy="650645"/>
              <a:chOff x="-14122" y="7072716"/>
              <a:chExt cx="1282684" cy="650645"/>
            </a:xfrm>
          </p:grpSpPr>
          <p:sp>
            <p:nvSpPr>
              <p:cNvPr id="1233" name="Google Shape;1233;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234" name="Google Shape;1234;p2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98,24%</a:t>
                </a:r>
                <a:endParaRPr b="1" sz="1600">
                  <a:solidFill>
                    <a:schemeClr val="dk1"/>
                  </a:solidFill>
                  <a:latin typeface="Arial Narrow"/>
                  <a:ea typeface="Arial Narrow"/>
                  <a:cs typeface="Arial Narrow"/>
                  <a:sym typeface="Arial Narrow"/>
                </a:endParaRPr>
              </a:p>
            </p:txBody>
          </p:sp>
        </p:grpSp>
      </p:grpSp>
      <p:grpSp>
        <p:nvGrpSpPr>
          <p:cNvPr id="1235" name="Google Shape;1235;p28"/>
          <p:cNvGrpSpPr/>
          <p:nvPr/>
        </p:nvGrpSpPr>
        <p:grpSpPr>
          <a:xfrm>
            <a:off x="787056" y="2483768"/>
            <a:ext cx="957314" cy="1846065"/>
            <a:chOff x="691281" y="4516650"/>
            <a:chExt cx="957314" cy="1846065"/>
          </a:xfrm>
        </p:grpSpPr>
        <p:grpSp>
          <p:nvGrpSpPr>
            <p:cNvPr id="1236" name="Google Shape;1236;p28"/>
            <p:cNvGrpSpPr/>
            <p:nvPr/>
          </p:nvGrpSpPr>
          <p:grpSpPr>
            <a:xfrm>
              <a:off x="691281" y="4516650"/>
              <a:ext cx="957314" cy="1238542"/>
              <a:chOff x="525339" y="2886622"/>
              <a:chExt cx="957314" cy="1238542"/>
            </a:xfrm>
          </p:grpSpPr>
          <p:pic>
            <p:nvPicPr>
              <p:cNvPr id="1237" name="Google Shape;1237;p28"/>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238" name="Google Shape;1238;p28"/>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239" name="Google Shape;1239;p28"/>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240" name="Google Shape;1240;p28"/>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 casos</a:t>
              </a:r>
              <a:endParaRPr sz="1200">
                <a:solidFill>
                  <a:schemeClr val="dk1"/>
                </a:solidFill>
                <a:latin typeface="Calibri"/>
                <a:ea typeface="Calibri"/>
                <a:cs typeface="Calibri"/>
                <a:sym typeface="Calibri"/>
              </a:endParaRPr>
            </a:p>
          </p:txBody>
        </p:sp>
      </p:grpSp>
      <p:sp>
        <p:nvSpPr>
          <p:cNvPr id="1241" name="Google Shape;1241;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grpSp>
        <p:nvGrpSpPr>
          <p:cNvPr id="1242" name="Google Shape;1242;p28"/>
          <p:cNvGrpSpPr/>
          <p:nvPr/>
        </p:nvGrpSpPr>
        <p:grpSpPr>
          <a:xfrm>
            <a:off x="160662" y="75973"/>
            <a:ext cx="3446504" cy="276999"/>
            <a:chOff x="2448322" y="74775"/>
            <a:chExt cx="3446504" cy="276999"/>
          </a:xfrm>
        </p:grpSpPr>
        <p:sp>
          <p:nvSpPr>
            <p:cNvPr id="1243" name="Google Shape;1243;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4" name="Google Shape;1244;p28"/>
            <p:cNvCxnSpPr>
              <a:stCxn id="12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45" name="Google Shape;1245;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246" name="Google Shape;1246;p28"/>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47" name="Google Shape;1247;p28"/>
          <p:cNvGrpSpPr/>
          <p:nvPr/>
        </p:nvGrpSpPr>
        <p:grpSpPr>
          <a:xfrm>
            <a:off x="30478" y="4469504"/>
            <a:ext cx="3446504" cy="276999"/>
            <a:chOff x="2448322" y="74775"/>
            <a:chExt cx="3446504" cy="276999"/>
          </a:xfrm>
        </p:grpSpPr>
        <p:sp>
          <p:nvSpPr>
            <p:cNvPr id="1248" name="Google Shape;1248;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9" name="Google Shape;1249;p28"/>
            <p:cNvCxnSpPr>
              <a:stCxn id="124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50" name="Google Shape;1250;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251" name="Google Shape;1251;p28"/>
          <p:cNvGrpSpPr/>
          <p:nvPr/>
        </p:nvGrpSpPr>
        <p:grpSpPr>
          <a:xfrm>
            <a:off x="180838" y="920327"/>
            <a:ext cx="928320" cy="1573970"/>
            <a:chOff x="1068833" y="553075"/>
            <a:chExt cx="928320" cy="1573970"/>
          </a:xfrm>
        </p:grpSpPr>
        <p:pic>
          <p:nvPicPr>
            <p:cNvPr id="1252" name="Google Shape;1252;p28"/>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253" name="Google Shape;1253;p28"/>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84,3%</a:t>
              </a:r>
              <a:endParaRPr b="1" sz="1600">
                <a:solidFill>
                  <a:schemeClr val="dk1"/>
                </a:solidFill>
                <a:latin typeface="Arial Narrow"/>
                <a:ea typeface="Arial Narrow"/>
                <a:cs typeface="Arial Narrow"/>
                <a:sym typeface="Arial Narrow"/>
              </a:endParaRPr>
            </a:p>
          </p:txBody>
        </p:sp>
        <p:sp>
          <p:nvSpPr>
            <p:cNvPr id="1254" name="Google Shape;1254;p2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255" name="Google Shape;1255;p28"/>
            <p:cNvSpPr/>
            <p:nvPr/>
          </p:nvSpPr>
          <p:spPr>
            <a:xfrm>
              <a:off x="1136020" y="1850046"/>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1343 casos</a:t>
              </a:r>
              <a:endParaRPr sz="1200">
                <a:solidFill>
                  <a:schemeClr val="dk1"/>
                </a:solidFill>
                <a:latin typeface="Calibri"/>
                <a:ea typeface="Calibri"/>
                <a:cs typeface="Calibri"/>
                <a:sym typeface="Calibri"/>
              </a:endParaRPr>
            </a:p>
          </p:txBody>
        </p:sp>
      </p:grpSp>
      <p:grpSp>
        <p:nvGrpSpPr>
          <p:cNvPr id="1256" name="Google Shape;1256;p28"/>
          <p:cNvGrpSpPr/>
          <p:nvPr/>
        </p:nvGrpSpPr>
        <p:grpSpPr>
          <a:xfrm>
            <a:off x="1175708" y="920327"/>
            <a:ext cx="855270" cy="1560887"/>
            <a:chOff x="1752268" y="1227775"/>
            <a:chExt cx="855270" cy="1560887"/>
          </a:xfrm>
        </p:grpSpPr>
        <p:sp>
          <p:nvSpPr>
            <p:cNvPr id="1257" name="Google Shape;1257;p28"/>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15,7%</a:t>
              </a:r>
              <a:endParaRPr b="1" sz="1600">
                <a:solidFill>
                  <a:schemeClr val="dk1"/>
                </a:solidFill>
                <a:latin typeface="Arial Narrow"/>
                <a:ea typeface="Arial Narrow"/>
                <a:cs typeface="Arial Narrow"/>
                <a:sym typeface="Arial Narrow"/>
              </a:endParaRPr>
            </a:p>
          </p:txBody>
        </p:sp>
        <p:sp>
          <p:nvSpPr>
            <p:cNvPr id="1258" name="Google Shape;1258;p2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259" name="Google Shape;1259;p28"/>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251 casos</a:t>
              </a:r>
              <a:endParaRPr sz="1200">
                <a:solidFill>
                  <a:schemeClr val="dk1"/>
                </a:solidFill>
                <a:latin typeface="Calibri"/>
                <a:ea typeface="Calibri"/>
                <a:cs typeface="Calibri"/>
                <a:sym typeface="Calibri"/>
              </a:endParaRPr>
            </a:p>
          </p:txBody>
        </p:sp>
        <p:pic>
          <p:nvPicPr>
            <p:cNvPr id="1260" name="Google Shape;1260;p28"/>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261" name="Google Shape;1261;p28"/>
          <p:cNvGrpSpPr/>
          <p:nvPr/>
        </p:nvGrpSpPr>
        <p:grpSpPr>
          <a:xfrm>
            <a:off x="125886" y="560287"/>
            <a:ext cx="1852274" cy="436842"/>
            <a:chOff x="3054754" y="484500"/>
            <a:chExt cx="2375609" cy="436842"/>
          </a:xfrm>
        </p:grpSpPr>
        <p:sp>
          <p:nvSpPr>
            <p:cNvPr id="1262" name="Google Shape;1262;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2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264" name="Google Shape;1264;p28"/>
          <p:cNvGrpSpPr/>
          <p:nvPr/>
        </p:nvGrpSpPr>
        <p:grpSpPr>
          <a:xfrm>
            <a:off x="2070944" y="857976"/>
            <a:ext cx="874090" cy="1631193"/>
            <a:chOff x="2507826" y="2454167"/>
            <a:chExt cx="874090" cy="1631193"/>
          </a:xfrm>
        </p:grpSpPr>
        <p:sp>
          <p:nvSpPr>
            <p:cNvPr id="1265" name="Google Shape;1265;p2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1,61%</a:t>
              </a:r>
              <a:endParaRPr b="1" sz="1600">
                <a:solidFill>
                  <a:schemeClr val="dk1"/>
                </a:solidFill>
                <a:latin typeface="Arial Narrow"/>
                <a:ea typeface="Arial Narrow"/>
                <a:cs typeface="Arial Narrow"/>
                <a:sym typeface="Arial Narrow"/>
              </a:endParaRPr>
            </a:p>
          </p:txBody>
        </p:sp>
        <p:pic>
          <p:nvPicPr>
            <p:cNvPr id="1266" name="Google Shape;1266;p28"/>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267" name="Google Shape;1267;p2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268" name="Google Shape;1268;p28"/>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grpSp>
      <p:grpSp>
        <p:nvGrpSpPr>
          <p:cNvPr id="1269" name="Google Shape;1269;p28"/>
          <p:cNvGrpSpPr/>
          <p:nvPr/>
        </p:nvGrpSpPr>
        <p:grpSpPr>
          <a:xfrm>
            <a:off x="3039937" y="950012"/>
            <a:ext cx="874090" cy="1522723"/>
            <a:chOff x="3826683" y="2822224"/>
            <a:chExt cx="874090" cy="1522723"/>
          </a:xfrm>
        </p:grpSpPr>
        <p:grpSp>
          <p:nvGrpSpPr>
            <p:cNvPr id="1270" name="Google Shape;1270;p28"/>
            <p:cNvGrpSpPr/>
            <p:nvPr/>
          </p:nvGrpSpPr>
          <p:grpSpPr>
            <a:xfrm>
              <a:off x="3826683" y="3446500"/>
              <a:ext cx="874090" cy="898447"/>
              <a:chOff x="2507826" y="3203848"/>
              <a:chExt cx="874090" cy="898447"/>
            </a:xfrm>
          </p:grpSpPr>
          <p:sp>
            <p:nvSpPr>
              <p:cNvPr id="1271" name="Google Shape;1271;p2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8,45%</a:t>
                </a:r>
                <a:endParaRPr b="1" sz="1600">
                  <a:solidFill>
                    <a:schemeClr val="dk1"/>
                  </a:solidFill>
                  <a:latin typeface="Arial Narrow"/>
                  <a:ea typeface="Arial Narrow"/>
                  <a:cs typeface="Arial Narrow"/>
                  <a:sym typeface="Arial Narrow"/>
                </a:endParaRPr>
              </a:p>
            </p:txBody>
          </p:sp>
          <p:sp>
            <p:nvSpPr>
              <p:cNvPr id="1272" name="Google Shape;1272;p2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273" name="Google Shape;1273;p28"/>
              <p:cNvSpPr/>
              <p:nvPr/>
            </p:nvSpPr>
            <p:spPr>
              <a:xfrm>
                <a:off x="2564283" y="382529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142 casos</a:t>
                </a:r>
                <a:endParaRPr sz="1200">
                  <a:solidFill>
                    <a:schemeClr val="dk1"/>
                  </a:solidFill>
                  <a:latin typeface="Calibri"/>
                  <a:ea typeface="Calibri"/>
                  <a:cs typeface="Calibri"/>
                  <a:sym typeface="Calibri"/>
                </a:endParaRPr>
              </a:p>
            </p:txBody>
          </p:sp>
        </p:grpSp>
        <p:pic>
          <p:nvPicPr>
            <p:cNvPr id="1274" name="Google Shape;1274;p28"/>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275" name="Google Shape;1275;p28"/>
          <p:cNvGrpSpPr/>
          <p:nvPr/>
        </p:nvGrpSpPr>
        <p:grpSpPr>
          <a:xfrm>
            <a:off x="3914027" y="1550561"/>
            <a:ext cx="1275167" cy="891591"/>
            <a:chOff x="-177188" y="7086322"/>
            <a:chExt cx="1489900" cy="891591"/>
          </a:xfrm>
        </p:grpSpPr>
        <p:sp>
          <p:nvSpPr>
            <p:cNvPr id="1276" name="Google Shape;1276;p28"/>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a:p>
          </p:txBody>
        </p:sp>
        <p:sp>
          <p:nvSpPr>
            <p:cNvPr id="1277" name="Google Shape;1277;p2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2,38%</a:t>
              </a:r>
              <a:endParaRPr b="1" sz="1600">
                <a:solidFill>
                  <a:schemeClr val="dk1"/>
                </a:solidFill>
                <a:latin typeface="Arial Narrow"/>
                <a:ea typeface="Arial Narrow"/>
                <a:cs typeface="Arial Narrow"/>
                <a:sym typeface="Arial Narrow"/>
              </a:endParaRPr>
            </a:p>
          </p:txBody>
        </p:sp>
        <p:sp>
          <p:nvSpPr>
            <p:cNvPr id="1278" name="Google Shape;1278;p28"/>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40 casos</a:t>
              </a:r>
              <a:endParaRPr/>
            </a:p>
          </p:txBody>
        </p:sp>
      </p:grpSp>
      <p:grpSp>
        <p:nvGrpSpPr>
          <p:cNvPr id="1279" name="Google Shape;1279;p28"/>
          <p:cNvGrpSpPr/>
          <p:nvPr/>
        </p:nvGrpSpPr>
        <p:grpSpPr>
          <a:xfrm>
            <a:off x="2282181" y="528496"/>
            <a:ext cx="2722458" cy="436842"/>
            <a:chOff x="3060727" y="484500"/>
            <a:chExt cx="2369637" cy="436842"/>
          </a:xfrm>
        </p:grpSpPr>
        <p:sp>
          <p:nvSpPr>
            <p:cNvPr id="1280" name="Google Shape;1280;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2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282" name="Google Shape;1282;p28"/>
          <p:cNvGrpSpPr/>
          <p:nvPr/>
        </p:nvGrpSpPr>
        <p:grpSpPr>
          <a:xfrm>
            <a:off x="5098921" y="528496"/>
            <a:ext cx="2129010" cy="1936247"/>
            <a:chOff x="616494" y="2584689"/>
            <a:chExt cx="2129010" cy="1936247"/>
          </a:xfrm>
        </p:grpSpPr>
        <p:grpSp>
          <p:nvGrpSpPr>
            <p:cNvPr id="1283" name="Google Shape;1283;p28"/>
            <p:cNvGrpSpPr/>
            <p:nvPr/>
          </p:nvGrpSpPr>
          <p:grpSpPr>
            <a:xfrm>
              <a:off x="616494" y="2934239"/>
              <a:ext cx="1152880" cy="1582804"/>
              <a:chOff x="3115290" y="1227775"/>
              <a:chExt cx="1152880" cy="1582804"/>
            </a:xfrm>
          </p:grpSpPr>
          <p:grpSp>
            <p:nvGrpSpPr>
              <p:cNvPr id="1284" name="Google Shape;1284;p28"/>
              <p:cNvGrpSpPr/>
              <p:nvPr/>
            </p:nvGrpSpPr>
            <p:grpSpPr>
              <a:xfrm>
                <a:off x="3115290" y="1951748"/>
                <a:ext cx="1152880" cy="858831"/>
                <a:chOff x="3744466" y="1301912"/>
                <a:chExt cx="1152880" cy="858831"/>
              </a:xfrm>
            </p:grpSpPr>
            <p:sp>
              <p:nvSpPr>
                <p:cNvPr id="1285" name="Google Shape;1285;p2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a:t>
                  </a:r>
                  <a:endParaRPr/>
                </a:p>
              </p:txBody>
            </p:sp>
            <p:sp>
              <p:nvSpPr>
                <p:cNvPr id="1286" name="Google Shape;1286;p2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287" name="Google Shape;1287;p28"/>
                <p:cNvSpPr/>
                <p:nvPr/>
              </p:nvSpPr>
              <p:spPr>
                <a:xfrm>
                  <a:off x="3957784"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pic>
            <p:nvPicPr>
              <p:cNvPr id="1288" name="Google Shape;1288;p28"/>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289" name="Google Shape;1289;p28"/>
            <p:cNvGrpSpPr/>
            <p:nvPr/>
          </p:nvGrpSpPr>
          <p:grpSpPr>
            <a:xfrm>
              <a:off x="1768955" y="3641012"/>
              <a:ext cx="976549" cy="879924"/>
              <a:chOff x="5272675" y="1274868"/>
              <a:chExt cx="976549" cy="879924"/>
            </a:xfrm>
          </p:grpSpPr>
          <p:sp>
            <p:nvSpPr>
              <p:cNvPr id="1290" name="Google Shape;1290;p28"/>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a:p>
            </p:txBody>
          </p:sp>
          <p:sp>
            <p:nvSpPr>
              <p:cNvPr id="1291" name="Google Shape;1291;p28"/>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292" name="Google Shape;1292;p28"/>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293" name="Google Shape;1293;p28"/>
            <p:cNvGrpSpPr/>
            <p:nvPr/>
          </p:nvGrpSpPr>
          <p:grpSpPr>
            <a:xfrm>
              <a:off x="734175" y="2584689"/>
              <a:ext cx="1847617" cy="436842"/>
              <a:chOff x="3060727" y="484500"/>
              <a:chExt cx="2369636" cy="436842"/>
            </a:xfrm>
          </p:grpSpPr>
          <p:sp>
            <p:nvSpPr>
              <p:cNvPr id="1294" name="Google Shape;1294;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2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296" name="Google Shape;1296;p28"/>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297" name="Google Shape;1297;p28"/>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298" name="Google Shape;1298;p28"/>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11 acumulado  de  2022. </a:t>
            </a:r>
            <a:endParaRPr/>
          </a:p>
        </p:txBody>
      </p:sp>
      <p:pic>
        <p:nvPicPr>
          <p:cNvPr descr="C:\Users\1037613764\Documents\Boletines\Mapas período 11\VIH_P11.jpg" id="1299" name="Google Shape;1299;p28"/>
          <p:cNvPicPr preferRelativeResize="0"/>
          <p:nvPr/>
        </p:nvPicPr>
        <p:blipFill rotWithShape="1">
          <a:blip r:embed="rId11">
            <a:alphaModFix/>
          </a:blip>
          <a:srcRect b="0" l="0" r="0" t="0"/>
          <a:stretch/>
        </p:blipFill>
        <p:spPr>
          <a:xfrm>
            <a:off x="710774" y="4891585"/>
            <a:ext cx="6280781" cy="40008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9"/>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11  de 2022. </a:t>
            </a:r>
            <a:endParaRPr/>
          </a:p>
        </p:txBody>
      </p:sp>
      <p:sp>
        <p:nvSpPr>
          <p:cNvPr id="1305" name="Google Shape;1305;p29"/>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11  de 2022. </a:t>
            </a:r>
            <a:endParaRPr/>
          </a:p>
        </p:txBody>
      </p:sp>
      <p:sp>
        <p:nvSpPr>
          <p:cNvPr id="1306" name="Google Shape;1306;p29"/>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7" name="Google Shape;1307;p29"/>
          <p:cNvGrpSpPr/>
          <p:nvPr/>
        </p:nvGrpSpPr>
        <p:grpSpPr>
          <a:xfrm>
            <a:off x="30478" y="107029"/>
            <a:ext cx="5655484" cy="276999"/>
            <a:chOff x="2448322" y="74775"/>
            <a:chExt cx="5655484" cy="276999"/>
          </a:xfrm>
        </p:grpSpPr>
        <p:sp>
          <p:nvSpPr>
            <p:cNvPr id="1308" name="Google Shape;1308;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9" name="Google Shape;1309;p29"/>
            <p:cNvCxnSpPr>
              <a:stCxn id="130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0" name="Google Shape;1310;p29"/>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311" name="Google Shape;1311;p29"/>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11. 2022. </a:t>
            </a:r>
            <a:endParaRPr/>
          </a:p>
        </p:txBody>
      </p:sp>
      <p:sp>
        <p:nvSpPr>
          <p:cNvPr id="1312" name="Google Shape;1312;p29"/>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11.  2022. </a:t>
            </a:r>
            <a:endParaRPr/>
          </a:p>
        </p:txBody>
      </p:sp>
      <p:graphicFrame>
        <p:nvGraphicFramePr>
          <p:cNvPr id="1313" name="Google Shape;1313;p29"/>
          <p:cNvGraphicFramePr/>
          <p:nvPr/>
        </p:nvGraphicFramePr>
        <p:xfrm>
          <a:off x="-50864" y="553641"/>
          <a:ext cx="3816474" cy="2400066"/>
        </p:xfrm>
        <a:graphic>
          <a:graphicData uri="http://schemas.openxmlformats.org/drawingml/2006/chart">
            <c:chart r:id="rId3"/>
          </a:graphicData>
        </a:graphic>
      </p:graphicFrame>
      <p:graphicFrame>
        <p:nvGraphicFramePr>
          <p:cNvPr id="1314" name="Google Shape;1314;p29"/>
          <p:cNvGraphicFramePr/>
          <p:nvPr/>
        </p:nvGraphicFramePr>
        <p:xfrm>
          <a:off x="3528442" y="611560"/>
          <a:ext cx="3672458" cy="2232248"/>
        </p:xfrm>
        <a:graphic>
          <a:graphicData uri="http://schemas.openxmlformats.org/drawingml/2006/chart">
            <c:chart r:id="rId4"/>
          </a:graphicData>
        </a:graphic>
      </p:graphicFrame>
      <p:graphicFrame>
        <p:nvGraphicFramePr>
          <p:cNvPr id="1315" name="Google Shape;1315;p29"/>
          <p:cNvGraphicFramePr/>
          <p:nvPr/>
        </p:nvGraphicFramePr>
        <p:xfrm>
          <a:off x="977091" y="3195796"/>
          <a:ext cx="5150683" cy="2710433"/>
        </p:xfrm>
        <a:graphic>
          <a:graphicData uri="http://schemas.openxmlformats.org/drawingml/2006/chart">
            <c:chart r:id="rId5"/>
          </a:graphicData>
        </a:graphic>
      </p:graphicFrame>
      <p:graphicFrame>
        <p:nvGraphicFramePr>
          <p:cNvPr id="1316" name="Google Shape;1316;p29"/>
          <p:cNvGraphicFramePr/>
          <p:nvPr/>
        </p:nvGraphicFramePr>
        <p:xfrm>
          <a:off x="966582" y="6084168"/>
          <a:ext cx="4866116" cy="2716261"/>
        </p:xfrm>
        <a:graphic>
          <a:graphicData uri="http://schemas.openxmlformats.org/drawingml/2006/chart">
            <c:chart r:id="rId6"/>
          </a:graphicData>
        </a:graphic>
      </p:graphicFrame>
      <p:sp>
        <p:nvSpPr>
          <p:cNvPr id="1317" name="Google Shape;1317;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11 de 2022 - Reporte Semanas 1 a 44 (Hasta noviembre 04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{A03DA329-849C-47B7-BC64-5723E98593B8}</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Mortalidad materna- MM</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32</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pic>
        <p:nvPicPr>
          <p:cNvPr id="1323" name="Google Shape;1323;p30"/>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324" name="Google Shape;1324;p30"/>
          <p:cNvPicPr preferRelativeResize="0"/>
          <p:nvPr/>
        </p:nvPicPr>
        <p:blipFill rotWithShape="1">
          <a:blip r:embed="rId4">
            <a:alphaModFix/>
          </a:blip>
          <a:srcRect b="0" l="0" r="0" t="51431"/>
          <a:stretch/>
        </p:blipFill>
        <p:spPr>
          <a:xfrm>
            <a:off x="-14283" y="2878765"/>
            <a:ext cx="2180731" cy="2724869"/>
          </a:xfrm>
          <a:prstGeom prst="rect">
            <a:avLst/>
          </a:prstGeom>
          <a:noFill/>
          <a:ln>
            <a:noFill/>
          </a:ln>
        </p:spPr>
      </p:pic>
      <p:sp>
        <p:nvSpPr>
          <p:cNvPr id="1325" name="Google Shape;1325;p30"/>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grpSp>
        <p:nvGrpSpPr>
          <p:cNvPr id="1326" name="Google Shape;1326;p30"/>
          <p:cNvGrpSpPr/>
          <p:nvPr/>
        </p:nvGrpSpPr>
        <p:grpSpPr>
          <a:xfrm>
            <a:off x="179214" y="4122809"/>
            <a:ext cx="1892650" cy="666780"/>
            <a:chOff x="2397524" y="3214823"/>
            <a:chExt cx="4508500" cy="1235173"/>
          </a:xfrm>
        </p:grpSpPr>
        <p:pic>
          <p:nvPicPr>
            <p:cNvPr id="1327" name="Google Shape;1327;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28" name="Google Shape;1328;p30"/>
            <p:cNvSpPr txBox="1"/>
            <p:nvPr/>
          </p:nvSpPr>
          <p:spPr>
            <a:xfrm>
              <a:off x="3431283" y="3214823"/>
              <a:ext cx="1492699" cy="12351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 </a:t>
              </a:r>
              <a:r>
                <a:rPr b="1" lang="es-ES" sz="1600">
                  <a:solidFill>
                    <a:schemeClr val="dk1"/>
                  </a:solidFill>
                  <a:latin typeface="Arial Narrow"/>
                  <a:ea typeface="Arial Narrow"/>
                  <a:cs typeface="Arial Narrow"/>
                  <a:sym typeface="Arial Narrow"/>
                </a:rPr>
                <a:t>MMT</a:t>
              </a:r>
              <a:endParaRPr b="1" sz="1600">
                <a:solidFill>
                  <a:schemeClr val="dk1"/>
                </a:solidFill>
                <a:latin typeface="Arial Narrow"/>
                <a:ea typeface="Arial Narrow"/>
                <a:cs typeface="Arial Narrow"/>
                <a:sym typeface="Arial Narrow"/>
              </a:endParaRPr>
            </a:p>
          </p:txBody>
        </p:sp>
      </p:grpSp>
      <p:sp>
        <p:nvSpPr>
          <p:cNvPr id="1329" name="Google Shape;1329;p30"/>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presentó una </a:t>
            </a:r>
            <a:r>
              <a:rPr b="1" lang="es-ES" sz="1200">
                <a:solidFill>
                  <a:srgbClr val="00B050"/>
                </a:solidFill>
                <a:latin typeface="Arial Narrow"/>
                <a:ea typeface="Arial Narrow"/>
                <a:cs typeface="Arial Narrow"/>
                <a:sym typeface="Arial Narrow"/>
              </a:rPr>
              <a:t>disminución en dos (2) casos</a:t>
            </a:r>
            <a:r>
              <a:rPr b="1" lang="es-ES" sz="1200">
                <a:solidFill>
                  <a:schemeClr val="dk1"/>
                </a:solidFill>
                <a:latin typeface="Arial Narrow"/>
                <a:ea typeface="Arial Narrow"/>
                <a:cs typeface="Arial Narrow"/>
                <a:sym typeface="Arial Narrow"/>
              </a:rPr>
              <a:t>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p:txBody>
      </p:sp>
      <p:grpSp>
        <p:nvGrpSpPr>
          <p:cNvPr id="1330" name="Google Shape;1330;p30"/>
          <p:cNvGrpSpPr/>
          <p:nvPr/>
        </p:nvGrpSpPr>
        <p:grpSpPr>
          <a:xfrm>
            <a:off x="2448322" y="74775"/>
            <a:ext cx="3446504" cy="276999"/>
            <a:chOff x="2448322" y="74775"/>
            <a:chExt cx="3446504" cy="276999"/>
          </a:xfrm>
        </p:grpSpPr>
        <p:sp>
          <p:nvSpPr>
            <p:cNvPr id="1331" name="Google Shape;1331;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2" name="Google Shape;1332;p30"/>
            <p:cNvCxnSpPr>
              <a:stCxn id="13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33" name="Google Shape;1333;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34" name="Google Shape;1334;p30"/>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35" name="Google Shape;1335;p30"/>
          <p:cNvGrpSpPr/>
          <p:nvPr/>
        </p:nvGrpSpPr>
        <p:grpSpPr>
          <a:xfrm>
            <a:off x="263756" y="5648928"/>
            <a:ext cx="3446504" cy="276999"/>
            <a:chOff x="2448322" y="74775"/>
            <a:chExt cx="3446504" cy="276999"/>
          </a:xfrm>
        </p:grpSpPr>
        <p:sp>
          <p:nvSpPr>
            <p:cNvPr id="1336" name="Google Shape;1336;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7" name="Google Shape;1337;p30"/>
            <p:cNvCxnSpPr>
              <a:stCxn id="13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38" name="Google Shape;1338;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MM tempranas</a:t>
              </a:r>
              <a:endParaRPr b="1" sz="1200">
                <a:solidFill>
                  <a:schemeClr val="dk1"/>
                </a:solidFill>
                <a:latin typeface="Arial Narrow"/>
                <a:ea typeface="Arial Narrow"/>
                <a:cs typeface="Arial Narrow"/>
                <a:sym typeface="Arial Narrow"/>
              </a:endParaRPr>
            </a:p>
          </p:txBody>
        </p:sp>
      </p:grpSp>
      <p:sp>
        <p:nvSpPr>
          <p:cNvPr id="1339" name="Google Shape;1339;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Pág..30 </a:t>
            </a:r>
            <a:endParaRPr b="1" sz="1050">
              <a:solidFill>
                <a:schemeClr val="dk1"/>
              </a:solidFill>
              <a:latin typeface="Arial Narrow"/>
              <a:ea typeface="Arial Narrow"/>
              <a:cs typeface="Arial Narrow"/>
              <a:sym typeface="Arial Narrow"/>
            </a:endParaRPr>
          </a:p>
        </p:txBody>
      </p:sp>
      <p:sp>
        <p:nvSpPr>
          <p:cNvPr id="1340" name="Google Shape;1340;p30"/>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b="1" sz="1600">
              <a:solidFill>
                <a:srgbClr val="C00000"/>
              </a:solidFill>
              <a:latin typeface="Arial Narrow"/>
              <a:ea typeface="Arial Narrow"/>
              <a:cs typeface="Arial Narrow"/>
              <a:sym typeface="Arial Narrow"/>
            </a:endParaRPr>
          </a:p>
        </p:txBody>
      </p:sp>
      <p:grpSp>
        <p:nvGrpSpPr>
          <p:cNvPr id="1341" name="Google Shape;1341;p30"/>
          <p:cNvGrpSpPr/>
          <p:nvPr/>
        </p:nvGrpSpPr>
        <p:grpSpPr>
          <a:xfrm>
            <a:off x="2053097" y="6684285"/>
            <a:ext cx="757840" cy="646484"/>
            <a:chOff x="5227274" y="1274868"/>
            <a:chExt cx="757840" cy="646484"/>
          </a:xfrm>
        </p:grpSpPr>
        <p:sp>
          <p:nvSpPr>
            <p:cNvPr id="1342" name="Google Shape;1342;p3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343" name="Google Shape;1343;p30"/>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44" name="Google Shape;1344;p30"/>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345" name="Google Shape;1345;p30"/>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346" name="Google Shape;1346;p30"/>
          <p:cNvGrpSpPr/>
          <p:nvPr/>
        </p:nvGrpSpPr>
        <p:grpSpPr>
          <a:xfrm>
            <a:off x="116195" y="6707570"/>
            <a:ext cx="1720560" cy="877901"/>
            <a:chOff x="-36884" y="7072716"/>
            <a:chExt cx="1305446" cy="877901"/>
          </a:xfrm>
        </p:grpSpPr>
        <p:sp>
          <p:nvSpPr>
            <p:cNvPr id="1347" name="Google Shape;1347;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348" name="Google Shape;1348;p3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1349" name="Google Shape;1349;p3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1350" name="Google Shape;1350;p30"/>
          <p:cNvGrpSpPr/>
          <p:nvPr/>
        </p:nvGrpSpPr>
        <p:grpSpPr>
          <a:xfrm>
            <a:off x="2352285" y="3356182"/>
            <a:ext cx="2203493" cy="1647871"/>
            <a:chOff x="-2126797" y="7081666"/>
            <a:chExt cx="1561980" cy="515361"/>
          </a:xfrm>
        </p:grpSpPr>
        <p:sp>
          <p:nvSpPr>
            <p:cNvPr id="1351" name="Google Shape;1351;p30"/>
            <p:cNvSpPr txBox="1"/>
            <p:nvPr/>
          </p:nvSpPr>
          <p:spPr>
            <a:xfrm>
              <a:off x="-2082967" y="7081666"/>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352" name="Google Shape;1352;p30"/>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Tempranas: 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Tardías: 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353" name="Google Shape;1353;p30"/>
          <p:cNvSpPr txBox="1"/>
          <p:nvPr/>
        </p:nvSpPr>
        <p:spPr>
          <a:xfrm>
            <a:off x="4655390" y="4275732"/>
            <a:ext cx="2407637"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 (1 caso)</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sp>
        <p:nvSpPr>
          <p:cNvPr id="1354" name="Google Shape;1354;p30"/>
          <p:cNvSpPr txBox="1"/>
          <p:nvPr/>
        </p:nvSpPr>
        <p:spPr>
          <a:xfrm>
            <a:off x="4719063" y="4780046"/>
            <a:ext cx="255871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4,6 por cien mil nacidos vivos</a:t>
            </a:r>
            <a:endParaRPr b="1" sz="1600">
              <a:solidFill>
                <a:srgbClr val="00B050"/>
              </a:solidFill>
              <a:latin typeface="Arial Narrow"/>
              <a:ea typeface="Arial Narrow"/>
              <a:cs typeface="Arial Narrow"/>
              <a:sym typeface="Arial Narrow"/>
            </a:endParaRPr>
          </a:p>
        </p:txBody>
      </p:sp>
      <p:cxnSp>
        <p:nvCxnSpPr>
          <p:cNvPr id="1355" name="Google Shape;1355;p30"/>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356" name="Google Shape;1356;p30"/>
          <p:cNvSpPr txBox="1"/>
          <p:nvPr/>
        </p:nvSpPr>
        <p:spPr>
          <a:xfrm>
            <a:off x="4795934" y="3207237"/>
            <a:ext cx="240496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 (3 casos)</a:t>
            </a:r>
            <a:endParaRPr b="1" sz="1400">
              <a:solidFill>
                <a:schemeClr val="dk1"/>
              </a:solidFill>
              <a:latin typeface="Arial Narrow"/>
              <a:ea typeface="Arial Narrow"/>
              <a:cs typeface="Arial Narrow"/>
              <a:sym typeface="Arial Narrow"/>
            </a:endParaRPr>
          </a:p>
        </p:txBody>
      </p:sp>
      <p:sp>
        <p:nvSpPr>
          <p:cNvPr id="1357" name="Google Shape;1357;p30"/>
          <p:cNvSpPr txBox="1"/>
          <p:nvPr/>
        </p:nvSpPr>
        <p:spPr>
          <a:xfrm>
            <a:off x="4615974" y="3496315"/>
            <a:ext cx="26516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13,8 por cien mil nacidos vivos</a:t>
            </a:r>
            <a:endParaRPr/>
          </a:p>
        </p:txBody>
      </p:sp>
      <p:cxnSp>
        <p:nvCxnSpPr>
          <p:cNvPr id="1358" name="Google Shape;1358;p30"/>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359" name="Google Shape;1359;p30"/>
          <p:cNvGrpSpPr/>
          <p:nvPr/>
        </p:nvGrpSpPr>
        <p:grpSpPr>
          <a:xfrm>
            <a:off x="3754394" y="5641233"/>
            <a:ext cx="3446504" cy="276999"/>
            <a:chOff x="2448322" y="74775"/>
            <a:chExt cx="3446504" cy="276999"/>
          </a:xfrm>
        </p:grpSpPr>
        <p:sp>
          <p:nvSpPr>
            <p:cNvPr id="1360" name="Google Shape;1360;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61" name="Google Shape;1361;p30"/>
            <p:cNvCxnSpPr>
              <a:stCxn id="13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62" name="Google Shape;1362;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363" name="Google Shape;1363;p30"/>
          <p:cNvSpPr/>
          <p:nvPr/>
        </p:nvSpPr>
        <p:spPr>
          <a:xfrm>
            <a:off x="3918671" y="60841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undécimo  período epidemiológico se han presentado cuatro (4)  muertes maternas en la Ciudad:</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Tres (3) tempranas (gestación a 42 días post evento obstétrico) y </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Una (1)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la  razón de MM temprana evitable de 4,6 por cien mil nacidos vivos se logra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364" name="Google Shape;1364;p30"/>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b="1" sz="1400">
              <a:solidFill>
                <a:srgbClr val="FF0000"/>
              </a:solidFill>
              <a:latin typeface="Arial Narrow"/>
              <a:ea typeface="Arial Narrow"/>
              <a:cs typeface="Arial Narrow"/>
              <a:sym typeface="Arial Narrow"/>
            </a:endParaRPr>
          </a:p>
        </p:txBody>
      </p:sp>
      <p:pic>
        <p:nvPicPr>
          <p:cNvPr id="1365" name="Google Shape;1365;p30"/>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366" name="Google Shape;1366;p30"/>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67" name="Google Shape;1367;p30"/>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68" name="Google Shape;1368;p30"/>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69" name="Google Shape;1369;p30"/>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70" name="Google Shape;1370;p30"/>
          <p:cNvPicPr preferRelativeResize="0"/>
          <p:nvPr/>
        </p:nvPicPr>
        <p:blipFill rotWithShape="1">
          <a:blip r:embed="rId9">
            <a:alphaModFix/>
          </a:blip>
          <a:srcRect b="0" l="0" r="0" t="0"/>
          <a:stretch/>
        </p:blipFill>
        <p:spPr>
          <a:xfrm>
            <a:off x="2184706" y="463607"/>
            <a:ext cx="4716364" cy="22263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pic>
        <p:nvPicPr>
          <p:cNvPr id="1376" name="Google Shape;1376;p31"/>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377" name="Google Shape;1377;p31"/>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378" name="Google Shape;1378;p31"/>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grpSp>
        <p:nvGrpSpPr>
          <p:cNvPr id="1379" name="Google Shape;1379;p31"/>
          <p:cNvGrpSpPr/>
          <p:nvPr/>
        </p:nvGrpSpPr>
        <p:grpSpPr>
          <a:xfrm>
            <a:off x="179214" y="4211960"/>
            <a:ext cx="1892650" cy="488476"/>
            <a:chOff x="2397524" y="3379972"/>
            <a:chExt cx="4508500" cy="904875"/>
          </a:xfrm>
        </p:grpSpPr>
        <p:pic>
          <p:nvPicPr>
            <p:cNvPr id="1380" name="Google Shape;1380;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81" name="Google Shape;1381;p3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1053</a:t>
              </a:r>
              <a:endParaRPr b="1" sz="2000">
                <a:solidFill>
                  <a:schemeClr val="dk1"/>
                </a:solidFill>
                <a:latin typeface="Arial Narrow"/>
                <a:ea typeface="Arial Narrow"/>
                <a:cs typeface="Arial Narrow"/>
                <a:sym typeface="Arial Narrow"/>
              </a:endParaRPr>
            </a:p>
          </p:txBody>
        </p:sp>
      </p:grpSp>
      <p:sp>
        <p:nvSpPr>
          <p:cNvPr id="1382" name="Google Shape;1382;p31"/>
          <p:cNvSpPr txBox="1"/>
          <p:nvPr/>
        </p:nvSpPr>
        <p:spPr>
          <a:xfrm>
            <a:off x="-52866" y="4644008"/>
            <a:ext cx="22206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2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2000">
                <a:solidFill>
                  <a:srgbClr val="FF0000"/>
                </a:solidFill>
                <a:latin typeface="Arial Narrow"/>
                <a:ea typeface="Arial Narrow"/>
                <a:cs typeface="Arial Narrow"/>
                <a:sym typeface="Arial Narrow"/>
              </a:rPr>
              <a:t> aumentó </a:t>
            </a:r>
            <a:r>
              <a:rPr b="1" lang="es-ES" sz="2000">
                <a:solidFill>
                  <a:schemeClr val="dk1"/>
                </a:solidFill>
                <a:latin typeface="Arial Narrow"/>
                <a:ea typeface="Arial Narrow"/>
                <a:cs typeface="Arial Narrow"/>
                <a:sym typeface="Arial Narrow"/>
              </a:rPr>
              <a:t>en un </a:t>
            </a:r>
            <a:r>
              <a:rPr b="1" lang="es-ES" sz="2000">
                <a:solidFill>
                  <a:srgbClr val="FF0000"/>
                </a:solidFill>
                <a:latin typeface="Arial Narrow"/>
                <a:ea typeface="Arial Narrow"/>
                <a:cs typeface="Arial Narrow"/>
                <a:sym typeface="Arial Narrow"/>
              </a:rPr>
              <a:t>14%</a:t>
            </a:r>
            <a:endParaRPr b="1" sz="2000">
              <a:solidFill>
                <a:srgbClr val="FF0000"/>
              </a:solidFill>
              <a:latin typeface="Arial Narrow"/>
              <a:ea typeface="Arial Narrow"/>
              <a:cs typeface="Arial Narrow"/>
              <a:sym typeface="Arial Narrow"/>
            </a:endParaRPr>
          </a:p>
        </p:txBody>
      </p:sp>
      <p:grpSp>
        <p:nvGrpSpPr>
          <p:cNvPr id="1383" name="Google Shape;1383;p31"/>
          <p:cNvGrpSpPr/>
          <p:nvPr/>
        </p:nvGrpSpPr>
        <p:grpSpPr>
          <a:xfrm>
            <a:off x="2448322" y="74775"/>
            <a:ext cx="3446504" cy="276999"/>
            <a:chOff x="2448322" y="74775"/>
            <a:chExt cx="3446504" cy="276999"/>
          </a:xfrm>
        </p:grpSpPr>
        <p:sp>
          <p:nvSpPr>
            <p:cNvPr id="1384" name="Google Shape;1384;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5" name="Google Shape;1385;p31"/>
            <p:cNvCxnSpPr>
              <a:stCxn id="13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6" name="Google Shape;1386;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87" name="Google Shape;1387;p31"/>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8" name="Google Shape;1388;p31"/>
          <p:cNvGrpSpPr/>
          <p:nvPr/>
        </p:nvGrpSpPr>
        <p:grpSpPr>
          <a:xfrm>
            <a:off x="263756" y="5648928"/>
            <a:ext cx="3446504" cy="276999"/>
            <a:chOff x="2448322" y="74775"/>
            <a:chExt cx="3446504" cy="276999"/>
          </a:xfrm>
        </p:grpSpPr>
        <p:sp>
          <p:nvSpPr>
            <p:cNvPr id="1389" name="Google Shape;1389;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90" name="Google Shape;1390;p31"/>
            <p:cNvCxnSpPr>
              <a:stCxn id="13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1" name="Google Shape;1391;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92" name="Google Shape;1392;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Pág..31 </a:t>
            </a:r>
            <a:endParaRPr b="1" sz="1050">
              <a:solidFill>
                <a:schemeClr val="dk1"/>
              </a:solidFill>
              <a:latin typeface="Arial Narrow"/>
              <a:ea typeface="Arial Narrow"/>
              <a:cs typeface="Arial Narrow"/>
              <a:sym typeface="Arial Narrow"/>
            </a:endParaRPr>
          </a:p>
        </p:txBody>
      </p:sp>
      <p:sp>
        <p:nvSpPr>
          <p:cNvPr id="1393" name="Google Shape;1393;p31"/>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394" name="Google Shape;1394;p31"/>
          <p:cNvGrpSpPr/>
          <p:nvPr/>
        </p:nvGrpSpPr>
        <p:grpSpPr>
          <a:xfrm>
            <a:off x="2053097" y="6684285"/>
            <a:ext cx="757840" cy="646484"/>
            <a:chOff x="5227274" y="1274868"/>
            <a:chExt cx="757840" cy="646484"/>
          </a:xfrm>
        </p:grpSpPr>
        <p:sp>
          <p:nvSpPr>
            <p:cNvPr id="1395" name="Google Shape;1395;p3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b="1" sz="1600">
                <a:solidFill>
                  <a:schemeClr val="dk1"/>
                </a:solidFill>
                <a:latin typeface="Arial Narrow"/>
                <a:ea typeface="Arial Narrow"/>
                <a:cs typeface="Arial Narrow"/>
                <a:sym typeface="Arial Narrow"/>
              </a:endParaRPr>
            </a:p>
          </p:txBody>
        </p:sp>
        <p:sp>
          <p:nvSpPr>
            <p:cNvPr id="1396" name="Google Shape;1396;p31"/>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97" name="Google Shape;1397;p31"/>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398" name="Google Shape;1398;p31"/>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399" name="Google Shape;1399;p31"/>
          <p:cNvGrpSpPr/>
          <p:nvPr/>
        </p:nvGrpSpPr>
        <p:grpSpPr>
          <a:xfrm>
            <a:off x="146195" y="6707570"/>
            <a:ext cx="1690560" cy="650645"/>
            <a:chOff x="-14122" y="7072716"/>
            <a:chExt cx="1282684" cy="650645"/>
          </a:xfrm>
        </p:grpSpPr>
        <p:sp>
          <p:nvSpPr>
            <p:cNvPr id="1400" name="Google Shape;1400;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01" name="Google Shape;1401;p3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96,3%</a:t>
              </a:r>
              <a:endParaRPr b="1" sz="1600">
                <a:solidFill>
                  <a:schemeClr val="dk1"/>
                </a:solidFill>
                <a:latin typeface="Arial Narrow"/>
                <a:ea typeface="Arial Narrow"/>
                <a:cs typeface="Arial Narrow"/>
                <a:sym typeface="Arial Narrow"/>
              </a:endParaRPr>
            </a:p>
          </p:txBody>
        </p:sp>
      </p:grpSp>
      <p:grpSp>
        <p:nvGrpSpPr>
          <p:cNvPr id="1402" name="Google Shape;1402;p31"/>
          <p:cNvGrpSpPr/>
          <p:nvPr/>
        </p:nvGrpSpPr>
        <p:grpSpPr>
          <a:xfrm>
            <a:off x="2358345" y="3335638"/>
            <a:ext cx="2203493" cy="1680424"/>
            <a:chOff x="-2126797" y="7071487"/>
            <a:chExt cx="1561980" cy="525542"/>
          </a:xfrm>
        </p:grpSpPr>
        <p:sp>
          <p:nvSpPr>
            <p:cNvPr id="1403" name="Google Shape;1403;p31"/>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404" name="Google Shape;1404;p31"/>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31,9%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7,8%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1,3%</a:t>
              </a:r>
              <a:endParaRPr/>
            </a:p>
          </p:txBody>
        </p:sp>
      </p:grpSp>
      <p:sp>
        <p:nvSpPr>
          <p:cNvPr id="1405" name="Google Shape;1405;p31"/>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6" name="Google Shape;1406;p31"/>
          <p:cNvGrpSpPr/>
          <p:nvPr/>
        </p:nvGrpSpPr>
        <p:grpSpPr>
          <a:xfrm>
            <a:off x="-39943" y="7494269"/>
            <a:ext cx="3822393" cy="1649731"/>
            <a:chOff x="-39943" y="7494269"/>
            <a:chExt cx="3822393" cy="1649731"/>
          </a:xfrm>
        </p:grpSpPr>
        <p:grpSp>
          <p:nvGrpSpPr>
            <p:cNvPr id="1407" name="Google Shape;1407;p31"/>
            <p:cNvGrpSpPr/>
            <p:nvPr/>
          </p:nvGrpSpPr>
          <p:grpSpPr>
            <a:xfrm>
              <a:off x="-39943" y="7494269"/>
              <a:ext cx="3796415" cy="1570985"/>
              <a:chOff x="2127781" y="2180567"/>
              <a:chExt cx="3796415" cy="1570985"/>
            </a:xfrm>
          </p:grpSpPr>
          <p:sp>
            <p:nvSpPr>
              <p:cNvPr id="1408" name="Google Shape;1408;p31"/>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63,9%</a:t>
                </a:r>
                <a:endParaRPr b="1" sz="1600">
                  <a:solidFill>
                    <a:srgbClr val="C00000"/>
                  </a:solidFill>
                  <a:latin typeface="Arial Narrow"/>
                  <a:ea typeface="Arial Narrow"/>
                  <a:cs typeface="Arial Narrow"/>
                  <a:sym typeface="Arial Narrow"/>
                </a:endParaRPr>
              </a:p>
            </p:txBody>
          </p:sp>
          <p:pic>
            <p:nvPicPr>
              <p:cNvPr id="1409" name="Google Shape;1409;p31"/>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410" name="Google Shape;1410;p31"/>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411" name="Google Shape;1411;p31"/>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22,9%</a:t>
              </a:r>
              <a:endParaRPr b="1" sz="1600">
                <a:solidFill>
                  <a:srgbClr val="C00000"/>
                </a:solidFill>
                <a:latin typeface="Arial Narrow"/>
                <a:ea typeface="Arial Narrow"/>
                <a:cs typeface="Arial Narrow"/>
                <a:sym typeface="Arial Narrow"/>
              </a:endParaRPr>
            </a:p>
          </p:txBody>
        </p:sp>
        <p:sp>
          <p:nvSpPr>
            <p:cNvPr id="1412" name="Google Shape;1412;p31"/>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de origen obstétrico: </a:t>
              </a:r>
              <a:r>
                <a:rPr b="1" lang="es-ES" sz="1600">
                  <a:solidFill>
                    <a:srgbClr val="C00000"/>
                  </a:solidFill>
                  <a:latin typeface="Arial Narrow"/>
                  <a:ea typeface="Arial Narrow"/>
                  <a:cs typeface="Arial Narrow"/>
                  <a:sym typeface="Arial Narrow"/>
                </a:rPr>
                <a:t>4%</a:t>
              </a:r>
              <a:endParaRPr/>
            </a:p>
          </p:txBody>
        </p:sp>
      </p:grpSp>
      <p:sp>
        <p:nvSpPr>
          <p:cNvPr id="1413" name="Google Shape;1413;p31"/>
          <p:cNvSpPr txBox="1"/>
          <p:nvPr/>
        </p:nvSpPr>
        <p:spPr>
          <a:xfrm>
            <a:off x="4842271" y="3522772"/>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414" name="Google Shape;1414;p31"/>
          <p:cNvSpPr txBox="1"/>
          <p:nvPr/>
        </p:nvSpPr>
        <p:spPr>
          <a:xfrm>
            <a:off x="5565246" y="4072251"/>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23,4%</a:t>
            </a:r>
            <a:endParaRPr/>
          </a:p>
        </p:txBody>
      </p:sp>
      <p:cxnSp>
        <p:nvCxnSpPr>
          <p:cNvPr id="1415" name="Google Shape;1415;p31"/>
          <p:cNvCxnSpPr/>
          <p:nvPr/>
        </p:nvCxnSpPr>
        <p:spPr>
          <a:xfrm rot="10800000">
            <a:off x="4843605" y="3478852"/>
            <a:ext cx="2154764" cy="0"/>
          </a:xfrm>
          <a:prstGeom prst="straightConnector1">
            <a:avLst/>
          </a:prstGeom>
          <a:noFill/>
          <a:ln cap="flat" cmpd="sng" w="9525">
            <a:solidFill>
              <a:srgbClr val="002060"/>
            </a:solidFill>
            <a:prstDash val="solid"/>
            <a:round/>
            <a:headEnd len="sm" w="sm" type="none"/>
            <a:tailEnd len="med" w="med" type="oval"/>
          </a:ln>
        </p:spPr>
      </p:cxnSp>
      <p:sp>
        <p:nvSpPr>
          <p:cNvPr id="1416" name="Google Shape;1416;p31"/>
          <p:cNvSpPr txBox="1"/>
          <p:nvPr/>
        </p:nvSpPr>
        <p:spPr>
          <a:xfrm>
            <a:off x="4800382" y="2848058"/>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417" name="Google Shape;1417;p31"/>
          <p:cNvSpPr txBox="1"/>
          <p:nvPr/>
        </p:nvSpPr>
        <p:spPr>
          <a:xfrm>
            <a:off x="4827790" y="3140298"/>
            <a:ext cx="227017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48,3 por mil nacidos vivos</a:t>
            </a:r>
            <a:endParaRPr/>
          </a:p>
        </p:txBody>
      </p:sp>
      <p:cxnSp>
        <p:nvCxnSpPr>
          <p:cNvPr id="1418" name="Google Shape;1418;p31"/>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419" name="Google Shape;1419;p31"/>
          <p:cNvGrpSpPr/>
          <p:nvPr/>
        </p:nvGrpSpPr>
        <p:grpSpPr>
          <a:xfrm>
            <a:off x="3754394" y="5641233"/>
            <a:ext cx="3446504" cy="276999"/>
            <a:chOff x="2448322" y="74775"/>
            <a:chExt cx="3446504" cy="276999"/>
          </a:xfrm>
        </p:grpSpPr>
        <p:sp>
          <p:nvSpPr>
            <p:cNvPr id="1420" name="Google Shape;142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21" name="Google Shape;1421;p31"/>
            <p:cNvCxnSpPr>
              <a:stCxn id="14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22" name="Google Shape;142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423" name="Google Shape;1423;p31"/>
          <p:cNvSpPr/>
          <p:nvPr/>
        </p:nvSpPr>
        <p:spPr>
          <a:xfrm>
            <a:off x="3918671" y="6075468"/>
            <a:ext cx="315819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Protocolo fue actualizado a marzo de 2022; los casos se reportan con un criterio excepto en sepsis. </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Se clasifican en relacionados con: -disfunción de órgano, -enfermedad específica, -el manejo.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a:t>
            </a:r>
            <a:r>
              <a:rPr b="1" lang="es-ES" sz="1100">
                <a:solidFill>
                  <a:schemeClr val="dk1"/>
                </a:solidFill>
                <a:latin typeface="Arial Narrow"/>
                <a:ea typeface="Arial Narrow"/>
                <a:cs typeface="Arial Narrow"/>
                <a:sym typeface="Arial Narrow"/>
              </a:rPr>
              <a:t>súper inmediata SAT </a:t>
            </a:r>
            <a:r>
              <a:rPr lang="es-ES" sz="11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100">
                <a:solidFill>
                  <a:schemeClr val="dk1"/>
                </a:solidFill>
                <a:latin typeface="Arial Narrow"/>
                <a:ea typeface="Arial Narrow"/>
                <a:cs typeface="Arial Narrow"/>
                <a:sym typeface="Arial Narrow"/>
              </a:rPr>
              <a:t>pre-eclampsia severa, -eclampsia y -hemorragia obstétrica severa; el 88% (926) de los casos cumplieron criterios para  el SAT.</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canal endémico muestra que los casos del  evento han estado por encima de lo esperado la mayoría de las semanas epidemiológicas del año</a:t>
            </a:r>
            <a:r>
              <a:rPr b="1" lang="es-ES" sz="1400">
                <a:solidFill>
                  <a:schemeClr val="dk1"/>
                </a:solidFill>
                <a:latin typeface="Arial Narrow"/>
                <a:ea typeface="Arial Narrow"/>
                <a:cs typeface="Arial Narrow"/>
                <a:sym typeface="Arial Narrow"/>
              </a:rPr>
              <a:t>.</a:t>
            </a:r>
            <a:endParaRPr b="1"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cxnSp>
        <p:nvCxnSpPr>
          <p:cNvPr id="1424" name="Google Shape;1424;p31"/>
          <p:cNvCxnSpPr/>
          <p:nvPr/>
        </p:nvCxnSpPr>
        <p:spPr>
          <a:xfrm rot="10800000">
            <a:off x="4895020" y="4347489"/>
            <a:ext cx="2154764" cy="0"/>
          </a:xfrm>
          <a:prstGeom prst="straightConnector1">
            <a:avLst/>
          </a:prstGeom>
          <a:noFill/>
          <a:ln cap="flat" cmpd="sng" w="9525">
            <a:solidFill>
              <a:srgbClr val="002060"/>
            </a:solidFill>
            <a:prstDash val="solid"/>
            <a:round/>
            <a:headEnd len="sm" w="sm" type="none"/>
            <a:tailEnd len="med" w="med" type="oval"/>
          </a:ln>
        </p:spPr>
      </p:cxnSp>
      <p:sp>
        <p:nvSpPr>
          <p:cNvPr id="1425" name="Google Shape;1425;p31"/>
          <p:cNvSpPr txBox="1"/>
          <p:nvPr/>
        </p:nvSpPr>
        <p:spPr>
          <a:xfrm>
            <a:off x="4895020" y="4311589"/>
            <a:ext cx="22412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Índice de mortalidad</a:t>
            </a:r>
            <a:endParaRPr b="1" sz="1600">
              <a:solidFill>
                <a:schemeClr val="dk1"/>
              </a:solidFill>
              <a:latin typeface="Arial Narrow"/>
              <a:ea typeface="Arial Narrow"/>
              <a:cs typeface="Arial Narrow"/>
              <a:sym typeface="Arial Narrow"/>
            </a:endParaRPr>
          </a:p>
        </p:txBody>
      </p:sp>
      <p:sp>
        <p:nvSpPr>
          <p:cNvPr id="1426" name="Google Shape;1426;p31"/>
          <p:cNvSpPr txBox="1"/>
          <p:nvPr/>
        </p:nvSpPr>
        <p:spPr>
          <a:xfrm>
            <a:off x="5637897" y="4593486"/>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0,3%</a:t>
            </a:r>
            <a:endParaRPr/>
          </a:p>
        </p:txBody>
      </p:sp>
      <p:cxnSp>
        <p:nvCxnSpPr>
          <p:cNvPr id="1427" name="Google Shape;1427;p31"/>
          <p:cNvCxnSpPr/>
          <p:nvPr/>
        </p:nvCxnSpPr>
        <p:spPr>
          <a:xfrm rot="10800000">
            <a:off x="4895020" y="4891519"/>
            <a:ext cx="2154764" cy="0"/>
          </a:xfrm>
          <a:prstGeom prst="straightConnector1">
            <a:avLst/>
          </a:prstGeom>
          <a:noFill/>
          <a:ln cap="flat" cmpd="sng" w="9525">
            <a:solidFill>
              <a:srgbClr val="002060"/>
            </a:solidFill>
            <a:prstDash val="solid"/>
            <a:round/>
            <a:headEnd len="sm" w="sm" type="none"/>
            <a:tailEnd len="med" w="med" type="oval"/>
          </a:ln>
        </p:spPr>
      </p:cxnSp>
      <p:sp>
        <p:nvSpPr>
          <p:cNvPr id="1428" name="Google Shape;1428;p31"/>
          <p:cNvSpPr txBox="1"/>
          <p:nvPr/>
        </p:nvSpPr>
        <p:spPr>
          <a:xfrm>
            <a:off x="4320530" y="4992645"/>
            <a:ext cx="308208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Porcentaje de casos con MPNNT</a:t>
            </a:r>
            <a:endParaRPr b="1" sz="1600">
              <a:solidFill>
                <a:schemeClr val="dk1"/>
              </a:solidFill>
              <a:latin typeface="Arial Narrow"/>
              <a:ea typeface="Arial Narrow"/>
              <a:cs typeface="Arial Narrow"/>
              <a:sym typeface="Arial Narrow"/>
            </a:endParaRPr>
          </a:p>
        </p:txBody>
      </p:sp>
      <p:sp>
        <p:nvSpPr>
          <p:cNvPr id="1429" name="Google Shape;1429;p31"/>
          <p:cNvSpPr txBox="1"/>
          <p:nvPr/>
        </p:nvSpPr>
        <p:spPr>
          <a:xfrm>
            <a:off x="5658223" y="5196687"/>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2,1%</a:t>
            </a:r>
            <a:endParaRPr/>
          </a:p>
        </p:txBody>
      </p:sp>
      <p:pic>
        <p:nvPicPr>
          <p:cNvPr id="1430" name="Google Shape;1430;p31"/>
          <p:cNvPicPr preferRelativeResize="0"/>
          <p:nvPr/>
        </p:nvPicPr>
        <p:blipFill rotWithShape="1">
          <a:blip r:embed="rId9">
            <a:alphaModFix/>
          </a:blip>
          <a:srcRect b="0" l="0" r="0" t="0"/>
          <a:stretch/>
        </p:blipFill>
        <p:spPr>
          <a:xfrm>
            <a:off x="2186638" y="513902"/>
            <a:ext cx="4790961" cy="21025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pic>
        <p:nvPicPr>
          <p:cNvPr id="1436" name="Google Shape;1436;p32"/>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437" name="Google Shape;1437;p32"/>
          <p:cNvPicPr preferRelativeResize="0"/>
          <p:nvPr/>
        </p:nvPicPr>
        <p:blipFill rotWithShape="1">
          <a:blip r:embed="rId4">
            <a:alphaModFix/>
          </a:blip>
          <a:srcRect b="0" l="0" r="0" t="51431"/>
          <a:stretch/>
        </p:blipFill>
        <p:spPr>
          <a:xfrm>
            <a:off x="41231" y="2849525"/>
            <a:ext cx="2180731" cy="2724869"/>
          </a:xfrm>
          <a:prstGeom prst="rect">
            <a:avLst/>
          </a:prstGeom>
          <a:noFill/>
          <a:ln>
            <a:noFill/>
          </a:ln>
        </p:spPr>
      </p:pic>
      <p:sp>
        <p:nvSpPr>
          <p:cNvPr id="1438" name="Google Shape;1438;p32"/>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grpSp>
        <p:nvGrpSpPr>
          <p:cNvPr id="1439" name="Google Shape;1439;p32"/>
          <p:cNvGrpSpPr/>
          <p:nvPr/>
        </p:nvGrpSpPr>
        <p:grpSpPr>
          <a:xfrm>
            <a:off x="191748" y="4198970"/>
            <a:ext cx="1892650" cy="488476"/>
            <a:chOff x="2397524" y="3379972"/>
            <a:chExt cx="4508500" cy="904875"/>
          </a:xfrm>
        </p:grpSpPr>
        <p:pic>
          <p:nvPicPr>
            <p:cNvPr id="1440" name="Google Shape;1440;p3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41" name="Google Shape;1441;p3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226</a:t>
              </a:r>
              <a:endParaRPr b="1" sz="2000">
                <a:solidFill>
                  <a:schemeClr val="dk1"/>
                </a:solidFill>
                <a:latin typeface="Arial Narrow"/>
                <a:ea typeface="Arial Narrow"/>
                <a:cs typeface="Arial Narrow"/>
                <a:sym typeface="Arial Narrow"/>
              </a:endParaRPr>
            </a:p>
          </p:txBody>
        </p:sp>
      </p:grpSp>
      <p:grpSp>
        <p:nvGrpSpPr>
          <p:cNvPr id="1442" name="Google Shape;1442;p32"/>
          <p:cNvGrpSpPr/>
          <p:nvPr/>
        </p:nvGrpSpPr>
        <p:grpSpPr>
          <a:xfrm>
            <a:off x="2448322" y="35496"/>
            <a:ext cx="3446504" cy="276999"/>
            <a:chOff x="2448322" y="74775"/>
            <a:chExt cx="3446504" cy="276999"/>
          </a:xfrm>
        </p:grpSpPr>
        <p:sp>
          <p:nvSpPr>
            <p:cNvPr id="1443" name="Google Shape;1443;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44" name="Google Shape;1444;p32"/>
            <p:cNvCxnSpPr>
              <a:stCxn id="14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5" name="Google Shape;1445;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46" name="Google Shape;1446;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Pág..32 </a:t>
            </a:r>
            <a:endParaRPr b="1" sz="1050">
              <a:solidFill>
                <a:schemeClr val="dk1"/>
              </a:solidFill>
              <a:latin typeface="Arial Narrow"/>
              <a:ea typeface="Arial Narrow"/>
              <a:cs typeface="Arial Narrow"/>
              <a:sym typeface="Arial Narrow"/>
            </a:endParaRPr>
          </a:p>
        </p:txBody>
      </p:sp>
      <p:sp>
        <p:nvSpPr>
          <p:cNvPr id="1447" name="Google Shape;1447;p32"/>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448" name="Google Shape;1448;p32"/>
          <p:cNvGrpSpPr/>
          <p:nvPr/>
        </p:nvGrpSpPr>
        <p:grpSpPr>
          <a:xfrm>
            <a:off x="4523761" y="4581117"/>
            <a:ext cx="757840" cy="1359035"/>
            <a:chOff x="4830630" y="3075226"/>
            <a:chExt cx="757840" cy="1359035"/>
          </a:xfrm>
        </p:grpSpPr>
        <p:grpSp>
          <p:nvGrpSpPr>
            <p:cNvPr id="1449" name="Google Shape;1449;p32"/>
            <p:cNvGrpSpPr/>
            <p:nvPr/>
          </p:nvGrpSpPr>
          <p:grpSpPr>
            <a:xfrm>
              <a:off x="4830630" y="3554337"/>
              <a:ext cx="757840" cy="879924"/>
              <a:chOff x="5227274" y="1274868"/>
              <a:chExt cx="757840" cy="879924"/>
            </a:xfrm>
          </p:grpSpPr>
          <p:sp>
            <p:nvSpPr>
              <p:cNvPr id="1450" name="Google Shape;1450;p3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0,9%</a:t>
                </a:r>
                <a:endParaRPr b="1" sz="1600">
                  <a:solidFill>
                    <a:schemeClr val="dk1"/>
                  </a:solidFill>
                  <a:latin typeface="Arial Narrow"/>
                  <a:ea typeface="Arial Narrow"/>
                  <a:cs typeface="Arial Narrow"/>
                  <a:sym typeface="Arial Narrow"/>
                </a:endParaRPr>
              </a:p>
            </p:txBody>
          </p:sp>
          <p:sp>
            <p:nvSpPr>
              <p:cNvPr id="1451" name="Google Shape;1451;p32"/>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452" name="Google Shape;1452;p3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453" name="Google Shape;1453;p32"/>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454" name="Google Shape;1454;p32"/>
          <p:cNvGrpSpPr/>
          <p:nvPr/>
        </p:nvGrpSpPr>
        <p:grpSpPr>
          <a:xfrm>
            <a:off x="5536980" y="4551824"/>
            <a:ext cx="1230222" cy="1604352"/>
            <a:chOff x="5754604" y="2996813"/>
            <a:chExt cx="1230222" cy="1604352"/>
          </a:xfrm>
        </p:grpSpPr>
        <p:pic>
          <p:nvPicPr>
            <p:cNvPr id="1455" name="Google Shape;1455;p32"/>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456" name="Google Shape;1456;p32"/>
            <p:cNvGrpSpPr/>
            <p:nvPr/>
          </p:nvGrpSpPr>
          <p:grpSpPr>
            <a:xfrm>
              <a:off x="5754604" y="3314759"/>
              <a:ext cx="1230222" cy="1286406"/>
              <a:chOff x="-14122" y="7072716"/>
              <a:chExt cx="1282684" cy="1286406"/>
            </a:xfrm>
          </p:grpSpPr>
          <p:sp>
            <p:nvSpPr>
              <p:cNvPr id="1457" name="Google Shape;1457;p32"/>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58" name="Google Shape;1458;p32"/>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92,27%</a:t>
                </a:r>
                <a:endParaRPr b="1" sz="1600">
                  <a:solidFill>
                    <a:schemeClr val="dk1"/>
                  </a:solidFill>
                  <a:latin typeface="Arial Narrow"/>
                  <a:ea typeface="Arial Narrow"/>
                  <a:cs typeface="Arial Narrow"/>
                  <a:sym typeface="Arial Narrow"/>
                </a:endParaRPr>
              </a:p>
            </p:txBody>
          </p:sp>
          <p:sp>
            <p:nvSpPr>
              <p:cNvPr id="1459" name="Google Shape;1459;p32"/>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191 casos</a:t>
                </a:r>
                <a:endParaRPr b="1" sz="1200">
                  <a:solidFill>
                    <a:schemeClr val="dk1"/>
                  </a:solidFill>
                  <a:latin typeface="Arial Narrow"/>
                  <a:ea typeface="Arial Narrow"/>
                  <a:cs typeface="Arial Narrow"/>
                  <a:sym typeface="Arial Narrow"/>
                </a:endParaRPr>
              </a:p>
            </p:txBody>
          </p:sp>
        </p:grpSp>
      </p:grpSp>
      <p:pic>
        <p:nvPicPr>
          <p:cNvPr id="1460" name="Google Shape;1460;p32"/>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461" name="Google Shape;1461;p32"/>
          <p:cNvGrpSpPr/>
          <p:nvPr/>
        </p:nvGrpSpPr>
        <p:grpSpPr>
          <a:xfrm>
            <a:off x="27523" y="6328332"/>
            <a:ext cx="1761059" cy="1216993"/>
            <a:chOff x="-103304" y="7072716"/>
            <a:chExt cx="1336174" cy="1111115"/>
          </a:xfrm>
        </p:grpSpPr>
        <p:sp>
          <p:nvSpPr>
            <p:cNvPr id="1462" name="Google Shape;1462;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463" name="Google Shape;1463;p32"/>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51,7% - 117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33,6% - 76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7,5% - 17 casos</a:t>
              </a:r>
              <a:endParaRPr b="1" sz="900">
                <a:solidFill>
                  <a:schemeClr val="dk1"/>
                </a:solidFill>
                <a:latin typeface="Arial Narrow"/>
                <a:ea typeface="Arial Narrow"/>
                <a:cs typeface="Arial Narrow"/>
                <a:sym typeface="Arial Narrow"/>
              </a:endParaRPr>
            </a:p>
          </p:txBody>
        </p:sp>
      </p:grpSp>
      <p:sp>
        <p:nvSpPr>
          <p:cNvPr id="1464" name="Google Shape;1464;p32"/>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hubo una </a:t>
            </a:r>
            <a:r>
              <a:rPr b="1" lang="es-ES" sz="1400">
                <a:solidFill>
                  <a:srgbClr val="00B050"/>
                </a:solidFill>
                <a:latin typeface="Arial Narrow"/>
                <a:ea typeface="Arial Narrow"/>
                <a:cs typeface="Arial Narrow"/>
                <a:sym typeface="Arial Narrow"/>
              </a:rPr>
              <a:t>disminución del 21,3%</a:t>
            </a:r>
            <a:endParaRPr b="1" sz="1400">
              <a:solidFill>
                <a:srgbClr val="00B050"/>
              </a:solidFill>
              <a:latin typeface="Arial Narrow"/>
              <a:ea typeface="Arial Narrow"/>
              <a:cs typeface="Arial Narrow"/>
              <a:sym typeface="Arial Narrow"/>
            </a:endParaRPr>
          </a:p>
        </p:txBody>
      </p:sp>
      <p:sp>
        <p:nvSpPr>
          <p:cNvPr id="1465" name="Google Shape;1465;p32"/>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6" name="Google Shape;1466;p32"/>
          <p:cNvGrpSpPr/>
          <p:nvPr/>
        </p:nvGrpSpPr>
        <p:grpSpPr>
          <a:xfrm>
            <a:off x="72058" y="7626866"/>
            <a:ext cx="1959977" cy="1483932"/>
            <a:chOff x="1979044" y="5443169"/>
            <a:chExt cx="1959977" cy="1483932"/>
          </a:xfrm>
        </p:grpSpPr>
        <p:pic>
          <p:nvPicPr>
            <p:cNvPr id="1467" name="Google Shape;1467;p32"/>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468" name="Google Shape;1468;p32"/>
            <p:cNvGrpSpPr/>
            <p:nvPr/>
          </p:nvGrpSpPr>
          <p:grpSpPr>
            <a:xfrm>
              <a:off x="1979044" y="5875217"/>
              <a:ext cx="1959977" cy="1051884"/>
              <a:chOff x="4697795" y="895031"/>
              <a:chExt cx="1959977" cy="1051884"/>
            </a:xfrm>
          </p:grpSpPr>
          <p:sp>
            <p:nvSpPr>
              <p:cNvPr id="1469" name="Google Shape;1469;p32"/>
              <p:cNvSpPr/>
              <p:nvPr/>
            </p:nvSpPr>
            <p:spPr>
              <a:xfrm>
                <a:off x="4697795" y="1356697"/>
                <a:ext cx="1959977"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87,5% (126) – Intra parto 12,5% (18)</a:t>
                </a:r>
                <a:endParaRPr b="1" sz="700">
                  <a:solidFill>
                    <a:schemeClr val="dk1"/>
                  </a:solidFill>
                  <a:latin typeface="Arial Narrow"/>
                  <a:ea typeface="Arial Narrow"/>
                  <a:cs typeface="Arial Narrow"/>
                  <a:sym typeface="Arial Narrow"/>
                </a:endParaRPr>
              </a:p>
            </p:txBody>
          </p:sp>
          <p:sp>
            <p:nvSpPr>
              <p:cNvPr id="1470" name="Google Shape;1470;p32"/>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471" name="Google Shape;1471;p32"/>
          <p:cNvGrpSpPr/>
          <p:nvPr/>
        </p:nvGrpSpPr>
        <p:grpSpPr>
          <a:xfrm>
            <a:off x="2505747" y="4236457"/>
            <a:ext cx="3446504" cy="276999"/>
            <a:chOff x="2448322" y="74775"/>
            <a:chExt cx="3446504" cy="276999"/>
          </a:xfrm>
        </p:grpSpPr>
        <p:sp>
          <p:nvSpPr>
            <p:cNvPr id="1472" name="Google Shape;1472;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73" name="Google Shape;1473;p32"/>
            <p:cNvCxnSpPr>
              <a:stCxn id="14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4" name="Google Shape;1474;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1475" name="Google Shape;1475;p32"/>
          <p:cNvSpPr txBox="1"/>
          <p:nvPr/>
        </p:nvSpPr>
        <p:spPr>
          <a:xfrm>
            <a:off x="2151328" y="5186088"/>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476" name="Google Shape;1476;p32"/>
          <p:cNvSpPr txBox="1"/>
          <p:nvPr/>
        </p:nvSpPr>
        <p:spPr>
          <a:xfrm>
            <a:off x="2221962" y="5401531"/>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1,5 muertes por cada mil nacidos vivos y muertos (34/21.844) *1000</a:t>
            </a:r>
            <a:endParaRPr b="1" sz="1200">
              <a:solidFill>
                <a:srgbClr val="C00000"/>
              </a:solidFill>
              <a:latin typeface="Arial Narrow"/>
              <a:ea typeface="Arial Narrow"/>
              <a:cs typeface="Arial Narrow"/>
              <a:sym typeface="Arial Narrow"/>
            </a:endParaRPr>
          </a:p>
        </p:txBody>
      </p:sp>
      <p:sp>
        <p:nvSpPr>
          <p:cNvPr id="1477" name="Google Shape;1477;p32"/>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478" name="Google Shape;1478;p32"/>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8,8 muertes por cada mil nacidos vivos y muertos (192/21.844) *1000</a:t>
            </a:r>
            <a:endParaRPr b="1" sz="1200">
              <a:solidFill>
                <a:srgbClr val="C00000"/>
              </a:solidFill>
              <a:latin typeface="Arial Narrow"/>
              <a:ea typeface="Arial Narrow"/>
              <a:cs typeface="Arial Narrow"/>
              <a:sym typeface="Arial Narrow"/>
            </a:endParaRPr>
          </a:p>
        </p:txBody>
      </p:sp>
      <p:pic>
        <p:nvPicPr>
          <p:cNvPr id="1479" name="Google Shape;1479;p32"/>
          <p:cNvPicPr preferRelativeResize="0"/>
          <p:nvPr/>
        </p:nvPicPr>
        <p:blipFill rotWithShape="1">
          <a:blip r:embed="rId10">
            <a:alphaModFix/>
          </a:blip>
          <a:srcRect b="0" l="0" r="0" t="0"/>
          <a:stretch/>
        </p:blipFill>
        <p:spPr>
          <a:xfrm>
            <a:off x="2317347" y="251520"/>
            <a:ext cx="4436095" cy="1874406"/>
          </a:xfrm>
          <a:prstGeom prst="rect">
            <a:avLst/>
          </a:prstGeom>
          <a:noFill/>
          <a:ln>
            <a:noFill/>
          </a:ln>
        </p:spPr>
      </p:pic>
      <p:pic>
        <p:nvPicPr>
          <p:cNvPr id="1480" name="Google Shape;1480;p32"/>
          <p:cNvPicPr preferRelativeResize="0"/>
          <p:nvPr/>
        </p:nvPicPr>
        <p:blipFill rotWithShape="1">
          <a:blip r:embed="rId11">
            <a:alphaModFix/>
          </a:blip>
          <a:srcRect b="0" l="0" r="0" t="0"/>
          <a:stretch/>
        </p:blipFill>
        <p:spPr>
          <a:xfrm>
            <a:off x="2448322" y="2152099"/>
            <a:ext cx="4267974" cy="2000427"/>
          </a:xfrm>
          <a:prstGeom prst="rect">
            <a:avLst/>
          </a:prstGeom>
          <a:noFill/>
          <a:ln>
            <a:noFill/>
          </a:ln>
        </p:spPr>
      </p:pic>
      <p:pic>
        <p:nvPicPr>
          <p:cNvPr id="1481" name="Google Shape;1481;p32"/>
          <p:cNvPicPr preferRelativeResize="0"/>
          <p:nvPr/>
        </p:nvPicPr>
        <p:blipFill rotWithShape="1">
          <a:blip r:embed="rId12">
            <a:alphaModFix/>
          </a:blip>
          <a:srcRect b="0" l="0" r="0" t="0"/>
          <a:stretch/>
        </p:blipFill>
        <p:spPr>
          <a:xfrm>
            <a:off x="2255844" y="6084168"/>
            <a:ext cx="4728982" cy="30522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pic>
        <p:nvPicPr>
          <p:cNvPr id="1486" name="Google Shape;1486;p33"/>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487" name="Google Shape;1487;p33"/>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488" name="Google Shape;1488;p33"/>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489" name="Google Shape;1489;p33"/>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grpSp>
        <p:nvGrpSpPr>
          <p:cNvPr id="1490" name="Google Shape;1490;p33"/>
          <p:cNvGrpSpPr/>
          <p:nvPr/>
        </p:nvGrpSpPr>
        <p:grpSpPr>
          <a:xfrm>
            <a:off x="179214" y="4211960"/>
            <a:ext cx="1892650" cy="488476"/>
            <a:chOff x="2397524" y="3379972"/>
            <a:chExt cx="4508500" cy="904875"/>
          </a:xfrm>
        </p:grpSpPr>
        <p:pic>
          <p:nvPicPr>
            <p:cNvPr id="1491" name="Google Shape;1491;p33"/>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492" name="Google Shape;1492;p3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519</a:t>
              </a:r>
              <a:endParaRPr b="1" sz="2000">
                <a:solidFill>
                  <a:schemeClr val="dk1"/>
                </a:solidFill>
                <a:latin typeface="Arial Narrow"/>
                <a:ea typeface="Arial Narrow"/>
                <a:cs typeface="Arial Narrow"/>
                <a:sym typeface="Arial Narrow"/>
              </a:endParaRPr>
            </a:p>
          </p:txBody>
        </p:sp>
      </p:grpSp>
      <p:sp>
        <p:nvSpPr>
          <p:cNvPr id="1493" name="Google Shape;1493;p33"/>
          <p:cNvSpPr txBox="1"/>
          <p:nvPr/>
        </p:nvSpPr>
        <p:spPr>
          <a:xfrm>
            <a:off x="0" y="4716016"/>
            <a:ext cx="2180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 </a:t>
            </a:r>
            <a:r>
              <a:rPr b="1" lang="es-ES" sz="1600">
                <a:solidFill>
                  <a:srgbClr val="FF0000"/>
                </a:solidFill>
                <a:latin typeface="Arial Narrow"/>
                <a:ea typeface="Arial Narrow"/>
                <a:cs typeface="Arial Narrow"/>
                <a:sym typeface="Arial Narrow"/>
              </a:rPr>
              <a:t>aumentó</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en un</a:t>
            </a:r>
            <a:r>
              <a:rPr b="1" lang="es-ES" sz="1800">
                <a:solidFill>
                  <a:schemeClr val="dk1"/>
                </a:solidFill>
                <a:latin typeface="Arial Narrow"/>
                <a:ea typeface="Arial Narrow"/>
                <a:cs typeface="Arial Narrow"/>
                <a:sym typeface="Arial Narrow"/>
              </a:rPr>
              <a:t> </a:t>
            </a:r>
            <a:r>
              <a:rPr b="1" lang="es-ES" sz="1800">
                <a:solidFill>
                  <a:srgbClr val="FF0000"/>
                </a:solidFill>
                <a:latin typeface="Arial Narrow"/>
                <a:ea typeface="Arial Narrow"/>
                <a:cs typeface="Arial Narrow"/>
                <a:sym typeface="Arial Narrow"/>
              </a:rPr>
              <a:t>19,6%</a:t>
            </a:r>
            <a:endParaRPr b="1" sz="1800">
              <a:solidFill>
                <a:srgbClr val="FF0000"/>
              </a:solidFill>
              <a:latin typeface="Arial Narrow"/>
              <a:ea typeface="Arial Narrow"/>
              <a:cs typeface="Arial Narrow"/>
              <a:sym typeface="Arial Narrow"/>
            </a:endParaRPr>
          </a:p>
        </p:txBody>
      </p:sp>
      <p:grpSp>
        <p:nvGrpSpPr>
          <p:cNvPr id="1494" name="Google Shape;1494;p33"/>
          <p:cNvGrpSpPr/>
          <p:nvPr/>
        </p:nvGrpSpPr>
        <p:grpSpPr>
          <a:xfrm>
            <a:off x="2448322" y="35496"/>
            <a:ext cx="4037728" cy="276999"/>
            <a:chOff x="2448322" y="74775"/>
            <a:chExt cx="3446504" cy="276999"/>
          </a:xfrm>
        </p:grpSpPr>
        <p:sp>
          <p:nvSpPr>
            <p:cNvPr id="1495" name="Google Shape;1495;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96" name="Google Shape;1496;p33"/>
            <p:cNvCxnSpPr>
              <a:stCxn id="149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97" name="Google Shape;1497;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98" name="Google Shape;1498;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
        <p:nvSpPr>
          <p:cNvPr id="1499" name="Google Shape;1499;p33"/>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500" name="Google Shape;1500;p33"/>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501" name="Google Shape;1501;p33"/>
          <p:cNvGrpSpPr/>
          <p:nvPr/>
        </p:nvGrpSpPr>
        <p:grpSpPr>
          <a:xfrm>
            <a:off x="2121823" y="3606616"/>
            <a:ext cx="1475707" cy="1125647"/>
            <a:chOff x="-14122" y="7072716"/>
            <a:chExt cx="1229607" cy="972579"/>
          </a:xfrm>
        </p:grpSpPr>
        <p:sp>
          <p:nvSpPr>
            <p:cNvPr id="1502" name="Google Shape;1502;p33"/>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1503" name="Google Shape;1503;p33"/>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95,2% (494)</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1,2% (6)</a:t>
              </a:r>
              <a:endParaRPr b="1" sz="1200">
                <a:solidFill>
                  <a:schemeClr val="dk1"/>
                </a:solidFill>
                <a:latin typeface="Arial Narrow"/>
                <a:ea typeface="Arial Narrow"/>
                <a:cs typeface="Arial Narrow"/>
                <a:sym typeface="Arial Narrow"/>
              </a:endParaRPr>
            </a:p>
          </p:txBody>
        </p:sp>
      </p:grpSp>
      <p:pic>
        <p:nvPicPr>
          <p:cNvPr id="1504" name="Google Shape;1504;p33"/>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1505" name="Google Shape;1505;p33"/>
          <p:cNvGrpSpPr/>
          <p:nvPr/>
        </p:nvGrpSpPr>
        <p:grpSpPr>
          <a:xfrm>
            <a:off x="3411381" y="3588396"/>
            <a:ext cx="1475706" cy="1410724"/>
            <a:chOff x="-14122" y="7072716"/>
            <a:chExt cx="1229607" cy="1681968"/>
          </a:xfrm>
        </p:grpSpPr>
        <p:sp>
          <p:nvSpPr>
            <p:cNvPr id="1506" name="Google Shape;1506;p33"/>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1507" name="Google Shape;1507;p33"/>
            <p:cNvSpPr/>
            <p:nvPr/>
          </p:nvSpPr>
          <p:spPr>
            <a:xfrm>
              <a:off x="177666" y="7363317"/>
              <a:ext cx="804648" cy="139136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a:t>
              </a:r>
              <a:r>
                <a:rPr lang="es-ES" sz="1050">
                  <a:solidFill>
                    <a:schemeClr val="dk1"/>
                  </a:solidFill>
                  <a:latin typeface="Arial Narrow"/>
                  <a:ea typeface="Arial Narrow"/>
                  <a:cs typeface="Arial Narrow"/>
                  <a:sym typeface="Arial Narrow"/>
                </a:rPr>
                <a:t>38,3% (199)</a:t>
              </a:r>
              <a:endParaRPr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a:t>
              </a:r>
              <a:r>
                <a:rPr lang="es-ES" sz="1050">
                  <a:solidFill>
                    <a:schemeClr val="dk1"/>
                  </a:solidFill>
                  <a:latin typeface="Arial Narrow"/>
                  <a:ea typeface="Arial Narrow"/>
                  <a:cs typeface="Arial Narrow"/>
                  <a:sym typeface="Arial Narrow"/>
                </a:rPr>
                <a:t>31% (161)</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Contributivo</a:t>
              </a:r>
              <a:endParaRPr/>
            </a:p>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30% (155)</a:t>
              </a:r>
              <a:endParaRPr sz="1200">
                <a:solidFill>
                  <a:schemeClr val="dk1"/>
                </a:solidFill>
                <a:latin typeface="Arial Narrow"/>
                <a:ea typeface="Arial Narrow"/>
                <a:cs typeface="Arial Narrow"/>
                <a:sym typeface="Arial Narrow"/>
              </a:endParaRPr>
            </a:p>
          </p:txBody>
        </p:sp>
      </p:grpSp>
      <p:grpSp>
        <p:nvGrpSpPr>
          <p:cNvPr id="1508" name="Google Shape;1508;p33"/>
          <p:cNvGrpSpPr/>
          <p:nvPr/>
        </p:nvGrpSpPr>
        <p:grpSpPr>
          <a:xfrm>
            <a:off x="4783707" y="4049643"/>
            <a:ext cx="1069524" cy="690771"/>
            <a:chOff x="3744466" y="1160332"/>
            <a:chExt cx="1174540" cy="823587"/>
          </a:xfrm>
        </p:grpSpPr>
        <p:sp>
          <p:nvSpPr>
            <p:cNvPr id="1509" name="Google Shape;1509;p33"/>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 (14) </a:t>
              </a:r>
              <a:endParaRPr b="1" sz="1200">
                <a:solidFill>
                  <a:schemeClr val="dk1"/>
                </a:solidFill>
                <a:latin typeface="Arial Narrow"/>
                <a:ea typeface="Arial Narrow"/>
                <a:cs typeface="Arial Narrow"/>
                <a:sym typeface="Arial Narrow"/>
              </a:endParaRPr>
            </a:p>
          </p:txBody>
        </p:sp>
        <p:sp>
          <p:nvSpPr>
            <p:cNvPr id="1510" name="Google Shape;1510;p33"/>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1511" name="Google Shape;1511;p33"/>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12" name="Google Shape;1512;p33"/>
          <p:cNvGrpSpPr/>
          <p:nvPr/>
        </p:nvGrpSpPr>
        <p:grpSpPr>
          <a:xfrm>
            <a:off x="2279119" y="2669304"/>
            <a:ext cx="3446504" cy="276999"/>
            <a:chOff x="2448322" y="74775"/>
            <a:chExt cx="3446504" cy="276999"/>
          </a:xfrm>
        </p:grpSpPr>
        <p:sp>
          <p:nvSpPr>
            <p:cNvPr id="1513" name="Google Shape;1513;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14" name="Google Shape;1514;p33"/>
            <p:cNvCxnSpPr>
              <a:stCxn id="15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15" name="Google Shape;1515;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1516" name="Google Shape;1516;p33"/>
          <p:cNvGrpSpPr/>
          <p:nvPr/>
        </p:nvGrpSpPr>
        <p:grpSpPr>
          <a:xfrm>
            <a:off x="6143346" y="4049643"/>
            <a:ext cx="818862" cy="698112"/>
            <a:chOff x="2507826" y="3203848"/>
            <a:chExt cx="874090" cy="698112"/>
          </a:xfrm>
        </p:grpSpPr>
        <p:sp>
          <p:nvSpPr>
            <p:cNvPr id="1517" name="Google Shape;1517;p33"/>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37,2%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(193)</a:t>
              </a:r>
              <a:endParaRPr b="1" sz="1100">
                <a:solidFill>
                  <a:schemeClr val="dk1"/>
                </a:solidFill>
                <a:latin typeface="Arial Narrow"/>
                <a:ea typeface="Arial Narrow"/>
                <a:cs typeface="Arial Narrow"/>
                <a:sym typeface="Arial Narrow"/>
              </a:endParaRPr>
            </a:p>
          </p:txBody>
        </p:sp>
        <p:sp>
          <p:nvSpPr>
            <p:cNvPr id="1518" name="Google Shape;1518;p33"/>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1519" name="Google Shape;1519;p33"/>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sp>
        <p:nvSpPr>
          <p:cNvPr id="1520" name="Google Shape;1520;p33"/>
          <p:cNvSpPr/>
          <p:nvPr/>
        </p:nvSpPr>
        <p:spPr>
          <a:xfrm>
            <a:off x="-44282" y="6837635"/>
            <a:ext cx="2420596" cy="28469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canal endémico muestra que los casos del  evento han estado por encima de lo esperado durante todo el año. Esto puede deberse al incremento de las infecciones de transmisión sexual en la población general que aumenta a su vez el riesgo de infección en gestantes. </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Más del 69% de los casos se presentan en gestantes subsidiadas o no afiliadas, relacionado con los factores de riesgo como nivel educativo, de pobreza y mayor carga de enfermedad.</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521" name="Google Shape;1521;p33"/>
          <p:cNvSpPr/>
          <p:nvPr/>
        </p:nvSpPr>
        <p:spPr>
          <a:xfrm>
            <a:off x="43832" y="653494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22" name="Google Shape;1522;p33"/>
          <p:cNvCxnSpPr>
            <a:stCxn id="1521" idx="6"/>
            <a:endCxn id="1523" idx="1"/>
          </p:cNvCxnSpPr>
          <p:nvPr/>
        </p:nvCxnSpPr>
        <p:spPr>
          <a:xfrm>
            <a:off x="331864" y="6665748"/>
            <a:ext cx="87900" cy="0"/>
          </a:xfrm>
          <a:prstGeom prst="straightConnector1">
            <a:avLst/>
          </a:prstGeom>
          <a:noFill/>
          <a:ln cap="flat" cmpd="sng" w="28575">
            <a:solidFill>
              <a:srgbClr val="C00000"/>
            </a:solidFill>
            <a:prstDash val="solid"/>
            <a:round/>
            <a:headEnd len="sm" w="sm" type="none"/>
            <a:tailEnd len="sm" w="sm" type="none"/>
          </a:ln>
        </p:spPr>
      </p:cxnSp>
      <p:sp>
        <p:nvSpPr>
          <p:cNvPr id="1523" name="Google Shape;1523;p33"/>
          <p:cNvSpPr txBox="1"/>
          <p:nvPr/>
        </p:nvSpPr>
        <p:spPr>
          <a:xfrm>
            <a:off x="419629" y="6527249"/>
            <a:ext cx="1859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cxnSp>
        <p:nvCxnSpPr>
          <p:cNvPr id="1524" name="Google Shape;1524;p33"/>
          <p:cNvCxnSpPr/>
          <p:nvPr/>
        </p:nvCxnSpPr>
        <p:spPr>
          <a:xfrm rot="10800000">
            <a:off x="2412717" y="4999121"/>
            <a:ext cx="4601462" cy="31487"/>
          </a:xfrm>
          <a:prstGeom prst="straightConnector1">
            <a:avLst/>
          </a:prstGeom>
          <a:noFill/>
          <a:ln cap="flat" cmpd="sng" w="9525">
            <a:solidFill>
              <a:srgbClr val="002060"/>
            </a:solidFill>
            <a:prstDash val="solid"/>
            <a:round/>
            <a:headEnd len="sm" w="sm" type="none"/>
            <a:tailEnd len="med" w="med" type="oval"/>
          </a:ln>
        </p:spPr>
      </p:cxnSp>
      <p:sp>
        <p:nvSpPr>
          <p:cNvPr id="1525" name="Google Shape;1525;p33"/>
          <p:cNvSpPr txBox="1"/>
          <p:nvPr/>
        </p:nvSpPr>
        <p:spPr>
          <a:xfrm>
            <a:off x="132463" y="5613211"/>
            <a:ext cx="20716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de prevalencia de sífilis gestacional: </a:t>
            </a:r>
            <a:r>
              <a:rPr b="1" lang="es-ES" sz="1200">
                <a:solidFill>
                  <a:srgbClr val="C00000"/>
                </a:solidFill>
                <a:latin typeface="Arial Narrow"/>
                <a:ea typeface="Arial Narrow"/>
                <a:cs typeface="Arial Narrow"/>
                <a:sym typeface="Arial Narrow"/>
              </a:rPr>
              <a:t>23,1 casos de sífilis en gestantes por cada mil nacidos vivos y muertos</a:t>
            </a:r>
            <a:endParaRPr b="1" sz="1200">
              <a:solidFill>
                <a:srgbClr val="C00000"/>
              </a:solidFill>
              <a:latin typeface="Arial Narrow"/>
              <a:ea typeface="Arial Narrow"/>
              <a:cs typeface="Arial Narrow"/>
              <a:sym typeface="Arial Narrow"/>
            </a:endParaRPr>
          </a:p>
        </p:txBody>
      </p:sp>
      <p:cxnSp>
        <p:nvCxnSpPr>
          <p:cNvPr id="1526" name="Google Shape;1526;p33"/>
          <p:cNvCxnSpPr/>
          <p:nvPr/>
        </p:nvCxnSpPr>
        <p:spPr>
          <a:xfrm flipH="1">
            <a:off x="161019" y="6443813"/>
            <a:ext cx="1827420" cy="3458"/>
          </a:xfrm>
          <a:prstGeom prst="straightConnector1">
            <a:avLst/>
          </a:prstGeom>
          <a:noFill/>
          <a:ln cap="flat" cmpd="sng" w="9525">
            <a:solidFill>
              <a:srgbClr val="002060"/>
            </a:solidFill>
            <a:prstDash val="solid"/>
            <a:round/>
            <a:headEnd len="sm" w="sm" type="none"/>
            <a:tailEnd len="med" w="med" type="oval"/>
          </a:ln>
        </p:spPr>
      </p:cxnSp>
      <p:pic>
        <p:nvPicPr>
          <p:cNvPr id="1527" name="Google Shape;1527;p33"/>
          <p:cNvPicPr preferRelativeResize="0"/>
          <p:nvPr/>
        </p:nvPicPr>
        <p:blipFill rotWithShape="1">
          <a:blip r:embed="rId10">
            <a:alphaModFix/>
          </a:blip>
          <a:srcRect b="0" l="0" r="0" t="0"/>
          <a:stretch/>
        </p:blipFill>
        <p:spPr>
          <a:xfrm>
            <a:off x="2304290" y="366126"/>
            <a:ext cx="4657917" cy="2101901"/>
          </a:xfrm>
          <a:prstGeom prst="rect">
            <a:avLst/>
          </a:prstGeom>
          <a:noFill/>
          <a:ln>
            <a:noFill/>
          </a:ln>
        </p:spPr>
      </p:pic>
      <p:pic>
        <p:nvPicPr>
          <p:cNvPr id="1528" name="Google Shape;1528;p33"/>
          <p:cNvPicPr preferRelativeResize="0"/>
          <p:nvPr/>
        </p:nvPicPr>
        <p:blipFill rotWithShape="1">
          <a:blip r:embed="rId11">
            <a:alphaModFix/>
          </a:blip>
          <a:srcRect b="0" l="0" r="0" t="0"/>
          <a:stretch/>
        </p:blipFill>
        <p:spPr>
          <a:xfrm>
            <a:off x="2880370" y="5073467"/>
            <a:ext cx="3969043" cy="40350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pic>
        <p:nvPicPr>
          <p:cNvPr id="1533" name="Google Shape;1533;p34"/>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1534" name="Google Shape;1534;p3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535" name="Google Shape;1535;p34"/>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grpSp>
        <p:nvGrpSpPr>
          <p:cNvPr id="1536" name="Google Shape;1536;p34"/>
          <p:cNvGrpSpPr/>
          <p:nvPr/>
        </p:nvGrpSpPr>
        <p:grpSpPr>
          <a:xfrm>
            <a:off x="179214" y="4211960"/>
            <a:ext cx="1892650" cy="488476"/>
            <a:chOff x="2397524" y="3379972"/>
            <a:chExt cx="4508500" cy="904875"/>
          </a:xfrm>
        </p:grpSpPr>
        <p:pic>
          <p:nvPicPr>
            <p:cNvPr id="1537" name="Google Shape;1537;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38" name="Google Shape;1538;p3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84</a:t>
              </a:r>
              <a:endParaRPr b="1" sz="2000">
                <a:solidFill>
                  <a:schemeClr val="dk1"/>
                </a:solidFill>
                <a:latin typeface="Arial Narrow"/>
                <a:ea typeface="Arial Narrow"/>
                <a:cs typeface="Arial Narrow"/>
                <a:sym typeface="Arial Narrow"/>
              </a:endParaRPr>
            </a:p>
          </p:txBody>
        </p:sp>
      </p:grpSp>
      <p:sp>
        <p:nvSpPr>
          <p:cNvPr id="1539" name="Google Shape;1539;p34"/>
          <p:cNvSpPr txBox="1"/>
          <p:nvPr/>
        </p:nvSpPr>
        <p:spPr>
          <a:xfrm>
            <a:off x="0" y="4716016"/>
            <a:ext cx="218073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aumentó</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4%</a:t>
            </a:r>
            <a:endParaRPr b="1" sz="1600">
              <a:solidFill>
                <a:srgbClr val="FF0000"/>
              </a:solidFill>
              <a:latin typeface="Arial Narrow"/>
              <a:ea typeface="Arial Narrow"/>
              <a:cs typeface="Arial Narrow"/>
              <a:sym typeface="Arial Narrow"/>
            </a:endParaRPr>
          </a:p>
        </p:txBody>
      </p:sp>
      <p:grpSp>
        <p:nvGrpSpPr>
          <p:cNvPr id="1540" name="Google Shape;1540;p34"/>
          <p:cNvGrpSpPr/>
          <p:nvPr/>
        </p:nvGrpSpPr>
        <p:grpSpPr>
          <a:xfrm>
            <a:off x="2448322" y="35496"/>
            <a:ext cx="3446504" cy="276999"/>
            <a:chOff x="2448322" y="74775"/>
            <a:chExt cx="3446504" cy="276999"/>
          </a:xfrm>
        </p:grpSpPr>
        <p:sp>
          <p:nvSpPr>
            <p:cNvPr id="1541" name="Google Shape;1541;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2" name="Google Shape;1542;p34"/>
            <p:cNvCxnSpPr>
              <a:stCxn id="1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3" name="Google Shape;154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44" name="Google Shape;1544;p34"/>
          <p:cNvSpPr/>
          <p:nvPr/>
        </p:nvSpPr>
        <p:spPr>
          <a:xfrm>
            <a:off x="-19798" y="572412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5" name="Google Shape;1545;p34"/>
          <p:cNvGrpSpPr/>
          <p:nvPr/>
        </p:nvGrpSpPr>
        <p:grpSpPr>
          <a:xfrm>
            <a:off x="182129" y="5840848"/>
            <a:ext cx="3446504" cy="276999"/>
            <a:chOff x="2448322" y="74775"/>
            <a:chExt cx="3446504" cy="276999"/>
          </a:xfrm>
        </p:grpSpPr>
        <p:sp>
          <p:nvSpPr>
            <p:cNvPr id="1546" name="Google Shape;1546;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7" name="Google Shape;1547;p34"/>
            <p:cNvCxnSpPr>
              <a:stCxn id="154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8" name="Google Shape;1548;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549" name="Google Shape;1549;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Pág..34 </a:t>
            </a:r>
            <a:endParaRPr b="1" sz="1050">
              <a:solidFill>
                <a:schemeClr val="dk1"/>
              </a:solidFill>
              <a:latin typeface="Arial Narrow"/>
              <a:ea typeface="Arial Narrow"/>
              <a:cs typeface="Arial Narrow"/>
              <a:sym typeface="Arial Narrow"/>
            </a:endParaRPr>
          </a:p>
        </p:txBody>
      </p:sp>
      <p:sp>
        <p:nvSpPr>
          <p:cNvPr id="1550" name="Google Shape;1550;p34"/>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1551" name="Google Shape;1551;p34"/>
          <p:cNvGrpSpPr/>
          <p:nvPr/>
        </p:nvGrpSpPr>
        <p:grpSpPr>
          <a:xfrm>
            <a:off x="3083596" y="6431434"/>
            <a:ext cx="1720560" cy="984780"/>
            <a:chOff x="-36884" y="6965837"/>
            <a:chExt cx="1305446" cy="984780"/>
          </a:xfrm>
        </p:grpSpPr>
        <p:sp>
          <p:nvSpPr>
            <p:cNvPr id="1552" name="Google Shape;1552;p34"/>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553" name="Google Shape;1553;p3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97,6%</a:t>
              </a:r>
              <a:endParaRPr b="1" sz="1600">
                <a:solidFill>
                  <a:schemeClr val="dk1"/>
                </a:solidFill>
                <a:latin typeface="Arial Narrow"/>
                <a:ea typeface="Arial Narrow"/>
                <a:cs typeface="Arial Narrow"/>
                <a:sym typeface="Arial Narrow"/>
              </a:endParaRPr>
            </a:p>
          </p:txBody>
        </p:sp>
        <p:sp>
          <p:nvSpPr>
            <p:cNvPr id="1554" name="Google Shape;1554;p3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82 casos</a:t>
              </a:r>
              <a:endParaRPr b="1" sz="1200">
                <a:solidFill>
                  <a:schemeClr val="dk1"/>
                </a:solidFill>
                <a:latin typeface="Arial Narrow"/>
                <a:ea typeface="Arial Narrow"/>
                <a:cs typeface="Arial Narrow"/>
                <a:sym typeface="Arial Narrow"/>
              </a:endParaRPr>
            </a:p>
          </p:txBody>
        </p:sp>
      </p:grpSp>
      <p:pic>
        <p:nvPicPr>
          <p:cNvPr id="1555" name="Google Shape;1555;p34"/>
          <p:cNvPicPr preferRelativeResize="0"/>
          <p:nvPr/>
        </p:nvPicPr>
        <p:blipFill rotWithShape="1">
          <a:blip r:embed="rId6">
            <a:alphaModFix/>
          </a:blip>
          <a:srcRect b="0" l="0" r="0" t="0"/>
          <a:stretch/>
        </p:blipFill>
        <p:spPr>
          <a:xfrm>
            <a:off x="2835813" y="7385912"/>
            <a:ext cx="933450" cy="742950"/>
          </a:xfrm>
          <a:prstGeom prst="rect">
            <a:avLst/>
          </a:prstGeom>
          <a:noFill/>
          <a:ln>
            <a:noFill/>
          </a:ln>
        </p:spPr>
      </p:pic>
      <p:grpSp>
        <p:nvGrpSpPr>
          <p:cNvPr id="1556" name="Google Shape;1556;p34"/>
          <p:cNvGrpSpPr/>
          <p:nvPr/>
        </p:nvGrpSpPr>
        <p:grpSpPr>
          <a:xfrm>
            <a:off x="2434610" y="7465043"/>
            <a:ext cx="4752046" cy="1615014"/>
            <a:chOff x="-103304" y="6843540"/>
            <a:chExt cx="1409470" cy="1177935"/>
          </a:xfrm>
        </p:grpSpPr>
        <p:sp>
          <p:nvSpPr>
            <p:cNvPr id="1557" name="Google Shape;1557;p34"/>
            <p:cNvSpPr txBox="1"/>
            <p:nvPr/>
          </p:nvSpPr>
          <p:spPr>
            <a:xfrm>
              <a:off x="-6816" y="684354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558" name="Google Shape;1558;p34"/>
            <p:cNvSpPr/>
            <p:nvPr/>
          </p:nvSpPr>
          <p:spPr>
            <a:xfrm>
              <a:off x="-103304" y="7363321"/>
              <a:ext cx="1409470" cy="6581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19% - 16</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56% - 47</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25% - 21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El 81% de los casos son subsidiados y no afiliados,  población con mayores factores de riesgo así  como sus madres.</a:t>
              </a:r>
              <a:endParaRPr b="1" sz="1600">
                <a:solidFill>
                  <a:schemeClr val="dk1"/>
                </a:solidFill>
                <a:latin typeface="Arial Narrow"/>
                <a:ea typeface="Arial Narrow"/>
                <a:cs typeface="Arial Narrow"/>
                <a:sym typeface="Arial Narrow"/>
              </a:endParaRPr>
            </a:p>
          </p:txBody>
        </p:sp>
      </p:grpSp>
      <p:grpSp>
        <p:nvGrpSpPr>
          <p:cNvPr id="1559" name="Google Shape;1559;p34"/>
          <p:cNvGrpSpPr/>
          <p:nvPr/>
        </p:nvGrpSpPr>
        <p:grpSpPr>
          <a:xfrm>
            <a:off x="4902804" y="6391147"/>
            <a:ext cx="1721982" cy="837611"/>
            <a:chOff x="-1330354" y="2862231"/>
            <a:chExt cx="1721982" cy="837611"/>
          </a:xfrm>
        </p:grpSpPr>
        <p:sp>
          <p:nvSpPr>
            <p:cNvPr id="1560" name="Google Shape;1560;p34"/>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32,1%</a:t>
              </a:r>
              <a:endParaRPr b="1" sz="1600">
                <a:solidFill>
                  <a:schemeClr val="dk1"/>
                </a:solidFill>
                <a:latin typeface="Arial Narrow"/>
                <a:ea typeface="Arial Narrow"/>
                <a:cs typeface="Arial Narrow"/>
                <a:sym typeface="Arial Narrow"/>
              </a:endParaRPr>
            </a:p>
          </p:txBody>
        </p:sp>
        <p:sp>
          <p:nvSpPr>
            <p:cNvPr id="1561" name="Google Shape;1561;p34"/>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1562" name="Google Shape;1562;p34"/>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grpSp>
      <p:cxnSp>
        <p:nvCxnSpPr>
          <p:cNvPr id="1563" name="Google Shape;1563;p34"/>
          <p:cNvCxnSpPr/>
          <p:nvPr/>
        </p:nvCxnSpPr>
        <p:spPr>
          <a:xfrm rot="10800000">
            <a:off x="2360484" y="2890055"/>
            <a:ext cx="2554543" cy="75"/>
          </a:xfrm>
          <a:prstGeom prst="straightConnector1">
            <a:avLst/>
          </a:prstGeom>
          <a:noFill/>
          <a:ln cap="flat" cmpd="sng" w="9525">
            <a:solidFill>
              <a:srgbClr val="002060"/>
            </a:solidFill>
            <a:prstDash val="solid"/>
            <a:round/>
            <a:headEnd len="sm" w="sm" type="none"/>
            <a:tailEnd len="med" w="med" type="oval"/>
          </a:ln>
        </p:spPr>
      </p:cxnSp>
      <p:sp>
        <p:nvSpPr>
          <p:cNvPr id="1564" name="Google Shape;1564;p34"/>
          <p:cNvSpPr txBox="1"/>
          <p:nvPr/>
        </p:nvSpPr>
        <p:spPr>
          <a:xfrm>
            <a:off x="72058" y="6372200"/>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1565" name="Google Shape;1565;p34"/>
          <p:cNvSpPr txBox="1"/>
          <p:nvPr/>
        </p:nvSpPr>
        <p:spPr>
          <a:xfrm>
            <a:off x="357107" y="6631759"/>
            <a:ext cx="181972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3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1566" name="Google Shape;1566;p34"/>
          <p:cNvCxnSpPr/>
          <p:nvPr/>
        </p:nvCxnSpPr>
        <p:spPr>
          <a:xfrm rot="10800000">
            <a:off x="115281" y="7020683"/>
            <a:ext cx="2154764" cy="0"/>
          </a:xfrm>
          <a:prstGeom prst="straightConnector1">
            <a:avLst/>
          </a:prstGeom>
          <a:noFill/>
          <a:ln cap="flat" cmpd="sng" w="9525">
            <a:solidFill>
              <a:srgbClr val="002060"/>
            </a:solidFill>
            <a:prstDash val="solid"/>
            <a:round/>
            <a:headEnd len="sm" w="sm" type="none"/>
            <a:tailEnd len="med" w="med" type="oval"/>
          </a:ln>
        </p:spPr>
      </p:cxnSp>
      <p:sp>
        <p:nvSpPr>
          <p:cNvPr id="1567" name="Google Shape;1567;p34"/>
          <p:cNvSpPr txBox="1"/>
          <p:nvPr/>
        </p:nvSpPr>
        <p:spPr>
          <a:xfrm>
            <a:off x="240349" y="7146222"/>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1568" name="Google Shape;1568;p34"/>
          <p:cNvSpPr txBox="1"/>
          <p:nvPr/>
        </p:nvSpPr>
        <p:spPr>
          <a:xfrm>
            <a:off x="329338" y="7480388"/>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77,4% (65 de 84 analizados)</a:t>
            </a:r>
            <a:endParaRPr b="1" sz="1200">
              <a:solidFill>
                <a:srgbClr val="C00000"/>
              </a:solidFill>
              <a:latin typeface="Arial Narrow"/>
              <a:ea typeface="Arial Narrow"/>
              <a:cs typeface="Arial Narrow"/>
              <a:sym typeface="Arial Narrow"/>
            </a:endParaRPr>
          </a:p>
        </p:txBody>
      </p:sp>
      <p:cxnSp>
        <p:nvCxnSpPr>
          <p:cNvPr id="1569" name="Google Shape;1569;p34"/>
          <p:cNvCxnSpPr/>
          <p:nvPr/>
        </p:nvCxnSpPr>
        <p:spPr>
          <a:xfrm rot="10800000">
            <a:off x="72058" y="7757387"/>
            <a:ext cx="2154764" cy="0"/>
          </a:xfrm>
          <a:prstGeom prst="straightConnector1">
            <a:avLst/>
          </a:prstGeom>
          <a:noFill/>
          <a:ln cap="flat" cmpd="sng" w="9525">
            <a:solidFill>
              <a:srgbClr val="002060"/>
            </a:solidFill>
            <a:prstDash val="solid"/>
            <a:round/>
            <a:headEnd len="sm" w="sm" type="none"/>
            <a:tailEnd len="med" w="med" type="oval"/>
          </a:ln>
        </p:spPr>
      </p:cxnSp>
      <p:sp>
        <p:nvSpPr>
          <p:cNvPr id="1570" name="Google Shape;1570;p34"/>
          <p:cNvSpPr txBox="1"/>
          <p:nvPr/>
        </p:nvSpPr>
        <p:spPr>
          <a:xfrm>
            <a:off x="4934" y="7972064"/>
            <a:ext cx="244338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de sífilis congénita cuyas madres fueron notificadas</a:t>
            </a:r>
            <a:endParaRPr b="1" sz="1050">
              <a:solidFill>
                <a:schemeClr val="dk1"/>
              </a:solidFill>
              <a:latin typeface="Arial Narrow"/>
              <a:ea typeface="Arial Narrow"/>
              <a:cs typeface="Arial Narrow"/>
              <a:sym typeface="Arial Narrow"/>
            </a:endParaRPr>
          </a:p>
        </p:txBody>
      </p:sp>
      <p:sp>
        <p:nvSpPr>
          <p:cNvPr id="1571" name="Google Shape;1571;p34"/>
          <p:cNvSpPr txBox="1"/>
          <p:nvPr/>
        </p:nvSpPr>
        <p:spPr>
          <a:xfrm>
            <a:off x="383818" y="8518809"/>
            <a:ext cx="155683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90,8% (59 de 65 casos)</a:t>
            </a:r>
            <a:endParaRPr/>
          </a:p>
        </p:txBody>
      </p:sp>
      <p:pic>
        <p:nvPicPr>
          <p:cNvPr id="1572" name="Google Shape;1572;p34"/>
          <p:cNvPicPr preferRelativeResize="0"/>
          <p:nvPr/>
        </p:nvPicPr>
        <p:blipFill rotWithShape="1">
          <a:blip r:embed="rId7">
            <a:alphaModFix/>
          </a:blip>
          <a:srcRect b="0" l="0" r="0" t="0"/>
          <a:stretch/>
        </p:blipFill>
        <p:spPr>
          <a:xfrm>
            <a:off x="2304589" y="323528"/>
            <a:ext cx="4799223" cy="2148301"/>
          </a:xfrm>
          <a:prstGeom prst="rect">
            <a:avLst/>
          </a:prstGeom>
          <a:noFill/>
          <a:ln>
            <a:noFill/>
          </a:ln>
        </p:spPr>
      </p:pic>
      <p:pic>
        <p:nvPicPr>
          <p:cNvPr id="1573" name="Google Shape;1573;p34"/>
          <p:cNvPicPr preferRelativeResize="0"/>
          <p:nvPr/>
        </p:nvPicPr>
        <p:blipFill rotWithShape="1">
          <a:blip r:embed="rId8">
            <a:alphaModFix/>
          </a:blip>
          <a:srcRect b="0" l="0" r="0" t="0"/>
          <a:stretch/>
        </p:blipFill>
        <p:spPr>
          <a:xfrm>
            <a:off x="2533197" y="3000300"/>
            <a:ext cx="4108935" cy="26427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pic>
        <p:nvPicPr>
          <p:cNvPr id="1578" name="Google Shape;1578;p35"/>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1579" name="Google Shape;1579;p35"/>
          <p:cNvGrpSpPr/>
          <p:nvPr/>
        </p:nvGrpSpPr>
        <p:grpSpPr>
          <a:xfrm>
            <a:off x="179214" y="4211960"/>
            <a:ext cx="1892650" cy="488476"/>
            <a:chOff x="2397524" y="3379972"/>
            <a:chExt cx="4508500" cy="904875"/>
          </a:xfrm>
        </p:grpSpPr>
        <p:pic>
          <p:nvPicPr>
            <p:cNvPr id="1580" name="Google Shape;1580;p3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581" name="Google Shape;1581;p3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57</a:t>
              </a:r>
              <a:endParaRPr b="1" sz="2000">
                <a:solidFill>
                  <a:schemeClr val="dk1"/>
                </a:solidFill>
                <a:latin typeface="Arial Narrow"/>
                <a:ea typeface="Arial Narrow"/>
                <a:cs typeface="Arial Narrow"/>
                <a:sym typeface="Arial Narrow"/>
              </a:endParaRPr>
            </a:p>
          </p:txBody>
        </p:sp>
      </p:grpSp>
      <p:grpSp>
        <p:nvGrpSpPr>
          <p:cNvPr id="1582" name="Google Shape;1582;p35"/>
          <p:cNvGrpSpPr/>
          <p:nvPr/>
        </p:nvGrpSpPr>
        <p:grpSpPr>
          <a:xfrm>
            <a:off x="2448322" y="74775"/>
            <a:ext cx="3446504" cy="276999"/>
            <a:chOff x="2448322" y="74775"/>
            <a:chExt cx="3446504" cy="276999"/>
          </a:xfrm>
        </p:grpSpPr>
        <p:sp>
          <p:nvSpPr>
            <p:cNvPr id="1583" name="Google Shape;1583;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84" name="Google Shape;1584;p35"/>
            <p:cNvCxnSpPr>
              <a:stCxn id="15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85" name="Google Shape;1585;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86" name="Google Shape;1586;p35"/>
          <p:cNvSpPr/>
          <p:nvPr/>
        </p:nvSpPr>
        <p:spPr>
          <a:xfrm>
            <a:off x="2149285" y="3059832"/>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7" name="Google Shape;1587;p35"/>
          <p:cNvGrpSpPr/>
          <p:nvPr/>
        </p:nvGrpSpPr>
        <p:grpSpPr>
          <a:xfrm>
            <a:off x="2458085" y="3131840"/>
            <a:ext cx="3446504" cy="276999"/>
            <a:chOff x="2448322" y="-177425"/>
            <a:chExt cx="3446504" cy="276999"/>
          </a:xfrm>
        </p:grpSpPr>
        <p:sp>
          <p:nvSpPr>
            <p:cNvPr id="1588" name="Google Shape;1588;p35"/>
            <p:cNvSpPr/>
            <p:nvPr/>
          </p:nvSpPr>
          <p:spPr>
            <a:xfrm>
              <a:off x="2448322" y="-17742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89" name="Google Shape;1589;p35"/>
            <p:cNvCxnSpPr>
              <a:stCxn id="1588" idx="6"/>
            </p:cNvCxnSpPr>
            <p:nvPr/>
          </p:nvCxnSpPr>
          <p:spPr>
            <a:xfrm>
              <a:off x="2736354" y="-46620"/>
              <a:ext cx="648000" cy="0"/>
            </a:xfrm>
            <a:prstGeom prst="straightConnector1">
              <a:avLst/>
            </a:prstGeom>
            <a:noFill/>
            <a:ln cap="flat" cmpd="sng" w="28575">
              <a:solidFill>
                <a:srgbClr val="C00000"/>
              </a:solidFill>
              <a:prstDash val="solid"/>
              <a:round/>
              <a:headEnd len="sm" w="sm" type="none"/>
              <a:tailEnd len="sm" w="sm" type="none"/>
            </a:ln>
          </p:spPr>
        </p:cxnSp>
        <p:sp>
          <p:nvSpPr>
            <p:cNvPr id="1590" name="Google Shape;1590;p35"/>
            <p:cNvSpPr txBox="1"/>
            <p:nvPr/>
          </p:nvSpPr>
          <p:spPr>
            <a:xfrm>
              <a:off x="3302538" y="-1774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1591" name="Google Shape;1591;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pic>
        <p:nvPicPr>
          <p:cNvPr id="1592" name="Google Shape;1592;p35"/>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1593" name="Google Shape;1593;p35"/>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sp>
        <p:nvSpPr>
          <p:cNvPr id="1594" name="Google Shape;1594;p35"/>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1595" name="Google Shape;1595;p35"/>
          <p:cNvGrpSpPr/>
          <p:nvPr/>
        </p:nvGrpSpPr>
        <p:grpSpPr>
          <a:xfrm>
            <a:off x="5159540" y="3638526"/>
            <a:ext cx="1976198" cy="2027497"/>
            <a:chOff x="-46892" y="10047979"/>
            <a:chExt cx="1499407" cy="1192555"/>
          </a:xfrm>
        </p:grpSpPr>
        <p:sp>
          <p:nvSpPr>
            <p:cNvPr id="1596" name="Google Shape;1596;p35"/>
            <p:cNvSpPr txBox="1"/>
            <p:nvPr/>
          </p:nvSpPr>
          <p:spPr>
            <a:xfrm>
              <a:off x="-7401" y="10047979"/>
              <a:ext cx="1229607" cy="1810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597" name="Google Shape;1597;p35"/>
            <p:cNvSpPr/>
            <p:nvPr/>
          </p:nvSpPr>
          <p:spPr>
            <a:xfrm>
              <a:off x="-46892" y="10302080"/>
              <a:ext cx="1499407" cy="9384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36,8% - 21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36,8% - 21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22,8% - 13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Especial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3,5% - 2 casos </a:t>
              </a:r>
              <a:endParaRPr/>
            </a:p>
          </p:txBody>
        </p:sp>
      </p:grpSp>
      <p:grpSp>
        <p:nvGrpSpPr>
          <p:cNvPr id="1598" name="Google Shape;1598;p35"/>
          <p:cNvGrpSpPr/>
          <p:nvPr/>
        </p:nvGrpSpPr>
        <p:grpSpPr>
          <a:xfrm>
            <a:off x="2124145" y="4499993"/>
            <a:ext cx="1260281" cy="1122944"/>
            <a:chOff x="2298589" y="3174940"/>
            <a:chExt cx="1260281" cy="698773"/>
          </a:xfrm>
        </p:grpSpPr>
        <p:sp>
          <p:nvSpPr>
            <p:cNvPr id="1599" name="Google Shape;1599;p35"/>
            <p:cNvSpPr/>
            <p:nvPr/>
          </p:nvSpPr>
          <p:spPr>
            <a:xfrm>
              <a:off x="2507826" y="3407613"/>
              <a:ext cx="874090" cy="46610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600" name="Google Shape;1600;p35"/>
            <p:cNvSpPr/>
            <p:nvPr/>
          </p:nvSpPr>
          <p:spPr>
            <a:xfrm>
              <a:off x="2298589" y="3174940"/>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601" name="Google Shape;1601;p35"/>
          <p:cNvGrpSpPr/>
          <p:nvPr/>
        </p:nvGrpSpPr>
        <p:grpSpPr>
          <a:xfrm>
            <a:off x="4334561" y="4499992"/>
            <a:ext cx="764855" cy="1119116"/>
            <a:chOff x="2548770" y="2872003"/>
            <a:chExt cx="764855" cy="1119116"/>
          </a:xfrm>
        </p:grpSpPr>
        <p:sp>
          <p:nvSpPr>
            <p:cNvPr id="1602" name="Google Shape;1602;p35"/>
            <p:cNvSpPr/>
            <p:nvPr/>
          </p:nvSpPr>
          <p:spPr>
            <a:xfrm>
              <a:off x="2548770" y="3198634"/>
              <a:ext cx="764855" cy="792485"/>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16 casos 28,1%</a:t>
              </a:r>
              <a:endParaRPr b="1" sz="1400">
                <a:solidFill>
                  <a:schemeClr val="dk1"/>
                </a:solidFill>
                <a:latin typeface="Arial Narrow"/>
                <a:ea typeface="Arial Narrow"/>
                <a:cs typeface="Arial Narrow"/>
                <a:sym typeface="Arial Narrow"/>
              </a:endParaRPr>
            </a:p>
          </p:txBody>
        </p:sp>
        <p:sp>
          <p:nvSpPr>
            <p:cNvPr id="1603" name="Google Shape;1603;p35"/>
            <p:cNvSpPr/>
            <p:nvPr/>
          </p:nvSpPr>
          <p:spPr>
            <a:xfrm>
              <a:off x="2572704" y="2872003"/>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604" name="Google Shape;1604;p35"/>
          <p:cNvGrpSpPr/>
          <p:nvPr/>
        </p:nvGrpSpPr>
        <p:grpSpPr>
          <a:xfrm>
            <a:off x="3084475" y="4499994"/>
            <a:ext cx="1380071" cy="1132695"/>
            <a:chOff x="-285907" y="6736410"/>
            <a:chExt cx="1612468" cy="1003675"/>
          </a:xfrm>
        </p:grpSpPr>
        <p:sp>
          <p:nvSpPr>
            <p:cNvPr id="1605" name="Google Shape;1605;p35"/>
            <p:cNvSpPr txBox="1"/>
            <p:nvPr/>
          </p:nvSpPr>
          <p:spPr>
            <a:xfrm>
              <a:off x="-285907" y="673641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1606" name="Google Shape;1606;p35"/>
            <p:cNvSpPr/>
            <p:nvPr/>
          </p:nvSpPr>
          <p:spPr>
            <a:xfrm>
              <a:off x="-36885" y="7036821"/>
              <a:ext cx="1091214" cy="703264"/>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br>
                <a:rPr b="1" lang="es-ES" sz="1600">
                  <a:solidFill>
                    <a:schemeClr val="dk1"/>
                  </a:solidFill>
                  <a:latin typeface="Arial Narrow"/>
                  <a:ea typeface="Arial Narrow"/>
                  <a:cs typeface="Arial Narrow"/>
                  <a:sym typeface="Arial Narrow"/>
                </a:rPr>
              </a:br>
              <a:r>
                <a:rPr b="1" lang="es-ES" sz="1600">
                  <a:solidFill>
                    <a:schemeClr val="dk1"/>
                  </a:solidFill>
                  <a:latin typeface="Arial Narrow"/>
                  <a:ea typeface="Arial Narrow"/>
                  <a:cs typeface="Arial Narrow"/>
                  <a:sym typeface="Arial Narrow"/>
                </a:rPr>
                <a:t>1,8%</a:t>
              </a:r>
              <a:endParaRPr b="1" sz="1600">
                <a:solidFill>
                  <a:schemeClr val="dk1"/>
                </a:solidFill>
                <a:latin typeface="Arial Narrow"/>
                <a:ea typeface="Arial Narrow"/>
                <a:cs typeface="Arial Narrow"/>
                <a:sym typeface="Arial Narrow"/>
              </a:endParaRPr>
            </a:p>
          </p:txBody>
        </p:sp>
      </p:grpSp>
      <p:sp>
        <p:nvSpPr>
          <p:cNvPr id="1607" name="Google Shape;1607;p35"/>
          <p:cNvSpPr/>
          <p:nvPr/>
        </p:nvSpPr>
        <p:spPr>
          <a:xfrm>
            <a:off x="-9350" y="4786485"/>
            <a:ext cx="2062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FF0000"/>
                </a:solidFill>
                <a:latin typeface="Arial Narrow"/>
                <a:ea typeface="Arial Narrow"/>
                <a:cs typeface="Arial Narrow"/>
                <a:sym typeface="Arial Narrow"/>
              </a:rPr>
              <a:t>incrementaron</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14%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p:txBody>
      </p:sp>
      <p:pic>
        <p:nvPicPr>
          <p:cNvPr id="1608" name="Google Shape;1608;p35"/>
          <p:cNvPicPr preferRelativeResize="0"/>
          <p:nvPr/>
        </p:nvPicPr>
        <p:blipFill rotWithShape="1">
          <a:blip r:embed="rId6">
            <a:alphaModFix/>
          </a:blip>
          <a:srcRect b="0" l="58247" r="0" t="0"/>
          <a:stretch/>
        </p:blipFill>
        <p:spPr>
          <a:xfrm>
            <a:off x="2384616" y="3735931"/>
            <a:ext cx="739337" cy="664026"/>
          </a:xfrm>
          <a:prstGeom prst="rect">
            <a:avLst/>
          </a:prstGeom>
          <a:noFill/>
          <a:ln>
            <a:noFill/>
          </a:ln>
        </p:spPr>
      </p:pic>
      <p:pic>
        <p:nvPicPr>
          <p:cNvPr id="1609" name="Google Shape;1609;p35"/>
          <p:cNvPicPr preferRelativeResize="0"/>
          <p:nvPr/>
        </p:nvPicPr>
        <p:blipFill rotWithShape="1">
          <a:blip r:embed="rId7">
            <a:alphaModFix/>
          </a:blip>
          <a:srcRect b="0" l="0" r="0" t="0"/>
          <a:stretch/>
        </p:blipFill>
        <p:spPr>
          <a:xfrm>
            <a:off x="4310747" y="3803656"/>
            <a:ext cx="694975" cy="599336"/>
          </a:xfrm>
          <a:prstGeom prst="rect">
            <a:avLst/>
          </a:prstGeom>
          <a:noFill/>
          <a:ln>
            <a:noFill/>
          </a:ln>
        </p:spPr>
      </p:pic>
      <p:grpSp>
        <p:nvGrpSpPr>
          <p:cNvPr id="1610" name="Google Shape;1610;p35"/>
          <p:cNvGrpSpPr/>
          <p:nvPr/>
        </p:nvGrpSpPr>
        <p:grpSpPr>
          <a:xfrm>
            <a:off x="24532" y="6590700"/>
            <a:ext cx="7176368" cy="1060446"/>
            <a:chOff x="2156559" y="5141236"/>
            <a:chExt cx="5549235" cy="1060446"/>
          </a:xfrm>
        </p:grpSpPr>
        <p:grpSp>
          <p:nvGrpSpPr>
            <p:cNvPr id="1611" name="Google Shape;1611;p35"/>
            <p:cNvGrpSpPr/>
            <p:nvPr/>
          </p:nvGrpSpPr>
          <p:grpSpPr>
            <a:xfrm>
              <a:off x="2156559" y="5141236"/>
              <a:ext cx="5549235" cy="1015818"/>
              <a:chOff x="2145310" y="5221006"/>
              <a:chExt cx="5549235" cy="1015818"/>
            </a:xfrm>
          </p:grpSpPr>
          <p:grpSp>
            <p:nvGrpSpPr>
              <p:cNvPr id="1612" name="Google Shape;1612;p35"/>
              <p:cNvGrpSpPr/>
              <p:nvPr/>
            </p:nvGrpSpPr>
            <p:grpSpPr>
              <a:xfrm>
                <a:off x="3438855" y="5497953"/>
                <a:ext cx="3623277" cy="459976"/>
                <a:chOff x="1214190" y="7290191"/>
                <a:chExt cx="4097229" cy="459976"/>
              </a:xfrm>
            </p:grpSpPr>
            <p:sp>
              <p:nvSpPr>
                <p:cNvPr id="1613" name="Google Shape;1613;p35"/>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23 casos (40,4%)</a:t>
                  </a:r>
                  <a:endParaRPr b="1" sz="1050">
                    <a:solidFill>
                      <a:srgbClr val="C00000"/>
                    </a:solidFill>
                    <a:latin typeface="Arial Narrow"/>
                    <a:ea typeface="Arial Narrow"/>
                    <a:cs typeface="Arial Narrow"/>
                    <a:sym typeface="Arial Narrow"/>
                  </a:endParaRPr>
                </a:p>
              </p:txBody>
            </p:sp>
            <p:sp>
              <p:nvSpPr>
                <p:cNvPr id="1614" name="Google Shape;1614;p35"/>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26 casos (45,6%)</a:t>
                  </a:r>
                  <a:endParaRPr b="1" sz="1050">
                    <a:solidFill>
                      <a:srgbClr val="C00000"/>
                    </a:solidFill>
                    <a:latin typeface="Arial Narrow"/>
                    <a:ea typeface="Arial Narrow"/>
                    <a:cs typeface="Arial Narrow"/>
                    <a:sym typeface="Arial Narrow"/>
                  </a:endParaRPr>
                </a:p>
              </p:txBody>
            </p:sp>
          </p:grpSp>
          <p:grpSp>
            <p:nvGrpSpPr>
              <p:cNvPr id="1615" name="Google Shape;1615;p35"/>
              <p:cNvGrpSpPr/>
              <p:nvPr/>
            </p:nvGrpSpPr>
            <p:grpSpPr>
              <a:xfrm>
                <a:off x="2145310" y="5221006"/>
                <a:ext cx="5549235" cy="1015818"/>
                <a:chOff x="2109481" y="5652225"/>
                <a:chExt cx="5549235" cy="1015818"/>
              </a:xfrm>
            </p:grpSpPr>
            <p:sp>
              <p:nvSpPr>
                <p:cNvPr id="1616" name="Google Shape;1616;p35"/>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617" name="Google Shape;1617;p35"/>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618" name="Google Shape;1618;p3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19" name="Google Shape;1619;p35"/>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7 casos (12,3%)</a:t>
              </a:r>
              <a:endParaRPr b="1" sz="1000">
                <a:solidFill>
                  <a:srgbClr val="C00000"/>
                </a:solidFill>
                <a:latin typeface="Arial Narrow"/>
                <a:ea typeface="Arial Narrow"/>
                <a:cs typeface="Arial Narrow"/>
                <a:sym typeface="Arial Narrow"/>
              </a:endParaRPr>
            </a:p>
          </p:txBody>
        </p:sp>
      </p:grpSp>
      <p:grpSp>
        <p:nvGrpSpPr>
          <p:cNvPr id="1620" name="Google Shape;1620;p35"/>
          <p:cNvGrpSpPr/>
          <p:nvPr/>
        </p:nvGrpSpPr>
        <p:grpSpPr>
          <a:xfrm>
            <a:off x="1489972" y="8074419"/>
            <a:ext cx="5689176" cy="656443"/>
            <a:chOff x="2502" y="13686"/>
            <a:chExt cx="5689176" cy="656443"/>
          </a:xfrm>
        </p:grpSpPr>
        <p:sp>
          <p:nvSpPr>
            <p:cNvPr id="1621" name="Google Shape;1621;p35"/>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5"/>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36 casos (63,2%)                 </a:t>
              </a:r>
              <a:endParaRPr b="1" sz="1050">
                <a:solidFill>
                  <a:schemeClr val="dk1"/>
                </a:solidFill>
                <a:latin typeface="Arial Narrow"/>
                <a:ea typeface="Arial Narrow"/>
                <a:cs typeface="Arial Narrow"/>
                <a:sym typeface="Arial Narrow"/>
              </a:endParaRPr>
            </a:p>
          </p:txBody>
        </p:sp>
        <p:sp>
          <p:nvSpPr>
            <p:cNvPr id="1623" name="Google Shape;1623;p35"/>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5"/>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25" name="Google Shape;1625;p35"/>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5"/>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trimestre:11 casos (19,3%)              </a:t>
              </a:r>
              <a:endParaRPr b="1" sz="1050">
                <a:solidFill>
                  <a:schemeClr val="dk1"/>
                </a:solidFill>
                <a:latin typeface="Arial Narrow"/>
                <a:ea typeface="Arial Narrow"/>
                <a:cs typeface="Arial Narrow"/>
                <a:sym typeface="Arial Narrow"/>
              </a:endParaRPr>
            </a:p>
          </p:txBody>
        </p:sp>
        <p:sp>
          <p:nvSpPr>
            <p:cNvPr id="1627" name="Google Shape;1627;p35"/>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5"/>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29" name="Google Shape;1629;p35"/>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5"/>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(3,5%)</a:t>
              </a:r>
              <a:endParaRPr b="1" sz="1050">
                <a:solidFill>
                  <a:schemeClr val="dk1"/>
                </a:solidFill>
                <a:latin typeface="Arial Narrow"/>
                <a:ea typeface="Arial Narrow"/>
                <a:cs typeface="Arial Narrow"/>
                <a:sym typeface="Arial Narrow"/>
              </a:endParaRPr>
            </a:p>
          </p:txBody>
        </p:sp>
        <p:sp>
          <p:nvSpPr>
            <p:cNvPr id="1631" name="Google Shape;1631;p35"/>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5"/>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33" name="Google Shape;1633;p35"/>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5"/>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7 casos (12,3%)                       </a:t>
              </a:r>
              <a:endParaRPr b="1" sz="1050">
                <a:solidFill>
                  <a:schemeClr val="dk1"/>
                </a:solidFill>
                <a:latin typeface="Arial Narrow"/>
                <a:ea typeface="Arial Narrow"/>
                <a:cs typeface="Arial Narrow"/>
                <a:sym typeface="Arial Narrow"/>
              </a:endParaRPr>
            </a:p>
          </p:txBody>
        </p:sp>
      </p:grpSp>
      <p:grpSp>
        <p:nvGrpSpPr>
          <p:cNvPr id="1635" name="Google Shape;1635;p35"/>
          <p:cNvGrpSpPr/>
          <p:nvPr/>
        </p:nvGrpSpPr>
        <p:grpSpPr>
          <a:xfrm>
            <a:off x="0" y="7760753"/>
            <a:ext cx="7065799" cy="1015818"/>
            <a:chOff x="2145310" y="5221006"/>
            <a:chExt cx="6785852" cy="1015818"/>
          </a:xfrm>
        </p:grpSpPr>
        <p:grpSp>
          <p:nvGrpSpPr>
            <p:cNvPr id="1636" name="Google Shape;1636;p35"/>
            <p:cNvGrpSpPr/>
            <p:nvPr/>
          </p:nvGrpSpPr>
          <p:grpSpPr>
            <a:xfrm>
              <a:off x="2145310" y="5221006"/>
              <a:ext cx="6785852" cy="1015818"/>
              <a:chOff x="2109481" y="5652225"/>
              <a:chExt cx="6785852" cy="1015818"/>
            </a:xfrm>
          </p:grpSpPr>
          <p:sp>
            <p:nvSpPr>
              <p:cNvPr id="1637" name="Google Shape;1637;p35"/>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638" name="Google Shape;1638;p35"/>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639" name="Google Shape;1639;p3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0" name="Google Shape;1640;p35"/>
          <p:cNvSpPr/>
          <p:nvPr/>
        </p:nvSpPr>
        <p:spPr>
          <a:xfrm>
            <a:off x="-2983" y="5940152"/>
            <a:ext cx="7203833"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1" name="Google Shape;1641;p35"/>
          <p:cNvGrpSpPr/>
          <p:nvPr/>
        </p:nvGrpSpPr>
        <p:grpSpPr>
          <a:xfrm>
            <a:off x="1031068" y="6095201"/>
            <a:ext cx="4536382" cy="276999"/>
            <a:chOff x="2736354" y="74775"/>
            <a:chExt cx="3158472" cy="276999"/>
          </a:xfrm>
        </p:grpSpPr>
        <p:cxnSp>
          <p:nvCxnSpPr>
            <p:cNvPr id="1642" name="Google Shape;1642;p35"/>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1643" name="Google Shape;1643;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644" name="Google Shape;1644;p35"/>
          <p:cNvSpPr/>
          <p:nvPr/>
        </p:nvSpPr>
        <p:spPr>
          <a:xfrm>
            <a:off x="743036" y="611059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1645" name="Google Shape;1645;p35"/>
          <p:cNvPicPr preferRelativeResize="0"/>
          <p:nvPr/>
        </p:nvPicPr>
        <p:blipFill rotWithShape="1">
          <a:blip r:embed="rId9">
            <a:alphaModFix/>
          </a:blip>
          <a:srcRect b="0" l="0" r="0" t="0"/>
          <a:stretch/>
        </p:blipFill>
        <p:spPr>
          <a:xfrm>
            <a:off x="3410522" y="3722161"/>
            <a:ext cx="587628" cy="678570"/>
          </a:xfrm>
          <a:prstGeom prst="rect">
            <a:avLst/>
          </a:prstGeom>
          <a:noFill/>
          <a:ln>
            <a:noFill/>
          </a:ln>
        </p:spPr>
      </p:pic>
      <p:pic>
        <p:nvPicPr>
          <p:cNvPr id="1646" name="Google Shape;1646;p35"/>
          <p:cNvPicPr preferRelativeResize="0"/>
          <p:nvPr/>
        </p:nvPicPr>
        <p:blipFill rotWithShape="1">
          <a:blip r:embed="rId10">
            <a:alphaModFix/>
          </a:blip>
          <a:srcRect b="0" l="0" r="0" t="0"/>
          <a:stretch/>
        </p:blipFill>
        <p:spPr>
          <a:xfrm>
            <a:off x="2333381" y="395535"/>
            <a:ext cx="4732417" cy="24570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pic>
        <p:nvPicPr>
          <p:cNvPr id="1651" name="Google Shape;1651;p36"/>
          <p:cNvPicPr preferRelativeResize="0"/>
          <p:nvPr/>
        </p:nvPicPr>
        <p:blipFill rotWithShape="1">
          <a:blip r:embed="rId3">
            <a:alphaModFix/>
          </a:blip>
          <a:srcRect b="0" l="0" r="0" t="51431"/>
          <a:stretch/>
        </p:blipFill>
        <p:spPr>
          <a:xfrm>
            <a:off x="-20441" y="2887067"/>
            <a:ext cx="2180731" cy="3125093"/>
          </a:xfrm>
          <a:prstGeom prst="rect">
            <a:avLst/>
          </a:prstGeom>
          <a:noFill/>
          <a:ln>
            <a:noFill/>
          </a:ln>
        </p:spPr>
      </p:pic>
      <p:grpSp>
        <p:nvGrpSpPr>
          <p:cNvPr id="1652" name="Google Shape;1652;p36"/>
          <p:cNvGrpSpPr/>
          <p:nvPr/>
        </p:nvGrpSpPr>
        <p:grpSpPr>
          <a:xfrm>
            <a:off x="154696" y="4295831"/>
            <a:ext cx="1892650" cy="488476"/>
            <a:chOff x="2397524" y="3379972"/>
            <a:chExt cx="4508500" cy="904875"/>
          </a:xfrm>
        </p:grpSpPr>
        <p:pic>
          <p:nvPicPr>
            <p:cNvPr id="1653" name="Google Shape;1653;p36"/>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654" name="Google Shape;1654;p3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10</a:t>
              </a:r>
              <a:endParaRPr b="1" sz="2000">
                <a:solidFill>
                  <a:schemeClr val="dk1"/>
                </a:solidFill>
                <a:latin typeface="Arial Narrow"/>
                <a:ea typeface="Arial Narrow"/>
                <a:cs typeface="Arial Narrow"/>
                <a:sym typeface="Arial Narrow"/>
              </a:endParaRPr>
            </a:p>
          </p:txBody>
        </p:sp>
      </p:grpSp>
      <p:grpSp>
        <p:nvGrpSpPr>
          <p:cNvPr id="1655" name="Google Shape;1655;p36"/>
          <p:cNvGrpSpPr/>
          <p:nvPr/>
        </p:nvGrpSpPr>
        <p:grpSpPr>
          <a:xfrm>
            <a:off x="2448322" y="74775"/>
            <a:ext cx="3446504" cy="276999"/>
            <a:chOff x="2448322" y="74775"/>
            <a:chExt cx="3446504" cy="276999"/>
          </a:xfrm>
        </p:grpSpPr>
        <p:sp>
          <p:nvSpPr>
            <p:cNvPr id="1656" name="Google Shape;1656;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7" name="Google Shape;1657;p36"/>
            <p:cNvCxnSpPr>
              <a:stCxn id="165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8" name="Google Shape;1658;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59" name="Google Shape;1659;p36"/>
          <p:cNvSpPr/>
          <p:nvPr/>
        </p:nvSpPr>
        <p:spPr>
          <a:xfrm>
            <a:off x="179214" y="6444208"/>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60" name="Google Shape;1660;p36"/>
          <p:cNvGrpSpPr/>
          <p:nvPr/>
        </p:nvGrpSpPr>
        <p:grpSpPr>
          <a:xfrm>
            <a:off x="910927" y="6544087"/>
            <a:ext cx="4715752" cy="298119"/>
            <a:chOff x="2448322" y="74774"/>
            <a:chExt cx="3446504" cy="298119"/>
          </a:xfrm>
        </p:grpSpPr>
        <p:sp>
          <p:nvSpPr>
            <p:cNvPr id="1661" name="Google Shape;1661;p36"/>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62" name="Google Shape;1662;p36"/>
            <p:cNvCxnSpPr>
              <a:stCxn id="1661"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1663" name="Google Shape;1663;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664" name="Google Shape;1664;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Pág..36 </a:t>
            </a:r>
            <a:endParaRPr b="1" sz="1050">
              <a:solidFill>
                <a:schemeClr val="dk1"/>
              </a:solidFill>
              <a:latin typeface="Arial Narrow"/>
              <a:ea typeface="Arial Narrow"/>
              <a:cs typeface="Arial Narrow"/>
              <a:sym typeface="Arial Narrow"/>
            </a:endParaRPr>
          </a:p>
        </p:txBody>
      </p:sp>
      <p:grpSp>
        <p:nvGrpSpPr>
          <p:cNvPr id="1665" name="Google Shape;1665;p36"/>
          <p:cNvGrpSpPr/>
          <p:nvPr/>
        </p:nvGrpSpPr>
        <p:grpSpPr>
          <a:xfrm>
            <a:off x="2664346" y="5292080"/>
            <a:ext cx="1152880" cy="565031"/>
            <a:chOff x="3227042" y="1348229"/>
            <a:chExt cx="1152880" cy="565031"/>
          </a:xfrm>
        </p:grpSpPr>
        <p:sp>
          <p:nvSpPr>
            <p:cNvPr id="1666" name="Google Shape;1666;p36"/>
            <p:cNvSpPr/>
            <p:nvPr/>
          </p:nvSpPr>
          <p:spPr>
            <a:xfrm>
              <a:off x="3395095"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b="1" sz="1600">
                <a:solidFill>
                  <a:schemeClr val="dk1"/>
                </a:solidFill>
                <a:latin typeface="Arial Narrow"/>
                <a:ea typeface="Arial Narrow"/>
                <a:cs typeface="Arial Narrow"/>
                <a:sym typeface="Arial Narrow"/>
              </a:endParaRPr>
            </a:p>
          </p:txBody>
        </p:sp>
        <p:sp>
          <p:nvSpPr>
            <p:cNvPr id="1667" name="Google Shape;1667;p36"/>
            <p:cNvSpPr/>
            <p:nvPr/>
          </p:nvSpPr>
          <p:spPr>
            <a:xfrm>
              <a:off x="3227042"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1668" name="Google Shape;1668;p36"/>
          <p:cNvGrpSpPr/>
          <p:nvPr/>
        </p:nvGrpSpPr>
        <p:grpSpPr>
          <a:xfrm>
            <a:off x="5367980" y="3625673"/>
            <a:ext cx="1768616" cy="2122346"/>
            <a:chOff x="2580892" y="3325852"/>
            <a:chExt cx="1976198" cy="2061136"/>
          </a:xfrm>
        </p:grpSpPr>
        <p:pic>
          <p:nvPicPr>
            <p:cNvPr id="1669" name="Google Shape;1669;p36"/>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1670" name="Google Shape;1670;p36"/>
            <p:cNvGrpSpPr/>
            <p:nvPr/>
          </p:nvGrpSpPr>
          <p:grpSpPr>
            <a:xfrm>
              <a:off x="2580892" y="4168682"/>
              <a:ext cx="1976198" cy="1218306"/>
              <a:chOff x="-115819" y="6910484"/>
              <a:chExt cx="1499407" cy="1218306"/>
            </a:xfrm>
          </p:grpSpPr>
          <p:sp>
            <p:nvSpPr>
              <p:cNvPr id="1671" name="Google Shape;1671;p3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672" name="Google Shape;1672;p36"/>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673" name="Google Shape;1673;p36"/>
          <p:cNvGrpSpPr/>
          <p:nvPr/>
        </p:nvGrpSpPr>
        <p:grpSpPr>
          <a:xfrm>
            <a:off x="2124145" y="4216215"/>
            <a:ext cx="1260281" cy="628312"/>
            <a:chOff x="2298589" y="3203848"/>
            <a:chExt cx="1260281" cy="628312"/>
          </a:xfrm>
        </p:grpSpPr>
        <p:sp>
          <p:nvSpPr>
            <p:cNvPr id="1674" name="Google Shape;1674;p3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1675" name="Google Shape;1675;p36"/>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676" name="Google Shape;1676;p36"/>
          <p:cNvGrpSpPr/>
          <p:nvPr/>
        </p:nvGrpSpPr>
        <p:grpSpPr>
          <a:xfrm>
            <a:off x="4334561" y="4196780"/>
            <a:ext cx="764855" cy="913268"/>
            <a:chOff x="2548770" y="3203848"/>
            <a:chExt cx="764855" cy="913268"/>
          </a:xfrm>
        </p:grpSpPr>
        <p:sp>
          <p:nvSpPr>
            <p:cNvPr id="1677" name="Google Shape;1677;p36"/>
            <p:cNvSpPr/>
            <p:nvPr/>
          </p:nvSpPr>
          <p:spPr>
            <a:xfrm>
              <a:off x="2548770" y="3458472"/>
              <a:ext cx="764855" cy="658644"/>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p:txBody>
        </p:sp>
        <p:sp>
          <p:nvSpPr>
            <p:cNvPr id="1678" name="Google Shape;1678;p3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679" name="Google Shape;1679;p36"/>
          <p:cNvGrpSpPr/>
          <p:nvPr/>
        </p:nvGrpSpPr>
        <p:grpSpPr>
          <a:xfrm>
            <a:off x="3084475" y="4220576"/>
            <a:ext cx="1380071" cy="625937"/>
            <a:chOff x="-285907" y="7056480"/>
            <a:chExt cx="1612468" cy="625937"/>
          </a:xfrm>
        </p:grpSpPr>
        <p:sp>
          <p:nvSpPr>
            <p:cNvPr id="1680" name="Google Shape;1680;p36"/>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1681" name="Google Shape;1681;p36"/>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b="1" sz="1600">
                <a:solidFill>
                  <a:schemeClr val="dk1"/>
                </a:solidFill>
                <a:latin typeface="Arial Narrow"/>
                <a:ea typeface="Arial Narrow"/>
                <a:cs typeface="Arial Narrow"/>
                <a:sym typeface="Arial Narrow"/>
              </a:endParaRPr>
            </a:p>
          </p:txBody>
        </p:sp>
      </p:grpSp>
      <p:grpSp>
        <p:nvGrpSpPr>
          <p:cNvPr id="1682" name="Google Shape;1682;p36"/>
          <p:cNvGrpSpPr/>
          <p:nvPr/>
        </p:nvGrpSpPr>
        <p:grpSpPr>
          <a:xfrm>
            <a:off x="2283667" y="4932040"/>
            <a:ext cx="1847617" cy="378043"/>
            <a:chOff x="3060731" y="282004"/>
            <a:chExt cx="2369636" cy="378044"/>
          </a:xfrm>
        </p:grpSpPr>
        <p:sp>
          <p:nvSpPr>
            <p:cNvPr id="1683" name="Google Shape;1683;p36"/>
            <p:cNvSpPr/>
            <p:nvPr/>
          </p:nvSpPr>
          <p:spPr>
            <a:xfrm rot="-5400000">
              <a:off x="4128535" y="-64178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84" name="Google Shape;1684;p36"/>
            <p:cNvSpPr txBox="1"/>
            <p:nvPr/>
          </p:nvSpPr>
          <p:spPr>
            <a:xfrm>
              <a:off x="3600450" y="282004"/>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1685" name="Google Shape;1685;p36"/>
          <p:cNvGrpSpPr/>
          <p:nvPr/>
        </p:nvGrpSpPr>
        <p:grpSpPr>
          <a:xfrm>
            <a:off x="2349030" y="3203848"/>
            <a:ext cx="2722458" cy="436842"/>
            <a:chOff x="3060727" y="484500"/>
            <a:chExt cx="2369637" cy="436842"/>
          </a:xfrm>
        </p:grpSpPr>
        <p:sp>
          <p:nvSpPr>
            <p:cNvPr id="1686" name="Google Shape;1686;p3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87" name="Google Shape;1687;p3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1688" name="Google Shape;1688;p36"/>
          <p:cNvSpPr/>
          <p:nvPr/>
        </p:nvSpPr>
        <p:spPr>
          <a:xfrm>
            <a:off x="-44333" y="4642022"/>
            <a:ext cx="218309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00B050"/>
                </a:solidFill>
                <a:latin typeface="Arial Narrow"/>
                <a:ea typeface="Arial Narrow"/>
                <a:cs typeface="Arial Narrow"/>
                <a:sym typeface="Arial Narrow"/>
              </a:rPr>
              <a:t>disminuyeron</a:t>
            </a:r>
            <a:r>
              <a:rPr b="1" lang="es-ES" sz="1200">
                <a:solidFill>
                  <a:schemeClr val="dk1"/>
                </a:solidFill>
                <a:latin typeface="Arial Narrow"/>
                <a:ea typeface="Arial Narrow"/>
                <a:cs typeface="Arial Narrow"/>
                <a:sym typeface="Arial Narrow"/>
              </a:rPr>
              <a:t> en un </a:t>
            </a:r>
            <a:r>
              <a:rPr b="1" lang="es-ES" sz="1600">
                <a:solidFill>
                  <a:srgbClr val="00B050"/>
                </a:solidFill>
                <a:latin typeface="Arial Narrow"/>
                <a:ea typeface="Arial Narrow"/>
                <a:cs typeface="Arial Narrow"/>
                <a:sym typeface="Arial Narrow"/>
              </a:rPr>
              <a:t>23%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1689" name="Google Shape;1689;p36"/>
          <p:cNvPicPr preferRelativeResize="0"/>
          <p:nvPr/>
        </p:nvPicPr>
        <p:blipFill rotWithShape="1">
          <a:blip r:embed="rId6">
            <a:alphaModFix/>
          </a:blip>
          <a:srcRect b="0" l="58247" r="0" t="0"/>
          <a:stretch/>
        </p:blipFill>
        <p:spPr>
          <a:xfrm>
            <a:off x="2321053" y="3563888"/>
            <a:ext cx="739337" cy="664026"/>
          </a:xfrm>
          <a:prstGeom prst="rect">
            <a:avLst/>
          </a:prstGeom>
          <a:noFill/>
          <a:ln>
            <a:noFill/>
          </a:ln>
        </p:spPr>
      </p:pic>
      <p:pic>
        <p:nvPicPr>
          <p:cNvPr id="1690" name="Google Shape;1690;p36"/>
          <p:cNvPicPr preferRelativeResize="0"/>
          <p:nvPr/>
        </p:nvPicPr>
        <p:blipFill rotWithShape="1">
          <a:blip r:embed="rId7">
            <a:alphaModFix/>
          </a:blip>
          <a:srcRect b="0" l="0" r="0" t="0"/>
          <a:stretch/>
        </p:blipFill>
        <p:spPr>
          <a:xfrm>
            <a:off x="3383042" y="3682872"/>
            <a:ext cx="694975" cy="599336"/>
          </a:xfrm>
          <a:prstGeom prst="rect">
            <a:avLst/>
          </a:prstGeom>
          <a:noFill/>
          <a:ln>
            <a:noFill/>
          </a:ln>
        </p:spPr>
      </p:pic>
      <p:grpSp>
        <p:nvGrpSpPr>
          <p:cNvPr id="1691" name="Google Shape;1691;p36"/>
          <p:cNvGrpSpPr/>
          <p:nvPr/>
        </p:nvGrpSpPr>
        <p:grpSpPr>
          <a:xfrm>
            <a:off x="144066" y="6948264"/>
            <a:ext cx="6681893" cy="875752"/>
            <a:chOff x="21203" y="7684876"/>
            <a:chExt cx="6681893" cy="875752"/>
          </a:xfrm>
        </p:grpSpPr>
        <p:grpSp>
          <p:nvGrpSpPr>
            <p:cNvPr id="1692" name="Google Shape;1692;p36"/>
            <p:cNvGrpSpPr/>
            <p:nvPr/>
          </p:nvGrpSpPr>
          <p:grpSpPr>
            <a:xfrm>
              <a:off x="1385705" y="7900900"/>
              <a:ext cx="5188226" cy="659728"/>
              <a:chOff x="-1107522" y="9693138"/>
              <a:chExt cx="5866885" cy="659728"/>
            </a:xfrm>
          </p:grpSpPr>
          <p:sp>
            <p:nvSpPr>
              <p:cNvPr id="1693" name="Google Shape;1693;p36"/>
              <p:cNvSpPr/>
              <p:nvPr/>
            </p:nvSpPr>
            <p:spPr>
              <a:xfrm>
                <a:off x="-1107522" y="969313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7 casos </a:t>
                </a:r>
                <a:endParaRPr b="1" sz="1050">
                  <a:solidFill>
                    <a:srgbClr val="C00000"/>
                  </a:solidFill>
                  <a:latin typeface="Arial Narrow"/>
                  <a:ea typeface="Arial Narrow"/>
                  <a:cs typeface="Arial Narrow"/>
                  <a:sym typeface="Arial Narrow"/>
                </a:endParaRPr>
              </a:p>
            </p:txBody>
          </p:sp>
          <p:sp>
            <p:nvSpPr>
              <p:cNvPr id="1694" name="Google Shape;1694;p36"/>
              <p:cNvSpPr/>
              <p:nvPr/>
            </p:nvSpPr>
            <p:spPr>
              <a:xfrm>
                <a:off x="-1103625" y="10053178"/>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3 casos </a:t>
                </a:r>
                <a:endParaRPr b="1" sz="1050">
                  <a:solidFill>
                    <a:srgbClr val="C00000"/>
                  </a:solidFill>
                  <a:latin typeface="Arial Narrow"/>
                  <a:ea typeface="Arial Narrow"/>
                  <a:cs typeface="Arial Narrow"/>
                  <a:sym typeface="Arial Narrow"/>
                </a:endParaRPr>
              </a:p>
            </p:txBody>
          </p:sp>
        </p:grpSp>
        <p:grpSp>
          <p:nvGrpSpPr>
            <p:cNvPr id="1695" name="Google Shape;1695;p36"/>
            <p:cNvGrpSpPr/>
            <p:nvPr/>
          </p:nvGrpSpPr>
          <p:grpSpPr>
            <a:xfrm>
              <a:off x="21203" y="7684876"/>
              <a:ext cx="6681893" cy="864096"/>
              <a:chOff x="-14626" y="8116095"/>
              <a:chExt cx="6681893" cy="864096"/>
            </a:xfrm>
          </p:grpSpPr>
          <p:sp>
            <p:nvSpPr>
              <p:cNvPr id="1696" name="Google Shape;1696;p36"/>
              <p:cNvSpPr txBox="1"/>
              <p:nvPr/>
            </p:nvSpPr>
            <p:spPr>
              <a:xfrm>
                <a:off x="1445547" y="811609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697" name="Google Shape;1697;p36"/>
              <p:cNvPicPr preferRelativeResize="0"/>
              <p:nvPr/>
            </p:nvPicPr>
            <p:blipFill rotWithShape="1">
              <a:blip r:embed="rId8">
                <a:alphaModFix/>
              </a:blip>
              <a:srcRect b="0" l="0" r="0" t="0"/>
              <a:stretch/>
            </p:blipFill>
            <p:spPr>
              <a:xfrm>
                <a:off x="-14626" y="8259233"/>
                <a:ext cx="910301" cy="720958"/>
              </a:xfrm>
              <a:prstGeom prst="rect">
                <a:avLst/>
              </a:prstGeom>
              <a:noFill/>
              <a:ln>
                <a:noFill/>
              </a:ln>
            </p:spPr>
          </p:pic>
        </p:grpSp>
        <p:sp>
          <p:nvSpPr>
            <p:cNvPr id="1698" name="Google Shape;1698;p36"/>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99" name="Google Shape;1699;p36"/>
          <p:cNvGrpSpPr/>
          <p:nvPr/>
        </p:nvGrpSpPr>
        <p:grpSpPr>
          <a:xfrm>
            <a:off x="1445490" y="8208663"/>
            <a:ext cx="5683619" cy="683816"/>
            <a:chOff x="5280" y="0"/>
            <a:chExt cx="5683619" cy="683816"/>
          </a:xfrm>
        </p:grpSpPr>
        <p:sp>
          <p:nvSpPr>
            <p:cNvPr id="1700" name="Google Shape;1700;p36"/>
            <p:cNvSpPr/>
            <p:nvPr/>
          </p:nvSpPr>
          <p:spPr>
            <a:xfrm>
              <a:off x="5280" y="0"/>
              <a:ext cx="1093003" cy="683816"/>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6"/>
            <p:cNvSpPr txBox="1"/>
            <p:nvPr/>
          </p:nvSpPr>
          <p:spPr>
            <a:xfrm>
              <a:off x="25308"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4 casos </a:t>
              </a:r>
              <a:endParaRPr b="1" sz="1050">
                <a:solidFill>
                  <a:schemeClr val="dk1"/>
                </a:solidFill>
                <a:latin typeface="Arial Narrow"/>
                <a:ea typeface="Arial Narrow"/>
                <a:cs typeface="Arial Narrow"/>
                <a:sym typeface="Arial Narrow"/>
              </a:endParaRPr>
            </a:p>
          </p:txBody>
        </p:sp>
        <p:sp>
          <p:nvSpPr>
            <p:cNvPr id="1702" name="Google Shape;1702;p36"/>
            <p:cNvSpPr/>
            <p:nvPr/>
          </p:nvSpPr>
          <p:spPr>
            <a:xfrm>
              <a:off x="1207584" y="206376"/>
              <a:ext cx="231716" cy="271064"/>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6"/>
            <p:cNvSpPr txBox="1"/>
            <p:nvPr/>
          </p:nvSpPr>
          <p:spPr>
            <a:xfrm>
              <a:off x="1207584"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04" name="Google Shape;1704;p36"/>
            <p:cNvSpPr/>
            <p:nvPr/>
          </p:nvSpPr>
          <p:spPr>
            <a:xfrm>
              <a:off x="1535485" y="0"/>
              <a:ext cx="1093003" cy="683816"/>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6"/>
            <p:cNvSpPr txBox="1"/>
            <p:nvPr/>
          </p:nvSpPr>
          <p:spPr>
            <a:xfrm>
              <a:off x="1555513"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3 casos</a:t>
              </a:r>
              <a:endParaRPr b="1" sz="1050">
                <a:solidFill>
                  <a:schemeClr val="dk1"/>
                </a:solidFill>
                <a:latin typeface="Arial Narrow"/>
                <a:ea typeface="Arial Narrow"/>
                <a:cs typeface="Arial Narrow"/>
                <a:sym typeface="Arial Narrow"/>
              </a:endParaRPr>
            </a:p>
          </p:txBody>
        </p:sp>
        <p:sp>
          <p:nvSpPr>
            <p:cNvPr id="1706" name="Google Shape;1706;p36"/>
            <p:cNvSpPr/>
            <p:nvPr/>
          </p:nvSpPr>
          <p:spPr>
            <a:xfrm>
              <a:off x="2737790" y="206376"/>
              <a:ext cx="231716" cy="271064"/>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6"/>
            <p:cNvSpPr txBox="1"/>
            <p:nvPr/>
          </p:nvSpPr>
          <p:spPr>
            <a:xfrm>
              <a:off x="2737790"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08" name="Google Shape;1708;p36"/>
            <p:cNvSpPr/>
            <p:nvPr/>
          </p:nvSpPr>
          <p:spPr>
            <a:xfrm>
              <a:off x="3065691" y="0"/>
              <a:ext cx="1093003" cy="683816"/>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6"/>
            <p:cNvSpPr txBox="1"/>
            <p:nvPr/>
          </p:nvSpPr>
          <p:spPr>
            <a:xfrm>
              <a:off x="3085719"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1710" name="Google Shape;1710;p36"/>
            <p:cNvSpPr/>
            <p:nvPr/>
          </p:nvSpPr>
          <p:spPr>
            <a:xfrm>
              <a:off x="4267995" y="206376"/>
              <a:ext cx="231716" cy="271064"/>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6"/>
            <p:cNvSpPr txBox="1"/>
            <p:nvPr/>
          </p:nvSpPr>
          <p:spPr>
            <a:xfrm>
              <a:off x="4267995"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12" name="Google Shape;1712;p36"/>
            <p:cNvSpPr/>
            <p:nvPr/>
          </p:nvSpPr>
          <p:spPr>
            <a:xfrm>
              <a:off x="4595896" y="0"/>
              <a:ext cx="1093003" cy="683816"/>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6"/>
            <p:cNvSpPr txBox="1"/>
            <p:nvPr/>
          </p:nvSpPr>
          <p:spPr>
            <a:xfrm>
              <a:off x="4615924"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Sin control prenatal: 1caso </a:t>
              </a:r>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Sin dato: 2 casos</a:t>
              </a:r>
              <a:endParaRPr b="1" sz="1050">
                <a:solidFill>
                  <a:schemeClr val="dk1"/>
                </a:solidFill>
                <a:latin typeface="Arial Narrow"/>
                <a:ea typeface="Arial Narrow"/>
                <a:cs typeface="Arial Narrow"/>
                <a:sym typeface="Arial Narrow"/>
              </a:endParaRPr>
            </a:p>
          </p:txBody>
        </p:sp>
      </p:grpSp>
      <p:grpSp>
        <p:nvGrpSpPr>
          <p:cNvPr id="1714" name="Google Shape;1714;p36"/>
          <p:cNvGrpSpPr/>
          <p:nvPr/>
        </p:nvGrpSpPr>
        <p:grpSpPr>
          <a:xfrm>
            <a:off x="50" y="7948670"/>
            <a:ext cx="7065799" cy="1015818"/>
            <a:chOff x="2145310" y="5221006"/>
            <a:chExt cx="6785852" cy="1015818"/>
          </a:xfrm>
        </p:grpSpPr>
        <p:grpSp>
          <p:nvGrpSpPr>
            <p:cNvPr id="1715" name="Google Shape;1715;p36"/>
            <p:cNvGrpSpPr/>
            <p:nvPr/>
          </p:nvGrpSpPr>
          <p:grpSpPr>
            <a:xfrm>
              <a:off x="2145310" y="5221006"/>
              <a:ext cx="6785852" cy="1015818"/>
              <a:chOff x="2109481" y="5652225"/>
              <a:chExt cx="6785852" cy="1015818"/>
            </a:xfrm>
          </p:grpSpPr>
          <p:sp>
            <p:nvSpPr>
              <p:cNvPr id="1716" name="Google Shape;1716;p36"/>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717" name="Google Shape;1717;p36"/>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18" name="Google Shape;1718;p36"/>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719" name="Google Shape;1719;p36"/>
          <p:cNvPicPr preferRelativeResize="0"/>
          <p:nvPr/>
        </p:nvPicPr>
        <p:blipFill rotWithShape="1">
          <a:blip r:embed="rId9">
            <a:alphaModFix/>
          </a:blip>
          <a:srcRect b="0" l="0" r="0" t="0"/>
          <a:stretch/>
        </p:blipFill>
        <p:spPr>
          <a:xfrm>
            <a:off x="-29713" y="-1"/>
            <a:ext cx="2153858" cy="2846793"/>
          </a:xfrm>
          <a:prstGeom prst="rect">
            <a:avLst/>
          </a:prstGeom>
          <a:noFill/>
          <a:ln>
            <a:noFill/>
          </a:ln>
        </p:spPr>
      </p:pic>
      <p:sp>
        <p:nvSpPr>
          <p:cNvPr id="1720" name="Google Shape;1720;p36"/>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1721" name="Google Shape;1721;p36"/>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11- 2022</a:t>
            </a:r>
            <a:endParaRPr b="1" sz="1200">
              <a:solidFill>
                <a:schemeClr val="dk1"/>
              </a:solidFill>
              <a:latin typeface="Arial Narrow"/>
              <a:ea typeface="Arial Narrow"/>
              <a:cs typeface="Arial Narrow"/>
              <a:sym typeface="Arial Narrow"/>
            </a:endParaRPr>
          </a:p>
        </p:txBody>
      </p:sp>
      <p:cxnSp>
        <p:nvCxnSpPr>
          <p:cNvPr id="1722" name="Google Shape;1722;p36"/>
          <p:cNvCxnSpPr/>
          <p:nvPr/>
        </p:nvCxnSpPr>
        <p:spPr>
          <a:xfrm rot="10800000">
            <a:off x="2432987" y="3059832"/>
            <a:ext cx="4392972" cy="7026"/>
          </a:xfrm>
          <a:prstGeom prst="straightConnector1">
            <a:avLst/>
          </a:prstGeom>
          <a:noFill/>
          <a:ln cap="flat" cmpd="sng" w="9525">
            <a:solidFill>
              <a:srgbClr val="002060"/>
            </a:solidFill>
            <a:prstDash val="solid"/>
            <a:round/>
            <a:headEnd len="sm" w="sm" type="none"/>
            <a:tailEnd len="med" w="med" type="oval"/>
          </a:ln>
        </p:spPr>
      </p:cxnSp>
      <p:pic>
        <p:nvPicPr>
          <p:cNvPr id="1723" name="Google Shape;1723;p36"/>
          <p:cNvPicPr preferRelativeResize="0"/>
          <p:nvPr/>
        </p:nvPicPr>
        <p:blipFill rotWithShape="1">
          <a:blip r:embed="rId7">
            <a:alphaModFix/>
          </a:blip>
          <a:srcRect b="0" l="0" r="0" t="0"/>
          <a:stretch/>
        </p:blipFill>
        <p:spPr>
          <a:xfrm>
            <a:off x="4295050" y="3671008"/>
            <a:ext cx="694975" cy="599336"/>
          </a:xfrm>
          <a:prstGeom prst="rect">
            <a:avLst/>
          </a:prstGeom>
          <a:noFill/>
          <a:ln>
            <a:noFill/>
          </a:ln>
        </p:spPr>
      </p:pic>
      <p:sp>
        <p:nvSpPr>
          <p:cNvPr id="1724" name="Google Shape;1724;p36"/>
          <p:cNvSpPr txBox="1"/>
          <p:nvPr/>
        </p:nvSpPr>
        <p:spPr>
          <a:xfrm>
            <a:off x="5386682" y="3203848"/>
            <a:ext cx="1620605"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725" name="Google Shape;1725;p36"/>
          <p:cNvSpPr txBox="1"/>
          <p:nvPr/>
        </p:nvSpPr>
        <p:spPr>
          <a:xfrm>
            <a:off x="459121" y="6016953"/>
            <a:ext cx="63668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Razón de prevalencia de gestantes con hepatitis B</a:t>
            </a:r>
            <a:r>
              <a:rPr b="1" lang="es-ES" sz="1400">
                <a:solidFill>
                  <a:schemeClr val="dk1"/>
                </a:solidFill>
                <a:latin typeface="Arial Narrow"/>
                <a:ea typeface="Arial Narrow"/>
                <a:cs typeface="Arial Narrow"/>
                <a:sym typeface="Arial Narrow"/>
              </a:rPr>
              <a:t>:  0,5  por mil nacidos vivos</a:t>
            </a:r>
            <a:endParaRPr b="1" sz="1400">
              <a:solidFill>
                <a:schemeClr val="dk1"/>
              </a:solidFill>
              <a:latin typeface="Arial Narrow"/>
              <a:ea typeface="Arial Narrow"/>
              <a:cs typeface="Arial Narrow"/>
              <a:sym typeface="Arial Narrow"/>
            </a:endParaRPr>
          </a:p>
        </p:txBody>
      </p:sp>
      <p:pic>
        <p:nvPicPr>
          <p:cNvPr id="1726" name="Google Shape;1726;p36"/>
          <p:cNvPicPr preferRelativeResize="0"/>
          <p:nvPr/>
        </p:nvPicPr>
        <p:blipFill rotWithShape="1">
          <a:blip r:embed="rId10">
            <a:alphaModFix/>
          </a:blip>
          <a:srcRect b="0" l="0" r="0" t="0"/>
          <a:stretch/>
        </p:blipFill>
        <p:spPr>
          <a:xfrm>
            <a:off x="2270601" y="612540"/>
            <a:ext cx="4606236" cy="22248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pic>
        <p:nvPicPr>
          <p:cNvPr id="1731" name="Google Shape;1731;p37"/>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1732" name="Google Shape;1732;p37"/>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1733" name="Google Shape;1733;p37"/>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sp>
        <p:nvSpPr>
          <p:cNvPr id="1734" name="Google Shape;1734;p37"/>
          <p:cNvSpPr/>
          <p:nvPr/>
        </p:nvSpPr>
        <p:spPr>
          <a:xfrm>
            <a:off x="2268854" y="3598903"/>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11 acumulado  de 2022. </a:t>
            </a:r>
            <a:endParaRPr/>
          </a:p>
        </p:txBody>
      </p:sp>
      <p:grpSp>
        <p:nvGrpSpPr>
          <p:cNvPr id="1735" name="Google Shape;1735;p37"/>
          <p:cNvGrpSpPr/>
          <p:nvPr/>
        </p:nvGrpSpPr>
        <p:grpSpPr>
          <a:xfrm>
            <a:off x="204943" y="5792409"/>
            <a:ext cx="1892650" cy="488476"/>
            <a:chOff x="2397524" y="3379972"/>
            <a:chExt cx="4508500" cy="904875"/>
          </a:xfrm>
        </p:grpSpPr>
        <p:pic>
          <p:nvPicPr>
            <p:cNvPr id="1736" name="Google Shape;1736;p3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737" name="Google Shape;1737;p3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674</a:t>
              </a:r>
              <a:endParaRPr/>
            </a:p>
          </p:txBody>
        </p:sp>
      </p:grpSp>
      <p:sp>
        <p:nvSpPr>
          <p:cNvPr id="1738" name="Google Shape;1738;p37"/>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17,9%</a:t>
            </a:r>
            <a:endParaRPr/>
          </a:p>
        </p:txBody>
      </p:sp>
      <p:sp>
        <p:nvSpPr>
          <p:cNvPr id="1739" name="Google Shape;1739;p37"/>
          <p:cNvSpPr/>
          <p:nvPr/>
        </p:nvSpPr>
        <p:spPr>
          <a:xfrm>
            <a:off x="2174917" y="7417660"/>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11 acumulado de 2018-2022. </a:t>
            </a:r>
            <a:endParaRPr/>
          </a:p>
        </p:txBody>
      </p:sp>
      <p:grpSp>
        <p:nvGrpSpPr>
          <p:cNvPr id="1740" name="Google Shape;1740;p37"/>
          <p:cNvGrpSpPr/>
          <p:nvPr/>
        </p:nvGrpSpPr>
        <p:grpSpPr>
          <a:xfrm>
            <a:off x="2448322" y="74775"/>
            <a:ext cx="3446504" cy="276999"/>
            <a:chOff x="2448322" y="74775"/>
            <a:chExt cx="3446504" cy="276999"/>
          </a:xfrm>
        </p:grpSpPr>
        <p:sp>
          <p:nvSpPr>
            <p:cNvPr id="1741" name="Google Shape;1741;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2" name="Google Shape;1742;p37"/>
            <p:cNvCxnSpPr>
              <a:stCxn id="17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3" name="Google Shape;1743;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744" name="Google Shape;1744;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37</a:t>
            </a:r>
            <a:endParaRPr/>
          </a:p>
        </p:txBody>
      </p:sp>
      <p:sp>
        <p:nvSpPr>
          <p:cNvPr id="1745" name="Google Shape;1745;p37"/>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1746" name="Google Shape;1746;p37"/>
          <p:cNvGraphicFramePr/>
          <p:nvPr/>
        </p:nvGraphicFramePr>
        <p:xfrm>
          <a:off x="2235867" y="500827"/>
          <a:ext cx="4946012" cy="2959972"/>
        </p:xfrm>
        <a:graphic>
          <a:graphicData uri="http://schemas.openxmlformats.org/drawingml/2006/chart">
            <c:chart r:id="rId6"/>
          </a:graphicData>
        </a:graphic>
      </p:graphicFrame>
      <p:graphicFrame>
        <p:nvGraphicFramePr>
          <p:cNvPr id="1747" name="Google Shape;1747;p37"/>
          <p:cNvGraphicFramePr/>
          <p:nvPr/>
        </p:nvGraphicFramePr>
        <p:xfrm>
          <a:off x="2295424" y="4312423"/>
          <a:ext cx="4839916" cy="2959972"/>
        </p:xfrm>
        <a:graphic>
          <a:graphicData uri="http://schemas.openxmlformats.org/drawingml/2006/chart">
            <c:chart r:id="rId7"/>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38"/>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53" name="Google Shape;1753;p38"/>
          <p:cNvGrpSpPr/>
          <p:nvPr/>
        </p:nvGrpSpPr>
        <p:grpSpPr>
          <a:xfrm>
            <a:off x="268607" y="127176"/>
            <a:ext cx="3446504" cy="276999"/>
            <a:chOff x="2448322" y="74775"/>
            <a:chExt cx="3446504" cy="276999"/>
          </a:xfrm>
        </p:grpSpPr>
        <p:sp>
          <p:nvSpPr>
            <p:cNvPr id="1754" name="Google Shape;1754;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55" name="Google Shape;1755;p38"/>
            <p:cNvCxnSpPr>
              <a:stCxn id="175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56" name="Google Shape;1756;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757" name="Google Shape;1757;p38"/>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58" name="Google Shape;1758;p38"/>
          <p:cNvGrpSpPr/>
          <p:nvPr/>
        </p:nvGrpSpPr>
        <p:grpSpPr>
          <a:xfrm>
            <a:off x="268607" y="5717420"/>
            <a:ext cx="3446504" cy="276999"/>
            <a:chOff x="2448322" y="74775"/>
            <a:chExt cx="3446504" cy="276999"/>
          </a:xfrm>
        </p:grpSpPr>
        <p:sp>
          <p:nvSpPr>
            <p:cNvPr id="1759" name="Google Shape;1759;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60" name="Google Shape;1760;p38"/>
            <p:cNvCxnSpPr>
              <a:stCxn id="17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61" name="Google Shape;1761;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762" name="Google Shape;1762;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a:p>
        </p:txBody>
      </p:sp>
      <p:grpSp>
        <p:nvGrpSpPr>
          <p:cNvPr id="1763" name="Google Shape;1763;p38"/>
          <p:cNvGrpSpPr/>
          <p:nvPr/>
        </p:nvGrpSpPr>
        <p:grpSpPr>
          <a:xfrm>
            <a:off x="81902" y="6897132"/>
            <a:ext cx="808178" cy="1628596"/>
            <a:chOff x="1064080" y="553075"/>
            <a:chExt cx="808178" cy="1628596"/>
          </a:xfrm>
        </p:grpSpPr>
        <p:pic>
          <p:nvPicPr>
            <p:cNvPr id="1764" name="Google Shape;1764;p3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765" name="Google Shape;1765;p38"/>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19,9%</a:t>
              </a:r>
              <a:endParaRPr/>
            </a:p>
          </p:txBody>
        </p:sp>
        <p:sp>
          <p:nvSpPr>
            <p:cNvPr id="1766" name="Google Shape;1766;p3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767" name="Google Shape;1767;p38"/>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60 casos</a:t>
              </a:r>
              <a:endParaRPr sz="1200">
                <a:solidFill>
                  <a:schemeClr val="dk1"/>
                </a:solidFill>
                <a:latin typeface="Calibri"/>
                <a:ea typeface="Calibri"/>
                <a:cs typeface="Calibri"/>
                <a:sym typeface="Calibri"/>
              </a:endParaRPr>
            </a:p>
          </p:txBody>
        </p:sp>
      </p:grpSp>
      <p:grpSp>
        <p:nvGrpSpPr>
          <p:cNvPr id="1768" name="Google Shape;1768;p38"/>
          <p:cNvGrpSpPr/>
          <p:nvPr/>
        </p:nvGrpSpPr>
        <p:grpSpPr>
          <a:xfrm>
            <a:off x="1085280" y="6897132"/>
            <a:ext cx="851515" cy="1596380"/>
            <a:chOff x="1756023" y="1227775"/>
            <a:chExt cx="851515" cy="1596380"/>
          </a:xfrm>
        </p:grpSpPr>
        <p:sp>
          <p:nvSpPr>
            <p:cNvPr id="1769" name="Google Shape;1769;p38"/>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80,1%</a:t>
              </a:r>
              <a:endParaRPr/>
            </a:p>
          </p:txBody>
        </p:sp>
        <p:sp>
          <p:nvSpPr>
            <p:cNvPr id="1770" name="Google Shape;1770;p3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771" name="Google Shape;1771;p38"/>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242 casos</a:t>
              </a:r>
              <a:endParaRPr sz="1200">
                <a:solidFill>
                  <a:schemeClr val="dk1"/>
                </a:solidFill>
                <a:latin typeface="Calibri"/>
                <a:ea typeface="Calibri"/>
                <a:cs typeface="Calibri"/>
                <a:sym typeface="Calibri"/>
              </a:endParaRPr>
            </a:p>
          </p:txBody>
        </p:sp>
        <p:pic>
          <p:nvPicPr>
            <p:cNvPr id="1772" name="Google Shape;1772;p38"/>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773" name="Google Shape;1773;p38"/>
          <p:cNvGrpSpPr/>
          <p:nvPr/>
        </p:nvGrpSpPr>
        <p:grpSpPr>
          <a:xfrm>
            <a:off x="2065611" y="6898504"/>
            <a:ext cx="1152880" cy="1582804"/>
            <a:chOff x="3115290" y="1227775"/>
            <a:chExt cx="1152880" cy="1582804"/>
          </a:xfrm>
        </p:grpSpPr>
        <p:grpSp>
          <p:nvGrpSpPr>
            <p:cNvPr id="1774" name="Google Shape;1774;p38"/>
            <p:cNvGrpSpPr/>
            <p:nvPr/>
          </p:nvGrpSpPr>
          <p:grpSpPr>
            <a:xfrm>
              <a:off x="3115290" y="1951748"/>
              <a:ext cx="1152880" cy="858831"/>
              <a:chOff x="3744466" y="1301912"/>
              <a:chExt cx="1152880" cy="858831"/>
            </a:xfrm>
          </p:grpSpPr>
          <p:sp>
            <p:nvSpPr>
              <p:cNvPr id="1775" name="Google Shape;1775;p3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776" name="Google Shape;1776;p3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777" name="Google Shape;1777;p3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grpSp>
        <p:pic>
          <p:nvPicPr>
            <p:cNvPr id="1778" name="Google Shape;1778;p38"/>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779" name="Google Shape;1779;p38"/>
          <p:cNvGrpSpPr/>
          <p:nvPr/>
        </p:nvGrpSpPr>
        <p:grpSpPr>
          <a:xfrm>
            <a:off x="3190443" y="6910780"/>
            <a:ext cx="740068" cy="1574421"/>
            <a:chOff x="4615870" y="1227775"/>
            <a:chExt cx="740068" cy="1574421"/>
          </a:xfrm>
        </p:grpSpPr>
        <p:grpSp>
          <p:nvGrpSpPr>
            <p:cNvPr id="1780" name="Google Shape;1780;p38"/>
            <p:cNvGrpSpPr/>
            <p:nvPr/>
          </p:nvGrpSpPr>
          <p:grpSpPr>
            <a:xfrm>
              <a:off x="4615870" y="1922272"/>
              <a:ext cx="740068" cy="879924"/>
              <a:chOff x="5245046" y="1274868"/>
              <a:chExt cx="740068" cy="879924"/>
            </a:xfrm>
          </p:grpSpPr>
          <p:sp>
            <p:nvSpPr>
              <p:cNvPr id="1781" name="Google Shape;1781;p3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782" name="Google Shape;1782;p38"/>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1783" name="Google Shape;1783;p3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784" name="Google Shape;1784;p38"/>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1785" name="Google Shape;1785;p38"/>
          <p:cNvGrpSpPr/>
          <p:nvPr/>
        </p:nvGrpSpPr>
        <p:grpSpPr>
          <a:xfrm>
            <a:off x="4151499" y="6897132"/>
            <a:ext cx="874090" cy="1644841"/>
            <a:chOff x="2507826" y="2454167"/>
            <a:chExt cx="874090" cy="1644841"/>
          </a:xfrm>
        </p:grpSpPr>
        <p:sp>
          <p:nvSpPr>
            <p:cNvPr id="1786" name="Google Shape;1786;p3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a:t>
              </a:r>
              <a:endParaRPr/>
            </a:p>
          </p:txBody>
        </p:sp>
        <p:pic>
          <p:nvPicPr>
            <p:cNvPr id="1787" name="Google Shape;1787;p38"/>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1788" name="Google Shape;1788;p3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789" name="Google Shape;1789;p3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grpSp>
        <p:nvGrpSpPr>
          <p:cNvPr id="1790" name="Google Shape;1790;p38"/>
          <p:cNvGrpSpPr/>
          <p:nvPr/>
        </p:nvGrpSpPr>
        <p:grpSpPr>
          <a:xfrm>
            <a:off x="5120492" y="6989168"/>
            <a:ext cx="874090" cy="1519436"/>
            <a:chOff x="3826683" y="2822224"/>
            <a:chExt cx="874090" cy="1519436"/>
          </a:xfrm>
        </p:grpSpPr>
        <p:grpSp>
          <p:nvGrpSpPr>
            <p:cNvPr id="1791" name="Google Shape;1791;p38"/>
            <p:cNvGrpSpPr/>
            <p:nvPr/>
          </p:nvGrpSpPr>
          <p:grpSpPr>
            <a:xfrm>
              <a:off x="3826683" y="3446500"/>
              <a:ext cx="874090" cy="895160"/>
              <a:chOff x="2507826" y="3203848"/>
              <a:chExt cx="874090" cy="895160"/>
            </a:xfrm>
          </p:grpSpPr>
          <p:sp>
            <p:nvSpPr>
              <p:cNvPr id="1792" name="Google Shape;1792;p3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a:t>
                </a:r>
                <a:endParaRPr/>
              </a:p>
            </p:txBody>
          </p:sp>
          <p:sp>
            <p:nvSpPr>
              <p:cNvPr id="1793" name="Google Shape;1793;p3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794" name="Google Shape;1794;p38"/>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1795" name="Google Shape;1795;p38"/>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1796" name="Google Shape;1796;p38"/>
          <p:cNvGrpSpPr/>
          <p:nvPr/>
        </p:nvGrpSpPr>
        <p:grpSpPr>
          <a:xfrm>
            <a:off x="5988668" y="6897132"/>
            <a:ext cx="1275167" cy="1584176"/>
            <a:chOff x="2084244" y="2767521"/>
            <a:chExt cx="1275167" cy="1584176"/>
          </a:xfrm>
        </p:grpSpPr>
        <p:pic>
          <p:nvPicPr>
            <p:cNvPr id="1797" name="Google Shape;1797;p38"/>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1798" name="Google Shape;1798;p38"/>
            <p:cNvGrpSpPr/>
            <p:nvPr/>
          </p:nvGrpSpPr>
          <p:grpSpPr>
            <a:xfrm>
              <a:off x="2084244" y="3329937"/>
              <a:ext cx="1275167" cy="1021760"/>
              <a:chOff x="-184098" y="6956153"/>
              <a:chExt cx="1489900" cy="1021760"/>
            </a:xfrm>
          </p:grpSpPr>
          <p:sp>
            <p:nvSpPr>
              <p:cNvPr id="1799" name="Google Shape;1799;p38"/>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800" name="Google Shape;1800;p3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801" name="Google Shape;1801;p38"/>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1802" name="Google Shape;1802;p38"/>
          <p:cNvSpPr txBox="1"/>
          <p:nvPr>
            <p:ph type="ctrTitle"/>
          </p:nvPr>
        </p:nvSpPr>
        <p:spPr>
          <a:xfrm>
            <a:off x="377105" y="6173813"/>
            <a:ext cx="6535714"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301 Casos 44,6% del total</a:t>
            </a:r>
            <a:endParaRPr/>
          </a:p>
        </p:txBody>
      </p:sp>
      <p:grpSp>
        <p:nvGrpSpPr>
          <p:cNvPr id="1803" name="Google Shape;1803;p38"/>
          <p:cNvGrpSpPr/>
          <p:nvPr/>
        </p:nvGrpSpPr>
        <p:grpSpPr>
          <a:xfrm>
            <a:off x="2183292" y="6548954"/>
            <a:ext cx="1847617" cy="436842"/>
            <a:chOff x="3060727" y="484500"/>
            <a:chExt cx="2369636" cy="436842"/>
          </a:xfrm>
        </p:grpSpPr>
        <p:sp>
          <p:nvSpPr>
            <p:cNvPr id="1804" name="Google Shape;1804;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3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806" name="Google Shape;1806;p38"/>
          <p:cNvGrpSpPr/>
          <p:nvPr/>
        </p:nvGrpSpPr>
        <p:grpSpPr>
          <a:xfrm>
            <a:off x="18645" y="6548954"/>
            <a:ext cx="1847617" cy="436842"/>
            <a:chOff x="3054754" y="484500"/>
            <a:chExt cx="2375609" cy="436842"/>
          </a:xfrm>
        </p:grpSpPr>
        <p:sp>
          <p:nvSpPr>
            <p:cNvPr id="1807" name="Google Shape;1807;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3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809" name="Google Shape;1809;p38"/>
          <p:cNvGrpSpPr/>
          <p:nvPr/>
        </p:nvGrpSpPr>
        <p:grpSpPr>
          <a:xfrm>
            <a:off x="4363354" y="6587739"/>
            <a:ext cx="2722458" cy="436841"/>
            <a:chOff x="3060727" y="484500"/>
            <a:chExt cx="2369637" cy="436842"/>
          </a:xfrm>
        </p:grpSpPr>
        <p:sp>
          <p:nvSpPr>
            <p:cNvPr id="1810" name="Google Shape;1810;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3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812" name="Google Shape;1812;p38"/>
          <p:cNvSpPr/>
          <p:nvPr/>
        </p:nvSpPr>
        <p:spPr>
          <a:xfrm>
            <a:off x="58986" y="5159535"/>
            <a:ext cx="716715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3. Mapa temático de proporción de casos para violencia intrafamiliar y de genero. Medellín, a Periodo epidemiológico 11 acumulado  de  2022</a:t>
            </a:r>
            <a:r>
              <a:rPr lang="es-ES" sz="1000">
                <a:solidFill>
                  <a:schemeClr val="dk1"/>
                </a:solidFill>
                <a:latin typeface="Arial Narrow"/>
                <a:ea typeface="Arial Narrow"/>
                <a:cs typeface="Arial Narrow"/>
                <a:sym typeface="Arial Narrow"/>
              </a:rPr>
              <a:t>. </a:t>
            </a:r>
            <a:endParaRPr/>
          </a:p>
        </p:txBody>
      </p:sp>
      <p:pic>
        <p:nvPicPr>
          <p:cNvPr id="1813" name="Google Shape;1813;p38"/>
          <p:cNvPicPr preferRelativeResize="0"/>
          <p:nvPr/>
        </p:nvPicPr>
        <p:blipFill rotWithShape="1">
          <a:blip r:embed="rId7">
            <a:alphaModFix/>
          </a:blip>
          <a:srcRect b="0" l="0" r="0" t="0"/>
          <a:stretch/>
        </p:blipFill>
        <p:spPr>
          <a:xfrm>
            <a:off x="81902" y="616309"/>
            <a:ext cx="7040840" cy="446911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p39"/>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19" name="Google Shape;1819;p39"/>
          <p:cNvGrpSpPr/>
          <p:nvPr/>
        </p:nvGrpSpPr>
        <p:grpSpPr>
          <a:xfrm>
            <a:off x="300347" y="4246658"/>
            <a:ext cx="5047355" cy="276999"/>
            <a:chOff x="2448322" y="74775"/>
            <a:chExt cx="5047355" cy="276999"/>
          </a:xfrm>
        </p:grpSpPr>
        <p:sp>
          <p:nvSpPr>
            <p:cNvPr id="1820" name="Google Shape;1820;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1" name="Google Shape;1821;p39"/>
            <p:cNvCxnSpPr>
              <a:stCxn id="18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22" name="Google Shape;1822;p39"/>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1823" name="Google Shape;1823;p39"/>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1824" name="Google Shape;1824;p39"/>
          <p:cNvGrpSpPr/>
          <p:nvPr/>
        </p:nvGrpSpPr>
        <p:grpSpPr>
          <a:xfrm>
            <a:off x="827530" y="5050102"/>
            <a:ext cx="1509462" cy="677795"/>
            <a:chOff x="985375" y="4325999"/>
            <a:chExt cx="1509462" cy="478736"/>
          </a:xfrm>
        </p:grpSpPr>
        <p:sp>
          <p:nvSpPr>
            <p:cNvPr id="1825" name="Google Shape;1825;p39"/>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82,4%</a:t>
              </a:r>
              <a:endParaRPr b="1" sz="1600">
                <a:solidFill>
                  <a:schemeClr val="dk1"/>
                </a:solidFill>
                <a:latin typeface="Arial Narrow"/>
                <a:ea typeface="Arial Narrow"/>
                <a:cs typeface="Arial Narrow"/>
                <a:sym typeface="Arial Narrow"/>
              </a:endParaRPr>
            </a:p>
          </p:txBody>
        </p:sp>
        <p:sp>
          <p:nvSpPr>
            <p:cNvPr id="1826" name="Google Shape;1826;p39"/>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1827" name="Google Shape;1827;p39"/>
          <p:cNvGrpSpPr/>
          <p:nvPr/>
        </p:nvGrpSpPr>
        <p:grpSpPr>
          <a:xfrm>
            <a:off x="3238041" y="5007822"/>
            <a:ext cx="1392424" cy="720079"/>
            <a:chOff x="68358" y="6677206"/>
            <a:chExt cx="1392424" cy="926181"/>
          </a:xfrm>
        </p:grpSpPr>
        <p:sp>
          <p:nvSpPr>
            <p:cNvPr id="1828" name="Google Shape;1828;p39"/>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8,6%</a:t>
              </a:r>
              <a:endParaRPr b="1" sz="1600">
                <a:solidFill>
                  <a:schemeClr val="dk1"/>
                </a:solidFill>
                <a:latin typeface="Arial Narrow"/>
                <a:ea typeface="Arial Narrow"/>
                <a:cs typeface="Arial Narrow"/>
                <a:sym typeface="Arial Narrow"/>
              </a:endParaRPr>
            </a:p>
          </p:txBody>
        </p:sp>
        <p:sp>
          <p:nvSpPr>
            <p:cNvPr id="1829" name="Google Shape;1829;p39"/>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1830" name="Google Shape;1830;p39"/>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1831" name="Google Shape;1831;p39"/>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1832" name="Google Shape;1832;p39"/>
          <p:cNvGrpSpPr/>
          <p:nvPr/>
        </p:nvGrpSpPr>
        <p:grpSpPr>
          <a:xfrm>
            <a:off x="5287739" y="5095736"/>
            <a:ext cx="1638590" cy="566300"/>
            <a:chOff x="1739715" y="6554323"/>
            <a:chExt cx="1638590" cy="566300"/>
          </a:xfrm>
        </p:grpSpPr>
        <p:sp>
          <p:nvSpPr>
            <p:cNvPr id="1833" name="Google Shape;1833;p39"/>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a:t>
              </a:r>
              <a:endParaRPr b="1" sz="1600">
                <a:solidFill>
                  <a:schemeClr val="dk1"/>
                </a:solidFill>
                <a:latin typeface="Arial Narrow"/>
                <a:ea typeface="Arial Narrow"/>
                <a:cs typeface="Arial Narrow"/>
                <a:sym typeface="Arial Narrow"/>
              </a:endParaRPr>
            </a:p>
          </p:txBody>
        </p:sp>
        <p:sp>
          <p:nvSpPr>
            <p:cNvPr id="1834" name="Google Shape;1834;p39"/>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1835" name="Google Shape;1835;p39"/>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55,4% del total de violencia reportadas, evidenciado una situación de interés en salud pública que se analiza e interviene desde la metodología de gestión del riesgo con el apoyo del área de promoción y prevención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44,6% del total de las violencias, la relación hombre mujer, es aproximadamente de un hombre por cada 4 mujeres, se presenta en todos los cursos de vida, desde la primera infancia, siendo los adultos los mas afectados (27-59 años), seguido por los jóvenes. cabe resaltar que el 1,6% de las víctimas son maternas. Las personas mayores de 18 años padecen más violencia física y psicológica, mientras que los menores de 18 años sufren más violencia por negligencia y abandono; en mas del 49% de cada una de las violencias no sexuales el agresor es familiar de la víctima. La violencia no sexual que más se presenta es la violencia física. </a:t>
            </a:r>
            <a:endParaRPr/>
          </a:p>
        </p:txBody>
      </p:sp>
      <p:sp>
        <p:nvSpPr>
          <p:cNvPr id="1836" name="Google Shape;1836;p39"/>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37" name="Google Shape;1837;p39"/>
          <p:cNvGrpSpPr/>
          <p:nvPr/>
        </p:nvGrpSpPr>
        <p:grpSpPr>
          <a:xfrm>
            <a:off x="201923" y="6421323"/>
            <a:ext cx="3446504" cy="276999"/>
            <a:chOff x="2448322" y="33831"/>
            <a:chExt cx="3446504" cy="276999"/>
          </a:xfrm>
        </p:grpSpPr>
        <p:sp>
          <p:nvSpPr>
            <p:cNvPr id="1838" name="Google Shape;1838;p3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9" name="Google Shape;1839;p39"/>
            <p:cNvCxnSpPr>
              <a:stCxn id="183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840" name="Google Shape;1840;p3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1841" name="Google Shape;1841;p39"/>
          <p:cNvSpPr/>
          <p:nvPr/>
        </p:nvSpPr>
        <p:spPr>
          <a:xfrm>
            <a:off x="1479574" y="3724889"/>
            <a:ext cx="4337706"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4. Curso de vida de los casos  de violencia. Periodo epidemiológico 11  2022</a:t>
            </a:r>
            <a:r>
              <a:rPr lang="es-ES" sz="1000">
                <a:solidFill>
                  <a:schemeClr val="dk1"/>
                </a:solidFill>
                <a:latin typeface="Arial Narrow"/>
                <a:ea typeface="Arial Narrow"/>
                <a:cs typeface="Arial Narrow"/>
                <a:sym typeface="Arial Narrow"/>
              </a:rPr>
              <a:t>. </a:t>
            </a:r>
            <a:endParaRPr/>
          </a:p>
        </p:txBody>
      </p:sp>
      <p:pic>
        <p:nvPicPr>
          <p:cNvPr id="1842" name="Google Shape;1842;p39"/>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1843" name="Google Shape;1843;p39"/>
          <p:cNvGrpSpPr/>
          <p:nvPr/>
        </p:nvGrpSpPr>
        <p:grpSpPr>
          <a:xfrm>
            <a:off x="3526645" y="654428"/>
            <a:ext cx="1690560" cy="650645"/>
            <a:chOff x="-14122" y="7072716"/>
            <a:chExt cx="1282684" cy="650645"/>
          </a:xfrm>
        </p:grpSpPr>
        <p:sp>
          <p:nvSpPr>
            <p:cNvPr id="1844" name="Google Shape;1844;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45" name="Google Shape;1845;p3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98,3%</a:t>
              </a:r>
              <a:endParaRPr/>
            </a:p>
          </p:txBody>
        </p:sp>
      </p:grpSp>
      <p:pic>
        <p:nvPicPr>
          <p:cNvPr id="1846" name="Google Shape;1846;p39"/>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1847" name="Google Shape;1847;p39"/>
          <p:cNvGrpSpPr/>
          <p:nvPr/>
        </p:nvGrpSpPr>
        <p:grpSpPr>
          <a:xfrm>
            <a:off x="1474423" y="647431"/>
            <a:ext cx="1881594" cy="724941"/>
            <a:chOff x="-103304" y="7072716"/>
            <a:chExt cx="1427628" cy="724941"/>
          </a:xfrm>
        </p:grpSpPr>
        <p:sp>
          <p:nvSpPr>
            <p:cNvPr id="1848" name="Google Shape;1848;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849" name="Google Shape;1849;p3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68,7%</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26,9%</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1850" name="Google Shape;1850;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a:p>
        </p:txBody>
      </p:sp>
      <p:graphicFrame>
        <p:nvGraphicFramePr>
          <p:cNvPr id="1851" name="Google Shape;1851;p39"/>
          <p:cNvGraphicFramePr/>
          <p:nvPr/>
        </p:nvGraphicFramePr>
        <p:xfrm>
          <a:off x="1154562" y="1503177"/>
          <a:ext cx="4750144" cy="2241238"/>
        </p:xfrm>
        <a:graphic>
          <a:graphicData uri="http://schemas.openxmlformats.org/drawingml/2006/chart">
            <c:chart r:id="rId8"/>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11  acumulado de 2022. </a:t>
            </a:r>
            <a:endParaRPr b="1"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1908</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29,3%</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11 acumulado de 2019-2022. </a:t>
            </a:r>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0" y="8581424"/>
            <a:ext cx="32404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Numero de casos de Tuberculosis por Comuna. Medellín, a Periodo epidemiológico 11 acumulado de 2022. </a:t>
            </a:r>
            <a:endParaRPr b="1"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6,2 </a:t>
            </a:r>
            <a:r>
              <a:rPr b="1" lang="es-ES" sz="1100">
                <a:solidFill>
                  <a:schemeClr val="dk1"/>
                </a:solidFill>
                <a:latin typeface="Arial Narrow"/>
                <a:ea typeface="Arial Narrow"/>
                <a:cs typeface="Arial Narrow"/>
                <a:sym typeface="Arial Narrow"/>
              </a:rPr>
              <a:t>Mortalidad por 100.000 hab. (160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224403" y="8532440"/>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Mapa temático de densidad de tuberculosis todas las formas. Medellín, a Periodo epidemiológico 11 acumulado de 2022 </a:t>
            </a:r>
            <a:endParaRPr/>
          </a:p>
        </p:txBody>
      </p:sp>
      <p:pic>
        <p:nvPicPr>
          <p:cNvPr id="150" name="Google Shape;150;p4"/>
          <p:cNvPicPr preferRelativeResize="0"/>
          <p:nvPr/>
        </p:nvPicPr>
        <p:blipFill rotWithShape="1">
          <a:blip r:embed="rId5">
            <a:alphaModFix/>
          </a:blip>
          <a:srcRect b="0" l="787" r="19544" t="0"/>
          <a:stretch/>
        </p:blipFill>
        <p:spPr>
          <a:xfrm>
            <a:off x="3096394" y="6090865"/>
            <a:ext cx="3584442" cy="2490559"/>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2398983" y="2699792"/>
            <a:ext cx="4657343" cy="2161981"/>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427764" y="351774"/>
            <a:ext cx="4753592" cy="2059986"/>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32300" y="6059113"/>
            <a:ext cx="2920077" cy="25471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5" name="Shape 1855"/>
        <p:cNvGrpSpPr/>
        <p:nvPr/>
      </p:nvGrpSpPr>
      <p:grpSpPr>
        <a:xfrm>
          <a:off x="0" y="0"/>
          <a:ext cx="0" cy="0"/>
          <a:chOff x="0" y="0"/>
          <a:chExt cx="0" cy="0"/>
        </a:xfrm>
      </p:grpSpPr>
      <p:sp>
        <p:nvSpPr>
          <p:cNvPr id="1856" name="Google Shape;1856;p40"/>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7" name="Google Shape;1857;p40"/>
          <p:cNvGrpSpPr/>
          <p:nvPr/>
        </p:nvGrpSpPr>
        <p:grpSpPr>
          <a:xfrm>
            <a:off x="277404" y="58319"/>
            <a:ext cx="3446504" cy="276999"/>
            <a:chOff x="2448322" y="74775"/>
            <a:chExt cx="3446504" cy="276999"/>
          </a:xfrm>
        </p:grpSpPr>
        <p:sp>
          <p:nvSpPr>
            <p:cNvPr id="1858" name="Google Shape;1858;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59" name="Google Shape;1859;p40"/>
            <p:cNvCxnSpPr>
              <a:stCxn id="18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0" name="Google Shape;1860;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861" name="Google Shape;1861;p40"/>
          <p:cNvSpPr/>
          <p:nvPr/>
        </p:nvSpPr>
        <p:spPr>
          <a:xfrm>
            <a:off x="54374" y="5157117"/>
            <a:ext cx="7160865"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62" name="Google Shape;1862;p40"/>
          <p:cNvGrpSpPr/>
          <p:nvPr/>
        </p:nvGrpSpPr>
        <p:grpSpPr>
          <a:xfrm>
            <a:off x="296301" y="5203040"/>
            <a:ext cx="5047355" cy="276999"/>
            <a:chOff x="2448322" y="74775"/>
            <a:chExt cx="5047355" cy="276999"/>
          </a:xfrm>
        </p:grpSpPr>
        <p:sp>
          <p:nvSpPr>
            <p:cNvPr id="1863" name="Google Shape;1863;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4" name="Google Shape;1864;p40"/>
            <p:cNvCxnSpPr>
              <a:stCxn id="18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5" name="Google Shape;1865;p4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 sexual </a:t>
              </a:r>
              <a:endParaRPr b="1" sz="1200">
                <a:solidFill>
                  <a:schemeClr val="dk1"/>
                </a:solidFill>
                <a:latin typeface="Arial Narrow"/>
                <a:ea typeface="Arial Narrow"/>
                <a:cs typeface="Arial Narrow"/>
                <a:sym typeface="Arial Narrow"/>
              </a:endParaRPr>
            </a:p>
          </p:txBody>
        </p:sp>
      </p:grpSp>
      <p:sp>
        <p:nvSpPr>
          <p:cNvPr id="1866" name="Google Shape;1866;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a:t>
            </a:r>
            <a:endParaRPr/>
          </a:p>
        </p:txBody>
      </p:sp>
      <p:grpSp>
        <p:nvGrpSpPr>
          <p:cNvPr id="1867" name="Google Shape;1867;p40"/>
          <p:cNvGrpSpPr/>
          <p:nvPr/>
        </p:nvGrpSpPr>
        <p:grpSpPr>
          <a:xfrm>
            <a:off x="109326" y="1043608"/>
            <a:ext cx="850854" cy="1582774"/>
            <a:chOff x="1068833" y="553075"/>
            <a:chExt cx="850854" cy="1582774"/>
          </a:xfrm>
        </p:grpSpPr>
        <p:pic>
          <p:nvPicPr>
            <p:cNvPr id="1868" name="Google Shape;1868;p4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869" name="Google Shape;1869;p40"/>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16,6%</a:t>
              </a:r>
              <a:endParaRPr/>
            </a:p>
          </p:txBody>
        </p:sp>
        <p:sp>
          <p:nvSpPr>
            <p:cNvPr id="1870" name="Google Shape;1870;p4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871" name="Google Shape;1871;p40"/>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62 casos</a:t>
              </a:r>
              <a:endParaRPr sz="1200">
                <a:solidFill>
                  <a:schemeClr val="dk1"/>
                </a:solidFill>
                <a:latin typeface="Calibri"/>
                <a:ea typeface="Calibri"/>
                <a:cs typeface="Calibri"/>
                <a:sym typeface="Calibri"/>
              </a:endParaRPr>
            </a:p>
          </p:txBody>
        </p:sp>
      </p:grpSp>
      <p:grpSp>
        <p:nvGrpSpPr>
          <p:cNvPr id="1872" name="Google Shape;1872;p40"/>
          <p:cNvGrpSpPr/>
          <p:nvPr/>
        </p:nvGrpSpPr>
        <p:grpSpPr>
          <a:xfrm>
            <a:off x="1104196" y="1043608"/>
            <a:ext cx="811840" cy="1567326"/>
            <a:chOff x="1752268" y="1227775"/>
            <a:chExt cx="811840" cy="1567326"/>
          </a:xfrm>
        </p:grpSpPr>
        <p:sp>
          <p:nvSpPr>
            <p:cNvPr id="1873" name="Google Shape;1873;p40"/>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83,4%</a:t>
              </a:r>
              <a:endParaRPr/>
            </a:p>
          </p:txBody>
        </p:sp>
        <p:sp>
          <p:nvSpPr>
            <p:cNvPr id="1874" name="Google Shape;1874;p4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875" name="Google Shape;1875;p40"/>
            <p:cNvSpPr/>
            <p:nvPr/>
          </p:nvSpPr>
          <p:spPr>
            <a:xfrm>
              <a:off x="1766687" y="2518102"/>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311 casos</a:t>
              </a:r>
              <a:endParaRPr sz="1200">
                <a:solidFill>
                  <a:schemeClr val="dk1"/>
                </a:solidFill>
                <a:latin typeface="Calibri"/>
                <a:ea typeface="Calibri"/>
                <a:cs typeface="Calibri"/>
                <a:sym typeface="Calibri"/>
              </a:endParaRPr>
            </a:p>
          </p:txBody>
        </p:sp>
        <p:pic>
          <p:nvPicPr>
            <p:cNvPr id="1876" name="Google Shape;1876;p4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877" name="Google Shape;1877;p40"/>
          <p:cNvGrpSpPr/>
          <p:nvPr/>
        </p:nvGrpSpPr>
        <p:grpSpPr>
          <a:xfrm>
            <a:off x="2088282" y="1044980"/>
            <a:ext cx="1152880" cy="1582804"/>
            <a:chOff x="3115290" y="1227775"/>
            <a:chExt cx="1152880" cy="1582804"/>
          </a:xfrm>
        </p:grpSpPr>
        <p:grpSp>
          <p:nvGrpSpPr>
            <p:cNvPr id="1878" name="Google Shape;1878;p40"/>
            <p:cNvGrpSpPr/>
            <p:nvPr/>
          </p:nvGrpSpPr>
          <p:grpSpPr>
            <a:xfrm>
              <a:off x="3115290" y="1951748"/>
              <a:ext cx="1152880" cy="858831"/>
              <a:chOff x="3744466" y="1301912"/>
              <a:chExt cx="1152880" cy="858831"/>
            </a:xfrm>
          </p:grpSpPr>
          <p:sp>
            <p:nvSpPr>
              <p:cNvPr id="1879" name="Google Shape;1879;p4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a:p>
            </p:txBody>
          </p:sp>
          <p:sp>
            <p:nvSpPr>
              <p:cNvPr id="1880" name="Google Shape;1880;p4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881" name="Google Shape;1881;p4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882" name="Google Shape;1882;p4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883" name="Google Shape;1883;p40"/>
          <p:cNvGrpSpPr/>
          <p:nvPr/>
        </p:nvGrpSpPr>
        <p:grpSpPr>
          <a:xfrm>
            <a:off x="3213114" y="1057256"/>
            <a:ext cx="740068" cy="1574421"/>
            <a:chOff x="4615870" y="1227775"/>
            <a:chExt cx="740068" cy="1574421"/>
          </a:xfrm>
        </p:grpSpPr>
        <p:grpSp>
          <p:nvGrpSpPr>
            <p:cNvPr id="1884" name="Google Shape;1884;p40"/>
            <p:cNvGrpSpPr/>
            <p:nvPr/>
          </p:nvGrpSpPr>
          <p:grpSpPr>
            <a:xfrm>
              <a:off x="4615870" y="1922272"/>
              <a:ext cx="740068" cy="879924"/>
              <a:chOff x="5245046" y="1274868"/>
              <a:chExt cx="740068" cy="879924"/>
            </a:xfrm>
          </p:grpSpPr>
          <p:sp>
            <p:nvSpPr>
              <p:cNvPr id="1885" name="Google Shape;1885;p4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886" name="Google Shape;1886;p4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887" name="Google Shape;1887;p40"/>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pic>
          <p:nvPicPr>
            <p:cNvPr id="1888" name="Google Shape;1888;p4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1889" name="Google Shape;1889;p40"/>
          <p:cNvSpPr/>
          <p:nvPr/>
        </p:nvSpPr>
        <p:spPr>
          <a:xfrm>
            <a:off x="3636693" y="4600413"/>
            <a:ext cx="3578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11. 2022. </a:t>
            </a:r>
            <a:endParaRPr/>
          </a:p>
        </p:txBody>
      </p:sp>
      <p:pic>
        <p:nvPicPr>
          <p:cNvPr id="1890" name="Google Shape;1890;p40"/>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1891" name="Google Shape;1891;p40"/>
          <p:cNvGrpSpPr/>
          <p:nvPr/>
        </p:nvGrpSpPr>
        <p:grpSpPr>
          <a:xfrm>
            <a:off x="2176515" y="3478075"/>
            <a:ext cx="1690560" cy="650645"/>
            <a:chOff x="-14122" y="7072716"/>
            <a:chExt cx="1282684" cy="650645"/>
          </a:xfrm>
        </p:grpSpPr>
        <p:sp>
          <p:nvSpPr>
            <p:cNvPr id="1892" name="Google Shape;1892;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93" name="Google Shape;1893;p4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97,8%</a:t>
              </a:r>
              <a:endParaRPr/>
            </a:p>
          </p:txBody>
        </p:sp>
      </p:grpSp>
      <p:pic>
        <p:nvPicPr>
          <p:cNvPr id="1894" name="Google Shape;1894;p40"/>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1895" name="Google Shape;1895;p40"/>
          <p:cNvGrpSpPr/>
          <p:nvPr/>
        </p:nvGrpSpPr>
        <p:grpSpPr>
          <a:xfrm>
            <a:off x="56053" y="3432695"/>
            <a:ext cx="1881594" cy="724941"/>
            <a:chOff x="-103304" y="7072716"/>
            <a:chExt cx="1427628" cy="724941"/>
          </a:xfrm>
        </p:grpSpPr>
        <p:sp>
          <p:nvSpPr>
            <p:cNvPr id="1896" name="Google Shape;1896;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897" name="Google Shape;1897;p40"/>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61,6%</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31,6 %</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1898" name="Google Shape;1898;p40"/>
          <p:cNvGrpSpPr/>
          <p:nvPr/>
        </p:nvGrpSpPr>
        <p:grpSpPr>
          <a:xfrm>
            <a:off x="4174170" y="1043608"/>
            <a:ext cx="874090" cy="1631193"/>
            <a:chOff x="2507826" y="2454167"/>
            <a:chExt cx="874090" cy="1631193"/>
          </a:xfrm>
        </p:grpSpPr>
        <p:sp>
          <p:nvSpPr>
            <p:cNvPr id="1899" name="Google Shape;1899;p4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a:t>
              </a:r>
              <a:endParaRPr/>
            </a:p>
          </p:txBody>
        </p:sp>
        <p:pic>
          <p:nvPicPr>
            <p:cNvPr id="1900" name="Google Shape;1900;p40"/>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1901" name="Google Shape;1901;p4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902" name="Google Shape;1902;p40"/>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 casos</a:t>
              </a:r>
              <a:endParaRPr sz="1200">
                <a:solidFill>
                  <a:schemeClr val="dk1"/>
                </a:solidFill>
                <a:latin typeface="Calibri"/>
                <a:ea typeface="Calibri"/>
                <a:cs typeface="Calibri"/>
                <a:sym typeface="Calibri"/>
              </a:endParaRPr>
            </a:p>
          </p:txBody>
        </p:sp>
      </p:grpSp>
      <p:grpSp>
        <p:nvGrpSpPr>
          <p:cNvPr id="1903" name="Google Shape;1903;p40"/>
          <p:cNvGrpSpPr/>
          <p:nvPr/>
        </p:nvGrpSpPr>
        <p:grpSpPr>
          <a:xfrm>
            <a:off x="5143163" y="1135644"/>
            <a:ext cx="895679" cy="1519436"/>
            <a:chOff x="3826683" y="2822224"/>
            <a:chExt cx="895679" cy="1519436"/>
          </a:xfrm>
        </p:grpSpPr>
        <p:grpSp>
          <p:nvGrpSpPr>
            <p:cNvPr id="1904" name="Google Shape;1904;p40"/>
            <p:cNvGrpSpPr/>
            <p:nvPr/>
          </p:nvGrpSpPr>
          <p:grpSpPr>
            <a:xfrm>
              <a:off x="3826683" y="3446500"/>
              <a:ext cx="895679" cy="895160"/>
              <a:chOff x="2507826" y="3203848"/>
              <a:chExt cx="895679" cy="895160"/>
            </a:xfrm>
          </p:grpSpPr>
          <p:sp>
            <p:nvSpPr>
              <p:cNvPr id="1905" name="Google Shape;1905;p4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3,2 %</a:t>
                </a:r>
                <a:endParaRPr/>
              </a:p>
            </p:txBody>
          </p:sp>
          <p:sp>
            <p:nvSpPr>
              <p:cNvPr id="1906" name="Google Shape;1906;p4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907" name="Google Shape;1907;p40"/>
              <p:cNvSpPr/>
              <p:nvPr/>
            </p:nvSpPr>
            <p:spPr>
              <a:xfrm>
                <a:off x="2648170" y="3822009"/>
                <a:ext cx="7553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pic>
          <p:nvPicPr>
            <p:cNvPr id="1908" name="Google Shape;1908;p40"/>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1909" name="Google Shape;1909;p40"/>
          <p:cNvGrpSpPr/>
          <p:nvPr/>
        </p:nvGrpSpPr>
        <p:grpSpPr>
          <a:xfrm>
            <a:off x="6011339" y="1043608"/>
            <a:ext cx="1275167" cy="1584176"/>
            <a:chOff x="2084244" y="2767521"/>
            <a:chExt cx="1275167" cy="1584176"/>
          </a:xfrm>
        </p:grpSpPr>
        <p:pic>
          <p:nvPicPr>
            <p:cNvPr id="1910" name="Google Shape;1910;p40"/>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1911" name="Google Shape;1911;p40"/>
            <p:cNvGrpSpPr/>
            <p:nvPr/>
          </p:nvGrpSpPr>
          <p:grpSpPr>
            <a:xfrm>
              <a:off x="2084244" y="3329937"/>
              <a:ext cx="1275167" cy="1021760"/>
              <a:chOff x="-184098" y="6956153"/>
              <a:chExt cx="1489900" cy="1021760"/>
            </a:xfrm>
          </p:grpSpPr>
          <p:sp>
            <p:nvSpPr>
              <p:cNvPr id="1912" name="Google Shape;1912;p4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913" name="Google Shape;1913;p4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914" name="Google Shape;1914;p4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1915" name="Google Shape;1915;p40"/>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700">
                <a:solidFill>
                  <a:schemeClr val="dk1"/>
                </a:solidFill>
                <a:latin typeface="Arial"/>
                <a:ea typeface="Arial"/>
                <a:cs typeface="Arial"/>
                <a:sym typeface="Arial"/>
              </a:rPr>
              <a:t>Tabla 1. Proporción de casos sospechosos por edad de la víctima y tipo de agresor. Violencia Periodo epidemiológico 11. 2022</a:t>
            </a:r>
            <a:r>
              <a:rPr lang="es-ES" sz="1050">
                <a:solidFill>
                  <a:schemeClr val="dk1"/>
                </a:solidFill>
                <a:latin typeface="Arial Narrow"/>
                <a:ea typeface="Arial Narrow"/>
                <a:cs typeface="Arial Narrow"/>
                <a:sym typeface="Arial Narrow"/>
              </a:rPr>
              <a:t>. </a:t>
            </a:r>
            <a:endParaRPr/>
          </a:p>
        </p:txBody>
      </p:sp>
      <p:sp>
        <p:nvSpPr>
          <p:cNvPr id="1916" name="Google Shape;1916;p40"/>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55,4% del total de las violencias. La relación hombre, mujer es de 1 hombre por cada 5 mujeres; la padecen personas de todos los cursos de vida, siendo los niños, niñas y adolescentes los más afectados; cabe resaltar que aunque en menos proporción se siguen presentando casos en adultos mayores convirtiéndose en poblaciones altamente vulnerables. El tipo de violencia sexual que más se presenta son los actos sexuales (35,2%) seguido de acceso carnal (34,5%). Las víctimas menores de 18 años representan el 73,1% de los casos y el agresor se identifica como familiar de la víctima en el 53% de los mismos. </a:t>
            </a:r>
            <a:endParaRPr sz="1200">
              <a:solidFill>
                <a:schemeClr val="dk1"/>
              </a:solidFill>
              <a:latin typeface="Arial Narrow"/>
              <a:ea typeface="Arial Narrow"/>
              <a:cs typeface="Arial Narrow"/>
              <a:sym typeface="Arial Narrow"/>
            </a:endParaRPr>
          </a:p>
        </p:txBody>
      </p:sp>
      <p:sp>
        <p:nvSpPr>
          <p:cNvPr id="1917" name="Google Shape;1917;p40"/>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8" name="Google Shape;1918;p40"/>
          <p:cNvGrpSpPr/>
          <p:nvPr/>
        </p:nvGrpSpPr>
        <p:grpSpPr>
          <a:xfrm>
            <a:off x="190189" y="7650890"/>
            <a:ext cx="3446504" cy="276999"/>
            <a:chOff x="2448322" y="33831"/>
            <a:chExt cx="3446504" cy="276999"/>
          </a:xfrm>
        </p:grpSpPr>
        <p:sp>
          <p:nvSpPr>
            <p:cNvPr id="1919" name="Google Shape;1919;p4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0" name="Google Shape;1920;p40"/>
            <p:cNvCxnSpPr>
              <a:stCxn id="191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921" name="Google Shape;1921;p4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922" name="Google Shape;1922;p40"/>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373 Casos 55,4% del total</a:t>
            </a:r>
            <a:endParaRPr/>
          </a:p>
        </p:txBody>
      </p:sp>
      <p:grpSp>
        <p:nvGrpSpPr>
          <p:cNvPr id="1923" name="Google Shape;1923;p40"/>
          <p:cNvGrpSpPr/>
          <p:nvPr/>
        </p:nvGrpSpPr>
        <p:grpSpPr>
          <a:xfrm>
            <a:off x="2205963" y="695430"/>
            <a:ext cx="1847617" cy="436842"/>
            <a:chOff x="3060727" y="484500"/>
            <a:chExt cx="2369636" cy="436842"/>
          </a:xfrm>
        </p:grpSpPr>
        <p:sp>
          <p:nvSpPr>
            <p:cNvPr id="1924" name="Google Shape;1924;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5" name="Google Shape;1925;p4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926" name="Google Shape;1926;p40"/>
          <p:cNvGrpSpPr/>
          <p:nvPr/>
        </p:nvGrpSpPr>
        <p:grpSpPr>
          <a:xfrm>
            <a:off x="54374" y="683568"/>
            <a:ext cx="1852274" cy="436842"/>
            <a:chOff x="3054754" y="484500"/>
            <a:chExt cx="2375609" cy="436842"/>
          </a:xfrm>
        </p:grpSpPr>
        <p:sp>
          <p:nvSpPr>
            <p:cNvPr id="1927" name="Google Shape;1927;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8" name="Google Shape;1928;p4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929" name="Google Shape;1929;p40"/>
          <p:cNvGrpSpPr/>
          <p:nvPr/>
        </p:nvGrpSpPr>
        <p:grpSpPr>
          <a:xfrm>
            <a:off x="4385407" y="714128"/>
            <a:ext cx="2722458" cy="436842"/>
            <a:chOff x="3060727" y="484500"/>
            <a:chExt cx="2369637" cy="436842"/>
          </a:xfrm>
        </p:grpSpPr>
        <p:sp>
          <p:nvSpPr>
            <p:cNvPr id="1930" name="Google Shape;1930;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31" name="Google Shape;1931;p4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1932" name="Google Shape;1932;p40"/>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1933" name="Google Shape;1933;p40"/>
          <p:cNvGraphicFramePr/>
          <p:nvPr/>
        </p:nvGraphicFramePr>
        <p:xfrm>
          <a:off x="3953182" y="2751630"/>
          <a:ext cx="3244568" cy="1895800"/>
        </p:xfrm>
        <a:graphic>
          <a:graphicData uri="http://schemas.openxmlformats.org/drawingml/2006/chart">
            <c:chart r:id="rId10"/>
          </a:graphicData>
        </a:graphic>
      </p:graphicFrame>
      <p:pic>
        <p:nvPicPr>
          <p:cNvPr id="1934" name="Google Shape;1934;p40"/>
          <p:cNvPicPr preferRelativeResize="0"/>
          <p:nvPr/>
        </p:nvPicPr>
        <p:blipFill rotWithShape="1">
          <a:blip r:embed="rId11">
            <a:alphaModFix/>
          </a:blip>
          <a:srcRect b="0" l="0" r="0" t="0"/>
          <a:stretch/>
        </p:blipFill>
        <p:spPr>
          <a:xfrm>
            <a:off x="1644668" y="5631864"/>
            <a:ext cx="4116022" cy="1498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sp>
        <p:nvSpPr>
          <p:cNvPr id="1941" name="Google Shape;1941;p41"/>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1942" name="Google Shape;1942;p41"/>
          <p:cNvSpPr/>
          <p:nvPr/>
        </p:nvSpPr>
        <p:spPr>
          <a:xfrm>
            <a:off x="-27830" y="2414666"/>
            <a:ext cx="72009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166 Unidades Primarias Generadoras de Datos (UPGD) para el mes de octubre, semanas 40 a la 43, fue del 78,40%, por encima de la línea base para el distrito.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tos ferina por necesidad del distrito. Para el mes de octubre, se realizó Búsqueda Retrospectiva Institucional (BRI) con adaptación del documento técnico Metodología de Búsqueda Activa Institucional por RIPS, desde la Secretaría Distrital de Salud de Medellín.  El detalle de hallazgos de estos criterios por UPGD y su correlación con los hallazgos BRI, se aprecia a continuación:</a:t>
            </a:r>
            <a:endParaRPr sz="1200">
              <a:solidFill>
                <a:schemeClr val="dk1"/>
              </a:solidFill>
              <a:latin typeface="Arial Narrow"/>
              <a:ea typeface="Arial Narrow"/>
              <a:cs typeface="Arial Narrow"/>
              <a:sym typeface="Arial Narrow"/>
            </a:endParaRPr>
          </a:p>
        </p:txBody>
      </p:sp>
      <p:sp>
        <p:nvSpPr>
          <p:cNvPr id="1943" name="Google Shape;1943;p41"/>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octubre de 2022</a:t>
            </a:r>
            <a:endParaRPr sz="1050">
              <a:solidFill>
                <a:schemeClr val="dk1"/>
              </a:solidFill>
              <a:latin typeface="Arial Narrow"/>
              <a:ea typeface="Arial Narrow"/>
              <a:cs typeface="Arial Narrow"/>
              <a:sym typeface="Arial Narrow"/>
            </a:endParaRPr>
          </a:p>
        </p:txBody>
      </p:sp>
      <p:pic>
        <p:nvPicPr>
          <p:cNvPr id="1944" name="Google Shape;1944;p41"/>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45" name="Google Shape;1945;p41"/>
          <p:cNvGrpSpPr/>
          <p:nvPr/>
        </p:nvGrpSpPr>
        <p:grpSpPr>
          <a:xfrm>
            <a:off x="0" y="14519"/>
            <a:ext cx="7200898" cy="2078231"/>
            <a:chOff x="0" y="14519"/>
            <a:chExt cx="7200898" cy="2078231"/>
          </a:xfrm>
        </p:grpSpPr>
        <p:sp>
          <p:nvSpPr>
            <p:cNvPr id="1946" name="Google Shape;1946;p41"/>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octubre de 2022 -  Reporte Semanas 01 a 40</a:t>
              </a:r>
              <a:endParaRPr sz="1200">
                <a:solidFill>
                  <a:schemeClr val="dk1"/>
                </a:solidFill>
                <a:latin typeface="Times New Roman"/>
                <a:ea typeface="Times New Roman"/>
                <a:cs typeface="Times New Roman"/>
                <a:sym typeface="Times New Roman"/>
              </a:endParaRPr>
            </a:p>
          </p:txBody>
        </p:sp>
        <p:sp>
          <p:nvSpPr>
            <p:cNvPr id="1947" name="Google Shape;1947;p4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48" name="Google Shape;1948;p41"/>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49" name="Google Shape;1949;p4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1950" name="Google Shape;1950;p41"/>
          <p:cNvPicPr preferRelativeResize="0"/>
          <p:nvPr/>
        </p:nvPicPr>
        <p:blipFill rotWithShape="1">
          <a:blip r:embed="rId5">
            <a:alphaModFix/>
          </a:blip>
          <a:srcRect b="0" l="0" r="0" t="0"/>
          <a:stretch/>
        </p:blipFill>
        <p:spPr>
          <a:xfrm>
            <a:off x="360090" y="5002505"/>
            <a:ext cx="6624736" cy="338591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42</a:t>
            </a:r>
            <a:endParaRPr b="1" sz="1050">
              <a:solidFill>
                <a:schemeClr val="dk1"/>
              </a:solidFill>
              <a:latin typeface="Arial Narrow"/>
              <a:ea typeface="Arial Narrow"/>
              <a:cs typeface="Arial Narrow"/>
              <a:sym typeface="Arial Narrow"/>
            </a:endParaRPr>
          </a:p>
        </p:txBody>
      </p:sp>
      <p:sp>
        <p:nvSpPr>
          <p:cNvPr id="1957" name="Google Shape;1957;p42"/>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1958" name="Google Shape;1958;p42"/>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octubre de 2022</a:t>
            </a:r>
            <a:endParaRPr sz="1050">
              <a:solidFill>
                <a:schemeClr val="dk1"/>
              </a:solidFill>
              <a:latin typeface="Arial Narrow"/>
              <a:ea typeface="Arial Narrow"/>
              <a:cs typeface="Arial Narrow"/>
              <a:sym typeface="Arial Narrow"/>
            </a:endParaRPr>
          </a:p>
        </p:txBody>
      </p:sp>
      <p:pic>
        <p:nvPicPr>
          <p:cNvPr id="1959" name="Google Shape;1959;p42"/>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60" name="Google Shape;1960;p42"/>
          <p:cNvGrpSpPr/>
          <p:nvPr/>
        </p:nvGrpSpPr>
        <p:grpSpPr>
          <a:xfrm>
            <a:off x="0" y="14519"/>
            <a:ext cx="7200898" cy="2078230"/>
            <a:chOff x="0" y="14519"/>
            <a:chExt cx="7200898" cy="2078230"/>
          </a:xfrm>
        </p:grpSpPr>
        <p:sp>
          <p:nvSpPr>
            <p:cNvPr id="1961" name="Google Shape;1961;p4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62" name="Google Shape;1962;p42"/>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63" name="Google Shape;1963;p4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64" name="Google Shape;1964;p42"/>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octubre de 2022 -  Reporte Semanas 01 a 40</a:t>
            </a:r>
            <a:endParaRPr sz="1200">
              <a:solidFill>
                <a:schemeClr val="dk1"/>
              </a:solidFill>
              <a:latin typeface="Times New Roman"/>
              <a:ea typeface="Times New Roman"/>
              <a:cs typeface="Times New Roman"/>
              <a:sym typeface="Times New Roman"/>
            </a:endParaRPr>
          </a:p>
        </p:txBody>
      </p:sp>
      <p:pic>
        <p:nvPicPr>
          <p:cNvPr id="1965" name="Google Shape;1965;p42"/>
          <p:cNvPicPr preferRelativeResize="0"/>
          <p:nvPr/>
        </p:nvPicPr>
        <p:blipFill rotWithShape="1">
          <a:blip r:embed="rId5">
            <a:alphaModFix/>
          </a:blip>
          <a:srcRect b="0" l="0" r="0" t="0"/>
          <a:stretch/>
        </p:blipFill>
        <p:spPr>
          <a:xfrm>
            <a:off x="391497" y="3602236"/>
            <a:ext cx="6485339" cy="25539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sp>
        <p:nvSpPr>
          <p:cNvPr id="1972" name="Google Shape;1972;p43"/>
          <p:cNvSpPr/>
          <p:nvPr/>
        </p:nvSpPr>
        <p:spPr>
          <a:xfrm>
            <a:off x="1728242" y="4307948"/>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octubre de 2022</a:t>
            </a:r>
            <a:endParaRPr b="1" sz="1050">
              <a:solidFill>
                <a:schemeClr val="dk1"/>
              </a:solidFill>
              <a:latin typeface="Arial Narrow"/>
              <a:ea typeface="Arial Narrow"/>
              <a:cs typeface="Arial Narrow"/>
              <a:sym typeface="Arial Narrow"/>
            </a:endParaRPr>
          </a:p>
        </p:txBody>
      </p:sp>
      <p:sp>
        <p:nvSpPr>
          <p:cNvPr id="1973" name="Google Shape;1973;p43"/>
          <p:cNvSpPr/>
          <p:nvPr/>
        </p:nvSpPr>
        <p:spPr>
          <a:xfrm>
            <a:off x="288082" y="2225121"/>
            <a:ext cx="6794731"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línea con el ajuste al protocolo BRI para el distrito, el análisis de los criterios para la realización de la BAI, la correlación entre el silencio en la notificación y la identificación de UPGD con casos por fuera del sistema arrojó 8 instituciones prestadoras de servicios de salud con eventos priorizados como indicadores BAI sin notificar: 2 para dengue y morbilidad materna extrema respectivamente, y 1 para sarampión, rubéola, cáncer de cuello uterino, muerte perinatal y tos ferina, respectivamente.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22 EISP sin notificar. De éstos, muerte perinatal se encontró con mayor incidencia en la ausencia de la notificación con 7 casos (31.81%), seguido por morbilidad materna extrema, con 6 casos (27.27%). Llama la atención, persiste el hallazgos de casos compatibles de eventos en eliminación -1 de sarampión y 1 de rubéola -, situación que aumenta el riesgo de estos eventos vuelvan a instalarse en el territorio</a:t>
            </a:r>
            <a:endParaRPr sz="1200">
              <a:solidFill>
                <a:schemeClr val="dk1"/>
              </a:solidFill>
              <a:latin typeface="Arial Narrow"/>
              <a:ea typeface="Arial Narrow"/>
              <a:cs typeface="Arial Narrow"/>
              <a:sym typeface="Arial Narrow"/>
            </a:endParaRPr>
          </a:p>
        </p:txBody>
      </p:sp>
      <p:pic>
        <p:nvPicPr>
          <p:cNvPr id="1974" name="Google Shape;1974;p43"/>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75" name="Google Shape;1975;p43"/>
          <p:cNvGrpSpPr/>
          <p:nvPr/>
        </p:nvGrpSpPr>
        <p:grpSpPr>
          <a:xfrm>
            <a:off x="0" y="14519"/>
            <a:ext cx="7200898" cy="2078230"/>
            <a:chOff x="0" y="14519"/>
            <a:chExt cx="7200898" cy="2078230"/>
          </a:xfrm>
        </p:grpSpPr>
        <p:sp>
          <p:nvSpPr>
            <p:cNvPr id="1976" name="Google Shape;1976;p4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77" name="Google Shape;1977;p43"/>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78" name="Google Shape;1978;p4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79" name="Google Shape;1979;p43"/>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octubre de 2022 -  Reporte Semanas 01 a 40</a:t>
            </a:r>
            <a:endParaRPr sz="1200">
              <a:solidFill>
                <a:schemeClr val="dk1"/>
              </a:solidFill>
              <a:latin typeface="Times New Roman"/>
              <a:ea typeface="Times New Roman"/>
              <a:cs typeface="Times New Roman"/>
              <a:sym typeface="Times New Roman"/>
            </a:endParaRPr>
          </a:p>
        </p:txBody>
      </p:sp>
      <p:pic>
        <p:nvPicPr>
          <p:cNvPr id="1980" name="Google Shape;1980;p43"/>
          <p:cNvPicPr preferRelativeResize="0"/>
          <p:nvPr/>
        </p:nvPicPr>
        <p:blipFill rotWithShape="1">
          <a:blip r:embed="rId5">
            <a:alphaModFix/>
          </a:blip>
          <a:srcRect b="0" l="0" r="0" t="0"/>
          <a:stretch/>
        </p:blipFill>
        <p:spPr>
          <a:xfrm>
            <a:off x="936154" y="4695395"/>
            <a:ext cx="5184576" cy="203684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pic>
        <p:nvPicPr>
          <p:cNvPr id="1987" name="Google Shape;1987;p44"/>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1988" name="Google Shape;1988;p44"/>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1989" name="Google Shape;1989;p44"/>
          <p:cNvGrpSpPr/>
          <p:nvPr/>
        </p:nvGrpSpPr>
        <p:grpSpPr>
          <a:xfrm>
            <a:off x="1728242" y="2275443"/>
            <a:ext cx="5305921" cy="6880924"/>
            <a:chOff x="7461810" y="-36659"/>
            <a:chExt cx="4447883" cy="6903934"/>
          </a:xfrm>
        </p:grpSpPr>
        <p:sp>
          <p:nvSpPr>
            <p:cNvPr id="1990" name="Google Shape;1990;p44"/>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91" name="Google Shape;1991;p44"/>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1992" name="Google Shape;1992;p44"/>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1993" name="Google Shape;1993;p44"/>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1994" name="Google Shape;1994;p44"/>
          <p:cNvGrpSpPr/>
          <p:nvPr/>
        </p:nvGrpSpPr>
        <p:grpSpPr>
          <a:xfrm>
            <a:off x="0" y="14519"/>
            <a:ext cx="7200898" cy="2078230"/>
            <a:chOff x="0" y="14519"/>
            <a:chExt cx="7200898" cy="2078230"/>
          </a:xfrm>
        </p:grpSpPr>
        <p:sp>
          <p:nvSpPr>
            <p:cNvPr id="1995" name="Google Shape;1995;p44"/>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96" name="Google Shape;1996;p44"/>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1997" name="Google Shape;1997;p44"/>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98" name="Google Shape;1998;p44"/>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11 de 2022 - Reporte Semanas 1 a 44 (Hasta noviembre 04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61,8%</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38,2%</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42,1%</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{33663CDA-1C87-4246-9EEC-94756F42E92C}</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Población Migrante</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45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23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77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15,8%</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301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56918" y="5241858"/>
            <a:ext cx="65915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89,9%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420292" y="2089658"/>
            <a:ext cx="85420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1179 casos</a:t>
            </a:r>
            <a:endParaRPr/>
          </a:p>
        </p:txBody>
      </p:sp>
      <p:sp>
        <p:nvSpPr>
          <p:cNvPr id="196" name="Google Shape;196;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729 casos</a:t>
            </a:r>
            <a:endParaRPr/>
          </a:p>
        </p:txBody>
      </p:sp>
      <p:sp>
        <p:nvSpPr>
          <p:cNvPr id="197" name="Google Shape;197;p5"/>
          <p:cNvSpPr/>
          <p:nvPr/>
        </p:nvSpPr>
        <p:spPr>
          <a:xfrm>
            <a:off x="3201413" y="2099679"/>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803 casos</a:t>
            </a:r>
            <a:endParaRPr/>
          </a:p>
        </p:txBody>
      </p:sp>
      <p:sp>
        <p:nvSpPr>
          <p:cNvPr id="198" name="Google Shape;198;p5"/>
          <p:cNvSpPr/>
          <p:nvPr/>
        </p:nvSpPr>
        <p:spPr>
          <a:xfrm>
            <a:off x="4607097" y="21078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160 casos</a:t>
            </a:r>
            <a:endParaRPr b="1" sz="1200">
              <a:solidFill>
                <a:schemeClr val="dk1"/>
              </a:solidFill>
              <a:latin typeface="Arial Narrow"/>
              <a:ea typeface="Arial Narrow"/>
              <a:cs typeface="Arial Narrow"/>
              <a:sym typeface="Arial Narrow"/>
            </a:endParaRPr>
          </a:p>
        </p:txBody>
      </p:sp>
      <p:pic>
        <p:nvPicPr>
          <p:cNvPr id="199" name="Google Shape;199;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0" name="Google Shape;200;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1" name="Google Shape;201;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2" name="Google Shape;202;p5"/>
          <p:cNvSpPr/>
          <p:nvPr/>
        </p:nvSpPr>
        <p:spPr>
          <a:xfrm>
            <a:off x="3034455" y="1461784"/>
            <a:ext cx="105830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Hospitalizado</a:t>
            </a:r>
            <a:endParaRPr b="1" sz="1200" u="sng">
              <a:solidFill>
                <a:srgbClr val="000000"/>
              </a:solidFill>
              <a:latin typeface="Arial Narrow"/>
              <a:ea typeface="Arial Narrow"/>
              <a:cs typeface="Arial Narrow"/>
              <a:sym typeface="Arial Narrow"/>
            </a:endParaRPr>
          </a:p>
        </p:txBody>
      </p:sp>
      <p:sp>
        <p:nvSpPr>
          <p:cNvPr id="203" name="Google Shape;203;p5"/>
          <p:cNvSpPr/>
          <p:nvPr/>
        </p:nvSpPr>
        <p:spPr>
          <a:xfrm>
            <a:off x="4510334" y="1509082"/>
            <a:ext cx="83869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Fallecidos</a:t>
            </a:r>
            <a:endParaRPr b="1" sz="1200" u="sng">
              <a:solidFill>
                <a:srgbClr val="000000"/>
              </a:solidFill>
              <a:latin typeface="Arial Narrow"/>
              <a:ea typeface="Arial Narrow"/>
              <a:cs typeface="Arial Narrow"/>
              <a:sym typeface="Arial Narrow"/>
            </a:endParaRPr>
          </a:p>
        </p:txBody>
      </p:sp>
      <p:grpSp>
        <p:nvGrpSpPr>
          <p:cNvPr id="204" name="Google Shape;204;p5"/>
          <p:cNvGrpSpPr/>
          <p:nvPr/>
        </p:nvGrpSpPr>
        <p:grpSpPr>
          <a:xfrm>
            <a:off x="432098" y="2303427"/>
            <a:ext cx="2369637" cy="436842"/>
            <a:chOff x="3060726" y="484500"/>
            <a:chExt cx="2369637" cy="436842"/>
          </a:xfrm>
        </p:grpSpPr>
        <p:sp>
          <p:nvSpPr>
            <p:cNvPr id="205" name="Google Shape;20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sp>
        <p:nvSpPr>
          <p:cNvPr id="207" name="Google Shape;207;p5"/>
          <p:cNvSpPr/>
          <p:nvPr/>
        </p:nvSpPr>
        <p:spPr>
          <a:xfrm>
            <a:off x="310623" y="8698710"/>
            <a:ext cx="656621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Tasa de incidencia y numero  casos notificados de tuberculosis todas las formas por grupo de edad Medellín, a Periodo epidemiológico 11  acumulado de 2022. </a:t>
            </a:r>
            <a:endParaRPr b="1" sz="800">
              <a:solidFill>
                <a:schemeClr val="dk1"/>
              </a:solidFill>
              <a:latin typeface="Arial Narrow"/>
              <a:ea typeface="Arial Narrow"/>
              <a:cs typeface="Arial Narrow"/>
              <a:sym typeface="Arial Narrow"/>
            </a:endParaRPr>
          </a:p>
        </p:txBody>
      </p:sp>
      <p:pic>
        <p:nvPicPr>
          <p:cNvPr id="208" name="Google Shape;208;p5"/>
          <p:cNvPicPr preferRelativeResize="0"/>
          <p:nvPr/>
        </p:nvPicPr>
        <p:blipFill rotWithShape="1">
          <a:blip r:embed="rId7">
            <a:alphaModFix/>
          </a:blip>
          <a:srcRect b="0" l="10893" r="64411" t="0"/>
          <a:stretch/>
        </p:blipFill>
        <p:spPr>
          <a:xfrm>
            <a:off x="3111553" y="840721"/>
            <a:ext cx="904106" cy="743198"/>
          </a:xfrm>
          <a:prstGeom prst="rect">
            <a:avLst/>
          </a:prstGeom>
          <a:noFill/>
          <a:ln>
            <a:noFill/>
          </a:ln>
        </p:spPr>
      </p:pic>
      <p:pic>
        <p:nvPicPr>
          <p:cNvPr id="209" name="Google Shape;209;p5"/>
          <p:cNvPicPr preferRelativeResize="0"/>
          <p:nvPr/>
        </p:nvPicPr>
        <p:blipFill rotWithShape="1">
          <a:blip r:embed="rId8">
            <a:alphaModFix/>
          </a:blip>
          <a:srcRect b="0" l="55406" r="19476" t="0"/>
          <a:stretch/>
        </p:blipFill>
        <p:spPr>
          <a:xfrm>
            <a:off x="4404541" y="875894"/>
            <a:ext cx="844527" cy="708025"/>
          </a:xfrm>
          <a:prstGeom prst="rect">
            <a:avLst/>
          </a:prstGeom>
          <a:noFill/>
          <a:ln>
            <a:noFill/>
          </a:ln>
        </p:spPr>
      </p:pic>
      <p:pic>
        <p:nvPicPr>
          <p:cNvPr id="210" name="Google Shape;210;p5"/>
          <p:cNvPicPr preferRelativeResize="0"/>
          <p:nvPr/>
        </p:nvPicPr>
        <p:blipFill rotWithShape="1">
          <a:blip r:embed="rId9">
            <a:alphaModFix/>
          </a:blip>
          <a:srcRect b="0" l="0" r="0" t="0"/>
          <a:stretch/>
        </p:blipFill>
        <p:spPr>
          <a:xfrm>
            <a:off x="99924" y="5854176"/>
            <a:ext cx="6933372" cy="28152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p6"/>
          <p:cNvGrpSpPr/>
          <p:nvPr/>
        </p:nvGrpSpPr>
        <p:grpSpPr>
          <a:xfrm>
            <a:off x="277404" y="131608"/>
            <a:ext cx="3446504" cy="276999"/>
            <a:chOff x="2448322" y="74775"/>
            <a:chExt cx="3446504" cy="276999"/>
          </a:xfrm>
        </p:grpSpPr>
        <p:sp>
          <p:nvSpPr>
            <p:cNvPr id="217" name="Google Shape;217;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 name="Google Shape;218;p6"/>
            <p:cNvCxnSpPr>
              <a:stCxn id="2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 name="Google Shape;219;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0" name="Google Shape;220;p6"/>
          <p:cNvGrpSpPr/>
          <p:nvPr/>
        </p:nvGrpSpPr>
        <p:grpSpPr>
          <a:xfrm>
            <a:off x="627150" y="645427"/>
            <a:ext cx="1698105" cy="1972170"/>
            <a:chOff x="5222211" y="5004048"/>
            <a:chExt cx="1698105" cy="1972170"/>
          </a:xfrm>
        </p:grpSpPr>
        <p:pic>
          <p:nvPicPr>
            <p:cNvPr id="221" name="Google Shape;221;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22" name="Google Shape;222;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23" name="Google Shape;223;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a:t>
              </a:r>
              <a:endParaRPr b="1" sz="1600">
                <a:solidFill>
                  <a:schemeClr val="dk1"/>
                </a:solidFill>
                <a:latin typeface="Arial Narrow"/>
                <a:ea typeface="Arial Narrow"/>
                <a:cs typeface="Arial Narrow"/>
                <a:sym typeface="Arial Narrow"/>
              </a:endParaRPr>
            </a:p>
          </p:txBody>
        </p:sp>
        <p:sp>
          <p:nvSpPr>
            <p:cNvPr id="224" name="Google Shape;224;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 casos</a:t>
              </a:r>
              <a:endParaRPr b="1" sz="1200">
                <a:solidFill>
                  <a:schemeClr val="dk1"/>
                </a:solidFill>
                <a:latin typeface="Arial Narrow"/>
                <a:ea typeface="Arial Narrow"/>
                <a:cs typeface="Arial Narrow"/>
                <a:sym typeface="Arial Narrow"/>
              </a:endParaRPr>
            </a:p>
          </p:txBody>
        </p:sp>
      </p:grpSp>
      <p:cxnSp>
        <p:nvCxnSpPr>
          <p:cNvPr id="225" name="Google Shape;225;p6"/>
          <p:cNvCxnSpPr>
            <a:stCxn id="223"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26" name="Google Shape;226;p6"/>
          <p:cNvCxnSpPr>
            <a:stCxn id="223" idx="1"/>
            <a:endCxn id="227"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27" name="Google Shape;227;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30 Casos </a:t>
            </a:r>
            <a:endParaRPr b="1" sz="1400">
              <a:solidFill>
                <a:schemeClr val="dk1"/>
              </a:solidFill>
              <a:latin typeface="Arial Narrow"/>
              <a:ea typeface="Arial Narrow"/>
              <a:cs typeface="Arial Narrow"/>
              <a:sym typeface="Arial Narrow"/>
            </a:endParaRPr>
          </a:p>
        </p:txBody>
      </p:sp>
      <p:sp>
        <p:nvSpPr>
          <p:cNvPr id="228" name="Google Shape;228;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 Casos </a:t>
            </a:r>
            <a:endParaRPr b="1" sz="1400">
              <a:solidFill>
                <a:schemeClr val="dk1"/>
              </a:solidFill>
              <a:latin typeface="Arial Narrow"/>
              <a:ea typeface="Arial Narrow"/>
              <a:cs typeface="Arial Narrow"/>
              <a:sym typeface="Arial Narrow"/>
            </a:endParaRPr>
          </a:p>
        </p:txBody>
      </p:sp>
      <p:sp>
        <p:nvSpPr>
          <p:cNvPr id="229" name="Google Shape;229;p6"/>
          <p:cNvSpPr txBox="1"/>
          <p:nvPr/>
        </p:nvSpPr>
        <p:spPr>
          <a:xfrm>
            <a:off x="6552779" y="475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0" name="Google Shape;230;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1" name="Google Shape;231;p6"/>
          <p:cNvGrpSpPr/>
          <p:nvPr/>
        </p:nvGrpSpPr>
        <p:grpSpPr>
          <a:xfrm>
            <a:off x="277404" y="4991640"/>
            <a:ext cx="3446504" cy="276999"/>
            <a:chOff x="2448322" y="74775"/>
            <a:chExt cx="3446504" cy="276999"/>
          </a:xfrm>
        </p:grpSpPr>
        <p:sp>
          <p:nvSpPr>
            <p:cNvPr id="232" name="Google Shape;232;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3" name="Google Shape;233;p6"/>
            <p:cNvCxnSpPr>
              <a:stCxn id="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4" name="Google Shape;234;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35" name="Google Shape;235;p6"/>
          <p:cNvSpPr txBox="1"/>
          <p:nvPr/>
        </p:nvSpPr>
        <p:spPr>
          <a:xfrm>
            <a:off x="142691" y="5508104"/>
            <a:ext cx="6914143"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Un aumento en la notificación de casos de tuberculosis con respecto al mismo período del año anterior (29,6) y una tasa total 74.1 casos por 100.000 habitantes En promedio se notifican 44 casos de tuberculosis semanalmente..</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el 22.9% son mayores de 65 años y con las mayores tasas de incidencia, superando las tasa total. La población migrante aportó 86 casos del total de los casos notificados con mayor frecuencia en población procedente de Venezuela</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6,2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73,33% de los casos se presentan en personas sin antecedentes de tratamiento previo para tuberculosis lo que sugiere transmisión activa comunitaria. Igualmente el 53,33% corresponden a multidrogorresisitenca o resistencia a rifampicina.</a:t>
            </a:r>
            <a:endParaRPr/>
          </a:p>
        </p:txBody>
      </p:sp>
      <p:sp>
        <p:nvSpPr>
          <p:cNvPr id="236" name="Google Shape;236;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11 Medellín 2022</a:t>
            </a:r>
            <a:endParaRPr b="1" sz="1050">
              <a:solidFill>
                <a:schemeClr val="dk1"/>
              </a:solidFill>
              <a:latin typeface="Arial Narrow"/>
              <a:ea typeface="Arial Narrow"/>
              <a:cs typeface="Arial Narrow"/>
              <a:sym typeface="Arial Narrow"/>
            </a:endParaRPr>
          </a:p>
        </p:txBody>
      </p:sp>
      <p:pic>
        <p:nvPicPr>
          <p:cNvPr id="237" name="Google Shape;237;p6"/>
          <p:cNvPicPr preferRelativeResize="0"/>
          <p:nvPr/>
        </p:nvPicPr>
        <p:blipFill rotWithShape="1">
          <a:blip r:embed="rId4">
            <a:alphaModFix/>
          </a:blip>
          <a:srcRect b="0" l="0" r="0" t="0"/>
          <a:stretch/>
        </p:blipFill>
        <p:spPr>
          <a:xfrm>
            <a:off x="2601441" y="2189710"/>
            <a:ext cx="42100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7"/>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243" name="Google Shape;243;p7"/>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244" name="Google Shape;244;p7"/>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a:p>
        </p:txBody>
      </p:sp>
      <p:sp>
        <p:nvSpPr>
          <p:cNvPr id="245" name="Google Shape;245;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11  acumulado  de 2022. </a:t>
            </a:r>
            <a:endParaRPr/>
          </a:p>
        </p:txBody>
      </p:sp>
      <p:grpSp>
        <p:nvGrpSpPr>
          <p:cNvPr id="246" name="Google Shape;246;p7"/>
          <p:cNvGrpSpPr/>
          <p:nvPr/>
        </p:nvGrpSpPr>
        <p:grpSpPr>
          <a:xfrm>
            <a:off x="179214" y="4211960"/>
            <a:ext cx="1892650" cy="488476"/>
            <a:chOff x="2397524" y="3379972"/>
            <a:chExt cx="4508500" cy="904875"/>
          </a:xfrm>
        </p:grpSpPr>
        <p:pic>
          <p:nvPicPr>
            <p:cNvPr id="247" name="Google Shape;247;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48" name="Google Shape;248;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338</a:t>
              </a:r>
              <a:endParaRPr b="1" sz="2000">
                <a:solidFill>
                  <a:schemeClr val="dk1"/>
                </a:solidFill>
                <a:latin typeface="Arial Narrow"/>
                <a:ea typeface="Arial Narrow"/>
                <a:cs typeface="Arial Narrow"/>
                <a:sym typeface="Arial Narrow"/>
              </a:endParaRPr>
            </a:p>
          </p:txBody>
        </p:sp>
      </p:grpSp>
      <p:sp>
        <p:nvSpPr>
          <p:cNvPr id="249" name="Google Shape;249;p7"/>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248,45 más respecto al mismo periodo del año anterior</a:t>
            </a:r>
            <a:endParaRPr/>
          </a:p>
        </p:txBody>
      </p:sp>
      <p:sp>
        <p:nvSpPr>
          <p:cNvPr id="250" name="Google Shape;250;p7"/>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7"/>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11 acumulado de 2020-2022. </a:t>
            </a:r>
            <a:endParaRPr/>
          </a:p>
        </p:txBody>
      </p:sp>
      <p:grpSp>
        <p:nvGrpSpPr>
          <p:cNvPr id="252" name="Google Shape;252;p7"/>
          <p:cNvGrpSpPr/>
          <p:nvPr/>
        </p:nvGrpSpPr>
        <p:grpSpPr>
          <a:xfrm>
            <a:off x="2448322" y="74775"/>
            <a:ext cx="3446504" cy="276999"/>
            <a:chOff x="2448322" y="74775"/>
            <a:chExt cx="3446504" cy="276999"/>
          </a:xfrm>
        </p:grpSpPr>
        <p:sp>
          <p:nvSpPr>
            <p:cNvPr id="253" name="Google Shape;253;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 name="Google Shape;254;p7"/>
            <p:cNvCxnSpPr>
              <a:stCxn id="2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 name="Google Shape;255;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6" name="Google Shape;256;p7"/>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 name="Google Shape;257;p7"/>
          <p:cNvGrpSpPr/>
          <p:nvPr/>
        </p:nvGrpSpPr>
        <p:grpSpPr>
          <a:xfrm>
            <a:off x="277404" y="5621632"/>
            <a:ext cx="3446504" cy="276999"/>
            <a:chOff x="2448322" y="74775"/>
            <a:chExt cx="3446504" cy="276999"/>
          </a:xfrm>
        </p:grpSpPr>
        <p:sp>
          <p:nvSpPr>
            <p:cNvPr id="258" name="Google Shape;258;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9" name="Google Shape;259;p7"/>
            <p:cNvCxnSpPr>
              <a:stCxn id="2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 name="Google Shape;260;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61" name="Google Shape;261;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62" name="Google Shape;262;p7"/>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a:p>
        </p:txBody>
      </p:sp>
      <p:grpSp>
        <p:nvGrpSpPr>
          <p:cNvPr id="263" name="Google Shape;263;p7"/>
          <p:cNvGrpSpPr/>
          <p:nvPr/>
        </p:nvGrpSpPr>
        <p:grpSpPr>
          <a:xfrm>
            <a:off x="5114767" y="5635532"/>
            <a:ext cx="3526243" cy="276999"/>
            <a:chOff x="2448322" y="74775"/>
            <a:chExt cx="3526243" cy="276999"/>
          </a:xfrm>
        </p:grpSpPr>
        <p:sp>
          <p:nvSpPr>
            <p:cNvPr id="264" name="Google Shape;264;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 name="Google Shape;265;p7"/>
            <p:cNvCxnSpPr>
              <a:stCxn id="2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6" name="Google Shape;266;p7"/>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pic>
        <p:nvPicPr>
          <p:cNvPr id="267" name="Google Shape;267;p7"/>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268" name="Google Shape;268;p7"/>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11  acumulado  de  2022. </a:t>
            </a:r>
            <a:endParaRPr/>
          </a:p>
        </p:txBody>
      </p:sp>
      <p:sp>
        <p:nvSpPr>
          <p:cNvPr id="269" name="Google Shape;269;p7"/>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270" name="Google Shape;270;p7"/>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1" name="Google Shape;271;p7"/>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272" name="Google Shape;272;p7"/>
          <p:cNvSpPr txBox="1"/>
          <p:nvPr/>
        </p:nvSpPr>
        <p:spPr>
          <a:xfrm>
            <a:off x="5117572" y="6804248"/>
            <a:ext cx="175721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12,94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338 casos</a:t>
            </a:r>
            <a:endParaRPr/>
          </a:p>
        </p:txBody>
      </p:sp>
      <p:sp>
        <p:nvSpPr>
          <p:cNvPr id="273" name="Google Shape;273;p7"/>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274" name="Google Shape;274;p7"/>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p:txBody>
      </p:sp>
      <p:pic>
        <p:nvPicPr>
          <p:cNvPr id="275" name="Google Shape;275;p7"/>
          <p:cNvPicPr preferRelativeResize="0"/>
          <p:nvPr/>
        </p:nvPicPr>
        <p:blipFill rotWithShape="1">
          <a:blip r:embed="rId7">
            <a:alphaModFix/>
          </a:blip>
          <a:srcRect b="0" l="0" r="0" t="0"/>
          <a:stretch/>
        </p:blipFill>
        <p:spPr>
          <a:xfrm>
            <a:off x="0" y="5967092"/>
            <a:ext cx="4791456" cy="2755585"/>
          </a:xfrm>
          <a:prstGeom prst="rect">
            <a:avLst/>
          </a:prstGeom>
          <a:noFill/>
          <a:ln>
            <a:noFill/>
          </a:ln>
        </p:spPr>
      </p:pic>
      <p:pic>
        <p:nvPicPr>
          <p:cNvPr id="276" name="Google Shape;276;p7"/>
          <p:cNvPicPr preferRelativeResize="0"/>
          <p:nvPr/>
        </p:nvPicPr>
        <p:blipFill rotWithShape="1">
          <a:blip r:embed="rId8">
            <a:alphaModFix/>
          </a:blip>
          <a:srcRect b="0" l="0" r="0" t="0"/>
          <a:stretch/>
        </p:blipFill>
        <p:spPr>
          <a:xfrm>
            <a:off x="2160370" y="454614"/>
            <a:ext cx="5040528" cy="1713112"/>
          </a:xfrm>
          <a:prstGeom prst="rect">
            <a:avLst/>
          </a:prstGeom>
          <a:noFill/>
          <a:ln>
            <a:noFill/>
          </a:ln>
        </p:spPr>
      </p:pic>
      <p:pic>
        <p:nvPicPr>
          <p:cNvPr id="277" name="Google Shape;277;p7"/>
          <p:cNvPicPr preferRelativeResize="0"/>
          <p:nvPr/>
        </p:nvPicPr>
        <p:blipFill rotWithShape="1">
          <a:blip r:embed="rId9">
            <a:alphaModFix/>
          </a:blip>
          <a:srcRect b="0" l="0" r="0" t="0"/>
          <a:stretch/>
        </p:blipFill>
        <p:spPr>
          <a:xfrm>
            <a:off x="2160370" y="2677985"/>
            <a:ext cx="5001753" cy="22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3" name="Google Shape;283;p8"/>
          <p:cNvGrpSpPr/>
          <p:nvPr/>
        </p:nvGrpSpPr>
        <p:grpSpPr>
          <a:xfrm>
            <a:off x="277404" y="137149"/>
            <a:ext cx="3446504" cy="276999"/>
            <a:chOff x="2448322" y="74775"/>
            <a:chExt cx="3446504" cy="276999"/>
          </a:xfrm>
        </p:grpSpPr>
        <p:sp>
          <p:nvSpPr>
            <p:cNvPr id="284" name="Google Shape;284;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85" name="Google Shape;285;p8"/>
            <p:cNvCxnSpPr>
              <a:stCxn id="2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86" name="Google Shape;286;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87" name="Google Shape;287;p8"/>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8"/>
          <p:cNvGrpSpPr/>
          <p:nvPr/>
        </p:nvGrpSpPr>
        <p:grpSpPr>
          <a:xfrm>
            <a:off x="277404" y="4224158"/>
            <a:ext cx="5047355" cy="276999"/>
            <a:chOff x="2448322" y="74775"/>
            <a:chExt cx="5047355" cy="276999"/>
          </a:xfrm>
        </p:grpSpPr>
        <p:sp>
          <p:nvSpPr>
            <p:cNvPr id="289" name="Google Shape;289;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0" name="Google Shape;290;p8"/>
            <p:cNvCxnSpPr>
              <a:stCxn id="2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1" name="Google Shape;291;p8"/>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a:p>
          </p:txBody>
        </p:sp>
      </p:grpSp>
      <p:sp>
        <p:nvSpPr>
          <p:cNvPr id="292" name="Google Shape;292;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293" name="Google Shape;293;p8"/>
          <p:cNvGrpSpPr/>
          <p:nvPr/>
        </p:nvGrpSpPr>
        <p:grpSpPr>
          <a:xfrm>
            <a:off x="168022" y="910500"/>
            <a:ext cx="900410" cy="1573268"/>
            <a:chOff x="1032118" y="553075"/>
            <a:chExt cx="900410" cy="1573268"/>
          </a:xfrm>
        </p:grpSpPr>
        <p:pic>
          <p:nvPicPr>
            <p:cNvPr id="294" name="Google Shape;294;p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95" name="Google Shape;295;p8"/>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68,64%</a:t>
              </a:r>
              <a:endParaRPr b="1" sz="1600">
                <a:solidFill>
                  <a:schemeClr val="dk1"/>
                </a:solidFill>
                <a:latin typeface="Arial Narrow"/>
                <a:ea typeface="Arial Narrow"/>
                <a:cs typeface="Arial Narrow"/>
                <a:sym typeface="Arial Narrow"/>
              </a:endParaRPr>
            </a:p>
          </p:txBody>
        </p:sp>
        <p:sp>
          <p:nvSpPr>
            <p:cNvPr id="296" name="Google Shape;296;p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97" name="Google Shape;297;p8"/>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232 casos</a:t>
              </a:r>
              <a:endParaRPr sz="1200">
                <a:solidFill>
                  <a:schemeClr val="dk1"/>
                </a:solidFill>
                <a:latin typeface="Calibri"/>
                <a:ea typeface="Calibri"/>
                <a:cs typeface="Calibri"/>
                <a:sym typeface="Calibri"/>
              </a:endParaRPr>
            </a:p>
          </p:txBody>
        </p:sp>
      </p:grpSp>
      <p:grpSp>
        <p:nvGrpSpPr>
          <p:cNvPr id="298" name="Google Shape;298;p8"/>
          <p:cNvGrpSpPr/>
          <p:nvPr/>
        </p:nvGrpSpPr>
        <p:grpSpPr>
          <a:xfrm>
            <a:off x="1117971" y="913240"/>
            <a:ext cx="857416" cy="1594295"/>
            <a:chOff x="1825139" y="1057131"/>
            <a:chExt cx="857416" cy="1594295"/>
          </a:xfrm>
        </p:grpSpPr>
        <p:sp>
          <p:nvSpPr>
            <p:cNvPr id="299" name="Google Shape;299;p8"/>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31,36%</a:t>
              </a:r>
              <a:endParaRPr b="1" sz="1600">
                <a:solidFill>
                  <a:schemeClr val="dk1"/>
                </a:solidFill>
                <a:latin typeface="Arial Narrow"/>
                <a:ea typeface="Arial Narrow"/>
                <a:cs typeface="Arial Narrow"/>
                <a:sym typeface="Arial Narrow"/>
              </a:endParaRPr>
            </a:p>
          </p:txBody>
        </p:sp>
        <p:sp>
          <p:nvSpPr>
            <p:cNvPr id="300" name="Google Shape;300;p8"/>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301" name="Google Shape;301;p8"/>
            <p:cNvSpPr/>
            <p:nvPr/>
          </p:nvSpPr>
          <p:spPr>
            <a:xfrm>
              <a:off x="1891954" y="237442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106 casos</a:t>
              </a:r>
              <a:endParaRPr sz="1200">
                <a:solidFill>
                  <a:schemeClr val="dk1"/>
                </a:solidFill>
                <a:latin typeface="Calibri"/>
                <a:ea typeface="Calibri"/>
                <a:cs typeface="Calibri"/>
                <a:sym typeface="Calibri"/>
              </a:endParaRPr>
            </a:p>
          </p:txBody>
        </p:sp>
        <p:pic>
          <p:nvPicPr>
            <p:cNvPr id="302" name="Google Shape;302;p8"/>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303" name="Google Shape;303;p8"/>
          <p:cNvGrpSpPr/>
          <p:nvPr/>
        </p:nvGrpSpPr>
        <p:grpSpPr>
          <a:xfrm>
            <a:off x="2210241" y="879878"/>
            <a:ext cx="1152880" cy="1582804"/>
            <a:chOff x="3115290" y="1057131"/>
            <a:chExt cx="1152880" cy="1582804"/>
          </a:xfrm>
        </p:grpSpPr>
        <p:grpSp>
          <p:nvGrpSpPr>
            <p:cNvPr id="304" name="Google Shape;304;p8"/>
            <p:cNvGrpSpPr/>
            <p:nvPr/>
          </p:nvGrpSpPr>
          <p:grpSpPr>
            <a:xfrm>
              <a:off x="3115290" y="1781104"/>
              <a:ext cx="1152880" cy="858831"/>
              <a:chOff x="3744466" y="1301912"/>
              <a:chExt cx="1152880" cy="858831"/>
            </a:xfrm>
          </p:grpSpPr>
          <p:sp>
            <p:nvSpPr>
              <p:cNvPr id="305" name="Google Shape;305;p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06" name="Google Shape;306;p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307" name="Google Shape;307;p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08" name="Google Shape;308;p8"/>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309" name="Google Shape;309;p8"/>
          <p:cNvGrpSpPr/>
          <p:nvPr/>
        </p:nvGrpSpPr>
        <p:grpSpPr>
          <a:xfrm>
            <a:off x="3371476" y="879878"/>
            <a:ext cx="740068" cy="1574421"/>
            <a:chOff x="4588574" y="1057131"/>
            <a:chExt cx="740068" cy="1574421"/>
          </a:xfrm>
        </p:grpSpPr>
        <p:grpSp>
          <p:nvGrpSpPr>
            <p:cNvPr id="310" name="Google Shape;310;p8"/>
            <p:cNvGrpSpPr/>
            <p:nvPr/>
          </p:nvGrpSpPr>
          <p:grpSpPr>
            <a:xfrm>
              <a:off x="4588574" y="1751628"/>
              <a:ext cx="740068" cy="879924"/>
              <a:chOff x="5245046" y="1274868"/>
              <a:chExt cx="740068" cy="879924"/>
            </a:xfrm>
          </p:grpSpPr>
          <p:sp>
            <p:nvSpPr>
              <p:cNvPr id="311" name="Google Shape;311;p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12" name="Google Shape;312;p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313" name="Google Shape;313;p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14" name="Google Shape;314;p8"/>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315" name="Google Shape;315;p8"/>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11 2022. </a:t>
            </a:r>
            <a:endParaRPr/>
          </a:p>
        </p:txBody>
      </p:sp>
      <p:pic>
        <p:nvPicPr>
          <p:cNvPr id="316" name="Google Shape;316;p8"/>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317" name="Google Shape;317;p8"/>
          <p:cNvGrpSpPr/>
          <p:nvPr/>
        </p:nvGrpSpPr>
        <p:grpSpPr>
          <a:xfrm>
            <a:off x="4330367" y="3245950"/>
            <a:ext cx="1720560" cy="877901"/>
            <a:chOff x="-36884" y="7072716"/>
            <a:chExt cx="1305446" cy="877901"/>
          </a:xfrm>
        </p:grpSpPr>
        <p:sp>
          <p:nvSpPr>
            <p:cNvPr id="318" name="Google Shape;318;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319" name="Google Shape;319;p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97,93%</a:t>
              </a:r>
              <a:endParaRPr b="1" sz="1600">
                <a:solidFill>
                  <a:schemeClr val="dk1"/>
                </a:solidFill>
                <a:latin typeface="Arial Narrow"/>
                <a:ea typeface="Arial Narrow"/>
                <a:cs typeface="Arial Narrow"/>
                <a:sym typeface="Arial Narrow"/>
              </a:endParaRPr>
            </a:p>
          </p:txBody>
        </p:sp>
        <p:sp>
          <p:nvSpPr>
            <p:cNvPr id="320" name="Google Shape;320;p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331 casos</a:t>
              </a:r>
              <a:endParaRPr/>
            </a:p>
          </p:txBody>
        </p:sp>
      </p:grpSp>
      <p:pic>
        <p:nvPicPr>
          <p:cNvPr id="321" name="Google Shape;321;p8"/>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322" name="Google Shape;322;p8"/>
          <p:cNvGrpSpPr/>
          <p:nvPr/>
        </p:nvGrpSpPr>
        <p:grpSpPr>
          <a:xfrm>
            <a:off x="173594" y="2738085"/>
            <a:ext cx="3277595" cy="978490"/>
            <a:chOff x="-14122" y="6517843"/>
            <a:chExt cx="2486820" cy="978490"/>
          </a:xfrm>
        </p:grpSpPr>
        <p:sp>
          <p:nvSpPr>
            <p:cNvPr id="323" name="Google Shape;323;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324" name="Google Shape;324;p8"/>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78,70% - 266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17,75% - 60 casos</a:t>
              </a:r>
              <a:endParaRPr/>
            </a:p>
          </p:txBody>
        </p:sp>
      </p:grpSp>
      <p:grpSp>
        <p:nvGrpSpPr>
          <p:cNvPr id="325" name="Google Shape;325;p8"/>
          <p:cNvGrpSpPr/>
          <p:nvPr/>
        </p:nvGrpSpPr>
        <p:grpSpPr>
          <a:xfrm>
            <a:off x="4329256" y="982183"/>
            <a:ext cx="874090" cy="1513653"/>
            <a:chOff x="2507826" y="2585355"/>
            <a:chExt cx="874090" cy="1513653"/>
          </a:xfrm>
        </p:grpSpPr>
        <p:sp>
          <p:nvSpPr>
            <p:cNvPr id="326" name="Google Shape;326;p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0,30%</a:t>
              </a:r>
              <a:endParaRPr b="1" sz="1600">
                <a:solidFill>
                  <a:schemeClr val="dk1"/>
                </a:solidFill>
                <a:latin typeface="Arial Narrow"/>
                <a:ea typeface="Arial Narrow"/>
                <a:cs typeface="Arial Narrow"/>
                <a:sym typeface="Arial Narrow"/>
              </a:endParaRPr>
            </a:p>
          </p:txBody>
        </p:sp>
        <p:pic>
          <p:nvPicPr>
            <p:cNvPr id="327" name="Google Shape;327;p8"/>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328" name="Google Shape;328;p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330" name="Google Shape;330;p8"/>
          <p:cNvGrpSpPr/>
          <p:nvPr/>
        </p:nvGrpSpPr>
        <p:grpSpPr>
          <a:xfrm>
            <a:off x="6355281" y="988099"/>
            <a:ext cx="789881" cy="1519436"/>
            <a:chOff x="3826683" y="2682487"/>
            <a:chExt cx="789881" cy="1519436"/>
          </a:xfrm>
        </p:grpSpPr>
        <p:grpSp>
          <p:nvGrpSpPr>
            <p:cNvPr id="331" name="Google Shape;331;p8"/>
            <p:cNvGrpSpPr/>
            <p:nvPr/>
          </p:nvGrpSpPr>
          <p:grpSpPr>
            <a:xfrm>
              <a:off x="3826683" y="3306763"/>
              <a:ext cx="789881" cy="895160"/>
              <a:chOff x="2507826" y="3203848"/>
              <a:chExt cx="789881" cy="895160"/>
            </a:xfrm>
          </p:grpSpPr>
          <p:sp>
            <p:nvSpPr>
              <p:cNvPr id="332" name="Google Shape;332;p8"/>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2,66%</a:t>
                </a:r>
                <a:endParaRPr b="1" sz="1600">
                  <a:solidFill>
                    <a:schemeClr val="dk1"/>
                  </a:solidFill>
                  <a:latin typeface="Arial Narrow"/>
                  <a:ea typeface="Arial Narrow"/>
                  <a:cs typeface="Arial Narrow"/>
                  <a:sym typeface="Arial Narrow"/>
                </a:endParaRPr>
              </a:p>
            </p:txBody>
          </p:sp>
          <p:sp>
            <p:nvSpPr>
              <p:cNvPr id="333" name="Google Shape;333;p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334" name="Google Shape;334;p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grpSp>
        <p:pic>
          <p:nvPicPr>
            <p:cNvPr id="335" name="Google Shape;335;p8"/>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336" name="Google Shape;336;p8"/>
          <p:cNvGrpSpPr/>
          <p:nvPr/>
        </p:nvGrpSpPr>
        <p:grpSpPr>
          <a:xfrm>
            <a:off x="5112618" y="932914"/>
            <a:ext cx="1380071" cy="1567357"/>
            <a:chOff x="1963587" y="2618404"/>
            <a:chExt cx="1380071" cy="1567357"/>
          </a:xfrm>
        </p:grpSpPr>
        <p:pic>
          <p:nvPicPr>
            <p:cNvPr id="337" name="Google Shape;337;p8"/>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338" name="Google Shape;338;p8"/>
            <p:cNvGrpSpPr/>
            <p:nvPr/>
          </p:nvGrpSpPr>
          <p:grpSpPr>
            <a:xfrm>
              <a:off x="1963587" y="3189889"/>
              <a:ext cx="1380071" cy="995872"/>
              <a:chOff x="-325073" y="6955842"/>
              <a:chExt cx="1612468" cy="995872"/>
            </a:xfrm>
          </p:grpSpPr>
          <p:sp>
            <p:nvSpPr>
              <p:cNvPr id="339" name="Google Shape;339;p8"/>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340" name="Google Shape;340;p8"/>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41" name="Google Shape;341;p8"/>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342" name="Google Shape;342;p8"/>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11 2022. </a:t>
            </a:r>
            <a:endParaRPr/>
          </a:p>
        </p:txBody>
      </p:sp>
      <p:sp>
        <p:nvSpPr>
          <p:cNvPr id="343" name="Google Shape;343;p8"/>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248,45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344" name="Google Shape;344;p8"/>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5" name="Google Shape;345;p8"/>
          <p:cNvGrpSpPr/>
          <p:nvPr/>
        </p:nvGrpSpPr>
        <p:grpSpPr>
          <a:xfrm>
            <a:off x="160381" y="7558421"/>
            <a:ext cx="3446504" cy="276999"/>
            <a:chOff x="2448322" y="33831"/>
            <a:chExt cx="3446504" cy="276999"/>
          </a:xfrm>
        </p:grpSpPr>
        <p:sp>
          <p:nvSpPr>
            <p:cNvPr id="346" name="Google Shape;346;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7" name="Google Shape;347;p8"/>
            <p:cNvCxnSpPr>
              <a:stCxn id="34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8" name="Google Shape;348;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349" name="Google Shape;349;p8"/>
          <p:cNvGrpSpPr/>
          <p:nvPr/>
        </p:nvGrpSpPr>
        <p:grpSpPr>
          <a:xfrm>
            <a:off x="2338822" y="534761"/>
            <a:ext cx="1847617" cy="436842"/>
            <a:chOff x="3060727" y="484500"/>
            <a:chExt cx="2369636" cy="436842"/>
          </a:xfrm>
        </p:grpSpPr>
        <p:sp>
          <p:nvSpPr>
            <p:cNvPr id="350" name="Google Shape;350;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352" name="Google Shape;352;p8"/>
          <p:cNvGrpSpPr/>
          <p:nvPr/>
        </p:nvGrpSpPr>
        <p:grpSpPr>
          <a:xfrm>
            <a:off x="205725" y="534759"/>
            <a:ext cx="1852274" cy="436842"/>
            <a:chOff x="3054754" y="484500"/>
            <a:chExt cx="2375609" cy="436842"/>
          </a:xfrm>
        </p:grpSpPr>
        <p:sp>
          <p:nvSpPr>
            <p:cNvPr id="353" name="Google Shape;353;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355" name="Google Shape;355;p8"/>
          <p:cNvGrpSpPr/>
          <p:nvPr/>
        </p:nvGrpSpPr>
        <p:grpSpPr>
          <a:xfrm>
            <a:off x="4410694" y="596925"/>
            <a:ext cx="2722458" cy="436842"/>
            <a:chOff x="3060727" y="484500"/>
            <a:chExt cx="2369637" cy="436842"/>
          </a:xfrm>
        </p:grpSpPr>
        <p:sp>
          <p:nvSpPr>
            <p:cNvPr id="356" name="Google Shape;35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358" name="Google Shape;358;p8"/>
          <p:cNvPicPr preferRelativeResize="0"/>
          <p:nvPr/>
        </p:nvPicPr>
        <p:blipFill rotWithShape="1">
          <a:blip r:embed="rId9">
            <a:alphaModFix/>
          </a:blip>
          <a:srcRect b="0" l="0" r="0" t="0"/>
          <a:stretch/>
        </p:blipFill>
        <p:spPr>
          <a:xfrm>
            <a:off x="20116" y="4593996"/>
            <a:ext cx="3651177" cy="2501279"/>
          </a:xfrm>
          <a:prstGeom prst="rect">
            <a:avLst/>
          </a:prstGeom>
          <a:noFill/>
          <a:ln>
            <a:noFill/>
          </a:ln>
        </p:spPr>
      </p:pic>
      <p:pic>
        <p:nvPicPr>
          <p:cNvPr id="359" name="Google Shape;359;p8"/>
          <p:cNvPicPr preferRelativeResize="0"/>
          <p:nvPr/>
        </p:nvPicPr>
        <p:blipFill rotWithShape="1">
          <a:blip r:embed="rId10">
            <a:alphaModFix/>
          </a:blip>
          <a:srcRect b="0" l="0" r="0" t="0"/>
          <a:stretch/>
        </p:blipFill>
        <p:spPr>
          <a:xfrm>
            <a:off x="3682482" y="4608948"/>
            <a:ext cx="3518367" cy="2016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9"/>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365" name="Google Shape;365;p9"/>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366" name="Google Shape;366;p9"/>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367" name="Google Shape;367;p9"/>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11 - 2022</a:t>
            </a:r>
            <a:endParaRPr b="1" sz="1200">
              <a:solidFill>
                <a:schemeClr val="dk1"/>
              </a:solidFill>
              <a:latin typeface="Arial Narrow"/>
              <a:ea typeface="Arial Narrow"/>
              <a:cs typeface="Arial Narrow"/>
              <a:sym typeface="Arial Narrow"/>
            </a:endParaRPr>
          </a:p>
        </p:txBody>
      </p:sp>
      <p:sp>
        <p:nvSpPr>
          <p:cNvPr id="368" name="Google Shape;368;p9"/>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11  acumulado de 2022. </a:t>
            </a:r>
            <a:endParaRPr sz="1100">
              <a:solidFill>
                <a:schemeClr val="dk1"/>
              </a:solidFill>
              <a:latin typeface="Arial Narrow"/>
              <a:ea typeface="Arial Narrow"/>
              <a:cs typeface="Arial Narrow"/>
              <a:sym typeface="Arial Narrow"/>
            </a:endParaRPr>
          </a:p>
        </p:txBody>
      </p:sp>
      <p:grpSp>
        <p:nvGrpSpPr>
          <p:cNvPr id="369" name="Google Shape;369;p9"/>
          <p:cNvGrpSpPr/>
          <p:nvPr/>
        </p:nvGrpSpPr>
        <p:grpSpPr>
          <a:xfrm>
            <a:off x="179214" y="5091636"/>
            <a:ext cx="1892650" cy="488476"/>
            <a:chOff x="2397524" y="3379972"/>
            <a:chExt cx="4508500" cy="904875"/>
          </a:xfrm>
        </p:grpSpPr>
        <p:pic>
          <p:nvPicPr>
            <p:cNvPr id="370" name="Google Shape;370;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71" name="Google Shape;371;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124</a:t>
              </a:r>
              <a:endParaRPr b="1" sz="1800">
                <a:solidFill>
                  <a:schemeClr val="dk1"/>
                </a:solidFill>
                <a:latin typeface="Arial Narrow"/>
                <a:ea typeface="Arial Narrow"/>
                <a:cs typeface="Arial Narrow"/>
                <a:sym typeface="Arial Narrow"/>
              </a:endParaRPr>
            </a:p>
          </p:txBody>
        </p:sp>
      </p:grpSp>
      <p:sp>
        <p:nvSpPr>
          <p:cNvPr id="372" name="Google Shape;372;p9"/>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18,0%</a:t>
            </a:r>
            <a:endParaRPr b="1" sz="1200">
              <a:solidFill>
                <a:schemeClr val="dk1"/>
              </a:solidFill>
              <a:latin typeface="Arial Narrow"/>
              <a:ea typeface="Arial Narrow"/>
              <a:cs typeface="Arial Narrow"/>
              <a:sym typeface="Arial Narrow"/>
            </a:endParaRPr>
          </a:p>
        </p:txBody>
      </p:sp>
      <p:grpSp>
        <p:nvGrpSpPr>
          <p:cNvPr id="373" name="Google Shape;373;p9"/>
          <p:cNvGrpSpPr/>
          <p:nvPr/>
        </p:nvGrpSpPr>
        <p:grpSpPr>
          <a:xfrm>
            <a:off x="2448322" y="74775"/>
            <a:ext cx="3446504" cy="276999"/>
            <a:chOff x="2448322" y="74775"/>
            <a:chExt cx="3446504" cy="276999"/>
          </a:xfrm>
        </p:grpSpPr>
        <p:sp>
          <p:nvSpPr>
            <p:cNvPr id="374" name="Google Shape;374;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5" name="Google Shape;375;p9"/>
            <p:cNvCxnSpPr>
              <a:stCxn id="3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6" name="Google Shape;376;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377" name="Google Shape;377;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sp>
        <p:nvSpPr>
          <p:cNvPr id="378" name="Google Shape;378;p9"/>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379" name="Google Shape;379;p9"/>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11 acumulado de 2022. </a:t>
            </a:r>
            <a:endParaRPr sz="1100">
              <a:solidFill>
                <a:schemeClr val="dk1"/>
              </a:solidFill>
              <a:latin typeface="Arial Narrow"/>
              <a:ea typeface="Arial Narrow"/>
              <a:cs typeface="Arial Narrow"/>
              <a:sym typeface="Arial Narrow"/>
            </a:endParaRPr>
          </a:p>
        </p:txBody>
      </p:sp>
      <p:sp>
        <p:nvSpPr>
          <p:cNvPr id="380" name="Google Shape;380;p9"/>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11 acumulado de 2019-2022. </a:t>
            </a:r>
            <a:endParaRPr sz="1000">
              <a:solidFill>
                <a:schemeClr val="dk1"/>
              </a:solidFill>
              <a:latin typeface="Arial Narrow"/>
              <a:ea typeface="Arial Narrow"/>
              <a:cs typeface="Arial Narrow"/>
              <a:sym typeface="Arial Narrow"/>
            </a:endParaRPr>
          </a:p>
        </p:txBody>
      </p:sp>
      <p:sp>
        <p:nvSpPr>
          <p:cNvPr id="381" name="Google Shape;381;p9"/>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382" name="Google Shape;382;p9"/>
          <p:cNvGrpSpPr/>
          <p:nvPr/>
        </p:nvGrpSpPr>
        <p:grpSpPr>
          <a:xfrm>
            <a:off x="144066" y="6618265"/>
            <a:ext cx="1892650" cy="488476"/>
            <a:chOff x="2397524" y="3379972"/>
            <a:chExt cx="4508500" cy="904875"/>
          </a:xfrm>
        </p:grpSpPr>
        <p:pic>
          <p:nvPicPr>
            <p:cNvPr id="383" name="Google Shape;383;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84" name="Google Shape;384;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114</a:t>
              </a:r>
              <a:endParaRPr b="1" sz="1800">
                <a:solidFill>
                  <a:schemeClr val="dk1"/>
                </a:solidFill>
                <a:latin typeface="Arial Narrow"/>
                <a:ea typeface="Arial Narrow"/>
                <a:cs typeface="Arial Narrow"/>
                <a:sym typeface="Arial Narrow"/>
              </a:endParaRPr>
            </a:p>
          </p:txBody>
        </p:sp>
      </p:grpSp>
      <p:sp>
        <p:nvSpPr>
          <p:cNvPr id="385" name="Google Shape;385;p9"/>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386" name="Google Shape;386;p9"/>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28,0%</a:t>
            </a:r>
            <a:endParaRPr b="1" sz="1200">
              <a:solidFill>
                <a:schemeClr val="dk1"/>
              </a:solidFill>
              <a:latin typeface="Arial Narrow"/>
              <a:ea typeface="Arial Narrow"/>
              <a:cs typeface="Arial Narrow"/>
              <a:sym typeface="Arial Narrow"/>
            </a:endParaRPr>
          </a:p>
        </p:txBody>
      </p:sp>
      <p:graphicFrame>
        <p:nvGraphicFramePr>
          <p:cNvPr id="387" name="Google Shape;387;p9"/>
          <p:cNvGraphicFramePr/>
          <p:nvPr/>
        </p:nvGraphicFramePr>
        <p:xfrm>
          <a:off x="2071864" y="336385"/>
          <a:ext cx="5053319" cy="2795455"/>
        </p:xfrm>
        <a:graphic>
          <a:graphicData uri="http://schemas.openxmlformats.org/drawingml/2006/chart">
            <c:chart r:id="rId6"/>
          </a:graphicData>
        </a:graphic>
      </p:graphicFrame>
      <p:graphicFrame>
        <p:nvGraphicFramePr>
          <p:cNvPr id="388" name="Google Shape;388;p9"/>
          <p:cNvGraphicFramePr/>
          <p:nvPr/>
        </p:nvGraphicFramePr>
        <p:xfrm>
          <a:off x="2228753" y="3456459"/>
          <a:ext cx="4972147" cy="2771725"/>
        </p:xfrm>
        <a:graphic>
          <a:graphicData uri="http://schemas.openxmlformats.org/drawingml/2006/chart">
            <c:chart r:id="rId7"/>
          </a:graphicData>
        </a:graphic>
      </p:graphicFrame>
      <p:graphicFrame>
        <p:nvGraphicFramePr>
          <p:cNvPr id="389" name="Google Shape;389;p9"/>
          <p:cNvGraphicFramePr/>
          <p:nvPr/>
        </p:nvGraphicFramePr>
        <p:xfrm>
          <a:off x="2324302" y="6526088"/>
          <a:ext cx="4732532" cy="2222376"/>
        </p:xfrm>
        <a:graphic>
          <a:graphicData uri="http://schemas.openxmlformats.org/drawingml/2006/chart">
            <c:chart r:id="rId8"/>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