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724" r:id="rId4"/>
    <p:sldId id="725" r:id="rId5"/>
    <p:sldId id="726" r:id="rId6"/>
    <p:sldId id="742" r:id="rId7"/>
    <p:sldId id="743" r:id="rId8"/>
    <p:sldId id="744" r:id="rId9"/>
    <p:sldId id="745" r:id="rId10"/>
    <p:sldId id="746" r:id="rId11"/>
    <p:sldId id="747" r:id="rId12"/>
    <p:sldId id="748" r:id="rId13"/>
    <p:sldId id="749" r:id="rId14"/>
    <p:sldId id="750" r:id="rId15"/>
    <p:sldId id="751" r:id="rId16"/>
    <p:sldId id="699" r:id="rId17"/>
    <p:sldId id="703" r:id="rId18"/>
    <p:sldId id="704" r:id="rId19"/>
    <p:sldId id="705" r:id="rId20"/>
    <p:sldId id="739" r:id="rId21"/>
    <p:sldId id="740" r:id="rId22"/>
    <p:sldId id="741" r:id="rId23"/>
    <p:sldId id="263" r:id="rId24"/>
    <p:sldId id="713" r:id="rId25"/>
    <p:sldId id="265" r:id="rId26"/>
    <p:sldId id="319" r:id="rId27"/>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902" autoAdjust="0"/>
  </p:normalViewPr>
  <p:slideViewPr>
    <p:cSldViewPr>
      <p:cViewPr varScale="1">
        <p:scale>
          <a:sx n="83" d="100"/>
          <a:sy n="83" d="100"/>
        </p:scale>
        <p:origin x="2910" y="102"/>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FERNANDO%20MONTES\evento%20813%20datos%20basicos%20y%20complementarios48.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FERNANDO%20MONTES\evento%20813%20datos%20basicos%20y%20complementarios48.xls"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7.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ADIELA\evento%20365%20semana%2048%202020.xls"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ADIELA\IPE%20%20XII%20ETA%202020\XII%20PE%20ETA%202020.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0\ADIELA\IPE%20%20XII%20ETA%202020\XII%20PE%20ETA%2020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55515962115568E-2"/>
          <c:y val="2.5668119915730925E-2"/>
          <c:w val="0.90308141484642013"/>
          <c:h val="0.75201280857330288"/>
        </c:manualLayout>
      </c:layout>
      <c:areaChart>
        <c:grouping val="standard"/>
        <c:varyColors val="0"/>
        <c:ser>
          <c:idx val="3"/>
          <c:order val="1"/>
          <c:tx>
            <c:strRef>
              <c:f>Tuberculosis!$A$61</c:f>
              <c:strCache>
                <c:ptCount val="1"/>
                <c:pt idx="0">
                  <c:v>Percentil 75</c:v>
                </c:pt>
              </c:strCache>
            </c:strRef>
          </c:tx>
          <c:spPr>
            <a:solidFill>
              <a:srgbClr val="FF0000"/>
            </a:solidFill>
            <a:ln w="25400">
              <a:noFill/>
              <a:prstDash val="solid"/>
            </a:ln>
          </c:spPr>
          <c:val>
            <c:numRef>
              <c:f>Tuberculosis!$B$61:$BA$61</c:f>
              <c:numCache>
                <c:formatCode>0.0</c:formatCode>
                <c:ptCount val="52"/>
                <c:pt idx="0">
                  <c:v>32</c:v>
                </c:pt>
                <c:pt idx="1">
                  <c:v>32.5</c:v>
                </c:pt>
                <c:pt idx="2">
                  <c:v>35.5</c:v>
                </c:pt>
                <c:pt idx="3">
                  <c:v>36.5</c:v>
                </c:pt>
                <c:pt idx="4">
                  <c:v>30</c:v>
                </c:pt>
                <c:pt idx="5">
                  <c:v>38</c:v>
                </c:pt>
                <c:pt idx="6">
                  <c:v>36</c:v>
                </c:pt>
                <c:pt idx="7">
                  <c:v>29.5</c:v>
                </c:pt>
                <c:pt idx="8">
                  <c:v>40</c:v>
                </c:pt>
                <c:pt idx="9">
                  <c:v>37.5</c:v>
                </c:pt>
                <c:pt idx="10">
                  <c:v>36.5</c:v>
                </c:pt>
                <c:pt idx="11">
                  <c:v>27.5</c:v>
                </c:pt>
                <c:pt idx="12">
                  <c:v>29</c:v>
                </c:pt>
                <c:pt idx="13">
                  <c:v>37</c:v>
                </c:pt>
                <c:pt idx="14">
                  <c:v>36.5</c:v>
                </c:pt>
                <c:pt idx="15">
                  <c:v>35.5</c:v>
                </c:pt>
                <c:pt idx="16">
                  <c:v>36.5</c:v>
                </c:pt>
                <c:pt idx="17">
                  <c:v>28</c:v>
                </c:pt>
                <c:pt idx="18">
                  <c:v>31</c:v>
                </c:pt>
                <c:pt idx="19">
                  <c:v>33</c:v>
                </c:pt>
                <c:pt idx="20">
                  <c:v>38.5</c:v>
                </c:pt>
                <c:pt idx="21">
                  <c:v>36</c:v>
                </c:pt>
                <c:pt idx="22">
                  <c:v>29.5</c:v>
                </c:pt>
                <c:pt idx="23">
                  <c:v>33.5</c:v>
                </c:pt>
                <c:pt idx="24">
                  <c:v>30.5</c:v>
                </c:pt>
                <c:pt idx="25">
                  <c:v>30.5</c:v>
                </c:pt>
                <c:pt idx="26">
                  <c:v>30.5</c:v>
                </c:pt>
                <c:pt idx="27">
                  <c:v>36.5</c:v>
                </c:pt>
                <c:pt idx="28">
                  <c:v>32.5</c:v>
                </c:pt>
                <c:pt idx="29">
                  <c:v>35.5</c:v>
                </c:pt>
                <c:pt idx="30">
                  <c:v>38</c:v>
                </c:pt>
                <c:pt idx="31">
                  <c:v>29</c:v>
                </c:pt>
                <c:pt idx="32">
                  <c:v>35</c:v>
                </c:pt>
                <c:pt idx="33">
                  <c:v>35.5</c:v>
                </c:pt>
                <c:pt idx="34">
                  <c:v>33</c:v>
                </c:pt>
                <c:pt idx="35">
                  <c:v>30.5</c:v>
                </c:pt>
                <c:pt idx="36">
                  <c:v>39.5</c:v>
                </c:pt>
                <c:pt idx="37">
                  <c:v>39</c:v>
                </c:pt>
                <c:pt idx="38">
                  <c:v>35</c:v>
                </c:pt>
                <c:pt idx="39">
                  <c:v>36</c:v>
                </c:pt>
                <c:pt idx="40">
                  <c:v>36</c:v>
                </c:pt>
                <c:pt idx="41">
                  <c:v>34</c:v>
                </c:pt>
                <c:pt idx="42">
                  <c:v>34</c:v>
                </c:pt>
                <c:pt idx="43">
                  <c:v>32</c:v>
                </c:pt>
                <c:pt idx="44">
                  <c:v>35.5</c:v>
                </c:pt>
                <c:pt idx="45">
                  <c:v>35</c:v>
                </c:pt>
                <c:pt idx="46">
                  <c:v>37.5</c:v>
                </c:pt>
                <c:pt idx="47">
                  <c:v>35</c:v>
                </c:pt>
                <c:pt idx="48">
                  <c:v>25</c:v>
                </c:pt>
                <c:pt idx="49">
                  <c:v>31</c:v>
                </c:pt>
                <c:pt idx="50">
                  <c:v>24</c:v>
                </c:pt>
                <c:pt idx="51">
                  <c:v>14</c:v>
                </c:pt>
              </c:numCache>
            </c:numRef>
          </c:val>
          <c:extLst>
            <c:ext xmlns:c16="http://schemas.microsoft.com/office/drawing/2014/chart" uri="{C3380CC4-5D6E-409C-BE32-E72D297353CC}">
              <c16:uniqueId val="{00000000-3D0C-4F99-91D7-641ACC7ABF63}"/>
            </c:ext>
          </c:extLst>
        </c:ser>
        <c:ser>
          <c:idx val="1"/>
          <c:order val="2"/>
          <c:tx>
            <c:strRef>
              <c:f>Tuberculosis!$A$59</c:f>
              <c:strCache>
                <c:ptCount val="1"/>
                <c:pt idx="0">
                  <c:v>Mediana</c:v>
                </c:pt>
              </c:strCache>
            </c:strRef>
          </c:tx>
          <c:spPr>
            <a:solidFill>
              <a:srgbClr val="FFFF00"/>
            </a:solidFill>
            <a:ln w="28575" cap="rnd">
              <a:noFill/>
              <a:round/>
            </a:ln>
            <a:effectLst/>
          </c:spPr>
          <c:val>
            <c:numRef>
              <c:f>Tuberculosis!$B$59:$BA$59</c:f>
              <c:numCache>
                <c:formatCode>0.0</c:formatCode>
                <c:ptCount val="52"/>
                <c:pt idx="0">
                  <c:v>25</c:v>
                </c:pt>
                <c:pt idx="1">
                  <c:v>28</c:v>
                </c:pt>
                <c:pt idx="2">
                  <c:v>34</c:v>
                </c:pt>
                <c:pt idx="3">
                  <c:v>34</c:v>
                </c:pt>
                <c:pt idx="4">
                  <c:v>29</c:v>
                </c:pt>
                <c:pt idx="5">
                  <c:v>33</c:v>
                </c:pt>
                <c:pt idx="6">
                  <c:v>31</c:v>
                </c:pt>
                <c:pt idx="7">
                  <c:v>28</c:v>
                </c:pt>
                <c:pt idx="8">
                  <c:v>38</c:v>
                </c:pt>
                <c:pt idx="9">
                  <c:v>36</c:v>
                </c:pt>
                <c:pt idx="10">
                  <c:v>36</c:v>
                </c:pt>
                <c:pt idx="11">
                  <c:v>25</c:v>
                </c:pt>
                <c:pt idx="12">
                  <c:v>21</c:v>
                </c:pt>
                <c:pt idx="13">
                  <c:v>36</c:v>
                </c:pt>
                <c:pt idx="14">
                  <c:v>30</c:v>
                </c:pt>
                <c:pt idx="15">
                  <c:v>30</c:v>
                </c:pt>
                <c:pt idx="16">
                  <c:v>33</c:v>
                </c:pt>
                <c:pt idx="17">
                  <c:v>26</c:v>
                </c:pt>
                <c:pt idx="18">
                  <c:v>29</c:v>
                </c:pt>
                <c:pt idx="19">
                  <c:v>28</c:v>
                </c:pt>
                <c:pt idx="20">
                  <c:v>36</c:v>
                </c:pt>
                <c:pt idx="21">
                  <c:v>31</c:v>
                </c:pt>
                <c:pt idx="22">
                  <c:v>29</c:v>
                </c:pt>
                <c:pt idx="23">
                  <c:v>27</c:v>
                </c:pt>
                <c:pt idx="24">
                  <c:v>23</c:v>
                </c:pt>
                <c:pt idx="25">
                  <c:v>27</c:v>
                </c:pt>
                <c:pt idx="26">
                  <c:v>29</c:v>
                </c:pt>
                <c:pt idx="27">
                  <c:v>32</c:v>
                </c:pt>
                <c:pt idx="28">
                  <c:v>31</c:v>
                </c:pt>
                <c:pt idx="29">
                  <c:v>33</c:v>
                </c:pt>
                <c:pt idx="30">
                  <c:v>31</c:v>
                </c:pt>
                <c:pt idx="31">
                  <c:v>24</c:v>
                </c:pt>
                <c:pt idx="32">
                  <c:v>32</c:v>
                </c:pt>
                <c:pt idx="33">
                  <c:v>32</c:v>
                </c:pt>
                <c:pt idx="34">
                  <c:v>28</c:v>
                </c:pt>
                <c:pt idx="35">
                  <c:v>30</c:v>
                </c:pt>
                <c:pt idx="36">
                  <c:v>35</c:v>
                </c:pt>
                <c:pt idx="37">
                  <c:v>35</c:v>
                </c:pt>
                <c:pt idx="38">
                  <c:v>31</c:v>
                </c:pt>
                <c:pt idx="39">
                  <c:v>34</c:v>
                </c:pt>
                <c:pt idx="40">
                  <c:v>32</c:v>
                </c:pt>
                <c:pt idx="41">
                  <c:v>28</c:v>
                </c:pt>
                <c:pt idx="42">
                  <c:v>31</c:v>
                </c:pt>
                <c:pt idx="43">
                  <c:v>27</c:v>
                </c:pt>
                <c:pt idx="44">
                  <c:v>30</c:v>
                </c:pt>
                <c:pt idx="45">
                  <c:v>34</c:v>
                </c:pt>
                <c:pt idx="46">
                  <c:v>32</c:v>
                </c:pt>
                <c:pt idx="47">
                  <c:v>33</c:v>
                </c:pt>
                <c:pt idx="48">
                  <c:v>24</c:v>
                </c:pt>
                <c:pt idx="49">
                  <c:v>28</c:v>
                </c:pt>
                <c:pt idx="50">
                  <c:v>21</c:v>
                </c:pt>
                <c:pt idx="51">
                  <c:v>12</c:v>
                </c:pt>
              </c:numCache>
            </c:numRef>
          </c:val>
          <c:extLst>
            <c:ext xmlns:c16="http://schemas.microsoft.com/office/drawing/2014/chart" uri="{C3380CC4-5D6E-409C-BE32-E72D297353CC}">
              <c16:uniqueId val="{00000001-3D0C-4F99-91D7-641ACC7ABF63}"/>
            </c:ext>
          </c:extLst>
        </c:ser>
        <c:ser>
          <c:idx val="2"/>
          <c:order val="3"/>
          <c:tx>
            <c:strRef>
              <c:f>Tuberculosis!$A$60</c:f>
              <c:strCache>
                <c:ptCount val="1"/>
                <c:pt idx="0">
                  <c:v>Percentil 25</c:v>
                </c:pt>
              </c:strCache>
            </c:strRef>
          </c:tx>
          <c:spPr>
            <a:solidFill>
              <a:srgbClr val="92D050"/>
            </a:solidFill>
            <a:ln w="28575" cap="rnd">
              <a:noFill/>
              <a:round/>
            </a:ln>
            <a:effectLst/>
          </c:spPr>
          <c:val>
            <c:numRef>
              <c:f>Tuberculosis!$B$60:$BA$60</c:f>
              <c:numCache>
                <c:formatCode>0.0</c:formatCode>
                <c:ptCount val="52"/>
                <c:pt idx="0">
                  <c:v>21</c:v>
                </c:pt>
                <c:pt idx="1">
                  <c:v>26.5</c:v>
                </c:pt>
                <c:pt idx="2">
                  <c:v>28.5</c:v>
                </c:pt>
                <c:pt idx="3">
                  <c:v>29.5</c:v>
                </c:pt>
                <c:pt idx="4">
                  <c:v>25.5</c:v>
                </c:pt>
                <c:pt idx="5">
                  <c:v>30.5</c:v>
                </c:pt>
                <c:pt idx="6">
                  <c:v>27.5</c:v>
                </c:pt>
                <c:pt idx="7">
                  <c:v>27</c:v>
                </c:pt>
                <c:pt idx="8">
                  <c:v>30.5</c:v>
                </c:pt>
                <c:pt idx="9">
                  <c:v>29.5</c:v>
                </c:pt>
                <c:pt idx="10">
                  <c:v>31</c:v>
                </c:pt>
                <c:pt idx="11">
                  <c:v>22.5</c:v>
                </c:pt>
                <c:pt idx="12">
                  <c:v>18</c:v>
                </c:pt>
                <c:pt idx="13">
                  <c:v>30.5</c:v>
                </c:pt>
                <c:pt idx="14">
                  <c:v>29.5</c:v>
                </c:pt>
                <c:pt idx="15">
                  <c:v>24.5</c:v>
                </c:pt>
                <c:pt idx="16">
                  <c:v>27</c:v>
                </c:pt>
                <c:pt idx="17">
                  <c:v>24.5</c:v>
                </c:pt>
                <c:pt idx="18">
                  <c:v>25</c:v>
                </c:pt>
                <c:pt idx="19">
                  <c:v>23</c:v>
                </c:pt>
                <c:pt idx="20">
                  <c:v>29</c:v>
                </c:pt>
                <c:pt idx="21">
                  <c:v>28.5</c:v>
                </c:pt>
                <c:pt idx="22">
                  <c:v>27</c:v>
                </c:pt>
                <c:pt idx="23">
                  <c:v>25</c:v>
                </c:pt>
                <c:pt idx="24">
                  <c:v>21</c:v>
                </c:pt>
                <c:pt idx="25">
                  <c:v>24</c:v>
                </c:pt>
                <c:pt idx="26">
                  <c:v>25.5</c:v>
                </c:pt>
                <c:pt idx="27">
                  <c:v>31.5</c:v>
                </c:pt>
                <c:pt idx="28">
                  <c:v>22.5</c:v>
                </c:pt>
                <c:pt idx="29">
                  <c:v>31</c:v>
                </c:pt>
                <c:pt idx="30">
                  <c:v>26</c:v>
                </c:pt>
                <c:pt idx="31">
                  <c:v>22.5</c:v>
                </c:pt>
                <c:pt idx="32">
                  <c:v>28</c:v>
                </c:pt>
                <c:pt idx="33">
                  <c:v>25.5</c:v>
                </c:pt>
                <c:pt idx="34">
                  <c:v>26</c:v>
                </c:pt>
                <c:pt idx="35">
                  <c:v>23</c:v>
                </c:pt>
                <c:pt idx="36">
                  <c:v>31</c:v>
                </c:pt>
                <c:pt idx="37">
                  <c:v>32.5</c:v>
                </c:pt>
                <c:pt idx="38">
                  <c:v>29.5</c:v>
                </c:pt>
                <c:pt idx="39">
                  <c:v>28.5</c:v>
                </c:pt>
                <c:pt idx="40">
                  <c:v>29.5</c:v>
                </c:pt>
                <c:pt idx="41">
                  <c:v>23</c:v>
                </c:pt>
                <c:pt idx="42">
                  <c:v>29.5</c:v>
                </c:pt>
                <c:pt idx="43">
                  <c:v>25</c:v>
                </c:pt>
                <c:pt idx="44">
                  <c:v>27</c:v>
                </c:pt>
                <c:pt idx="45">
                  <c:v>28.5</c:v>
                </c:pt>
                <c:pt idx="46">
                  <c:v>28</c:v>
                </c:pt>
                <c:pt idx="47">
                  <c:v>28.5</c:v>
                </c:pt>
                <c:pt idx="48">
                  <c:v>21.5</c:v>
                </c:pt>
                <c:pt idx="49">
                  <c:v>24</c:v>
                </c:pt>
                <c:pt idx="50">
                  <c:v>21</c:v>
                </c:pt>
                <c:pt idx="51">
                  <c:v>10.5</c:v>
                </c:pt>
              </c:numCache>
            </c:numRef>
          </c:val>
          <c:extLst>
            <c:ext xmlns:c16="http://schemas.microsoft.com/office/drawing/2014/chart" uri="{C3380CC4-5D6E-409C-BE32-E72D297353CC}">
              <c16:uniqueId val="{00000002-3D0C-4F99-91D7-641ACC7ABF63}"/>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Tuberculosis!$A$58</c:f>
              <c:strCache>
                <c:ptCount val="1"/>
                <c:pt idx="0">
                  <c:v>2020</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Tuberculosis!$B$58:$BA$58</c:f>
              <c:numCache>
                <c:formatCode>General</c:formatCode>
                <c:ptCount val="52"/>
                <c:pt idx="0">
                  <c:v>32</c:v>
                </c:pt>
                <c:pt idx="1">
                  <c:v>42</c:v>
                </c:pt>
                <c:pt idx="2">
                  <c:v>52</c:v>
                </c:pt>
                <c:pt idx="3">
                  <c:v>28</c:v>
                </c:pt>
                <c:pt idx="4">
                  <c:v>35</c:v>
                </c:pt>
                <c:pt idx="5">
                  <c:v>40</c:v>
                </c:pt>
                <c:pt idx="6">
                  <c:v>32</c:v>
                </c:pt>
                <c:pt idx="7">
                  <c:v>39</c:v>
                </c:pt>
                <c:pt idx="8">
                  <c:v>41</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34</c:v>
                </c:pt>
                <c:pt idx="36">
                  <c:v>25</c:v>
                </c:pt>
                <c:pt idx="37">
                  <c:v>42</c:v>
                </c:pt>
                <c:pt idx="38">
                  <c:v>34</c:v>
                </c:pt>
                <c:pt idx="39">
                  <c:v>30</c:v>
                </c:pt>
                <c:pt idx="40">
                  <c:v>32</c:v>
                </c:pt>
                <c:pt idx="41">
                  <c:v>33</c:v>
                </c:pt>
                <c:pt idx="42">
                  <c:v>34</c:v>
                </c:pt>
                <c:pt idx="43">
                  <c:v>36</c:v>
                </c:pt>
                <c:pt idx="44">
                  <c:v>33</c:v>
                </c:pt>
                <c:pt idx="45">
                  <c:v>34</c:v>
                </c:pt>
                <c:pt idx="46">
                  <c:v>29</c:v>
                </c:pt>
                <c:pt idx="47">
                  <c:v>28</c:v>
                </c:pt>
              </c:numCache>
            </c:numRef>
          </c:yVal>
          <c:smooth val="0"/>
          <c:extLst>
            <c:ext xmlns:c16="http://schemas.microsoft.com/office/drawing/2014/chart" uri="{C3380CC4-5D6E-409C-BE32-E72D297353CC}">
              <c16:uniqueId val="{00000003-3D0C-4F99-91D7-641ACC7ABF63}"/>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dirty="0" err="1"/>
                  <a:t>Semana</a:t>
                </a:r>
                <a:r>
                  <a:rPr lang="en-US" dirty="0"/>
                  <a:t> </a:t>
                </a:r>
                <a:r>
                  <a:rPr lang="en-US" dirty="0" err="1"/>
                  <a:t>Epidemiológica</a:t>
                </a:r>
                <a:endParaRPr lang="en-US" dirty="0"/>
              </a:p>
            </c:rich>
          </c:tx>
          <c:layout>
            <c:manualLayout>
              <c:xMode val="edge"/>
              <c:yMode val="edge"/>
              <c:x val="0.40465047786061037"/>
              <c:y val="0.8226366586358486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manualLayout>
              <c:xMode val="edge"/>
              <c:yMode val="edge"/>
              <c:x val="1.4746516708272973E-2"/>
              <c:y val="0.2406792848177744"/>
            </c:manualLayout>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manualLayout>
          <c:xMode val="edge"/>
          <c:yMode val="edge"/>
          <c:x val="0.21175581158851461"/>
          <c:y val="0.89353951127589526"/>
          <c:w val="0.58670785654062596"/>
          <c:h val="8.7506896172617976E-2"/>
        </c:manualLayout>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1-1D13-4A38-BD73-A70CD1340A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'[XII PE ETA 2020.xlsx]Acumulado Total'!$N$1:$X$1</c:f>
              <c:strCache>
                <c:ptCount val="11"/>
                <c:pt idx="0">
                  <c:v>nauseas</c:v>
                </c:pt>
                <c:pt idx="1">
                  <c:v>vomito</c:v>
                </c:pt>
                <c:pt idx="2">
                  <c:v>diarrea</c:v>
                </c:pt>
                <c:pt idx="3">
                  <c:v>Dolor Abd</c:v>
                </c:pt>
                <c:pt idx="4">
                  <c:v>fiebre</c:v>
                </c:pt>
                <c:pt idx="5">
                  <c:v>cefalea</c:v>
                </c:pt>
                <c:pt idx="6">
                  <c:v>deshid</c:v>
                </c:pt>
                <c:pt idx="7">
                  <c:v>escalof</c:v>
                </c:pt>
                <c:pt idx="8">
                  <c:v>mareo</c:v>
                </c:pt>
                <c:pt idx="9">
                  <c:v>Calambres </c:v>
                </c:pt>
                <c:pt idx="10">
                  <c:v>inmaculop</c:v>
                </c:pt>
              </c:strCache>
            </c:strRef>
          </c:cat>
          <c:val>
            <c:numRef>
              <c:f>'[XII PE ETA 2020.xlsx]Acumulado Total'!$N$5:$X$5</c:f>
              <c:numCache>
                <c:formatCode>0.00</c:formatCode>
                <c:ptCount val="11"/>
                <c:pt idx="0">
                  <c:v>54.117647058823529</c:v>
                </c:pt>
                <c:pt idx="1">
                  <c:v>59.803921568627452</c:v>
                </c:pt>
                <c:pt idx="2">
                  <c:v>75.294117647058826</c:v>
                </c:pt>
                <c:pt idx="3">
                  <c:v>41.764705882352942</c:v>
                </c:pt>
                <c:pt idx="4">
                  <c:v>10</c:v>
                </c:pt>
                <c:pt idx="5">
                  <c:v>17.058823529411764</c:v>
                </c:pt>
                <c:pt idx="6">
                  <c:v>9.6078431372549034</c:v>
                </c:pt>
                <c:pt idx="7">
                  <c:v>7.4509803921568629</c:v>
                </c:pt>
                <c:pt idx="8">
                  <c:v>16.274509803921568</c:v>
                </c:pt>
                <c:pt idx="9">
                  <c:v>9.4117647058823533</c:v>
                </c:pt>
                <c:pt idx="10">
                  <c:v>2.9411764705882351</c:v>
                </c:pt>
              </c:numCache>
            </c:numRef>
          </c:val>
          <c:extLst>
            <c:ext xmlns:c16="http://schemas.microsoft.com/office/drawing/2014/chart" uri="{C3380CC4-5D6E-409C-BE32-E72D297353CC}">
              <c16:uniqueId val="{00000002-1D13-4A38-BD73-A70CD1340A19}"/>
            </c:ext>
          </c:extLst>
        </c:ser>
        <c:dLbls>
          <c:showLegendKey val="0"/>
          <c:showVal val="0"/>
          <c:showCatName val="0"/>
          <c:showSerName val="0"/>
          <c:showPercent val="0"/>
          <c:showBubbleSize val="0"/>
        </c:dLbls>
        <c:gapWidth val="182"/>
        <c:axId val="323539615"/>
        <c:axId val="323540447"/>
      </c:barChart>
      <c:catAx>
        <c:axId val="32353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0447"/>
        <c:crosses val="autoZero"/>
        <c:auto val="1"/>
        <c:lblAlgn val="ctr"/>
        <c:lblOffset val="100"/>
        <c:noMultiLvlLbl val="0"/>
      </c:catAx>
      <c:valAx>
        <c:axId val="323540447"/>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39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layout/>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'octubre 2020'!$AD$9</c:f>
              <c:strCache>
                <c:ptCount val="1"/>
                <c:pt idx="0">
                  <c:v>2020</c:v>
                </c:pt>
              </c:strCache>
            </c:strRef>
          </c:tx>
          <c:spPr>
            <a:solidFill>
              <a:srgbClr val="00B0F0"/>
            </a:solidFill>
            <a:ln>
              <a:solidFill>
                <a:schemeClr val="tx1"/>
              </a:solidFill>
            </a:ln>
          </c:spPr>
          <c:invertIfNegative val="0"/>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2020'!$AD$10:$AD$63</c:f>
              <c:numCache>
                <c:formatCode>General</c:formatCode>
                <c:ptCount val="54"/>
                <c:pt idx="0">
                  <c:v>9</c:v>
                </c:pt>
                <c:pt idx="1">
                  <c:v>14</c:v>
                </c:pt>
                <c:pt idx="2">
                  <c:v>17</c:v>
                </c:pt>
                <c:pt idx="3">
                  <c:v>7</c:v>
                </c:pt>
                <c:pt idx="4">
                  <c:v>6</c:v>
                </c:pt>
                <c:pt idx="5">
                  <c:v>7</c:v>
                </c:pt>
                <c:pt idx="6">
                  <c:v>8</c:v>
                </c:pt>
                <c:pt idx="7">
                  <c:v>12</c:v>
                </c:pt>
                <c:pt idx="8">
                  <c:v>4</c:v>
                </c:pt>
                <c:pt idx="9">
                  <c:v>4</c:v>
                </c:pt>
                <c:pt idx="10">
                  <c:v>8</c:v>
                </c:pt>
                <c:pt idx="11">
                  <c:v>12</c:v>
                </c:pt>
                <c:pt idx="12">
                  <c:v>2</c:v>
                </c:pt>
                <c:pt idx="13">
                  <c:v>5</c:v>
                </c:pt>
                <c:pt idx="14">
                  <c:v>7</c:v>
                </c:pt>
                <c:pt idx="15">
                  <c:v>4</c:v>
                </c:pt>
                <c:pt idx="16">
                  <c:v>3</c:v>
                </c:pt>
                <c:pt idx="17">
                  <c:v>6</c:v>
                </c:pt>
                <c:pt idx="18">
                  <c:v>10</c:v>
                </c:pt>
                <c:pt idx="19">
                  <c:v>3</c:v>
                </c:pt>
                <c:pt idx="20">
                  <c:v>4</c:v>
                </c:pt>
                <c:pt idx="21">
                  <c:v>7</c:v>
                </c:pt>
                <c:pt idx="22">
                  <c:v>5</c:v>
                </c:pt>
                <c:pt idx="23">
                  <c:v>5</c:v>
                </c:pt>
                <c:pt idx="24">
                  <c:v>9</c:v>
                </c:pt>
                <c:pt idx="25">
                  <c:v>3</c:v>
                </c:pt>
                <c:pt idx="26">
                  <c:v>8</c:v>
                </c:pt>
                <c:pt idx="27">
                  <c:v>8</c:v>
                </c:pt>
                <c:pt idx="28">
                  <c:v>4</c:v>
                </c:pt>
                <c:pt idx="29">
                  <c:v>7</c:v>
                </c:pt>
                <c:pt idx="30">
                  <c:v>9</c:v>
                </c:pt>
                <c:pt idx="31">
                  <c:v>7</c:v>
                </c:pt>
                <c:pt idx="32">
                  <c:v>5</c:v>
                </c:pt>
                <c:pt idx="33">
                  <c:v>4</c:v>
                </c:pt>
                <c:pt idx="34">
                  <c:v>2</c:v>
                </c:pt>
                <c:pt idx="35">
                  <c:v>9</c:v>
                </c:pt>
                <c:pt idx="36">
                  <c:v>5</c:v>
                </c:pt>
                <c:pt idx="37">
                  <c:v>5</c:v>
                </c:pt>
                <c:pt idx="38">
                  <c:v>2</c:v>
                </c:pt>
                <c:pt idx="39">
                  <c:v>7</c:v>
                </c:pt>
                <c:pt idx="40">
                  <c:v>9</c:v>
                </c:pt>
                <c:pt idx="41">
                  <c:v>3</c:v>
                </c:pt>
                <c:pt idx="42">
                  <c:v>2</c:v>
                </c:pt>
                <c:pt idx="43">
                  <c:v>2</c:v>
                </c:pt>
              </c:numCache>
            </c:numRef>
          </c:val>
          <c:extLst>
            <c:ext xmlns:c16="http://schemas.microsoft.com/office/drawing/2014/chart" uri="{C3380CC4-5D6E-409C-BE32-E72D297353CC}">
              <c16:uniqueId val="{00000000-280F-4BAF-A83C-6439DEF566F4}"/>
            </c:ext>
          </c:extLst>
        </c:ser>
        <c:dLbls>
          <c:showLegendKey val="0"/>
          <c:showVal val="0"/>
          <c:showCatName val="0"/>
          <c:showSerName val="0"/>
          <c:showPercent val="0"/>
          <c:showBubbleSize val="0"/>
        </c:dLbls>
        <c:gapWidth val="48"/>
        <c:axId val="70194688"/>
        <c:axId val="70196608"/>
      </c:barChart>
      <c:lineChart>
        <c:grouping val="standard"/>
        <c:varyColors val="0"/>
        <c:ser>
          <c:idx val="0"/>
          <c:order val="0"/>
          <c:tx>
            <c:strRef>
              <c:f>'octubre 2020'!$AC$9</c:f>
              <c:strCache>
                <c:ptCount val="1"/>
                <c:pt idx="0">
                  <c:v>2019</c:v>
                </c:pt>
              </c:strCache>
            </c:strRef>
          </c:tx>
          <c:spPr>
            <a:ln w="28575">
              <a:solidFill>
                <a:srgbClr val="92D050"/>
              </a:solidFill>
            </a:ln>
          </c:spPr>
          <c:marker>
            <c:symbol val="none"/>
          </c:marker>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2020'!$AC$10:$AC$63</c:f>
              <c:numCache>
                <c:formatCode>General</c:formatCode>
                <c:ptCount val="54"/>
                <c:pt idx="0">
                  <c:v>3</c:v>
                </c:pt>
                <c:pt idx="1">
                  <c:v>2</c:v>
                </c:pt>
                <c:pt idx="2">
                  <c:v>3</c:v>
                </c:pt>
                <c:pt idx="3">
                  <c:v>8</c:v>
                </c:pt>
                <c:pt idx="4">
                  <c:v>8</c:v>
                </c:pt>
                <c:pt idx="5">
                  <c:v>9</c:v>
                </c:pt>
                <c:pt idx="6">
                  <c:v>4</c:v>
                </c:pt>
                <c:pt idx="7">
                  <c:v>11</c:v>
                </c:pt>
                <c:pt idx="8">
                  <c:v>12</c:v>
                </c:pt>
                <c:pt idx="9">
                  <c:v>16</c:v>
                </c:pt>
                <c:pt idx="10">
                  <c:v>15</c:v>
                </c:pt>
                <c:pt idx="11">
                  <c:v>6</c:v>
                </c:pt>
                <c:pt idx="12">
                  <c:v>7</c:v>
                </c:pt>
                <c:pt idx="13">
                  <c:v>8</c:v>
                </c:pt>
                <c:pt idx="14">
                  <c:v>7</c:v>
                </c:pt>
                <c:pt idx="15">
                  <c:v>5</c:v>
                </c:pt>
                <c:pt idx="16">
                  <c:v>6</c:v>
                </c:pt>
                <c:pt idx="17">
                  <c:v>5</c:v>
                </c:pt>
                <c:pt idx="18">
                  <c:v>11</c:v>
                </c:pt>
                <c:pt idx="19">
                  <c:v>10</c:v>
                </c:pt>
                <c:pt idx="20">
                  <c:v>11</c:v>
                </c:pt>
                <c:pt idx="21">
                  <c:v>5</c:v>
                </c:pt>
                <c:pt idx="22">
                  <c:v>12</c:v>
                </c:pt>
                <c:pt idx="23">
                  <c:v>4</c:v>
                </c:pt>
                <c:pt idx="24">
                  <c:v>4</c:v>
                </c:pt>
                <c:pt idx="25">
                  <c:v>5</c:v>
                </c:pt>
                <c:pt idx="26">
                  <c:v>6</c:v>
                </c:pt>
                <c:pt idx="27">
                  <c:v>6</c:v>
                </c:pt>
                <c:pt idx="28">
                  <c:v>8</c:v>
                </c:pt>
                <c:pt idx="29">
                  <c:v>6</c:v>
                </c:pt>
                <c:pt idx="30">
                  <c:v>5</c:v>
                </c:pt>
                <c:pt idx="31">
                  <c:v>3</c:v>
                </c:pt>
                <c:pt idx="32">
                  <c:v>9</c:v>
                </c:pt>
                <c:pt idx="33">
                  <c:v>11</c:v>
                </c:pt>
                <c:pt idx="34">
                  <c:v>3</c:v>
                </c:pt>
                <c:pt idx="35">
                  <c:v>3</c:v>
                </c:pt>
                <c:pt idx="36">
                  <c:v>13</c:v>
                </c:pt>
                <c:pt idx="37">
                  <c:v>5</c:v>
                </c:pt>
                <c:pt idx="38">
                  <c:v>8</c:v>
                </c:pt>
                <c:pt idx="39">
                  <c:v>5</c:v>
                </c:pt>
                <c:pt idx="40">
                  <c:v>7</c:v>
                </c:pt>
                <c:pt idx="41">
                  <c:v>10</c:v>
                </c:pt>
                <c:pt idx="42">
                  <c:v>7</c:v>
                </c:pt>
                <c:pt idx="43">
                  <c:v>8</c:v>
                </c:pt>
                <c:pt idx="44">
                  <c:v>5</c:v>
                </c:pt>
                <c:pt idx="45">
                  <c:v>6</c:v>
                </c:pt>
                <c:pt idx="46">
                  <c:v>7</c:v>
                </c:pt>
                <c:pt idx="47">
                  <c:v>1</c:v>
                </c:pt>
                <c:pt idx="48">
                  <c:v>15</c:v>
                </c:pt>
                <c:pt idx="49">
                  <c:v>4</c:v>
                </c:pt>
                <c:pt idx="50">
                  <c:v>7</c:v>
                </c:pt>
                <c:pt idx="51">
                  <c:v>10</c:v>
                </c:pt>
              </c:numCache>
            </c:numRef>
          </c:val>
          <c:smooth val="0"/>
          <c:extLst>
            <c:ext xmlns:c16="http://schemas.microsoft.com/office/drawing/2014/chart" uri="{C3380CC4-5D6E-409C-BE32-E72D297353CC}">
              <c16:uniqueId val="{00000001-280F-4BAF-A83C-6439DEF566F4}"/>
            </c:ext>
          </c:extLst>
        </c:ser>
        <c:dLbls>
          <c:showLegendKey val="0"/>
          <c:showVal val="0"/>
          <c:showCatName val="0"/>
          <c:showSerName val="0"/>
          <c:showPercent val="0"/>
          <c:showBubbleSize val="0"/>
        </c:dLbls>
        <c:marker val="1"/>
        <c:smooth val="0"/>
        <c:axId val="70194688"/>
        <c:axId val="70196608"/>
      </c:lineChart>
      <c:catAx>
        <c:axId val="70194688"/>
        <c:scaling>
          <c:orientation val="minMax"/>
        </c:scaling>
        <c:delete val="0"/>
        <c:axPos val="b"/>
        <c:title>
          <c:tx>
            <c:rich>
              <a:bodyPr/>
              <a:lstStyle/>
              <a:p>
                <a:pPr>
                  <a:defRPr/>
                </a:pPr>
                <a:r>
                  <a:rPr lang="en-US"/>
                  <a:t>semana epidemiológica</a:t>
                </a:r>
              </a:p>
            </c:rich>
          </c:tx>
          <c:layout/>
          <c:overlay val="0"/>
        </c:title>
        <c:numFmt formatCode="General" sourceLinked="1"/>
        <c:majorTickMark val="out"/>
        <c:minorTickMark val="none"/>
        <c:tickLblPos val="nextTo"/>
        <c:txPr>
          <a:bodyPr/>
          <a:lstStyle/>
          <a:p>
            <a:pPr>
              <a:defRPr sz="700"/>
            </a:pPr>
            <a:endParaRPr lang="en-US"/>
          </a:p>
        </c:txPr>
        <c:crossAx val="70196608"/>
        <c:crosses val="autoZero"/>
        <c:auto val="1"/>
        <c:lblAlgn val="ctr"/>
        <c:lblOffset val="100"/>
        <c:noMultiLvlLbl val="0"/>
      </c:catAx>
      <c:valAx>
        <c:axId val="70196608"/>
        <c:scaling>
          <c:orientation val="minMax"/>
        </c:scaling>
        <c:delete val="0"/>
        <c:axPos val="l"/>
        <c:title>
          <c:tx>
            <c:rich>
              <a:bodyPr rot="-5400000" vert="horz"/>
              <a:lstStyle/>
              <a:p>
                <a:pPr>
                  <a:defRPr/>
                </a:pPr>
                <a:r>
                  <a:rPr lang="en-US"/>
                  <a:t>Número de casos de ISQ</a:t>
                </a:r>
              </a:p>
            </c:rich>
          </c:tx>
          <c:layout>
            <c:manualLayout>
              <c:xMode val="edge"/>
              <c:yMode val="edge"/>
              <c:x val="2.088645743479766E-2"/>
              <c:y val="0.18108960338291047"/>
            </c:manualLayout>
          </c:layout>
          <c:overlay val="0"/>
        </c:title>
        <c:numFmt formatCode="General" sourceLinked="1"/>
        <c:majorTickMark val="out"/>
        <c:minorTickMark val="none"/>
        <c:tickLblPos val="nextTo"/>
        <c:crossAx val="70194688"/>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sz="1000" dirty="0" err="1"/>
              <a:t>Proporción</a:t>
            </a:r>
            <a:r>
              <a:rPr lang="en-US" sz="1000" dirty="0"/>
              <a:t> de </a:t>
            </a:r>
            <a:r>
              <a:rPr lang="en-US" sz="1000" dirty="0" err="1"/>
              <a:t>casos</a:t>
            </a:r>
            <a:r>
              <a:rPr lang="en-US" sz="1000" dirty="0"/>
              <a:t> </a:t>
            </a:r>
            <a:r>
              <a:rPr lang="en-US" sz="1000" dirty="0" err="1"/>
              <a:t>notificados</a:t>
            </a:r>
            <a:r>
              <a:rPr lang="en-US" sz="1000" baseline="0" dirty="0"/>
              <a:t> </a:t>
            </a:r>
            <a:r>
              <a:rPr lang="en-US" sz="1000" baseline="0" dirty="0" err="1"/>
              <a:t>según</a:t>
            </a:r>
            <a:r>
              <a:rPr lang="en-US" sz="1000" baseline="0" dirty="0"/>
              <a:t> </a:t>
            </a:r>
            <a:r>
              <a:rPr lang="en-US" sz="1000" baseline="0" dirty="0" err="1"/>
              <a:t>tipo</a:t>
            </a:r>
            <a:r>
              <a:rPr lang="en-US" sz="1000" baseline="0" dirty="0"/>
              <a:t> de </a:t>
            </a:r>
            <a:r>
              <a:rPr lang="en-US" sz="1000" dirty="0"/>
              <a:t>ISO </a:t>
            </a:r>
            <a:r>
              <a:rPr lang="en-US" sz="1000" dirty="0" err="1"/>
              <a:t>por</a:t>
            </a:r>
            <a:r>
              <a:rPr lang="en-US" sz="1000" baseline="0" dirty="0"/>
              <a:t> </a:t>
            </a:r>
            <a:r>
              <a:rPr lang="en-US" sz="1000" baseline="0" dirty="0" err="1"/>
              <a:t>categoría</a:t>
            </a:r>
            <a:r>
              <a:rPr lang="en-US" sz="1000" baseline="0" dirty="0"/>
              <a:t> de </a:t>
            </a:r>
            <a:r>
              <a:rPr lang="en-US" sz="1000" baseline="0" dirty="0" err="1"/>
              <a:t>infección</a:t>
            </a:r>
            <a:r>
              <a:rPr lang="en-US" sz="1000" dirty="0"/>
              <a:t> </a:t>
            </a:r>
          </a:p>
        </c:rich>
      </c:tx>
      <c:layout>
        <c:manualLayout>
          <c:xMode val="edge"/>
          <c:yMode val="edge"/>
          <c:x val="0.11916655577122806"/>
          <c:y val="2.3492213040459634E-2"/>
        </c:manualLayout>
      </c:layout>
      <c:overlay val="0"/>
    </c:title>
    <c:autoTitleDeleted val="0"/>
    <c:plotArea>
      <c:layout/>
      <c:barChart>
        <c:barDir val="bar"/>
        <c:grouping val="percentStacked"/>
        <c:varyColors val="0"/>
        <c:ser>
          <c:idx val="0"/>
          <c:order val="0"/>
          <c:tx>
            <c:strRef>
              <c:f>'octubre 2020'!$A$160</c:f>
              <c:strCache>
                <c:ptCount val="1"/>
                <c:pt idx="0">
                  <c:v>Superficial </c:v>
                </c:pt>
              </c:strCache>
            </c:strRef>
          </c:tx>
          <c:invertIfNegative val="0"/>
          <c:cat>
            <c:strRef>
              <c:f>'octubre 2020'!$B$159:$E$159</c:f>
              <c:strCache>
                <c:ptCount val="4"/>
                <c:pt idx="0">
                  <c:v>Cesárea</c:v>
                </c:pt>
                <c:pt idx="1">
                  <c:v>Herniorrafia</c:v>
                </c:pt>
                <c:pt idx="2">
                  <c:v>Revascularización miocárdica</c:v>
                </c:pt>
                <c:pt idx="3">
                  <c:v>Colecistectomía</c:v>
                </c:pt>
              </c:strCache>
            </c:strRef>
          </c:cat>
          <c:val>
            <c:numRef>
              <c:f>'octubre 2020'!$B$160:$E$160</c:f>
              <c:numCache>
                <c:formatCode>General</c:formatCode>
                <c:ptCount val="4"/>
                <c:pt idx="0">
                  <c:v>102</c:v>
                </c:pt>
                <c:pt idx="1">
                  <c:v>31</c:v>
                </c:pt>
                <c:pt idx="2">
                  <c:v>11</c:v>
                </c:pt>
                <c:pt idx="3">
                  <c:v>12</c:v>
                </c:pt>
              </c:numCache>
            </c:numRef>
          </c:val>
          <c:extLst>
            <c:ext xmlns:c16="http://schemas.microsoft.com/office/drawing/2014/chart" uri="{C3380CC4-5D6E-409C-BE32-E72D297353CC}">
              <c16:uniqueId val="{00000000-C450-4AAC-8B3C-3A4E62A2F407}"/>
            </c:ext>
          </c:extLst>
        </c:ser>
        <c:ser>
          <c:idx val="1"/>
          <c:order val="1"/>
          <c:tx>
            <c:strRef>
              <c:f>'octubre 2020'!$A$161</c:f>
              <c:strCache>
                <c:ptCount val="1"/>
                <c:pt idx="0">
                  <c:v>profunda </c:v>
                </c:pt>
              </c:strCache>
            </c:strRef>
          </c:tx>
          <c:invertIfNegative val="0"/>
          <c:cat>
            <c:strRef>
              <c:f>'octubre 2020'!$B$159:$E$159</c:f>
              <c:strCache>
                <c:ptCount val="4"/>
                <c:pt idx="0">
                  <c:v>Cesárea</c:v>
                </c:pt>
                <c:pt idx="1">
                  <c:v>Herniorrafia</c:v>
                </c:pt>
                <c:pt idx="2">
                  <c:v>Revascularización miocárdica</c:v>
                </c:pt>
                <c:pt idx="3">
                  <c:v>Colecistectomía</c:v>
                </c:pt>
              </c:strCache>
            </c:strRef>
          </c:cat>
          <c:val>
            <c:numRef>
              <c:f>'octubre 2020'!$B$161:$E$161</c:f>
              <c:numCache>
                <c:formatCode>General</c:formatCode>
                <c:ptCount val="4"/>
                <c:pt idx="0">
                  <c:v>36</c:v>
                </c:pt>
                <c:pt idx="1">
                  <c:v>16</c:v>
                </c:pt>
                <c:pt idx="2">
                  <c:v>11</c:v>
                </c:pt>
                <c:pt idx="3">
                  <c:v>2</c:v>
                </c:pt>
              </c:numCache>
            </c:numRef>
          </c:val>
          <c:extLst>
            <c:ext xmlns:c16="http://schemas.microsoft.com/office/drawing/2014/chart" uri="{C3380CC4-5D6E-409C-BE32-E72D297353CC}">
              <c16:uniqueId val="{00000001-C450-4AAC-8B3C-3A4E62A2F407}"/>
            </c:ext>
          </c:extLst>
        </c:ser>
        <c:ser>
          <c:idx val="2"/>
          <c:order val="2"/>
          <c:tx>
            <c:strRef>
              <c:f>'octubre 2020'!$A$162</c:f>
              <c:strCache>
                <c:ptCount val="1"/>
                <c:pt idx="0">
                  <c:v>organo espacio</c:v>
                </c:pt>
              </c:strCache>
            </c:strRef>
          </c:tx>
          <c:invertIfNegative val="0"/>
          <c:cat>
            <c:strRef>
              <c:f>'octubre 2020'!$B$159:$E$159</c:f>
              <c:strCache>
                <c:ptCount val="4"/>
                <c:pt idx="0">
                  <c:v>Cesárea</c:v>
                </c:pt>
                <c:pt idx="1">
                  <c:v>Herniorrafia</c:v>
                </c:pt>
                <c:pt idx="2">
                  <c:v>Revascularización miocárdica</c:v>
                </c:pt>
                <c:pt idx="3">
                  <c:v>Colecistectomía</c:v>
                </c:pt>
              </c:strCache>
            </c:strRef>
          </c:cat>
          <c:val>
            <c:numRef>
              <c:f>'octubre 2020'!$B$162:$E$162</c:f>
              <c:numCache>
                <c:formatCode>General</c:formatCode>
                <c:ptCount val="4"/>
                <c:pt idx="0">
                  <c:v>22</c:v>
                </c:pt>
                <c:pt idx="1">
                  <c:v>8</c:v>
                </c:pt>
                <c:pt idx="2">
                  <c:v>25</c:v>
                </c:pt>
                <c:pt idx="3">
                  <c:v>17</c:v>
                </c:pt>
              </c:numCache>
            </c:numRef>
          </c:val>
          <c:extLst>
            <c:ext xmlns:c16="http://schemas.microsoft.com/office/drawing/2014/chart" uri="{C3380CC4-5D6E-409C-BE32-E72D297353CC}">
              <c16:uniqueId val="{00000002-C450-4AAC-8B3C-3A4E62A2F407}"/>
            </c:ext>
          </c:extLst>
        </c:ser>
        <c:dLbls>
          <c:showLegendKey val="0"/>
          <c:showVal val="0"/>
          <c:showCatName val="0"/>
          <c:showSerName val="0"/>
          <c:showPercent val="0"/>
          <c:showBubbleSize val="0"/>
        </c:dLbls>
        <c:gapWidth val="75"/>
        <c:overlap val="100"/>
        <c:axId val="70315008"/>
        <c:axId val="146604800"/>
      </c:barChart>
      <c:catAx>
        <c:axId val="70315008"/>
        <c:scaling>
          <c:orientation val="minMax"/>
        </c:scaling>
        <c:delete val="0"/>
        <c:axPos val="l"/>
        <c:numFmt formatCode="General" sourceLinked="0"/>
        <c:majorTickMark val="none"/>
        <c:minorTickMark val="none"/>
        <c:tickLblPos val="nextTo"/>
        <c:txPr>
          <a:bodyPr/>
          <a:lstStyle/>
          <a:p>
            <a:pPr>
              <a:defRPr sz="700"/>
            </a:pPr>
            <a:endParaRPr lang="en-US"/>
          </a:p>
        </c:txPr>
        <c:crossAx val="146604800"/>
        <c:crosses val="autoZero"/>
        <c:auto val="1"/>
        <c:lblAlgn val="ctr"/>
        <c:lblOffset val="100"/>
        <c:noMultiLvlLbl val="0"/>
      </c:catAx>
      <c:valAx>
        <c:axId val="146604800"/>
        <c:scaling>
          <c:orientation val="minMax"/>
        </c:scaling>
        <c:delete val="0"/>
        <c:axPos val="b"/>
        <c:majorGridlines/>
        <c:numFmt formatCode="0%" sourceLinked="1"/>
        <c:majorTickMark val="none"/>
        <c:minorTickMark val="none"/>
        <c:tickLblPos val="nextTo"/>
        <c:spPr>
          <a:ln w="9525">
            <a:noFill/>
          </a:ln>
        </c:spPr>
        <c:crossAx val="70315008"/>
        <c:crosses val="autoZero"/>
        <c:crossBetween val="between"/>
      </c:valAx>
    </c:plotArea>
    <c:legend>
      <c:legendPos val="b"/>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87559869891"/>
          <c:y val="6.0351945295375777E-2"/>
          <c:w val="0.71868557814563816"/>
          <c:h val="0.71844376369937624"/>
        </c:manualLayout>
      </c:layout>
      <c:barChart>
        <c:barDir val="col"/>
        <c:grouping val="clustered"/>
        <c:varyColors val="0"/>
        <c:ser>
          <c:idx val="1"/>
          <c:order val="1"/>
          <c:tx>
            <c:strRef>
              <c:f>'octubre 2020'!$AP$9</c:f>
              <c:strCache>
                <c:ptCount val="1"/>
                <c:pt idx="0">
                  <c:v>2020</c:v>
                </c:pt>
              </c:strCache>
            </c:strRef>
          </c:tx>
          <c:spPr>
            <a:solidFill>
              <a:srgbClr val="00B0F0"/>
            </a:solidFill>
            <a:ln>
              <a:solidFill>
                <a:schemeClr val="tx1"/>
              </a:solidFill>
            </a:ln>
          </c:spPr>
          <c:invertIfNegative val="0"/>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2020'!$AP$10:$AP$64</c:f>
              <c:numCache>
                <c:formatCode>General</c:formatCode>
                <c:ptCount val="55"/>
                <c:pt idx="0">
                  <c:v>4</c:v>
                </c:pt>
                <c:pt idx="1">
                  <c:v>2</c:v>
                </c:pt>
                <c:pt idx="2">
                  <c:v>0</c:v>
                </c:pt>
                <c:pt idx="3">
                  <c:v>3</c:v>
                </c:pt>
                <c:pt idx="4">
                  <c:v>4</c:v>
                </c:pt>
                <c:pt idx="5">
                  <c:v>4</c:v>
                </c:pt>
                <c:pt idx="6">
                  <c:v>4</c:v>
                </c:pt>
                <c:pt idx="7">
                  <c:v>2</c:v>
                </c:pt>
                <c:pt idx="8">
                  <c:v>0</c:v>
                </c:pt>
                <c:pt idx="9">
                  <c:v>0</c:v>
                </c:pt>
                <c:pt idx="10">
                  <c:v>1</c:v>
                </c:pt>
                <c:pt idx="11">
                  <c:v>0</c:v>
                </c:pt>
                <c:pt idx="12">
                  <c:v>3</c:v>
                </c:pt>
                <c:pt idx="13">
                  <c:v>1</c:v>
                </c:pt>
                <c:pt idx="14">
                  <c:v>1</c:v>
                </c:pt>
                <c:pt idx="15">
                  <c:v>1</c:v>
                </c:pt>
                <c:pt idx="16">
                  <c:v>2</c:v>
                </c:pt>
                <c:pt idx="17">
                  <c:v>1</c:v>
                </c:pt>
                <c:pt idx="18">
                  <c:v>3</c:v>
                </c:pt>
                <c:pt idx="19">
                  <c:v>3</c:v>
                </c:pt>
                <c:pt idx="20">
                  <c:v>0</c:v>
                </c:pt>
                <c:pt idx="21">
                  <c:v>1</c:v>
                </c:pt>
                <c:pt idx="22">
                  <c:v>3</c:v>
                </c:pt>
                <c:pt idx="23">
                  <c:v>3</c:v>
                </c:pt>
                <c:pt idx="24">
                  <c:v>2</c:v>
                </c:pt>
                <c:pt idx="25">
                  <c:v>2</c:v>
                </c:pt>
                <c:pt idx="26">
                  <c:v>0</c:v>
                </c:pt>
                <c:pt idx="27">
                  <c:v>1</c:v>
                </c:pt>
                <c:pt idx="28">
                  <c:v>1</c:v>
                </c:pt>
                <c:pt idx="29">
                  <c:v>1</c:v>
                </c:pt>
                <c:pt idx="30">
                  <c:v>1</c:v>
                </c:pt>
                <c:pt idx="31">
                  <c:v>2</c:v>
                </c:pt>
                <c:pt idx="32">
                  <c:v>7</c:v>
                </c:pt>
                <c:pt idx="33">
                  <c:v>2</c:v>
                </c:pt>
                <c:pt idx="34">
                  <c:v>1</c:v>
                </c:pt>
                <c:pt idx="35">
                  <c:v>1</c:v>
                </c:pt>
                <c:pt idx="36">
                  <c:v>4</c:v>
                </c:pt>
                <c:pt idx="37">
                  <c:v>6</c:v>
                </c:pt>
                <c:pt idx="38">
                  <c:v>5</c:v>
                </c:pt>
                <c:pt idx="39">
                  <c:v>3</c:v>
                </c:pt>
                <c:pt idx="40">
                  <c:v>0</c:v>
                </c:pt>
                <c:pt idx="41">
                  <c:v>2</c:v>
                </c:pt>
                <c:pt idx="42" formatCode="0">
                  <c:v>0</c:v>
                </c:pt>
                <c:pt idx="43" formatCode="0">
                  <c:v>0</c:v>
                </c:pt>
              </c:numCache>
            </c:numRef>
          </c:val>
          <c:extLst>
            <c:ext xmlns:c16="http://schemas.microsoft.com/office/drawing/2014/chart" uri="{C3380CC4-5D6E-409C-BE32-E72D297353CC}">
              <c16:uniqueId val="{00000000-2ADE-489B-A749-50F186109E05}"/>
            </c:ext>
          </c:extLst>
        </c:ser>
        <c:dLbls>
          <c:showLegendKey val="0"/>
          <c:showVal val="0"/>
          <c:showCatName val="0"/>
          <c:showSerName val="0"/>
          <c:showPercent val="0"/>
          <c:showBubbleSize val="0"/>
        </c:dLbls>
        <c:gapWidth val="6"/>
        <c:axId val="191218816"/>
        <c:axId val="189833216"/>
      </c:barChart>
      <c:lineChart>
        <c:grouping val="standard"/>
        <c:varyColors val="0"/>
        <c:ser>
          <c:idx val="0"/>
          <c:order val="0"/>
          <c:tx>
            <c:strRef>
              <c:f>'octubre 2020'!$AO$9</c:f>
              <c:strCache>
                <c:ptCount val="1"/>
                <c:pt idx="0">
                  <c:v>2019</c:v>
                </c:pt>
              </c:strCache>
            </c:strRef>
          </c:tx>
          <c:spPr>
            <a:ln w="28575">
              <a:solidFill>
                <a:srgbClr val="92D050"/>
              </a:solidFill>
            </a:ln>
          </c:spPr>
          <c:marker>
            <c:symbol val="none"/>
          </c:marker>
          <c:cat>
            <c:numRef>
              <c:f>'octubre 2020'!$AB$10:$AB$63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'octubre 2020'!$AO$10:$AO$63</c:f>
              <c:numCache>
                <c:formatCode>General</c:formatCode>
                <c:ptCount val="54"/>
                <c:pt idx="0">
                  <c:v>5</c:v>
                </c:pt>
                <c:pt idx="1">
                  <c:v>0</c:v>
                </c:pt>
                <c:pt idx="2">
                  <c:v>1</c:v>
                </c:pt>
                <c:pt idx="3">
                  <c:v>0</c:v>
                </c:pt>
                <c:pt idx="4">
                  <c:v>2</c:v>
                </c:pt>
                <c:pt idx="5">
                  <c:v>4</c:v>
                </c:pt>
                <c:pt idx="6">
                  <c:v>5</c:v>
                </c:pt>
                <c:pt idx="7">
                  <c:v>5</c:v>
                </c:pt>
                <c:pt idx="8">
                  <c:v>11</c:v>
                </c:pt>
                <c:pt idx="9">
                  <c:v>7</c:v>
                </c:pt>
                <c:pt idx="10">
                  <c:v>6</c:v>
                </c:pt>
                <c:pt idx="11">
                  <c:v>5</c:v>
                </c:pt>
                <c:pt idx="12">
                  <c:v>3</c:v>
                </c:pt>
                <c:pt idx="13">
                  <c:v>6</c:v>
                </c:pt>
                <c:pt idx="14">
                  <c:v>2</c:v>
                </c:pt>
                <c:pt idx="15">
                  <c:v>7</c:v>
                </c:pt>
                <c:pt idx="16">
                  <c:v>3</c:v>
                </c:pt>
                <c:pt idx="17">
                  <c:v>5</c:v>
                </c:pt>
                <c:pt idx="18">
                  <c:v>3</c:v>
                </c:pt>
                <c:pt idx="19">
                  <c:v>4</c:v>
                </c:pt>
                <c:pt idx="20">
                  <c:v>2</c:v>
                </c:pt>
                <c:pt idx="21">
                  <c:v>6</c:v>
                </c:pt>
                <c:pt idx="22">
                  <c:v>4</c:v>
                </c:pt>
                <c:pt idx="23">
                  <c:v>3</c:v>
                </c:pt>
                <c:pt idx="24">
                  <c:v>4</c:v>
                </c:pt>
                <c:pt idx="25">
                  <c:v>3</c:v>
                </c:pt>
                <c:pt idx="26">
                  <c:v>6</c:v>
                </c:pt>
                <c:pt idx="27">
                  <c:v>0</c:v>
                </c:pt>
                <c:pt idx="28">
                  <c:v>3</c:v>
                </c:pt>
                <c:pt idx="29">
                  <c:v>1</c:v>
                </c:pt>
                <c:pt idx="30">
                  <c:v>2</c:v>
                </c:pt>
                <c:pt idx="31">
                  <c:v>3</c:v>
                </c:pt>
                <c:pt idx="32">
                  <c:v>1</c:v>
                </c:pt>
                <c:pt idx="33">
                  <c:v>1</c:v>
                </c:pt>
                <c:pt idx="34">
                  <c:v>6</c:v>
                </c:pt>
                <c:pt idx="35">
                  <c:v>4</c:v>
                </c:pt>
                <c:pt idx="36">
                  <c:v>3</c:v>
                </c:pt>
                <c:pt idx="37">
                  <c:v>2</c:v>
                </c:pt>
                <c:pt idx="38">
                  <c:v>4</c:v>
                </c:pt>
                <c:pt idx="39">
                  <c:v>2</c:v>
                </c:pt>
                <c:pt idx="40">
                  <c:v>3</c:v>
                </c:pt>
                <c:pt idx="41">
                  <c:v>2</c:v>
                </c:pt>
                <c:pt idx="42">
                  <c:v>5</c:v>
                </c:pt>
                <c:pt idx="43">
                  <c:v>6</c:v>
                </c:pt>
                <c:pt idx="44">
                  <c:v>4</c:v>
                </c:pt>
                <c:pt idx="45">
                  <c:v>0</c:v>
                </c:pt>
                <c:pt idx="46">
                  <c:v>1</c:v>
                </c:pt>
                <c:pt idx="47">
                  <c:v>3</c:v>
                </c:pt>
                <c:pt idx="48">
                  <c:v>4</c:v>
                </c:pt>
                <c:pt idx="49">
                  <c:v>3</c:v>
                </c:pt>
                <c:pt idx="50">
                  <c:v>1</c:v>
                </c:pt>
                <c:pt idx="51">
                  <c:v>2</c:v>
                </c:pt>
              </c:numCache>
            </c:numRef>
          </c:val>
          <c:smooth val="0"/>
          <c:extLst>
            <c:ext xmlns:c16="http://schemas.microsoft.com/office/drawing/2014/chart" uri="{C3380CC4-5D6E-409C-BE32-E72D297353CC}">
              <c16:uniqueId val="{00000001-2ADE-489B-A749-50F186109E05}"/>
            </c:ext>
          </c:extLst>
        </c:ser>
        <c:dLbls>
          <c:showLegendKey val="0"/>
          <c:showVal val="0"/>
          <c:showCatName val="0"/>
          <c:showSerName val="0"/>
          <c:showPercent val="0"/>
          <c:showBubbleSize val="0"/>
        </c:dLbls>
        <c:marker val="1"/>
        <c:smooth val="0"/>
        <c:axId val="191218816"/>
        <c:axId val="189833216"/>
      </c:lineChart>
      <c:catAx>
        <c:axId val="191218816"/>
        <c:scaling>
          <c:orientation val="minMax"/>
        </c:scaling>
        <c:delete val="0"/>
        <c:axPos val="b"/>
        <c:title>
          <c:tx>
            <c:rich>
              <a:bodyPr/>
              <a:lstStyle/>
              <a:p>
                <a:pPr>
                  <a:defRPr/>
                </a:pPr>
                <a:r>
                  <a:rPr lang="en-US"/>
                  <a:t>semana epidemiológica</a:t>
                </a:r>
              </a:p>
            </c:rich>
          </c:tx>
          <c:layout/>
          <c:overlay val="0"/>
        </c:title>
        <c:numFmt formatCode="General" sourceLinked="1"/>
        <c:majorTickMark val="out"/>
        <c:minorTickMark val="none"/>
        <c:tickLblPos val="nextTo"/>
        <c:txPr>
          <a:bodyPr/>
          <a:lstStyle/>
          <a:p>
            <a:pPr>
              <a:defRPr sz="700"/>
            </a:pPr>
            <a:endParaRPr lang="en-US"/>
          </a:p>
        </c:txPr>
        <c:crossAx val="189833216"/>
        <c:crosses val="autoZero"/>
        <c:auto val="1"/>
        <c:lblAlgn val="ctr"/>
        <c:lblOffset val="100"/>
        <c:noMultiLvlLbl val="0"/>
      </c:catAx>
      <c:valAx>
        <c:axId val="189833216"/>
        <c:scaling>
          <c:orientation val="minMax"/>
        </c:scaling>
        <c:delete val="0"/>
        <c:axPos val="l"/>
        <c:title>
          <c:tx>
            <c:rich>
              <a:bodyPr rot="-5400000" vert="horz"/>
              <a:lstStyle/>
              <a:p>
                <a:pPr>
                  <a:defRPr/>
                </a:pPr>
                <a:r>
                  <a:rPr lang="en-US"/>
                  <a:t>número de casos de endometritis</a:t>
                </a:r>
              </a:p>
            </c:rich>
          </c:tx>
          <c:layout/>
          <c:overlay val="0"/>
        </c:title>
        <c:numFmt formatCode="General" sourceLinked="1"/>
        <c:majorTickMark val="out"/>
        <c:minorTickMark val="none"/>
        <c:tickLblPos val="nextTo"/>
        <c:crossAx val="191218816"/>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'definitivo boletín'!$Q$27</c:f>
              <c:strCache>
                <c:ptCount val="1"/>
                <c:pt idx="0">
                  <c:v>2020</c:v>
                </c:pt>
              </c:strCache>
            </c:strRef>
          </c:tx>
          <c:spPr>
            <a:solidFill>
              <a:srgbClr val="00B0F0"/>
            </a:solidFill>
            <a:ln>
              <a:solidFill>
                <a:sysClr val="windowText" lastClr="000000"/>
              </a:solidFill>
            </a:ln>
          </c:spPr>
          <c:invertIfNegative val="0"/>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boletín'!$Q$28:$Q$73</c:f>
              <c:numCache>
                <c:formatCode>General</c:formatCode>
                <c:ptCount val="46"/>
                <c:pt idx="0">
                  <c:v>8</c:v>
                </c:pt>
                <c:pt idx="1">
                  <c:v>6</c:v>
                </c:pt>
                <c:pt idx="2">
                  <c:v>13</c:v>
                </c:pt>
                <c:pt idx="3">
                  <c:v>8</c:v>
                </c:pt>
                <c:pt idx="4">
                  <c:v>13</c:v>
                </c:pt>
                <c:pt idx="5">
                  <c:v>9</c:v>
                </c:pt>
                <c:pt idx="6">
                  <c:v>5</c:v>
                </c:pt>
                <c:pt idx="7">
                  <c:v>13</c:v>
                </c:pt>
                <c:pt idx="8">
                  <c:v>13</c:v>
                </c:pt>
                <c:pt idx="9">
                  <c:v>8</c:v>
                </c:pt>
                <c:pt idx="10">
                  <c:v>8</c:v>
                </c:pt>
                <c:pt idx="11">
                  <c:v>8</c:v>
                </c:pt>
                <c:pt idx="12">
                  <c:v>9</c:v>
                </c:pt>
                <c:pt idx="13">
                  <c:v>13</c:v>
                </c:pt>
                <c:pt idx="14">
                  <c:v>15</c:v>
                </c:pt>
                <c:pt idx="15">
                  <c:v>7</c:v>
                </c:pt>
                <c:pt idx="16">
                  <c:v>4</c:v>
                </c:pt>
                <c:pt idx="17">
                  <c:v>7</c:v>
                </c:pt>
                <c:pt idx="18">
                  <c:v>11</c:v>
                </c:pt>
                <c:pt idx="19">
                  <c:v>5</c:v>
                </c:pt>
                <c:pt idx="20">
                  <c:v>7</c:v>
                </c:pt>
                <c:pt idx="21">
                  <c:v>13</c:v>
                </c:pt>
                <c:pt idx="22">
                  <c:v>6</c:v>
                </c:pt>
                <c:pt idx="23">
                  <c:v>6</c:v>
                </c:pt>
                <c:pt idx="24">
                  <c:v>11</c:v>
                </c:pt>
                <c:pt idx="25">
                  <c:v>8</c:v>
                </c:pt>
                <c:pt idx="26">
                  <c:v>9</c:v>
                </c:pt>
                <c:pt idx="27">
                  <c:v>20</c:v>
                </c:pt>
                <c:pt idx="28">
                  <c:v>22</c:v>
                </c:pt>
                <c:pt idx="29">
                  <c:v>23</c:v>
                </c:pt>
                <c:pt idx="30">
                  <c:v>31</c:v>
                </c:pt>
                <c:pt idx="31">
                  <c:v>40</c:v>
                </c:pt>
                <c:pt idx="32">
                  <c:v>37</c:v>
                </c:pt>
                <c:pt idx="33">
                  <c:v>45</c:v>
                </c:pt>
                <c:pt idx="34">
                  <c:v>58</c:v>
                </c:pt>
                <c:pt idx="35">
                  <c:v>33</c:v>
                </c:pt>
                <c:pt idx="36">
                  <c:v>34</c:v>
                </c:pt>
                <c:pt idx="37">
                  <c:v>30</c:v>
                </c:pt>
                <c:pt idx="38">
                  <c:v>21</c:v>
                </c:pt>
                <c:pt idx="39">
                  <c:v>26</c:v>
                </c:pt>
                <c:pt idx="40">
                  <c:v>30</c:v>
                </c:pt>
                <c:pt idx="41">
                  <c:v>19</c:v>
                </c:pt>
                <c:pt idx="42">
                  <c:v>22</c:v>
                </c:pt>
                <c:pt idx="43">
                  <c:v>22</c:v>
                </c:pt>
                <c:pt idx="44">
                  <c:v>2</c:v>
                </c:pt>
                <c:pt idx="45">
                  <c:v>1</c:v>
                </c:pt>
              </c:numCache>
            </c:numRef>
          </c:val>
          <c:extLst>
            <c:ext xmlns:c16="http://schemas.microsoft.com/office/drawing/2014/chart" uri="{C3380CC4-5D6E-409C-BE32-E72D297353CC}">
              <c16:uniqueId val="{00000000-0F5E-4C15-8FF9-ACDF99792216}"/>
            </c:ext>
          </c:extLst>
        </c:ser>
        <c:dLbls>
          <c:showLegendKey val="0"/>
          <c:showVal val="0"/>
          <c:showCatName val="0"/>
          <c:showSerName val="0"/>
          <c:showPercent val="0"/>
          <c:showBubbleSize val="0"/>
        </c:dLbls>
        <c:gapWidth val="150"/>
        <c:axId val="193014016"/>
        <c:axId val="193061632"/>
      </c:barChart>
      <c:lineChart>
        <c:grouping val="standard"/>
        <c:varyColors val="0"/>
        <c:ser>
          <c:idx val="0"/>
          <c:order val="0"/>
          <c:tx>
            <c:strRef>
              <c:f>'definitivo boletín'!$P$27</c:f>
              <c:strCache>
                <c:ptCount val="1"/>
                <c:pt idx="0">
                  <c:v>2019</c:v>
                </c:pt>
              </c:strCache>
            </c:strRef>
          </c:tx>
          <c:spPr>
            <a:ln w="19050">
              <a:solidFill>
                <a:srgbClr val="92D050"/>
              </a:solidFill>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boletín'!$P$28:$P$80</c:f>
              <c:numCache>
                <c:formatCode>General</c:formatCode>
                <c:ptCount val="53"/>
                <c:pt idx="0">
                  <c:v>3</c:v>
                </c:pt>
                <c:pt idx="1">
                  <c:v>7</c:v>
                </c:pt>
                <c:pt idx="2">
                  <c:v>8</c:v>
                </c:pt>
                <c:pt idx="3">
                  <c:v>6</c:v>
                </c:pt>
                <c:pt idx="4">
                  <c:v>3</c:v>
                </c:pt>
                <c:pt idx="5">
                  <c:v>7</c:v>
                </c:pt>
                <c:pt idx="6">
                  <c:v>3</c:v>
                </c:pt>
                <c:pt idx="7">
                  <c:v>12</c:v>
                </c:pt>
                <c:pt idx="8">
                  <c:v>10</c:v>
                </c:pt>
                <c:pt idx="9">
                  <c:v>10</c:v>
                </c:pt>
                <c:pt idx="10">
                  <c:v>11</c:v>
                </c:pt>
                <c:pt idx="11">
                  <c:v>3</c:v>
                </c:pt>
                <c:pt idx="12">
                  <c:v>8</c:v>
                </c:pt>
                <c:pt idx="13">
                  <c:v>7</c:v>
                </c:pt>
                <c:pt idx="14">
                  <c:v>11</c:v>
                </c:pt>
                <c:pt idx="15">
                  <c:v>10</c:v>
                </c:pt>
                <c:pt idx="16">
                  <c:v>3</c:v>
                </c:pt>
                <c:pt idx="17">
                  <c:v>11</c:v>
                </c:pt>
                <c:pt idx="18">
                  <c:v>10</c:v>
                </c:pt>
                <c:pt idx="19">
                  <c:v>10</c:v>
                </c:pt>
                <c:pt idx="20">
                  <c:v>10</c:v>
                </c:pt>
                <c:pt idx="21">
                  <c:v>4</c:v>
                </c:pt>
                <c:pt idx="22">
                  <c:v>8</c:v>
                </c:pt>
                <c:pt idx="23">
                  <c:v>8</c:v>
                </c:pt>
                <c:pt idx="24">
                  <c:v>8</c:v>
                </c:pt>
                <c:pt idx="25">
                  <c:v>7</c:v>
                </c:pt>
                <c:pt idx="26">
                  <c:v>10</c:v>
                </c:pt>
                <c:pt idx="27">
                  <c:v>5</c:v>
                </c:pt>
                <c:pt idx="28">
                  <c:v>12</c:v>
                </c:pt>
                <c:pt idx="29">
                  <c:v>11</c:v>
                </c:pt>
                <c:pt idx="30">
                  <c:v>9</c:v>
                </c:pt>
                <c:pt idx="31">
                  <c:v>9</c:v>
                </c:pt>
                <c:pt idx="32">
                  <c:v>9</c:v>
                </c:pt>
                <c:pt idx="33">
                  <c:v>4</c:v>
                </c:pt>
                <c:pt idx="34">
                  <c:v>12</c:v>
                </c:pt>
                <c:pt idx="35">
                  <c:v>16</c:v>
                </c:pt>
                <c:pt idx="36">
                  <c:v>7</c:v>
                </c:pt>
                <c:pt idx="37">
                  <c:v>13</c:v>
                </c:pt>
                <c:pt idx="38">
                  <c:v>6</c:v>
                </c:pt>
                <c:pt idx="39">
                  <c:v>6</c:v>
                </c:pt>
                <c:pt idx="40">
                  <c:v>3</c:v>
                </c:pt>
                <c:pt idx="41">
                  <c:v>8</c:v>
                </c:pt>
                <c:pt idx="42">
                  <c:v>14</c:v>
                </c:pt>
                <c:pt idx="43">
                  <c:v>4</c:v>
                </c:pt>
                <c:pt idx="44">
                  <c:v>3</c:v>
                </c:pt>
                <c:pt idx="45">
                  <c:v>8</c:v>
                </c:pt>
                <c:pt idx="46">
                  <c:v>8</c:v>
                </c:pt>
                <c:pt idx="47">
                  <c:v>9</c:v>
                </c:pt>
                <c:pt idx="48">
                  <c:v>10</c:v>
                </c:pt>
                <c:pt idx="49">
                  <c:v>8</c:v>
                </c:pt>
                <c:pt idx="50">
                  <c:v>7</c:v>
                </c:pt>
                <c:pt idx="51">
                  <c:v>4</c:v>
                </c:pt>
                <c:pt idx="52">
                  <c:v>4</c:v>
                </c:pt>
              </c:numCache>
            </c:numRef>
          </c:val>
          <c:smooth val="0"/>
          <c:extLst>
            <c:ext xmlns:c16="http://schemas.microsoft.com/office/drawing/2014/chart" uri="{C3380CC4-5D6E-409C-BE32-E72D297353CC}">
              <c16:uniqueId val="{00000001-0F5E-4C15-8FF9-ACDF99792216}"/>
            </c:ext>
          </c:extLst>
        </c:ser>
        <c:dLbls>
          <c:showLegendKey val="0"/>
          <c:showVal val="0"/>
          <c:showCatName val="0"/>
          <c:showSerName val="0"/>
          <c:showPercent val="0"/>
          <c:showBubbleSize val="0"/>
        </c:dLbls>
        <c:marker val="1"/>
        <c:smooth val="0"/>
        <c:axId val="193014016"/>
        <c:axId val="193061632"/>
      </c:lineChart>
      <c:catAx>
        <c:axId val="193014016"/>
        <c:scaling>
          <c:orientation val="minMax"/>
        </c:scaling>
        <c:delete val="0"/>
        <c:axPos val="b"/>
        <c:title>
          <c:tx>
            <c:rich>
              <a:bodyPr/>
              <a:lstStyle/>
              <a:p>
                <a:pPr>
                  <a:defRPr/>
                </a:pPr>
                <a:r>
                  <a:rPr lang="en-US"/>
                  <a:t>Semana epidemiológica</a:t>
                </a:r>
              </a:p>
            </c:rich>
          </c:tx>
          <c:layout/>
          <c:overlay val="0"/>
        </c:title>
        <c:numFmt formatCode="General" sourceLinked="1"/>
        <c:majorTickMark val="out"/>
        <c:minorTickMark val="none"/>
        <c:tickLblPos val="nextTo"/>
        <c:txPr>
          <a:bodyPr/>
          <a:lstStyle/>
          <a:p>
            <a:pPr>
              <a:defRPr sz="800"/>
            </a:pPr>
            <a:endParaRPr lang="en-US"/>
          </a:p>
        </c:txPr>
        <c:crossAx val="193061632"/>
        <c:crosses val="autoZero"/>
        <c:auto val="1"/>
        <c:lblAlgn val="ctr"/>
        <c:lblOffset val="100"/>
        <c:noMultiLvlLbl val="0"/>
      </c:catAx>
      <c:valAx>
        <c:axId val="193061632"/>
        <c:scaling>
          <c:orientation val="minMax"/>
        </c:scaling>
        <c:delete val="0"/>
        <c:axPos val="l"/>
        <c:title>
          <c:tx>
            <c:rich>
              <a:bodyPr rot="-5400000" vert="horz"/>
              <a:lstStyle/>
              <a:p>
                <a:pPr>
                  <a:defRPr/>
                </a:pPr>
                <a:r>
                  <a:rPr lang="en-US"/>
                  <a:t>Casos de IAD</a:t>
                </a:r>
              </a:p>
            </c:rich>
          </c:tx>
          <c:layout/>
          <c:overlay val="0"/>
        </c:title>
        <c:numFmt formatCode="General" sourceLinked="1"/>
        <c:majorTickMark val="out"/>
        <c:minorTickMark val="none"/>
        <c:tickLblPos val="nextTo"/>
        <c:crossAx val="193014016"/>
        <c:crosses val="autoZero"/>
        <c:crossBetween val="between"/>
      </c:valAx>
    </c:plotArea>
    <c:legend>
      <c:legendPos val="r"/>
      <c:layout/>
      <c:overlay val="0"/>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10059920218522E-2"/>
          <c:y val="9.2628445979442919E-2"/>
          <c:w val="0.88200441572871791"/>
          <c:h val="0.77894144410952038"/>
        </c:manualLayout>
      </c:layout>
      <c:barChart>
        <c:barDir val="col"/>
        <c:grouping val="clustered"/>
        <c:varyColors val="0"/>
        <c:ser>
          <c:idx val="3"/>
          <c:order val="3"/>
          <c:tx>
            <c:strRef>
              <c:f>Tuberculosis!$A$58</c:f>
              <c:strCache>
                <c:ptCount val="1"/>
                <c:pt idx="0">
                  <c:v>2020</c:v>
                </c:pt>
              </c:strCache>
            </c:strRef>
          </c:tx>
          <c:spPr>
            <a:solidFill>
              <a:schemeClr val="accent1">
                <a:lumMod val="75000"/>
              </a:schemeClr>
            </a:solidFill>
            <a:ln>
              <a:solidFill>
                <a:schemeClr val="tx1"/>
              </a:solidFill>
            </a:ln>
          </c:spPr>
          <c:invertIfNegative val="0"/>
          <c:val>
            <c:numRef>
              <c:f>Tuberculosis!$B$58:$BA$58</c:f>
              <c:numCache>
                <c:formatCode>General</c:formatCode>
                <c:ptCount val="52"/>
                <c:pt idx="0">
                  <c:v>32</c:v>
                </c:pt>
                <c:pt idx="1">
                  <c:v>42</c:v>
                </c:pt>
                <c:pt idx="2">
                  <c:v>52</c:v>
                </c:pt>
                <c:pt idx="3">
                  <c:v>28</c:v>
                </c:pt>
                <c:pt idx="4">
                  <c:v>35</c:v>
                </c:pt>
                <c:pt idx="5">
                  <c:v>40</c:v>
                </c:pt>
                <c:pt idx="6">
                  <c:v>32</c:v>
                </c:pt>
                <c:pt idx="7">
                  <c:v>39</c:v>
                </c:pt>
                <c:pt idx="8">
                  <c:v>41</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34</c:v>
                </c:pt>
                <c:pt idx="36">
                  <c:v>25</c:v>
                </c:pt>
                <c:pt idx="37">
                  <c:v>42</c:v>
                </c:pt>
                <c:pt idx="38">
                  <c:v>34</c:v>
                </c:pt>
                <c:pt idx="39">
                  <c:v>30</c:v>
                </c:pt>
                <c:pt idx="40">
                  <c:v>32</c:v>
                </c:pt>
                <c:pt idx="41">
                  <c:v>33</c:v>
                </c:pt>
                <c:pt idx="42">
                  <c:v>34</c:v>
                </c:pt>
                <c:pt idx="43">
                  <c:v>36</c:v>
                </c:pt>
                <c:pt idx="44">
                  <c:v>33</c:v>
                </c:pt>
                <c:pt idx="45">
                  <c:v>34</c:v>
                </c:pt>
                <c:pt idx="46">
                  <c:v>29</c:v>
                </c:pt>
                <c:pt idx="47">
                  <c:v>28</c:v>
                </c:pt>
              </c:numCache>
            </c:numRef>
          </c:val>
          <c:extLst>
            <c:ext xmlns:c16="http://schemas.microsoft.com/office/drawing/2014/chart" uri="{C3380CC4-5D6E-409C-BE32-E72D297353CC}">
              <c16:uniqueId val="{00000000-D441-4694-85D1-402CA847D69D}"/>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Tuberculosis!$A$55</c:f>
              <c:strCache>
                <c:ptCount val="1"/>
                <c:pt idx="0">
                  <c:v>2017</c:v>
                </c:pt>
              </c:strCache>
            </c:strRef>
          </c:tx>
          <c:spPr>
            <a:ln w="12700">
              <a:solidFill>
                <a:srgbClr val="00B050"/>
              </a:solidFill>
            </a:ln>
          </c:spPr>
          <c:marker>
            <c:symbol val="none"/>
          </c:marker>
          <c:val>
            <c:numRef>
              <c:f>Tuberculosis!$B$55:$BA$55</c:f>
              <c:numCache>
                <c:formatCode>General</c:formatCode>
                <c:ptCount val="52"/>
                <c:pt idx="0">
                  <c:v>36</c:v>
                </c:pt>
                <c:pt idx="1">
                  <c:v>27</c:v>
                </c:pt>
                <c:pt idx="2">
                  <c:v>32</c:v>
                </c:pt>
                <c:pt idx="3">
                  <c:v>27</c:v>
                </c:pt>
                <c:pt idx="4">
                  <c:v>33</c:v>
                </c:pt>
                <c:pt idx="5">
                  <c:v>38</c:v>
                </c:pt>
                <c:pt idx="6">
                  <c:v>31</c:v>
                </c:pt>
                <c:pt idx="7">
                  <c:v>26</c:v>
                </c:pt>
                <c:pt idx="8">
                  <c:v>41</c:v>
                </c:pt>
                <c:pt idx="9">
                  <c:v>37</c:v>
                </c:pt>
                <c:pt idx="10">
                  <c:v>30</c:v>
                </c:pt>
                <c:pt idx="11">
                  <c:v>25</c:v>
                </c:pt>
                <c:pt idx="12">
                  <c:v>39</c:v>
                </c:pt>
                <c:pt idx="13">
                  <c:v>37</c:v>
                </c:pt>
                <c:pt idx="14">
                  <c:v>30</c:v>
                </c:pt>
                <c:pt idx="15">
                  <c:v>38</c:v>
                </c:pt>
                <c:pt idx="16">
                  <c:v>34</c:v>
                </c:pt>
                <c:pt idx="17">
                  <c:v>29</c:v>
                </c:pt>
                <c:pt idx="18">
                  <c:v>35</c:v>
                </c:pt>
                <c:pt idx="19">
                  <c:v>33</c:v>
                </c:pt>
                <c:pt idx="20">
                  <c:v>36</c:v>
                </c:pt>
                <c:pt idx="21">
                  <c:v>29</c:v>
                </c:pt>
                <c:pt idx="22">
                  <c:v>30</c:v>
                </c:pt>
                <c:pt idx="23">
                  <c:v>35</c:v>
                </c:pt>
                <c:pt idx="24">
                  <c:v>23</c:v>
                </c:pt>
                <c:pt idx="25">
                  <c:v>27</c:v>
                </c:pt>
                <c:pt idx="26">
                  <c:v>23</c:v>
                </c:pt>
                <c:pt idx="27">
                  <c:v>32</c:v>
                </c:pt>
                <c:pt idx="28">
                  <c:v>35</c:v>
                </c:pt>
                <c:pt idx="29">
                  <c:v>33</c:v>
                </c:pt>
                <c:pt idx="30">
                  <c:v>40</c:v>
                </c:pt>
                <c:pt idx="31">
                  <c:v>33</c:v>
                </c:pt>
                <c:pt idx="32">
                  <c:v>38</c:v>
                </c:pt>
                <c:pt idx="33">
                  <c:v>20</c:v>
                </c:pt>
                <c:pt idx="34">
                  <c:v>25</c:v>
                </c:pt>
                <c:pt idx="35">
                  <c:v>23</c:v>
                </c:pt>
                <c:pt idx="36">
                  <c:v>32</c:v>
                </c:pt>
                <c:pt idx="37">
                  <c:v>43</c:v>
                </c:pt>
                <c:pt idx="38">
                  <c:v>30</c:v>
                </c:pt>
                <c:pt idx="39">
                  <c:v>34</c:v>
                </c:pt>
                <c:pt idx="40">
                  <c:v>31</c:v>
                </c:pt>
                <c:pt idx="41">
                  <c:v>27</c:v>
                </c:pt>
                <c:pt idx="42">
                  <c:v>31</c:v>
                </c:pt>
                <c:pt idx="43">
                  <c:v>29</c:v>
                </c:pt>
                <c:pt idx="44">
                  <c:v>26</c:v>
                </c:pt>
                <c:pt idx="45">
                  <c:v>23</c:v>
                </c:pt>
                <c:pt idx="46">
                  <c:v>36</c:v>
                </c:pt>
                <c:pt idx="47">
                  <c:v>36</c:v>
                </c:pt>
                <c:pt idx="48">
                  <c:v>21</c:v>
                </c:pt>
                <c:pt idx="49">
                  <c:v>22</c:v>
                </c:pt>
                <c:pt idx="50">
                  <c:v>27</c:v>
                </c:pt>
                <c:pt idx="51">
                  <c:v>9</c:v>
                </c:pt>
              </c:numCache>
            </c:numRef>
          </c:val>
          <c:smooth val="0"/>
          <c:extLst>
            <c:ext xmlns:c16="http://schemas.microsoft.com/office/drawing/2014/chart" uri="{C3380CC4-5D6E-409C-BE32-E72D297353CC}">
              <c16:uniqueId val="{00000001-D441-4694-85D1-402CA847D69D}"/>
            </c:ext>
          </c:extLst>
        </c:ser>
        <c:ser>
          <c:idx val="1"/>
          <c:order val="1"/>
          <c:tx>
            <c:strRef>
              <c:f>Tuberculosis!$A$56</c:f>
              <c:strCache>
                <c:ptCount val="1"/>
                <c:pt idx="0">
                  <c:v>2018</c:v>
                </c:pt>
              </c:strCache>
            </c:strRef>
          </c:tx>
          <c:spPr>
            <a:ln w="12700">
              <a:solidFill>
                <a:srgbClr val="C0000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2-D441-4694-85D1-402CA847D69D}"/>
            </c:ext>
          </c:extLst>
        </c:ser>
        <c:ser>
          <c:idx val="2"/>
          <c:order val="2"/>
          <c:tx>
            <c:strRef>
              <c:f>Tuberculosis!$A$57</c:f>
              <c:strCache>
                <c:ptCount val="1"/>
                <c:pt idx="0">
                  <c:v>2019</c:v>
                </c:pt>
              </c:strCache>
            </c:strRef>
          </c:tx>
          <c:spPr>
            <a:ln w="12700">
              <a:solidFill>
                <a:srgbClr val="FFC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3-D441-4694-85D1-402CA847D69D}"/>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sz="700" baseline="0"/>
                </a:pPr>
                <a:r>
                  <a:rPr lang="en-US" sz="700" baseline="0"/>
                  <a:t>Semana Epidemiológica</a:t>
                </a:r>
              </a:p>
            </c:rich>
          </c:tx>
          <c:layout>
            <c:manualLayout>
              <c:xMode val="edge"/>
              <c:yMode val="edge"/>
              <c:x val="0.41332627443715469"/>
              <c:y val="0.92917584380089135"/>
            </c:manualLayout>
          </c:layout>
          <c:overlay val="0"/>
        </c:title>
        <c:majorTickMark val="out"/>
        <c:minorTickMark val="none"/>
        <c:tickLblPos val="nextTo"/>
        <c:txPr>
          <a:bodyPr/>
          <a:lstStyle/>
          <a:p>
            <a:pPr>
              <a:defRPr sz="6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layout>
            <c:manualLayout>
              <c:xMode val="edge"/>
              <c:yMode val="edge"/>
              <c:x val="1.9168673094396998E-2"/>
              <c:y val="0.30335034874972677"/>
            </c:manualLayout>
          </c:layout>
          <c:overlay val="0"/>
        </c:title>
        <c:numFmt formatCode="General" sourceLinked="1"/>
        <c:majorTickMark val="out"/>
        <c:minorTickMark val="none"/>
        <c:tickLblPos val="nextTo"/>
        <c:txPr>
          <a:bodyPr/>
          <a:lstStyle/>
          <a:p>
            <a:pPr>
              <a:defRPr sz="700" b="0" i="0" baseline="0"/>
            </a:pPr>
            <a:endParaRPr lang="en-US"/>
          </a:p>
        </c:txPr>
        <c:crossAx val="1595986208"/>
        <c:crosses val="autoZero"/>
        <c:crossBetween val="between"/>
      </c:valAx>
    </c:plotArea>
    <c:legend>
      <c:legendPos val="t"/>
      <c:layou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EC1-4132-B94A-8746F00501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Hoja1!$V$2:$V$10</c:f>
              <c:strCache>
                <c:ptCount val="9"/>
                <c:pt idx="0">
                  <c:v>Pleural</c:v>
                </c:pt>
                <c:pt idx="1">
                  <c:v>Meningea</c:v>
                </c:pt>
                <c:pt idx="2">
                  <c:v>Peritoneal</c:v>
                </c:pt>
                <c:pt idx="3">
                  <c:v>Ganglionar</c:v>
                </c:pt>
                <c:pt idx="4">
                  <c:v>Intestinal</c:v>
                </c:pt>
                <c:pt idx="5">
                  <c:v>Osteoarticular</c:v>
                </c:pt>
                <c:pt idx="6">
                  <c:v>Genitourinaria</c:v>
                </c:pt>
                <c:pt idx="7">
                  <c:v>Pericárdica</c:v>
                </c:pt>
                <c:pt idx="8">
                  <c:v>Otro</c:v>
                </c:pt>
              </c:strCache>
            </c:strRef>
          </c:cat>
          <c:val>
            <c:numRef>
              <c:f>Hoja1!$X$2:$X$10</c:f>
              <c:numCache>
                <c:formatCode>0.00</c:formatCode>
                <c:ptCount val="9"/>
                <c:pt idx="0">
                  <c:v>40.154440154440152</c:v>
                </c:pt>
                <c:pt idx="1">
                  <c:v>13.127413127413126</c:v>
                </c:pt>
                <c:pt idx="2">
                  <c:v>4.6332046332046328</c:v>
                </c:pt>
                <c:pt idx="3">
                  <c:v>23.166023166023166</c:v>
                </c:pt>
                <c:pt idx="4">
                  <c:v>1.5444015444015444</c:v>
                </c:pt>
                <c:pt idx="5">
                  <c:v>6.563706563706563</c:v>
                </c:pt>
                <c:pt idx="6">
                  <c:v>1.9305019305019304</c:v>
                </c:pt>
                <c:pt idx="7">
                  <c:v>0.38610038610038611</c:v>
                </c:pt>
                <c:pt idx="8">
                  <c:v>8.4942084942084932</c:v>
                </c:pt>
              </c:numCache>
            </c:numRef>
          </c:val>
          <c:extLst>
            <c:ext xmlns:c16="http://schemas.microsoft.com/office/drawing/2014/chart" uri="{C3380CC4-5D6E-409C-BE32-E72D297353CC}">
              <c16:uniqueId val="{00000000-1EC1-4132-B94A-8746F00501F0}"/>
            </c:ext>
          </c:extLst>
        </c:ser>
        <c:dLbls>
          <c:showLegendKey val="0"/>
          <c:showVal val="0"/>
          <c:showCatName val="0"/>
          <c:showSerName val="0"/>
          <c:showPercent val="0"/>
          <c:showBubbleSize val="0"/>
        </c:dLbls>
        <c:gapWidth val="182"/>
        <c:axId val="1972881215"/>
        <c:axId val="1972881631"/>
      </c:barChart>
      <c:catAx>
        <c:axId val="1972881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2881631"/>
        <c:crosses val="autoZero"/>
        <c:auto val="1"/>
        <c:lblAlgn val="ctr"/>
        <c:lblOffset val="100"/>
        <c:noMultiLvlLbl val="0"/>
      </c:catAx>
      <c:valAx>
        <c:axId val="197288163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2881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34D0-4D32-A7EB-54003C7330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Hoja1!$D$12:$D$17</c:f>
              <c:strCache>
                <c:ptCount val="6"/>
                <c:pt idx="0">
                  <c:v>Primera Infancia</c:v>
                </c:pt>
                <c:pt idx="1">
                  <c:v>Infancia</c:v>
                </c:pt>
                <c:pt idx="2">
                  <c:v>Adolescencia</c:v>
                </c:pt>
                <c:pt idx="3">
                  <c:v>Juventud</c:v>
                </c:pt>
                <c:pt idx="4">
                  <c:v>Adultez</c:v>
                </c:pt>
                <c:pt idx="5">
                  <c:v>Persona Mayor</c:v>
                </c:pt>
              </c:strCache>
            </c:strRef>
          </c:cat>
          <c:val>
            <c:numRef>
              <c:f>Hoja1!$F$12:$F$17</c:f>
              <c:numCache>
                <c:formatCode>0.00</c:formatCode>
                <c:ptCount val="6"/>
                <c:pt idx="0">
                  <c:v>0.56258790436005623</c:v>
                </c:pt>
                <c:pt idx="1">
                  <c:v>0.77355836849507742</c:v>
                </c:pt>
                <c:pt idx="2">
                  <c:v>4.4303797468354427</c:v>
                </c:pt>
                <c:pt idx="3">
                  <c:v>17.299578059071731</c:v>
                </c:pt>
                <c:pt idx="4">
                  <c:v>54.711673699015471</c:v>
                </c:pt>
                <c:pt idx="5">
                  <c:v>22.222222222222221</c:v>
                </c:pt>
              </c:numCache>
            </c:numRef>
          </c:val>
          <c:extLst>
            <c:ext xmlns:c16="http://schemas.microsoft.com/office/drawing/2014/chart" uri="{C3380CC4-5D6E-409C-BE32-E72D297353CC}">
              <c16:uniqueId val="{00000000-34D0-4D32-A7EB-54003C7330BA}"/>
            </c:ext>
          </c:extLst>
        </c:ser>
        <c:dLbls>
          <c:showLegendKey val="0"/>
          <c:showVal val="0"/>
          <c:showCatName val="0"/>
          <c:showSerName val="0"/>
          <c:showPercent val="0"/>
          <c:showBubbleSize val="0"/>
        </c:dLbls>
        <c:gapWidth val="182"/>
        <c:axId val="2069931583"/>
        <c:axId val="2069933663"/>
      </c:barChart>
      <c:catAx>
        <c:axId val="206993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933663"/>
        <c:crosses val="autoZero"/>
        <c:auto val="1"/>
        <c:lblAlgn val="ctr"/>
        <c:lblOffset val="100"/>
        <c:noMultiLvlLbl val="0"/>
      </c:catAx>
      <c:valAx>
        <c:axId val="2069933663"/>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931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136439195100611"/>
          <c:y val="5.0925925925925923E-2"/>
          <c:w val="0.65348972003499561"/>
          <c:h val="0.73492271799358411"/>
        </c:manualLayout>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Hoja1!$I$47:$I$51</c:f>
              <c:strCache>
                <c:ptCount val="5"/>
                <c:pt idx="0">
                  <c:v>Mayores de 1 año</c:v>
                </c:pt>
                <c:pt idx="1">
                  <c:v>De 8 a 11</c:v>
                </c:pt>
                <c:pt idx="2">
                  <c:v>De 5 a 7</c:v>
                </c:pt>
                <c:pt idx="3">
                  <c:v>De 2 a 4 meses</c:v>
                </c:pt>
                <c:pt idx="4">
                  <c:v>Un mes o menos</c:v>
                </c:pt>
              </c:strCache>
            </c:strRef>
          </c:cat>
          <c:val>
            <c:numRef>
              <c:f>Hoja1!$K$47:$K$51</c:f>
              <c:numCache>
                <c:formatCode>0.0%</c:formatCode>
                <c:ptCount val="5"/>
                <c:pt idx="0">
                  <c:v>0.16216216216216217</c:v>
                </c:pt>
                <c:pt idx="1">
                  <c:v>8.1081081081081086E-2</c:v>
                </c:pt>
                <c:pt idx="2">
                  <c:v>0.10810810810810811</c:v>
                </c:pt>
                <c:pt idx="3">
                  <c:v>0.40540540540540543</c:v>
                </c:pt>
                <c:pt idx="4">
                  <c:v>0.24324324324324326</c:v>
                </c:pt>
              </c:numCache>
            </c:numRef>
          </c:val>
          <c:extLst>
            <c:ext xmlns:c16="http://schemas.microsoft.com/office/drawing/2014/chart" uri="{C3380CC4-5D6E-409C-BE32-E72D297353CC}">
              <c16:uniqueId val="{00000000-893D-4BFD-AA8C-95DAA1E5AD4A}"/>
            </c:ext>
          </c:extLst>
        </c:ser>
        <c:dLbls>
          <c:showLegendKey val="0"/>
          <c:showVal val="0"/>
          <c:showCatName val="0"/>
          <c:showSerName val="0"/>
          <c:showPercent val="0"/>
          <c:showBubbleSize val="0"/>
        </c:dLbls>
        <c:gapWidth val="150"/>
        <c:axId val="71123712"/>
        <c:axId val="71125632"/>
      </c:barChart>
      <c:catAx>
        <c:axId val="71123712"/>
        <c:scaling>
          <c:orientation val="minMax"/>
        </c:scaling>
        <c:delete val="0"/>
        <c:axPos val="l"/>
        <c:title>
          <c:tx>
            <c:rich>
              <a:bodyPr rot="-5400000" vert="horz"/>
              <a:lstStyle/>
              <a:p>
                <a:pPr>
                  <a:defRPr/>
                </a:pPr>
                <a:r>
                  <a:rPr lang="es-CO"/>
                  <a:t>Edad</a:t>
                </a:r>
              </a:p>
            </c:rich>
          </c:tx>
          <c:layout/>
          <c:overlay val="0"/>
        </c:title>
        <c:numFmt formatCode="General" sourceLinked="0"/>
        <c:majorTickMark val="out"/>
        <c:minorTickMark val="none"/>
        <c:tickLblPos val="nextTo"/>
        <c:crossAx val="71125632"/>
        <c:crosses val="autoZero"/>
        <c:auto val="1"/>
        <c:lblAlgn val="ctr"/>
        <c:lblOffset val="100"/>
        <c:noMultiLvlLbl val="0"/>
      </c:catAx>
      <c:valAx>
        <c:axId val="71125632"/>
        <c:scaling>
          <c:orientation val="minMax"/>
        </c:scaling>
        <c:delete val="0"/>
        <c:axPos val="b"/>
        <c:title>
          <c:tx>
            <c:rich>
              <a:bodyPr/>
              <a:lstStyle/>
              <a:p>
                <a:pPr>
                  <a:defRPr/>
                </a:pPr>
                <a:r>
                  <a:rPr lang="es-CO"/>
                  <a:t>Porcentaje</a:t>
                </a:r>
              </a:p>
            </c:rich>
          </c:tx>
          <c:layout/>
          <c:overlay val="0"/>
        </c:title>
        <c:numFmt formatCode="0.0%" sourceLinked="1"/>
        <c:majorTickMark val="out"/>
        <c:minorTickMark val="none"/>
        <c:tickLblPos val="nextTo"/>
        <c:crossAx val="71123712"/>
        <c:crosses val="autoZero"/>
        <c:crossBetween val="between"/>
      </c:valAx>
    </c:plotArea>
    <c:plotVisOnly val="1"/>
    <c:dispBlanksAs val="gap"/>
    <c:showDLblsOverMax val="0"/>
  </c:chart>
  <c:txPr>
    <a:bodyPr/>
    <a:lstStyle/>
    <a:p>
      <a:pPr>
        <a:defRPr sz="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10292709553909E-2"/>
          <c:y val="0.15261406286224513"/>
          <c:w val="0.89462468095759962"/>
          <c:h val="0.66477965862167421"/>
        </c:manualLayout>
      </c:layout>
      <c:barChart>
        <c:barDir val="col"/>
        <c:grouping val="clustered"/>
        <c:varyColors val="0"/>
        <c:ser>
          <c:idx val="2"/>
          <c:order val="2"/>
          <c:tx>
            <c:strRef>
              <c:f>Intoxicaciones!$A$66</c:f>
              <c:strCache>
                <c:ptCount val="1"/>
                <c:pt idx="0">
                  <c:v>2020</c:v>
                </c:pt>
              </c:strCache>
            </c:strRef>
          </c:tx>
          <c:spPr>
            <a:solidFill>
              <a:srgbClr val="0070C0"/>
            </a:solidFill>
            <a:ln w="12700">
              <a:solidFill>
                <a:schemeClr val="accent1"/>
              </a:solidFill>
            </a:ln>
          </c:spPr>
          <c:invertIfNegative val="0"/>
          <c:val>
            <c:numRef>
              <c:f>Intoxicaciones!$B$66:$BA$66</c:f>
              <c:numCache>
                <c:formatCode>General</c:formatCode>
                <c:ptCount val="52"/>
                <c:pt idx="0">
                  <c:v>52</c:v>
                </c:pt>
                <c:pt idx="1">
                  <c:v>28</c:v>
                </c:pt>
                <c:pt idx="2">
                  <c:v>36</c:v>
                </c:pt>
                <c:pt idx="3">
                  <c:v>28</c:v>
                </c:pt>
                <c:pt idx="4">
                  <c:v>33</c:v>
                </c:pt>
                <c:pt idx="5">
                  <c:v>24</c:v>
                </c:pt>
                <c:pt idx="6">
                  <c:v>29</c:v>
                </c:pt>
                <c:pt idx="7">
                  <c:v>33</c:v>
                </c:pt>
                <c:pt idx="8">
                  <c:v>30</c:v>
                </c:pt>
                <c:pt idx="9">
                  <c:v>35</c:v>
                </c:pt>
                <c:pt idx="10">
                  <c:v>37</c:v>
                </c:pt>
                <c:pt idx="11">
                  <c:v>29</c:v>
                </c:pt>
                <c:pt idx="12">
                  <c:v>9</c:v>
                </c:pt>
                <c:pt idx="13">
                  <c:v>16</c:v>
                </c:pt>
                <c:pt idx="14">
                  <c:v>19</c:v>
                </c:pt>
                <c:pt idx="15">
                  <c:v>22</c:v>
                </c:pt>
                <c:pt idx="16">
                  <c:v>23</c:v>
                </c:pt>
                <c:pt idx="17">
                  <c:v>23</c:v>
                </c:pt>
                <c:pt idx="18">
                  <c:v>29</c:v>
                </c:pt>
                <c:pt idx="19">
                  <c:v>20</c:v>
                </c:pt>
                <c:pt idx="20">
                  <c:v>30</c:v>
                </c:pt>
                <c:pt idx="21">
                  <c:v>19</c:v>
                </c:pt>
                <c:pt idx="22">
                  <c:v>27</c:v>
                </c:pt>
                <c:pt idx="23">
                  <c:v>32</c:v>
                </c:pt>
                <c:pt idx="24">
                  <c:v>23</c:v>
                </c:pt>
                <c:pt idx="25">
                  <c:v>22</c:v>
                </c:pt>
                <c:pt idx="26">
                  <c:v>31</c:v>
                </c:pt>
                <c:pt idx="27">
                  <c:v>22</c:v>
                </c:pt>
                <c:pt idx="28">
                  <c:v>18</c:v>
                </c:pt>
                <c:pt idx="29">
                  <c:v>18</c:v>
                </c:pt>
                <c:pt idx="30">
                  <c:v>21</c:v>
                </c:pt>
                <c:pt idx="31">
                  <c:v>22</c:v>
                </c:pt>
                <c:pt idx="32">
                  <c:v>27</c:v>
                </c:pt>
                <c:pt idx="33">
                  <c:v>33</c:v>
                </c:pt>
                <c:pt idx="34">
                  <c:v>21</c:v>
                </c:pt>
                <c:pt idx="35">
                  <c:v>31</c:v>
                </c:pt>
                <c:pt idx="36">
                  <c:v>37</c:v>
                </c:pt>
                <c:pt idx="37">
                  <c:v>33</c:v>
                </c:pt>
                <c:pt idx="38">
                  <c:v>29</c:v>
                </c:pt>
                <c:pt idx="39">
                  <c:v>24</c:v>
                </c:pt>
                <c:pt idx="40">
                  <c:v>28</c:v>
                </c:pt>
                <c:pt idx="41">
                  <c:v>31</c:v>
                </c:pt>
                <c:pt idx="42">
                  <c:v>23</c:v>
                </c:pt>
                <c:pt idx="43">
                  <c:v>29</c:v>
                </c:pt>
                <c:pt idx="44">
                  <c:v>23</c:v>
                </c:pt>
                <c:pt idx="45">
                  <c:v>20</c:v>
                </c:pt>
                <c:pt idx="46">
                  <c:v>19</c:v>
                </c:pt>
                <c:pt idx="47">
                  <c:v>14</c:v>
                </c:pt>
                <c:pt idx="48">
                  <c:v>0</c:v>
                </c:pt>
                <c:pt idx="49">
                  <c:v>0</c:v>
                </c:pt>
                <c:pt idx="50">
                  <c:v>0</c:v>
                </c:pt>
                <c:pt idx="51">
                  <c:v>0</c:v>
                </c:pt>
              </c:numCache>
            </c:numRef>
          </c:val>
          <c:extLst>
            <c:ext xmlns:c16="http://schemas.microsoft.com/office/drawing/2014/chart" uri="{C3380CC4-5D6E-409C-BE32-E72D297353CC}">
              <c16:uniqueId val="{00000000-2BF1-4F95-B8AB-C43F50ED8B7E}"/>
            </c:ext>
          </c:extLst>
        </c:ser>
        <c:dLbls>
          <c:showLegendKey val="0"/>
          <c:showVal val="0"/>
          <c:showCatName val="0"/>
          <c:showSerName val="0"/>
          <c:showPercent val="0"/>
          <c:showBubbleSize val="0"/>
        </c:dLbls>
        <c:gapWidth val="0"/>
        <c:overlap val="100"/>
        <c:axId val="-1207073200"/>
        <c:axId val="-1207072656"/>
      </c:barChart>
      <c:lineChart>
        <c:grouping val="standard"/>
        <c:varyColors val="0"/>
        <c:ser>
          <c:idx val="0"/>
          <c:order val="0"/>
          <c:tx>
            <c:strRef>
              <c:f>Intoxicaciones!$A$64</c:f>
              <c:strCache>
                <c:ptCount val="1"/>
                <c:pt idx="0">
                  <c:v>2018</c:v>
                </c:pt>
              </c:strCache>
            </c:strRef>
          </c:tx>
          <c:spPr>
            <a:ln w="28575">
              <a:solidFill>
                <a:srgbClr val="C00000"/>
              </a:solidFill>
            </a:ln>
          </c:spPr>
          <c:marker>
            <c:symbol val="none"/>
          </c:marker>
          <c:val>
            <c:numRef>
              <c:f>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1-2BF1-4F95-B8AB-C43F50ED8B7E}"/>
            </c:ext>
          </c:extLst>
        </c:ser>
        <c:ser>
          <c:idx val="1"/>
          <c:order val="1"/>
          <c:tx>
            <c:strRef>
              <c:f>Intoxicaciones!$A$65</c:f>
              <c:strCache>
                <c:ptCount val="1"/>
                <c:pt idx="0">
                  <c:v>2019</c:v>
                </c:pt>
              </c:strCache>
            </c:strRef>
          </c:tx>
          <c:spPr>
            <a:ln w="28575">
              <a:solidFill>
                <a:srgbClr val="00B050"/>
              </a:solidFill>
            </a:ln>
          </c:spPr>
          <c:marker>
            <c:symbol val="none"/>
          </c:marker>
          <c:val>
            <c:numRef>
              <c:f>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2-2BF1-4F95-B8AB-C43F50ED8B7E}"/>
            </c:ext>
          </c:extLst>
        </c:ser>
        <c:ser>
          <c:idx val="3"/>
          <c:order val="3"/>
          <c:tx>
            <c:strRef>
              <c:f>Intoxicaciones!$A$63</c:f>
              <c:strCache>
                <c:ptCount val="1"/>
                <c:pt idx="0">
                  <c:v>2017</c:v>
                </c:pt>
              </c:strCache>
            </c:strRef>
          </c:tx>
          <c:marker>
            <c:symbol val="none"/>
          </c:marker>
          <c:val>
            <c:numRef>
              <c:f>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3-2BF1-4F95-B8AB-C43F50ED8B7E}"/>
            </c:ext>
          </c:extLst>
        </c:ser>
        <c:ser>
          <c:idx val="4"/>
          <c:order val="4"/>
          <c:tx>
            <c:strRef>
              <c:f>Intoxicaciones!$A$62</c:f>
              <c:strCache>
                <c:ptCount val="1"/>
                <c:pt idx="0">
                  <c:v>2016</c:v>
                </c:pt>
              </c:strCache>
            </c:strRef>
          </c:tx>
          <c:marker>
            <c:symbol val="none"/>
          </c:marker>
          <c:val>
            <c:numRef>
              <c:f>Intoxicaciones!$B$62:$BA$62</c:f>
              <c:numCache>
                <c:formatCode>General</c:formatCode>
                <c:ptCount val="52"/>
                <c:pt idx="0">
                  <c:v>24</c:v>
                </c:pt>
                <c:pt idx="1">
                  <c:v>39</c:v>
                </c:pt>
                <c:pt idx="2">
                  <c:v>39</c:v>
                </c:pt>
                <c:pt idx="3">
                  <c:v>38</c:v>
                </c:pt>
                <c:pt idx="4">
                  <c:v>30</c:v>
                </c:pt>
                <c:pt idx="5">
                  <c:v>47</c:v>
                </c:pt>
                <c:pt idx="6">
                  <c:v>43</c:v>
                </c:pt>
                <c:pt idx="7">
                  <c:v>41</c:v>
                </c:pt>
                <c:pt idx="8">
                  <c:v>36</c:v>
                </c:pt>
                <c:pt idx="9">
                  <c:v>58</c:v>
                </c:pt>
                <c:pt idx="10">
                  <c:v>55</c:v>
                </c:pt>
                <c:pt idx="11">
                  <c:v>58</c:v>
                </c:pt>
                <c:pt idx="12">
                  <c:v>39</c:v>
                </c:pt>
                <c:pt idx="13">
                  <c:v>54</c:v>
                </c:pt>
                <c:pt idx="14">
                  <c:v>51</c:v>
                </c:pt>
                <c:pt idx="15">
                  <c:v>66</c:v>
                </c:pt>
                <c:pt idx="16">
                  <c:v>52</c:v>
                </c:pt>
                <c:pt idx="17">
                  <c:v>52</c:v>
                </c:pt>
                <c:pt idx="18">
                  <c:v>61</c:v>
                </c:pt>
                <c:pt idx="19">
                  <c:v>54</c:v>
                </c:pt>
                <c:pt idx="20">
                  <c:v>39</c:v>
                </c:pt>
                <c:pt idx="21">
                  <c:v>36</c:v>
                </c:pt>
                <c:pt idx="22">
                  <c:v>46</c:v>
                </c:pt>
                <c:pt idx="23">
                  <c:v>52</c:v>
                </c:pt>
                <c:pt idx="24">
                  <c:v>44</c:v>
                </c:pt>
                <c:pt idx="25">
                  <c:v>40</c:v>
                </c:pt>
                <c:pt idx="26">
                  <c:v>39</c:v>
                </c:pt>
                <c:pt idx="27">
                  <c:v>50</c:v>
                </c:pt>
                <c:pt idx="28">
                  <c:v>49</c:v>
                </c:pt>
                <c:pt idx="29">
                  <c:v>64</c:v>
                </c:pt>
                <c:pt idx="30">
                  <c:v>59</c:v>
                </c:pt>
                <c:pt idx="31">
                  <c:v>44</c:v>
                </c:pt>
                <c:pt idx="32">
                  <c:v>60</c:v>
                </c:pt>
                <c:pt idx="33">
                  <c:v>45</c:v>
                </c:pt>
                <c:pt idx="34">
                  <c:v>44</c:v>
                </c:pt>
                <c:pt idx="35">
                  <c:v>46</c:v>
                </c:pt>
                <c:pt idx="36">
                  <c:v>58</c:v>
                </c:pt>
                <c:pt idx="37">
                  <c:v>75</c:v>
                </c:pt>
                <c:pt idx="38">
                  <c:v>58</c:v>
                </c:pt>
                <c:pt idx="39">
                  <c:v>53</c:v>
                </c:pt>
                <c:pt idx="40">
                  <c:v>57</c:v>
                </c:pt>
                <c:pt idx="41">
                  <c:v>52</c:v>
                </c:pt>
                <c:pt idx="42">
                  <c:v>58</c:v>
                </c:pt>
                <c:pt idx="43">
                  <c:v>68</c:v>
                </c:pt>
                <c:pt idx="44">
                  <c:v>50</c:v>
                </c:pt>
                <c:pt idx="45">
                  <c:v>49</c:v>
                </c:pt>
                <c:pt idx="46">
                  <c:v>65</c:v>
                </c:pt>
                <c:pt idx="47">
                  <c:v>84</c:v>
                </c:pt>
                <c:pt idx="48">
                  <c:v>63</c:v>
                </c:pt>
                <c:pt idx="49">
                  <c:v>70</c:v>
                </c:pt>
                <c:pt idx="50">
                  <c:v>49</c:v>
                </c:pt>
                <c:pt idx="51">
                  <c:v>37</c:v>
                </c:pt>
              </c:numCache>
            </c:numRef>
          </c:val>
          <c:smooth val="0"/>
          <c:extLst>
            <c:ext xmlns:c16="http://schemas.microsoft.com/office/drawing/2014/chart" uri="{C3380CC4-5D6E-409C-BE32-E72D297353CC}">
              <c16:uniqueId val="{00000004-2BF1-4F95-B8AB-C43F50ED8B7E}"/>
            </c:ext>
          </c:extLst>
        </c:ser>
        <c:dLbls>
          <c:showLegendKey val="0"/>
          <c:showVal val="0"/>
          <c:showCatName val="0"/>
          <c:showSerName val="0"/>
          <c:showPercent val="0"/>
          <c:showBubbleSize val="0"/>
        </c:dLbls>
        <c:marker val="1"/>
        <c:smooth val="0"/>
        <c:axId val="-1207073200"/>
        <c:axId val="-1207072656"/>
      </c:lineChart>
      <c:catAx>
        <c:axId val="-1207073200"/>
        <c:scaling>
          <c:orientation val="minMax"/>
        </c:scaling>
        <c:delete val="0"/>
        <c:axPos val="b"/>
        <c:title>
          <c:tx>
            <c:rich>
              <a:bodyPr/>
              <a:lstStyle/>
              <a:p>
                <a:pPr>
                  <a:defRPr sz="700" b="0" i="0" baseline="0"/>
                </a:pPr>
                <a:r>
                  <a:rPr lang="en-US" sz="700" b="0" i="0" baseline="0"/>
                  <a:t>Semana Epidemiológica</a:t>
                </a:r>
              </a:p>
            </c:rich>
          </c:tx>
          <c:layout>
            <c:manualLayout>
              <c:xMode val="edge"/>
              <c:yMode val="edge"/>
              <c:x val="0.42007314579267252"/>
              <c:y val="0.89264668353566989"/>
            </c:manualLayout>
          </c:layout>
          <c:overlay val="0"/>
        </c:title>
        <c:majorTickMark val="out"/>
        <c:minorTickMark val="none"/>
        <c:tickLblPos val="nextTo"/>
        <c:txPr>
          <a:bodyPr/>
          <a:lstStyle/>
          <a:p>
            <a:pPr>
              <a:defRPr sz="600" b="0" i="0" baseline="0"/>
            </a:pPr>
            <a:endParaRPr lang="en-US"/>
          </a:p>
        </c:txPr>
        <c:crossAx val="-1207072656"/>
        <c:crosses val="autoZero"/>
        <c:auto val="1"/>
        <c:lblAlgn val="ctr"/>
        <c:lblOffset val="100"/>
        <c:noMultiLvlLbl val="0"/>
      </c:catAx>
      <c:valAx>
        <c:axId val="-1207072656"/>
        <c:scaling>
          <c:orientation val="minMax"/>
        </c:scaling>
        <c:delete val="0"/>
        <c:axPos val="l"/>
        <c:majorGridlines>
          <c:spPr>
            <a:ln>
              <a:noFill/>
            </a:ln>
          </c:spPr>
        </c:majorGridlines>
        <c:title>
          <c:tx>
            <c:rich>
              <a:bodyPr rot="-5400000" vert="horz"/>
              <a:lstStyle/>
              <a:p>
                <a:pPr>
                  <a:defRPr sz="700" b="0" i="0" baseline="0"/>
                </a:pPr>
                <a:r>
                  <a:rPr lang="en-US" sz="700" b="0" i="0" baseline="0"/>
                  <a:t>Casos</a:t>
                </a:r>
              </a:p>
            </c:rich>
          </c:tx>
          <c:layout>
            <c:manualLayout>
              <c:xMode val="edge"/>
              <c:yMode val="edge"/>
              <c:x val="1.3859625155396189E-2"/>
              <c:y val="0.40244018521254538"/>
            </c:manualLayout>
          </c:layout>
          <c:overlay val="0"/>
        </c:title>
        <c:numFmt formatCode="General" sourceLinked="1"/>
        <c:majorTickMark val="out"/>
        <c:minorTickMark val="none"/>
        <c:tickLblPos val="nextTo"/>
        <c:spPr>
          <a:ln>
            <a:noFill/>
          </a:ln>
        </c:spPr>
        <c:txPr>
          <a:bodyPr/>
          <a:lstStyle/>
          <a:p>
            <a:pPr>
              <a:defRPr sz="700" b="0" i="0" baseline="0"/>
            </a:pPr>
            <a:endParaRPr lang="en-US"/>
          </a:p>
        </c:txPr>
        <c:crossAx val="-1207073200"/>
        <c:crosses val="autoZero"/>
        <c:crossBetween val="between"/>
      </c:valAx>
    </c:plotArea>
    <c:legend>
      <c:legendPos val="t"/>
      <c:layou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'[evento 365 semana 48 2020.xls]Salidas'!$O$2:$O$9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'[evento 365 semana 48 2020.xls]Salidas'!$Q$2:$Q$9</c:f>
              <c:numCache>
                <c:formatCode>0.00</c:formatCode>
                <c:ptCount val="8"/>
                <c:pt idx="0">
                  <c:v>24.009508716323296</c:v>
                </c:pt>
                <c:pt idx="1">
                  <c:v>5.3090332805071316</c:v>
                </c:pt>
                <c:pt idx="2">
                  <c:v>0.31695721077654515</c:v>
                </c:pt>
                <c:pt idx="3">
                  <c:v>0.47543581616481778</c:v>
                </c:pt>
                <c:pt idx="4">
                  <c:v>3.0110935023771792</c:v>
                </c:pt>
                <c:pt idx="5">
                  <c:v>15.530903328050712</c:v>
                </c:pt>
                <c:pt idx="6">
                  <c:v>1.1885895404120443</c:v>
                </c:pt>
                <c:pt idx="7">
                  <c:v>50.158478605388268</c:v>
                </c:pt>
              </c:numCache>
            </c:numRef>
          </c:val>
          <c:extLst>
            <c:ext xmlns:c16="http://schemas.microsoft.com/office/drawing/2014/chart" uri="{C3380CC4-5D6E-409C-BE32-E72D297353CC}">
              <c16:uniqueId val="{00000000-2862-4058-9DCA-FFB6083736D9}"/>
            </c:ext>
          </c:extLst>
        </c:ser>
        <c:dLbls>
          <c:showLegendKey val="0"/>
          <c:showVal val="0"/>
          <c:showCatName val="0"/>
          <c:showSerName val="0"/>
          <c:showPercent val="0"/>
          <c:showBubbleSize val="0"/>
        </c:dLbls>
        <c:gapWidth val="182"/>
        <c:axId val="1909002751"/>
        <c:axId val="1745812719"/>
      </c:barChart>
      <c:catAx>
        <c:axId val="1909002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812719"/>
        <c:crosses val="autoZero"/>
        <c:auto val="1"/>
        <c:lblAlgn val="ctr"/>
        <c:lblOffset val="100"/>
        <c:noMultiLvlLbl val="0"/>
      </c:catAx>
      <c:valAx>
        <c:axId val="1745812719"/>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9002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'[XII PE ETA 2020.xlsx]Acumulado Total'!$E$1:$K$1</c:f>
              <c:strCache>
                <c:ptCount val="7"/>
                <c:pt idx="0">
                  <c:v>&lt; 1 año</c:v>
                </c:pt>
                <c:pt idx="1">
                  <c:v>1-4 años</c:v>
                </c:pt>
                <c:pt idx="2">
                  <c:v>5-9 años</c:v>
                </c:pt>
                <c:pt idx="3">
                  <c:v>10-19 años</c:v>
                </c:pt>
                <c:pt idx="4">
                  <c:v>20-49-años</c:v>
                </c:pt>
                <c:pt idx="5">
                  <c:v>50-74 años</c:v>
                </c:pt>
                <c:pt idx="6">
                  <c:v>&gt;75 años</c:v>
                </c:pt>
              </c:strCache>
            </c:strRef>
          </c:cat>
          <c:val>
            <c:numRef>
              <c:f>'[XII PE ETA 2020.xlsx]Acumulado Total'!$E$5:$K$5</c:f>
              <c:numCache>
                <c:formatCode>0.00</c:formatCode>
                <c:ptCount val="7"/>
                <c:pt idx="0">
                  <c:v>0.19607843137254902</c:v>
                </c:pt>
                <c:pt idx="1">
                  <c:v>3.9215686274509802</c:v>
                </c:pt>
                <c:pt idx="2">
                  <c:v>5.0980392156862742</c:v>
                </c:pt>
                <c:pt idx="3">
                  <c:v>16.862745098039216</c:v>
                </c:pt>
                <c:pt idx="4">
                  <c:v>59.215686274509807</c:v>
                </c:pt>
                <c:pt idx="5">
                  <c:v>12.156862745098039</c:v>
                </c:pt>
                <c:pt idx="6">
                  <c:v>2.5490196078431371</c:v>
                </c:pt>
              </c:numCache>
            </c:numRef>
          </c:val>
          <c:extLst>
            <c:ext xmlns:c16="http://schemas.microsoft.com/office/drawing/2014/chart" uri="{C3380CC4-5D6E-409C-BE32-E72D297353CC}">
              <c16:uniqueId val="{00000000-A002-49F3-B8CA-5671EBAFBB6A}"/>
            </c:ext>
          </c:extLst>
        </c:ser>
        <c:dLbls>
          <c:showLegendKey val="0"/>
          <c:showVal val="0"/>
          <c:showCatName val="0"/>
          <c:showSerName val="0"/>
          <c:showPercent val="0"/>
          <c:showBubbleSize val="0"/>
        </c:dLbls>
        <c:gapWidth val="0"/>
        <c:axId val="323541279"/>
        <c:axId val="323541695"/>
      </c:barChart>
      <c:catAx>
        <c:axId val="32354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1695"/>
        <c:crosses val="autoZero"/>
        <c:auto val="1"/>
        <c:lblAlgn val="ctr"/>
        <c:lblOffset val="100"/>
        <c:noMultiLvlLbl val="0"/>
      </c:catAx>
      <c:valAx>
        <c:axId val="32354169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12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A402-487B-A16F-426E3B4AC79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'[XII PE ETA 2020.xlsx]Acumulado Total'!$A$18:$A$30</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Otros</c:v>
                </c:pt>
              </c:strCache>
            </c:strRef>
          </c:cat>
          <c:val>
            <c:numRef>
              <c:f>'[XII PE ETA 2020.xlsx]Acumulado Total'!$E$18:$E$30</c:f>
              <c:numCache>
                <c:formatCode>0.00</c:formatCode>
                <c:ptCount val="13"/>
                <c:pt idx="0">
                  <c:v>31.764705882352938</c:v>
                </c:pt>
                <c:pt idx="1">
                  <c:v>20.784313725490197</c:v>
                </c:pt>
                <c:pt idx="2">
                  <c:v>27.254901960784313</c:v>
                </c:pt>
                <c:pt idx="3">
                  <c:v>8.6274509803921564</c:v>
                </c:pt>
                <c:pt idx="4">
                  <c:v>2.7450980392156863</c:v>
                </c:pt>
                <c:pt idx="5">
                  <c:v>2.7450980392156863</c:v>
                </c:pt>
                <c:pt idx="6">
                  <c:v>0.78431372549019607</c:v>
                </c:pt>
                <c:pt idx="7">
                  <c:v>1.9607843137254901</c:v>
                </c:pt>
                <c:pt idx="8">
                  <c:v>1.1764705882352942</c:v>
                </c:pt>
                <c:pt idx="9">
                  <c:v>0.78431372549019607</c:v>
                </c:pt>
                <c:pt idx="10">
                  <c:v>0.19607843137254902</c:v>
                </c:pt>
                <c:pt idx="11">
                  <c:v>0.98039215686274506</c:v>
                </c:pt>
                <c:pt idx="12">
                  <c:v>0.19607843137254902</c:v>
                </c:pt>
              </c:numCache>
            </c:numRef>
          </c:val>
          <c:extLst>
            <c:ext xmlns:c16="http://schemas.microsoft.com/office/drawing/2014/chart" uri="{C3380CC4-5D6E-409C-BE32-E72D297353CC}">
              <c16:uniqueId val="{00000002-A402-487B-A16F-426E3B4AC792}"/>
            </c:ext>
          </c:extLst>
        </c:ser>
        <c:dLbls>
          <c:showLegendKey val="0"/>
          <c:showVal val="0"/>
          <c:showCatName val="0"/>
          <c:showSerName val="0"/>
          <c:showPercent val="0"/>
          <c:showBubbleSize val="0"/>
        </c:dLbls>
        <c:gapWidth val="182"/>
        <c:axId val="710281791"/>
        <c:axId val="710282207"/>
      </c:barChart>
      <c:catAx>
        <c:axId val="710281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10282207"/>
        <c:crosses val="autoZero"/>
        <c:auto val="1"/>
        <c:lblAlgn val="ctr"/>
        <c:lblOffset val="100"/>
        <c:noMultiLvlLbl val="0"/>
      </c:catAx>
      <c:valAx>
        <c:axId val="710282207"/>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10281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17%</a:t>
          </a:r>
        </a:p>
        <a:p>
          <a:r>
            <a:rPr lang="es-ES" sz="1200" b="1" dirty="0" smtClean="0">
              <a:solidFill>
                <a:schemeClr val="bg1"/>
              </a:solidFill>
              <a:latin typeface="Arial Narrow" panose="020B0606020202030204" pitchFamily="34" charset="0"/>
            </a:rPr>
            <a:t>61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11%</a:t>
          </a:r>
        </a:p>
        <a:p>
          <a:r>
            <a:rPr lang="es-ES" sz="1200" b="1" dirty="0" smtClean="0">
              <a:solidFill>
                <a:schemeClr val="bg1"/>
              </a:solidFill>
              <a:latin typeface="Arial Narrow" panose="020B0606020202030204" pitchFamily="34" charset="0"/>
            </a:rPr>
            <a:t>41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8,0%</a:t>
          </a:r>
        </a:p>
        <a:p>
          <a:r>
            <a:rPr lang="es-ES" sz="1200" b="1" dirty="0" smtClean="0">
              <a:solidFill>
                <a:schemeClr val="bg1"/>
              </a:solidFill>
              <a:latin typeface="Arial Narrow" panose="020B0606020202030204" pitchFamily="34" charset="0"/>
            </a:rPr>
            <a:t>28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14%</a:t>
          </a:r>
        </a:p>
        <a:p>
          <a:r>
            <a:rPr lang="es-ES" sz="1200" b="1" dirty="0" smtClean="0">
              <a:solidFill>
                <a:schemeClr val="bg1"/>
              </a:solidFill>
              <a:latin typeface="Arial Narrow" panose="020B0606020202030204" pitchFamily="34" charset="0"/>
            </a:rPr>
            <a:t>52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31%</a:t>
          </a:r>
        </a:p>
        <a:p>
          <a:r>
            <a:rPr lang="es-ES" sz="1200" b="1" dirty="0" smtClean="0">
              <a:solidFill>
                <a:schemeClr val="bg1"/>
              </a:solidFill>
              <a:latin typeface="Arial Narrow" panose="020B0606020202030204" pitchFamily="34" charset="0"/>
            </a:rPr>
            <a:t>114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19%</a:t>
          </a:r>
        </a:p>
        <a:p>
          <a:r>
            <a:rPr lang="es-ES" sz="1200" b="1" dirty="0" smtClean="0">
              <a:solidFill>
                <a:schemeClr val="bg1"/>
              </a:solidFill>
              <a:latin typeface="Arial Narrow" panose="020B0606020202030204" pitchFamily="34" charset="0"/>
            </a:rPr>
            <a:t>70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22%</a:t>
          </a:r>
        </a:p>
        <a:p>
          <a:r>
            <a:rPr lang="es-ES" sz="800" b="1" dirty="0" smtClean="0">
              <a:solidFill>
                <a:schemeClr val="bg1"/>
              </a:solidFill>
              <a:latin typeface="Arial Narrow" panose="020B0606020202030204" pitchFamily="34" charset="0"/>
            </a:rPr>
            <a:t>206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157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11%</a:t>
          </a:r>
        </a:p>
        <a:p>
          <a:r>
            <a:rPr lang="es-ES" sz="800" b="1" dirty="0" smtClean="0">
              <a:solidFill>
                <a:schemeClr val="bg1"/>
              </a:solidFill>
              <a:latin typeface="Arial Narrow" panose="020B0606020202030204" pitchFamily="34" charset="0"/>
            </a:rPr>
            <a:t>102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27%</a:t>
          </a:r>
        </a:p>
        <a:p>
          <a:r>
            <a:rPr lang="es-ES" sz="800" b="1" dirty="0" smtClean="0">
              <a:solidFill>
                <a:schemeClr val="bg1"/>
              </a:solidFill>
              <a:latin typeface="Arial Narrow" panose="020B0606020202030204" pitchFamily="34" charset="0"/>
            </a:rPr>
            <a:t>253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19%</a:t>
          </a:r>
        </a:p>
        <a:p>
          <a:r>
            <a:rPr lang="es-ES" sz="800" b="1" dirty="0" smtClean="0">
              <a:solidFill>
                <a:schemeClr val="bg1"/>
              </a:solidFill>
              <a:latin typeface="Arial Narrow" panose="020B0606020202030204" pitchFamily="34" charset="0"/>
            </a:rPr>
            <a:t>175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3,0%</a:t>
          </a:r>
        </a:p>
        <a:p>
          <a:r>
            <a:rPr lang="es-ES" sz="800" b="1" dirty="0" smtClean="0">
              <a:solidFill>
                <a:schemeClr val="bg1"/>
              </a:solidFill>
              <a:latin typeface="Arial Narrow" panose="020B0606020202030204" pitchFamily="34" charset="0"/>
            </a:rPr>
            <a:t>31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17%</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61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11%</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41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28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14%</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52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31%</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114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19%</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70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206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157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11%</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102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253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19%</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175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31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0.82653</cdr:x>
      <cdr:y>0.01307</cdr:y>
    </cdr:from>
    <cdr:to>
      <cdr:x>0.9781</cdr:x>
      <cdr:y>0.13542</cdr:y>
    </cdr:to>
    <cdr:sp macro="" textlink="">
      <cdr:nvSpPr>
        <cdr:cNvPr id="2" name="1 Rectángulo redondeado"/>
        <cdr:cNvSpPr/>
      </cdr:nvSpPr>
      <cdr:spPr>
        <a:xfrm xmlns:a="http://schemas.openxmlformats.org/drawingml/2006/main">
          <a:off x="2748631" y="27365"/>
          <a:ext cx="504056" cy="256170"/>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CO" sz="800" dirty="0"/>
            <a:t>N=37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26</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34802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37901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37857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27654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62893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310982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28.png"/><Relationship Id="rId4" Type="http://schemas.openxmlformats.org/officeDocument/2006/relationships/image" Target="../media/image45.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chart" Target="../charts/chart7.xml"/><Relationship Id="rId10" Type="http://schemas.openxmlformats.org/officeDocument/2006/relationships/image" Target="../media/image53.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6.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png"/><Relationship Id="rId3" Type="http://schemas.openxmlformats.org/officeDocument/2006/relationships/image" Target="../media/image57.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0.png"/><Relationship Id="rId5" Type="http://schemas.openxmlformats.org/officeDocument/2006/relationships/image" Target="../media/image58.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9.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hart" Target="../charts/chart13.xml"/><Relationship Id="rId5" Type="http://schemas.openxmlformats.org/officeDocument/2006/relationships/image" Target="../media/image3.png"/><Relationship Id="rId10" Type="http://schemas.openxmlformats.org/officeDocument/2006/relationships/image" Target="../media/image65.emf"/><Relationship Id="rId4" Type="http://schemas.openxmlformats.org/officeDocument/2006/relationships/image" Target="../media/image2.png"/><Relationship Id="rId9" Type="http://schemas.openxmlformats.org/officeDocument/2006/relationships/chart" Target="../charts/chart12.xml"/></Relationships>
</file>

<file path=ppt/slides/_rels/slide2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63.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6.emf"/></Relationships>
</file>

<file path=ppt/slides/_rels/slide22.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67.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6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816977"/>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Margarita </a:t>
            </a:r>
            <a:r>
              <a:rPr lang="es-CO" sz="1200" dirty="0">
                <a:latin typeface="Arial Narrow" panose="020B0606020202030204" pitchFamily="34" charset="0"/>
              </a:rPr>
              <a:t>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a:latin typeface="Arial Narrow" panose="020B0606020202030204" pitchFamily="34" charset="0"/>
              </a:rPr>
              <a:t>Johana María Vélez Lopera</a:t>
            </a: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492990"/>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Wilson Restrepo Manrique</a:t>
            </a:r>
          </a:p>
          <a:p>
            <a:r>
              <a:rPr lang="es-ES" sz="1200" dirty="0" smtClean="0">
                <a:latin typeface="Arial Narrow" panose="020B0606020202030204" pitchFamily="34" charset="0"/>
              </a:rPr>
              <a:t>Catalina María Vargas Guzmán </a:t>
            </a:r>
          </a:p>
          <a:p>
            <a:r>
              <a:rPr lang="es-ES" sz="1200" dirty="0" smtClean="0">
                <a:latin typeface="Arial Narrow" panose="020B0606020202030204" pitchFamily="34" charset="0"/>
              </a:rPr>
              <a:t>Sebastian Vanegas Morales</a:t>
            </a:r>
          </a:p>
          <a:p>
            <a:r>
              <a:rPr lang="es-ES" sz="1200" dirty="0">
                <a:latin typeface="Arial Narrow" panose="020B0606020202030204" pitchFamily="34" charset="0"/>
              </a:rPr>
              <a:t>Adiela 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12</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48</a:t>
              </a:r>
              <a:r>
                <a:rPr lang="es-CO" sz="800" b="1" kern="1200" dirty="0" smtClean="0">
                  <a:solidFill>
                    <a:srgbClr val="000000"/>
                  </a:solidFill>
                  <a:effectLst/>
                  <a:latin typeface="Arial Narrow"/>
                  <a:ea typeface="MS Mincho"/>
                </a:rPr>
                <a:t> (Hasta Noviembre 28)</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924</a:t>
              </a:r>
              <a:endParaRPr lang="es-ES" b="1" dirty="0">
                <a:latin typeface="Arial Narrow" panose="020B0606020202030204" pitchFamily="34" charset="0"/>
              </a:endParaRPr>
            </a:p>
          </p:txBody>
        </p:sp>
      </p:grpSp>
      <p:sp>
        <p:nvSpPr>
          <p:cNvPr id="9" name="8 CuadroTexto"/>
          <p:cNvSpPr txBox="1"/>
          <p:nvPr/>
        </p:nvSpPr>
        <p:spPr>
          <a:xfrm>
            <a:off x="421420" y="4706143"/>
            <a:ext cx="1794559" cy="830997"/>
          </a:xfrm>
          <a:prstGeom prst="rect">
            <a:avLst/>
          </a:prstGeom>
          <a:noFill/>
        </p:spPr>
        <p:txBody>
          <a:bodyPr wrap="square" rtlCol="0">
            <a:spAutoFit/>
          </a:bodyPr>
          <a:lstStyle/>
          <a:p>
            <a:pPr algn="just"/>
            <a:r>
              <a:rPr lang="es-ES" sz="1200" b="1" dirty="0" smtClean="0">
                <a:latin typeface="Arial Narrow" panose="020B0606020202030204" pitchFamily="34" charset="0"/>
              </a:rPr>
              <a:t>Variación porcentual de 71%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2476" y="4839349"/>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12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0" name="29 Rectángulo"/>
          <p:cNvSpPr/>
          <p:nvPr/>
        </p:nvSpPr>
        <p:spPr>
          <a:xfrm>
            <a:off x="3604966" y="8388805"/>
            <a:ext cx="3615123" cy="692497"/>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071" y="2434098"/>
            <a:ext cx="5054369" cy="258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7801" y="432359"/>
            <a:ext cx="4829252" cy="17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Imagen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91" y="5999841"/>
            <a:ext cx="3412030" cy="2388963"/>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9941" y="5976366"/>
            <a:ext cx="3528382" cy="2412437"/>
          </a:xfrm>
          <a:prstGeom prst="rect">
            <a:avLst/>
          </a:prstGeom>
        </p:spPr>
      </p:pic>
    </p:spTree>
    <p:extLst>
      <p:ext uri="{BB962C8B-B14F-4D97-AF65-F5344CB8AC3E}">
        <p14:creationId xmlns:p14="http://schemas.microsoft.com/office/powerpoint/2010/main" val="2110648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5</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731636" y="3031949"/>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248522" y="398028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546696" y="398028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721933" y="3409118"/>
            <a:ext cx="219483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35,86x 100 mil habitantes</a:t>
            </a:r>
          </a:p>
          <a:p>
            <a:pPr algn="ctr"/>
            <a:r>
              <a:rPr lang="es-ES" sz="1400" b="1" dirty="0" smtClean="0">
                <a:latin typeface="Arial Narrow" panose="020B0606020202030204" pitchFamily="34" charset="0"/>
              </a:rPr>
              <a:t>924</a:t>
            </a:r>
          </a:p>
        </p:txBody>
      </p:sp>
      <p:sp>
        <p:nvSpPr>
          <p:cNvPr id="65" name="64 CuadroTexto"/>
          <p:cNvSpPr txBox="1"/>
          <p:nvPr/>
        </p:nvSpPr>
        <p:spPr>
          <a:xfrm>
            <a:off x="3853972" y="3027461"/>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4145670" y="3413093"/>
            <a:ext cx="2170787"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141,86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206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54%</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502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422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1,28%</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0,54%</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0,22%</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9791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48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esto explicado por la pandemia del SARS </a:t>
            </a:r>
            <a:r>
              <a:rPr lang="es-CO" sz="1200" dirty="0" err="1" smtClean="0">
                <a:latin typeface="Arial Narrow" panose="020B0606020202030204" pitchFamily="34" charset="0"/>
              </a:rPr>
              <a:t>Covid</a:t>
            </a:r>
            <a:r>
              <a:rPr lang="es-CO" sz="1200" dirty="0" smtClean="0">
                <a:latin typeface="Arial Narrow" panose="020B0606020202030204" pitchFamily="34" charset="0"/>
              </a:rPr>
              <a:t> 19. El curso de vida con mayor número de casos fue el de juventud con el 27%. En promedio se notificaron 19 casos por semana epidemiológica. Desde el inicio de la pandemia no se ha recibido notificación de brotes.</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189448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Período epidemiológico 12 de 2020.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27</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1,04*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27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4,13*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6</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12, 2020</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14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13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8" cstate="print">
            <a:biLevel thresh="75000"/>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6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5" y="7376969"/>
              <a:ext cx="937699"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8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707886"/>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las causadas otros agentes bacterianos fueron las mas frecuentes.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presentados hasta este periodo epidemiológico fue de 5 y superando lo esperado que es de máximo uno para el periodo 1. </a:t>
            </a:r>
            <a:r>
              <a:rPr lang="es-CO" sz="1000" dirty="0">
                <a:latin typeface="Arial Narrow" panose="020B0606020202030204" pitchFamily="34" charset="0"/>
              </a:rPr>
              <a:t>S</a:t>
            </a:r>
            <a:r>
              <a:rPr lang="es-CO" sz="1000" dirty="0" smtClean="0">
                <a:latin typeface="Arial Narrow" panose="020B0606020202030204" pitchFamily="34" charset="0"/>
              </a:rPr>
              <a:t>e presentaron en la semana epidemiológica 1, 7  12 y 30, pero no se encontraron nexos epidemiológicos entre los casos.  Se han presentado tres (3) muertes: dos casos de M  por Neumococo y otra para  otro agente bacteriano.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512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177" y="5412347"/>
            <a:ext cx="3481657" cy="178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8886" y="336385"/>
            <a:ext cx="5081204" cy="155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03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12 - 2020</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12  - 2020</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44 se ha </a:t>
            </a:r>
            <a:r>
              <a:rPr lang="es-CO" sz="1200" dirty="0">
                <a:latin typeface="Arial Narrow" panose="020B0606020202030204" pitchFamily="34" charset="0"/>
              </a:rPr>
              <a:t>notificado 1</a:t>
            </a:r>
            <a:r>
              <a:rPr lang="es-CO" sz="1200" dirty="0" smtClean="0">
                <a:latin typeface="Arial Narrow" panose="020B0606020202030204" pitchFamily="34" charset="0"/>
              </a:rPr>
              <a:t> caso probable </a:t>
            </a:r>
            <a:r>
              <a:rPr lang="es-CO" sz="1200" dirty="0">
                <a:latin typeface="Arial Narrow" panose="020B0606020202030204" pitchFamily="34" charset="0"/>
              </a:rPr>
              <a:t>para 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a:t>
            </a:r>
            <a:r>
              <a:rPr lang="es-CO" sz="1200" dirty="0" smtClean="0">
                <a:latin typeface="Arial Narrow" panose="020B0606020202030204" pitchFamily="34" charset="0"/>
              </a:rPr>
              <a:t>Medellín, se descartó el caso. </a:t>
            </a:r>
            <a:endParaRPr lang="es-CO" sz="1200" dirty="0">
              <a:latin typeface="Arial Narrow" panose="020B0606020202030204" pitchFamily="34" charset="0"/>
            </a:endParaRPr>
          </a:p>
        </p:txBody>
      </p:sp>
      <p:sp>
        <p:nvSpPr>
          <p:cNvPr id="32" name="31 CuadroTexto"/>
          <p:cNvSpPr txBox="1"/>
          <p:nvPr/>
        </p:nvSpPr>
        <p:spPr>
          <a:xfrm>
            <a:off x="3538147" y="3614057"/>
            <a:ext cx="1869658" cy="415498"/>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12  - 2020</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ESAVI</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48 </a:t>
            </a:r>
            <a:r>
              <a:rPr lang="es-CO" sz="1100" dirty="0">
                <a:latin typeface="Arial Narrow" panose="020B0606020202030204" pitchFamily="34" charset="0"/>
              </a:rPr>
              <a:t>se notificaron </a:t>
            </a:r>
            <a:r>
              <a:rPr lang="es-CO" sz="1100" dirty="0" smtClean="0">
                <a:latin typeface="Arial Narrow" panose="020B0606020202030204" pitchFamily="34" charset="0"/>
              </a:rPr>
              <a:t>cincuenta y seis (56)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37,83 </a:t>
            </a:r>
            <a:r>
              <a:rPr lang="es-CO" sz="1100" dirty="0">
                <a:latin typeface="Arial Narrow" panose="020B0606020202030204" pitchFamily="34" charset="0"/>
              </a:rPr>
              <a:t>casos por 10,000 nacidos </a:t>
            </a:r>
            <a:r>
              <a:rPr lang="es-CO" sz="1100" dirty="0" smtClean="0">
                <a:latin typeface="Arial Narrow" panose="020B0606020202030204" pitchFamily="34" charset="0"/>
              </a:rPr>
              <a:t>vivos. De los casos </a:t>
            </a:r>
            <a:r>
              <a:rPr lang="es-CO" sz="1100" dirty="0">
                <a:latin typeface="Arial Narrow" panose="020B0606020202030204" pitchFamily="34" charset="0"/>
              </a:rPr>
              <a:t>fueron </a:t>
            </a:r>
            <a:r>
              <a:rPr lang="es-CO" sz="1100" dirty="0" smtClean="0">
                <a:latin typeface="Arial Narrow" panose="020B0606020202030204" pitchFamily="34" charset="0"/>
              </a:rPr>
              <a:t>descartados 29 y 27 se encuentran en estudio.</a:t>
            </a:r>
            <a:endParaRPr lang="es-CO" sz="1100" dirty="0">
              <a:latin typeface="Arial Narrow" panose="020B0606020202030204" pitchFamily="34" charset="0"/>
            </a:endParaRP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48 </a:t>
            </a:r>
            <a:r>
              <a:rPr lang="es-CO" sz="1200" dirty="0">
                <a:latin typeface="Arial Narrow" panose="020B0606020202030204" pitchFamily="34" charset="0"/>
              </a:rPr>
              <a:t>no se han notificado  casos </a:t>
            </a:r>
            <a:r>
              <a:rPr lang="es-CO" sz="1200" dirty="0" smtClean="0">
                <a:latin typeface="Arial Narrow" panose="020B0606020202030204" pitchFamily="34" charset="0"/>
              </a:rPr>
              <a:t>ni probables, ni confirmados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430939" y="3446785"/>
            <a:ext cx="1604307" cy="1754326"/>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48 se  </a:t>
            </a:r>
            <a:r>
              <a:rPr lang="es-CO" sz="1200" dirty="0">
                <a:latin typeface="Arial Narrow" panose="020B0606020202030204" pitchFamily="34" charset="0"/>
              </a:rPr>
              <a:t>notificaron </a:t>
            </a:r>
            <a:r>
              <a:rPr lang="es-CO" sz="1200" dirty="0" smtClean="0">
                <a:latin typeface="Arial Narrow" panose="020B0606020202030204" pitchFamily="34" charset="0"/>
              </a:rPr>
              <a:t>29 </a:t>
            </a:r>
            <a:r>
              <a:rPr lang="es-CO" sz="1200" dirty="0">
                <a:latin typeface="Arial Narrow" panose="020B0606020202030204" pitchFamily="34" charset="0"/>
              </a:rPr>
              <a:t>casos de ESAVI en residentes de la ciudad</a:t>
            </a:r>
            <a:r>
              <a:rPr lang="es-CO" sz="1200" dirty="0" smtClean="0">
                <a:latin typeface="Arial Narrow" panose="020B0606020202030204" pitchFamily="34" charset="0"/>
              </a:rPr>
              <a:t>, 9 relacionados con la vacuna, 2 leves, 2 coincidentes,16 </a:t>
            </a:r>
            <a:r>
              <a:rPr lang="es-CO" sz="1200" dirty="0">
                <a:latin typeface="Arial Narrow" panose="020B0606020202030204" pitchFamily="34" charset="0"/>
              </a:rPr>
              <a:t>pendientes de </a:t>
            </a:r>
            <a:r>
              <a:rPr lang="es-CO" sz="1200" dirty="0" smtClean="0">
                <a:latin typeface="Arial Narrow" panose="020B0606020202030204" pitchFamily="34" charset="0"/>
              </a:rPr>
              <a:t>clasificación.</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12- 2020</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569660"/>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48 </a:t>
            </a:r>
            <a:r>
              <a:rPr lang="es-CO" sz="1200" dirty="0">
                <a:latin typeface="Arial Narrow" panose="020B0606020202030204" pitchFamily="34" charset="0"/>
              </a:rPr>
              <a:t>no se han notificado  casos ni probables, ni confirmados por clínica para este evento en residentes en Medellín. </a:t>
            </a: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415498"/>
          </a:xfrm>
          <a:prstGeom prst="rect">
            <a:avLst/>
          </a:prstGeom>
          <a:noFill/>
        </p:spPr>
        <p:txBody>
          <a:bodyPr wrap="square" rtlCol="0">
            <a:spAutoFit/>
          </a:bodyPr>
          <a:lstStyle/>
          <a:p>
            <a:r>
              <a:rPr lang="es-ES" sz="1050" b="1" dirty="0" smtClean="0">
                <a:latin typeface="Arial Narrow" panose="020B0606020202030204" pitchFamily="34" charset="0"/>
              </a:rPr>
              <a:t>Periodo epidemiológico 12 - 2020</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420298" y="5634579"/>
            <a:ext cx="1704762" cy="2677656"/>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48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12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Rubeola  y </a:t>
            </a:r>
            <a:r>
              <a:rPr lang="es-ES" sz="1200" dirty="0" smtClean="0">
                <a:latin typeface="Arial Narrow" panose="020B0606020202030204" pitchFamily="34" charset="0"/>
              </a:rPr>
              <a:t>33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1,74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cumplió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descartados o están pendientes de resultado </a:t>
            </a:r>
            <a:r>
              <a:rPr lang="es-ES" sz="1200" dirty="0">
                <a:latin typeface="Arial Narrow" panose="020B0606020202030204" pitchFamily="34" charset="0"/>
              </a:rPr>
              <a:t>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12764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310</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24% menos respecto al mismo periodo del año anterior</a:t>
            </a:r>
            <a:endParaRPr lang="es-ES" sz="1200" b="1" dirty="0">
              <a:latin typeface="Arial Narrow" panose="020B0606020202030204" pitchFamily="34" charset="0"/>
            </a:endParaRPr>
          </a:p>
        </p:txBody>
      </p:sp>
      <p:sp>
        <p:nvSpPr>
          <p:cNvPr id="10" name="9 Flecha arriba"/>
          <p:cNvSpPr/>
          <p:nvPr/>
        </p:nvSpPr>
        <p:spPr>
          <a:xfrm rot="10800000"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12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17573" y="6804248"/>
            <a:ext cx="175721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10,48 * cada 100 mil</a:t>
            </a:r>
          </a:p>
          <a:p>
            <a:pPr algn="ctr"/>
            <a:r>
              <a:rPr lang="es-ES" sz="1400" b="1" dirty="0" smtClean="0">
                <a:solidFill>
                  <a:srgbClr val="C00000"/>
                </a:solidFill>
                <a:latin typeface="Arial Narrow" panose="020B0606020202030204" pitchFamily="34" charset="0"/>
              </a:rPr>
              <a:t>270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203108" y="810021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3,51 * cada 100 mil</a:t>
            </a:r>
          </a:p>
          <a:p>
            <a:pPr algn="ctr"/>
            <a:r>
              <a:rPr lang="es-ES" sz="1400" b="1" dirty="0" smtClean="0">
                <a:latin typeface="Arial Narrow" panose="020B0606020202030204" pitchFamily="34" charset="0"/>
              </a:rPr>
              <a:t>1 caso</a:t>
            </a:r>
            <a:endParaRPr lang="es-ES" sz="1400" b="1" dirty="0">
              <a:latin typeface="Arial Narrow" panose="020B0606020202030204" pitchFamily="34" charset="0"/>
            </a:endParaRPr>
          </a:p>
        </p:txBody>
      </p:sp>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1864" y="373131"/>
            <a:ext cx="5056978" cy="19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323" y="2613684"/>
            <a:ext cx="4842617" cy="231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556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63695" cy="1573268"/>
            <a:chOff x="1068833" y="553075"/>
            <a:chExt cx="86369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176 casos</a:t>
              </a:r>
              <a:endParaRPr lang="es-CO" sz="1200" dirty="0"/>
            </a:p>
          </p:txBody>
        </p:sp>
      </p:grpSp>
      <p:grpSp>
        <p:nvGrpSpPr>
          <p:cNvPr id="3" name="2 Grupo"/>
          <p:cNvGrpSpPr/>
          <p:nvPr/>
        </p:nvGrpSpPr>
        <p:grpSpPr>
          <a:xfrm>
            <a:off x="1117971" y="913240"/>
            <a:ext cx="857416" cy="1594295"/>
            <a:chOff x="1825139" y="1057131"/>
            <a:chExt cx="857416"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90601" cy="276999"/>
            </a:xfrm>
            <a:prstGeom prst="rect">
              <a:avLst/>
            </a:prstGeom>
          </p:spPr>
          <p:txBody>
            <a:bodyPr wrap="none">
              <a:spAutoFit/>
            </a:bodyPr>
            <a:lstStyle/>
            <a:p>
              <a:r>
                <a:rPr lang="es-ES" sz="1200" b="1" dirty="0" smtClean="0">
                  <a:latin typeface="Arial Narrow" panose="020B0606020202030204" pitchFamily="34" charset="0"/>
                </a:rPr>
                <a:t>134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12- 2020.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96,77%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300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61477" y="2659779"/>
            <a:ext cx="3289711" cy="1056795"/>
            <a:chOff x="-23091" y="6623565"/>
            <a:chExt cx="2435308" cy="872767"/>
          </a:xfrm>
        </p:grpSpPr>
        <p:sp>
          <p:nvSpPr>
            <p:cNvPr id="89" name="88 CuadroTexto"/>
            <p:cNvSpPr txBox="1"/>
            <p:nvPr/>
          </p:nvSpPr>
          <p:spPr>
            <a:xfrm>
              <a:off x="-23091" y="7197925"/>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623565"/>
              <a:ext cx="1349620" cy="87276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75,48% - 234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18,71%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58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0,64%</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2 caso</a:t>
              </a:r>
              <a:endParaRPr lang="es-CO" sz="1200" dirty="0"/>
            </a:p>
          </p:txBody>
        </p:sp>
      </p:grpSp>
      <p:grpSp>
        <p:nvGrpSpPr>
          <p:cNvPr id="11" name="10 Grupo"/>
          <p:cNvGrpSpPr/>
          <p:nvPr/>
        </p:nvGrpSpPr>
        <p:grpSpPr>
          <a:xfrm>
            <a:off x="6355281" y="988099"/>
            <a:ext cx="776932" cy="1519436"/>
            <a:chOff x="3826683" y="2682487"/>
            <a:chExt cx="776932" cy="1519436"/>
          </a:xfrm>
        </p:grpSpPr>
        <p:grpSp>
          <p:nvGrpSpPr>
            <p:cNvPr id="2" name="1 Grupo"/>
            <p:cNvGrpSpPr/>
            <p:nvPr/>
          </p:nvGrpSpPr>
          <p:grpSpPr>
            <a:xfrm>
              <a:off x="3826683" y="3306763"/>
              <a:ext cx="776932" cy="895160"/>
              <a:chOff x="2507826" y="3203848"/>
              <a:chExt cx="776932"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0,64%</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2 caso</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0,32%</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12. 2020. </a:t>
            </a:r>
            <a:endParaRPr lang="es-ES" sz="1050" dirty="0">
              <a:latin typeface="Arial Narrow" panose="020B0606020202030204" pitchFamily="34" charset="0"/>
            </a:endParaRPr>
          </a:p>
        </p:txBody>
      </p:sp>
      <p:sp>
        <p:nvSpPr>
          <p:cNvPr id="69" name="68 Rectángulo"/>
          <p:cNvSpPr/>
          <p:nvPr/>
        </p:nvSpPr>
        <p:spPr>
          <a:xfrm>
            <a:off x="7644" y="8100392"/>
            <a:ext cx="7230095" cy="707886"/>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epidémico e </a:t>
            </a:r>
            <a:r>
              <a:rPr lang="es-CO" sz="1000" dirty="0" err="1" smtClean="0">
                <a:latin typeface="Arial Narrow" panose="020B0606020202030204" pitchFamily="34" charset="0"/>
              </a:rPr>
              <a:t>hiperendémico</a:t>
            </a:r>
            <a:r>
              <a:rPr lang="es-CO" sz="1000" dirty="0" smtClean="0">
                <a:latin typeface="Arial Narrow" panose="020B0606020202030204" pitchFamily="34" charset="0"/>
              </a:rPr>
              <a:t> con un número de casos por encima de lo esperado en algunas semanas.  Durante este año se supera el número de casos de los dos últimos años durante las semanas epidemiológicas 1, 4, 5, 8, 12, 14, 31,39,40,41, 42, 48.  Igualmente se evidencia una disminución del 24% en relación con el mismo periodo de año anterior, esto debido a la pandemia. Los cursos de vida de la juventud y la adultez con el 85,16%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64515"/>
            <a:ext cx="3286557" cy="251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8107" y="4788024"/>
            <a:ext cx="3825045" cy="182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638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1262</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15,36%.</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12 acumulado  de 2016-2020.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57,13%</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721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25,91%</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327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12 acumulado.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13,47%</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170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64,50%</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814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2"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49,81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60,38%</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762 casos</a:t>
              </a:r>
              <a:endParaRPr lang="es-CO" sz="1200" dirty="0"/>
            </a:p>
          </p:txBody>
        </p:sp>
      </p:grpSp>
      <p:grpSp>
        <p:nvGrpSpPr>
          <p:cNvPr id="106" name="105 Grupo"/>
          <p:cNvGrpSpPr/>
          <p:nvPr/>
        </p:nvGrpSpPr>
        <p:grpSpPr>
          <a:xfrm>
            <a:off x="4013888" y="4872449"/>
            <a:ext cx="904415" cy="883043"/>
            <a:chOff x="1033171" y="8262441"/>
            <a:chExt cx="90441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14,18%</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179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4,20%</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53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4,36%</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55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15,36% respecto al mismo periodo del año anterior.</a:t>
            </a:r>
          </a:p>
          <a:p>
            <a:pPr algn="just"/>
            <a:r>
              <a:rPr lang="es-CO" sz="1200" dirty="0" smtClean="0">
                <a:solidFill>
                  <a:srgbClr val="FF0000"/>
                </a:solidFill>
                <a:latin typeface="Arial Narrow" panose="020B0606020202030204" pitchFamily="34" charset="0"/>
              </a:rPr>
              <a:t>Alrededor del 50,16%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3"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42,87%</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541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4 Gráfico"/>
          <p:cNvGraphicFramePr>
            <a:graphicFrameLocks/>
          </p:cNvGraphicFramePr>
          <p:nvPr>
            <p:extLst>
              <p:ext uri="{D42A27DB-BD31-4B8C-83A1-F6EECF244321}">
                <p14:modId xmlns:p14="http://schemas.microsoft.com/office/powerpoint/2010/main" val="686172658"/>
              </p:ext>
            </p:extLst>
          </p:nvPr>
        </p:nvGraphicFramePr>
        <p:xfrm>
          <a:off x="2214212" y="393106"/>
          <a:ext cx="4984839" cy="171241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2" name="Gráfico 131"/>
          <p:cNvGraphicFramePr>
            <a:graphicFrameLocks/>
          </p:cNvGraphicFramePr>
          <p:nvPr>
            <p:extLst>
              <p:ext uri="{D42A27DB-BD31-4B8C-83A1-F6EECF244321}">
                <p14:modId xmlns:p14="http://schemas.microsoft.com/office/powerpoint/2010/main" val="4168963386"/>
              </p:ext>
            </p:extLst>
          </p:nvPr>
        </p:nvGraphicFramePr>
        <p:xfrm>
          <a:off x="-15673" y="5651959"/>
          <a:ext cx="3764715" cy="215219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504</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12  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55,29%</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282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44,71%</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smtClean="0">
                  <a:latin typeface="Arial Narrow" panose="020B0606020202030204" pitchFamily="34" charset="0"/>
                </a:rPr>
                <a:t>228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39,41%</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201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17,65%</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90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4,71%</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24,31%</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90601" cy="276999"/>
              </a:xfrm>
              <a:prstGeom prst="rect">
                <a:avLst/>
              </a:prstGeom>
            </p:spPr>
            <p:txBody>
              <a:bodyPr wrap="none">
                <a:spAutoFit/>
              </a:bodyPr>
              <a:lstStyle/>
              <a:p>
                <a:r>
                  <a:rPr lang="es-ES" sz="1200" b="1" dirty="0" smtClean="0">
                    <a:latin typeface="Arial Narrow" panose="020B0606020202030204" pitchFamily="34" charset="0"/>
                  </a:rPr>
                  <a:t>124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330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180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43272" y="445386"/>
            <a:ext cx="5041057" cy="4505306"/>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12 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12 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12 2020. </a:t>
            </a:r>
            <a:endParaRPr lang="es-ES" sz="1050" dirty="0">
              <a:latin typeface="Arial Narrow" panose="020B0606020202030204" pitchFamily="34" charset="0"/>
            </a:endParaRPr>
          </a:p>
        </p:txBody>
      </p:sp>
      <p:graphicFrame>
        <p:nvGraphicFramePr>
          <p:cNvPr id="20" name="Gráfico 19"/>
          <p:cNvGraphicFramePr>
            <a:graphicFrameLocks/>
          </p:cNvGraphicFramePr>
          <p:nvPr>
            <p:extLst>
              <p:ext uri="{D42A27DB-BD31-4B8C-83A1-F6EECF244321}">
                <p14:modId xmlns:p14="http://schemas.microsoft.com/office/powerpoint/2010/main" val="2677621745"/>
              </p:ext>
            </p:extLst>
          </p:nvPr>
        </p:nvGraphicFramePr>
        <p:xfrm>
          <a:off x="16267" y="919918"/>
          <a:ext cx="7158990" cy="3173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p:cNvGraphicFramePr>
            <a:graphicFrameLocks/>
          </p:cNvGraphicFramePr>
          <p:nvPr>
            <p:extLst>
              <p:ext uri="{D42A27DB-BD31-4B8C-83A1-F6EECF244321}">
                <p14:modId xmlns:p14="http://schemas.microsoft.com/office/powerpoint/2010/main" val="1952530"/>
              </p:ext>
            </p:extLst>
          </p:nvPr>
        </p:nvGraphicFramePr>
        <p:xfrm>
          <a:off x="0" y="5168120"/>
          <a:ext cx="3608878" cy="2909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val="2034391670"/>
              </p:ext>
            </p:extLst>
          </p:nvPr>
        </p:nvGraphicFramePr>
        <p:xfrm>
          <a:off x="3608878" y="5148063"/>
          <a:ext cx="3566379" cy="29299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11  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202575" y="5747941"/>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6,25%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229022" y="6684045"/>
            <a:ext cx="723276" cy="369332"/>
          </a:xfrm>
          <a:prstGeom prst="rect">
            <a:avLst/>
          </a:prstGeom>
          <a:noFill/>
        </p:spPr>
        <p:txBody>
          <a:bodyPr wrap="none" rtlCol="0">
            <a:spAutoFit/>
          </a:bodyPr>
          <a:lstStyle/>
          <a:p>
            <a:pPr algn="ctr"/>
            <a:r>
              <a:rPr lang="es-ES" b="1" smtClean="0">
                <a:solidFill>
                  <a:srgbClr val="C00000"/>
                </a:solidFill>
                <a:latin typeface="Arial Narrow" panose="020B0606020202030204" pitchFamily="34" charset="0"/>
              </a:rPr>
              <a:t>37,5%</a:t>
            </a:r>
            <a:endParaRPr lang="es-ES" b="1" dirty="0" smtClean="0">
              <a:solidFill>
                <a:srgbClr val="C00000"/>
              </a:solidFill>
              <a:latin typeface="Arial Narrow" panose="020B0606020202030204" pitchFamily="34" charset="0"/>
            </a:endParaRP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72"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18,75%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4135851565"/>
              </p:ext>
            </p:extLst>
          </p:nvPr>
        </p:nvGraphicFramePr>
        <p:xfrm>
          <a:off x="247552" y="2699792"/>
          <a:ext cx="6502756" cy="5861098"/>
        </p:xfrm>
        <a:graphic>
          <a:graphicData uri="http://schemas.openxmlformats.org/drawingml/2006/table">
            <a:tbl>
              <a:tblPr>
                <a:tableStyleId>{5C22544A-7EE6-4342-B048-85BDC9FD1C3A}</a:tableStyleId>
              </a:tblPr>
              <a:tblGrid>
                <a:gridCol w="5805702">
                  <a:extLst>
                    <a:ext uri="{9D8B030D-6E8A-4147-A177-3AD203B41FA5}">
                      <a16:colId xmlns:a16="http://schemas.microsoft.com/office/drawing/2014/main" val="20001"/>
                    </a:ext>
                  </a:extLst>
                </a:gridCol>
                <a:gridCol w="697054">
                  <a:extLst>
                    <a:ext uri="{9D8B030D-6E8A-4147-A177-3AD203B41FA5}">
                      <a16:colId xmlns:a16="http://schemas.microsoft.com/office/drawing/2014/main" val="20002"/>
                    </a:ext>
                  </a:extLst>
                </a:gridCol>
              </a:tblGrid>
              <a:tr h="340963">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7833">
                <a:tc>
                  <a:txBody>
                    <a:bodyPr/>
                    <a:lstStyle/>
                    <a:p>
                      <a:pPr algn="l" fontAlgn="b"/>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263882">
                <a:tc>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897074"/>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83688"/>
                  </a:ext>
                </a:extLst>
              </a:tr>
              <a:tr h="220357">
                <a:tc>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911347"/>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56390"/>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395484"/>
                  </a:ext>
                </a:extLst>
              </a:tr>
              <a:tr h="367261">
                <a:tc>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519428"/>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816338"/>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ESAVI</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61106"/>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84023"/>
                  </a:ext>
                </a:extLst>
              </a:tr>
              <a:tr h="369258">
                <a:tc>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4874551"/>
                  </a:ext>
                </a:extLst>
              </a:tr>
              <a:tr h="2697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145267"/>
                  </a:ext>
                </a:extLst>
              </a:tr>
              <a:tr h="229424">
                <a:tc>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09276"/>
                  </a:ext>
                </a:extLst>
              </a:tr>
              <a:tr h="323735">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54565">
                <a:tc>
                  <a:txBody>
                    <a:bodyPr/>
                    <a:lstStyle/>
                    <a:p>
                      <a:pPr algn="l" fontAlgn="b"/>
                      <a:r>
                        <a:rPr lang="es-CO" sz="1100" b="1" i="0" u="none" strike="noStrike" dirty="0" smtClean="0">
                          <a:solidFill>
                            <a:schemeClr val="tx1"/>
                          </a:solidFill>
                          <a:effectLst/>
                          <a:latin typeface="Arial Narrow" panose="020B0606020202030204" pitchFamily="34" charset="0"/>
                        </a:rPr>
                        <a:t>Infección de sitio quirúrgico- ISQ</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9380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Endometritis post parto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21</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8637308"/>
                  </a:ext>
                </a:extLst>
              </a:tr>
              <a:tr h="36726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Infección asociadas a dispositivos en UCI</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172385"/>
                  </a:ext>
                </a:extLst>
              </a:tr>
              <a:tr h="1768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64489"/>
                  </a:ext>
                </a:extLst>
              </a:tr>
            </a:tbl>
          </a:graphicData>
        </a:graphic>
      </p:graphicFrame>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12 de 2020 - </a:t>
            </a:r>
            <a:r>
              <a:rPr lang="pt-BR" sz="800" b="1" dirty="0">
                <a:solidFill>
                  <a:srgbClr val="000000"/>
                </a:solidFill>
                <a:latin typeface="Arial Narrow"/>
                <a:ea typeface="MS Mincho"/>
              </a:rPr>
              <a:t>Reporte Semanas 1 a 48</a:t>
            </a:r>
            <a:r>
              <a:rPr lang="es-CO" sz="800" b="1" dirty="0">
                <a:solidFill>
                  <a:srgbClr val="000000"/>
                </a:solidFill>
                <a:latin typeface="Arial Narrow"/>
                <a:ea typeface="MS Mincho"/>
              </a:rPr>
              <a:t> (Hasta Noviembre 28</a:t>
            </a:r>
            <a:r>
              <a:rPr lang="es-CO" sz="800" b="1" dirty="0" smtClean="0">
                <a:solidFill>
                  <a:srgbClr val="000000"/>
                </a:solidFill>
                <a:latin typeface="Arial Narrow"/>
                <a:ea typeface="MS Mincho"/>
              </a:rPr>
              <a:t>)</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Octubre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279</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r>
              <a:rPr lang="es-ES" sz="1200" b="1" dirty="0" smtClean="0">
                <a:latin typeface="Arial Narrow" panose="020B0606020202030204" pitchFamily="34" charset="0"/>
              </a:rPr>
              <a:t>-13% menos </a:t>
            </a:r>
            <a:r>
              <a:rPr lang="es-ES" sz="1200" b="1" dirty="0">
                <a:latin typeface="Arial Narrow" panose="020B0606020202030204" pitchFamily="34" charset="0"/>
              </a:rPr>
              <a:t>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40" y="2267744"/>
            <a:ext cx="4946011" cy="7848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octubre </a:t>
            </a:r>
            <a:r>
              <a:rPr lang="es-ES" sz="900" dirty="0">
                <a:latin typeface="Arial Narrow" panose="020B0606020202030204" pitchFamily="34" charset="0"/>
              </a:rPr>
              <a:t>(acumulado) de 2019-2020.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2"/>
            <a:ext cx="2208885" cy="646331"/>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de </a:t>
            </a:r>
            <a:r>
              <a:rPr lang="es-ES" sz="1800" b="1" dirty="0">
                <a:solidFill>
                  <a:srgbClr val="C00000"/>
                </a:solidFill>
                <a:latin typeface="Arial Narrow" panose="020B0606020202030204" pitchFamily="34" charset="0"/>
                <a:ea typeface="+mn-ea"/>
                <a:cs typeface="+mn-cs"/>
              </a:rPr>
              <a:t>sitio </a:t>
            </a:r>
            <a:r>
              <a:rPr lang="es-ES" sz="1800" b="1" dirty="0" smtClean="0">
                <a:solidFill>
                  <a:srgbClr val="C00000"/>
                </a:solidFill>
                <a:latin typeface="Arial Narrow" panose="020B0606020202030204" pitchFamily="34" charset="0"/>
                <a:ea typeface="+mn-ea"/>
                <a:cs typeface="+mn-cs"/>
              </a:rPr>
              <a:t>quirúrgico- ISQ</a:t>
            </a:r>
            <a:endParaRPr lang="es-ES" sz="1800" b="1" dirty="0">
              <a:solidFill>
                <a:srgbClr val="C00000"/>
              </a:solidFill>
              <a:latin typeface="Arial Narrow" panose="020B0606020202030204" pitchFamily="34" charset="0"/>
              <a:ea typeface="+mn-ea"/>
              <a:cs typeface="+mn-cs"/>
            </a:endParaRP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52405" y="4217897"/>
            <a:ext cx="4946061" cy="2364"/>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 mes de octubre  2020</a:t>
              </a:r>
              <a:endParaRPr lang="es-ES" sz="1200" b="1" dirty="0">
                <a:latin typeface="Arial Narrow" panose="020B0606020202030204" pitchFamily="34" charset="0"/>
              </a:endParaRPr>
            </a:p>
          </p:txBody>
        </p:sp>
      </p:grpSp>
      <p:sp>
        <p:nvSpPr>
          <p:cNvPr id="54" name="53 CuadroTexto"/>
          <p:cNvSpPr txBox="1"/>
          <p:nvPr/>
        </p:nvSpPr>
        <p:spPr>
          <a:xfrm>
            <a:off x="2060147" y="4465341"/>
            <a:ext cx="1484246"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Colecistectomía </a:t>
            </a:r>
            <a:endParaRPr lang="es-ES" sz="1200" b="1" dirty="0">
              <a:latin typeface="Arial Narrow" panose="020B0606020202030204" pitchFamily="34" charset="0"/>
            </a:endParaRPr>
          </a:p>
        </p:txBody>
      </p:sp>
      <p:sp>
        <p:nvSpPr>
          <p:cNvPr id="55" name="54 CuadroTexto"/>
          <p:cNvSpPr txBox="1"/>
          <p:nvPr/>
        </p:nvSpPr>
        <p:spPr>
          <a:xfrm>
            <a:off x="3431336" y="4411833"/>
            <a:ext cx="1438944"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0,6%</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31 casos/5449</a:t>
            </a:r>
            <a:endParaRPr lang="es-ES" sz="1200" b="1" dirty="0">
              <a:latin typeface="Arial Narrow" panose="020B0606020202030204" pitchFamily="34" charset="0"/>
            </a:endParaRPr>
          </a:p>
          <a:p>
            <a:pPr algn="ctr"/>
            <a:r>
              <a:rPr lang="es-ES" sz="1200" b="1" dirty="0">
                <a:latin typeface="Arial Narrow" panose="020B0606020202030204" pitchFamily="34" charset="0"/>
              </a:rPr>
              <a:t>colecistectomías</a:t>
            </a:r>
          </a:p>
        </p:txBody>
      </p:sp>
      <p:sp>
        <p:nvSpPr>
          <p:cNvPr id="56" name="55 CuadroTexto"/>
          <p:cNvSpPr txBox="1"/>
          <p:nvPr/>
        </p:nvSpPr>
        <p:spPr>
          <a:xfrm>
            <a:off x="4641045" y="3330269"/>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Herniorrafia </a:t>
            </a:r>
            <a:endParaRPr lang="es-ES" sz="1200" b="1" dirty="0">
              <a:latin typeface="Arial Narrow" panose="020B0606020202030204" pitchFamily="34" charset="0"/>
            </a:endParaRPr>
          </a:p>
        </p:txBody>
      </p:sp>
      <p:sp>
        <p:nvSpPr>
          <p:cNvPr id="58" name="57 CuadroTexto"/>
          <p:cNvSpPr txBox="1"/>
          <p:nvPr/>
        </p:nvSpPr>
        <p:spPr>
          <a:xfrm>
            <a:off x="5850790" y="3290950"/>
            <a:ext cx="1638092"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0,8%</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47 casos/6079 herniorrafias</a:t>
            </a:r>
            <a:endParaRPr lang="es-ES" sz="1200" b="1" dirty="0">
              <a:latin typeface="Arial Narrow" panose="020B0606020202030204" pitchFamily="34" charset="0"/>
            </a:endParaRPr>
          </a:p>
        </p:txBody>
      </p:sp>
      <p:sp>
        <p:nvSpPr>
          <p:cNvPr id="59" name="58 CuadroTexto"/>
          <p:cNvSpPr txBox="1"/>
          <p:nvPr/>
        </p:nvSpPr>
        <p:spPr>
          <a:xfrm>
            <a:off x="4643489" y="4429751"/>
            <a:ext cx="1345610" cy="1107996"/>
          </a:xfrm>
          <a:prstGeom prst="rect">
            <a:avLst/>
          </a:prstGeom>
          <a:noFill/>
        </p:spPr>
        <p:txBody>
          <a:bodyPr wrap="square" rtlCol="0">
            <a:spAutoFit/>
          </a:bodyPr>
          <a:lstStyle/>
          <a:p>
            <a:pPr algn="ctr"/>
            <a:r>
              <a:rPr lang="es-CO" sz="1100" b="1" dirty="0">
                <a:latin typeface="Arial Narrow" panose="020B0606020202030204" pitchFamily="34" charset="0"/>
              </a:rPr>
              <a:t>Proporción incidencia de ISQ   Revascularización miocárdica con</a:t>
            </a:r>
          </a:p>
          <a:p>
            <a:pPr algn="ctr"/>
            <a:r>
              <a:rPr lang="es-CO" sz="1100" b="1" dirty="0">
                <a:latin typeface="Arial Narrow" panose="020B0606020202030204" pitchFamily="34" charset="0"/>
              </a:rPr>
              <a:t>incisión torácica y del sitio donante</a:t>
            </a:r>
            <a:endParaRPr lang="es-ES" sz="1100" b="1" dirty="0">
              <a:latin typeface="Arial Narrow" panose="020B0606020202030204" pitchFamily="34" charset="0"/>
            </a:endParaRPr>
          </a:p>
        </p:txBody>
      </p:sp>
      <p:sp>
        <p:nvSpPr>
          <p:cNvPr id="60" name="59 CuadroTexto"/>
          <p:cNvSpPr txBox="1"/>
          <p:nvPr/>
        </p:nvSpPr>
        <p:spPr>
          <a:xfrm>
            <a:off x="5889040" y="4599743"/>
            <a:ext cx="1327473" cy="630942"/>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10,4%</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47 casos/454</a:t>
            </a:r>
            <a:endParaRPr lang="es-ES" sz="1200" b="1" dirty="0">
              <a:latin typeface="Arial Narrow" panose="020B0606020202030204" pitchFamily="34" charset="0"/>
            </a:endParaRPr>
          </a:p>
          <a:p>
            <a:pPr algn="ctr"/>
            <a:r>
              <a:rPr lang="es-ES" sz="1100" b="1" dirty="0">
                <a:latin typeface="Arial Narrow" panose="020B0606020202030204" pitchFamily="34" charset="0"/>
              </a:rPr>
              <a:t>Revascularizaciones</a:t>
            </a:r>
          </a:p>
        </p:txBody>
      </p:sp>
      <p:sp>
        <p:nvSpPr>
          <p:cNvPr id="2" name="1 Flecha derecha"/>
          <p:cNvSpPr/>
          <p:nvPr/>
        </p:nvSpPr>
        <p:spPr>
          <a:xfrm>
            <a:off x="3396716" y="3395095"/>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Flecha derecha"/>
          <p:cNvSpPr/>
          <p:nvPr/>
        </p:nvSpPr>
        <p:spPr>
          <a:xfrm>
            <a:off x="3384426"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Flecha derecha"/>
          <p:cNvSpPr/>
          <p:nvPr/>
        </p:nvSpPr>
        <p:spPr>
          <a:xfrm>
            <a:off x="5986655" y="3381611"/>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Flecha derecha"/>
          <p:cNvSpPr/>
          <p:nvPr/>
        </p:nvSpPr>
        <p:spPr>
          <a:xfrm>
            <a:off x="5945385"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3181993" y="6126253"/>
            <a:ext cx="781070" cy="1629105"/>
            <a:chOff x="1944266" y="6012160"/>
            <a:chExt cx="781070" cy="1629105"/>
          </a:xfrm>
        </p:grpSpPr>
        <p:sp>
          <p:nvSpPr>
            <p:cNvPr id="65" name="64 Rectángulo redondeado"/>
            <p:cNvSpPr/>
            <p:nvPr/>
          </p:nvSpPr>
          <p:spPr>
            <a:xfrm>
              <a:off x="1966078" y="696580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66" name="65 Rectángulo"/>
            <p:cNvSpPr/>
            <p:nvPr/>
          </p:nvSpPr>
          <p:spPr>
            <a:xfrm>
              <a:off x="1944266" y="6692505"/>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7" name="66 Rectángulo"/>
            <p:cNvSpPr/>
            <p:nvPr/>
          </p:nvSpPr>
          <p:spPr>
            <a:xfrm>
              <a:off x="1944266" y="7310405"/>
              <a:ext cx="781070" cy="330860"/>
            </a:xfrm>
            <a:prstGeom prst="rect">
              <a:avLst/>
            </a:prstGeom>
          </p:spPr>
          <p:txBody>
            <a:bodyPr wrap="square">
              <a:spAutoFit/>
            </a:bodyPr>
            <a:lstStyle/>
            <a:p>
              <a:pPr algn="ctr"/>
              <a:r>
                <a:rPr lang="es-ES" sz="1050" b="1" dirty="0" smtClean="0">
                  <a:latin typeface="Arial Narrow" panose="020B0606020202030204" pitchFamily="34" charset="0"/>
                </a:rPr>
                <a:t>63casos</a:t>
              </a:r>
              <a:endParaRPr lang="es-ES" sz="1050" b="1" dirty="0">
                <a:latin typeface="Arial Narrow" panose="020B0606020202030204" pitchFamily="34" charset="0"/>
              </a:endParaRPr>
            </a:p>
            <a:p>
              <a:pPr algn="ctr"/>
              <a:endParaRPr lang="es-CO" sz="500" dirty="0"/>
            </a:p>
          </p:txBody>
        </p:sp>
        <p:pic>
          <p:nvPicPr>
            <p:cNvPr id="7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970481" y="6012160"/>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4006944" y="6117464"/>
            <a:ext cx="740068" cy="1587880"/>
            <a:chOff x="4737493" y="6457800"/>
            <a:chExt cx="740068" cy="1587880"/>
          </a:xfrm>
        </p:grpSpPr>
        <p:grpSp>
          <p:nvGrpSpPr>
            <p:cNvPr id="68" name="67 Grupo"/>
            <p:cNvGrpSpPr/>
            <p:nvPr/>
          </p:nvGrpSpPr>
          <p:grpSpPr>
            <a:xfrm>
              <a:off x="4737493" y="7134937"/>
              <a:ext cx="740068" cy="910743"/>
              <a:chOff x="5245046" y="1343108"/>
              <a:chExt cx="740068" cy="910743"/>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587020" cy="253916"/>
              </a:xfrm>
              <a:prstGeom prst="rect">
                <a:avLst/>
              </a:prstGeom>
            </p:spPr>
            <p:txBody>
              <a:bodyPr wrap="none">
                <a:spAutoFit/>
              </a:bodyPr>
              <a:lstStyle/>
              <a:p>
                <a:r>
                  <a:rPr lang="es-ES" sz="1050" b="1" dirty="0" smtClean="0">
                    <a:latin typeface="Arial Narrow" panose="020B0606020202030204" pitchFamily="34" charset="0"/>
                  </a:rPr>
                  <a:t>0 </a:t>
                </a:r>
                <a:r>
                  <a:rPr lang="es-ES" sz="1050" b="1" dirty="0">
                    <a:latin typeface="Arial Narrow" panose="020B0606020202030204" pitchFamily="34" charset="0"/>
                  </a:rPr>
                  <a:t>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5"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005519" y="6126253"/>
            <a:ext cx="813003" cy="7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656234" y="6790398"/>
            <a:ext cx="1518502" cy="930335"/>
            <a:chOff x="-80477" y="7090575"/>
            <a:chExt cx="1322828" cy="930335"/>
          </a:xfrm>
        </p:grpSpPr>
        <p:sp>
          <p:nvSpPr>
            <p:cNvPr id="77" name="76 CuadroTexto"/>
            <p:cNvSpPr txBox="1"/>
            <p:nvPr/>
          </p:nvSpPr>
          <p:spPr>
            <a:xfrm>
              <a:off x="-14122" y="709057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78" name="77 Rectángulo redondeado"/>
            <p:cNvSpPr/>
            <p:nvPr/>
          </p:nvSpPr>
          <p:spPr>
            <a:xfrm>
              <a:off x="-80477" y="7392456"/>
              <a:ext cx="1313348" cy="34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65%</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2744" y="7759300"/>
              <a:ext cx="1229607" cy="261610"/>
            </a:xfrm>
            <a:prstGeom prst="rect">
              <a:avLst/>
            </a:prstGeom>
            <a:noFill/>
          </p:spPr>
          <p:txBody>
            <a:bodyPr wrap="square" rtlCol="0">
              <a:spAutoFit/>
            </a:bodyPr>
            <a:lstStyle/>
            <a:p>
              <a:pPr algn="ctr"/>
              <a:r>
                <a:rPr lang="es-ES" sz="1050" b="1" dirty="0" smtClean="0">
                  <a:latin typeface="Arial Narrow" panose="020B0606020202030204" pitchFamily="34" charset="0"/>
                </a:rPr>
                <a:t>casos</a:t>
              </a:r>
              <a:endParaRPr lang="es-ES" sz="1050" b="1" dirty="0">
                <a:latin typeface="Arial Narrow" panose="020B0606020202030204" pitchFamily="34" charset="0"/>
              </a:endParaRPr>
            </a:p>
          </p:txBody>
        </p:sp>
      </p:grpSp>
      <p:grpSp>
        <p:nvGrpSpPr>
          <p:cNvPr id="21" name="20 Grupo"/>
          <p:cNvGrpSpPr/>
          <p:nvPr/>
        </p:nvGrpSpPr>
        <p:grpSpPr>
          <a:xfrm>
            <a:off x="5749295" y="6009980"/>
            <a:ext cx="1523563" cy="930826"/>
            <a:chOff x="5422559" y="6082599"/>
            <a:chExt cx="1523563" cy="930826"/>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36%</a:t>
              </a:r>
              <a:endParaRPr lang="es-ES" sz="1600" b="1" dirty="0">
                <a:solidFill>
                  <a:schemeClr val="tx1"/>
                </a:solidFill>
                <a:latin typeface="Arial Narrow" panose="020B0606020202030204" pitchFamily="34" charset="0"/>
              </a:endParaRPr>
            </a:p>
          </p:txBody>
        </p:sp>
        <p:sp>
          <p:nvSpPr>
            <p:cNvPr id="85" name="84 Rectángulo"/>
            <p:cNvSpPr/>
            <p:nvPr/>
          </p:nvSpPr>
          <p:spPr>
            <a:xfrm>
              <a:off x="5422559" y="6082599"/>
              <a:ext cx="1523563" cy="246221"/>
            </a:xfrm>
            <a:prstGeom prst="rect">
              <a:avLst/>
            </a:prstGeom>
          </p:spPr>
          <p:txBody>
            <a:bodyPr wrap="square">
              <a:spAutoFit/>
            </a:bodyPr>
            <a:lstStyle/>
            <a:p>
              <a:r>
                <a:rPr lang="es-ES" sz="1000" b="1" u="sng" dirty="0">
                  <a:latin typeface="Arial Narrow" panose="020B0606020202030204" pitchFamily="34" charset="0"/>
                </a:rPr>
                <a:t>Ambulatorio programado</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90601" cy="276999"/>
            </a:xfrm>
            <a:prstGeom prst="rect">
              <a:avLst/>
            </a:prstGeom>
          </p:spPr>
          <p:txBody>
            <a:bodyPr wrap="none">
              <a:spAutoFit/>
            </a:bodyPr>
            <a:lstStyle/>
            <a:p>
              <a:r>
                <a:rPr lang="es-ES" sz="1200" b="1" dirty="0" smtClean="0">
                  <a:latin typeface="Arial Narrow" panose="020B0606020202030204" pitchFamily="34" charset="0"/>
                </a:rPr>
                <a:t>130 </a:t>
              </a:r>
              <a:r>
                <a:rPr lang="es-ES" sz="1200" b="1" dirty="0">
                  <a:latin typeface="Arial Narrow" panose="020B0606020202030204" pitchFamily="34" charset="0"/>
                </a:rPr>
                <a:t>casos</a:t>
              </a:r>
              <a:endParaRPr lang="es-CO" sz="1200" dirty="0"/>
            </a:p>
          </p:txBody>
        </p:sp>
      </p:grpSp>
      <p:grpSp>
        <p:nvGrpSpPr>
          <p:cNvPr id="22" name="21 Grupo"/>
          <p:cNvGrpSpPr/>
          <p:nvPr/>
        </p:nvGrpSpPr>
        <p:grpSpPr>
          <a:xfrm>
            <a:off x="4824586" y="6148480"/>
            <a:ext cx="1234015" cy="2419029"/>
            <a:chOff x="4730544" y="5604597"/>
            <a:chExt cx="1091680" cy="2816008"/>
          </a:xfrm>
        </p:grpSpPr>
        <p:pic>
          <p:nvPicPr>
            <p:cNvPr id="1029"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760429" y="6201698"/>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730544" y="6652740"/>
              <a:ext cx="1091680" cy="820328"/>
            </a:xfrm>
            <a:prstGeom prst="rect">
              <a:avLst/>
            </a:prstGeom>
          </p:spPr>
          <p:txBody>
            <a:bodyPr wrap="square">
              <a:spAutoFit/>
            </a:bodyPr>
            <a:lstStyle/>
            <a:p>
              <a:r>
                <a:rPr lang="es-CO" sz="1050" b="1" u="sng" dirty="0">
                  <a:latin typeface="Arial Narrow" panose="020B0606020202030204" pitchFamily="34" charset="0"/>
                </a:rPr>
                <a:t>Servicio de admisión del</a:t>
              </a:r>
            </a:p>
            <a:p>
              <a:r>
                <a:rPr lang="es-CO" sz="1050" b="1" u="sng" dirty="0">
                  <a:latin typeface="Arial Narrow" panose="020B0606020202030204" pitchFamily="34" charset="0"/>
                </a:rPr>
                <a:t>procedimiento quirúrgico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69954" y="6928897"/>
            <a:ext cx="866059" cy="921751"/>
            <a:chOff x="5513607" y="6082599"/>
            <a:chExt cx="866059"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89612" cy="246221"/>
            </a:xfrm>
            <a:prstGeom prst="rect">
              <a:avLst/>
            </a:prstGeom>
          </p:spPr>
          <p:txBody>
            <a:bodyPr wrap="none">
              <a:spAutoFit/>
            </a:bodyPr>
            <a:lstStyle/>
            <a:p>
              <a:r>
                <a:rPr lang="es-ES" sz="1000" b="1" u="sng" dirty="0">
                  <a:latin typeface="Arial Narrow" panose="020B0606020202030204" pitchFamily="34" charset="0"/>
                </a:rPr>
                <a:t>Urgencias</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790601" cy="276999"/>
            </a:xfrm>
            <a:prstGeom prst="rect">
              <a:avLst/>
            </a:prstGeom>
          </p:spPr>
          <p:txBody>
            <a:bodyPr wrap="none">
              <a:spAutoFit/>
            </a:bodyPr>
            <a:lstStyle/>
            <a:p>
              <a:r>
                <a:rPr lang="es-ES" sz="1200" b="1" dirty="0" smtClean="0">
                  <a:latin typeface="Arial Narrow" panose="020B0606020202030204" pitchFamily="34" charset="0"/>
                </a:rPr>
                <a:t>170 casos</a:t>
              </a:r>
              <a:endParaRPr lang="es-CO" sz="1200" dirty="0"/>
            </a:p>
          </p:txBody>
        </p:sp>
      </p:grpSp>
      <p:grpSp>
        <p:nvGrpSpPr>
          <p:cNvPr id="91" name="90 Grupo"/>
          <p:cNvGrpSpPr/>
          <p:nvPr/>
        </p:nvGrpSpPr>
        <p:grpSpPr>
          <a:xfrm>
            <a:off x="5715024" y="7830943"/>
            <a:ext cx="1592103" cy="875066"/>
            <a:chOff x="5253615" y="6082599"/>
            <a:chExt cx="1592103" cy="875066"/>
          </a:xfrm>
        </p:grpSpPr>
        <p:sp>
          <p:nvSpPr>
            <p:cNvPr id="92" name="91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93" name="92 Rectángulo"/>
            <p:cNvSpPr/>
            <p:nvPr/>
          </p:nvSpPr>
          <p:spPr>
            <a:xfrm>
              <a:off x="5253615" y="6082599"/>
              <a:ext cx="1592103" cy="246221"/>
            </a:xfrm>
            <a:prstGeom prst="rect">
              <a:avLst/>
            </a:prstGeom>
          </p:spPr>
          <p:txBody>
            <a:bodyPr wrap="none">
              <a:spAutoFit/>
            </a:bodyPr>
            <a:lstStyle/>
            <a:p>
              <a:r>
                <a:rPr lang="es-ES" sz="1000" b="1" u="sng" dirty="0">
                  <a:latin typeface="Arial Narrow" panose="020B0606020202030204" pitchFamily="34" charset="0"/>
                </a:rPr>
                <a:t>Hospitalización programado</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20069" cy="276999"/>
            </a:xfrm>
            <a:prstGeom prst="rect">
              <a:avLst/>
            </a:prstGeom>
          </p:spPr>
          <p:txBody>
            <a:bodyPr wrap="none">
              <a:spAutoFit/>
            </a:bodyPr>
            <a:lstStyle/>
            <a:p>
              <a:r>
                <a:rPr lang="es-ES" sz="1200" b="1" dirty="0" smtClean="0">
                  <a:latin typeface="Arial Narrow" panose="020B0606020202030204" pitchFamily="34" charset="0"/>
                </a:rPr>
                <a:t>62 </a:t>
              </a:r>
              <a:r>
                <a:rPr lang="es-ES" sz="1200" b="1" dirty="0">
                  <a:latin typeface="Arial Narrow" panose="020B0606020202030204" pitchFamily="34" charset="0"/>
                </a:rPr>
                <a:t>casos</a:t>
              </a:r>
              <a:endParaRPr lang="es-CO" sz="1200" dirty="0"/>
            </a:p>
          </p:txBody>
        </p:sp>
      </p:grpSp>
      <p:sp>
        <p:nvSpPr>
          <p:cNvPr id="96" name="95 Rectángulo"/>
          <p:cNvSpPr/>
          <p:nvPr/>
        </p:nvSpPr>
        <p:spPr>
          <a:xfrm>
            <a:off x="4858367" y="8640743"/>
            <a:ext cx="2292813"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smtClean="0">
                <a:latin typeface="Arial Narrow" panose="020B0606020202030204" pitchFamily="34" charset="0"/>
              </a:rPr>
              <a:t>Figura Características de la ISQ </a:t>
            </a:r>
            <a:r>
              <a:rPr lang="es-ES" sz="700" dirty="0">
                <a:latin typeface="Arial Narrow" panose="020B0606020202030204" pitchFamily="34" charset="0"/>
              </a:rPr>
              <a:t>Medellín, </a:t>
            </a:r>
            <a:r>
              <a:rPr lang="es-ES" sz="700" dirty="0" smtClean="0">
                <a:latin typeface="Arial Narrow" panose="020B0606020202030204" pitchFamily="34" charset="0"/>
              </a:rPr>
              <a:t> octubre (acumulado) 2020. Para reportar la variable sexo se excluyo cesáreas y partos.</a:t>
            </a:r>
            <a:endParaRPr lang="es-ES" sz="700" dirty="0">
              <a:latin typeface="Arial Narrow" panose="020B0606020202030204" pitchFamily="34" charset="0"/>
            </a:endParaRPr>
          </a:p>
        </p:txBody>
      </p:sp>
      <p:sp>
        <p:nvSpPr>
          <p:cNvPr id="42" name="41 CuadroTexto"/>
          <p:cNvSpPr txBox="1"/>
          <p:nvPr/>
        </p:nvSpPr>
        <p:spPr>
          <a:xfrm>
            <a:off x="3350484" y="3339216"/>
            <a:ext cx="1448448"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1,2%</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125 casos/10102</a:t>
            </a:r>
            <a:endParaRPr lang="es-ES" sz="1200" b="1" dirty="0">
              <a:latin typeface="Arial Narrow" panose="020B0606020202030204" pitchFamily="34" charset="0"/>
            </a:endParaRPr>
          </a:p>
          <a:p>
            <a:pPr algn="ctr"/>
            <a:r>
              <a:rPr lang="es-ES" sz="1200" b="1" dirty="0">
                <a:latin typeface="Arial Narrow" panose="020B0606020202030204" pitchFamily="34" charset="0"/>
              </a:rPr>
              <a:t>cesáreas</a:t>
            </a:r>
          </a:p>
        </p:txBody>
      </p:sp>
      <p:sp>
        <p:nvSpPr>
          <p:cNvPr id="39" name="38 CuadroTexto"/>
          <p:cNvSpPr txBox="1"/>
          <p:nvPr/>
        </p:nvSpPr>
        <p:spPr>
          <a:xfrm>
            <a:off x="2044649" y="3371658"/>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Cesárea</a:t>
            </a:r>
            <a:endParaRPr lang="es-ES" sz="1200" b="1" dirty="0">
              <a:latin typeface="Arial Narrow" panose="020B0606020202030204" pitchFamily="34" charset="0"/>
            </a:endParaRPr>
          </a:p>
        </p:txBody>
      </p: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Siglas:  ISQ -Infección de sitio quirúrgico, </a:t>
            </a:r>
          </a:p>
        </p:txBody>
      </p:sp>
      <p:sp>
        <p:nvSpPr>
          <p:cNvPr id="25" name="24 CuadroTexto"/>
          <p:cNvSpPr txBox="1"/>
          <p:nvPr/>
        </p:nvSpPr>
        <p:spPr>
          <a:xfrm>
            <a:off x="56656" y="5963814"/>
            <a:ext cx="1527570" cy="369332"/>
          </a:xfrm>
          <a:prstGeom prst="rect">
            <a:avLst/>
          </a:prstGeom>
          <a:noFill/>
        </p:spPr>
        <p:txBody>
          <a:bodyPr wrap="square" rtlCol="0">
            <a:spAutoFit/>
          </a:bodyPr>
          <a:lstStyle/>
          <a:p>
            <a:pPr algn="ctr"/>
            <a:r>
              <a:rPr lang="es-CO" sz="900" b="1" dirty="0">
                <a:latin typeface="Arial Narrow" panose="020B0606020202030204" pitchFamily="34" charset="0"/>
              </a:rPr>
              <a:t>Proporción de agentes causales de ISO</a:t>
            </a:r>
          </a:p>
        </p:txBody>
      </p:sp>
      <p:graphicFrame>
        <p:nvGraphicFramePr>
          <p:cNvPr id="80" name="3 Gráfico">
            <a:extLst>
              <a:ext uri="{FF2B5EF4-FFF2-40B4-BE49-F238E27FC236}">
                <a16:creationId xmlns:a16="http://schemas.microsoft.com/office/drawing/2014/main" id="{00000000-0008-0000-0000-000004000000}"/>
              </a:ext>
            </a:extLst>
          </p:cNvPr>
          <p:cNvGraphicFramePr>
            <a:graphicFrameLocks/>
          </p:cNvGraphicFramePr>
          <p:nvPr>
            <p:extLst/>
          </p:nvPr>
        </p:nvGraphicFramePr>
        <p:xfrm>
          <a:off x="2135289" y="413217"/>
          <a:ext cx="5002602" cy="2010436"/>
        </p:xfrm>
        <a:graphic>
          <a:graphicData uri="http://schemas.openxmlformats.org/drawingml/2006/chart">
            <c:chart xmlns:c="http://schemas.openxmlformats.org/drawingml/2006/chart" xmlns:r="http://schemas.openxmlformats.org/officeDocument/2006/relationships" r:id="rId9"/>
          </a:graphicData>
        </a:graphic>
      </p:graphicFrame>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42" y="6256200"/>
            <a:ext cx="1630392" cy="289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5" name="10 Gráfico">
            <a:extLst>
              <a:ext uri="{FF2B5EF4-FFF2-40B4-BE49-F238E27FC236}">
                <a16:creationId xmlns:a16="http://schemas.microsoft.com/office/drawing/2014/main" id="{00000000-0008-0000-0000-00000B000000}"/>
              </a:ext>
            </a:extLst>
          </p:cNvPr>
          <p:cNvGraphicFramePr>
            <a:graphicFrameLocks/>
          </p:cNvGraphicFramePr>
          <p:nvPr>
            <p:extLst/>
          </p:nvPr>
        </p:nvGraphicFramePr>
        <p:xfrm>
          <a:off x="1644854" y="7618103"/>
          <a:ext cx="3098515" cy="162181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997916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octubre-2020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87</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p>
          <a:p>
            <a:pPr algn="ctr"/>
            <a:r>
              <a:rPr lang="es-ES" sz="1200" b="1" dirty="0" smtClean="0">
                <a:latin typeface="Arial Narrow" panose="020B0606020202030204" pitchFamily="34" charset="0"/>
              </a:rPr>
              <a:t>46% menos </a:t>
            </a:r>
            <a:r>
              <a:rPr lang="es-ES" sz="1200" b="1" dirty="0">
                <a:latin typeface="Arial Narrow" panose="020B0606020202030204" pitchFamily="34" charset="0"/>
              </a:rPr>
              <a:t>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52406" y="2267744"/>
            <a:ext cx="5048446" cy="7848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ES" sz="900" dirty="0" smtClean="0">
                <a:latin typeface="Arial Narrow" panose="020B0606020202030204" pitchFamily="34" charset="0"/>
              </a:rPr>
              <a:t>por semana epidemiológica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octubre </a:t>
            </a:r>
            <a:r>
              <a:rPr lang="es-ES" sz="900" dirty="0">
                <a:latin typeface="Arial Narrow" panose="020B0606020202030204" pitchFamily="34" charset="0"/>
              </a:rPr>
              <a:t>(acumulado) de 2019-2020</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Endometritis </a:t>
            </a:r>
            <a:br>
              <a:rPr lang="es-ES" sz="1800" b="1" dirty="0" smtClean="0">
                <a:solidFill>
                  <a:srgbClr val="C00000"/>
                </a:solidFill>
                <a:latin typeface="Arial Narrow" panose="020B0606020202030204" pitchFamily="34" charset="0"/>
                <a:ea typeface="+mn-ea"/>
                <a:cs typeface="+mn-cs"/>
              </a:rPr>
            </a:br>
            <a:r>
              <a:rPr lang="es-ES" sz="1800" b="1" dirty="0" smtClean="0">
                <a:solidFill>
                  <a:srgbClr val="C00000"/>
                </a:solidFill>
                <a:latin typeface="Arial Narrow" panose="020B0606020202030204" pitchFamily="34" charset="0"/>
                <a:ea typeface="+mn-ea"/>
                <a:cs typeface="+mn-cs"/>
              </a:rPr>
              <a:t>post parto</a:t>
            </a:r>
            <a:endParaRPr lang="es-ES" sz="1800" b="1" dirty="0">
              <a:solidFill>
                <a:srgbClr val="C00000"/>
              </a:solidFill>
              <a:latin typeface="Arial Narrow" panose="020B0606020202030204" pitchFamily="34" charset="0"/>
              <a:ea typeface="+mn-ea"/>
              <a:cs typeface="+mn-cs"/>
            </a:endParaRP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 mes de junio 2020</a:t>
              </a:r>
              <a:endParaRPr lang="es-ES" sz="1200" b="1" dirty="0">
                <a:latin typeface="Arial Narrow" panose="020B0606020202030204" pitchFamily="34" charset="0"/>
              </a:endParaRPr>
            </a:p>
          </p:txBody>
        </p:sp>
      </p:grpSp>
      <p:grpSp>
        <p:nvGrpSpPr>
          <p:cNvPr id="16" name="15 Grupo"/>
          <p:cNvGrpSpPr/>
          <p:nvPr/>
        </p:nvGrpSpPr>
        <p:grpSpPr>
          <a:xfrm>
            <a:off x="3384426" y="6369543"/>
            <a:ext cx="740068" cy="1595574"/>
            <a:chOff x="4737493" y="6457800"/>
            <a:chExt cx="740068" cy="1595574"/>
          </a:xfrm>
        </p:grpSpPr>
        <p:grpSp>
          <p:nvGrpSpPr>
            <p:cNvPr id="68" name="67 Grupo"/>
            <p:cNvGrpSpPr/>
            <p:nvPr/>
          </p:nvGrpSpPr>
          <p:grpSpPr>
            <a:xfrm>
              <a:off x="4737493" y="7134937"/>
              <a:ext cx="740068" cy="918437"/>
              <a:chOff x="5245046" y="1343108"/>
              <a:chExt cx="740068" cy="918437"/>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607859" cy="261610"/>
              </a:xfrm>
              <a:prstGeom prst="rect">
                <a:avLst/>
              </a:prstGeom>
            </p:spPr>
            <p:txBody>
              <a:bodyPr wrap="none">
                <a:spAutoFit/>
              </a:bodyPr>
              <a:lstStyle/>
              <a:p>
                <a:r>
                  <a:rPr lang="es-ES" sz="1050" b="1" dirty="0" smtClean="0">
                    <a:latin typeface="Arial Narrow" panose="020B0606020202030204" pitchFamily="34" charset="0"/>
                  </a:rPr>
                  <a:t>0 </a:t>
                </a:r>
                <a:r>
                  <a:rPr lang="es-ES" sz="1050" b="1" dirty="0">
                    <a:latin typeface="Arial Narrow" panose="020B0606020202030204" pitchFamily="34" charset="0"/>
                  </a:rPr>
                  <a:t>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5919413" y="6024107"/>
            <a:ext cx="1281487" cy="901289"/>
            <a:chOff x="5592677" y="6096726"/>
            <a:chExt cx="1523563" cy="916699"/>
          </a:xfrm>
        </p:grpSpPr>
        <p:sp>
          <p:nvSpPr>
            <p:cNvPr id="84" name="83 Rectángulo redondeado"/>
            <p:cNvSpPr/>
            <p:nvPr/>
          </p:nvSpPr>
          <p:spPr>
            <a:xfrm>
              <a:off x="5622457" y="6355395"/>
              <a:ext cx="9354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a:t>
              </a:r>
              <a:endParaRPr lang="es-ES" sz="1600" b="1" dirty="0">
                <a:solidFill>
                  <a:schemeClr val="tx1"/>
                </a:solidFill>
                <a:latin typeface="Arial Narrow" panose="020B0606020202030204" pitchFamily="34" charset="0"/>
              </a:endParaRPr>
            </a:p>
          </p:txBody>
        </p:sp>
        <p:sp>
          <p:nvSpPr>
            <p:cNvPr id="85" name="84 Rectángulo"/>
            <p:cNvSpPr/>
            <p:nvPr/>
          </p:nvSpPr>
          <p:spPr>
            <a:xfrm>
              <a:off x="5592677" y="6096726"/>
              <a:ext cx="1523563" cy="246221"/>
            </a:xfrm>
            <a:prstGeom prst="rect">
              <a:avLst/>
            </a:prstGeom>
          </p:spPr>
          <p:txBody>
            <a:bodyPr wrap="square">
              <a:spAutoFit/>
            </a:bodyPr>
            <a:lstStyle/>
            <a:p>
              <a:r>
                <a:rPr lang="es-ES" sz="1000" b="1" u="sng" dirty="0" smtClean="0">
                  <a:latin typeface="Arial Narrow" panose="020B0606020202030204" pitchFamily="34" charset="0"/>
                </a:rPr>
                <a:t>Estrato 1</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579005" cy="276999"/>
            </a:xfrm>
            <a:prstGeom prst="rect">
              <a:avLst/>
            </a:prstGeom>
          </p:spPr>
          <p:txBody>
            <a:bodyPr wrap="none">
              <a:spAutoFit/>
            </a:bodyPr>
            <a:lstStyle/>
            <a:p>
              <a:r>
                <a:rPr lang="es-ES" sz="1200" b="1" dirty="0" smtClean="0">
                  <a:latin typeface="Arial Narrow" panose="020B0606020202030204" pitchFamily="34" charset="0"/>
                </a:rPr>
                <a:t>2 caso</a:t>
              </a:r>
              <a:endParaRPr lang="es-CO" sz="1200" dirty="0"/>
            </a:p>
          </p:txBody>
        </p:sp>
      </p:grpSp>
      <p:grpSp>
        <p:nvGrpSpPr>
          <p:cNvPr id="22" name="21 Grupo"/>
          <p:cNvGrpSpPr/>
          <p:nvPr/>
        </p:nvGrpSpPr>
        <p:grpSpPr>
          <a:xfrm>
            <a:off x="4375475" y="6148480"/>
            <a:ext cx="1519348" cy="2535672"/>
            <a:chOff x="4333235" y="5604597"/>
            <a:chExt cx="1344102" cy="2816008"/>
          </a:xfrm>
        </p:grpSpPr>
        <p:pic>
          <p:nvPicPr>
            <p:cNvPr id="1029"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393462" y="6262871"/>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333235" y="6630555"/>
              <a:ext cx="1091680" cy="461434"/>
            </a:xfrm>
            <a:prstGeom prst="rect">
              <a:avLst/>
            </a:prstGeom>
          </p:spPr>
          <p:txBody>
            <a:bodyPr wrap="square">
              <a:spAutoFit/>
            </a:bodyPr>
            <a:lstStyle/>
            <a:p>
              <a:r>
                <a:rPr lang="es-CO" sz="1050" b="1" u="sng" dirty="0" smtClean="0">
                  <a:latin typeface="Arial Narrow" panose="020B0606020202030204" pitchFamily="34" charset="0"/>
                </a:rPr>
                <a:t>Estrato socioeconómico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44265" y="6841015"/>
            <a:ext cx="787032" cy="897136"/>
            <a:chOff x="5513607" y="6082599"/>
            <a:chExt cx="886870" cy="932744"/>
          </a:xfrm>
        </p:grpSpPr>
        <p:sp>
          <p:nvSpPr>
            <p:cNvPr id="88" name="87 Rectángulo redondeado"/>
            <p:cNvSpPr/>
            <p:nvPr/>
          </p:nvSpPr>
          <p:spPr>
            <a:xfrm>
              <a:off x="5540569" y="6355395"/>
              <a:ext cx="85990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33507" cy="246221"/>
            </a:xfrm>
            <a:prstGeom prst="rect">
              <a:avLst/>
            </a:prstGeom>
          </p:spPr>
          <p:txBody>
            <a:bodyPr wrap="none">
              <a:spAutoFit/>
            </a:bodyPr>
            <a:lstStyle/>
            <a:p>
              <a:r>
                <a:rPr lang="es-ES" sz="1000" b="1" u="sng" dirty="0" smtClean="0">
                  <a:latin typeface="Arial Narrow" panose="020B0606020202030204" pitchFamily="34" charset="0"/>
                </a:rPr>
                <a:t>Estrato 2</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0"/>
              <a:ext cx="811412" cy="287993"/>
            </a:xfrm>
            <a:prstGeom prst="rect">
              <a:avLst/>
            </a:prstGeom>
          </p:spPr>
          <p:txBody>
            <a:bodyPr wrap="none">
              <a:spAutoFit/>
            </a:bodyPr>
            <a:lstStyle/>
            <a:p>
              <a:r>
                <a:rPr lang="es-ES" sz="1200" b="1" dirty="0" smtClean="0">
                  <a:latin typeface="Arial Narrow" panose="020B0606020202030204" pitchFamily="34" charset="0"/>
                </a:rPr>
                <a:t>14 casos</a:t>
              </a:r>
              <a:endParaRPr lang="es-CO" sz="1200" dirty="0"/>
            </a:p>
          </p:txBody>
        </p:sp>
      </p:grpSp>
      <p:grpSp>
        <p:nvGrpSpPr>
          <p:cNvPr id="91" name="90 Grupo"/>
          <p:cNvGrpSpPr/>
          <p:nvPr/>
        </p:nvGrpSpPr>
        <p:grpSpPr>
          <a:xfrm>
            <a:off x="5944460" y="7716753"/>
            <a:ext cx="771243" cy="800357"/>
            <a:chOff x="5540569" y="6061623"/>
            <a:chExt cx="853872" cy="946685"/>
          </a:xfrm>
        </p:grpSpPr>
        <p:sp>
          <p:nvSpPr>
            <p:cNvPr id="92" name="91 Rectángulo redondeado"/>
            <p:cNvSpPr/>
            <p:nvPr/>
          </p:nvSpPr>
          <p:spPr>
            <a:xfrm>
              <a:off x="5540569" y="6355395"/>
              <a:ext cx="8538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a:t>
              </a:r>
              <a:endParaRPr lang="es-ES" sz="1600" b="1" dirty="0">
                <a:solidFill>
                  <a:schemeClr val="tx1"/>
                </a:solidFill>
                <a:latin typeface="Arial Narrow" panose="020B0606020202030204" pitchFamily="34" charset="0"/>
              </a:endParaRPr>
            </a:p>
          </p:txBody>
        </p:sp>
        <p:sp>
          <p:nvSpPr>
            <p:cNvPr id="93" name="92 Rectángulo"/>
            <p:cNvSpPr/>
            <p:nvPr/>
          </p:nvSpPr>
          <p:spPr>
            <a:xfrm>
              <a:off x="5551588" y="6061623"/>
              <a:ext cx="633507" cy="246221"/>
            </a:xfrm>
            <a:prstGeom prst="rect">
              <a:avLst/>
            </a:prstGeom>
          </p:spPr>
          <p:txBody>
            <a:bodyPr wrap="none">
              <a:spAutoFit/>
            </a:bodyPr>
            <a:lstStyle/>
            <a:p>
              <a:r>
                <a:rPr lang="es-ES" sz="1000" b="1" u="sng" dirty="0" smtClean="0">
                  <a:latin typeface="Arial Narrow" panose="020B0606020202030204" pitchFamily="34" charset="0"/>
                </a:rPr>
                <a:t>Estrato 3</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97215" cy="327642"/>
            </a:xfrm>
            <a:prstGeom prst="rect">
              <a:avLst/>
            </a:prstGeom>
          </p:spPr>
          <p:txBody>
            <a:bodyPr wrap="none">
              <a:spAutoFit/>
            </a:bodyPr>
            <a:lstStyle/>
            <a:p>
              <a:r>
                <a:rPr lang="es-ES" sz="1200" b="1" dirty="0" smtClean="0">
                  <a:latin typeface="Arial Narrow" panose="020B0606020202030204" pitchFamily="34" charset="0"/>
                </a:rPr>
                <a:t>22 casos</a:t>
              </a:r>
              <a:endParaRPr lang="es-CO" sz="1200" dirty="0"/>
            </a:p>
          </p:txBody>
        </p:sp>
      </p:grpSp>
      <p:sp>
        <p:nvSpPr>
          <p:cNvPr id="96" name="95 Rectángulo"/>
          <p:cNvSpPr/>
          <p:nvPr/>
        </p:nvSpPr>
        <p:spPr>
          <a:xfrm>
            <a:off x="3464533" y="8684152"/>
            <a:ext cx="3664309"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smtClean="0">
                <a:latin typeface="Arial Narrow" panose="020B0606020202030204" pitchFamily="34" charset="0"/>
              </a:rPr>
              <a:t>Figura.</a:t>
            </a:r>
            <a:r>
              <a:rPr lang="es-CO" sz="700" dirty="0" smtClean="0">
                <a:latin typeface="Arial Narrow" panose="020B0606020202030204" pitchFamily="34" charset="0"/>
              </a:rPr>
              <a:t>Características poblacionales: edad, estrato socioeconómico  endometritis</a:t>
            </a:r>
            <a:r>
              <a:rPr lang="es-ES" sz="700" dirty="0" smtClean="0">
                <a:latin typeface="Arial Narrow" panose="020B0606020202030204" pitchFamily="34" charset="0"/>
              </a:rPr>
              <a:t>. </a:t>
            </a:r>
            <a:r>
              <a:rPr lang="es-ES" sz="700" dirty="0">
                <a:latin typeface="Arial Narrow" panose="020B0606020202030204" pitchFamily="34" charset="0"/>
              </a:rPr>
              <a:t>Medellín, </a:t>
            </a:r>
            <a:r>
              <a:rPr lang="es-ES" sz="700" dirty="0" smtClean="0">
                <a:latin typeface="Arial Narrow" panose="020B0606020202030204" pitchFamily="34" charset="0"/>
              </a:rPr>
              <a:t>octubre </a:t>
            </a:r>
            <a:r>
              <a:rPr lang="es-ES" sz="700" dirty="0">
                <a:latin typeface="Arial Narrow" panose="020B0606020202030204" pitchFamily="34" charset="0"/>
              </a:rPr>
              <a:t>(acumulado) de </a:t>
            </a:r>
            <a:r>
              <a:rPr lang="es-ES" sz="700" dirty="0" smtClean="0">
                <a:latin typeface="Arial Narrow" panose="020B0606020202030204" pitchFamily="34" charset="0"/>
              </a:rPr>
              <a:t>2020, se encuentra un subregistro del estrato socioeconómico.</a:t>
            </a:r>
            <a:endParaRPr lang="es-ES" sz="700" dirty="0">
              <a:latin typeface="Arial Narrow" panose="020B0606020202030204" pitchFamily="34" charset="0"/>
            </a:endParaRPr>
          </a:p>
        </p:txBody>
      </p:sp>
      <p:sp>
        <p:nvSpPr>
          <p:cNvPr id="81" name="80 CuadroTexto"/>
          <p:cNvSpPr txBox="1"/>
          <p:nvPr/>
        </p:nvSpPr>
        <p:spPr>
          <a:xfrm>
            <a:off x="3591329" y="3419872"/>
            <a:ext cx="2031462" cy="523220"/>
          </a:xfrm>
          <a:prstGeom prst="rect">
            <a:avLst/>
          </a:prstGeom>
          <a:noFill/>
        </p:spPr>
        <p:txBody>
          <a:bodyPr wrap="square" rtlCol="0">
            <a:spAutoFit/>
          </a:bodyPr>
          <a:lstStyle/>
          <a:p>
            <a:pPr algn="ctr"/>
            <a:r>
              <a:rPr lang="es-CO" sz="1400" b="1" dirty="0">
                <a:latin typeface="Arial Narrow" panose="020B0606020202030204" pitchFamily="34" charset="0"/>
              </a:rPr>
              <a:t>Proporción incidencia de Endometritis post parto </a:t>
            </a:r>
          </a:p>
        </p:txBody>
      </p:sp>
      <p:sp>
        <p:nvSpPr>
          <p:cNvPr id="82" name="81 CuadroTexto"/>
          <p:cNvSpPr txBox="1"/>
          <p:nvPr/>
        </p:nvSpPr>
        <p:spPr>
          <a:xfrm>
            <a:off x="2844258" y="4111395"/>
            <a:ext cx="1438944" cy="984885"/>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0,2%</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19 casos/8124</a:t>
            </a:r>
            <a:endParaRPr lang="es-ES" sz="1400" b="1" dirty="0">
              <a:latin typeface="Arial Narrow" panose="020B0606020202030204" pitchFamily="34" charset="0"/>
            </a:endParaRPr>
          </a:p>
          <a:p>
            <a:pPr algn="ctr"/>
            <a:r>
              <a:rPr lang="es-ES" sz="1400" b="1" dirty="0">
                <a:latin typeface="Arial Narrow" panose="020B0606020202030204" pitchFamily="34" charset="0"/>
              </a:rPr>
              <a:t>partos por cesárea</a:t>
            </a:r>
          </a:p>
        </p:txBody>
      </p:sp>
      <p:sp>
        <p:nvSpPr>
          <p:cNvPr id="98" name="97 CuadroTexto"/>
          <p:cNvSpPr txBox="1"/>
          <p:nvPr/>
        </p:nvSpPr>
        <p:spPr>
          <a:xfrm>
            <a:off x="5237052" y="4111396"/>
            <a:ext cx="1383109" cy="769441"/>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0,4%</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73 casos/18187</a:t>
            </a:r>
          </a:p>
          <a:p>
            <a:pPr algn="ctr"/>
            <a:r>
              <a:rPr lang="es-ES" sz="1400" b="1" dirty="0" smtClean="0">
                <a:latin typeface="Arial Narrow" panose="020B0606020202030204" pitchFamily="34" charset="0"/>
              </a:rPr>
              <a:t>partos </a:t>
            </a:r>
            <a:r>
              <a:rPr lang="es-ES" sz="1400" b="1" dirty="0">
                <a:latin typeface="Arial Narrow" panose="020B0606020202030204" pitchFamily="34" charset="0"/>
              </a:rPr>
              <a:t>vaginales</a:t>
            </a:r>
          </a:p>
        </p:txBody>
      </p:sp>
      <p:cxnSp>
        <p:nvCxnSpPr>
          <p:cNvPr id="102" name="101 Conector recto de flecha"/>
          <p:cNvCxnSpPr/>
          <p:nvPr/>
        </p:nvCxnSpPr>
        <p:spPr>
          <a:xfrm>
            <a:off x="2152405" y="3264823"/>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smtClean="0">
                <a:latin typeface="Arial Narrow" panose="020B0606020202030204" pitchFamily="34" charset="0"/>
              </a:rPr>
              <a:t>END </a:t>
            </a:r>
            <a:r>
              <a:rPr lang="es-CO" sz="900" b="1" dirty="0">
                <a:latin typeface="Arial Narrow" panose="020B0606020202030204" pitchFamily="34" charset="0"/>
              </a:rPr>
              <a:t>PP – Endometritis post parto</a:t>
            </a:r>
          </a:p>
        </p:txBody>
      </p:sp>
      <p:sp>
        <p:nvSpPr>
          <p:cNvPr id="12" name="11 CuadroTexto"/>
          <p:cNvSpPr txBox="1"/>
          <p:nvPr/>
        </p:nvSpPr>
        <p:spPr>
          <a:xfrm>
            <a:off x="2376314" y="5221233"/>
            <a:ext cx="4339391" cy="430887"/>
          </a:xfrm>
          <a:prstGeom prst="rect">
            <a:avLst/>
          </a:prstGeom>
          <a:noFill/>
        </p:spPr>
        <p:txBody>
          <a:bodyPr wrap="square" rtlCol="0">
            <a:spAutoFit/>
          </a:bodyPr>
          <a:lstStyle/>
          <a:p>
            <a:pPr algn="ctr"/>
            <a:r>
              <a:rPr lang="es-CO" sz="1100" dirty="0" smtClean="0"/>
              <a:t>*Es esperable un rezago en la notificación, por lo cual los indicadores serán presentados de manera acumulada cada periodo</a:t>
            </a:r>
            <a:endParaRPr lang="es-CO" sz="1100" dirty="0"/>
          </a:p>
        </p:txBody>
      </p:sp>
      <p:graphicFrame>
        <p:nvGraphicFramePr>
          <p:cNvPr id="62" name="12 Gráfico">
            <a:extLst>
              <a:ext uri="{FF2B5EF4-FFF2-40B4-BE49-F238E27FC236}">
                <a16:creationId xmlns:a16="http://schemas.microsoft.com/office/drawing/2014/main" id="{00000000-0008-0000-0000-00000D000000}"/>
              </a:ext>
            </a:extLst>
          </p:cNvPr>
          <p:cNvGraphicFramePr>
            <a:graphicFrameLocks/>
          </p:cNvGraphicFramePr>
          <p:nvPr>
            <p:extLst/>
          </p:nvPr>
        </p:nvGraphicFramePr>
        <p:xfrm>
          <a:off x="2152404" y="237623"/>
          <a:ext cx="5104035" cy="2174137"/>
        </p:xfrm>
        <a:graphic>
          <a:graphicData uri="http://schemas.openxmlformats.org/drawingml/2006/chart">
            <c:chart xmlns:c="http://schemas.openxmlformats.org/drawingml/2006/chart" xmlns:r="http://schemas.openxmlformats.org/officeDocument/2006/relationships" r:id="rId8"/>
          </a:graphicData>
        </a:graphic>
      </p:graphicFrame>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38" y="6110069"/>
            <a:ext cx="305074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 y="5592"/>
            <a:ext cx="2174084" cy="28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058" y="766609"/>
            <a:ext cx="2160240" cy="276999"/>
          </a:xfrm>
          <a:prstGeom prst="rect">
            <a:avLst/>
          </a:prstGeom>
          <a:noFill/>
        </p:spPr>
        <p:txBody>
          <a:bodyPr wrap="square" rtlCol="0">
            <a:spAutoFit/>
          </a:bodyPr>
          <a:lstStyle/>
          <a:p>
            <a:pPr algn="ctr"/>
            <a:r>
              <a:rPr lang="es-ES" sz="1200" b="1" dirty="0" smtClean="0">
                <a:latin typeface="Arial Narrow" panose="020B0606020202030204" pitchFamily="34" charset="0"/>
              </a:rPr>
              <a:t>octubre-2020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759</a:t>
              </a:r>
              <a:endParaRPr lang="es-ES" sz="2000" b="1" dirty="0">
                <a:latin typeface="Arial Narrow" panose="020B0606020202030204" pitchFamily="34" charset="0"/>
              </a:endParaRPr>
            </a:p>
          </p:txBody>
        </p:sp>
      </p:grpSp>
      <p:sp>
        <p:nvSpPr>
          <p:cNvPr id="9" name="8 CuadroTexto"/>
          <p:cNvSpPr txBox="1"/>
          <p:nvPr/>
        </p:nvSpPr>
        <p:spPr>
          <a:xfrm>
            <a:off x="343390" y="4790610"/>
            <a:ext cx="1809016"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a:t>
            </a:r>
            <a:r>
              <a:rPr lang="es-ES" sz="1200" b="1" dirty="0" smtClean="0">
                <a:latin typeface="Arial Narrow" panose="020B0606020202030204" pitchFamily="34" charset="0"/>
              </a:rPr>
              <a:t>de 107% respecto </a:t>
            </a:r>
            <a:r>
              <a:rPr lang="es-ES" sz="1200" b="1" dirty="0">
                <a:latin typeface="Arial Narrow" panose="020B0606020202030204" pitchFamily="34" charset="0"/>
              </a:rPr>
              <a:t>al mismo periodo del año anterior</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34478" y="5492211"/>
            <a:ext cx="6412476" cy="646331"/>
            <a:chOff x="2448322" y="-54646"/>
            <a:chExt cx="6553772" cy="646331"/>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98438" y="-54646"/>
              <a:ext cx="5603656" cy="646331"/>
            </a:xfrm>
            <a:prstGeom prst="rect">
              <a:avLst/>
            </a:prstGeom>
            <a:noFill/>
          </p:spPr>
          <p:txBody>
            <a:bodyPr wrap="square" rtlCol="0">
              <a:spAutoFit/>
            </a:bodyPr>
            <a:lstStyle/>
            <a:p>
              <a:r>
                <a:rPr lang="es-ES" sz="1200" b="1" dirty="0">
                  <a:latin typeface="Arial Narrow" panose="020B0606020202030204" pitchFamily="34" charset="0"/>
                </a:rPr>
                <a:t>Tasas de incidencia, porcentajes de uso de dispositivos en UCI y microorganismos asociados a IAD a </a:t>
              </a:r>
              <a:r>
                <a:rPr lang="es-ES" sz="1200" b="1" dirty="0" smtClean="0">
                  <a:latin typeface="Arial Narrow" panose="020B0606020202030204" pitchFamily="34" charset="0"/>
                </a:rPr>
                <a:t> enero de 2020*  Nota: se observa aumento en el porcentaje de uso de dispositivos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22</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asociadas a dispositivos en UCI</a:t>
            </a:r>
          </a:p>
        </p:txBody>
      </p:sp>
      <p:sp>
        <p:nvSpPr>
          <p:cNvPr id="44" name="43 Rectángulo"/>
          <p:cNvSpPr/>
          <p:nvPr/>
        </p:nvSpPr>
        <p:spPr>
          <a:xfrm>
            <a:off x="2180731" y="3117758"/>
            <a:ext cx="5020169" cy="3905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4896594" y="3214881"/>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Definiciones</a:t>
              </a:r>
            </a:p>
          </p:txBody>
        </p:sp>
      </p:grpSp>
      <p:sp>
        <p:nvSpPr>
          <p:cNvPr id="4" name="3 CuadroTexto"/>
          <p:cNvSpPr txBox="1"/>
          <p:nvPr/>
        </p:nvSpPr>
        <p:spPr>
          <a:xfrm>
            <a:off x="2175771" y="3542727"/>
            <a:ext cx="1712711" cy="1785104"/>
          </a:xfrm>
          <a:prstGeom prst="rect">
            <a:avLst/>
          </a:prstGeom>
          <a:noFill/>
        </p:spPr>
        <p:txBody>
          <a:bodyPr wrap="square" rtlCol="0">
            <a:spAutoFit/>
          </a:bodyPr>
          <a:lstStyle/>
          <a:p>
            <a:pPr algn="ctr"/>
            <a:r>
              <a:rPr lang="es-CO" sz="1100" b="1" u="sng" dirty="0">
                <a:latin typeface="Arial Narrow" panose="020B0606020202030204" pitchFamily="34" charset="0"/>
              </a:rPr>
              <a:t>Infección del torrente sanguíneo asociada a catéter – ITS-AC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laboratorios aplicados en pacientes para clasificar las infecciones del torrente sanguíneo primarias derivadas del catéter central.</a:t>
            </a:r>
          </a:p>
        </p:txBody>
      </p:sp>
      <p:sp>
        <p:nvSpPr>
          <p:cNvPr id="80" name="79 CuadroTexto"/>
          <p:cNvSpPr txBox="1"/>
          <p:nvPr/>
        </p:nvSpPr>
        <p:spPr>
          <a:xfrm>
            <a:off x="3926114" y="3535582"/>
            <a:ext cx="1582548" cy="1954381"/>
          </a:xfrm>
          <a:prstGeom prst="rect">
            <a:avLst/>
          </a:prstGeom>
          <a:noFill/>
        </p:spPr>
        <p:txBody>
          <a:bodyPr wrap="square" rtlCol="0">
            <a:spAutoFit/>
          </a:bodyPr>
          <a:lstStyle/>
          <a:p>
            <a:pPr algn="ctr"/>
            <a:r>
              <a:rPr lang="es-CO" sz="1100" b="1" u="sng" dirty="0">
                <a:latin typeface="Arial Narrow" panose="020B0606020202030204" pitchFamily="34" charset="0"/>
              </a:rPr>
              <a:t>Neumonía asociada a ventilador - NAV</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radiológicos, clínicos y de laboratorio para Neumonía en un paciente que estuvo intubado y ventilado en el momento o dentro de las 48 horas previas al inicio del evento.</a:t>
            </a:r>
          </a:p>
        </p:txBody>
      </p:sp>
      <p:cxnSp>
        <p:nvCxnSpPr>
          <p:cNvPr id="17" name="16 Conector recto"/>
          <p:cNvCxnSpPr/>
          <p:nvPr/>
        </p:nvCxnSpPr>
        <p:spPr>
          <a:xfrm>
            <a:off x="3888482" y="3557550"/>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505146" y="3535582"/>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5508662" y="3491221"/>
            <a:ext cx="1735428" cy="2123658"/>
          </a:xfrm>
          <a:prstGeom prst="rect">
            <a:avLst/>
          </a:prstGeom>
          <a:noFill/>
        </p:spPr>
        <p:txBody>
          <a:bodyPr wrap="square" rtlCol="0">
            <a:spAutoFit/>
          </a:bodyPr>
          <a:lstStyle/>
          <a:p>
            <a:pPr algn="ctr"/>
            <a:r>
              <a:rPr lang="es-CO" sz="1100" b="1" u="sng" dirty="0">
                <a:latin typeface="Arial Narrow" panose="020B0606020202030204" pitchFamily="34" charset="0"/>
              </a:rPr>
              <a:t>Infección sintomática de tracto urinario asociada a catéter – ISTU-AC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 aplicados en pacientes con infección sintomática del tracto urinario quienes tienen o estuvieron expuestos a sonda vesical 48 horas antes del inicio del evento.</a:t>
            </a:r>
          </a:p>
        </p:txBody>
      </p:sp>
      <p:pic>
        <p:nvPicPr>
          <p:cNvPr id="205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8" b="100000" l="11029" r="41912"/>
                    </a14:imgEffect>
                  </a14:imgLayer>
                </a14:imgProps>
              </a:ext>
              <a:ext uri="{28A0092B-C50C-407E-A947-70E740481C1C}">
                <a14:useLocalDpi xmlns:a14="http://schemas.microsoft.com/office/drawing/2010/main" val="0"/>
              </a:ext>
            </a:extLst>
          </a:blip>
          <a:srcRect l="8316" r="59526"/>
          <a:stretch/>
        </p:blipFill>
        <p:spPr bwMode="auto">
          <a:xfrm>
            <a:off x="504106" y="6016697"/>
            <a:ext cx="1231717" cy="30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redondeado"/>
          <p:cNvSpPr/>
          <p:nvPr/>
        </p:nvSpPr>
        <p:spPr>
          <a:xfrm>
            <a:off x="2232298" y="6084168"/>
            <a:ext cx="1353561" cy="52756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torrente sanguíneo asociado al catéter venoso central </a:t>
            </a:r>
          </a:p>
        </p:txBody>
      </p:sp>
      <p:sp>
        <p:nvSpPr>
          <p:cNvPr id="100" name="99 Rectángulo redondeado"/>
          <p:cNvSpPr/>
          <p:nvPr/>
        </p:nvSpPr>
        <p:spPr>
          <a:xfrm>
            <a:off x="2254840" y="7485235"/>
            <a:ext cx="1331019"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Neumonía asociada al </a:t>
            </a:r>
          </a:p>
          <a:p>
            <a:r>
              <a:rPr lang="es-CO" sz="900" b="1" dirty="0" smtClean="0">
                <a:solidFill>
                  <a:schemeClr val="tx1"/>
                </a:solidFill>
                <a:latin typeface="Arial Narrow" panose="020B0606020202030204" pitchFamily="34" charset="0"/>
              </a:rPr>
              <a:t>ventilador</a:t>
            </a:r>
            <a:endParaRPr lang="es-CO" sz="900" b="1" dirty="0">
              <a:solidFill>
                <a:schemeClr val="tx1"/>
              </a:solidFill>
              <a:latin typeface="Arial Narrow" panose="020B0606020202030204" pitchFamily="34" charset="0"/>
            </a:endParaRPr>
          </a:p>
        </p:txBody>
      </p:sp>
      <p:sp>
        <p:nvSpPr>
          <p:cNvPr id="102" name="101 Rectángulo redondeado"/>
          <p:cNvSpPr/>
          <p:nvPr/>
        </p:nvSpPr>
        <p:spPr>
          <a:xfrm>
            <a:off x="4809734" y="6100116"/>
            <a:ext cx="1166980" cy="511622"/>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tracto urinario asociado a sonda vesical </a:t>
            </a:r>
          </a:p>
        </p:txBody>
      </p:sp>
      <p:sp>
        <p:nvSpPr>
          <p:cNvPr id="104" name="103 Rectángulo redondeado"/>
          <p:cNvSpPr/>
          <p:nvPr/>
        </p:nvSpPr>
        <p:spPr>
          <a:xfrm>
            <a:off x="6234464" y="8383438"/>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38,7%</a:t>
            </a:r>
            <a:endParaRPr lang="es-ES" sz="1600" b="1" dirty="0">
              <a:solidFill>
                <a:schemeClr val="tx1"/>
              </a:solidFill>
              <a:latin typeface="Arial Narrow" panose="020B0606020202030204" pitchFamily="34" charset="0"/>
            </a:endParaRPr>
          </a:p>
        </p:txBody>
      </p:sp>
      <p:grpSp>
        <p:nvGrpSpPr>
          <p:cNvPr id="105" name="104 Grupo"/>
          <p:cNvGrpSpPr/>
          <p:nvPr/>
        </p:nvGrpSpPr>
        <p:grpSpPr>
          <a:xfrm>
            <a:off x="5328642" y="7427967"/>
            <a:ext cx="803425" cy="1327333"/>
            <a:chOff x="1068833" y="553075"/>
            <a:chExt cx="803425" cy="1327333"/>
          </a:xfrm>
        </p:grpSpPr>
        <p:pic>
          <p:nvPicPr>
            <p:cNvPr id="106"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61,3%</a:t>
              </a:r>
              <a:endParaRPr lang="es-ES" sz="1600" b="1" dirty="0">
                <a:solidFill>
                  <a:schemeClr val="tx1"/>
                </a:solidFill>
                <a:latin typeface="Arial Narrow" panose="020B0606020202030204" pitchFamily="34" charset="0"/>
              </a:endParaRPr>
            </a:p>
          </p:txBody>
        </p:sp>
        <p:sp>
          <p:nvSpPr>
            <p:cNvPr id="108" name="107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110" name="109 Rectángulo"/>
          <p:cNvSpPr/>
          <p:nvPr/>
        </p:nvSpPr>
        <p:spPr>
          <a:xfrm>
            <a:off x="6222528" y="8090421"/>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112"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6220141" y="740928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112 CuadroTexto"/>
          <p:cNvSpPr txBox="1"/>
          <p:nvPr/>
        </p:nvSpPr>
        <p:spPr>
          <a:xfrm>
            <a:off x="2256810" y="6613675"/>
            <a:ext cx="1343640" cy="861774"/>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2,6*           </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2,2*</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3,6*</a:t>
            </a:r>
            <a:endParaRPr lang="es-CO" sz="1050" b="1" dirty="0">
              <a:latin typeface="Arial Narrow" panose="020B0606020202030204" pitchFamily="34" charset="0"/>
            </a:endParaRPr>
          </a:p>
          <a:p>
            <a:r>
              <a:rPr lang="es-CO" sz="1050" b="1" dirty="0">
                <a:latin typeface="Arial Narrow" panose="020B0606020202030204" pitchFamily="34" charset="0"/>
              </a:rPr>
              <a:t> </a:t>
            </a:r>
            <a:r>
              <a:rPr lang="es-CO" sz="800" b="1" dirty="0">
                <a:latin typeface="Arial Narrow" panose="020B0606020202030204" pitchFamily="34" charset="0"/>
              </a:rPr>
              <a:t>*Casos por 1000 días de uso de catéter venoso central</a:t>
            </a:r>
          </a:p>
        </p:txBody>
      </p:sp>
      <p:sp>
        <p:nvSpPr>
          <p:cNvPr id="114" name="113 CuadroTexto"/>
          <p:cNvSpPr txBox="1"/>
          <p:nvPr/>
        </p:nvSpPr>
        <p:spPr>
          <a:xfrm>
            <a:off x="4727031" y="6621323"/>
            <a:ext cx="1393699" cy="677108"/>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1,9**</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1,8*</a:t>
            </a:r>
            <a:endParaRPr lang="es-CO" sz="1050" b="1" dirty="0">
              <a:latin typeface="Arial Narrow" panose="020B0606020202030204" pitchFamily="34" charset="0"/>
            </a:endParaRPr>
          </a:p>
          <a:p>
            <a:r>
              <a:rPr lang="es-CO" sz="900" b="1" dirty="0">
                <a:latin typeface="Arial Narrow" panose="020B0606020202030204" pitchFamily="34" charset="0"/>
              </a:rPr>
              <a:t> </a:t>
            </a:r>
            <a:r>
              <a:rPr lang="es-CO" sz="800" b="1" dirty="0">
                <a:latin typeface="Arial Narrow" panose="020B0606020202030204" pitchFamily="34" charset="0"/>
              </a:rPr>
              <a:t>***Casos por 1000 días de uso de catéter urinario</a:t>
            </a:r>
          </a:p>
        </p:txBody>
      </p:sp>
      <p:sp>
        <p:nvSpPr>
          <p:cNvPr id="115" name="114 CuadroTexto"/>
          <p:cNvSpPr txBox="1"/>
          <p:nvPr/>
        </p:nvSpPr>
        <p:spPr>
          <a:xfrm>
            <a:off x="2232298" y="7989290"/>
            <a:ext cx="1343639" cy="823302"/>
          </a:xfrm>
          <a:prstGeom prst="rect">
            <a:avLst/>
          </a:prstGeom>
          <a:noFill/>
        </p:spPr>
        <p:txBody>
          <a:bodyPr wrap="square" rtlCol="0">
            <a:spAutoFit/>
          </a:bodyPr>
          <a:lstStyle/>
          <a:p>
            <a:r>
              <a:rPr lang="es-CO" sz="1050" b="1" dirty="0">
                <a:latin typeface="Arial Narrow" panose="020B0606020202030204" pitchFamily="34" charset="0"/>
              </a:rPr>
              <a:t>UCI Adultos</a:t>
            </a:r>
            <a:r>
              <a:rPr lang="es-CO" sz="1050" b="1" dirty="0" smtClean="0">
                <a:latin typeface="Arial Narrow" panose="020B0606020202030204" pitchFamily="34" charset="0"/>
              </a:rPr>
              <a:t>:	3,3**</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0,6**</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1,3**</a:t>
            </a:r>
            <a:endParaRPr lang="es-CO" sz="1050" b="1" dirty="0">
              <a:latin typeface="Arial Narrow" panose="020B0606020202030204" pitchFamily="34" charset="0"/>
            </a:endParaRPr>
          </a:p>
          <a:p>
            <a:r>
              <a:rPr lang="es-CO" sz="800" b="1" dirty="0">
                <a:latin typeface="Arial Narrow" panose="020B0606020202030204" pitchFamily="34" charset="0"/>
              </a:rPr>
              <a:t> **Casos por 1000 días de uso de ventilador</a:t>
            </a:r>
          </a:p>
        </p:txBody>
      </p:sp>
      <p:sp>
        <p:nvSpPr>
          <p:cNvPr id="2" name="1 CuadroTexto"/>
          <p:cNvSpPr txBox="1"/>
          <p:nvPr/>
        </p:nvSpPr>
        <p:spPr>
          <a:xfrm>
            <a:off x="50" y="2643753"/>
            <a:ext cx="2180731" cy="200055"/>
          </a:xfrm>
          <a:prstGeom prst="rect">
            <a:avLst/>
          </a:prstGeom>
          <a:noFill/>
        </p:spPr>
        <p:txBody>
          <a:bodyPr wrap="square" rtlCol="0">
            <a:spAutoFit/>
          </a:bodyPr>
          <a:lstStyle/>
          <a:p>
            <a:pPr marL="171450" indent="-171450">
              <a:buFont typeface="Arial" charset="0"/>
              <a:buChar char="•"/>
            </a:pPr>
            <a:r>
              <a:rPr lang="es-CO" sz="700" b="1" dirty="0">
                <a:latin typeface="Arial Narrow" panose="020B0606020202030204" pitchFamily="34" charset="0"/>
              </a:rPr>
              <a:t>UCI= Unidad de cuidado intensivo</a:t>
            </a:r>
          </a:p>
        </p:txBody>
      </p:sp>
      <p:sp>
        <p:nvSpPr>
          <p:cNvPr id="54" name="53 Rectángulo redondeado"/>
          <p:cNvSpPr/>
          <p:nvPr/>
        </p:nvSpPr>
        <p:spPr>
          <a:xfrm>
            <a:off x="3638508" y="6084169"/>
            <a:ext cx="1114070" cy="52756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catéter venoso </a:t>
            </a:r>
            <a:r>
              <a:rPr lang="es-CO" sz="900" b="1" dirty="0" smtClean="0">
                <a:solidFill>
                  <a:schemeClr val="tx1"/>
                </a:solidFill>
                <a:latin typeface="Arial Narrow" panose="020B0606020202030204" pitchFamily="34" charset="0"/>
              </a:rPr>
              <a:t>central</a:t>
            </a:r>
            <a:endParaRPr lang="es-CO" sz="900" b="1" dirty="0">
              <a:solidFill>
                <a:schemeClr val="tx1"/>
              </a:solidFill>
              <a:latin typeface="Arial Narrow" panose="020B0606020202030204" pitchFamily="34" charset="0"/>
            </a:endParaRPr>
          </a:p>
        </p:txBody>
      </p:sp>
      <p:sp>
        <p:nvSpPr>
          <p:cNvPr id="56" name="55 Rectángulo redondeado"/>
          <p:cNvSpPr/>
          <p:nvPr/>
        </p:nvSpPr>
        <p:spPr>
          <a:xfrm>
            <a:off x="6048722" y="6084170"/>
            <a:ext cx="1139528" cy="527568"/>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sonda </a:t>
            </a:r>
            <a:r>
              <a:rPr lang="es-CO" sz="900" b="1" dirty="0" smtClean="0">
                <a:solidFill>
                  <a:schemeClr val="tx1"/>
                </a:solidFill>
                <a:latin typeface="Arial Narrow" panose="020B0606020202030204" pitchFamily="34" charset="0"/>
              </a:rPr>
              <a:t>vesical</a:t>
            </a:r>
            <a:endParaRPr lang="es-CO" sz="900" b="1" dirty="0">
              <a:solidFill>
                <a:schemeClr val="tx1"/>
              </a:solidFill>
              <a:latin typeface="Arial Narrow" panose="020B0606020202030204" pitchFamily="34" charset="0"/>
            </a:endParaRPr>
          </a:p>
        </p:txBody>
      </p:sp>
      <p:sp>
        <p:nvSpPr>
          <p:cNvPr id="57" name="56 Rectángulo redondeado"/>
          <p:cNvSpPr/>
          <p:nvPr/>
        </p:nvSpPr>
        <p:spPr>
          <a:xfrm>
            <a:off x="3638509" y="7485235"/>
            <a:ext cx="1114070"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a:t>
            </a:r>
          </a:p>
          <a:p>
            <a:r>
              <a:rPr lang="es-CO" sz="900" b="1" dirty="0" smtClean="0">
                <a:solidFill>
                  <a:schemeClr val="tx1"/>
                </a:solidFill>
                <a:latin typeface="Arial Narrow" panose="020B0606020202030204" pitchFamily="34" charset="0"/>
              </a:rPr>
              <a:t>ventilador</a:t>
            </a:r>
            <a:endParaRPr lang="es-CO" sz="900" b="1" dirty="0">
              <a:solidFill>
                <a:schemeClr val="tx1"/>
              </a:solidFill>
              <a:latin typeface="Arial Narrow" panose="020B0606020202030204" pitchFamily="34" charset="0"/>
            </a:endParaRPr>
          </a:p>
        </p:txBody>
      </p:sp>
      <p:sp>
        <p:nvSpPr>
          <p:cNvPr id="58" name="57 CuadroTexto"/>
          <p:cNvSpPr txBox="1"/>
          <p:nvPr/>
        </p:nvSpPr>
        <p:spPr>
          <a:xfrm>
            <a:off x="3474896" y="6613675"/>
            <a:ext cx="1565714" cy="577081"/>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58,8%           </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54,2%</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43,6%     </a:t>
            </a:r>
            <a:endParaRPr lang="es-CO" sz="1050" b="1" dirty="0">
              <a:latin typeface="Arial Narrow" panose="020B0606020202030204" pitchFamily="34" charset="0"/>
            </a:endParaRPr>
          </a:p>
        </p:txBody>
      </p:sp>
      <p:sp>
        <p:nvSpPr>
          <p:cNvPr id="59" name="58 CuadroTexto"/>
          <p:cNvSpPr txBox="1"/>
          <p:nvPr/>
        </p:nvSpPr>
        <p:spPr>
          <a:xfrm>
            <a:off x="5956124" y="6613675"/>
            <a:ext cx="1558305" cy="415498"/>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61,2%</a:t>
            </a:r>
            <a:endParaRPr lang="es-CO" sz="1050" b="1" dirty="0">
              <a:latin typeface="Arial Narrow" panose="020B0606020202030204" pitchFamily="34" charset="0"/>
            </a:endParaRPr>
          </a:p>
          <a:p>
            <a:r>
              <a:rPr lang="es-CO" sz="1050" b="1" dirty="0">
                <a:latin typeface="Arial Narrow" panose="020B0606020202030204" pitchFamily="34" charset="0"/>
              </a:rPr>
              <a:t>UCI </a:t>
            </a:r>
            <a:r>
              <a:rPr lang="es-CO" sz="1050" b="1" dirty="0" smtClean="0">
                <a:latin typeface="Arial Narrow" panose="020B0606020202030204" pitchFamily="34" charset="0"/>
              </a:rPr>
              <a:t>Pediátrica:35,9%</a:t>
            </a:r>
            <a:endParaRPr lang="es-CO" sz="1050" b="1" dirty="0">
              <a:latin typeface="Arial Narrow" panose="020B0606020202030204" pitchFamily="34" charset="0"/>
            </a:endParaRPr>
          </a:p>
        </p:txBody>
      </p:sp>
      <p:sp>
        <p:nvSpPr>
          <p:cNvPr id="60" name="59 CuadroTexto"/>
          <p:cNvSpPr txBox="1"/>
          <p:nvPr/>
        </p:nvSpPr>
        <p:spPr>
          <a:xfrm>
            <a:off x="3600450" y="8024058"/>
            <a:ext cx="1976870" cy="577081"/>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54,5%</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37%</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16,1%</a:t>
            </a:r>
            <a:endParaRPr lang="es-CO" sz="1050" b="1" dirty="0">
              <a:latin typeface="Arial Narrow" panose="020B0606020202030204" pitchFamily="34" charset="0"/>
            </a:endParaRPr>
          </a:p>
        </p:txBody>
      </p:sp>
      <p:sp>
        <p:nvSpPr>
          <p:cNvPr id="6" name="5 CuadroTexto"/>
          <p:cNvSpPr txBox="1"/>
          <p:nvPr/>
        </p:nvSpPr>
        <p:spPr>
          <a:xfrm>
            <a:off x="0" y="6012160"/>
            <a:ext cx="2256810" cy="430887"/>
          </a:xfrm>
          <a:prstGeom prst="rect">
            <a:avLst/>
          </a:prstGeom>
          <a:noFill/>
        </p:spPr>
        <p:txBody>
          <a:bodyPr wrap="square" rtlCol="0">
            <a:spAutoFit/>
          </a:bodyPr>
          <a:lstStyle/>
          <a:p>
            <a:pPr algn="ctr"/>
            <a:r>
              <a:rPr lang="es-CO" sz="1100" b="1" dirty="0">
                <a:latin typeface="Arial Narrow" panose="020B0606020202030204" pitchFamily="34" charset="0"/>
              </a:rPr>
              <a:t>Número de agentes causales por tipo de IAD</a:t>
            </a:r>
          </a:p>
        </p:txBody>
      </p:sp>
      <p:sp>
        <p:nvSpPr>
          <p:cNvPr id="64" name="63 CuadroTexto"/>
          <p:cNvSpPr txBox="1"/>
          <p:nvPr/>
        </p:nvSpPr>
        <p:spPr>
          <a:xfrm>
            <a:off x="-22594" y="8980457"/>
            <a:ext cx="1845028" cy="200055"/>
          </a:xfrm>
          <a:prstGeom prst="rect">
            <a:avLst/>
          </a:prstGeom>
          <a:noFill/>
        </p:spPr>
        <p:txBody>
          <a:bodyPr wrap="square" rtlCol="0">
            <a:spAutoFit/>
          </a:bodyPr>
          <a:lstStyle/>
          <a:p>
            <a:r>
              <a:rPr lang="es-CO" sz="700" b="1" dirty="0">
                <a:latin typeface="Arial Narrow" panose="020B0606020202030204" pitchFamily="34" charset="0"/>
              </a:rPr>
              <a:t>Fuente: SIVIGILA</a:t>
            </a:r>
          </a:p>
        </p:txBody>
      </p:sp>
      <p:sp>
        <p:nvSpPr>
          <p:cNvPr id="18" name="17 Rectángulo"/>
          <p:cNvSpPr/>
          <p:nvPr/>
        </p:nvSpPr>
        <p:spPr>
          <a:xfrm>
            <a:off x="2254840" y="2411760"/>
            <a:ext cx="4946011" cy="769441"/>
          </a:xfrm>
          <a:prstGeom prst="rect">
            <a:avLst/>
          </a:prstGeom>
        </p:spPr>
        <p:txBody>
          <a:bodyPr wrap="square">
            <a:spAutoFit/>
          </a:bodyPr>
          <a:lstStyle/>
          <a:p>
            <a:r>
              <a:rPr lang="es-ES" sz="8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CO" sz="900" dirty="0">
                <a:latin typeface="Arial Narrow" panose="020B0606020202030204" pitchFamily="34" charset="0"/>
              </a:rPr>
              <a:t>de la notificación de Infección asociada a dispositivo -IAD en UCI</a:t>
            </a:r>
            <a:r>
              <a:rPr lang="es-ES" sz="900" dirty="0">
                <a:latin typeface="Arial Narrow" panose="020B0606020202030204" pitchFamily="34" charset="0"/>
              </a:rPr>
              <a:t>. Medellín, a  </a:t>
            </a:r>
            <a:r>
              <a:rPr lang="es-ES" sz="900" dirty="0" smtClean="0">
                <a:latin typeface="Arial Narrow" panose="020B0606020202030204" pitchFamily="34" charset="0"/>
              </a:rPr>
              <a:t>junio  </a:t>
            </a:r>
            <a:r>
              <a:rPr lang="es-ES" sz="900" dirty="0">
                <a:latin typeface="Arial Narrow" panose="020B0606020202030204" pitchFamily="34" charset="0"/>
              </a:rPr>
              <a:t>(acumulado) de </a:t>
            </a:r>
            <a:r>
              <a:rPr lang="es-ES" sz="900" dirty="0" smtClean="0">
                <a:latin typeface="Arial Narrow" panose="020B0606020202030204" pitchFamily="34" charset="0"/>
              </a:rPr>
              <a:t>2019-2020 </a:t>
            </a:r>
            <a:r>
              <a:rPr lang="es-ES" sz="900" u="sng" dirty="0" smtClean="0">
                <a:latin typeface="Arial Narrow" panose="020B0606020202030204" pitchFamily="34" charset="0"/>
              </a:rPr>
              <a:t>Nota: debido al aumento en el número de casos de IAD en las últimas semanas, se recomienda reforzar el personal al cuidado de paciente dependiendo del porcentaje de ocupación para la atención de pacientes durante la pandemia de COVID 19 que se encuentran en UCI</a:t>
            </a:r>
            <a:endParaRPr lang="es-ES" sz="900" u="sng" dirty="0">
              <a:latin typeface="Arial Narrow" panose="020B0606020202030204" pitchFamily="34" charset="0"/>
            </a:endParaRPr>
          </a:p>
        </p:txBody>
      </p:sp>
      <p:graphicFrame>
        <p:nvGraphicFramePr>
          <p:cNvPr id="62" name="2 Gráfico"/>
          <p:cNvGraphicFramePr>
            <a:graphicFrameLocks/>
          </p:cNvGraphicFramePr>
          <p:nvPr>
            <p:extLst/>
          </p:nvPr>
        </p:nvGraphicFramePr>
        <p:xfrm>
          <a:off x="2152406" y="350866"/>
          <a:ext cx="5035844" cy="2132902"/>
        </p:xfrm>
        <a:graphic>
          <a:graphicData uri="http://schemas.openxmlformats.org/drawingml/2006/chart">
            <c:chart xmlns:c="http://schemas.openxmlformats.org/drawingml/2006/chart" xmlns:r="http://schemas.openxmlformats.org/officeDocument/2006/relationships" r:id="rId8"/>
          </a:graphicData>
        </a:graphic>
      </p:graphicFrame>
      <p:sp>
        <p:nvSpPr>
          <p:cNvPr id="65" name="64 Flecha arriba"/>
          <p:cNvSpPr/>
          <p:nvPr/>
        </p:nvSpPr>
        <p:spPr>
          <a:xfrm rot="10800000" flipH="1" flipV="1">
            <a:off x="108918" y="4875420"/>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11 Tabla"/>
          <p:cNvGraphicFramePr>
            <a:graphicFrameLocks noGrp="1"/>
          </p:cNvGraphicFramePr>
          <p:nvPr>
            <p:extLst/>
          </p:nvPr>
        </p:nvGraphicFramePr>
        <p:xfrm>
          <a:off x="20210" y="6360144"/>
          <a:ext cx="2140409" cy="2720340"/>
        </p:xfrm>
        <a:graphic>
          <a:graphicData uri="http://schemas.openxmlformats.org/drawingml/2006/table">
            <a:tbl>
              <a:tblPr/>
              <a:tblGrid>
                <a:gridCol w="841733">
                  <a:extLst>
                    <a:ext uri="{9D8B030D-6E8A-4147-A177-3AD203B41FA5}">
                      <a16:colId xmlns:a16="http://schemas.microsoft.com/office/drawing/2014/main" val="20000"/>
                    </a:ext>
                  </a:extLst>
                </a:gridCol>
                <a:gridCol w="432892">
                  <a:extLst>
                    <a:ext uri="{9D8B030D-6E8A-4147-A177-3AD203B41FA5}">
                      <a16:colId xmlns:a16="http://schemas.microsoft.com/office/drawing/2014/main" val="20001"/>
                    </a:ext>
                  </a:extLst>
                </a:gridCol>
                <a:gridCol w="432892">
                  <a:extLst>
                    <a:ext uri="{9D8B030D-6E8A-4147-A177-3AD203B41FA5}">
                      <a16:colId xmlns:a16="http://schemas.microsoft.com/office/drawing/2014/main" val="20002"/>
                    </a:ext>
                  </a:extLst>
                </a:gridCol>
                <a:gridCol w="432892">
                  <a:extLst>
                    <a:ext uri="{9D8B030D-6E8A-4147-A177-3AD203B41FA5}">
                      <a16:colId xmlns:a16="http://schemas.microsoft.com/office/drawing/2014/main" val="20003"/>
                    </a:ext>
                  </a:extLst>
                </a:gridCol>
              </a:tblGrid>
              <a:tr h="171450">
                <a:tc>
                  <a:txBody>
                    <a:bodyPr/>
                    <a:lstStyle/>
                    <a:p>
                      <a:pPr algn="ctr" rtl="0" fontAlgn="ctr"/>
                      <a:r>
                        <a:rPr lang="es-CO" sz="800" b="1" i="1" u="none" strike="noStrike">
                          <a:solidFill>
                            <a:srgbClr val="000000"/>
                          </a:solidFill>
                          <a:effectLst/>
                          <a:latin typeface="Arial Narrow"/>
                        </a:rPr>
                        <a:t>Microorganismo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NAV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ISTU-AC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ITS-AC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450">
                <a:tc>
                  <a:txBody>
                    <a:bodyPr/>
                    <a:lstStyle/>
                    <a:p>
                      <a:pPr algn="l" rtl="0" fontAlgn="b"/>
                      <a:r>
                        <a:rPr lang="es-CO" sz="800" b="0" i="1" u="none" strike="noStrike">
                          <a:solidFill>
                            <a:srgbClr val="000000"/>
                          </a:solidFill>
                          <a:effectLst/>
                          <a:latin typeface="Arial Narrow"/>
                        </a:rPr>
                        <a:t>Klebsiella pneumoniae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0" i="0" u="none" strike="noStrike">
                          <a:solidFill>
                            <a:srgbClr val="000000"/>
                          </a:solidFill>
                          <a:effectLst/>
                          <a:latin typeface="Arial Narrow"/>
                        </a:rPr>
                        <a:t>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0" i="0" u="none" strike="noStrike">
                          <a:solidFill>
                            <a:srgbClr val="000000"/>
                          </a:solidFill>
                          <a:effectLst/>
                          <a:latin typeface="Arial Narrow"/>
                        </a:rPr>
                        <a:t>29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0" i="0" u="none" strike="noStrike">
                          <a:solidFill>
                            <a:srgbClr val="000000"/>
                          </a:solidFill>
                          <a:effectLst/>
                          <a:latin typeface="Arial Narrow"/>
                        </a:rPr>
                        <a:t>72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71450">
                <a:tc>
                  <a:txBody>
                    <a:bodyPr/>
                    <a:lstStyle/>
                    <a:p>
                      <a:pPr algn="l" rtl="0" fontAlgn="b"/>
                      <a:r>
                        <a:rPr lang="es-CO" sz="800" b="0" i="1" u="none" strike="noStrike" dirty="0" err="1">
                          <a:solidFill>
                            <a:srgbClr val="000000"/>
                          </a:solidFill>
                          <a:effectLst/>
                          <a:latin typeface="Arial Narrow"/>
                        </a:rPr>
                        <a:t>Pseudomonas</a:t>
                      </a:r>
                      <a:r>
                        <a:rPr lang="es-CO" sz="800" b="0" i="1" u="none" strike="noStrike" dirty="0">
                          <a:solidFill>
                            <a:srgbClr val="000000"/>
                          </a:solidFill>
                          <a:effectLst/>
                          <a:latin typeface="Arial Narrow"/>
                        </a:rPr>
                        <a:t> </a:t>
                      </a:r>
                      <a:r>
                        <a:rPr lang="es-CO" sz="800" b="0" i="1" u="none" strike="noStrike">
                          <a:solidFill>
                            <a:srgbClr val="000000"/>
                          </a:solidFill>
                          <a:effectLst/>
                          <a:latin typeface="Arial Narrow"/>
                        </a:rPr>
                        <a:t>aeruginosa</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12</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19</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25</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71450">
                <a:tc>
                  <a:txBody>
                    <a:bodyPr/>
                    <a:lstStyle/>
                    <a:p>
                      <a:pPr algn="l" rtl="0" fontAlgn="b"/>
                      <a:r>
                        <a:rPr lang="es-CO" sz="800" b="0" i="1" u="none" strike="noStrike" dirty="0" err="1">
                          <a:solidFill>
                            <a:srgbClr val="000000"/>
                          </a:solidFill>
                          <a:effectLst/>
                          <a:latin typeface="Arial Narrow"/>
                        </a:rPr>
                        <a:t>Staphylococcus</a:t>
                      </a:r>
                      <a:r>
                        <a:rPr lang="es-CO" sz="800" b="0" i="1" u="none" strike="noStrike" dirty="0">
                          <a:solidFill>
                            <a:srgbClr val="000000"/>
                          </a:solidFill>
                          <a:effectLst/>
                          <a:latin typeface="Arial Narrow"/>
                        </a:rPr>
                        <a:t> </a:t>
                      </a:r>
                      <a:r>
                        <a:rPr lang="es-CO" sz="800" b="0" i="1" u="none" strike="noStrike" dirty="0" err="1">
                          <a:solidFill>
                            <a:srgbClr val="000000"/>
                          </a:solidFill>
                          <a:effectLst/>
                          <a:latin typeface="Arial Narrow"/>
                        </a:rPr>
                        <a:t>aureus</a:t>
                      </a:r>
                      <a:endParaRPr lang="es-CO" sz="800" b="0" i="1" u="none" strike="noStrike" dirty="0">
                        <a:solidFill>
                          <a:srgbClr val="000000"/>
                        </a:solidFill>
                        <a:effectLst/>
                        <a:latin typeface="Arial Narrow"/>
                      </a:endParaRP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10</a:t>
                      </a:r>
                    </a:p>
                  </a:txBody>
                  <a:tcPr marL="9525" marR="9525" marT="9525" marB="0" anchor="ctr">
                    <a:lnL>
                      <a:noFill/>
                    </a:lnL>
                    <a:lnR>
                      <a:noFill/>
                    </a:lnR>
                    <a:lnT>
                      <a:noFill/>
                    </a:lnT>
                    <a:lnB>
                      <a:noFill/>
                    </a:lnB>
                  </a:tcPr>
                </a:tc>
                <a:tc>
                  <a:txBody>
                    <a:bodyPr/>
                    <a:lstStyle/>
                    <a:p>
                      <a:pPr algn="ctr"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25</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71450">
                <a:tc>
                  <a:txBody>
                    <a:bodyPr/>
                    <a:lstStyle/>
                    <a:p>
                      <a:pPr algn="l" rtl="0" fontAlgn="b"/>
                      <a:r>
                        <a:rPr lang="es-CO" sz="800" b="0" i="1" u="none" strike="noStrike">
                          <a:solidFill>
                            <a:srgbClr val="000000"/>
                          </a:solidFill>
                          <a:effectLst/>
                          <a:latin typeface="Arial Narrow"/>
                        </a:rPr>
                        <a:t>Serratia marcescens</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5</a:t>
                      </a:r>
                    </a:p>
                  </a:txBody>
                  <a:tcPr marL="9525" marR="9525" marT="9525" marB="0" anchor="ctr">
                    <a:lnL>
                      <a:noFill/>
                    </a:lnL>
                    <a:lnR>
                      <a:noFill/>
                    </a:lnR>
                    <a:lnT>
                      <a:noFill/>
                    </a:lnT>
                    <a:lnB>
                      <a:noFill/>
                    </a:lnB>
                  </a:tcPr>
                </a:tc>
                <a:tc>
                  <a:txBody>
                    <a:bodyPr/>
                    <a:lstStyle/>
                    <a:p>
                      <a:pPr algn="ctr" rtl="0" fontAlgn="ctr"/>
                      <a:r>
                        <a:rPr lang="es-CO" sz="800" b="0" i="0" u="none" strike="noStrike" dirty="0">
                          <a:solidFill>
                            <a:srgbClr val="000000"/>
                          </a:solidFill>
                          <a:effectLst/>
                          <a:latin typeface="Arial Narrow"/>
                        </a:rPr>
                        <a:t>1</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18</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71450">
                <a:tc>
                  <a:txBody>
                    <a:bodyPr/>
                    <a:lstStyle/>
                    <a:p>
                      <a:pPr algn="l" rtl="0" fontAlgn="b"/>
                      <a:r>
                        <a:rPr lang="es-CO" sz="800" b="0" i="1" u="none" strike="noStrike">
                          <a:solidFill>
                            <a:srgbClr val="000000"/>
                          </a:solidFill>
                          <a:effectLst/>
                          <a:latin typeface="Arial Narrow"/>
                        </a:rPr>
                        <a:t>Acinetobacter baumannii</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3</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71450">
                <a:tc>
                  <a:txBody>
                    <a:bodyPr/>
                    <a:lstStyle/>
                    <a:p>
                      <a:pPr algn="l" rtl="0" fontAlgn="b"/>
                      <a:r>
                        <a:rPr lang="es-CO" sz="800" b="0" i="1" u="none" strike="noStrike">
                          <a:solidFill>
                            <a:srgbClr val="000000"/>
                          </a:solidFill>
                          <a:effectLst/>
                          <a:latin typeface="Arial Narrow"/>
                        </a:rPr>
                        <a:t>Enterobacter cloacae</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10</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22</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71450">
                <a:tc>
                  <a:txBody>
                    <a:bodyPr/>
                    <a:lstStyle/>
                    <a:p>
                      <a:pPr algn="l" rtl="0" fontAlgn="b"/>
                      <a:r>
                        <a:rPr lang="es-CO" sz="800" b="0" i="1" u="none" strike="noStrike">
                          <a:solidFill>
                            <a:srgbClr val="000000"/>
                          </a:solidFill>
                          <a:effectLst/>
                          <a:latin typeface="Arial Narrow"/>
                        </a:rPr>
                        <a:t>Escherichia coli</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69</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12</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71450">
                <a:tc>
                  <a:txBody>
                    <a:bodyPr/>
                    <a:lstStyle/>
                    <a:p>
                      <a:pPr algn="l" rtl="0" fontAlgn="b"/>
                      <a:r>
                        <a:rPr lang="es-CO" sz="800" b="0" i="1" u="none" strike="noStrike">
                          <a:solidFill>
                            <a:srgbClr val="000000"/>
                          </a:solidFill>
                          <a:effectLst/>
                          <a:latin typeface="Arial Narrow"/>
                        </a:rPr>
                        <a:t>Stenotrophomonas maltophilia</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3</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5</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71450">
                <a:tc>
                  <a:txBody>
                    <a:bodyPr/>
                    <a:lstStyle/>
                    <a:p>
                      <a:pPr algn="l" rtl="0" fontAlgn="b"/>
                      <a:r>
                        <a:rPr lang="es-CO" sz="800" b="0" i="1" u="none" strike="noStrike">
                          <a:solidFill>
                            <a:srgbClr val="000000"/>
                          </a:solidFill>
                          <a:effectLst/>
                          <a:latin typeface="Arial Narrow"/>
                        </a:rPr>
                        <a:t>Klebsiella oxytoca</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2</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7</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71450">
                <a:tc>
                  <a:txBody>
                    <a:bodyPr/>
                    <a:lstStyle/>
                    <a:p>
                      <a:pPr algn="l" rtl="0" fontAlgn="b"/>
                      <a:r>
                        <a:rPr lang="es-CO" sz="800" b="0" i="1" u="none" strike="noStrike">
                          <a:solidFill>
                            <a:srgbClr val="000000"/>
                          </a:solidFill>
                          <a:effectLst/>
                          <a:latin typeface="Arial Narrow"/>
                        </a:rPr>
                        <a:t>Acinetobacter calcoaceticus</a:t>
                      </a:r>
                    </a:p>
                  </a:txBody>
                  <a:tcPr marL="9525" marR="9525" marT="9525" marB="0" anchor="b">
                    <a:lnL>
                      <a:noFill/>
                    </a:lnL>
                    <a:lnR>
                      <a:noFill/>
                    </a:lnR>
                    <a:lnT>
                      <a:noFill/>
                    </a:lnT>
                    <a:lnB>
                      <a:noFill/>
                    </a:lnB>
                  </a:tcPr>
                </a:tc>
                <a:tc>
                  <a:txBody>
                    <a:bodyPr/>
                    <a:lstStyle/>
                    <a:p>
                      <a:pPr algn="ct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a:noFill/>
                    </a:lnB>
                  </a:tcPr>
                </a:tc>
                <a:tc>
                  <a:txBody>
                    <a:bodyPr/>
                    <a:lstStyle/>
                    <a:p>
                      <a:pPr algn="ctr"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ctr"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80975">
                <a:tc>
                  <a:txBody>
                    <a:bodyPr/>
                    <a:lstStyle/>
                    <a:p>
                      <a:pPr algn="l" rtl="0" fontAlgn="b"/>
                      <a:r>
                        <a:rPr lang="es-CO" sz="800" b="0" i="1" u="none" strike="noStrike">
                          <a:solidFill>
                            <a:srgbClr val="000000"/>
                          </a:solidFill>
                          <a:effectLst/>
                          <a:latin typeface="Arial Narrow"/>
                        </a:rPr>
                        <a:t>otros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Narrow"/>
                        </a:rPr>
                        <a:t>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Narrow"/>
                        </a:rPr>
                        <a:t>36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Narrow"/>
                        </a:rPr>
                        <a:t>100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1925">
                <a:tc>
                  <a:txBody>
                    <a:bodyPr/>
                    <a:lstStyle/>
                    <a:p>
                      <a:pPr algn="l" fontAlgn="b"/>
                      <a:r>
                        <a:rPr lang="es-CO" sz="1000" b="1" i="0" u="none" strike="noStrike">
                          <a:solidFill>
                            <a:srgbClr val="000000"/>
                          </a:solidFill>
                          <a:effectLst/>
                          <a:latin typeface="Arial Narrow"/>
                        </a:rPr>
                        <a:t>Total general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1" i="0" u="none" strike="noStrike">
                          <a:solidFill>
                            <a:srgbClr val="000000"/>
                          </a:solidFill>
                          <a:effectLst/>
                          <a:latin typeface="Arial Narrow"/>
                        </a:rPr>
                        <a:t>79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1" i="0" u="none" strike="noStrike">
                          <a:solidFill>
                            <a:srgbClr val="000000"/>
                          </a:solidFill>
                          <a:effectLst/>
                          <a:latin typeface="Arial Narrow"/>
                        </a:rPr>
                        <a:t>198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800" b="1" i="0" u="none" strike="noStrike" dirty="0">
                          <a:solidFill>
                            <a:srgbClr val="000000"/>
                          </a:solidFill>
                          <a:effectLst/>
                          <a:latin typeface="Arial Narrow"/>
                        </a:rPr>
                        <a:t>336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18065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171 Unidades Primarias Generadoras de Datos (UPGD) para el mes de octubre, semanas 41 a la 44, fue del 77,7%, por encima de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2020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octubre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octubre de 2020 -  </a:t>
              </a:r>
              <a:r>
                <a:rPr lang="pt-BR" sz="800" b="1" dirty="0">
                  <a:solidFill>
                    <a:srgbClr val="000000"/>
                  </a:solidFill>
                  <a:latin typeface="Arial Narrow"/>
                  <a:ea typeface="MS Mincho"/>
                </a:rPr>
                <a:t>Reporte Semanas 41 a 44</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4" name="Imagen 3"/>
          <p:cNvPicPr>
            <a:picLocks noChangeAspect="1"/>
          </p:cNvPicPr>
          <p:nvPr/>
        </p:nvPicPr>
        <p:blipFill>
          <a:blip r:embed="rId5"/>
          <a:stretch>
            <a:fillRect/>
          </a:stretch>
        </p:blipFill>
        <p:spPr>
          <a:xfrm>
            <a:off x="350167" y="4211499"/>
            <a:ext cx="6444031" cy="3956647"/>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24</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octubre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octubre de 2020 -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41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44</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3" name="Imagen 2"/>
          <p:cNvPicPr>
            <a:picLocks noChangeAspect="1"/>
          </p:cNvPicPr>
          <p:nvPr/>
        </p:nvPicPr>
        <p:blipFill>
          <a:blip r:embed="rId5"/>
          <a:stretch>
            <a:fillRect/>
          </a:stretch>
        </p:blipFill>
        <p:spPr>
          <a:xfrm>
            <a:off x="553663" y="3634006"/>
            <a:ext cx="6215139" cy="4394378"/>
          </a:xfrm>
          <a:prstGeom prst="rect">
            <a:avLst/>
          </a:prstGeom>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sp>
        <p:nvSpPr>
          <p:cNvPr id="3" name="2 Rectángulo"/>
          <p:cNvSpPr/>
          <p:nvPr/>
        </p:nvSpPr>
        <p:spPr>
          <a:xfrm>
            <a:off x="1728242" y="359692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octubre </a:t>
            </a:r>
            <a:r>
              <a:rPr lang="es-CO" sz="1050" b="1" dirty="0">
                <a:latin typeface="Arial Narrow" panose="020B0606020202030204" pitchFamily="34" charset="0"/>
              </a:rPr>
              <a:t>de 2020</a:t>
            </a:r>
            <a:endParaRPr lang="es-ES" sz="1050" b="1" dirty="0">
              <a:latin typeface="Arial Narrow" panose="020B0606020202030204" pitchFamily="34" charset="0"/>
            </a:endParaRPr>
          </a:p>
        </p:txBody>
      </p:sp>
      <p:sp>
        <p:nvSpPr>
          <p:cNvPr id="12" name="11 Rectángulo"/>
          <p:cNvSpPr/>
          <p:nvPr/>
        </p:nvSpPr>
        <p:spPr>
          <a:xfrm>
            <a:off x="285854" y="2184821"/>
            <a:ext cx="6794731" cy="1569660"/>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los eventos transmisibles en eliminación que han sido priorizados en el nivel departamental, la rubéola congénita sigue con el mayor silencio en la notificación, para este periodo con 6 casos compatibles, seguido por sarampión, con dos casos compatibles.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evento defectos congénitos presenta el mayor número de casos no captados mediante la vigilancia rutinaria para los demás eventos priorizados para la ejecución BAI en tanto que el evento de agresiones por animales potencialmente transmisores de la rabia fue el que mayor número de casos no notificados.</a:t>
            </a:r>
          </a:p>
          <a:p>
            <a:pPr algn="just"/>
            <a:r>
              <a:rPr lang="es-CO" sz="1200" dirty="0" smtClean="0">
                <a:latin typeface="Arial Narrow" panose="020B0606020202030204" pitchFamily="34" charset="0"/>
              </a:rPr>
              <a:t>.</a:t>
            </a:r>
            <a:endParaRPr lang="es-CO" sz="1200" dirty="0">
              <a:latin typeface="Arial Narrow" panose="020B0606020202030204" pitchFamily="34" charset="0"/>
            </a:endParaRP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octubre de 2020 -  </a:t>
            </a:r>
            <a:r>
              <a:rPr lang="pt-BR" sz="800" b="1" dirty="0">
                <a:solidFill>
                  <a:srgbClr val="000000"/>
                </a:solidFill>
                <a:latin typeface="Arial Narrow"/>
                <a:ea typeface="MS Mincho"/>
              </a:rPr>
              <a:t>Reporte Semanas 41 a 44</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2" name="Imagen 1"/>
          <p:cNvPicPr>
            <a:picLocks noChangeAspect="1"/>
          </p:cNvPicPr>
          <p:nvPr/>
        </p:nvPicPr>
        <p:blipFill>
          <a:blip r:embed="rId5"/>
          <a:stretch>
            <a:fillRect/>
          </a:stretch>
        </p:blipFill>
        <p:spPr>
          <a:xfrm>
            <a:off x="504107" y="3846552"/>
            <a:ext cx="6192688" cy="4987814"/>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26</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12</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48</a:t>
            </a:r>
            <a:r>
              <a:rPr lang="es-CO" sz="800" b="1" kern="1200" dirty="0" smtClean="0">
                <a:solidFill>
                  <a:srgbClr val="000000"/>
                </a:solidFill>
                <a:effectLst/>
                <a:latin typeface="Arial Narrow"/>
                <a:ea typeface="MS Mincho"/>
              </a:rPr>
              <a:t> (Hasta </a:t>
            </a:r>
            <a:r>
              <a:rPr lang="es-CO" sz="800" b="1" dirty="0" smtClean="0">
                <a:solidFill>
                  <a:srgbClr val="000000"/>
                </a:solidFill>
                <a:latin typeface="Arial Narrow"/>
                <a:ea typeface="MS Mincho"/>
              </a:rPr>
              <a:t>Noviembre</a:t>
            </a:r>
            <a:r>
              <a:rPr lang="es-CO" sz="800" b="1" kern="1200" dirty="0" smtClean="0">
                <a:solidFill>
                  <a:srgbClr val="000000"/>
                </a:solidFill>
                <a:effectLst/>
                <a:latin typeface="Arial Narrow"/>
                <a:ea typeface="MS Mincho"/>
              </a:rPr>
              <a:t> 28)</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12  acumulado de 2020.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1.422</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disminuyó </a:t>
            </a:r>
            <a:r>
              <a:rPr lang="es-ES" sz="1200" b="1" dirty="0">
                <a:latin typeface="Arial Narrow" panose="020B0606020202030204" pitchFamily="34" charset="0"/>
              </a:rPr>
              <a:t>en un </a:t>
            </a:r>
            <a:r>
              <a:rPr lang="es-ES" sz="1200" b="1" dirty="0" smtClean="0">
                <a:latin typeface="Arial Narrow" panose="020B0606020202030204" pitchFamily="34" charset="0"/>
              </a:rPr>
              <a:t>15,86%</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12 acumulado de 2017-2020.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12 acumulado de 2020. </a:t>
            </a:r>
            <a:endParaRPr lang="es-ES" sz="800" dirty="0">
              <a:latin typeface="Arial Narrow" panose="020B0606020202030204" pitchFamily="34" charset="0"/>
            </a:endParaRPr>
          </a:p>
        </p:txBody>
      </p:sp>
      <p:sp>
        <p:nvSpPr>
          <p:cNvPr id="61" name="60 CuadroTexto"/>
          <p:cNvSpPr txBox="1"/>
          <p:nvPr/>
        </p:nvSpPr>
        <p:spPr>
          <a:xfrm>
            <a:off x="252816" y="2843808"/>
            <a:ext cx="1758816"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6,75% </a:t>
            </a:r>
            <a:r>
              <a:rPr lang="es-ES" sz="1100" b="1" dirty="0" smtClean="0">
                <a:latin typeface="Arial Narrow" panose="020B0606020202030204" pitchFamily="34" charset="0"/>
              </a:rPr>
              <a:t>Mortalidad (96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12 acumulado de 2020.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890272792"/>
              </p:ext>
            </p:extLst>
          </p:nvPr>
        </p:nvGraphicFramePr>
        <p:xfrm>
          <a:off x="2194401" y="336385"/>
          <a:ext cx="4970801" cy="20101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3 Gráfico"/>
          <p:cNvGraphicFramePr>
            <a:graphicFrameLocks/>
          </p:cNvGraphicFramePr>
          <p:nvPr>
            <p:extLst>
              <p:ext uri="{D42A27DB-BD31-4B8C-83A1-F6EECF244321}">
                <p14:modId xmlns:p14="http://schemas.microsoft.com/office/powerpoint/2010/main" val="1006829562"/>
              </p:ext>
            </p:extLst>
          </p:nvPr>
        </p:nvGraphicFramePr>
        <p:xfrm>
          <a:off x="2231475" y="2744409"/>
          <a:ext cx="4933727" cy="223699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04709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61,86%</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38,14%</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0,84%</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0,07%</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7</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9</a:t>
            </a:r>
            <a:r>
              <a:rPr lang="es-ES" sz="1400" b="1" dirty="0" smtClean="0">
                <a:solidFill>
                  <a:schemeClr val="tx1"/>
                </a:solidFill>
                <a:latin typeface="Arial Narrow" panose="020B0606020202030204" pitchFamily="34" charset="0"/>
              </a:rPr>
              <a:t>4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19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41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15,82%</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225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81,72%</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18,28%</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87,34%</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12,66%</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879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542 </a:t>
            </a:r>
            <a:r>
              <a:rPr lang="es-ES" sz="1200" b="1" dirty="0">
                <a:latin typeface="Arial Narrow" panose="020B0606020202030204" pitchFamily="34" charset="0"/>
              </a:rPr>
              <a:t>casos</a:t>
            </a:r>
          </a:p>
        </p:txBody>
      </p:sp>
      <p:sp>
        <p:nvSpPr>
          <p:cNvPr id="50" name="49 Rectángulo"/>
          <p:cNvSpPr/>
          <p:nvPr/>
        </p:nvSpPr>
        <p:spPr>
          <a:xfrm>
            <a:off x="3201413" y="2099679"/>
            <a:ext cx="720069" cy="276999"/>
          </a:xfrm>
          <a:prstGeom prst="rect">
            <a:avLst/>
          </a:prstGeom>
        </p:spPr>
        <p:txBody>
          <a:bodyPr wrap="none">
            <a:spAutoFit/>
          </a:bodyPr>
          <a:lstStyle/>
          <a:p>
            <a:r>
              <a:rPr lang="es-ES" sz="1200" b="1" dirty="0" smtClean="0">
                <a:latin typeface="Arial Narrow" panose="020B0606020202030204" pitchFamily="34" charset="0"/>
              </a:rPr>
              <a:t>12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90" name="Gráfico 89"/>
          <p:cNvGraphicFramePr>
            <a:graphicFrameLocks/>
          </p:cNvGraphicFramePr>
          <p:nvPr>
            <p:extLst>
              <p:ext uri="{D42A27DB-BD31-4B8C-83A1-F6EECF244321}">
                <p14:modId xmlns:p14="http://schemas.microsoft.com/office/powerpoint/2010/main" val="3832607015"/>
              </p:ext>
            </p:extLst>
          </p:nvPr>
        </p:nvGraphicFramePr>
        <p:xfrm>
          <a:off x="0" y="5964704"/>
          <a:ext cx="3582448" cy="26495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Gráfico 90"/>
          <p:cNvGraphicFramePr>
            <a:graphicFrameLocks/>
          </p:cNvGraphicFramePr>
          <p:nvPr>
            <p:extLst>
              <p:ext uri="{D42A27DB-BD31-4B8C-83A1-F6EECF244321}">
                <p14:modId xmlns:p14="http://schemas.microsoft.com/office/powerpoint/2010/main" val="2577052074"/>
              </p:ext>
            </p:extLst>
          </p:nvPr>
        </p:nvGraphicFramePr>
        <p:xfrm>
          <a:off x="3482173" y="5972614"/>
          <a:ext cx="3551122" cy="26538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4839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2,46%</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35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24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11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07777"/>
          </a:xfrm>
          <a:prstGeom prst="rect">
            <a:avLst/>
          </a:prstGeom>
          <a:noFill/>
        </p:spPr>
        <p:txBody>
          <a:bodyPr wrap="square" rtlCol="0">
            <a:spAutoFit/>
          </a:bodyPr>
          <a:lstStyle/>
          <a:p>
            <a:pPr algn="just"/>
            <a:r>
              <a:rPr lang="es-CO" sz="1400" dirty="0" smtClean="0">
                <a:solidFill>
                  <a:srgbClr val="FF0000"/>
                </a:solidFill>
                <a:latin typeface="Arial Narrow" panose="020B0606020202030204" pitchFamily="34" charset="0"/>
              </a:rPr>
              <a:t>Consideraciones por parte de Fernando Montes</a:t>
            </a:r>
            <a:endParaRPr lang="es-CO" sz="1400" dirty="0">
              <a:solidFill>
                <a:srgbClr val="FF0000"/>
              </a:solidFill>
              <a:latin typeface="Arial Narrow" panose="020B0606020202030204" pitchFamily="34" charset="0"/>
            </a:endParaRP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pic>
        <p:nvPicPr>
          <p:cNvPr id="5" name="Imagen 4"/>
          <p:cNvPicPr>
            <a:picLocks noChangeAspect="1"/>
          </p:cNvPicPr>
          <p:nvPr/>
        </p:nvPicPr>
        <p:blipFill>
          <a:blip r:embed="rId4"/>
          <a:stretch>
            <a:fillRect/>
          </a:stretch>
        </p:blipFill>
        <p:spPr>
          <a:xfrm>
            <a:off x="2567372" y="1836119"/>
            <a:ext cx="4365659" cy="2735881"/>
          </a:xfrm>
          <a:prstGeom prst="rect">
            <a:avLst/>
          </a:prstGeom>
        </p:spPr>
      </p:pic>
    </p:spTree>
    <p:extLst>
      <p:ext uri="{BB962C8B-B14F-4D97-AF65-F5344CB8AC3E}">
        <p14:creationId xmlns:p14="http://schemas.microsoft.com/office/powerpoint/2010/main" val="420739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37</a:t>
              </a:r>
              <a:endParaRPr lang="es-ES" sz="2000" b="1" dirty="0">
                <a:latin typeface="Arial Narrow" panose="020B0606020202030204" pitchFamily="34" charset="0"/>
              </a:endParaRPr>
            </a:p>
          </p:txBody>
        </p:sp>
      </p:grpSp>
      <p:sp>
        <p:nvSpPr>
          <p:cNvPr id="9" name="8 CuadroTexto"/>
          <p:cNvSpPr txBox="1"/>
          <p:nvPr/>
        </p:nvSpPr>
        <p:spPr>
          <a:xfrm>
            <a:off x="421420" y="4692488"/>
            <a:ext cx="175931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a:t>
            </a:r>
          </a:p>
          <a:p>
            <a:pPr algn="r"/>
            <a:r>
              <a:rPr lang="es-ES" sz="1200" b="1" dirty="0" smtClean="0">
                <a:latin typeface="Arial Narrow" panose="020B0606020202030204" pitchFamily="34" charset="0"/>
              </a:rPr>
              <a:t>10%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195500" y="48066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12 de 2020, acumulado  de 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14629" y="559931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906535" y="6588224"/>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66220" y="7596336"/>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88432" y="6883205"/>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12  acumulado  de 2020. </a:t>
            </a:r>
            <a:endParaRPr lang="es-ES" sz="1000"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0731" y="2555776"/>
            <a:ext cx="4967761" cy="252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2921" y="301566"/>
            <a:ext cx="5040191" cy="196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17" y="6308585"/>
            <a:ext cx="4930404" cy="230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25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16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21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12  acumulado  </a:t>
            </a:r>
            <a:r>
              <a:rPr lang="es-ES" sz="1050" dirty="0">
                <a:latin typeface="Arial Narrow" panose="020B0606020202030204" pitchFamily="34" charset="0"/>
              </a:rPr>
              <a:t>de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12 acumulado  de 2020.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446550"/>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Así mismo, se observa en la razón de casos con un número por debajo de lo esperado y con la misma distribución temporal que el canal endémico. En relación a los años anteriores, las semanas epidemiológicas 1, 8, 41, 45,46 y 48  fueron las de mayor número de casos. En total hasta el periodo epidemiológico once (12) se notificaron 196 casos como probables de los cuales, 49 (23,92%) fueron de otros municipios, 15 (8,24%) fueron confirmados por laboratorio,  89 (72,99%) se descartaron por laboratorio, 5 (2,75) con muestra inadecuada, y 24 (13,19)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 El comportamiento con tendencia en zona de éxito se debe a la pandemia por la COVID </a:t>
            </a:r>
            <a:r>
              <a:rPr lang="es-CO" sz="1100" dirty="0" smtClean="0">
                <a:latin typeface="Arial Narrow" panose="020B0606020202030204" pitchFamily="34" charset="0"/>
              </a:rPr>
              <a:t>19 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aphicFrame>
        <p:nvGraphicFramePr>
          <p:cNvPr id="64" name="3 Gráfico"/>
          <p:cNvGraphicFramePr>
            <a:graphicFrameLocks/>
          </p:cNvGraphicFramePr>
          <p:nvPr>
            <p:extLst/>
          </p:nvPr>
        </p:nvGraphicFramePr>
        <p:xfrm>
          <a:off x="3732139" y="395536"/>
          <a:ext cx="3325520" cy="2093748"/>
        </p:xfrm>
        <a:graphic>
          <a:graphicData uri="http://schemas.openxmlformats.org/drawingml/2006/chart">
            <c:chart xmlns:c="http://schemas.openxmlformats.org/drawingml/2006/chart" xmlns:r="http://schemas.openxmlformats.org/officeDocument/2006/relationships" r:id="rId3"/>
          </a:graphicData>
        </a:graphic>
      </p:graphicFrame>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04" y="3334884"/>
            <a:ext cx="4285127" cy="339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151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12 acumulado  de 2020. </a:t>
            </a:r>
            <a:endParaRPr lang="es-ES" sz="1100" dirty="0">
              <a:latin typeface="Arial Narrow" panose="020B0606020202030204" pitchFamily="34" charset="0"/>
            </a:endParaRPr>
          </a:p>
        </p:txBody>
      </p:sp>
      <p:grpSp>
        <p:nvGrpSpPr>
          <p:cNvPr id="8" name="7 Grupo"/>
          <p:cNvGrpSpPr/>
          <p:nvPr/>
        </p:nvGrpSpPr>
        <p:grpSpPr>
          <a:xfrm>
            <a:off x="179214" y="4211961"/>
            <a:ext cx="1892650" cy="761212"/>
            <a:chOff x="2397524" y="3379972"/>
            <a:chExt cx="4508500" cy="1410103"/>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1311320"/>
            </a:xfrm>
            <a:prstGeom prst="rect">
              <a:avLst/>
            </a:prstGeom>
            <a:noFill/>
          </p:spPr>
          <p:txBody>
            <a:bodyPr wrap="square" rtlCol="0">
              <a:spAutoFit/>
            </a:bodyPr>
            <a:lstStyle/>
            <a:p>
              <a:pPr algn="ctr"/>
              <a:r>
                <a:rPr lang="es-ES" sz="2000" b="1" dirty="0" smtClean="0">
                  <a:latin typeface="Arial Narrow" panose="020B0606020202030204" pitchFamily="34" charset="0"/>
                </a:rPr>
                <a:t>366</a:t>
              </a:r>
            </a:p>
            <a:p>
              <a:pPr algn="ctr"/>
              <a:endParaRPr lang="es-ES" sz="2000"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65%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12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354817" y="6412570"/>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14,21* 100 mil</a:t>
            </a:r>
          </a:p>
          <a:p>
            <a:pPr algn="ctr"/>
            <a:r>
              <a:rPr lang="es-ES" sz="1400" b="1" dirty="0" smtClean="0">
                <a:latin typeface="Arial Narrow" panose="020B0606020202030204" pitchFamily="34" charset="0"/>
              </a:rPr>
              <a:t>366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12 acumulado  de 2020.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81339" y="7420568"/>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42,01* 100 mil</a:t>
            </a:r>
          </a:p>
          <a:p>
            <a:pPr algn="ctr"/>
            <a:r>
              <a:rPr lang="es-ES" sz="1400" b="1" dirty="0" smtClean="0">
                <a:latin typeface="Arial Narrow" panose="020B0606020202030204" pitchFamily="34" charset="0"/>
              </a:rPr>
              <a:t>58 casos</a:t>
            </a:r>
            <a:endParaRPr lang="es-ES" sz="1400" b="1" dirty="0">
              <a:latin typeface="Arial Narrow" panose="020B0606020202030204" pitchFamily="34" charset="0"/>
            </a:endParaRPr>
          </a:p>
        </p:txBody>
      </p:sp>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4801" y="336385"/>
            <a:ext cx="4923691" cy="18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223" y="2690947"/>
            <a:ext cx="4824611" cy="222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54" y="6070903"/>
            <a:ext cx="4875653" cy="230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627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155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211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2031325"/>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debido a la pandemia por la </a:t>
            </a:r>
            <a:r>
              <a:rPr lang="es-CO" sz="1400" dirty="0">
                <a:latin typeface="Arial Narrow" panose="020B0606020202030204" pitchFamily="34" charset="0"/>
              </a:rPr>
              <a:t>COVID 19 causada por </a:t>
            </a:r>
            <a:r>
              <a:rPr lang="es-CO" sz="1400" dirty="0" smtClean="0">
                <a:latin typeface="Arial Narrow" panose="020B0606020202030204" pitchFamily="34" charset="0"/>
              </a:rPr>
              <a:t>SARS-CoV-2, lo que corresponde con una disminución en los casos de un 65% en relación al año anterior. En el análisis de razón de casos, las  semanas están por debajo del número de casos. Se evidencia un aumento de casos en la semana 9, En promedio se notificaron 7,6 casos por semana epidemiológica. Los cursos de vida de juventud, adultez y adulto mayor representan el 64%  de los casos. Estos casos podrían relacionarse o con personas no vacunadas en la infancia o con perdida de inmunidad  a través del tiempo. Hasta la semana epidemiológica 48, no se identificaron brotes por esta enfermedad</a:t>
            </a:r>
            <a:r>
              <a:rPr lang="es-CO" sz="1400" dirty="0" smtClean="0">
                <a:solidFill>
                  <a:srgbClr val="FF0000"/>
                </a:solidFill>
                <a:latin typeface="Arial Narrow" panose="020B0606020202030204" pitchFamily="34" charset="0"/>
              </a:rPr>
              <a:t>.</a:t>
            </a:r>
            <a:endParaRPr lang="es-CO" sz="1400" dirty="0">
              <a:solidFill>
                <a:srgbClr val="FF0000"/>
              </a:solidFill>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2869920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23792</TotalTime>
  <Words>4860</Words>
  <Application>Microsoft Office PowerPoint</Application>
  <PresentationFormat>Personalizado</PresentationFormat>
  <Paragraphs>883</Paragraphs>
  <Slides>26</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Infección de sitio quirúrgico- ISQ</vt:lpstr>
      <vt:lpstr>Endometritis  post parto</vt:lpstr>
      <vt:lpstr>Infección asociadas a dispositivos en UCI</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3016</cp:revision>
  <cp:lastPrinted>2019-09-10T20:37:37Z</cp:lastPrinted>
  <dcterms:created xsi:type="dcterms:W3CDTF">2019-03-11T16:04:20Z</dcterms:created>
  <dcterms:modified xsi:type="dcterms:W3CDTF">2022-10-20T14:14:11Z</dcterms:modified>
</cp:coreProperties>
</file>