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770" r:id="rId3"/>
    <p:sldId id="771" r:id="rId4"/>
    <p:sldId id="772" r:id="rId5"/>
    <p:sldId id="773" r:id="rId6"/>
    <p:sldId id="778" r:id="rId7"/>
    <p:sldId id="779" r:id="rId8"/>
    <p:sldId id="757" r:id="rId9"/>
    <p:sldId id="758" r:id="rId10"/>
    <p:sldId id="759" r:id="rId11"/>
    <p:sldId id="760" r:id="rId12"/>
    <p:sldId id="780" r:id="rId13"/>
    <p:sldId id="781" r:id="rId14"/>
    <p:sldId id="763" r:id="rId15"/>
    <p:sldId id="764" r:id="rId16"/>
    <p:sldId id="774" r:id="rId17"/>
    <p:sldId id="775" r:id="rId18"/>
    <p:sldId id="776" r:id="rId19"/>
    <p:sldId id="777" r:id="rId20"/>
    <p:sldId id="263" r:id="rId21"/>
    <p:sldId id="713" r:id="rId22"/>
    <p:sldId id="265" r:id="rId23"/>
    <p:sldId id="319" r:id="rId24"/>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902" autoAdjust="0"/>
  </p:normalViewPr>
  <p:slideViewPr>
    <p:cSldViewPr>
      <p:cViewPr varScale="1">
        <p:scale>
          <a:sx n="83" d="100"/>
          <a:sy n="83" d="100"/>
        </p:scale>
        <p:origin x="2916"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1\JOHANA%20VELEZ\evento%20620%20datos%20basic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1\JOHANA%20VELEZ\evento%20330%20datos%20bas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'An12'!$H$2:$H$7</c:f>
              <c:strCache>
                <c:ptCount val="6"/>
                <c:pt idx="0">
                  <c:v>Primera infancia</c:v>
                </c:pt>
                <c:pt idx="1">
                  <c:v>Infancia</c:v>
                </c:pt>
                <c:pt idx="2">
                  <c:v>Adolescencia</c:v>
                </c:pt>
                <c:pt idx="3">
                  <c:v>Juventud</c:v>
                </c:pt>
                <c:pt idx="4">
                  <c:v>Adultez</c:v>
                </c:pt>
                <c:pt idx="5">
                  <c:v>Adulto Mayor</c:v>
                </c:pt>
              </c:strCache>
            </c:strRef>
          </c:cat>
          <c:val>
            <c:numRef>
              <c:f>'An12'!$J$2:$J$7</c:f>
              <c:numCache>
                <c:formatCode>0.00</c:formatCode>
                <c:ptCount val="6"/>
                <c:pt idx="0">
                  <c:v>12.324929971988796</c:v>
                </c:pt>
                <c:pt idx="1">
                  <c:v>10.364145658263306</c:v>
                </c:pt>
                <c:pt idx="2">
                  <c:v>2.5210084033613445</c:v>
                </c:pt>
                <c:pt idx="3">
                  <c:v>8.6834733893557416</c:v>
                </c:pt>
                <c:pt idx="4">
                  <c:v>40.616246498599438</c:v>
                </c:pt>
                <c:pt idx="5">
                  <c:v>25.490196078431371</c:v>
                </c:pt>
              </c:numCache>
            </c:numRef>
          </c:val>
          <c:extLst>
            <c:ext xmlns:c16="http://schemas.microsoft.com/office/drawing/2014/chart" uri="{C3380CC4-5D6E-409C-BE32-E72D297353CC}">
              <c16:uniqueId val="{00000000-AB45-4F9F-A763-6B7ABFDDCDDA}"/>
            </c:ext>
          </c:extLst>
        </c:ser>
        <c:dLbls>
          <c:showLegendKey val="0"/>
          <c:showVal val="0"/>
          <c:showCatName val="0"/>
          <c:showSerName val="0"/>
          <c:showPercent val="0"/>
          <c:showBubbleSize val="0"/>
        </c:dLbls>
        <c:gapWidth val="0"/>
        <c:axId val="1178123247"/>
        <c:axId val="1178132399"/>
      </c:barChart>
      <c:catAx>
        <c:axId val="1178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78132399"/>
        <c:crosses val="autoZero"/>
        <c:auto val="1"/>
        <c:lblAlgn val="ctr"/>
        <c:lblOffset val="100"/>
        <c:noMultiLvlLbl val="0"/>
      </c:catAx>
      <c:valAx>
        <c:axId val="1178132399"/>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2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 12'!$H$2:$H$7</c:f>
              <c:strCache>
                <c:ptCount val="6"/>
                <c:pt idx="0">
                  <c:v>Primera infancia</c:v>
                </c:pt>
                <c:pt idx="1">
                  <c:v>Infancia</c:v>
                </c:pt>
                <c:pt idx="2">
                  <c:v>Adolescencia</c:v>
                </c:pt>
                <c:pt idx="3">
                  <c:v>Juventud</c:v>
                </c:pt>
                <c:pt idx="4">
                  <c:v>Adultez</c:v>
                </c:pt>
                <c:pt idx="5">
                  <c:v>Adulto Mayor</c:v>
                </c:pt>
              </c:strCache>
            </c:strRef>
          </c:cat>
          <c:val>
            <c:numRef>
              <c:f>'An 12'!$J$2:$J$7</c:f>
              <c:numCache>
                <c:formatCode>0.00</c:formatCode>
                <c:ptCount val="6"/>
                <c:pt idx="0">
                  <c:v>25.627044711014175</c:v>
                </c:pt>
                <c:pt idx="1">
                  <c:v>13.086150490730644</c:v>
                </c:pt>
                <c:pt idx="2">
                  <c:v>11.232279171210468</c:v>
                </c:pt>
                <c:pt idx="3">
                  <c:v>18.538713195201744</c:v>
                </c:pt>
                <c:pt idx="4">
                  <c:v>28.462377317339151</c:v>
                </c:pt>
                <c:pt idx="5">
                  <c:v>3.0534351145038165</c:v>
                </c:pt>
              </c:numCache>
            </c:numRef>
          </c:val>
          <c:extLst>
            <c:ext xmlns:c16="http://schemas.microsoft.com/office/drawing/2014/chart" uri="{C3380CC4-5D6E-409C-BE32-E72D297353CC}">
              <c16:uniqueId val="{00000000-7A86-4FBF-847C-2743AC0C86D6}"/>
            </c:ext>
          </c:extLst>
        </c:ser>
        <c:dLbls>
          <c:showLegendKey val="0"/>
          <c:showVal val="0"/>
          <c:showCatName val="0"/>
          <c:showSerName val="0"/>
          <c:showPercent val="0"/>
          <c:showBubbleSize val="0"/>
        </c:dLbls>
        <c:gapWidth val="0"/>
        <c:axId val="684955167"/>
        <c:axId val="684956415"/>
      </c:barChart>
      <c:catAx>
        <c:axId val="6849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84956415"/>
        <c:crosses val="autoZero"/>
        <c:auto val="1"/>
        <c:lblAlgn val="ctr"/>
        <c:lblOffset val="100"/>
        <c:noMultiLvlLbl val="0"/>
      </c:catAx>
      <c:valAx>
        <c:axId val="6849564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9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'An12'!$N$2:$N$7</c:f>
              <c:strCache>
                <c:ptCount val="6"/>
                <c:pt idx="0">
                  <c:v>Primera infancia</c:v>
                </c:pt>
                <c:pt idx="1">
                  <c:v>Infancia</c:v>
                </c:pt>
                <c:pt idx="2">
                  <c:v>Adolescencia</c:v>
                </c:pt>
                <c:pt idx="3">
                  <c:v>Juventud</c:v>
                </c:pt>
                <c:pt idx="4">
                  <c:v>Adultez</c:v>
                </c:pt>
                <c:pt idx="5">
                  <c:v>Adulto Mayor</c:v>
                </c:pt>
              </c:strCache>
            </c:strRef>
          </c:cat>
          <c:val>
            <c:numRef>
              <c:f>'An12'!$P$2:$P$7</c:f>
              <c:numCache>
                <c:formatCode>0.00</c:formatCode>
                <c:ptCount val="6"/>
                <c:pt idx="0">
                  <c:v>0</c:v>
                </c:pt>
                <c:pt idx="1">
                  <c:v>8.1818181818181817</c:v>
                </c:pt>
                <c:pt idx="2">
                  <c:v>15.454545454545453</c:v>
                </c:pt>
                <c:pt idx="3">
                  <c:v>26.36363636363636</c:v>
                </c:pt>
                <c:pt idx="4">
                  <c:v>42.727272727272727</c:v>
                </c:pt>
                <c:pt idx="5">
                  <c:v>7.2727272727272725</c:v>
                </c:pt>
              </c:numCache>
            </c:numRef>
          </c:val>
          <c:extLst>
            <c:ext xmlns:c16="http://schemas.microsoft.com/office/drawing/2014/chart" uri="{C3380CC4-5D6E-409C-BE32-E72D297353CC}">
              <c16:uniqueId val="{00000000-AAA9-40DF-BC53-A72704F98D1D}"/>
            </c:ext>
          </c:extLst>
        </c:ser>
        <c:dLbls>
          <c:showLegendKey val="0"/>
          <c:showVal val="0"/>
          <c:showCatName val="0"/>
          <c:showSerName val="0"/>
          <c:showPercent val="0"/>
          <c:showBubbleSize val="0"/>
        </c:dLbls>
        <c:gapWidth val="0"/>
        <c:axId val="1178117423"/>
        <c:axId val="1178101615"/>
      </c:barChart>
      <c:catAx>
        <c:axId val="117811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78101615"/>
        <c:crosses val="autoZero"/>
        <c:auto val="1"/>
        <c:lblAlgn val="ctr"/>
        <c:lblOffset val="100"/>
        <c:noMultiLvlLbl val="0"/>
      </c:catAx>
      <c:valAx>
        <c:axId val="11781016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17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0033010118521E-2"/>
          <c:y val="3.84562446665015E-2"/>
          <c:w val="0.89321816123741227"/>
          <c:h val="0.8079373468769786"/>
        </c:manualLayout>
      </c:layout>
      <c:lineChart>
        <c:grouping val="standard"/>
        <c:varyColors val="0"/>
        <c:ser>
          <c:idx val="0"/>
          <c:order val="0"/>
          <c:tx>
            <c:strRef>
              <c:f>ETA!$A$54</c:f>
              <c:strCache>
                <c:ptCount val="1"/>
                <c:pt idx="0">
                  <c:v>2021</c:v>
                </c:pt>
              </c:strCache>
            </c:strRef>
          </c:tx>
          <c:spPr>
            <a:ln w="19050">
              <a:solidFill>
                <a:schemeClr val="tx1"/>
              </a:solidFill>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ETA!$B$54:$AK$54</c:f>
              <c:numCache>
                <c:formatCode>General</c:formatCode>
                <c:ptCount val="36"/>
                <c:pt idx="0">
                  <c:v>3</c:v>
                </c:pt>
                <c:pt idx="1">
                  <c:v>4</c:v>
                </c:pt>
                <c:pt idx="2">
                  <c:v>67</c:v>
                </c:pt>
                <c:pt idx="3">
                  <c:v>3</c:v>
                </c:pt>
                <c:pt idx="4">
                  <c:v>5</c:v>
                </c:pt>
                <c:pt idx="5">
                  <c:v>12</c:v>
                </c:pt>
                <c:pt idx="6">
                  <c:v>14</c:v>
                </c:pt>
                <c:pt idx="7">
                  <c:v>8</c:v>
                </c:pt>
                <c:pt idx="8">
                  <c:v>47</c:v>
                </c:pt>
                <c:pt idx="9">
                  <c:v>4</c:v>
                </c:pt>
                <c:pt idx="10">
                  <c:v>5</c:v>
                </c:pt>
                <c:pt idx="11">
                  <c:v>4</c:v>
                </c:pt>
                <c:pt idx="12">
                  <c:v>8</c:v>
                </c:pt>
                <c:pt idx="13">
                  <c:v>9</c:v>
                </c:pt>
                <c:pt idx="14">
                  <c:v>1</c:v>
                </c:pt>
                <c:pt idx="15">
                  <c:v>4</c:v>
                </c:pt>
                <c:pt idx="16">
                  <c:v>2</c:v>
                </c:pt>
                <c:pt idx="17">
                  <c:v>3</c:v>
                </c:pt>
                <c:pt idx="18">
                  <c:v>3</c:v>
                </c:pt>
                <c:pt idx="19">
                  <c:v>6</c:v>
                </c:pt>
                <c:pt idx="20">
                  <c:v>111</c:v>
                </c:pt>
                <c:pt idx="21">
                  <c:v>16</c:v>
                </c:pt>
                <c:pt idx="22">
                  <c:v>7</c:v>
                </c:pt>
                <c:pt idx="23">
                  <c:v>6</c:v>
                </c:pt>
                <c:pt idx="24">
                  <c:v>5</c:v>
                </c:pt>
                <c:pt idx="25">
                  <c:v>7</c:v>
                </c:pt>
                <c:pt idx="26">
                  <c:v>3</c:v>
                </c:pt>
                <c:pt idx="27">
                  <c:v>6</c:v>
                </c:pt>
                <c:pt idx="28">
                  <c:v>3</c:v>
                </c:pt>
                <c:pt idx="29">
                  <c:v>3</c:v>
                </c:pt>
                <c:pt idx="30">
                  <c:v>21</c:v>
                </c:pt>
                <c:pt idx="31">
                  <c:v>5</c:v>
                </c:pt>
                <c:pt idx="32">
                  <c:v>12</c:v>
                </c:pt>
                <c:pt idx="33">
                  <c:v>2</c:v>
                </c:pt>
                <c:pt idx="34">
                  <c:v>651</c:v>
                </c:pt>
                <c:pt idx="35">
                  <c:v>6</c:v>
                </c:pt>
              </c:numCache>
            </c:numRef>
          </c:val>
          <c:smooth val="0"/>
          <c:extLst>
            <c:ext xmlns:c16="http://schemas.microsoft.com/office/drawing/2014/chart" uri="{C3380CC4-5D6E-409C-BE32-E72D297353CC}">
              <c16:uniqueId val="{00000000-000E-4DCB-AF84-3E7208AC47A8}"/>
            </c:ext>
          </c:extLst>
        </c:ser>
        <c:ser>
          <c:idx val="1"/>
          <c:order val="1"/>
          <c:tx>
            <c:strRef>
              <c:f>ETA!$A$55</c:f>
              <c:strCache>
                <c:ptCount val="1"/>
                <c:pt idx="0">
                  <c:v>Mediana</c:v>
                </c:pt>
              </c:strCache>
            </c:strRef>
          </c:tx>
          <c:spPr>
            <a:ln w="28575" cap="rnd">
              <a:solidFill>
                <a:srgbClr val="FFC00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000E-4DCB-AF84-3E7208AC47A8}"/>
            </c:ext>
          </c:extLst>
        </c:ser>
        <c:ser>
          <c:idx val="2"/>
          <c:order val="2"/>
          <c:tx>
            <c:strRef>
              <c:f>ETA!$A$56</c:f>
              <c:strCache>
                <c:ptCount val="1"/>
                <c:pt idx="0">
                  <c:v>Percentil 25</c:v>
                </c:pt>
              </c:strCache>
            </c:strRef>
          </c:tx>
          <c:spPr>
            <a:ln w="28575" cap="rnd">
              <a:solidFill>
                <a:srgbClr val="92D05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000E-4DCB-AF84-3E7208AC47A8}"/>
            </c:ext>
          </c:extLst>
        </c:ser>
        <c:ser>
          <c:idx val="3"/>
          <c:order val="3"/>
          <c:tx>
            <c:strRef>
              <c:f>ETA!$A$57</c:f>
              <c:strCache>
                <c:ptCount val="1"/>
                <c:pt idx="0">
                  <c:v>Percentil 75</c:v>
                </c:pt>
              </c:strCache>
            </c:strRef>
          </c:tx>
          <c:spPr>
            <a:ln w="25400">
              <a:solidFill>
                <a:srgbClr val="FF0000"/>
              </a:solidFill>
              <a:prstDash val="solid"/>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000E-4DCB-AF84-3E7208AC47A8}"/>
            </c:ext>
          </c:extLst>
        </c:ser>
        <c:dLbls>
          <c:showLegendKey val="0"/>
          <c:showVal val="0"/>
          <c:showCatName val="0"/>
          <c:showSerName val="0"/>
          <c:showPercent val="0"/>
          <c:showBubbleSize val="0"/>
        </c:dLbls>
        <c:smooth val="0"/>
        <c:axId val="-242937072"/>
        <c:axId val="-242950672"/>
      </c:lineChart>
      <c:catAx>
        <c:axId val="-242937072"/>
        <c:scaling>
          <c:orientation val="minMax"/>
        </c:scaling>
        <c:delete val="0"/>
        <c:axPos val="b"/>
        <c:title>
          <c:tx>
            <c:rich>
              <a:bodyPr/>
              <a:lstStyle/>
              <a:p>
                <a:pPr>
                  <a:defRPr/>
                </a:pPr>
                <a:r>
                  <a:rPr lang="en-US"/>
                  <a:t>Semana Epidemiológica</a:t>
                </a:r>
              </a:p>
            </c:rich>
          </c:tx>
          <c:layout>
            <c:manualLayout>
              <c:xMode val="edge"/>
              <c:yMode val="edge"/>
              <c:x val="0.43479431098189808"/>
              <c:y val="0.8993470421449612"/>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42950672"/>
        <c:crosses val="autoZero"/>
        <c:auto val="1"/>
        <c:lblAlgn val="ctr"/>
        <c:lblOffset val="100"/>
        <c:noMultiLvlLbl val="0"/>
      </c:catAx>
      <c:valAx>
        <c:axId val="-242950672"/>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242937072"/>
        <c:crosses val="autoZero"/>
        <c:crossBetween val="between"/>
      </c:valAx>
      <c:spPr>
        <a:noFill/>
        <a:ln w="25400">
          <a:noFill/>
        </a:ln>
      </c:spPr>
    </c:plotArea>
    <c:legend>
      <c:legendPos val="b"/>
      <c:layout>
        <c:manualLayout>
          <c:xMode val="edge"/>
          <c:yMode val="edge"/>
          <c:x val="0.246672503866983"/>
          <c:y val="0.93946403501527787"/>
          <c:w val="0.50665485324093906"/>
          <c:h val="6.0535964984722107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70053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354621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39145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052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108047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400048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23096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emf"/><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9.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image" Target="../media/image53.emf"/><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8.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9.png"/><Relationship Id="rId3" Type="http://schemas.openxmlformats.org/officeDocument/2006/relationships/image" Target="../media/image63.pn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6.png"/><Relationship Id="rId5" Type="http://schemas.openxmlformats.org/officeDocument/2006/relationships/image" Target="../media/image64.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65.png"/><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dirty="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12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48</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Diciembre 04)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12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917</a:t>
              </a:r>
              <a:endParaRPr lang="es-ES" b="1" dirty="0">
                <a:latin typeface="Arial Narrow" panose="020B0606020202030204" pitchFamily="34" charset="0"/>
              </a:endParaRPr>
            </a:p>
          </p:txBody>
        </p:sp>
      </p:grpSp>
      <p:sp>
        <p:nvSpPr>
          <p:cNvPr id="9" name="8 CuadroTexto"/>
          <p:cNvSpPr txBox="1"/>
          <p:nvPr/>
        </p:nvSpPr>
        <p:spPr>
          <a:xfrm>
            <a:off x="329621" y="4720973"/>
            <a:ext cx="191105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0,76%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12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692497"/>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74" y="5994937"/>
            <a:ext cx="3471107" cy="2393868"/>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450" y="6001827"/>
            <a:ext cx="3600448" cy="2386977"/>
          </a:xfrm>
          <a:prstGeom prst="rect">
            <a:avLst/>
          </a:prstGeom>
        </p:spPr>
      </p:pic>
      <p:pic>
        <p:nvPicPr>
          <p:cNvPr id="17" name="Imagen 16"/>
          <p:cNvPicPr>
            <a:picLocks noChangeAspect="1"/>
          </p:cNvPicPr>
          <p:nvPr/>
        </p:nvPicPr>
        <p:blipFill>
          <a:blip r:embed="rId7"/>
          <a:stretch>
            <a:fillRect/>
          </a:stretch>
        </p:blipFill>
        <p:spPr>
          <a:xfrm>
            <a:off x="2240673" y="383640"/>
            <a:ext cx="4960225" cy="1799476"/>
          </a:xfrm>
          <a:prstGeom prst="rect">
            <a:avLst/>
          </a:prstGeom>
        </p:spPr>
      </p:pic>
      <p:pic>
        <p:nvPicPr>
          <p:cNvPr id="19" name="Imagen 18"/>
          <p:cNvPicPr>
            <a:picLocks noChangeAspect="1"/>
          </p:cNvPicPr>
          <p:nvPr/>
        </p:nvPicPr>
        <p:blipFill>
          <a:blip r:embed="rId8"/>
          <a:stretch>
            <a:fillRect/>
          </a:stretch>
        </p:blipFill>
        <p:spPr>
          <a:xfrm>
            <a:off x="2214512" y="2701851"/>
            <a:ext cx="4986386" cy="2154865"/>
          </a:xfrm>
          <a:prstGeom prst="rect">
            <a:avLst/>
          </a:prstGeom>
        </p:spPr>
      </p:pic>
    </p:spTree>
    <p:extLst>
      <p:ext uri="{BB962C8B-B14F-4D97-AF65-F5344CB8AC3E}">
        <p14:creationId xmlns:p14="http://schemas.microsoft.com/office/powerpoint/2010/main" val="30175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500" y="3413763"/>
            <a:ext cx="224131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35,64 x 100 mil habitantes</a:t>
            </a:r>
          </a:p>
          <a:p>
            <a:pPr algn="ctr"/>
            <a:r>
              <a:rPr lang="es-ES" sz="1400" b="1" dirty="0" smtClean="0">
                <a:latin typeface="Arial Narrow" panose="020B0606020202030204" pitchFamily="34" charset="0"/>
              </a:rPr>
              <a:t>917</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14605" y="3446511"/>
            <a:ext cx="2170787" cy="553998"/>
          </a:xfrm>
          <a:prstGeom prst="rect">
            <a:avLst/>
          </a:prstGeom>
          <a:noFill/>
        </p:spPr>
        <p:txBody>
          <a:bodyPr wrap="none" rtlCol="0">
            <a:spAutoFit/>
          </a:bodyPr>
          <a:lstStyle/>
          <a:p>
            <a:pPr algn="ctr"/>
            <a:r>
              <a:rPr lang="es-ES" sz="1600" b="1" smtClean="0">
                <a:solidFill>
                  <a:srgbClr val="C00000"/>
                </a:solidFill>
                <a:latin typeface="Arial Narrow" panose="020B0606020202030204" pitchFamily="34" charset="0"/>
              </a:rPr>
              <a:t>147,99 </a:t>
            </a:r>
            <a:r>
              <a:rPr lang="es-ES" sz="1600" b="1" dirty="0" smtClean="0">
                <a:solidFill>
                  <a:srgbClr val="C00000"/>
                </a:solidFill>
                <a:latin typeface="Arial Narrow" panose="020B0606020202030204" pitchFamily="34" charset="0"/>
              </a:rPr>
              <a:t>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220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4" y="1579196"/>
              <a:ext cx="83889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49,62%</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455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922645" y="1573062"/>
              <a:ext cx="835216"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50,38%</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462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0,55%</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0,65%</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6</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1,09%</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48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120" name="Gráfico 119"/>
          <p:cNvGraphicFramePr>
            <a:graphicFrameLocks/>
          </p:cNvGraphicFramePr>
          <p:nvPr>
            <p:extLst>
              <p:ext uri="{D42A27DB-BD31-4B8C-83A1-F6EECF244321}">
                <p14:modId xmlns:p14="http://schemas.microsoft.com/office/powerpoint/2010/main" val="1619204319"/>
              </p:ext>
            </p:extLst>
          </p:nvPr>
        </p:nvGraphicFramePr>
        <p:xfrm>
          <a:off x="3489615" y="4720510"/>
          <a:ext cx="3658878" cy="25066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414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46"/>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12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27</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0,66*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17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66001" y="2843808"/>
            <a:ext cx="1677062"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  Caso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2"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5,38* 100 </a:t>
            </a:r>
            <a:r>
              <a:rPr lang="es-ES" sz="1200" b="1" dirty="0">
                <a:solidFill>
                  <a:srgbClr val="C00000"/>
                </a:solidFill>
                <a:latin typeface="Arial Narrow" panose="020B0606020202030204" pitchFamily="34" charset="0"/>
              </a:rPr>
              <a:t>mil</a:t>
            </a:r>
          </a:p>
          <a:p>
            <a:pPr algn="ctr"/>
            <a:r>
              <a:rPr lang="es-ES" sz="1200" b="1" dirty="0">
                <a:latin typeface="Arial Narrow" panose="020B0606020202030204" pitchFamily="34" charset="0"/>
              </a:rPr>
              <a:t>8</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12,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16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11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8" cstate="print">
            <a:biLevel thresh="75000"/>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8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2</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encontraron dos causadas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1. Se presentaron en las semanas epidemiológicas 5 y  caso hasta el reporte de este informe. </a:t>
            </a:r>
            <a:r>
              <a:rPr lang="es-CO" sz="1000" dirty="0">
                <a:latin typeface="Arial Narrow" panose="020B0606020202030204" pitchFamily="34" charset="0"/>
              </a:rPr>
              <a:t>S</a:t>
            </a:r>
            <a:r>
              <a:rPr lang="es-CO" sz="1000" dirty="0" smtClean="0">
                <a:latin typeface="Arial Narrow" panose="020B0606020202030204" pitchFamily="34" charset="0"/>
              </a:rPr>
              <a:t>e presentó una muerte por otro agente bacteriano en la semana 28</a:t>
            </a:r>
            <a:r>
              <a:rPr lang="es-CO" sz="1000" dirty="0">
                <a:latin typeface="Arial Narrow" panose="020B0606020202030204" pitchFamily="34" charset="0"/>
              </a:rPr>
              <a:t> </a:t>
            </a:r>
            <a:r>
              <a:rPr lang="es-CO" sz="1000" dirty="0" smtClean="0">
                <a:latin typeface="Arial Narrow" panose="020B0606020202030204" pitchFamily="34" charset="0"/>
              </a:rPr>
              <a:t>y en la semana 44.</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9" name="Imagen 8"/>
          <p:cNvPicPr>
            <a:picLocks noChangeAspect="1"/>
          </p:cNvPicPr>
          <p:nvPr/>
        </p:nvPicPr>
        <p:blipFill>
          <a:blip r:embed="rId10"/>
          <a:stretch>
            <a:fillRect/>
          </a:stretch>
        </p:blipFill>
        <p:spPr>
          <a:xfrm>
            <a:off x="2103962" y="328035"/>
            <a:ext cx="4994467" cy="1647359"/>
          </a:xfrm>
          <a:prstGeom prst="rect">
            <a:avLst/>
          </a:prstGeom>
        </p:spPr>
      </p:pic>
      <p:pic>
        <p:nvPicPr>
          <p:cNvPr id="3" name="Imagen 2"/>
          <p:cNvPicPr>
            <a:picLocks noChangeAspect="1"/>
          </p:cNvPicPr>
          <p:nvPr/>
        </p:nvPicPr>
        <p:blipFill>
          <a:blip r:embed="rId11"/>
          <a:stretch>
            <a:fillRect/>
          </a:stretch>
        </p:blipFill>
        <p:spPr>
          <a:xfrm>
            <a:off x="-98653" y="5391690"/>
            <a:ext cx="3195047" cy="1603846"/>
          </a:xfrm>
          <a:prstGeom prst="rect">
            <a:avLst/>
          </a:prstGeom>
        </p:spPr>
      </p:pic>
    </p:spTree>
    <p:extLst>
      <p:ext uri="{BB962C8B-B14F-4D97-AF65-F5344CB8AC3E}">
        <p14:creationId xmlns:p14="http://schemas.microsoft.com/office/powerpoint/2010/main" val="1304955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12 - 2021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12- 2021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015663"/>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44  </a:t>
            </a:r>
            <a:r>
              <a:rPr lang="es-CO" sz="1200" dirty="0">
                <a:latin typeface="Arial Narrow" panose="020B0606020202030204" pitchFamily="34" charset="0"/>
              </a:rPr>
              <a:t>se </a:t>
            </a:r>
            <a:r>
              <a:rPr lang="es-CO" sz="1200" dirty="0" smtClean="0">
                <a:latin typeface="Arial Narrow" panose="020B0606020202030204" pitchFamily="34" charset="0"/>
              </a:rPr>
              <a:t>ha notificado un  caso probable </a:t>
            </a:r>
            <a:r>
              <a:rPr lang="es-CO" sz="1200" dirty="0">
                <a:latin typeface="Arial Narrow" panose="020B0606020202030204" pitchFamily="34" charset="0"/>
              </a:rPr>
              <a:t>para 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12-2021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48 </a:t>
            </a:r>
            <a:r>
              <a:rPr lang="es-CO" sz="1100" dirty="0">
                <a:latin typeface="Arial Narrow" panose="020B0606020202030204" pitchFamily="34" charset="0"/>
              </a:rPr>
              <a:t>se notificaron </a:t>
            </a:r>
            <a:r>
              <a:rPr lang="es-CO" sz="1100" dirty="0" smtClean="0">
                <a:latin typeface="Arial Narrow" panose="020B0606020202030204" pitchFamily="34" charset="0"/>
              </a:rPr>
              <a:t>cuarenta y dos (46)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3,09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44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44 </a:t>
            </a:r>
            <a:r>
              <a:rPr lang="es-CO" sz="1200" dirty="0">
                <a:latin typeface="Arial Narrow" panose="020B0606020202030204" pitchFamily="34" charset="0"/>
              </a:rPr>
              <a:t>notificaron </a:t>
            </a:r>
            <a:r>
              <a:rPr lang="es-CO" sz="1200" dirty="0" smtClean="0">
                <a:latin typeface="Arial Narrow" panose="020B0606020202030204" pitchFamily="34" charset="0"/>
              </a:rPr>
              <a:t>173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65 casos descartados y 108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54422" y="5927284"/>
            <a:ext cx="1976158"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12 - 2021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44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8" y="6170339"/>
            <a:ext cx="198124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12 -2021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284305" y="5588895"/>
            <a:ext cx="1991100"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44 se </a:t>
            </a:r>
            <a:r>
              <a:rPr lang="es-ES" sz="1200" dirty="0">
                <a:latin typeface="Arial Narrow" panose="020B0606020202030204" pitchFamily="34" charset="0"/>
              </a:rPr>
              <a:t>notificaron en residentes de la ciudad </a:t>
            </a:r>
            <a:r>
              <a:rPr lang="es-ES" sz="1200" dirty="0" smtClean="0">
                <a:latin typeface="Arial Narrow" panose="020B0606020202030204" pitchFamily="34" charset="0"/>
              </a:rPr>
              <a:t>22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36 casos sospechosos de sarampión, de esos 21 son sospechosos de </a:t>
            </a:r>
            <a:r>
              <a:rPr lang="es-ES" sz="1200" dirty="0" err="1" smtClean="0">
                <a:latin typeface="Arial Narrow" panose="020B0606020202030204" pitchFamily="34" charset="0"/>
              </a:rPr>
              <a:t>MISc</a:t>
            </a:r>
            <a:r>
              <a:rPr lang="es-ES" sz="1200" dirty="0" smtClean="0">
                <a:latin typeface="Arial Narrow" panose="020B0606020202030204" pitchFamily="34" charset="0"/>
              </a:rPr>
              <a:t>  </a:t>
            </a:r>
            <a:r>
              <a:rPr lang="es-ES" sz="1200" dirty="0">
                <a:latin typeface="Arial Narrow" panose="020B0606020202030204" pitchFamily="34" charset="0"/>
              </a:rPr>
              <a:t>para una proporción de notificación </a:t>
            </a:r>
            <a:r>
              <a:rPr lang="es-ES" sz="1200" dirty="0" smtClean="0">
                <a:latin typeface="Arial Narrow" panose="020B0606020202030204" pitchFamily="34" charset="0"/>
              </a:rPr>
              <a:t>de 1,43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2885939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12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110</a:t>
              </a:r>
              <a:endParaRPr lang="es-ES" sz="2000" b="1" dirty="0">
                <a:latin typeface="Arial Narrow" panose="020B0606020202030204" pitchFamily="34" charset="0"/>
              </a:endParaRPr>
            </a:p>
          </p:txBody>
        </p:sp>
      </p:grpSp>
      <p:sp>
        <p:nvSpPr>
          <p:cNvPr id="9" name="8 CuadroTexto"/>
          <p:cNvSpPr txBox="1"/>
          <p:nvPr/>
        </p:nvSpPr>
        <p:spPr>
          <a:xfrm>
            <a:off x="317056" y="4739632"/>
            <a:ext cx="1944216"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a:t>
            </a:r>
            <a:r>
              <a:rPr lang="es-ES" sz="1200" b="1" smtClean="0">
                <a:latin typeface="Arial Narrow" panose="020B0606020202030204" pitchFamily="34" charset="0"/>
              </a:rPr>
              <a:t>de 64,86 </a:t>
            </a:r>
            <a:r>
              <a:rPr lang="es-ES" sz="1200" b="1" dirty="0" smtClean="0">
                <a:latin typeface="Arial Narrow" panose="020B0606020202030204" pitchFamily="34" charset="0"/>
              </a:rPr>
              <a:t>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12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12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4,27 * cada 100 mil</a:t>
            </a:r>
          </a:p>
          <a:p>
            <a:pPr algn="ctr"/>
            <a:r>
              <a:rPr lang="es-ES" sz="1400" b="1" dirty="0" smtClean="0">
                <a:solidFill>
                  <a:srgbClr val="C00000"/>
                </a:solidFill>
                <a:latin typeface="Arial Narrow" panose="020B0606020202030204" pitchFamily="34" charset="0"/>
              </a:rPr>
              <a:t>110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4" y="6001962"/>
            <a:ext cx="4764497" cy="2720716"/>
          </a:xfrm>
          <a:prstGeom prst="rect">
            <a:avLst/>
          </a:prstGeom>
        </p:spPr>
      </p:pic>
      <p:pic>
        <p:nvPicPr>
          <p:cNvPr id="3" name="Imagen 2"/>
          <p:cNvPicPr>
            <a:picLocks noChangeAspect="1"/>
          </p:cNvPicPr>
          <p:nvPr/>
        </p:nvPicPr>
        <p:blipFill>
          <a:blip r:embed="rId7"/>
          <a:stretch>
            <a:fillRect/>
          </a:stretch>
        </p:blipFill>
        <p:spPr>
          <a:xfrm>
            <a:off x="2186195" y="382988"/>
            <a:ext cx="5011445" cy="1840126"/>
          </a:xfrm>
          <a:prstGeom prst="rect">
            <a:avLst/>
          </a:prstGeom>
        </p:spPr>
      </p:pic>
      <p:pic>
        <p:nvPicPr>
          <p:cNvPr id="16" name="Imagen 15"/>
          <p:cNvPicPr>
            <a:picLocks noChangeAspect="1"/>
          </p:cNvPicPr>
          <p:nvPr/>
        </p:nvPicPr>
        <p:blipFill>
          <a:blip r:embed="rId8"/>
          <a:stretch>
            <a:fillRect/>
          </a:stretch>
        </p:blipFill>
        <p:spPr>
          <a:xfrm>
            <a:off x="2152405" y="2674944"/>
            <a:ext cx="5009718" cy="2253646"/>
          </a:xfrm>
          <a:prstGeom prst="rect">
            <a:avLst/>
          </a:prstGeom>
        </p:spPr>
      </p:pic>
    </p:spTree>
    <p:extLst>
      <p:ext uri="{BB962C8B-B14F-4D97-AF65-F5344CB8AC3E}">
        <p14:creationId xmlns:p14="http://schemas.microsoft.com/office/powerpoint/2010/main" val="283860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168022" y="910500"/>
            <a:ext cx="840140" cy="1573268"/>
            <a:chOff x="1032118" y="553075"/>
            <a:chExt cx="840140"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032118" y="1520368"/>
              <a:ext cx="82323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66,36%</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73 casos</a:t>
              </a:r>
              <a:endParaRPr lang="es-CO" sz="1200" dirty="0"/>
            </a:p>
          </p:txBody>
        </p:sp>
      </p:grpSp>
      <p:grpSp>
        <p:nvGrpSpPr>
          <p:cNvPr id="3" name="2 Grupo"/>
          <p:cNvGrpSpPr/>
          <p:nvPr/>
        </p:nvGrpSpPr>
        <p:grpSpPr>
          <a:xfrm>
            <a:off x="1117971" y="913240"/>
            <a:ext cx="812752" cy="1594295"/>
            <a:chOff x="1825139" y="1057131"/>
            <a:chExt cx="812752" cy="1594295"/>
          </a:xfrm>
        </p:grpSpPr>
        <p:sp>
          <p:nvSpPr>
            <p:cNvPr id="42" name="41 Rectángulo redondeado"/>
            <p:cNvSpPr/>
            <p:nvPr/>
          </p:nvSpPr>
          <p:spPr>
            <a:xfrm>
              <a:off x="1846951" y="2010776"/>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33,64%</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37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20117" y="7095275"/>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12.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97,27%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107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70,00% - 77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22,73%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25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5,45%</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a:latin typeface="Arial Narrow" panose="020B0606020202030204" pitchFamily="34" charset="0"/>
                  </a:rPr>
                  <a:t>6</a:t>
                </a:r>
                <a:r>
                  <a:rPr lang="es-ES" sz="1200" b="1" dirty="0" smtClean="0">
                    <a:latin typeface="Arial Narrow" panose="020B0606020202030204" pitchFamily="34" charset="0"/>
                  </a:rPr>
                  <a:t>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723908" y="6614023"/>
            <a:ext cx="339622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12.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71% en relación con el mismo periodo de año anterior. Los cursos de vida de adolescencia,  juventud y  adultez con </a:t>
            </a:r>
            <a:r>
              <a:rPr lang="es-CO" sz="1000" smtClean="0">
                <a:latin typeface="Arial Narrow" panose="020B0606020202030204" pitchFamily="34" charset="0"/>
              </a:rPr>
              <a:t>el 84% </a:t>
            </a:r>
            <a:r>
              <a:rPr lang="es-CO" sz="1000" dirty="0" smtClean="0">
                <a:latin typeface="Arial Narrow" panose="020B0606020202030204" pitchFamily="34" charset="0"/>
              </a:rPr>
              <a:t>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graphicFrame>
        <p:nvGraphicFramePr>
          <p:cNvPr id="91" name="Gráfico 90"/>
          <p:cNvGraphicFramePr>
            <a:graphicFrameLocks/>
          </p:cNvGraphicFramePr>
          <p:nvPr>
            <p:extLst>
              <p:ext uri="{D42A27DB-BD31-4B8C-83A1-F6EECF244321}">
                <p14:modId xmlns:p14="http://schemas.microsoft.com/office/powerpoint/2010/main" val="235395536"/>
              </p:ext>
            </p:extLst>
          </p:nvPr>
        </p:nvGraphicFramePr>
        <p:xfrm>
          <a:off x="-2155" y="4611275"/>
          <a:ext cx="3724275" cy="2484000"/>
        </p:xfrm>
        <a:graphic>
          <a:graphicData uri="http://schemas.openxmlformats.org/drawingml/2006/chart">
            <c:chart xmlns:c="http://schemas.openxmlformats.org/drawingml/2006/chart" xmlns:r="http://schemas.openxmlformats.org/officeDocument/2006/relationships" r:id="rId8"/>
          </a:graphicData>
        </a:graphic>
      </p:graphicFrame>
      <p:pic>
        <p:nvPicPr>
          <p:cNvPr id="13" name="Imagen 12"/>
          <p:cNvPicPr>
            <a:picLocks noChangeAspect="1"/>
          </p:cNvPicPr>
          <p:nvPr/>
        </p:nvPicPr>
        <p:blipFill>
          <a:blip r:embed="rId9"/>
          <a:stretch>
            <a:fillRect/>
          </a:stretch>
        </p:blipFill>
        <p:spPr>
          <a:xfrm>
            <a:off x="3688891" y="4572851"/>
            <a:ext cx="3456271" cy="2024666"/>
          </a:xfrm>
          <a:prstGeom prst="rect">
            <a:avLst/>
          </a:prstGeom>
        </p:spPr>
      </p:pic>
    </p:spTree>
    <p:extLst>
      <p:ext uri="{BB962C8B-B14F-4D97-AF65-F5344CB8AC3E}">
        <p14:creationId xmlns:p14="http://schemas.microsoft.com/office/powerpoint/2010/main" val="352322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1356</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aumentó en un 3,75%.</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12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56,49%</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766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27,80%</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377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12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11,43%</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155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58,48%</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793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52,74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55,60%</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754 casos</a:t>
              </a:r>
              <a:endParaRPr lang="es-CO" sz="1200" dirty="0"/>
            </a:p>
          </p:txBody>
        </p:sp>
      </p:grpSp>
      <p:grpSp>
        <p:nvGrpSpPr>
          <p:cNvPr id="106" name="105 Grupo"/>
          <p:cNvGrpSpPr/>
          <p:nvPr/>
        </p:nvGrpSpPr>
        <p:grpSpPr>
          <a:xfrm>
            <a:off x="4013888" y="4872449"/>
            <a:ext cx="904415" cy="883043"/>
            <a:chOff x="1033171" y="8262441"/>
            <a:chExt cx="90441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14,16%</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192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4,06%</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55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7,96%</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90601" cy="276999"/>
            </a:xfrm>
            <a:prstGeom prst="rect">
              <a:avLst/>
            </a:prstGeom>
          </p:spPr>
          <p:txBody>
            <a:bodyPr wrap="none">
              <a:spAutoFit/>
            </a:bodyPr>
            <a:lstStyle/>
            <a:p>
              <a:r>
                <a:rPr lang="es-ES" sz="1200" b="1" dirty="0" smtClean="0">
                  <a:latin typeface="Arial Narrow" panose="020B0606020202030204" pitchFamily="34" charset="0"/>
                </a:rPr>
                <a:t>108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aumento del 3,75% respecto al mismo periodo del año anterior.</a:t>
            </a:r>
          </a:p>
          <a:p>
            <a:pPr algn="just"/>
            <a:r>
              <a:rPr lang="es-CO" sz="1200" dirty="0" smtClean="0">
                <a:solidFill>
                  <a:srgbClr val="FF0000"/>
                </a:solidFill>
                <a:latin typeface="Arial Narrow" panose="020B0606020202030204" pitchFamily="34" charset="0"/>
              </a:rPr>
              <a:t>Alrededor del 53,54%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46"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43,51%</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590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Imagen 2"/>
          <p:cNvPicPr>
            <a:picLocks noChangeAspect="1"/>
          </p:cNvPicPr>
          <p:nvPr/>
        </p:nvPicPr>
        <p:blipFill>
          <a:blip r:embed="rId14"/>
          <a:stretch>
            <a:fillRect/>
          </a:stretch>
        </p:blipFill>
        <p:spPr>
          <a:xfrm>
            <a:off x="2225234" y="333949"/>
            <a:ext cx="4973817" cy="1805986"/>
          </a:xfrm>
          <a:prstGeom prst="rect">
            <a:avLst/>
          </a:prstGeom>
        </p:spPr>
      </p:pic>
      <p:pic>
        <p:nvPicPr>
          <p:cNvPr id="4" name="Imagen 3"/>
          <p:cNvPicPr>
            <a:picLocks noChangeAspect="1"/>
          </p:cNvPicPr>
          <p:nvPr/>
        </p:nvPicPr>
        <p:blipFill>
          <a:blip r:embed="rId15"/>
          <a:stretch>
            <a:fillRect/>
          </a:stretch>
        </p:blipFill>
        <p:spPr>
          <a:xfrm>
            <a:off x="11584" y="5751910"/>
            <a:ext cx="3646880" cy="1959553"/>
          </a:xfrm>
          <a:prstGeom prst="rect">
            <a:avLst/>
          </a:prstGeom>
        </p:spPr>
      </p:pic>
    </p:spTree>
    <p:extLst>
      <p:ext uri="{BB962C8B-B14F-4D97-AF65-F5344CB8AC3E}">
        <p14:creationId xmlns:p14="http://schemas.microsoft.com/office/powerpoint/2010/main" val="259909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1957</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12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31,37%</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614 casos</a:t>
              </a:r>
              <a:endParaRPr lang="es-CO" sz="1200" dirty="0"/>
            </a:p>
          </p:txBody>
        </p:sp>
      </p:grpSp>
      <p:grpSp>
        <p:nvGrpSpPr>
          <p:cNvPr id="3" name="2 Grupo"/>
          <p:cNvGrpSpPr/>
          <p:nvPr/>
        </p:nvGrpSpPr>
        <p:grpSpPr>
          <a:xfrm>
            <a:off x="1352672" y="6885689"/>
            <a:ext cx="861133" cy="1582088"/>
            <a:chOff x="3159269" y="6660232"/>
            <a:chExt cx="86113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68,63%</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861133" cy="276999"/>
            </a:xfrm>
            <a:prstGeom prst="rect">
              <a:avLst/>
            </a:prstGeom>
          </p:spPr>
          <p:txBody>
            <a:bodyPr wrap="none">
              <a:spAutoFit/>
            </a:bodyPr>
            <a:lstStyle/>
            <a:p>
              <a:r>
                <a:rPr lang="es-ES" sz="1200" b="1" dirty="0" smtClean="0">
                  <a:latin typeface="Arial Narrow" panose="020B0606020202030204" pitchFamily="34" charset="0"/>
                </a:rPr>
                <a:t>1343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7,10%</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139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5,62%</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83676" cy="276999"/>
              </a:xfrm>
              <a:prstGeom prst="rect">
                <a:avLst/>
              </a:prstGeom>
            </p:spPr>
            <p:txBody>
              <a:bodyPr wrap="none">
                <a:spAutoFit/>
              </a:bodyPr>
              <a:lstStyle/>
              <a:p>
                <a:r>
                  <a:rPr lang="es-ES" sz="1200" b="1" dirty="0" smtClean="0">
                    <a:latin typeface="Arial Narrow" panose="020B0606020202030204" pitchFamily="34" charset="0"/>
                  </a:rPr>
                  <a:t>110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0,05%</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579005"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79,01%</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861133" cy="276999"/>
              </a:xfrm>
              <a:prstGeom prst="rect">
                <a:avLst/>
              </a:prstGeom>
            </p:spPr>
            <p:txBody>
              <a:bodyPr wrap="none">
                <a:spAutoFit/>
              </a:bodyPr>
              <a:lstStyle/>
              <a:p>
                <a:r>
                  <a:rPr lang="es-ES" sz="1200" b="1" dirty="0" smtClean="0">
                    <a:latin typeface="Arial Narrow" panose="020B0606020202030204" pitchFamily="34" charset="0"/>
                  </a:rPr>
                  <a:t>1547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1764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193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6379" y="594824"/>
            <a:ext cx="5017951" cy="4225064"/>
          </a:xfrm>
          <a:prstGeom prst="rect">
            <a:avLst/>
          </a:prstGeom>
        </p:spPr>
      </p:pic>
    </p:spTree>
    <p:extLst>
      <p:ext uri="{BB962C8B-B14F-4D97-AF65-F5344CB8AC3E}">
        <p14:creationId xmlns:p14="http://schemas.microsoft.com/office/powerpoint/2010/main" val="427344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12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12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12 2021. </a:t>
            </a:r>
            <a:endParaRPr lang="es-ES" sz="1050" dirty="0">
              <a:latin typeface="Arial Narrow" panose="020B0606020202030204" pitchFamily="34" charset="0"/>
            </a:endParaRPr>
          </a:p>
        </p:txBody>
      </p:sp>
      <p:pic>
        <p:nvPicPr>
          <p:cNvPr id="4" name="Imagen 3"/>
          <p:cNvPicPr>
            <a:picLocks noChangeAspect="1"/>
          </p:cNvPicPr>
          <p:nvPr/>
        </p:nvPicPr>
        <p:blipFill>
          <a:blip r:embed="rId2"/>
          <a:stretch>
            <a:fillRect/>
          </a:stretch>
        </p:blipFill>
        <p:spPr>
          <a:xfrm>
            <a:off x="77562" y="820298"/>
            <a:ext cx="7097695" cy="3273563"/>
          </a:xfrm>
          <a:prstGeom prst="rect">
            <a:avLst/>
          </a:prstGeom>
        </p:spPr>
      </p:pic>
      <p:pic>
        <p:nvPicPr>
          <p:cNvPr id="5" name="Imagen 4"/>
          <p:cNvPicPr>
            <a:picLocks noChangeAspect="1"/>
          </p:cNvPicPr>
          <p:nvPr/>
        </p:nvPicPr>
        <p:blipFill>
          <a:blip r:embed="rId3"/>
          <a:stretch>
            <a:fillRect/>
          </a:stretch>
        </p:blipFill>
        <p:spPr>
          <a:xfrm>
            <a:off x="36244" y="5191547"/>
            <a:ext cx="3678634" cy="2903765"/>
          </a:xfrm>
          <a:prstGeom prst="rect">
            <a:avLst/>
          </a:prstGeom>
        </p:spPr>
      </p:pic>
      <p:pic>
        <p:nvPicPr>
          <p:cNvPr id="6" name="Imagen 5"/>
          <p:cNvPicPr>
            <a:picLocks noChangeAspect="1"/>
          </p:cNvPicPr>
          <p:nvPr/>
        </p:nvPicPr>
        <p:blipFill>
          <a:blip r:embed="rId4"/>
          <a:stretch>
            <a:fillRect/>
          </a:stretch>
        </p:blipFill>
        <p:spPr>
          <a:xfrm>
            <a:off x="3714878" y="5191547"/>
            <a:ext cx="3460379" cy="2903765"/>
          </a:xfrm>
          <a:prstGeom prst="rect">
            <a:avLst/>
          </a:prstGeom>
        </p:spPr>
      </p:pic>
    </p:spTree>
    <p:extLst>
      <p:ext uri="{BB962C8B-B14F-4D97-AF65-F5344CB8AC3E}">
        <p14:creationId xmlns:p14="http://schemas.microsoft.com/office/powerpoint/2010/main" val="39130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12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562356" y="6676374"/>
            <a:ext cx="934871"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0"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22,80%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34,20%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2"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46,00%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70601905"/>
              </p:ext>
            </p:extLst>
          </p:nvPr>
        </p:nvGraphicFramePr>
        <p:xfrm>
          <a:off x="-21625" y="662334"/>
          <a:ext cx="7192946" cy="363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2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12 de 2021 - </a:t>
            </a:r>
            <a:r>
              <a:rPr lang="pt-BR" sz="800" b="1" dirty="0">
                <a:solidFill>
                  <a:srgbClr val="000000"/>
                </a:solidFill>
                <a:latin typeface="Arial Narrow"/>
                <a:ea typeface="MS Mincho"/>
              </a:rPr>
              <a:t>Reporte Semanas 1 a 48</a:t>
            </a:r>
            <a:r>
              <a:rPr lang="es-CO" sz="800" b="1" dirty="0">
                <a:solidFill>
                  <a:srgbClr val="000000"/>
                </a:solidFill>
                <a:latin typeface="Arial Narrow"/>
                <a:ea typeface="MS Mincho"/>
              </a:rPr>
              <a:t> (Hasta Diciembre 04) </a:t>
            </a:r>
            <a:r>
              <a:rPr lang="es-CO" sz="900" b="1" dirty="0">
                <a:solidFill>
                  <a:srgbClr val="000000"/>
                </a:solidFill>
                <a:ea typeface="MS Mincho"/>
              </a:rPr>
              <a:t>  </a:t>
            </a:r>
            <a:endParaRPr lang="es-ES" sz="1200" dirty="0">
              <a:latin typeface="Times New Roman"/>
              <a:ea typeface="Times New Roman"/>
            </a:endParaRPr>
          </a:p>
        </p:txBody>
      </p:sp>
      <p:graphicFrame>
        <p:nvGraphicFramePr>
          <p:cNvPr id="12" name="10 Tabla"/>
          <p:cNvGraphicFramePr>
            <a:graphicFrameLocks noGrp="1"/>
          </p:cNvGraphicFramePr>
          <p:nvPr>
            <p:extLst>
              <p:ext uri="{D42A27DB-BD31-4B8C-83A1-F6EECF244321}">
                <p14:modId xmlns:p14="http://schemas.microsoft.com/office/powerpoint/2010/main" val="1510731971"/>
              </p:ext>
            </p:extLst>
          </p:nvPr>
        </p:nvGraphicFramePr>
        <p:xfrm>
          <a:off x="247552" y="2699792"/>
          <a:ext cx="6502760" cy="5554908"/>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47242933"/>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3707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164 Unidades Primarias Generadoras de Datos (UPGD) para el mes de noviembre, semanas 44 a la 47, fue del 77.8 %,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noviembre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Noviembre 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48</a:t>
              </a:r>
              <a:r>
                <a:rPr lang="es-CO" sz="800" dirty="0" smtClean="0">
                  <a:solidFill>
                    <a:srgbClr val="000000"/>
                  </a:solidFill>
                  <a:ea typeface="MS Mincho"/>
                </a:rPr>
                <a:t> </a:t>
              </a:r>
              <a:endParaRPr lang="es-ES" sz="1200" dirty="0" smtClean="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6" name="Imagen 5"/>
          <p:cNvPicPr>
            <a:picLocks noChangeAspect="1"/>
          </p:cNvPicPr>
          <p:nvPr/>
        </p:nvPicPr>
        <p:blipFill>
          <a:blip r:embed="rId5"/>
          <a:stretch>
            <a:fillRect/>
          </a:stretch>
        </p:blipFill>
        <p:spPr>
          <a:xfrm>
            <a:off x="144066" y="4050662"/>
            <a:ext cx="6912768" cy="4783704"/>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21</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noviembre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Noviembre de 2021 -  </a:t>
            </a:r>
            <a:r>
              <a:rPr lang="pt-BR" sz="800" b="1" dirty="0">
                <a:solidFill>
                  <a:srgbClr val="000000"/>
                </a:solidFill>
                <a:latin typeface="Arial Narrow"/>
                <a:ea typeface="MS Mincho"/>
              </a:rPr>
              <a:t>Reporte Semanas 01 a 48</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aphicFrame>
        <p:nvGraphicFramePr>
          <p:cNvPr id="5" name="Tabla 4"/>
          <p:cNvGraphicFramePr>
            <a:graphicFrameLocks noGrp="1"/>
          </p:cNvGraphicFramePr>
          <p:nvPr>
            <p:extLst>
              <p:ext uri="{D42A27DB-BD31-4B8C-83A1-F6EECF244321}">
                <p14:modId xmlns:p14="http://schemas.microsoft.com/office/powerpoint/2010/main" val="2548036052"/>
              </p:ext>
            </p:extLst>
          </p:nvPr>
        </p:nvGraphicFramePr>
        <p:xfrm>
          <a:off x="355255" y="3395547"/>
          <a:ext cx="6521580" cy="5381849"/>
        </p:xfrm>
        <a:graphic>
          <a:graphicData uri="http://schemas.openxmlformats.org/drawingml/2006/table">
            <a:tbl>
              <a:tblPr/>
              <a:tblGrid>
                <a:gridCol w="2175223">
                  <a:extLst>
                    <a:ext uri="{9D8B030D-6E8A-4147-A177-3AD203B41FA5}">
                      <a16:colId xmlns:a16="http://schemas.microsoft.com/office/drawing/2014/main" val="3255535576"/>
                    </a:ext>
                  </a:extLst>
                </a:gridCol>
                <a:gridCol w="2175223">
                  <a:extLst>
                    <a:ext uri="{9D8B030D-6E8A-4147-A177-3AD203B41FA5}">
                      <a16:colId xmlns:a16="http://schemas.microsoft.com/office/drawing/2014/main" val="992778533"/>
                    </a:ext>
                  </a:extLst>
                </a:gridCol>
                <a:gridCol w="2171134">
                  <a:extLst>
                    <a:ext uri="{9D8B030D-6E8A-4147-A177-3AD203B41FA5}">
                      <a16:colId xmlns:a16="http://schemas.microsoft.com/office/drawing/2014/main" val="2304209350"/>
                    </a:ext>
                  </a:extLst>
                </a:gridCol>
              </a:tblGrid>
              <a:tr h="223171">
                <a:tc rowSpan="2">
                  <a:txBody>
                    <a:bodyPr/>
                    <a:lstStyle/>
                    <a:p>
                      <a:pPr algn="ctr" fontAlgn="ctr"/>
                      <a:r>
                        <a:rPr lang="es-CO" sz="1400" b="1" i="0" u="none" strike="noStrike">
                          <a:solidFill>
                            <a:srgbClr val="000000"/>
                          </a:solidFill>
                          <a:effectLst/>
                          <a:latin typeface="Calibri" panose="020F0502020204030204" pitchFamily="34" charset="0"/>
                        </a:rPr>
                        <a:t>CRITERIO DE BUSQUEDA ACTIVA INSTITUCIONAL (Fuente SIVIGILA) </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ctr" fontAlgn="ctr"/>
                      <a:r>
                        <a:rPr lang="es-CO" sz="1400" b="1" i="0" u="none" strike="noStrike">
                          <a:solidFill>
                            <a:srgbClr val="000000"/>
                          </a:solidFill>
                          <a:effectLst/>
                          <a:latin typeface="Calibri" panose="020F0502020204030204" pitchFamily="34" charset="0"/>
                        </a:rPr>
                        <a:t>N° UPGD </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592087"/>
                  </a:ext>
                </a:extLst>
              </a:tr>
              <a:tr h="858349">
                <a:tc vMerge="1">
                  <a:txBody>
                    <a:bodyPr/>
                    <a:lstStyle/>
                    <a:p>
                      <a:endParaRPr lang="en-US"/>
                    </a:p>
                  </a:txBody>
                  <a:tcPr/>
                </a:tc>
                <a:tc>
                  <a:txBody>
                    <a:bodyPr/>
                    <a:lstStyle/>
                    <a:p>
                      <a:pPr algn="ctr" fontAlgn="ctr"/>
                      <a:r>
                        <a:rPr lang="es-CO" sz="1400" b="1" i="0" u="none" strike="noStrike">
                          <a:solidFill>
                            <a:srgbClr val="000000"/>
                          </a:solidFill>
                          <a:effectLst/>
                          <a:latin typeface="Calibri" panose="020F0502020204030204" pitchFamily="34" charset="0"/>
                        </a:rPr>
                        <a:t>CON SILENCIO EN LA NOTIFICACION</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algn="ctr" fontAlgn="ctr"/>
                      <a:r>
                        <a:rPr lang="es-CO" sz="1400" b="1" i="0" u="none" strike="noStrike">
                          <a:solidFill>
                            <a:srgbClr val="000000"/>
                          </a:solidFill>
                          <a:effectLst/>
                          <a:latin typeface="Calibri" panose="020F0502020204030204" pitchFamily="34" charset="0"/>
                        </a:rPr>
                        <a:t>CON CASOS NO NOTIFICADOS PARA EL CRITERIO (Fuente SIANIESP)</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extLst>
                  <a:ext uri="{0D108BD9-81ED-4DB2-BD59-A6C34878D82A}">
                    <a16:rowId xmlns:a16="http://schemas.microsoft.com/office/drawing/2014/main" val="1653199434"/>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sarampión </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163</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7</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13855190"/>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rubeola congénita</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162</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2</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223674981"/>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cáncer de mama</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157</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4</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61420214"/>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cáncer de cuello uterino</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157</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328123769"/>
                  </a:ext>
                </a:extLst>
              </a:tr>
              <a:tr h="866933">
                <a:tc>
                  <a:txBody>
                    <a:bodyPr/>
                    <a:lstStyle/>
                    <a:p>
                      <a:pPr algn="ctr" fontAlgn="t"/>
                      <a:r>
                        <a:rPr lang="es-CO" sz="1400" b="0" i="0" u="none" strike="noStrike">
                          <a:solidFill>
                            <a:srgbClr val="000000"/>
                          </a:solidFill>
                          <a:effectLst/>
                          <a:latin typeface="Calibri" panose="020F0502020204030204" pitchFamily="34" charset="0"/>
                        </a:rPr>
                        <a:t>1 periodo epidemiológico sin reporte de defectos congénitos</a:t>
                      </a:r>
                      <a:endParaRPr lang="en-US" sz="1400" b="0" i="0" u="none" strike="noStrike">
                        <a:solidFill>
                          <a:srgbClr val="000000"/>
                        </a:solidFill>
                        <a:effectLst/>
                        <a:latin typeface="Calibri" panose="020F0502020204030204" pitchFamily="34" charset="0"/>
                      </a:endParaRPr>
                    </a:p>
                  </a:txBody>
                  <a:tcPr marL="9525" marR="9525" marT="9525"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ctr"/>
                      <a:r>
                        <a:rPr lang="es-CO" sz="1400" b="1" i="0" u="none" strike="noStrike">
                          <a:solidFill>
                            <a:srgbClr val="000000"/>
                          </a:solidFill>
                          <a:effectLst/>
                          <a:latin typeface="Calibri" panose="020F0502020204030204" pitchFamily="34" charset="0"/>
                        </a:rPr>
                        <a:t>153</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ctr"/>
                      <a:r>
                        <a:rPr lang="es-CO" sz="1400" b="1" i="0" u="none" strike="noStrike" dirty="0">
                          <a:solidFill>
                            <a:srgbClr val="000000"/>
                          </a:solidFill>
                          <a:effectLst/>
                          <a:latin typeface="Calibri" panose="020F0502020204030204" pitchFamily="34" charset="0"/>
                        </a:rPr>
                        <a:t>4</a:t>
                      </a:r>
                      <a:endParaRPr lang="en-US" sz="1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89005482"/>
                  </a:ext>
                </a:extLst>
              </a:tr>
            </a:tbl>
          </a:graphicData>
        </a:graphic>
      </p:graphicFrame>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sp>
        <p:nvSpPr>
          <p:cNvPr id="3" name="2 Rectángulo"/>
          <p:cNvSpPr/>
          <p:nvPr/>
        </p:nvSpPr>
        <p:spPr>
          <a:xfrm>
            <a:off x="1872258" y="3504788"/>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noviembre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8082" y="2119793"/>
            <a:ext cx="6794731" cy="1384995"/>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hubo 9 instituciones prestadoras de servicios de salud con los eventos en eliminación sarampión y rubeola congénita sin notificar. Pese a que intoxicaciones por sustancias químicas es el evento criterio para BAI con mayor número de casos sin notificar, no hubo UPGD silenciosas.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evento Agresión por animal potencialmente transmisor de rabia es el que tiene más número de casos no captados mediante la vigilancia rutinaria.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Noviembre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48</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2" name="Imagen 1"/>
          <p:cNvPicPr>
            <a:picLocks noChangeAspect="1"/>
          </p:cNvPicPr>
          <p:nvPr/>
        </p:nvPicPr>
        <p:blipFill>
          <a:blip r:embed="rId5"/>
          <a:stretch>
            <a:fillRect/>
          </a:stretch>
        </p:blipFill>
        <p:spPr>
          <a:xfrm>
            <a:off x="792138" y="3738225"/>
            <a:ext cx="5472608" cy="5074134"/>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12 de 2021 - </a:t>
            </a:r>
            <a:r>
              <a:rPr lang="pt-BR" sz="800" b="1" dirty="0">
                <a:solidFill>
                  <a:srgbClr val="000000"/>
                </a:solidFill>
                <a:latin typeface="Arial Narrow"/>
                <a:ea typeface="MS Mincho"/>
              </a:rPr>
              <a:t>Reporte Semanas 1 a 48</a:t>
            </a:r>
            <a:r>
              <a:rPr lang="es-CO" sz="800" b="1" dirty="0">
                <a:solidFill>
                  <a:srgbClr val="000000"/>
                </a:solidFill>
                <a:latin typeface="Arial Narrow"/>
                <a:ea typeface="MS Mincho"/>
              </a:rPr>
              <a:t> (Hasta Diciembre 04)</a:t>
            </a:r>
            <a:endParaRPr lang="es-ES" sz="1200" dirty="0">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12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1611</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12,82%</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12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12 acumulado de 2021. </a:t>
            </a:r>
            <a:endParaRPr lang="es-ES" sz="800" dirty="0">
              <a:latin typeface="Arial Narrow" panose="020B0606020202030204" pitchFamily="34" charset="0"/>
            </a:endParaRPr>
          </a:p>
        </p:txBody>
      </p:sp>
      <p:sp>
        <p:nvSpPr>
          <p:cNvPr id="61" name="60 CuadroTexto"/>
          <p:cNvSpPr txBox="1"/>
          <p:nvPr/>
        </p:nvSpPr>
        <p:spPr>
          <a:xfrm>
            <a:off x="-31766" y="2811293"/>
            <a:ext cx="2216557" cy="446276"/>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3,81 </a:t>
            </a:r>
            <a:r>
              <a:rPr lang="es-ES" sz="1100" b="1" dirty="0" smtClean="0">
                <a:latin typeface="Arial Narrow" panose="020B0606020202030204" pitchFamily="34" charset="0"/>
              </a:rPr>
              <a:t>Mortalidad por 100.000 hab. (98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12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pic>
        <p:nvPicPr>
          <p:cNvPr id="2" name="Imagen 1"/>
          <p:cNvPicPr>
            <a:picLocks noChangeAspect="1"/>
          </p:cNvPicPr>
          <p:nvPr/>
        </p:nvPicPr>
        <p:blipFill>
          <a:blip r:embed="rId6"/>
          <a:stretch>
            <a:fillRect/>
          </a:stretch>
        </p:blipFill>
        <p:spPr>
          <a:xfrm>
            <a:off x="2184791" y="349840"/>
            <a:ext cx="4980411" cy="2025324"/>
          </a:xfrm>
          <a:prstGeom prst="rect">
            <a:avLst/>
          </a:prstGeom>
        </p:spPr>
      </p:pic>
      <p:pic>
        <p:nvPicPr>
          <p:cNvPr id="3" name="Imagen 2"/>
          <p:cNvPicPr>
            <a:picLocks noChangeAspect="1"/>
          </p:cNvPicPr>
          <p:nvPr/>
        </p:nvPicPr>
        <p:blipFill>
          <a:blip r:embed="rId7"/>
          <a:stretch>
            <a:fillRect/>
          </a:stretch>
        </p:blipFill>
        <p:spPr>
          <a:xfrm>
            <a:off x="2226646" y="2678439"/>
            <a:ext cx="4938556" cy="2294637"/>
          </a:xfrm>
          <a:prstGeom prst="rect">
            <a:avLst/>
          </a:prstGeom>
        </p:spPr>
      </p:pic>
    </p:spTree>
    <p:extLst>
      <p:ext uri="{BB962C8B-B14F-4D97-AF65-F5344CB8AC3E}">
        <p14:creationId xmlns:p14="http://schemas.microsoft.com/office/powerpoint/2010/main" val="45063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61,64%</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38,36%</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0,31%</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0,12%</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16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82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23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54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17,40%</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280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79,45%</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20,55%</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87,52%</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12,48%</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993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618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5</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6"/>
          <a:stretch>
            <a:fillRect/>
          </a:stretch>
        </p:blipFill>
        <p:spPr>
          <a:xfrm>
            <a:off x="0" y="5865438"/>
            <a:ext cx="3510108" cy="2769402"/>
          </a:xfrm>
          <a:prstGeom prst="rect">
            <a:avLst/>
          </a:prstGeom>
        </p:spPr>
      </p:pic>
      <p:pic>
        <p:nvPicPr>
          <p:cNvPr id="3" name="Imagen 2"/>
          <p:cNvPicPr>
            <a:picLocks noChangeAspect="1"/>
          </p:cNvPicPr>
          <p:nvPr/>
        </p:nvPicPr>
        <p:blipFill>
          <a:blip r:embed="rId7"/>
          <a:stretch>
            <a:fillRect/>
          </a:stretch>
        </p:blipFill>
        <p:spPr>
          <a:xfrm>
            <a:off x="3510108" y="5871919"/>
            <a:ext cx="3687056" cy="2754547"/>
          </a:xfrm>
          <a:prstGeom prst="rect">
            <a:avLst/>
          </a:prstGeom>
        </p:spPr>
      </p:pic>
    </p:spTree>
    <p:extLst>
      <p:ext uri="{BB962C8B-B14F-4D97-AF65-F5344CB8AC3E}">
        <p14:creationId xmlns:p14="http://schemas.microsoft.com/office/powerpoint/2010/main" val="127820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3,35%</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54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35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19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a:t>
            </a:r>
            <a:r>
              <a:rPr lang="es-CO" sz="1400" dirty="0" smtClean="0">
                <a:latin typeface="Arial Narrow" panose="020B0606020202030204" pitchFamily="34" charset="0"/>
              </a:rPr>
              <a:t>un aumento </a:t>
            </a:r>
            <a:r>
              <a:rPr lang="es-CO" sz="1400" dirty="0">
                <a:latin typeface="Arial Narrow" panose="020B0606020202030204" pitchFamily="34" charset="0"/>
              </a:rPr>
              <a:t>en la notificación de casos de tuberculosis con respecto al mismo período del año anterior </a:t>
            </a:r>
            <a:r>
              <a:rPr lang="es-CO" sz="1400" dirty="0" smtClean="0">
                <a:latin typeface="Arial Narrow" panose="020B0606020202030204" pitchFamily="34" charset="0"/>
              </a:rPr>
              <a:t>(12,82). </a:t>
            </a:r>
            <a:r>
              <a:rPr lang="es-CO" sz="1400" dirty="0">
                <a:latin typeface="Arial Narrow" panose="020B0606020202030204" pitchFamily="34" charset="0"/>
              </a:rPr>
              <a:t>En promedio se notifican </a:t>
            </a:r>
            <a:r>
              <a:rPr lang="es-CO" sz="1400" dirty="0" smtClean="0">
                <a:latin typeface="Arial Narrow" panose="020B0606020202030204" pitchFamily="34" charset="0"/>
              </a:rPr>
              <a:t>34 </a:t>
            </a:r>
            <a:r>
              <a:rPr lang="es-CO" sz="1400" dirty="0">
                <a:latin typeface="Arial Narrow" panose="020B0606020202030204" pitchFamily="34" charset="0"/>
              </a:rPr>
              <a:t>casos de tuberculosis semanalmente. La semana con mayor número de casos fue la </a:t>
            </a:r>
            <a:r>
              <a:rPr lang="es-CO" sz="1400" dirty="0" smtClean="0">
                <a:latin typeface="Arial Narrow" panose="020B0606020202030204" pitchFamily="34" charset="0"/>
              </a:rPr>
              <a:t>39 </a:t>
            </a:r>
            <a:r>
              <a:rPr lang="es-CO" sz="1400" dirty="0">
                <a:latin typeface="Arial Narrow" panose="020B0606020202030204" pitchFamily="34" charset="0"/>
              </a:rPr>
              <a:t>con </a:t>
            </a:r>
            <a:r>
              <a:rPr lang="es-CO" sz="1400" dirty="0" smtClean="0">
                <a:latin typeface="Arial Narrow" panose="020B0606020202030204" pitchFamily="34" charset="0"/>
              </a:rPr>
              <a:t>49 </a:t>
            </a:r>
            <a:r>
              <a:rPr lang="es-CO" sz="1400" dirty="0">
                <a:latin typeface="Arial Narrow" panose="020B0606020202030204" pitchFamily="34" charset="0"/>
              </a:rPr>
              <a:t>casos y la de menor número fue la </a:t>
            </a:r>
            <a:r>
              <a:rPr lang="es-CO" sz="1400" dirty="0" smtClean="0">
                <a:latin typeface="Arial Narrow" panose="020B0606020202030204" pitchFamily="34" charset="0"/>
              </a:rPr>
              <a:t>16 </a:t>
            </a:r>
            <a:r>
              <a:rPr lang="es-CO" sz="1400" dirty="0">
                <a:latin typeface="Arial Narrow" panose="020B0606020202030204" pitchFamily="34" charset="0"/>
              </a:rPr>
              <a:t>con </a:t>
            </a:r>
            <a:r>
              <a:rPr lang="es-CO" sz="1400" dirty="0" smtClean="0">
                <a:latin typeface="Arial Narrow" panose="020B0606020202030204" pitchFamily="34" charset="0"/>
              </a:rPr>
              <a:t>20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a:t>
            </a:r>
            <a:r>
              <a:rPr lang="es-CO" sz="1400" dirty="0" smtClean="0">
                <a:latin typeface="Arial Narrow" panose="020B0606020202030204" pitchFamily="34" charset="0"/>
              </a:rPr>
              <a:t>(80,45%) </a:t>
            </a:r>
            <a:r>
              <a:rPr lang="es-CO" sz="1400" dirty="0">
                <a:latin typeface="Arial Narrow" panose="020B0606020202030204" pitchFamily="34" charset="0"/>
              </a:rPr>
              <a:t>son mayores de </a:t>
            </a:r>
            <a:r>
              <a:rPr lang="es-CO" sz="1400" dirty="0" smtClean="0">
                <a:latin typeface="Arial Narrow" panose="020B0606020202030204" pitchFamily="34" charset="0"/>
              </a:rPr>
              <a:t>27 </a:t>
            </a:r>
            <a:r>
              <a:rPr lang="es-CO" sz="1400" dirty="0">
                <a:latin typeface="Arial Narrow" panose="020B0606020202030204" pitchFamily="34" charset="0"/>
              </a:rPr>
              <a:t>años. La población migrante aportó </a:t>
            </a:r>
            <a:r>
              <a:rPr lang="es-CO" sz="1400" dirty="0" smtClean="0">
                <a:latin typeface="Arial Narrow" panose="020B0606020202030204" pitchFamily="34" charset="0"/>
              </a:rPr>
              <a:t>54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3,81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a:t>
            </a:r>
            <a:r>
              <a:rPr lang="es-CO" sz="1400" dirty="0" smtClean="0">
                <a:latin typeface="Arial Narrow" panose="020B0606020202030204" pitchFamily="34" charset="0"/>
              </a:rPr>
              <a:t>Igualmente aproximadamente </a:t>
            </a:r>
            <a:r>
              <a:rPr lang="es-CO" sz="1400" dirty="0">
                <a:latin typeface="Arial Narrow" panose="020B0606020202030204" pitchFamily="34" charset="0"/>
              </a:rPr>
              <a:t>el </a:t>
            </a:r>
            <a:r>
              <a:rPr lang="es-CO" sz="1400" dirty="0" smtClean="0">
                <a:latin typeface="Arial Narrow" panose="020B0606020202030204" pitchFamily="34" charset="0"/>
              </a:rPr>
              <a:t>59% </a:t>
            </a:r>
            <a:r>
              <a:rPr lang="es-CO" sz="1400" dirty="0">
                <a:latin typeface="Arial Narrow" panose="020B0606020202030204" pitchFamily="34" charset="0"/>
              </a:rPr>
              <a:t>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a:t>
            </a:r>
            <a:r>
              <a:rPr lang="es-CO" sz="1400" dirty="0" smtClean="0">
                <a:latin typeface="Arial Narrow" panose="020B0606020202030204" pitchFamily="34" charset="0"/>
              </a:rPr>
              <a:t>o resistencia </a:t>
            </a:r>
            <a:r>
              <a:rPr lang="es-CO" sz="1400" dirty="0">
                <a:latin typeface="Arial Narrow" panose="020B0606020202030204" pitchFamily="34" charset="0"/>
              </a:rPr>
              <a:t>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12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2" name="Imagen 1"/>
          <p:cNvPicPr>
            <a:picLocks noChangeAspect="1"/>
          </p:cNvPicPr>
          <p:nvPr/>
        </p:nvPicPr>
        <p:blipFill>
          <a:blip r:embed="rId4"/>
          <a:stretch>
            <a:fillRect/>
          </a:stretch>
        </p:blipFill>
        <p:spPr>
          <a:xfrm>
            <a:off x="2629461" y="1792268"/>
            <a:ext cx="4427371" cy="1824727"/>
          </a:xfrm>
          <a:prstGeom prst="rect">
            <a:avLst/>
          </a:prstGeom>
        </p:spPr>
      </p:pic>
    </p:spTree>
    <p:extLst>
      <p:ext uri="{BB962C8B-B14F-4D97-AF65-F5344CB8AC3E}">
        <p14:creationId xmlns:p14="http://schemas.microsoft.com/office/powerpoint/2010/main" val="35284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12 acumulado  de 2021, se encuentran los resultados pendientes por entregar debido a falta de reactivos.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69</a:t>
              </a:r>
              <a:endParaRPr lang="es-ES" sz="2000" b="1" dirty="0">
                <a:latin typeface="Arial Narrow" panose="020B0606020202030204" pitchFamily="34" charset="0"/>
              </a:endParaRPr>
            </a:p>
          </p:txBody>
        </p:sp>
      </p:grpSp>
      <p:sp>
        <p:nvSpPr>
          <p:cNvPr id="18" name="17 Rectángulo"/>
          <p:cNvSpPr/>
          <p:nvPr/>
        </p:nvSpPr>
        <p:spPr>
          <a:xfrm>
            <a:off x="2233796" y="4772210"/>
            <a:ext cx="4904168" cy="69249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12 de 2021, acumulado  de 2019-2020. En el momento las muestras no se han procesado para la confirmación de los casos.</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203601" y="8384606"/>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12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85,36%</a:t>
            </a:r>
          </a:p>
          <a:p>
            <a:pPr algn="ctr"/>
            <a:r>
              <a:rPr lang="es-ES" sz="1400" b="1" dirty="0" smtClean="0">
                <a:latin typeface="Arial Narrow" panose="020B0606020202030204" pitchFamily="34" charset="0"/>
              </a:rPr>
              <a:t>105/123 </a:t>
            </a:r>
            <a:r>
              <a:rPr lang="es-ES" sz="1050" b="1" dirty="0" smtClean="0">
                <a:latin typeface="Arial Narrow" panose="020B0606020202030204" pitchFamily="34" charset="0"/>
              </a:rPr>
              <a:t>casos probables 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a:latin typeface="Arial Narrow" panose="020B0606020202030204" pitchFamily="34" charset="0"/>
              </a:rPr>
              <a:t>V</a:t>
            </a:r>
            <a:r>
              <a:rPr lang="es-ES" sz="1200" b="1" dirty="0" smtClean="0">
                <a:latin typeface="Arial Narrow" panose="020B0606020202030204" pitchFamily="34" charset="0"/>
              </a:rPr>
              <a:t>ariación porcentual de 57% mas con respecto al mismo periodo del año anterior</a:t>
            </a:r>
            <a:endParaRPr lang="es-ES" sz="1200" b="1" dirty="0">
              <a:latin typeface="Arial Narrow" panose="020B0606020202030204" pitchFamily="34" charset="0"/>
            </a:endParaRPr>
          </a:p>
        </p:txBody>
      </p:sp>
      <p:pic>
        <p:nvPicPr>
          <p:cNvPr id="9" name="Imagen 8"/>
          <p:cNvPicPr>
            <a:picLocks noChangeAspect="1"/>
          </p:cNvPicPr>
          <p:nvPr/>
        </p:nvPicPr>
        <p:blipFill>
          <a:blip r:embed="rId6"/>
          <a:stretch>
            <a:fillRect/>
          </a:stretch>
        </p:blipFill>
        <p:spPr>
          <a:xfrm rot="10800000">
            <a:off x="85115" y="4757823"/>
            <a:ext cx="457240" cy="573074"/>
          </a:xfrm>
          <a:prstGeom prst="rect">
            <a:avLst/>
          </a:prstGeom>
        </p:spPr>
      </p:pic>
      <p:pic>
        <p:nvPicPr>
          <p:cNvPr id="2" name="Imagen 1"/>
          <p:cNvPicPr>
            <a:picLocks noChangeAspect="1"/>
          </p:cNvPicPr>
          <p:nvPr/>
        </p:nvPicPr>
        <p:blipFill>
          <a:blip r:embed="rId7"/>
          <a:stretch>
            <a:fillRect/>
          </a:stretch>
        </p:blipFill>
        <p:spPr>
          <a:xfrm>
            <a:off x="2226300" y="359385"/>
            <a:ext cx="4906812" cy="1873850"/>
          </a:xfrm>
          <a:prstGeom prst="rect">
            <a:avLst/>
          </a:prstGeom>
        </p:spPr>
      </p:pic>
      <p:pic>
        <p:nvPicPr>
          <p:cNvPr id="3" name="Imagen 2"/>
          <p:cNvPicPr>
            <a:picLocks noChangeAspect="1"/>
          </p:cNvPicPr>
          <p:nvPr/>
        </p:nvPicPr>
        <p:blipFill>
          <a:blip r:embed="rId8"/>
          <a:stretch>
            <a:fillRect/>
          </a:stretch>
        </p:blipFill>
        <p:spPr>
          <a:xfrm>
            <a:off x="2162702" y="2710518"/>
            <a:ext cx="4917431" cy="2165129"/>
          </a:xfrm>
          <a:prstGeom prst="rect">
            <a:avLst/>
          </a:prstGeom>
        </p:spPr>
      </p:pic>
      <p:pic>
        <p:nvPicPr>
          <p:cNvPr id="4" name="Imagen 3"/>
          <p:cNvPicPr>
            <a:picLocks noChangeAspect="1"/>
          </p:cNvPicPr>
          <p:nvPr/>
        </p:nvPicPr>
        <p:blipFill>
          <a:blip r:embed="rId9"/>
          <a:stretch>
            <a:fillRect/>
          </a:stretch>
        </p:blipFill>
        <p:spPr>
          <a:xfrm>
            <a:off x="-95166" y="6043094"/>
            <a:ext cx="5100956" cy="2409998"/>
          </a:xfrm>
          <a:prstGeom prst="rect">
            <a:avLst/>
          </a:prstGeom>
        </p:spPr>
      </p:pic>
    </p:spTree>
    <p:extLst>
      <p:ext uri="{BB962C8B-B14F-4D97-AF65-F5344CB8AC3E}">
        <p14:creationId xmlns:p14="http://schemas.microsoft.com/office/powerpoint/2010/main" val="3301559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35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49%</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34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12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12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hasta la semana 40, esto debido al levantamiento de restricciones de movilidad y se observa aumentado comparado con el año 2020 en donde la notificación con al pandemia de SARS CoV2 disminuyó notablemente. En total hasta el periodo epidemiológico once (11) se notificaron 175 casos como probables de los cuales, 51 (29,14%) fueron de otros municipios, </a:t>
            </a:r>
            <a:r>
              <a:rPr lang="es-CO" sz="1100" dirty="0">
                <a:latin typeface="Arial Narrow" panose="020B0606020202030204" pitchFamily="34" charset="0"/>
              </a:rPr>
              <a:t>6</a:t>
            </a:r>
            <a:r>
              <a:rPr lang="es-CO" sz="1100" dirty="0" smtClean="0">
                <a:latin typeface="Arial Narrow" panose="020B0606020202030204" pitchFamily="34" charset="0"/>
              </a:rPr>
              <a:t>5 (37,14%) fueron descartados por laboratorio, 4 (0,022) con muestra inadecuada, y 37 (21,14%)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a:t>
            </a:r>
            <a:r>
              <a:rPr lang="es-CO" sz="1100" dirty="0" smtClean="0">
                <a:latin typeface="Arial Narrow" panose="020B0606020202030204" pitchFamily="34" charset="0"/>
              </a:rPr>
              <a:t>. </a:t>
            </a:r>
            <a:r>
              <a:rPr lang="es-CO" sz="1100" dirty="0">
                <a:latin typeface="Arial Narrow" panose="020B0606020202030204" pitchFamily="34" charset="0"/>
              </a:rPr>
              <a:t>El comportamiento con tendencia en zona de éxito se </a:t>
            </a:r>
            <a:r>
              <a:rPr lang="es-CO" sz="1100" dirty="0" smtClean="0">
                <a:latin typeface="Arial Narrow" panose="020B0606020202030204" pitchFamily="34" charset="0"/>
              </a:rPr>
              <a:t>debió </a:t>
            </a:r>
            <a:r>
              <a:rPr lang="es-CO" sz="1100" dirty="0">
                <a:latin typeface="Arial Narrow" panose="020B0606020202030204" pitchFamily="34" charset="0"/>
              </a:rPr>
              <a:t>a la pandemia </a:t>
            </a:r>
            <a:r>
              <a:rPr lang="es-CO" sz="1100" dirty="0" smtClean="0">
                <a:latin typeface="Arial Narrow" panose="020B0606020202030204" pitchFamily="34" charset="0"/>
              </a:rPr>
              <a:t>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9" name="Imagen 8"/>
          <p:cNvPicPr>
            <a:picLocks noChangeAspect="1"/>
          </p:cNvPicPr>
          <p:nvPr/>
        </p:nvPicPr>
        <p:blipFill>
          <a:blip r:embed="rId3"/>
          <a:stretch>
            <a:fillRect/>
          </a:stretch>
        </p:blipFill>
        <p:spPr>
          <a:xfrm>
            <a:off x="3827856" y="411623"/>
            <a:ext cx="3267245" cy="1908057"/>
          </a:xfrm>
          <a:prstGeom prst="rect">
            <a:avLst/>
          </a:prstGeom>
        </p:spPr>
      </p:pic>
      <p:pic>
        <p:nvPicPr>
          <p:cNvPr id="10" name="Imagen 9"/>
          <p:cNvPicPr>
            <a:picLocks noChangeAspect="1"/>
          </p:cNvPicPr>
          <p:nvPr/>
        </p:nvPicPr>
        <p:blipFill>
          <a:blip r:embed="rId4"/>
          <a:stretch>
            <a:fillRect/>
          </a:stretch>
        </p:blipFill>
        <p:spPr>
          <a:xfrm>
            <a:off x="1100203" y="3374268"/>
            <a:ext cx="5075326" cy="3194733"/>
          </a:xfrm>
          <a:prstGeom prst="rect">
            <a:avLst/>
          </a:prstGeom>
        </p:spPr>
      </p:pic>
    </p:spTree>
    <p:extLst>
      <p:ext uri="{BB962C8B-B14F-4D97-AF65-F5344CB8AC3E}">
        <p14:creationId xmlns:p14="http://schemas.microsoft.com/office/powerpoint/2010/main" val="1580623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12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357</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7,99%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12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354812" y="6412570"/>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13,87* 100 mil</a:t>
            </a:r>
          </a:p>
          <a:p>
            <a:pPr algn="ctr"/>
            <a:r>
              <a:rPr lang="es-ES" sz="1400" b="1" dirty="0" smtClean="0">
                <a:latin typeface="Arial Narrow" panose="020B0606020202030204" pitchFamily="34" charset="0"/>
              </a:rPr>
              <a:t>357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12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58090" y="7420568"/>
            <a:ext cx="132921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23,54 * 100 mil</a:t>
            </a:r>
          </a:p>
          <a:p>
            <a:pPr algn="ctr"/>
            <a:r>
              <a:rPr lang="es-ES" sz="1400" b="1" dirty="0" smtClean="0">
                <a:latin typeface="Arial Narrow" panose="020B0606020202030204" pitchFamily="34" charset="0"/>
              </a:rPr>
              <a:t>35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26567" y="384543"/>
            <a:ext cx="4959948" cy="1805252"/>
          </a:xfrm>
          <a:prstGeom prst="rect">
            <a:avLst/>
          </a:prstGeom>
        </p:spPr>
      </p:pic>
      <p:pic>
        <p:nvPicPr>
          <p:cNvPr id="12" name="Imagen 11"/>
          <p:cNvPicPr>
            <a:picLocks noChangeAspect="1"/>
          </p:cNvPicPr>
          <p:nvPr/>
        </p:nvPicPr>
        <p:blipFill>
          <a:blip r:embed="rId6"/>
          <a:stretch>
            <a:fillRect/>
          </a:stretch>
        </p:blipFill>
        <p:spPr>
          <a:xfrm>
            <a:off x="2226567" y="2690947"/>
            <a:ext cx="4921926" cy="2264096"/>
          </a:xfrm>
          <a:prstGeom prst="rect">
            <a:avLst/>
          </a:prstGeom>
        </p:spPr>
      </p:pic>
      <p:pic>
        <p:nvPicPr>
          <p:cNvPr id="20" name="Imagen 19"/>
          <p:cNvPicPr>
            <a:picLocks noChangeAspect="1"/>
          </p:cNvPicPr>
          <p:nvPr/>
        </p:nvPicPr>
        <p:blipFill>
          <a:blip r:embed="rId7"/>
          <a:stretch>
            <a:fillRect/>
          </a:stretch>
        </p:blipFill>
        <p:spPr>
          <a:xfrm>
            <a:off x="21823" y="6035041"/>
            <a:ext cx="4748661" cy="2348927"/>
          </a:xfrm>
          <a:prstGeom prst="rect">
            <a:avLst/>
          </a:prstGeom>
        </p:spPr>
      </p:pic>
    </p:spTree>
    <p:extLst>
      <p:ext uri="{BB962C8B-B14F-4D97-AF65-F5344CB8AC3E}">
        <p14:creationId xmlns:p14="http://schemas.microsoft.com/office/powerpoint/2010/main" val="252420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4" y="1579196"/>
              <a:ext cx="86731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40,62%</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145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2" y="1573062"/>
              <a:ext cx="89831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59,38%</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212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51%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48, no se identificaron brotes por esta enfermedad.</a:t>
            </a:r>
            <a:endParaRPr lang="es-CO" sz="1400" dirty="0">
              <a:latin typeface="Arial Narrow" panose="020B0606020202030204" pitchFamily="34" charset="0"/>
            </a:endParaRPr>
          </a:p>
        </p:txBody>
      </p:sp>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80" name="Gráfico 79"/>
          <p:cNvGraphicFramePr>
            <a:graphicFrameLocks/>
          </p:cNvGraphicFramePr>
          <p:nvPr>
            <p:extLst>
              <p:ext uri="{D42A27DB-BD31-4B8C-83A1-F6EECF244321}">
                <p14:modId xmlns:p14="http://schemas.microsoft.com/office/powerpoint/2010/main" val="556356978"/>
              </p:ext>
            </p:extLst>
          </p:nvPr>
        </p:nvGraphicFramePr>
        <p:xfrm>
          <a:off x="0" y="3103984"/>
          <a:ext cx="7137436" cy="35500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936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25609</TotalTime>
  <Words>3998</Words>
  <Application>Microsoft Office PowerPoint</Application>
  <PresentationFormat>Personalizado</PresentationFormat>
  <Paragraphs>645</Paragraphs>
  <Slides>23</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3221</cp:revision>
  <cp:lastPrinted>2019-09-10T20:37:37Z</cp:lastPrinted>
  <dcterms:created xsi:type="dcterms:W3CDTF">2019-03-11T16:04:20Z</dcterms:created>
  <dcterms:modified xsi:type="dcterms:W3CDTF">2022-10-20T14:30:20Z</dcterms:modified>
</cp:coreProperties>
</file>