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vnd.openxmlformats-officedocument.vmlDrawing" Extension="vml"/>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0.xml"/>
  <Override ContentType="application/vnd.openxmlformats-officedocument.drawingml.chart+xml" PartName="/ppt/charts/chart25.xml"/>
  <Override ContentType="application/vnd.openxmlformats-officedocument.drawingml.chart+xml" PartName="/ppt/charts/chart38.xml"/>
  <Override ContentType="application/vnd.openxmlformats-officedocument.drawingml.chart+xml" PartName="/ppt/charts/chart9.xml"/>
  <Override ContentType="application/vnd.openxmlformats-officedocument.drawingml.chart+xml" PartName="/ppt/charts/chart4.xml"/>
  <Override ContentType="application/vnd.openxmlformats-officedocument.drawingml.chart+xml" PartName="/ppt/charts/chart33.xml"/>
  <Override ContentType="application/vnd.openxmlformats-officedocument.drawingml.chart+xml" PartName="/ppt/charts/chart16.xml"/>
  <Override ContentType="application/vnd.openxmlformats-officedocument.drawingml.chart+xml" PartName="/ppt/charts/chart12.xml"/>
  <Override ContentType="application/vnd.openxmlformats-officedocument.drawingml.chart+xml" PartName="/ppt/charts/chart29.xml"/>
  <Override ContentType="application/vnd.openxmlformats-officedocument.drawingml.chart+xml" PartName="/ppt/charts/chart32.xml"/>
  <Override ContentType="application/vnd.openxmlformats-officedocument.drawingml.chart+xml" PartName="/ppt/charts/chart8.xml"/>
  <Override ContentType="application/vnd.openxmlformats-officedocument.drawingml.chart+xml" PartName="/ppt/charts/chart37.xml"/>
  <Override ContentType="application/vnd.openxmlformats-officedocument.drawingml.chart+xml" PartName="/ppt/charts/chart5.xml"/>
  <Override ContentType="application/vnd.openxmlformats-officedocument.drawingml.chart+xml" PartName="/ppt/charts/chart28.xml"/>
  <Override ContentType="application/vnd.openxmlformats-officedocument.drawingml.chart+xml" PartName="/ppt/charts/chart11.xml"/>
  <Override ContentType="application/vnd.openxmlformats-officedocument.drawingml.chart+xml" PartName="/ppt/charts/chart24.xml"/>
  <Override ContentType="application/vnd.openxmlformats-officedocument.drawingml.chart+xml" PartName="/ppt/charts/chart15.xml"/>
  <Override ContentType="application/vnd.openxmlformats-officedocument.drawingml.chart+xml" PartName="/ppt/charts/chart19.xml"/>
  <Override ContentType="application/vnd.openxmlformats-officedocument.drawingml.chart+xml" PartName="/ppt/charts/chart36.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31.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23.xml"/>
  <Override ContentType="application/vnd.openxmlformats-officedocument.drawingml.chart+xml" PartName="/ppt/charts/chart40.xml"/>
  <Override ContentType="application/vnd.openxmlformats-officedocument.drawingml.chart+xml" PartName="/ppt/charts/chart14.xml"/>
  <Override ContentType="application/vnd.openxmlformats-officedocument.drawingml.chart+xml" PartName="/ppt/charts/chart27.xml"/>
  <Override ContentType="application/vnd.openxmlformats-officedocument.drawingml.chart+xml" PartName="/ppt/charts/chart3.xml"/>
  <Override ContentType="application/vnd.openxmlformats-officedocument.drawingml.chart+xml" PartName="/ppt/charts/chart18.xml"/>
  <Override ContentType="application/vnd.openxmlformats-officedocument.drawingml.chart+xml" PartName="/ppt/charts/chart21.xml"/>
  <Override ContentType="application/vnd.openxmlformats-officedocument.drawingml.chart+xml" PartName="/ppt/charts/chart30.xml"/>
  <Override ContentType="application/vnd.openxmlformats-officedocument.drawingml.chart+xml" PartName="/ppt/charts/chart34.xml"/>
  <Override ContentType="application/vnd.openxmlformats-officedocument.drawingml.chart+xml" PartName="/ppt/charts/chart35.xml"/>
  <Override ContentType="application/vnd.openxmlformats-officedocument.drawingml.chart+xml" PartName="/ppt/charts/chart22.xml"/>
  <Override ContentType="application/vnd.openxmlformats-officedocument.drawingml.chart+xml" PartName="/ppt/charts/chart17.xml"/>
  <Override ContentType="application/vnd.openxmlformats-officedocument.drawingml.chart+xml" PartName="/ppt/charts/chart39.xml"/>
  <Override ContentType="application/vnd.openxmlformats-officedocument.drawingml.chart+xml" PartName="/ppt/charts/chart26.xml"/>
  <Override ContentType="application/vnd.openxmlformats-officedocument.drawingml.chart+xml" PartName="/ppt/charts/chart1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themeOverride+xml" PartName="/ppt/theme/themeOverride3.xml"/>
  <Override ContentType="application/vnd.openxmlformats-officedocument.themeOverride+xml" PartName="/ppt/theme/themeOverride2.xml"/>
  <Override ContentType="application/vnd.openxmlformats-officedocument.themeOverride+xml" PartName="/ppt/theme/themeOverride1.xml"/>
  <Override ContentType="application/vnd.openxmlformats-officedocument.spreadsheetml.sheet" PartName="/ppt/embeddings/Microsoft_Excel_Sheet3.xlsx"/>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9144000" cx="7200900"/>
  <p:notesSz cx="7010400" cy="9296400"/>
  <p:embeddedFontLst>
    <p:embeddedFont>
      <p:font typeface="Arial Narrow"/>
      <p:regular r:id="rId54"/>
      <p:bold r:id="rId55"/>
      <p:italic r:id="rId56"/>
      <p:boldItalic r:id="rId57"/>
    </p:embeddedFont>
    <p:embeddedFont>
      <p:font typeface="Libre Franklin Black"/>
      <p:bold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268">
          <p15:clr>
            <a:srgbClr val="A4A3A4"/>
          </p15:clr>
        </p15:guide>
      </p15:sldGuideLst>
    </p:ext>
    <p:ext uri="GoogleSlidesCustomDataVersion2">
      <go:slidesCustomData xmlns:go="http://customooxmlschemas.google.com/" r:id="rId60" roundtripDataSignature="AMtx7mhaqZnCXRvc2JGnSg3C5WvZNOUV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0584C3A-2F8A-4840-B263-C5A4AD1582C1}">
  <a:tblStyle styleId="{40584C3A-2F8A-4840-B263-C5A4AD1582C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265C97FA-FB6C-4433-B2D9-C5D12211BE7C}"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B08FA8E-90C8-4D3D-B9A8-B39E94C7CA0B}"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26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customschemas.google.com/relationships/presentationmetadata" Target="meta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ArialNarrow-bold.fntdata"/><Relationship Id="rId10" Type="http://schemas.openxmlformats.org/officeDocument/2006/relationships/slide" Target="slides/slide4.xml"/><Relationship Id="rId54" Type="http://schemas.openxmlformats.org/officeDocument/2006/relationships/font" Target="fonts/ArialNarrow-regular.fntdata"/><Relationship Id="rId13" Type="http://schemas.openxmlformats.org/officeDocument/2006/relationships/slide" Target="slides/slide7.xml"/><Relationship Id="rId57" Type="http://schemas.openxmlformats.org/officeDocument/2006/relationships/font" Target="fonts/ArialNarrow-boldItalic.fntdata"/><Relationship Id="rId12" Type="http://schemas.openxmlformats.org/officeDocument/2006/relationships/slide" Target="slides/slide6.xml"/><Relationship Id="rId56" Type="http://schemas.openxmlformats.org/officeDocument/2006/relationships/font" Target="fonts/ArialNarrow-italic.fntdata"/><Relationship Id="rId15" Type="http://schemas.openxmlformats.org/officeDocument/2006/relationships/slide" Target="slides/slide9.xml"/><Relationship Id="rId59" Type="http://schemas.openxmlformats.org/officeDocument/2006/relationships/font" Target="fonts/LibreFranklinBlack-boldItalic.fntdata"/><Relationship Id="rId14" Type="http://schemas.openxmlformats.org/officeDocument/2006/relationships/slide" Target="slides/slide8.xml"/><Relationship Id="rId58" Type="http://schemas.openxmlformats.org/officeDocument/2006/relationships/font" Target="fonts/LibreFranklinBlack-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2.%20Diciembre\PLANTILLA%20HEPATITIS%20B%20y%20C%20202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1067881970\Desktop\IRA\SEMANA%2048-2022\2-Canal%20end&#233;mico%20IRA%20medellin%202022%20Bortman%20y%20MMW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1067881970\Desktop\IRA\SEMANA%2048-2022\2-Canal%20end&#233;mico%20IRA%20medellin%202022%20Bortman%20y%20MMWR.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1067881970\Desktop\IRA\SEMANA%2048-2022\INDICADOR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1067881970\Desktop\IRA\SEMANA%2048-2022\2-Canal%20end&#233;mico%20IRA%20medellin%202022%20Bortman%20y%20MMWR.xlsx" TargetMode="Externa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1067881970\Desktop\IRA\SEMANA%2048-2022\2-Canal%20end&#233;mico%20IRA%20medellin%202022%20Bortman%20y%20MMWR.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1067881970\Desktop\IRA\SEMANA%2048-2022\INDICADORE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1067881970\Desktop\IRA\SEMANA%2048-2022\2-Canal%20end&#233;mico%20IRA%20medellin%202022%20Bortman%20y%20MMWR.xlsx" TargetMode="External"/></Relationships>
</file>

<file path=ppt/charts/_rels/chart17.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1067881970\Desktop\Bolet&#237;n%20y%20comportamiento\Gr&#225;fico%20comparativo%20evento%20345%20datos%20basicos%20y%20complementarios%20sem%2044_2022.xlsx" TargetMode="External"/></Relationships>
</file>

<file path=ppt/charts/_rels/chart18.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1067881970\Desktop\Bolet&#237;n%20y%20comportamiento\Gr&#225;fico%20comparativo%20evento%20345%20datos%20basicos%20y%20complementarios%20sem%2044_2022.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1067881970\Desktop\Bolet&#237;n%20y%20comportamiento\BASE%20CENTINELA%20IRAG%20HSVF_10-11-202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2.%20Diciembre\PLANTILLA%20HEPATITIS%20B%20y%20C%202022.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1067881970\Desktop\IRA\SEMANA%2048-2022\GRAFICO%20VIRUS%20RESPIRATORIOS.xlsx" TargetMode="External"/><Relationship Id="rId2" Type="http://schemas.openxmlformats.org/officeDocument/2006/relationships/chartUserShapes" Target="../drawings/drawing1.xml"/></Relationships>
</file>

<file path=ppt/charts/_rels/chart21.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1067881970\Desktop\Bolet&#237;n%20y%20comportamiento\evento%20348%20datos%20basicos%20y%20complementarios_SEM_44%20DOS%20A&#209;OS.xlsx" TargetMode="External"/></Relationships>
</file>

<file path=ppt/charts/_rels/chart22.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C:\Users\1067881970\Desktop\Bolet&#237;n%20y%20comportamiento\evento%20348%20datos%20basicos%20y%20complementarios_SEM_52%20TIPO%20DE%20CASO.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29109611\Desktop\BASE%20DE%20DATOS%20IMPORTANTES\BOLETINES\BOLETIN%20EPIDEMIOL&#211;GICO\2022\BOLETIN%20IAAS%20IV%20TRIM%202022\total%20casos%20de%20IAD%202020%20-%202022.xlsx" TargetMode="External"/></Relationships>
</file>

<file path=ppt/charts/_rels/chart2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1.xlsx"/></Relationships>
</file>

<file path=ppt/charts/_rels/chart2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26.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2.%20Diciembre\PLANTILLA%20PROPIA%20INTENTO%20DE%20SUICIDIO_2022%20preliminar.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2.%20Diciembre\PLANTILLA%20PROPIA%20INTENTO%20DE%20SUICIDIO_2022%20preliminar.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2.%20Diciembre\PLANTILLA%20PROPIA%20INTENTO%20DE%20SUICIDIO_2022%20preliminar.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2.%20Diciembre\PLANTILLA%20PROPIA%20INTENTO%20DE%20SUICIDIO_2022%20prelimina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2.%20Diciembre\PLANTILLA%20HEPATITIS%20B%20y%20C%202022.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2.%20Diciembre\PLANTILLA%20PROPIA%20INTENTO%20DE%20SUICIDIO_2022%20preliminar.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2.%20Diciembre\PLANTILLA%20VIH_2022.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2.%20Diciembre\PLANTILLA%20VIH_2022.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2.%20Diciembre\PLANTILLA%20VIH_2022.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2.%20Diciembre\PLANTILLA%20VIH_2022.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2.%20Diciembre\PLANTILLA%20VIH_2022.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2.%20Diciembre\PLANTILLA%20VIH_2022.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Usuario\Documents\SECRETARIA%20DE%20SALUD%20MEDELLIN\BOLETINES%20EPIDEMIOLOGICOS\11-Canal%20end&#233;mico%20VIOLENCIA%20medellin%202019%20Bortman%20y%20MMWR.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Usuario\Documents\SECRETARIA%20DE%20SALUD%20MEDELLIN\BOLETINES%20EPIDEMIOLOGICOS\11-Canal%20end&#233;mico%20VIOLENCIA%20medellin%202019%20Bortman%20y%20MMWR.xlsx" TargetMode="External"/></Relationships>
</file>

<file path=ppt/charts/_rels/chart39.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2.%20Diciembre\PLANTILLA%20HEPATITIS%20B%20y%20C%202022.xlsx" TargetMode="External"/></Relationships>
</file>

<file path=ppt/charts/_rels/chart40.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2.%20Diciembre\PLANTILLA%20HEPATITIS%20B%20y%20C%20202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2.%20Diciembre\PLANTILLA%20HEPATITIS%20B%20y%20C%20202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2.%20Diciembre\PLANTILLA%20HEPATITIS%20B%20y%20C%20202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1067881970\Desktop\IRA\SEMANA%2048-2022\2-Canal%20end&#233;mico%20IRA%20medellin%202022%20Bortman%20y%20MMW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1067881970\Desktop\IRA\SEMANA%2048-2022\INDICADO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endémico(B)'!$A$75</c:f>
              <c:strCache>
                <c:ptCount val="1"/>
                <c:pt idx="0">
                  <c:v>Percentil 75</c:v>
                </c:pt>
              </c:strCache>
            </c:strRef>
          </c:tx>
          <c:spPr>
            <a:solidFill>
              <a:srgbClr val="C00000"/>
            </a:solidFill>
            <a:ln w="25400">
              <a:solidFill>
                <a:srgbClr val="FF0000"/>
              </a:solidFill>
              <a:prstDash val="solid"/>
            </a:ln>
          </c:spPr>
          <c:val>
            <c:numRef>
              <c:f>'Canal endémico(B)'!$B$75:$BA$75</c:f>
              <c:numCache>
                <c:formatCode>0.0</c:formatCode>
                <c:ptCount val="52"/>
                <c:pt idx="0">
                  <c:v>4.5</c:v>
                </c:pt>
                <c:pt idx="1">
                  <c:v>4</c:v>
                </c:pt>
                <c:pt idx="2">
                  <c:v>6</c:v>
                </c:pt>
                <c:pt idx="3">
                  <c:v>4.5</c:v>
                </c:pt>
                <c:pt idx="4">
                  <c:v>6</c:v>
                </c:pt>
                <c:pt idx="5">
                  <c:v>4</c:v>
                </c:pt>
                <c:pt idx="6">
                  <c:v>4.5</c:v>
                </c:pt>
                <c:pt idx="7">
                  <c:v>5</c:v>
                </c:pt>
                <c:pt idx="8">
                  <c:v>5</c:v>
                </c:pt>
                <c:pt idx="9">
                  <c:v>4.5</c:v>
                </c:pt>
                <c:pt idx="10">
                  <c:v>3.5</c:v>
                </c:pt>
                <c:pt idx="11">
                  <c:v>5.5</c:v>
                </c:pt>
                <c:pt idx="12">
                  <c:v>4.5</c:v>
                </c:pt>
                <c:pt idx="13">
                  <c:v>5</c:v>
                </c:pt>
                <c:pt idx="14">
                  <c:v>6.5</c:v>
                </c:pt>
                <c:pt idx="15">
                  <c:v>4.5</c:v>
                </c:pt>
                <c:pt idx="16">
                  <c:v>6</c:v>
                </c:pt>
                <c:pt idx="17">
                  <c:v>4.5</c:v>
                </c:pt>
                <c:pt idx="18">
                  <c:v>6.5</c:v>
                </c:pt>
                <c:pt idx="19">
                  <c:v>5</c:v>
                </c:pt>
                <c:pt idx="20">
                  <c:v>4</c:v>
                </c:pt>
                <c:pt idx="21">
                  <c:v>3.5</c:v>
                </c:pt>
                <c:pt idx="22">
                  <c:v>3.5</c:v>
                </c:pt>
                <c:pt idx="23">
                  <c:v>6</c:v>
                </c:pt>
                <c:pt idx="24">
                  <c:v>5</c:v>
                </c:pt>
                <c:pt idx="25">
                  <c:v>4.5</c:v>
                </c:pt>
                <c:pt idx="26">
                  <c:v>4</c:v>
                </c:pt>
                <c:pt idx="27">
                  <c:v>6</c:v>
                </c:pt>
                <c:pt idx="28">
                  <c:v>3.5</c:v>
                </c:pt>
                <c:pt idx="29">
                  <c:v>3.5</c:v>
                </c:pt>
                <c:pt idx="30">
                  <c:v>6.5</c:v>
                </c:pt>
                <c:pt idx="31">
                  <c:v>5</c:v>
                </c:pt>
                <c:pt idx="32">
                  <c:v>6</c:v>
                </c:pt>
                <c:pt idx="33">
                  <c:v>3.5</c:v>
                </c:pt>
                <c:pt idx="34">
                  <c:v>5.5</c:v>
                </c:pt>
                <c:pt idx="35">
                  <c:v>4.5</c:v>
                </c:pt>
                <c:pt idx="36">
                  <c:v>6</c:v>
                </c:pt>
                <c:pt idx="37">
                  <c:v>4</c:v>
                </c:pt>
                <c:pt idx="38">
                  <c:v>6</c:v>
                </c:pt>
                <c:pt idx="39">
                  <c:v>5.5</c:v>
                </c:pt>
                <c:pt idx="40">
                  <c:v>4</c:v>
                </c:pt>
                <c:pt idx="41">
                  <c:v>4.5</c:v>
                </c:pt>
                <c:pt idx="42">
                  <c:v>3.5</c:v>
                </c:pt>
                <c:pt idx="43">
                  <c:v>4.5</c:v>
                </c:pt>
                <c:pt idx="44">
                  <c:v>5</c:v>
                </c:pt>
                <c:pt idx="45">
                  <c:v>4</c:v>
                </c:pt>
                <c:pt idx="46">
                  <c:v>4.5</c:v>
                </c:pt>
                <c:pt idx="47">
                  <c:v>3</c:v>
                </c:pt>
                <c:pt idx="48">
                  <c:v>5.5</c:v>
                </c:pt>
                <c:pt idx="49">
                  <c:v>5.5</c:v>
                </c:pt>
                <c:pt idx="50">
                  <c:v>5.5</c:v>
                </c:pt>
                <c:pt idx="51">
                  <c:v>4.5</c:v>
                </c:pt>
              </c:numCache>
            </c:numRef>
          </c:val>
          <c:extLst>
            <c:ext xmlns:c16="http://schemas.microsoft.com/office/drawing/2014/chart" uri="{C3380CC4-5D6E-409C-BE32-E72D297353CC}">
              <c16:uniqueId val="{00000002-5A99-4791-8253-E45CCB0CC22F}"/>
            </c:ext>
          </c:extLst>
        </c:ser>
        <c:ser>
          <c:idx val="1"/>
          <c:order val="2"/>
          <c:tx>
            <c:strRef>
              <c:f>'Canal endémico(B)'!$A$73</c:f>
              <c:strCache>
                <c:ptCount val="1"/>
                <c:pt idx="0">
                  <c:v>Mediana</c:v>
                </c:pt>
              </c:strCache>
            </c:strRef>
          </c:tx>
          <c:spPr>
            <a:ln w="28575" cap="rnd">
              <a:solidFill>
                <a:schemeClr val="accent4"/>
              </a:solidFill>
              <a:round/>
            </a:ln>
            <a:effectLst/>
          </c:spPr>
          <c:val>
            <c:numRef>
              <c:f>'Canal endémico(B)'!$B$73:$BA$73</c:f>
              <c:numCache>
                <c:formatCode>0.0</c:formatCode>
                <c:ptCount val="52"/>
                <c:pt idx="0">
                  <c:v>3</c:v>
                </c:pt>
                <c:pt idx="1">
                  <c:v>2</c:v>
                </c:pt>
                <c:pt idx="2">
                  <c:v>3</c:v>
                </c:pt>
                <c:pt idx="3">
                  <c:v>3</c:v>
                </c:pt>
                <c:pt idx="4">
                  <c:v>5</c:v>
                </c:pt>
                <c:pt idx="5">
                  <c:v>4</c:v>
                </c:pt>
                <c:pt idx="6">
                  <c:v>3</c:v>
                </c:pt>
                <c:pt idx="7">
                  <c:v>5</c:v>
                </c:pt>
                <c:pt idx="8">
                  <c:v>4</c:v>
                </c:pt>
                <c:pt idx="9">
                  <c:v>3</c:v>
                </c:pt>
                <c:pt idx="10">
                  <c:v>2</c:v>
                </c:pt>
                <c:pt idx="11">
                  <c:v>5</c:v>
                </c:pt>
                <c:pt idx="12">
                  <c:v>3</c:v>
                </c:pt>
                <c:pt idx="13">
                  <c:v>4</c:v>
                </c:pt>
                <c:pt idx="14">
                  <c:v>5</c:v>
                </c:pt>
                <c:pt idx="15">
                  <c:v>3</c:v>
                </c:pt>
                <c:pt idx="16">
                  <c:v>5</c:v>
                </c:pt>
                <c:pt idx="17">
                  <c:v>3</c:v>
                </c:pt>
                <c:pt idx="18">
                  <c:v>5</c:v>
                </c:pt>
                <c:pt idx="19">
                  <c:v>5</c:v>
                </c:pt>
                <c:pt idx="20">
                  <c:v>3</c:v>
                </c:pt>
                <c:pt idx="21">
                  <c:v>3</c:v>
                </c:pt>
                <c:pt idx="22">
                  <c:v>1</c:v>
                </c:pt>
                <c:pt idx="23">
                  <c:v>3</c:v>
                </c:pt>
                <c:pt idx="24">
                  <c:v>4</c:v>
                </c:pt>
                <c:pt idx="25">
                  <c:v>4</c:v>
                </c:pt>
                <c:pt idx="26">
                  <c:v>3</c:v>
                </c:pt>
                <c:pt idx="27">
                  <c:v>5</c:v>
                </c:pt>
                <c:pt idx="28">
                  <c:v>3</c:v>
                </c:pt>
                <c:pt idx="29">
                  <c:v>2</c:v>
                </c:pt>
                <c:pt idx="30">
                  <c:v>5</c:v>
                </c:pt>
                <c:pt idx="31">
                  <c:v>4</c:v>
                </c:pt>
                <c:pt idx="32">
                  <c:v>3</c:v>
                </c:pt>
                <c:pt idx="33">
                  <c:v>2</c:v>
                </c:pt>
                <c:pt idx="34">
                  <c:v>4</c:v>
                </c:pt>
                <c:pt idx="35">
                  <c:v>3</c:v>
                </c:pt>
                <c:pt idx="36">
                  <c:v>5</c:v>
                </c:pt>
                <c:pt idx="37">
                  <c:v>3</c:v>
                </c:pt>
                <c:pt idx="38">
                  <c:v>5</c:v>
                </c:pt>
                <c:pt idx="39">
                  <c:v>4</c:v>
                </c:pt>
                <c:pt idx="40">
                  <c:v>4</c:v>
                </c:pt>
                <c:pt idx="41">
                  <c:v>3</c:v>
                </c:pt>
                <c:pt idx="42">
                  <c:v>2</c:v>
                </c:pt>
                <c:pt idx="43">
                  <c:v>4</c:v>
                </c:pt>
                <c:pt idx="44">
                  <c:v>4</c:v>
                </c:pt>
                <c:pt idx="45">
                  <c:v>2</c:v>
                </c:pt>
                <c:pt idx="46">
                  <c:v>4</c:v>
                </c:pt>
                <c:pt idx="47">
                  <c:v>2</c:v>
                </c:pt>
                <c:pt idx="48">
                  <c:v>5</c:v>
                </c:pt>
                <c:pt idx="49">
                  <c:v>5</c:v>
                </c:pt>
                <c:pt idx="50">
                  <c:v>4</c:v>
                </c:pt>
                <c:pt idx="51">
                  <c:v>4</c:v>
                </c:pt>
              </c:numCache>
            </c:numRef>
          </c:val>
          <c:extLst>
            <c:ext xmlns:c16="http://schemas.microsoft.com/office/drawing/2014/chart" uri="{C3380CC4-5D6E-409C-BE32-E72D297353CC}">
              <c16:uniqueId val="{00000000-5A99-4791-8253-E45CCB0CC22F}"/>
            </c:ext>
          </c:extLst>
        </c:ser>
        <c:ser>
          <c:idx val="2"/>
          <c:order val="3"/>
          <c:tx>
            <c:strRef>
              <c:f>'Canal endémico(B)'!$A$74</c:f>
              <c:strCache>
                <c:ptCount val="1"/>
                <c:pt idx="0">
                  <c:v>Percentil 25</c:v>
                </c:pt>
              </c:strCache>
            </c:strRef>
          </c:tx>
          <c:spPr>
            <a:solidFill>
              <a:srgbClr val="92D050"/>
            </a:solidFill>
            <a:ln w="28575" cap="rnd">
              <a:solidFill>
                <a:schemeClr val="accent6"/>
              </a:solidFill>
              <a:round/>
            </a:ln>
            <a:effectLst/>
          </c:spPr>
          <c:val>
            <c:numRef>
              <c:f>'Canal endémico(B)'!$B$74:$BA$74</c:f>
              <c:numCache>
                <c:formatCode>0.0</c:formatCode>
                <c:ptCount val="52"/>
                <c:pt idx="0">
                  <c:v>1.5</c:v>
                </c:pt>
                <c:pt idx="1">
                  <c:v>1.5</c:v>
                </c:pt>
                <c:pt idx="2">
                  <c:v>2.5</c:v>
                </c:pt>
                <c:pt idx="3">
                  <c:v>2.5</c:v>
                </c:pt>
                <c:pt idx="4">
                  <c:v>4</c:v>
                </c:pt>
                <c:pt idx="5">
                  <c:v>2.5</c:v>
                </c:pt>
                <c:pt idx="6">
                  <c:v>2.5</c:v>
                </c:pt>
                <c:pt idx="7">
                  <c:v>2.5</c:v>
                </c:pt>
                <c:pt idx="8">
                  <c:v>2.5</c:v>
                </c:pt>
                <c:pt idx="9">
                  <c:v>3</c:v>
                </c:pt>
                <c:pt idx="10">
                  <c:v>2</c:v>
                </c:pt>
                <c:pt idx="11">
                  <c:v>2.5</c:v>
                </c:pt>
                <c:pt idx="12">
                  <c:v>3</c:v>
                </c:pt>
                <c:pt idx="13">
                  <c:v>3</c:v>
                </c:pt>
                <c:pt idx="14">
                  <c:v>3</c:v>
                </c:pt>
                <c:pt idx="15">
                  <c:v>3</c:v>
                </c:pt>
                <c:pt idx="16">
                  <c:v>2</c:v>
                </c:pt>
                <c:pt idx="17">
                  <c:v>2</c:v>
                </c:pt>
                <c:pt idx="18">
                  <c:v>3.5</c:v>
                </c:pt>
                <c:pt idx="19">
                  <c:v>3.5</c:v>
                </c:pt>
                <c:pt idx="20">
                  <c:v>1.5</c:v>
                </c:pt>
                <c:pt idx="21">
                  <c:v>2</c:v>
                </c:pt>
                <c:pt idx="22">
                  <c:v>1</c:v>
                </c:pt>
                <c:pt idx="23">
                  <c:v>2.5</c:v>
                </c:pt>
                <c:pt idx="24">
                  <c:v>4</c:v>
                </c:pt>
                <c:pt idx="25">
                  <c:v>2.5</c:v>
                </c:pt>
                <c:pt idx="26">
                  <c:v>2.5</c:v>
                </c:pt>
                <c:pt idx="27">
                  <c:v>2.5</c:v>
                </c:pt>
                <c:pt idx="28">
                  <c:v>2.5</c:v>
                </c:pt>
                <c:pt idx="29">
                  <c:v>1.5</c:v>
                </c:pt>
                <c:pt idx="30">
                  <c:v>4</c:v>
                </c:pt>
                <c:pt idx="31">
                  <c:v>1.5</c:v>
                </c:pt>
                <c:pt idx="32">
                  <c:v>0.5</c:v>
                </c:pt>
                <c:pt idx="33">
                  <c:v>1</c:v>
                </c:pt>
                <c:pt idx="34">
                  <c:v>2</c:v>
                </c:pt>
                <c:pt idx="35">
                  <c:v>3</c:v>
                </c:pt>
                <c:pt idx="36">
                  <c:v>1.5</c:v>
                </c:pt>
                <c:pt idx="37">
                  <c:v>3</c:v>
                </c:pt>
                <c:pt idx="38">
                  <c:v>3.5</c:v>
                </c:pt>
                <c:pt idx="39">
                  <c:v>1.5</c:v>
                </c:pt>
                <c:pt idx="40">
                  <c:v>3</c:v>
                </c:pt>
                <c:pt idx="41">
                  <c:v>2</c:v>
                </c:pt>
                <c:pt idx="42">
                  <c:v>2</c:v>
                </c:pt>
                <c:pt idx="43">
                  <c:v>3</c:v>
                </c:pt>
                <c:pt idx="44">
                  <c:v>3.5</c:v>
                </c:pt>
                <c:pt idx="45">
                  <c:v>2</c:v>
                </c:pt>
                <c:pt idx="46">
                  <c:v>2.5</c:v>
                </c:pt>
                <c:pt idx="47">
                  <c:v>1.5</c:v>
                </c:pt>
                <c:pt idx="48">
                  <c:v>3.5</c:v>
                </c:pt>
                <c:pt idx="49">
                  <c:v>3.5</c:v>
                </c:pt>
                <c:pt idx="50">
                  <c:v>3</c:v>
                </c:pt>
                <c:pt idx="51">
                  <c:v>2</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93799936"/>
        <c:axId val="93802496"/>
      </c:areaChart>
      <c:scatterChart>
        <c:scatterStyle val="lineMarker"/>
        <c:varyColors val="0"/>
        <c:ser>
          <c:idx val="0"/>
          <c:order val="0"/>
          <c:tx>
            <c:strRef>
              <c:f>'Canal endémico(B)'!$A$72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endémico(B)'!$B$72:$BA$72</c:f>
              <c:numCache>
                <c:formatCode>General</c:formatCode>
                <c:ptCount val="52"/>
                <c:pt idx="0">
                  <c:v>1</c:v>
                </c:pt>
                <c:pt idx="1">
                  <c:v>1</c:v>
                </c:pt>
                <c:pt idx="2">
                  <c:v>2</c:v>
                </c:pt>
                <c:pt idx="3">
                  <c:v>4</c:v>
                </c:pt>
                <c:pt idx="4">
                  <c:v>6</c:v>
                </c:pt>
                <c:pt idx="5">
                  <c:v>1</c:v>
                </c:pt>
                <c:pt idx="6">
                  <c:v>2</c:v>
                </c:pt>
                <c:pt idx="7">
                  <c:v>3</c:v>
                </c:pt>
                <c:pt idx="8">
                  <c:v>6</c:v>
                </c:pt>
                <c:pt idx="9">
                  <c:v>5</c:v>
                </c:pt>
                <c:pt idx="10">
                  <c:v>1</c:v>
                </c:pt>
                <c:pt idx="11">
                  <c:v>4</c:v>
                </c:pt>
                <c:pt idx="12">
                  <c:v>3</c:v>
                </c:pt>
                <c:pt idx="13">
                  <c:v>5</c:v>
                </c:pt>
                <c:pt idx="14">
                  <c:v>1</c:v>
                </c:pt>
                <c:pt idx="15">
                  <c:v>2</c:v>
                </c:pt>
                <c:pt idx="16">
                  <c:v>2</c:v>
                </c:pt>
                <c:pt idx="17">
                  <c:v>2</c:v>
                </c:pt>
                <c:pt idx="18">
                  <c:v>2</c:v>
                </c:pt>
                <c:pt idx="19">
                  <c:v>4</c:v>
                </c:pt>
                <c:pt idx="20">
                  <c:v>2</c:v>
                </c:pt>
                <c:pt idx="21">
                  <c:v>5</c:v>
                </c:pt>
                <c:pt idx="22">
                  <c:v>1</c:v>
                </c:pt>
                <c:pt idx="23">
                  <c:v>3</c:v>
                </c:pt>
                <c:pt idx="24">
                  <c:v>4</c:v>
                </c:pt>
                <c:pt idx="25">
                  <c:v>1</c:v>
                </c:pt>
                <c:pt idx="26">
                  <c:v>1</c:v>
                </c:pt>
                <c:pt idx="27">
                  <c:v>3</c:v>
                </c:pt>
                <c:pt idx="28">
                  <c:v>3</c:v>
                </c:pt>
                <c:pt idx="29">
                  <c:v>2</c:v>
                </c:pt>
                <c:pt idx="30">
                  <c:v>3</c:v>
                </c:pt>
                <c:pt idx="31">
                  <c:v>4</c:v>
                </c:pt>
                <c:pt idx="32">
                  <c:v>2</c:v>
                </c:pt>
                <c:pt idx="33">
                  <c:v>8</c:v>
                </c:pt>
                <c:pt idx="34">
                  <c:v>1</c:v>
                </c:pt>
                <c:pt idx="35">
                  <c:v>1</c:v>
                </c:pt>
                <c:pt idx="36">
                  <c:v>5</c:v>
                </c:pt>
                <c:pt idx="37">
                  <c:v>4</c:v>
                </c:pt>
                <c:pt idx="38">
                  <c:v>2</c:v>
                </c:pt>
                <c:pt idx="39">
                  <c:v>2</c:v>
                </c:pt>
                <c:pt idx="40">
                  <c:v>4</c:v>
                </c:pt>
                <c:pt idx="41">
                  <c:v>3</c:v>
                </c:pt>
                <c:pt idx="42">
                  <c:v>2</c:v>
                </c:pt>
                <c:pt idx="43">
                  <c:v>1</c:v>
                </c:pt>
                <c:pt idx="44">
                  <c:v>5</c:v>
                </c:pt>
                <c:pt idx="45">
                  <c:v>2</c:v>
                </c:pt>
                <c:pt idx="46">
                  <c:v>6</c:v>
                </c:pt>
                <c:pt idx="47">
                  <c:v>5</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93799936"/>
        <c:axId val="93802496"/>
      </c:scatterChart>
      <c:catAx>
        <c:axId val="93799936"/>
        <c:scaling>
          <c:orientation val="minMax"/>
        </c:scaling>
        <c:delete val="0"/>
        <c:axPos val="b"/>
        <c:title>
          <c:tx>
            <c:rich>
              <a:bodyPr/>
              <a:lstStyle/>
              <a:p>
                <a:pPr>
                  <a:defRPr sz="900"/>
                </a:pPr>
                <a:r>
                  <a:rPr lang="en-US" sz="900"/>
                  <a:t>Semana Epidemiológica</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900" b="1"/>
            </a:pPr>
            <a:endParaRPr lang="en-US"/>
          </a:p>
        </c:txPr>
        <c:crossAx val="93802496"/>
        <c:crosses val="autoZero"/>
        <c:auto val="1"/>
        <c:lblAlgn val="ctr"/>
        <c:lblOffset val="100"/>
        <c:noMultiLvlLbl val="0"/>
      </c:catAx>
      <c:valAx>
        <c:axId val="93802496"/>
        <c:scaling>
          <c:orientation val="minMax"/>
        </c:scaling>
        <c:delete val="0"/>
        <c:axPos val="l"/>
        <c:title>
          <c:tx>
            <c:rich>
              <a:bodyPr/>
              <a:lstStyle/>
              <a:p>
                <a:pPr>
                  <a:defRPr sz="900"/>
                </a:pPr>
                <a:r>
                  <a:rPr lang="es-CO" sz="900"/>
                  <a:t>Número de casos</a:t>
                </a:r>
              </a:p>
            </c:rich>
          </c:tx>
          <c:layout/>
          <c:overlay val="0"/>
        </c:title>
        <c:numFmt formatCode="0" sourceLinked="0"/>
        <c:majorTickMark val="none"/>
        <c:minorTickMark val="none"/>
        <c:tickLblPos val="nextTo"/>
        <c:spPr>
          <a:ln w="6350">
            <a:noFill/>
          </a:ln>
        </c:spPr>
        <c:txPr>
          <a:bodyPr rot="-60000000" vert="horz"/>
          <a:lstStyle/>
          <a:p>
            <a:pPr>
              <a:defRPr b="1"/>
            </a:pPr>
            <a:endParaRPr lang="en-US"/>
          </a:p>
        </c:txPr>
        <c:crossAx val="93799936"/>
        <c:crosses val="autoZero"/>
        <c:crossBetween val="between"/>
      </c:valAx>
      <c:spPr>
        <a:noFill/>
        <a:ln w="25400">
          <a:noFill/>
        </a:ln>
      </c:spPr>
    </c:plotArea>
    <c:legend>
      <c:legendPos val="b"/>
      <c:layout/>
      <c:overlay val="0"/>
      <c:spPr>
        <a:noFill/>
        <a:ln w="25400">
          <a:noFill/>
        </a:ln>
      </c:spPr>
      <c:txPr>
        <a:bodyPr rot="0" vert="horz"/>
        <a:lstStyle/>
        <a:p>
          <a:pPr>
            <a:defRPr sz="900"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8906290320132"/>
          <c:y val="8.067999898355907E-2"/>
          <c:w val="0.8419325107393858"/>
          <c:h val="0.54962079822954479"/>
        </c:manualLayout>
      </c:layout>
      <c:lineChart>
        <c:grouping val="standard"/>
        <c:varyColors val="0"/>
        <c:ser>
          <c:idx val="0"/>
          <c:order val="0"/>
          <c:tx>
            <c:strRef>
              <c:f>'[2-Canal endémico IRA medellin 2022 Bortman y MMWR.xlsx]IRA'!$B$129</c:f>
              <c:strCache>
                <c:ptCount val="1"/>
                <c:pt idx="0">
                  <c:v>Límite inferior</c:v>
                </c:pt>
              </c:strCache>
            </c:strRef>
          </c:tx>
          <c:spPr>
            <a:ln w="25400" cap="rnd">
              <a:solidFill>
                <a:schemeClr val="accent1"/>
              </a:solidFill>
              <a:round/>
            </a:ln>
            <a:effectLst/>
          </c:spPr>
          <c:marker>
            <c:symbol val="none"/>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MMWR.xlsx]IRA'!$C$129:$BC$129</c:f>
              <c:numCache>
                <c:formatCode>0.0</c:formatCode>
                <c:ptCount val="53"/>
                <c:pt idx="0">
                  <c:v>0.54509964195692873</c:v>
                </c:pt>
                <c:pt idx="1">
                  <c:v>0.60291564130170694</c:v>
                </c:pt>
                <c:pt idx="2">
                  <c:v>0.5712788156928077</c:v>
                </c:pt>
                <c:pt idx="3">
                  <c:v>0.67509502720217962</c:v>
                </c:pt>
                <c:pt idx="4">
                  <c:v>0.66392166766426319</c:v>
                </c:pt>
                <c:pt idx="5">
                  <c:v>0.75773861122971053</c:v>
                </c:pt>
                <c:pt idx="6">
                  <c:v>0.76068611031961664</c:v>
                </c:pt>
                <c:pt idx="7">
                  <c:v>0.80194227024935572</c:v>
                </c:pt>
                <c:pt idx="8">
                  <c:v>0.83455366338905401</c:v>
                </c:pt>
                <c:pt idx="9">
                  <c:v>0.64299200691656955</c:v>
                </c:pt>
                <c:pt idx="10">
                  <c:v>0.53094116413893411</c:v>
                </c:pt>
                <c:pt idx="11">
                  <c:v>0.40247353826287513</c:v>
                </c:pt>
                <c:pt idx="12">
                  <c:v>0.40861600379957708</c:v>
                </c:pt>
                <c:pt idx="13">
                  <c:v>0.41208335639922966</c:v>
                </c:pt>
                <c:pt idx="14">
                  <c:v>0.34756122445798643</c:v>
                </c:pt>
                <c:pt idx="15">
                  <c:v>0.28860449276106181</c:v>
                </c:pt>
                <c:pt idx="16">
                  <c:v>0.25799766035751437</c:v>
                </c:pt>
                <c:pt idx="17">
                  <c:v>0.23192568455179607</c:v>
                </c:pt>
                <c:pt idx="18">
                  <c:v>0.20075358920574748</c:v>
                </c:pt>
                <c:pt idx="19">
                  <c:v>0.23198394598049554</c:v>
                </c:pt>
                <c:pt idx="20">
                  <c:v>0.22433130244761157</c:v>
                </c:pt>
                <c:pt idx="21">
                  <c:v>0.21068854268861714</c:v>
                </c:pt>
                <c:pt idx="22">
                  <c:v>0.16826860412203626</c:v>
                </c:pt>
                <c:pt idx="23">
                  <c:v>0.15564189573547815</c:v>
                </c:pt>
                <c:pt idx="24">
                  <c:v>0.22941862411957781</c:v>
                </c:pt>
                <c:pt idx="25">
                  <c:v>0.3973486301355118</c:v>
                </c:pt>
                <c:pt idx="26">
                  <c:v>0.62431847763242287</c:v>
                </c:pt>
                <c:pt idx="27">
                  <c:v>0.71334052524317193</c:v>
                </c:pt>
                <c:pt idx="28">
                  <c:v>0.73981695627967936</c:v>
                </c:pt>
                <c:pt idx="29">
                  <c:v>0.69844958518097899</c:v>
                </c:pt>
                <c:pt idx="30">
                  <c:v>0.71259041717873051</c:v>
                </c:pt>
                <c:pt idx="31">
                  <c:v>0.63548133339596924</c:v>
                </c:pt>
                <c:pt idx="32">
                  <c:v>0.57269597885134504</c:v>
                </c:pt>
                <c:pt idx="33">
                  <c:v>0.55761854328464477</c:v>
                </c:pt>
                <c:pt idx="34">
                  <c:v>0.47487215504016889</c:v>
                </c:pt>
                <c:pt idx="35">
                  <c:v>0.42148648298141878</c:v>
                </c:pt>
                <c:pt idx="36">
                  <c:v>0.40260526742592595</c:v>
                </c:pt>
                <c:pt idx="37">
                  <c:v>0.40609044144271811</c:v>
                </c:pt>
                <c:pt idx="38">
                  <c:v>0.47395925470079525</c:v>
                </c:pt>
                <c:pt idx="39">
                  <c:v>0.45783404596633892</c:v>
                </c:pt>
                <c:pt idx="40">
                  <c:v>0.47260958831029876</c:v>
                </c:pt>
                <c:pt idx="41">
                  <c:v>0.47131460064788266</c:v>
                </c:pt>
                <c:pt idx="42">
                  <c:v>0.35441660780372453</c:v>
                </c:pt>
                <c:pt idx="43">
                  <c:v>0.40812230599830612</c:v>
                </c:pt>
                <c:pt idx="44">
                  <c:v>0.37919444213954379</c:v>
                </c:pt>
                <c:pt idx="45">
                  <c:v>0.52731931804044296</c:v>
                </c:pt>
                <c:pt idx="46">
                  <c:v>0.54913023644188819</c:v>
                </c:pt>
                <c:pt idx="47">
                  <c:v>0.54827862268138561</c:v>
                </c:pt>
                <c:pt idx="48">
                  <c:v>0.55429826211716871</c:v>
                </c:pt>
                <c:pt idx="49">
                  <c:v>0.56507268487420337</c:v>
                </c:pt>
                <c:pt idx="50">
                  <c:v>0.54936389158892396</c:v>
                </c:pt>
                <c:pt idx="51">
                  <c:v>0.58960426064241922</c:v>
                </c:pt>
                <c:pt idx="52">
                  <c:v>0.56567359363119007</c:v>
                </c:pt>
              </c:numCache>
            </c:numRef>
          </c:val>
          <c:smooth val="0"/>
          <c:extLst>
            <c:ext xmlns:c16="http://schemas.microsoft.com/office/drawing/2014/chart" uri="{C3380CC4-5D6E-409C-BE32-E72D297353CC}">
              <c16:uniqueId val="{00000000-73F6-4C4E-A28B-89E5280B39F4}"/>
            </c:ext>
          </c:extLst>
        </c:ser>
        <c:ser>
          <c:idx val="1"/>
          <c:order val="1"/>
          <c:tx>
            <c:strRef>
              <c:f>'[2-Canal endémico IRA medellin 2022 Bortman y MMWR.xlsx]IRA'!$B$130</c:f>
              <c:strCache>
                <c:ptCount val="1"/>
                <c:pt idx="0">
                  <c:v>Límite superior</c:v>
                </c:pt>
              </c:strCache>
            </c:strRef>
          </c:tx>
          <c:spPr>
            <a:ln w="25400" cap="rnd">
              <a:solidFill>
                <a:schemeClr val="accent2"/>
              </a:solidFill>
              <a:round/>
            </a:ln>
            <a:effectLst/>
          </c:spPr>
          <c:marker>
            <c:symbol val="none"/>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MMWR.xlsx]IRA'!$C$130:$BC$130</c:f>
              <c:numCache>
                <c:formatCode>0.0</c:formatCode>
                <c:ptCount val="53"/>
                <c:pt idx="0">
                  <c:v>1.4549003580430713</c:v>
                </c:pt>
                <c:pt idx="1">
                  <c:v>1.3970843586982931</c:v>
                </c:pt>
                <c:pt idx="2">
                  <c:v>1.4287211843071923</c:v>
                </c:pt>
                <c:pt idx="3">
                  <c:v>1.3249049727978204</c:v>
                </c:pt>
                <c:pt idx="4">
                  <c:v>1.3360783323357368</c:v>
                </c:pt>
                <c:pt idx="5">
                  <c:v>1.2422613887702896</c:v>
                </c:pt>
                <c:pt idx="6">
                  <c:v>1.2393138896803835</c:v>
                </c:pt>
                <c:pt idx="7">
                  <c:v>1.1980577297506443</c:v>
                </c:pt>
                <c:pt idx="8">
                  <c:v>1.165446336610946</c:v>
                </c:pt>
                <c:pt idx="9">
                  <c:v>1.3570079930834305</c:v>
                </c:pt>
                <c:pt idx="10">
                  <c:v>1.4690588358610659</c:v>
                </c:pt>
                <c:pt idx="11">
                  <c:v>1.5975264617371248</c:v>
                </c:pt>
                <c:pt idx="12">
                  <c:v>1.591383996200423</c:v>
                </c:pt>
                <c:pt idx="13">
                  <c:v>1.5879166436007703</c:v>
                </c:pt>
                <c:pt idx="14">
                  <c:v>1.6524387755420136</c:v>
                </c:pt>
                <c:pt idx="15">
                  <c:v>1.7113955072389382</c:v>
                </c:pt>
                <c:pt idx="16">
                  <c:v>1.7420023396424855</c:v>
                </c:pt>
                <c:pt idx="17">
                  <c:v>1.7680743154482039</c:v>
                </c:pt>
                <c:pt idx="18">
                  <c:v>1.7992464107942525</c:v>
                </c:pt>
                <c:pt idx="19">
                  <c:v>1.7680160540195045</c:v>
                </c:pt>
                <c:pt idx="20">
                  <c:v>1.7756686975523883</c:v>
                </c:pt>
                <c:pt idx="21">
                  <c:v>1.7893114573113829</c:v>
                </c:pt>
                <c:pt idx="22">
                  <c:v>1.8317313958779637</c:v>
                </c:pt>
                <c:pt idx="23">
                  <c:v>1.8443581042645218</c:v>
                </c:pt>
                <c:pt idx="24">
                  <c:v>1.7705813758804223</c:v>
                </c:pt>
                <c:pt idx="25">
                  <c:v>1.6026513698644882</c:v>
                </c:pt>
                <c:pt idx="26">
                  <c:v>1.3756815223675771</c:v>
                </c:pt>
                <c:pt idx="27">
                  <c:v>1.2866594747568281</c:v>
                </c:pt>
                <c:pt idx="28">
                  <c:v>1.2601830437203208</c:v>
                </c:pt>
                <c:pt idx="29">
                  <c:v>1.3015504148190211</c:v>
                </c:pt>
                <c:pt idx="30">
                  <c:v>1.2874095828212695</c:v>
                </c:pt>
                <c:pt idx="31">
                  <c:v>1.3645186666040308</c:v>
                </c:pt>
                <c:pt idx="32">
                  <c:v>1.427304021148655</c:v>
                </c:pt>
                <c:pt idx="33">
                  <c:v>1.4423814567153552</c:v>
                </c:pt>
                <c:pt idx="34">
                  <c:v>1.5251278449598311</c:v>
                </c:pt>
                <c:pt idx="35">
                  <c:v>1.5785135170185813</c:v>
                </c:pt>
                <c:pt idx="36">
                  <c:v>1.597394732574074</c:v>
                </c:pt>
                <c:pt idx="37">
                  <c:v>1.5939095585572818</c:v>
                </c:pt>
                <c:pt idx="38">
                  <c:v>1.5260407452992046</c:v>
                </c:pt>
                <c:pt idx="39">
                  <c:v>1.5421659540336612</c:v>
                </c:pt>
                <c:pt idx="40">
                  <c:v>1.5273904116897012</c:v>
                </c:pt>
                <c:pt idx="41">
                  <c:v>1.5286853993521174</c:v>
                </c:pt>
                <c:pt idx="42">
                  <c:v>1.6455833921962755</c:v>
                </c:pt>
                <c:pt idx="43">
                  <c:v>1.5918776940016939</c:v>
                </c:pt>
                <c:pt idx="44">
                  <c:v>1.6208055578604563</c:v>
                </c:pt>
                <c:pt idx="45">
                  <c:v>1.472680681959557</c:v>
                </c:pt>
                <c:pt idx="46">
                  <c:v>1.4508697635581118</c:v>
                </c:pt>
                <c:pt idx="47">
                  <c:v>1.4517213773186144</c:v>
                </c:pt>
                <c:pt idx="48">
                  <c:v>1.4457017378828314</c:v>
                </c:pt>
                <c:pt idx="49">
                  <c:v>1.4349273151257966</c:v>
                </c:pt>
                <c:pt idx="50">
                  <c:v>1.4506361084110759</c:v>
                </c:pt>
                <c:pt idx="51">
                  <c:v>1.4103957393575808</c:v>
                </c:pt>
                <c:pt idx="52">
                  <c:v>1.4343264063688099</c:v>
                </c:pt>
              </c:numCache>
            </c:numRef>
          </c:val>
          <c:smooth val="0"/>
          <c:extLst>
            <c:ext xmlns:c16="http://schemas.microsoft.com/office/drawing/2014/chart" uri="{C3380CC4-5D6E-409C-BE32-E72D297353CC}">
              <c16:uniqueId val="{00000001-73F6-4C4E-A28B-89E5280B39F4}"/>
            </c:ext>
          </c:extLst>
        </c:ser>
        <c:ser>
          <c:idx val="2"/>
          <c:order val="2"/>
          <c:tx>
            <c:strRef>
              <c:f>'[2-Canal endémico IRA medellin 2022 Bortman y MMWR.xlsx]IRA'!$B$131</c:f>
              <c:strCache>
                <c:ptCount val="1"/>
                <c:pt idx="0">
                  <c:v>Razón observada</c:v>
                </c:pt>
              </c:strCache>
            </c:strRef>
          </c:tx>
          <c:spPr>
            <a:ln w="28575" cap="rnd">
              <a:noFill/>
              <a:round/>
            </a:ln>
            <a:effectLst/>
          </c:spPr>
          <c:marker>
            <c:symbol val="circle"/>
            <c:size val="3"/>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MMWR.xlsx]IRA'!$C$131:$BB$131</c:f>
              <c:numCache>
                <c:formatCode>General</c:formatCode>
                <c:ptCount val="52"/>
                <c:pt idx="0">
                  <c:v>1.9555412060640522</c:v>
                </c:pt>
                <c:pt idx="1">
                  <c:v>2.1085217931121445</c:v>
                </c:pt>
                <c:pt idx="2">
                  <c:v>1.4608460978101976</c:v>
                </c:pt>
                <c:pt idx="3">
                  <c:v>1.1066718022922934</c:v>
                </c:pt>
                <c:pt idx="4">
                  <c:v>0.8285056598874514</c:v>
                </c:pt>
                <c:pt idx="5">
                  <c:v>0.68471487161111944</c:v>
                </c:pt>
                <c:pt idx="6">
                  <c:v>0.72835864247397231</c:v>
                </c:pt>
                <c:pt idx="7">
                  <c:v>0.78218259228019438</c:v>
                </c:pt>
                <c:pt idx="8">
                  <c:v>0.7516603487490523</c:v>
                </c:pt>
                <c:pt idx="9">
                  <c:v>0.82749232617109303</c:v>
                </c:pt>
                <c:pt idx="10">
                  <c:v>0.73730280621077204</c:v>
                </c:pt>
                <c:pt idx="11">
                  <c:v>0.83040667421625258</c:v>
                </c:pt>
                <c:pt idx="12">
                  <c:v>0.92485878871532112</c:v>
                </c:pt>
                <c:pt idx="13">
                  <c:v>1.1130834266740204</c:v>
                </c:pt>
                <c:pt idx="14">
                  <c:v>0.68371284886088002</c:v>
                </c:pt>
                <c:pt idx="15">
                  <c:v>1.0548682307615742</c:v>
                </c:pt>
                <c:pt idx="16">
                  <c:v>1.0691812359157553</c:v>
                </c:pt>
                <c:pt idx="17">
                  <c:v>1.1484191184708807</c:v>
                </c:pt>
                <c:pt idx="18">
                  <c:v>1.274331302793599</c:v>
                </c:pt>
                <c:pt idx="19">
                  <c:v>1.5804755017990202</c:v>
                </c:pt>
                <c:pt idx="20">
                  <c:v>1.4953504496604604</c:v>
                </c:pt>
                <c:pt idx="21">
                  <c:v>2.0864574664582785</c:v>
                </c:pt>
                <c:pt idx="22">
                  <c:v>1.5425722630677812</c:v>
                </c:pt>
                <c:pt idx="23">
                  <c:v>1.5518282455551826</c:v>
                </c:pt>
                <c:pt idx="24">
                  <c:v>1.657349779336879</c:v>
                </c:pt>
                <c:pt idx="25">
                  <c:v>1.4110113567855571</c:v>
                </c:pt>
                <c:pt idx="26">
                  <c:v>1.7150774144058112</c:v>
                </c:pt>
                <c:pt idx="27">
                  <c:v>1.3961283851554664</c:v>
                </c:pt>
                <c:pt idx="28">
                  <c:v>1.2864202449963313</c:v>
                </c:pt>
                <c:pt idx="29">
                  <c:v>1.4793799356537001</c:v>
                </c:pt>
                <c:pt idx="30">
                  <c:v>1.406530104595761</c:v>
                </c:pt>
                <c:pt idx="31">
                  <c:v>1.1741926561095359</c:v>
                </c:pt>
                <c:pt idx="32">
                  <c:v>1.3700129258567377</c:v>
                </c:pt>
                <c:pt idx="33">
                  <c:v>1.4996140297951253</c:v>
                </c:pt>
                <c:pt idx="34">
                  <c:v>1.3351598173515982</c:v>
                </c:pt>
                <c:pt idx="35">
                  <c:v>1.3809994654000273</c:v>
                </c:pt>
                <c:pt idx="36">
                  <c:v>1.3489251427148561</c:v>
                </c:pt>
                <c:pt idx="37">
                  <c:v>1.3004439180554876</c:v>
                </c:pt>
                <c:pt idx="38">
                  <c:v>1.317677364715846</c:v>
                </c:pt>
                <c:pt idx="39">
                  <c:v>1.4132881697297048</c:v>
                </c:pt>
                <c:pt idx="40">
                  <c:v>0.93679560538230555</c:v>
                </c:pt>
                <c:pt idx="41">
                  <c:v>1.086895215727284</c:v>
                </c:pt>
                <c:pt idx="42">
                  <c:v>1.0640189298367171</c:v>
                </c:pt>
                <c:pt idx="43">
                  <c:v>0.98625200814769953</c:v>
                </c:pt>
                <c:pt idx="44">
                  <c:v>1.0843837722392229</c:v>
                </c:pt>
                <c:pt idx="45">
                  <c:v>1.4245665839386967</c:v>
                </c:pt>
                <c:pt idx="46">
                  <c:v>1.292323811389704</c:v>
                </c:pt>
                <c:pt idx="47">
                  <c:v>1.3393108415974271</c:v>
                </c:pt>
                <c:pt idx="48">
                  <c:v>0</c:v>
                </c:pt>
                <c:pt idx="49">
                  <c:v>0</c:v>
                </c:pt>
                <c:pt idx="50">
                  <c:v>0</c:v>
                </c:pt>
                <c:pt idx="51">
                  <c:v>0</c:v>
                </c:pt>
              </c:numCache>
            </c:numRef>
          </c:val>
          <c:smooth val="0"/>
          <c:extLst>
            <c:ext xmlns:c16="http://schemas.microsoft.com/office/drawing/2014/chart" uri="{C3380CC4-5D6E-409C-BE32-E72D297353CC}">
              <c16:uniqueId val="{00000002-73F6-4C4E-A28B-89E5280B39F4}"/>
            </c:ext>
          </c:extLst>
        </c:ser>
        <c:ser>
          <c:idx val="3"/>
          <c:order val="3"/>
          <c:tx>
            <c:strRef>
              <c:f>'[2-Canal endémico IRA medellin 2022 Bortman y MMWR.xlsx]IRA'!$B$132</c:f>
              <c:strCache>
                <c:ptCount val="1"/>
                <c:pt idx="0">
                  <c:v>Razón esperada</c:v>
                </c:pt>
              </c:strCache>
            </c:strRef>
          </c:tx>
          <c:spPr>
            <a:ln w="50800" cap="rnd">
              <a:solidFill>
                <a:schemeClr val="tx1"/>
              </a:solidFill>
              <a:prstDash val="sysDot"/>
              <a:round/>
            </a:ln>
            <a:effectLst/>
          </c:spPr>
          <c:marker>
            <c:symbol val="none"/>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MMWR.xlsx]IRA'!$C$132:$BC$132</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73F6-4C4E-A28B-89E5280B39F4}"/>
            </c:ext>
          </c:extLst>
        </c:ser>
        <c:dLbls>
          <c:showLegendKey val="0"/>
          <c:showVal val="0"/>
          <c:showCatName val="0"/>
          <c:showSerName val="0"/>
          <c:showPercent val="0"/>
          <c:showBubbleSize val="0"/>
        </c:dLbls>
        <c:smooth val="0"/>
        <c:axId val="242601992"/>
        <c:axId val="242601600"/>
      </c:lineChart>
      <c:catAx>
        <c:axId val="242601992"/>
        <c:scaling>
          <c:orientation val="minMax"/>
        </c:scaling>
        <c:delete val="0"/>
        <c:axPos val="b"/>
        <c:title>
          <c:tx>
            <c:rich>
              <a:bodyPr rot="0" vert="horz"/>
              <a:lstStyle/>
              <a:p>
                <a:pPr>
                  <a:defRPr/>
                </a:pPr>
                <a:r>
                  <a:rPr lang="es-CO" dirty="0"/>
                  <a:t>Semanas epidemiológicas</a:t>
                </a:r>
              </a:p>
            </c:rich>
          </c:tx>
          <c:layout>
            <c:manualLayout>
              <c:xMode val="edge"/>
              <c:yMode val="edge"/>
              <c:x val="0.40469316853625592"/>
              <c:y val="0.7256989763977795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42601600"/>
        <c:crosses val="autoZero"/>
        <c:auto val="1"/>
        <c:lblAlgn val="ctr"/>
        <c:lblOffset val="100"/>
        <c:noMultiLvlLbl val="0"/>
      </c:catAx>
      <c:valAx>
        <c:axId val="242601600"/>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242601992"/>
        <c:crosses val="autoZero"/>
        <c:crossBetween val="between"/>
      </c:valAx>
      <c:spPr>
        <a:noFill/>
        <a:ln>
          <a:noFill/>
        </a:ln>
        <a:effectLst/>
      </c:spPr>
    </c:plotArea>
    <c:legend>
      <c:legendPos val="b"/>
      <c:layout>
        <c:manualLayout>
          <c:xMode val="edge"/>
          <c:yMode val="edge"/>
          <c:x val="5.7931966180421686E-2"/>
          <c:y val="0.80958711707320441"/>
          <c:w val="0.92735189703850995"/>
          <c:h val="0.15457352217573805"/>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8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70712570224562"/>
          <c:y val="3.5540173752525911E-2"/>
          <c:w val="0.85638519094786947"/>
          <c:h val="0.69975102696292546"/>
        </c:manualLayout>
      </c:layout>
      <c:areaChart>
        <c:grouping val="standard"/>
        <c:varyColors val="0"/>
        <c:ser>
          <c:idx val="3"/>
          <c:order val="1"/>
          <c:tx>
            <c:strRef>
              <c:f>'[2-Canal endémico IRA medellin 2022 Bortman y MMWR.xlsx]HOSP'!$A$78</c:f>
              <c:strCache>
                <c:ptCount val="1"/>
                <c:pt idx="0">
                  <c:v>Percentil 75</c:v>
                </c:pt>
              </c:strCache>
            </c:strRef>
          </c:tx>
          <c:spPr>
            <a:solidFill>
              <a:srgbClr val="C00000"/>
            </a:solidFill>
            <a:ln w="28575">
              <a:noFill/>
              <a:prstDash val="solid"/>
            </a:ln>
          </c:spPr>
          <c:val>
            <c:numRef>
              <c:f>'[2-Canal endémico IRA medellin 2022 Bortman y MMWR.xlsx]HOSP'!$B$78:$BA$78</c:f>
              <c:numCache>
                <c:formatCode>0.0</c:formatCode>
                <c:ptCount val="52"/>
                <c:pt idx="0">
                  <c:v>360.25</c:v>
                </c:pt>
                <c:pt idx="1">
                  <c:v>445.75</c:v>
                </c:pt>
                <c:pt idx="2">
                  <c:v>378.5</c:v>
                </c:pt>
                <c:pt idx="3">
                  <c:v>372</c:v>
                </c:pt>
                <c:pt idx="4">
                  <c:v>291</c:v>
                </c:pt>
                <c:pt idx="5">
                  <c:v>335</c:v>
                </c:pt>
                <c:pt idx="6">
                  <c:v>399.25</c:v>
                </c:pt>
                <c:pt idx="7">
                  <c:v>383.5</c:v>
                </c:pt>
                <c:pt idx="8">
                  <c:v>394</c:v>
                </c:pt>
                <c:pt idx="9">
                  <c:v>393.75</c:v>
                </c:pt>
                <c:pt idx="10">
                  <c:v>380</c:v>
                </c:pt>
                <c:pt idx="11">
                  <c:v>305.5</c:v>
                </c:pt>
                <c:pt idx="12">
                  <c:v>427.5</c:v>
                </c:pt>
                <c:pt idx="13">
                  <c:v>397.5</c:v>
                </c:pt>
                <c:pt idx="14">
                  <c:v>352</c:v>
                </c:pt>
                <c:pt idx="15">
                  <c:v>407.75</c:v>
                </c:pt>
                <c:pt idx="16">
                  <c:v>388</c:v>
                </c:pt>
                <c:pt idx="17">
                  <c:v>434</c:v>
                </c:pt>
                <c:pt idx="18">
                  <c:v>383.25</c:v>
                </c:pt>
                <c:pt idx="19">
                  <c:v>456.75</c:v>
                </c:pt>
                <c:pt idx="20">
                  <c:v>444.5</c:v>
                </c:pt>
                <c:pt idx="21">
                  <c:v>459.5</c:v>
                </c:pt>
                <c:pt idx="22">
                  <c:v>483</c:v>
                </c:pt>
                <c:pt idx="23">
                  <c:v>492.25</c:v>
                </c:pt>
                <c:pt idx="24">
                  <c:v>413.5</c:v>
                </c:pt>
                <c:pt idx="25">
                  <c:v>430.75</c:v>
                </c:pt>
                <c:pt idx="26">
                  <c:v>484.75</c:v>
                </c:pt>
                <c:pt idx="27">
                  <c:v>417.75</c:v>
                </c:pt>
                <c:pt idx="28">
                  <c:v>348.5</c:v>
                </c:pt>
                <c:pt idx="29">
                  <c:v>425.75</c:v>
                </c:pt>
                <c:pt idx="30">
                  <c:v>417.75</c:v>
                </c:pt>
                <c:pt idx="31">
                  <c:v>408</c:v>
                </c:pt>
                <c:pt idx="32">
                  <c:v>357.5</c:v>
                </c:pt>
                <c:pt idx="33">
                  <c:v>423.75</c:v>
                </c:pt>
                <c:pt idx="34">
                  <c:v>361.75</c:v>
                </c:pt>
                <c:pt idx="35">
                  <c:v>355</c:v>
                </c:pt>
                <c:pt idx="36">
                  <c:v>305.5</c:v>
                </c:pt>
                <c:pt idx="37">
                  <c:v>358</c:v>
                </c:pt>
                <c:pt idx="38">
                  <c:v>334</c:v>
                </c:pt>
                <c:pt idx="39">
                  <c:v>316.75</c:v>
                </c:pt>
                <c:pt idx="40">
                  <c:v>275.5</c:v>
                </c:pt>
                <c:pt idx="41">
                  <c:v>383.25</c:v>
                </c:pt>
                <c:pt idx="42">
                  <c:v>305.25</c:v>
                </c:pt>
                <c:pt idx="43">
                  <c:v>283.75</c:v>
                </c:pt>
                <c:pt idx="44">
                  <c:v>360.75</c:v>
                </c:pt>
                <c:pt idx="45">
                  <c:v>407.75</c:v>
                </c:pt>
                <c:pt idx="46">
                  <c:v>364.5</c:v>
                </c:pt>
                <c:pt idx="47">
                  <c:v>386.5</c:v>
                </c:pt>
                <c:pt idx="48">
                  <c:v>379.75</c:v>
                </c:pt>
                <c:pt idx="49">
                  <c:v>402</c:v>
                </c:pt>
                <c:pt idx="50">
                  <c:v>384.75</c:v>
                </c:pt>
                <c:pt idx="51">
                  <c:v>362.25</c:v>
                </c:pt>
              </c:numCache>
            </c:numRef>
          </c:val>
          <c:extLst>
            <c:ext xmlns:c16="http://schemas.microsoft.com/office/drawing/2014/chart" uri="{C3380CC4-5D6E-409C-BE32-E72D297353CC}">
              <c16:uniqueId val="{00000002-5A99-4791-8253-E45CCB0CC22F}"/>
            </c:ext>
          </c:extLst>
        </c:ser>
        <c:ser>
          <c:idx val="1"/>
          <c:order val="2"/>
          <c:tx>
            <c:strRef>
              <c:f>'[2-Canal endémico IRA medellin 2022 Bortman y MMWR.xlsx]HOSP'!$A$76</c:f>
              <c:strCache>
                <c:ptCount val="1"/>
                <c:pt idx="0">
                  <c:v>Mediana</c:v>
                </c:pt>
              </c:strCache>
            </c:strRef>
          </c:tx>
          <c:spPr>
            <a:solidFill>
              <a:srgbClr val="FFC000"/>
            </a:solidFill>
            <a:ln w="28575" cap="rnd">
              <a:noFill/>
              <a:round/>
            </a:ln>
            <a:effectLst/>
          </c:spPr>
          <c:val>
            <c:numRef>
              <c:f>'[2-Canal endémico IRA medellin 2022 Bortman y MMWR.xlsx]HOSP'!$B$76:$BA$76</c:f>
              <c:numCache>
                <c:formatCode>0.0</c:formatCode>
                <c:ptCount val="52"/>
                <c:pt idx="0">
                  <c:v>298.5</c:v>
                </c:pt>
                <c:pt idx="1">
                  <c:v>382</c:v>
                </c:pt>
                <c:pt idx="2">
                  <c:v>295.5</c:v>
                </c:pt>
                <c:pt idx="3">
                  <c:v>289</c:v>
                </c:pt>
                <c:pt idx="4">
                  <c:v>215</c:v>
                </c:pt>
                <c:pt idx="5">
                  <c:v>262</c:v>
                </c:pt>
                <c:pt idx="6">
                  <c:v>333.5</c:v>
                </c:pt>
                <c:pt idx="7">
                  <c:v>355</c:v>
                </c:pt>
                <c:pt idx="8">
                  <c:v>349.5</c:v>
                </c:pt>
                <c:pt idx="9">
                  <c:v>314.5</c:v>
                </c:pt>
                <c:pt idx="10">
                  <c:v>316.5</c:v>
                </c:pt>
                <c:pt idx="11">
                  <c:v>268.5</c:v>
                </c:pt>
                <c:pt idx="12">
                  <c:v>394.5</c:v>
                </c:pt>
                <c:pt idx="13">
                  <c:v>297</c:v>
                </c:pt>
                <c:pt idx="14">
                  <c:v>274</c:v>
                </c:pt>
                <c:pt idx="15">
                  <c:v>311.5</c:v>
                </c:pt>
                <c:pt idx="16">
                  <c:v>278.5</c:v>
                </c:pt>
                <c:pt idx="17">
                  <c:v>383.5</c:v>
                </c:pt>
                <c:pt idx="18">
                  <c:v>346.5</c:v>
                </c:pt>
                <c:pt idx="19">
                  <c:v>422</c:v>
                </c:pt>
                <c:pt idx="20">
                  <c:v>337.5</c:v>
                </c:pt>
                <c:pt idx="21">
                  <c:v>334.5</c:v>
                </c:pt>
                <c:pt idx="22">
                  <c:v>439</c:v>
                </c:pt>
                <c:pt idx="23">
                  <c:v>399.5</c:v>
                </c:pt>
                <c:pt idx="24">
                  <c:v>363.5</c:v>
                </c:pt>
                <c:pt idx="25">
                  <c:v>340.5</c:v>
                </c:pt>
                <c:pt idx="26">
                  <c:v>391.5</c:v>
                </c:pt>
                <c:pt idx="27">
                  <c:v>404</c:v>
                </c:pt>
                <c:pt idx="28">
                  <c:v>311.5</c:v>
                </c:pt>
                <c:pt idx="29">
                  <c:v>371.5</c:v>
                </c:pt>
                <c:pt idx="30">
                  <c:v>393</c:v>
                </c:pt>
                <c:pt idx="31">
                  <c:v>356.5</c:v>
                </c:pt>
                <c:pt idx="32">
                  <c:v>269</c:v>
                </c:pt>
                <c:pt idx="33">
                  <c:v>377.5</c:v>
                </c:pt>
                <c:pt idx="34">
                  <c:v>319</c:v>
                </c:pt>
                <c:pt idx="35">
                  <c:v>318</c:v>
                </c:pt>
                <c:pt idx="36">
                  <c:v>255</c:v>
                </c:pt>
                <c:pt idx="37">
                  <c:v>315</c:v>
                </c:pt>
                <c:pt idx="38">
                  <c:v>308</c:v>
                </c:pt>
                <c:pt idx="39">
                  <c:v>269.5</c:v>
                </c:pt>
                <c:pt idx="40">
                  <c:v>242.5</c:v>
                </c:pt>
                <c:pt idx="41">
                  <c:v>309</c:v>
                </c:pt>
                <c:pt idx="42">
                  <c:v>280</c:v>
                </c:pt>
                <c:pt idx="43">
                  <c:v>269.5</c:v>
                </c:pt>
                <c:pt idx="44">
                  <c:v>270</c:v>
                </c:pt>
                <c:pt idx="45">
                  <c:v>310.5</c:v>
                </c:pt>
                <c:pt idx="46">
                  <c:v>338</c:v>
                </c:pt>
                <c:pt idx="47">
                  <c:v>317.5</c:v>
                </c:pt>
                <c:pt idx="48">
                  <c:v>343.5</c:v>
                </c:pt>
                <c:pt idx="49">
                  <c:v>374.5</c:v>
                </c:pt>
                <c:pt idx="50">
                  <c:v>334.5</c:v>
                </c:pt>
                <c:pt idx="51">
                  <c:v>294.5</c:v>
                </c:pt>
              </c:numCache>
            </c:numRef>
          </c:val>
          <c:extLst>
            <c:ext xmlns:c16="http://schemas.microsoft.com/office/drawing/2014/chart" uri="{C3380CC4-5D6E-409C-BE32-E72D297353CC}">
              <c16:uniqueId val="{00000000-5A99-4791-8253-E45CCB0CC22F}"/>
            </c:ext>
          </c:extLst>
        </c:ser>
        <c:ser>
          <c:idx val="2"/>
          <c:order val="3"/>
          <c:tx>
            <c:strRef>
              <c:f>'[2-Canal endémico IRA medellin 2022 Bortman y MMWR.xlsx]HOSP'!$A$77</c:f>
              <c:strCache>
                <c:ptCount val="1"/>
                <c:pt idx="0">
                  <c:v>Percentil 25</c:v>
                </c:pt>
              </c:strCache>
            </c:strRef>
          </c:tx>
          <c:spPr>
            <a:solidFill>
              <a:srgbClr val="92D050"/>
            </a:solidFill>
            <a:ln w="28575" cap="rnd">
              <a:noFill/>
              <a:round/>
            </a:ln>
            <a:effectLst/>
          </c:spPr>
          <c:val>
            <c:numRef>
              <c:f>'[2-Canal endémico IRA medellin 2022 Bortman y MMWR.xlsx]HOSP'!$B$77:$BA$77</c:f>
              <c:numCache>
                <c:formatCode>0.0</c:formatCode>
                <c:ptCount val="52"/>
                <c:pt idx="0">
                  <c:v>265.25</c:v>
                </c:pt>
                <c:pt idx="1">
                  <c:v>277.75</c:v>
                </c:pt>
                <c:pt idx="2">
                  <c:v>199</c:v>
                </c:pt>
                <c:pt idx="3">
                  <c:v>182</c:v>
                </c:pt>
                <c:pt idx="4">
                  <c:v>180.25</c:v>
                </c:pt>
                <c:pt idx="5">
                  <c:v>171.75</c:v>
                </c:pt>
                <c:pt idx="6">
                  <c:v>209.25</c:v>
                </c:pt>
                <c:pt idx="7">
                  <c:v>231.25</c:v>
                </c:pt>
                <c:pt idx="8">
                  <c:v>222.5</c:v>
                </c:pt>
                <c:pt idx="9">
                  <c:v>235.25</c:v>
                </c:pt>
                <c:pt idx="10">
                  <c:v>224.5</c:v>
                </c:pt>
                <c:pt idx="11">
                  <c:v>236.75</c:v>
                </c:pt>
                <c:pt idx="12">
                  <c:v>242.25</c:v>
                </c:pt>
                <c:pt idx="13">
                  <c:v>237.75</c:v>
                </c:pt>
                <c:pt idx="14">
                  <c:v>193</c:v>
                </c:pt>
                <c:pt idx="15">
                  <c:v>192.75</c:v>
                </c:pt>
                <c:pt idx="16">
                  <c:v>197.5</c:v>
                </c:pt>
                <c:pt idx="17">
                  <c:v>272.25</c:v>
                </c:pt>
                <c:pt idx="18">
                  <c:v>235.5</c:v>
                </c:pt>
                <c:pt idx="19">
                  <c:v>268.75</c:v>
                </c:pt>
                <c:pt idx="20">
                  <c:v>203.5</c:v>
                </c:pt>
                <c:pt idx="21">
                  <c:v>229</c:v>
                </c:pt>
                <c:pt idx="22">
                  <c:v>276.5</c:v>
                </c:pt>
                <c:pt idx="23">
                  <c:v>253.5</c:v>
                </c:pt>
                <c:pt idx="24">
                  <c:v>192.75</c:v>
                </c:pt>
                <c:pt idx="25">
                  <c:v>223.25</c:v>
                </c:pt>
                <c:pt idx="26">
                  <c:v>209</c:v>
                </c:pt>
                <c:pt idx="27">
                  <c:v>180.25</c:v>
                </c:pt>
                <c:pt idx="28">
                  <c:v>183</c:v>
                </c:pt>
                <c:pt idx="29">
                  <c:v>208.5</c:v>
                </c:pt>
                <c:pt idx="30">
                  <c:v>186</c:v>
                </c:pt>
                <c:pt idx="31">
                  <c:v>255.5</c:v>
                </c:pt>
                <c:pt idx="32">
                  <c:v>160.25</c:v>
                </c:pt>
                <c:pt idx="33">
                  <c:v>200.75</c:v>
                </c:pt>
                <c:pt idx="34">
                  <c:v>205</c:v>
                </c:pt>
                <c:pt idx="35">
                  <c:v>245.75</c:v>
                </c:pt>
                <c:pt idx="36">
                  <c:v>156.5</c:v>
                </c:pt>
                <c:pt idx="37">
                  <c:v>215.75</c:v>
                </c:pt>
                <c:pt idx="38">
                  <c:v>231.75</c:v>
                </c:pt>
                <c:pt idx="39">
                  <c:v>213.25</c:v>
                </c:pt>
                <c:pt idx="40">
                  <c:v>189.25</c:v>
                </c:pt>
                <c:pt idx="41">
                  <c:v>205.5</c:v>
                </c:pt>
                <c:pt idx="42">
                  <c:v>183.5</c:v>
                </c:pt>
                <c:pt idx="43">
                  <c:v>215.5</c:v>
                </c:pt>
                <c:pt idx="44">
                  <c:v>189.75</c:v>
                </c:pt>
                <c:pt idx="45">
                  <c:v>278.5</c:v>
                </c:pt>
                <c:pt idx="46">
                  <c:v>253</c:v>
                </c:pt>
                <c:pt idx="47">
                  <c:v>250.75</c:v>
                </c:pt>
                <c:pt idx="48">
                  <c:v>236</c:v>
                </c:pt>
                <c:pt idx="49">
                  <c:v>245.75</c:v>
                </c:pt>
                <c:pt idx="50">
                  <c:v>290.25</c:v>
                </c:pt>
                <c:pt idx="51">
                  <c:v>205</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154560256"/>
        <c:axId val="154562608"/>
      </c:areaChart>
      <c:scatterChart>
        <c:scatterStyle val="lineMarker"/>
        <c:varyColors val="0"/>
        <c:ser>
          <c:idx val="0"/>
          <c:order val="0"/>
          <c:tx>
            <c:strRef>
              <c:f>'[2-Canal endémico IRA medellin 2022 Bortman y MMWR.xlsx]HOSP'!$A$75</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'[2-Canal endémico IRA medellin 2022 Bortman y MMWR.xlsx]HOSP'!$B$75:$AW$75</c:f>
              <c:numCache>
                <c:formatCode>General</c:formatCode>
                <c:ptCount val="48"/>
                <c:pt idx="0">
                  <c:v>590</c:v>
                </c:pt>
                <c:pt idx="1">
                  <c:v>696</c:v>
                </c:pt>
                <c:pt idx="2">
                  <c:v>727</c:v>
                </c:pt>
                <c:pt idx="3">
                  <c:v>657</c:v>
                </c:pt>
                <c:pt idx="4">
                  <c:v>626</c:v>
                </c:pt>
                <c:pt idx="5">
                  <c:v>562</c:v>
                </c:pt>
                <c:pt idx="6">
                  <c:v>532</c:v>
                </c:pt>
                <c:pt idx="7">
                  <c:v>576</c:v>
                </c:pt>
                <c:pt idx="8">
                  <c:v>488</c:v>
                </c:pt>
                <c:pt idx="9">
                  <c:v>424</c:v>
                </c:pt>
                <c:pt idx="10">
                  <c:v>397</c:v>
                </c:pt>
                <c:pt idx="11">
                  <c:v>449</c:v>
                </c:pt>
                <c:pt idx="12">
                  <c:v>423</c:v>
                </c:pt>
                <c:pt idx="13">
                  <c:v>434</c:v>
                </c:pt>
                <c:pt idx="14">
                  <c:v>506</c:v>
                </c:pt>
                <c:pt idx="15">
                  <c:v>471</c:v>
                </c:pt>
                <c:pt idx="16">
                  <c:v>513</c:v>
                </c:pt>
                <c:pt idx="17">
                  <c:v>517</c:v>
                </c:pt>
                <c:pt idx="18">
                  <c:v>578</c:v>
                </c:pt>
                <c:pt idx="19">
                  <c:v>583</c:v>
                </c:pt>
                <c:pt idx="20">
                  <c:v>603</c:v>
                </c:pt>
                <c:pt idx="21">
                  <c:v>741</c:v>
                </c:pt>
                <c:pt idx="22">
                  <c:v>650</c:v>
                </c:pt>
                <c:pt idx="23">
                  <c:v>636</c:v>
                </c:pt>
                <c:pt idx="24">
                  <c:v>572</c:v>
                </c:pt>
                <c:pt idx="25">
                  <c:v>681</c:v>
                </c:pt>
                <c:pt idx="26">
                  <c:v>566</c:v>
                </c:pt>
                <c:pt idx="27">
                  <c:v>597</c:v>
                </c:pt>
                <c:pt idx="28">
                  <c:v>646</c:v>
                </c:pt>
                <c:pt idx="29">
                  <c:v>588</c:v>
                </c:pt>
                <c:pt idx="30">
                  <c:v>585</c:v>
                </c:pt>
                <c:pt idx="31">
                  <c:v>461</c:v>
                </c:pt>
                <c:pt idx="32">
                  <c:v>453</c:v>
                </c:pt>
                <c:pt idx="33">
                  <c:v>452</c:v>
                </c:pt>
                <c:pt idx="34">
                  <c:v>500</c:v>
                </c:pt>
                <c:pt idx="35">
                  <c:v>515</c:v>
                </c:pt>
                <c:pt idx="36">
                  <c:v>490</c:v>
                </c:pt>
                <c:pt idx="37">
                  <c:v>398</c:v>
                </c:pt>
                <c:pt idx="38">
                  <c:v>493</c:v>
                </c:pt>
                <c:pt idx="39">
                  <c:v>435</c:v>
                </c:pt>
                <c:pt idx="40">
                  <c:v>447</c:v>
                </c:pt>
                <c:pt idx="41">
                  <c:v>487</c:v>
                </c:pt>
                <c:pt idx="42">
                  <c:v>473</c:v>
                </c:pt>
                <c:pt idx="43">
                  <c:v>516</c:v>
                </c:pt>
                <c:pt idx="44">
                  <c:v>402</c:v>
                </c:pt>
                <c:pt idx="45">
                  <c:v>465</c:v>
                </c:pt>
                <c:pt idx="46">
                  <c:v>591</c:v>
                </c:pt>
                <c:pt idx="47">
                  <c:v>574</c:v>
                </c:pt>
              </c:numCache>
            </c:numRef>
          </c:yVal>
          <c:smooth val="0"/>
          <c:extLst>
            <c:ext xmlns:c16="http://schemas.microsoft.com/office/drawing/2014/chart" uri="{C3380CC4-5D6E-409C-BE32-E72D297353CC}">
              <c16:uniqueId val="{00000003-5A99-4791-8253-E45CCB0CC22F}"/>
            </c:ext>
          </c:extLst>
        </c:ser>
        <c:ser>
          <c:idx val="4"/>
          <c:order val="4"/>
          <c:tx>
            <c:strRef>
              <c:f>'[2-Canal endémico IRA medellin 2022 Bortman y MMWR.xlsx]HOSP'!$A$74</c:f>
              <c:strCache>
                <c:ptCount val="1"/>
                <c:pt idx="0">
                  <c:v>2021</c:v>
                </c:pt>
              </c:strCache>
            </c:strRef>
          </c:tx>
          <c:spPr>
            <a:ln>
              <a:solidFill>
                <a:schemeClr val="bg1">
                  <a:lumMod val="50000"/>
                </a:schemeClr>
              </a:solidFill>
              <a:prstDash val="sysDash"/>
            </a:ln>
          </c:spPr>
          <c:marker>
            <c:symbol val="none"/>
          </c:marker>
          <c:yVal>
            <c:numRef>
              <c:f>'[2-Canal endémico IRA medellin 2022 Bortman y MMWR.xlsx]HOSP'!$B$74:$AZ$74</c:f>
              <c:numCache>
                <c:formatCode>General</c:formatCode>
                <c:ptCount val="51"/>
                <c:pt idx="0">
                  <c:v>577</c:v>
                </c:pt>
                <c:pt idx="1">
                  <c:v>667</c:v>
                </c:pt>
                <c:pt idx="2">
                  <c:v>538</c:v>
                </c:pt>
                <c:pt idx="3">
                  <c:v>426</c:v>
                </c:pt>
                <c:pt idx="4">
                  <c:v>382</c:v>
                </c:pt>
                <c:pt idx="5">
                  <c:v>321</c:v>
                </c:pt>
                <c:pt idx="6">
                  <c:v>430</c:v>
                </c:pt>
                <c:pt idx="7">
                  <c:v>384</c:v>
                </c:pt>
                <c:pt idx="8">
                  <c:v>360</c:v>
                </c:pt>
                <c:pt idx="9">
                  <c:v>338</c:v>
                </c:pt>
                <c:pt idx="10">
                  <c:v>303</c:v>
                </c:pt>
                <c:pt idx="11">
                  <c:v>466</c:v>
                </c:pt>
                <c:pt idx="12">
                  <c:v>607</c:v>
                </c:pt>
                <c:pt idx="13">
                  <c:v>696</c:v>
                </c:pt>
                <c:pt idx="14">
                  <c:v>843</c:v>
                </c:pt>
                <c:pt idx="15">
                  <c:v>706</c:v>
                </c:pt>
                <c:pt idx="16">
                  <c:v>813</c:v>
                </c:pt>
                <c:pt idx="17">
                  <c:v>849</c:v>
                </c:pt>
                <c:pt idx="18">
                  <c:v>561</c:v>
                </c:pt>
                <c:pt idx="19">
                  <c:v>1095</c:v>
                </c:pt>
                <c:pt idx="20">
                  <c:v>747</c:v>
                </c:pt>
                <c:pt idx="21">
                  <c:v>722</c:v>
                </c:pt>
                <c:pt idx="22">
                  <c:v>806</c:v>
                </c:pt>
                <c:pt idx="23">
                  <c:v>569</c:v>
                </c:pt>
                <c:pt idx="24">
                  <c:v>955</c:v>
                </c:pt>
                <c:pt idx="25">
                  <c:v>892</c:v>
                </c:pt>
                <c:pt idx="26">
                  <c:v>1055</c:v>
                </c:pt>
                <c:pt idx="27">
                  <c:v>909</c:v>
                </c:pt>
                <c:pt idx="28">
                  <c:v>717</c:v>
                </c:pt>
                <c:pt idx="29">
                  <c:v>598</c:v>
                </c:pt>
                <c:pt idx="30">
                  <c:v>535</c:v>
                </c:pt>
                <c:pt idx="31">
                  <c:v>464</c:v>
                </c:pt>
                <c:pt idx="32">
                  <c:v>488</c:v>
                </c:pt>
                <c:pt idx="33">
                  <c:v>478</c:v>
                </c:pt>
                <c:pt idx="34">
                  <c:v>538</c:v>
                </c:pt>
                <c:pt idx="35">
                  <c:v>524</c:v>
                </c:pt>
                <c:pt idx="36">
                  <c:v>552</c:v>
                </c:pt>
                <c:pt idx="37">
                  <c:v>525</c:v>
                </c:pt>
                <c:pt idx="38">
                  <c:v>558</c:v>
                </c:pt>
                <c:pt idx="39">
                  <c:v>516</c:v>
                </c:pt>
                <c:pt idx="40">
                  <c:v>484</c:v>
                </c:pt>
                <c:pt idx="41">
                  <c:v>574</c:v>
                </c:pt>
                <c:pt idx="42">
                  <c:v>424</c:v>
                </c:pt>
                <c:pt idx="43">
                  <c:v>553</c:v>
                </c:pt>
                <c:pt idx="44">
                  <c:v>479</c:v>
                </c:pt>
                <c:pt idx="45">
                  <c:v>583</c:v>
                </c:pt>
                <c:pt idx="46">
                  <c:v>598</c:v>
                </c:pt>
                <c:pt idx="47">
                  <c:v>470</c:v>
                </c:pt>
                <c:pt idx="48">
                  <c:v>506</c:v>
                </c:pt>
                <c:pt idx="49">
                  <c:v>519</c:v>
                </c:pt>
                <c:pt idx="50">
                  <c:v>542</c:v>
                </c:pt>
              </c:numCache>
            </c:numRef>
          </c:yVal>
          <c:smooth val="0"/>
          <c:extLst>
            <c:ext xmlns:c16="http://schemas.microsoft.com/office/drawing/2014/chart" uri="{C3380CC4-5D6E-409C-BE32-E72D297353CC}">
              <c16:uniqueId val="{00000000-45BC-42BC-AE6E-B0DC31F6D63B}"/>
            </c:ext>
          </c:extLst>
        </c:ser>
        <c:dLbls>
          <c:showLegendKey val="0"/>
          <c:showVal val="0"/>
          <c:showCatName val="0"/>
          <c:showSerName val="0"/>
          <c:showPercent val="0"/>
          <c:showBubbleSize val="0"/>
        </c:dLbls>
        <c:axId val="154560256"/>
        <c:axId val="154562608"/>
      </c:scatterChart>
      <c:catAx>
        <c:axId val="154560256"/>
        <c:scaling>
          <c:orientation val="minMax"/>
        </c:scaling>
        <c:delete val="0"/>
        <c:axPos val="b"/>
        <c:title>
          <c:tx>
            <c:rich>
              <a:bodyPr/>
              <a:lstStyle/>
              <a:p>
                <a:pPr>
                  <a:defRPr/>
                </a:pPr>
                <a:r>
                  <a:rPr lang="en-US" dirty="0" err="1"/>
                  <a:t>Semanas</a:t>
                </a:r>
                <a:r>
                  <a:rPr lang="en-US" dirty="0"/>
                  <a:t> </a:t>
                </a:r>
                <a:r>
                  <a:rPr lang="en-US" dirty="0" err="1"/>
                  <a:t>epidemiológicas</a:t>
                </a:r>
                <a:endParaRPr lang="en-US" dirty="0"/>
              </a:p>
            </c:rich>
          </c:tx>
          <c:layout>
            <c:manualLayout>
              <c:xMode val="edge"/>
              <c:yMode val="edge"/>
              <c:x val="0.44889278994428988"/>
              <c:y val="0.81976965925883749"/>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54562608"/>
        <c:crosses val="autoZero"/>
        <c:auto val="1"/>
        <c:lblAlgn val="ctr"/>
        <c:lblOffset val="100"/>
        <c:noMultiLvlLbl val="0"/>
      </c:catAx>
      <c:valAx>
        <c:axId val="154562608"/>
        <c:scaling>
          <c:orientation val="minMax"/>
        </c:scaling>
        <c:delete val="0"/>
        <c:axPos val="l"/>
        <c:title>
          <c:tx>
            <c:rich>
              <a:bodyPr/>
              <a:lstStyle/>
              <a:p>
                <a:pPr>
                  <a:defRPr/>
                </a:pPr>
                <a:r>
                  <a:rPr lang="es-CO"/>
                  <a:t>Número de hospitalizacioness</a:t>
                </a:r>
              </a:p>
            </c:rich>
          </c:tx>
          <c:layout/>
          <c:overlay val="0"/>
        </c:title>
        <c:numFmt formatCode="0" sourceLinked="0"/>
        <c:majorTickMark val="none"/>
        <c:minorTickMark val="none"/>
        <c:tickLblPos val="nextTo"/>
        <c:spPr>
          <a:ln w="6350">
            <a:noFill/>
          </a:ln>
        </c:spPr>
        <c:txPr>
          <a:bodyPr rot="-60000000" vert="horz"/>
          <a:lstStyle/>
          <a:p>
            <a:pPr>
              <a:defRPr/>
            </a:pPr>
            <a:endParaRPr lang="en-US"/>
          </a:p>
        </c:txPr>
        <c:crossAx val="154560256"/>
        <c:crosses val="autoZero"/>
        <c:crossBetween val="between"/>
      </c:valAx>
      <c:spPr>
        <a:noFill/>
        <a:ln w="25400">
          <a:noFill/>
        </a:ln>
      </c:spPr>
    </c:plotArea>
    <c:legend>
      <c:legendPos val="b"/>
      <c:layout>
        <c:manualLayout>
          <c:xMode val="edge"/>
          <c:yMode val="edge"/>
          <c:x val="0.11993281585733404"/>
          <c:y val="0.92466882383903581"/>
          <c:w val="0.84911962142942288"/>
          <c:h val="5.5945626841404583E-2"/>
        </c:manualLayout>
      </c:layout>
      <c:overlay val="0"/>
      <c:spPr>
        <a:noFill/>
        <a:ln w="25400">
          <a:noFill/>
        </a:ln>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Arial Narrow" panose="020B0606020202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98574164715896"/>
          <c:y val="0.10813806663896859"/>
          <c:w val="0.8005214921905256"/>
          <c:h val="0.65339428316141346"/>
        </c:manualLayout>
      </c:layout>
      <c:barChart>
        <c:barDir val="col"/>
        <c:grouping val="clustered"/>
        <c:varyColors val="0"/>
        <c:ser>
          <c:idx val="1"/>
          <c:order val="3"/>
          <c:tx>
            <c:strRef>
              <c:f>'2021-2022'!$F$1</c:f>
              <c:strCache>
                <c:ptCount val="1"/>
                <c:pt idx="0">
                  <c:v>2022</c:v>
                </c:pt>
              </c:strCache>
            </c:strRef>
          </c:tx>
          <c:spPr>
            <a:solidFill>
              <a:srgbClr val="C00000"/>
            </a:solidFill>
            <a:ln>
              <a:solidFill>
                <a:srgbClr val="C00000"/>
              </a:solidFill>
            </a:ln>
          </c:spPr>
          <c:invertIfNegative val="0"/>
          <c:val>
            <c:numRef>
              <c:f>'2021-2022'!$F$2:$F$49</c:f>
              <c:numCache>
                <c:formatCode>General</c:formatCode>
                <c:ptCount val="48"/>
                <c:pt idx="0">
                  <c:v>590</c:v>
                </c:pt>
                <c:pt idx="1">
                  <c:v>696</c:v>
                </c:pt>
                <c:pt idx="2">
                  <c:v>727</c:v>
                </c:pt>
                <c:pt idx="3">
                  <c:v>657</c:v>
                </c:pt>
                <c:pt idx="4">
                  <c:v>626</c:v>
                </c:pt>
                <c:pt idx="5">
                  <c:v>562</c:v>
                </c:pt>
                <c:pt idx="6">
                  <c:v>532</c:v>
                </c:pt>
                <c:pt idx="7">
                  <c:v>576</c:v>
                </c:pt>
                <c:pt idx="8">
                  <c:v>488</c:v>
                </c:pt>
                <c:pt idx="9">
                  <c:v>424</c:v>
                </c:pt>
                <c:pt idx="10">
                  <c:v>397</c:v>
                </c:pt>
                <c:pt idx="11">
                  <c:v>449</c:v>
                </c:pt>
                <c:pt idx="12">
                  <c:v>423</c:v>
                </c:pt>
                <c:pt idx="13">
                  <c:v>434</c:v>
                </c:pt>
                <c:pt idx="14">
                  <c:v>506</c:v>
                </c:pt>
                <c:pt idx="15">
                  <c:v>471</c:v>
                </c:pt>
                <c:pt idx="16">
                  <c:v>513</c:v>
                </c:pt>
                <c:pt idx="17">
                  <c:v>517</c:v>
                </c:pt>
                <c:pt idx="18">
                  <c:v>578</c:v>
                </c:pt>
                <c:pt idx="19">
                  <c:v>583</c:v>
                </c:pt>
                <c:pt idx="20">
                  <c:v>603</c:v>
                </c:pt>
                <c:pt idx="21">
                  <c:v>741</c:v>
                </c:pt>
                <c:pt idx="22">
                  <c:v>650</c:v>
                </c:pt>
                <c:pt idx="23">
                  <c:v>636</c:v>
                </c:pt>
                <c:pt idx="24">
                  <c:v>572</c:v>
                </c:pt>
                <c:pt idx="25">
                  <c:v>681</c:v>
                </c:pt>
                <c:pt idx="26">
                  <c:v>566</c:v>
                </c:pt>
                <c:pt idx="27">
                  <c:v>597</c:v>
                </c:pt>
                <c:pt idx="28">
                  <c:v>646</c:v>
                </c:pt>
                <c:pt idx="29">
                  <c:v>588</c:v>
                </c:pt>
                <c:pt idx="30">
                  <c:v>585</c:v>
                </c:pt>
                <c:pt idx="31">
                  <c:v>461</c:v>
                </c:pt>
                <c:pt idx="32">
                  <c:v>453</c:v>
                </c:pt>
                <c:pt idx="33">
                  <c:v>452</c:v>
                </c:pt>
                <c:pt idx="34">
                  <c:v>500</c:v>
                </c:pt>
                <c:pt idx="35">
                  <c:v>515</c:v>
                </c:pt>
                <c:pt idx="36">
                  <c:v>490</c:v>
                </c:pt>
                <c:pt idx="37">
                  <c:v>398</c:v>
                </c:pt>
                <c:pt idx="38">
                  <c:v>493</c:v>
                </c:pt>
                <c:pt idx="39">
                  <c:v>435</c:v>
                </c:pt>
                <c:pt idx="40">
                  <c:v>447</c:v>
                </c:pt>
                <c:pt idx="41">
                  <c:v>487</c:v>
                </c:pt>
                <c:pt idx="42">
                  <c:v>473</c:v>
                </c:pt>
                <c:pt idx="43">
                  <c:v>516</c:v>
                </c:pt>
                <c:pt idx="44">
                  <c:v>402</c:v>
                </c:pt>
                <c:pt idx="45">
                  <c:v>465</c:v>
                </c:pt>
                <c:pt idx="46">
                  <c:v>591</c:v>
                </c:pt>
                <c:pt idx="47">
                  <c:v>574</c:v>
                </c:pt>
              </c:numCache>
            </c:numRef>
          </c:val>
          <c:extLst>
            <c:ext xmlns:c16="http://schemas.microsoft.com/office/drawing/2014/chart" uri="{C3380CC4-5D6E-409C-BE32-E72D297353CC}">
              <c16:uniqueId val="{00000000-418D-4023-990E-EF812ED14D45}"/>
            </c:ext>
          </c:extLst>
        </c:ser>
        <c:dLbls>
          <c:showLegendKey val="0"/>
          <c:showVal val="0"/>
          <c:showCatName val="0"/>
          <c:showSerName val="0"/>
          <c:showPercent val="0"/>
          <c:showBubbleSize val="0"/>
        </c:dLbls>
        <c:gapWidth val="50"/>
        <c:axId val="248373464"/>
        <c:axId val="248376208"/>
      </c:barChart>
      <c:lineChart>
        <c:grouping val="standard"/>
        <c:varyColors val="0"/>
        <c:ser>
          <c:idx val="0"/>
          <c:order val="0"/>
          <c:tx>
            <c:strRef>
              <c:f>'2021-2022'!$D$1</c:f>
              <c:strCache>
                <c:ptCount val="1"/>
                <c:pt idx="0">
                  <c:v>2021</c:v>
                </c:pt>
              </c:strCache>
            </c:strRef>
          </c:tx>
          <c:spPr>
            <a:ln w="19050" cap="rnd">
              <a:solidFill>
                <a:schemeClr val="bg1">
                  <a:lumMod val="50000"/>
                </a:schemeClr>
              </a:solidFill>
              <a:round/>
            </a:ln>
            <a:effectLst>
              <a:outerShdw blurRad="50800" dist="38100" dir="2700000" algn="tl" rotWithShape="0">
                <a:prstClr val="black">
                  <a:alpha val="40000"/>
                </a:prstClr>
              </a:outerShdw>
            </a:effectLst>
          </c:spPr>
          <c:marker>
            <c:symbol val="diamond"/>
            <c:size val="3"/>
            <c:spPr>
              <a:solidFill>
                <a:schemeClr val="bg1">
                  <a:lumMod val="75000"/>
                </a:schemeClr>
              </a:solidFill>
              <a:ln>
                <a:solidFill>
                  <a:schemeClr val="bg1">
                    <a:lumMod val="50000"/>
                  </a:schemeClr>
                </a:solidFill>
              </a:ln>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'2021-2022'!$D$2:$D$53</c:f>
              <c:numCache>
                <c:formatCode>General</c:formatCode>
                <c:ptCount val="52"/>
                <c:pt idx="0">
                  <c:v>577</c:v>
                </c:pt>
                <c:pt idx="1">
                  <c:v>667</c:v>
                </c:pt>
                <c:pt idx="2">
                  <c:v>538</c:v>
                </c:pt>
                <c:pt idx="3">
                  <c:v>426</c:v>
                </c:pt>
                <c:pt idx="4">
                  <c:v>382</c:v>
                </c:pt>
                <c:pt idx="5">
                  <c:v>321</c:v>
                </c:pt>
                <c:pt idx="6">
                  <c:v>430</c:v>
                </c:pt>
                <c:pt idx="7">
                  <c:v>384</c:v>
                </c:pt>
                <c:pt idx="8">
                  <c:v>360</c:v>
                </c:pt>
                <c:pt idx="9">
                  <c:v>338</c:v>
                </c:pt>
                <c:pt idx="10">
                  <c:v>303</c:v>
                </c:pt>
                <c:pt idx="11">
                  <c:v>466</c:v>
                </c:pt>
                <c:pt idx="12">
                  <c:v>607</c:v>
                </c:pt>
                <c:pt idx="13">
                  <c:v>696</c:v>
                </c:pt>
                <c:pt idx="14">
                  <c:v>843</c:v>
                </c:pt>
                <c:pt idx="15">
                  <c:v>706</c:v>
                </c:pt>
                <c:pt idx="16">
                  <c:v>813</c:v>
                </c:pt>
                <c:pt idx="17">
                  <c:v>849</c:v>
                </c:pt>
                <c:pt idx="18">
                  <c:v>561</c:v>
                </c:pt>
                <c:pt idx="19">
                  <c:v>1095</c:v>
                </c:pt>
                <c:pt idx="20">
                  <c:v>747</c:v>
                </c:pt>
                <c:pt idx="21">
                  <c:v>722</c:v>
                </c:pt>
                <c:pt idx="22">
                  <c:v>806</c:v>
                </c:pt>
                <c:pt idx="23">
                  <c:v>569</c:v>
                </c:pt>
                <c:pt idx="24">
                  <c:v>955</c:v>
                </c:pt>
                <c:pt idx="25">
                  <c:v>892</c:v>
                </c:pt>
                <c:pt idx="26">
                  <c:v>1055</c:v>
                </c:pt>
                <c:pt idx="27">
                  <c:v>909</c:v>
                </c:pt>
                <c:pt idx="28">
                  <c:v>717</c:v>
                </c:pt>
                <c:pt idx="29">
                  <c:v>598</c:v>
                </c:pt>
                <c:pt idx="30">
                  <c:v>535</c:v>
                </c:pt>
                <c:pt idx="31">
                  <c:v>464</c:v>
                </c:pt>
                <c:pt idx="32">
                  <c:v>488</c:v>
                </c:pt>
                <c:pt idx="33">
                  <c:v>478</c:v>
                </c:pt>
                <c:pt idx="34">
                  <c:v>538</c:v>
                </c:pt>
                <c:pt idx="35">
                  <c:v>524</c:v>
                </c:pt>
                <c:pt idx="36">
                  <c:v>552</c:v>
                </c:pt>
                <c:pt idx="37">
                  <c:v>525</c:v>
                </c:pt>
                <c:pt idx="38">
                  <c:v>558</c:v>
                </c:pt>
                <c:pt idx="39">
                  <c:v>516</c:v>
                </c:pt>
                <c:pt idx="40">
                  <c:v>484</c:v>
                </c:pt>
                <c:pt idx="41">
                  <c:v>574</c:v>
                </c:pt>
                <c:pt idx="42">
                  <c:v>424</c:v>
                </c:pt>
                <c:pt idx="43">
                  <c:v>553</c:v>
                </c:pt>
                <c:pt idx="44">
                  <c:v>479</c:v>
                </c:pt>
                <c:pt idx="45">
                  <c:v>583</c:v>
                </c:pt>
                <c:pt idx="46">
                  <c:v>598</c:v>
                </c:pt>
                <c:pt idx="47">
                  <c:v>470</c:v>
                </c:pt>
                <c:pt idx="48">
                  <c:v>506</c:v>
                </c:pt>
                <c:pt idx="49">
                  <c:v>519</c:v>
                </c:pt>
                <c:pt idx="50">
                  <c:v>542</c:v>
                </c:pt>
                <c:pt idx="51">
                  <c:v>548</c:v>
                </c:pt>
              </c:numCache>
            </c:numRef>
          </c:val>
          <c:smooth val="0"/>
          <c:extLst>
            <c:ext xmlns:c16="http://schemas.microsoft.com/office/drawing/2014/chart" uri="{C3380CC4-5D6E-409C-BE32-E72D297353CC}">
              <c16:uniqueId val="{00000001-B949-4A67-9396-BF9AE04FA15E}"/>
            </c:ext>
          </c:extLst>
        </c:ser>
        <c:ser>
          <c:idx val="3"/>
          <c:order val="1"/>
          <c:tx>
            <c:strRef>
              <c:f>'2021-2022'!$C$1</c:f>
              <c:strCache>
                <c:ptCount val="1"/>
                <c:pt idx="0">
                  <c:v>2020</c:v>
                </c:pt>
              </c:strCache>
            </c:strRef>
          </c:tx>
          <c:spPr>
            <a:ln w="19050" cap="rnd">
              <a:solidFill>
                <a:srgbClr val="002060"/>
              </a:solidFill>
              <a:round/>
            </a:ln>
            <a:effectLst>
              <a:outerShdw blurRad="50800" dist="38100" dir="2700000" algn="tl" rotWithShape="0">
                <a:prstClr val="black">
                  <a:alpha val="40000"/>
                </a:prstClr>
              </a:outerShdw>
            </a:effectLst>
          </c:spPr>
          <c:marker>
            <c:symbol val="square"/>
            <c:size val="2"/>
            <c:spPr>
              <a:solidFill>
                <a:srgbClr val="002060"/>
              </a:solidFill>
              <a:ln w="19050">
                <a:solidFill>
                  <a:srgbClr val="002060"/>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'2021-2022'!$C$2:$C$53</c:f>
              <c:numCache>
                <c:formatCode>General</c:formatCode>
                <c:ptCount val="52"/>
                <c:pt idx="0">
                  <c:v>318</c:v>
                </c:pt>
                <c:pt idx="1">
                  <c:v>354</c:v>
                </c:pt>
                <c:pt idx="2">
                  <c:v>302</c:v>
                </c:pt>
                <c:pt idx="3">
                  <c:v>291</c:v>
                </c:pt>
                <c:pt idx="4">
                  <c:v>273</c:v>
                </c:pt>
                <c:pt idx="5">
                  <c:v>314</c:v>
                </c:pt>
                <c:pt idx="6">
                  <c:v>342</c:v>
                </c:pt>
                <c:pt idx="7">
                  <c:v>338</c:v>
                </c:pt>
                <c:pt idx="8">
                  <c:v>355</c:v>
                </c:pt>
                <c:pt idx="9">
                  <c:v>360</c:v>
                </c:pt>
                <c:pt idx="10">
                  <c:v>505</c:v>
                </c:pt>
                <c:pt idx="11">
                  <c:v>354</c:v>
                </c:pt>
                <c:pt idx="12">
                  <c:v>305</c:v>
                </c:pt>
                <c:pt idx="13">
                  <c:v>214</c:v>
                </c:pt>
                <c:pt idx="14">
                  <c:v>182</c:v>
                </c:pt>
                <c:pt idx="15">
                  <c:v>146</c:v>
                </c:pt>
                <c:pt idx="16">
                  <c:v>112</c:v>
                </c:pt>
                <c:pt idx="17">
                  <c:v>111</c:v>
                </c:pt>
                <c:pt idx="18">
                  <c:v>122</c:v>
                </c:pt>
                <c:pt idx="19">
                  <c:v>155</c:v>
                </c:pt>
                <c:pt idx="20">
                  <c:v>91</c:v>
                </c:pt>
                <c:pt idx="21">
                  <c:v>144</c:v>
                </c:pt>
                <c:pt idx="22">
                  <c:v>140</c:v>
                </c:pt>
                <c:pt idx="23">
                  <c:v>112</c:v>
                </c:pt>
                <c:pt idx="24">
                  <c:v>136</c:v>
                </c:pt>
                <c:pt idx="25">
                  <c:v>190</c:v>
                </c:pt>
                <c:pt idx="26">
                  <c:v>192</c:v>
                </c:pt>
                <c:pt idx="27">
                  <c:v>169</c:v>
                </c:pt>
                <c:pt idx="28">
                  <c:v>229</c:v>
                </c:pt>
                <c:pt idx="29">
                  <c:v>404</c:v>
                </c:pt>
                <c:pt idx="30">
                  <c:v>383</c:v>
                </c:pt>
                <c:pt idx="31">
                  <c:v>337</c:v>
                </c:pt>
                <c:pt idx="32">
                  <c:v>271</c:v>
                </c:pt>
                <c:pt idx="33">
                  <c:v>338</c:v>
                </c:pt>
                <c:pt idx="34">
                  <c:v>321</c:v>
                </c:pt>
                <c:pt idx="35">
                  <c:v>245</c:v>
                </c:pt>
                <c:pt idx="36">
                  <c:v>374</c:v>
                </c:pt>
                <c:pt idx="37">
                  <c:v>365</c:v>
                </c:pt>
                <c:pt idx="38">
                  <c:v>324</c:v>
                </c:pt>
                <c:pt idx="39">
                  <c:v>328</c:v>
                </c:pt>
                <c:pt idx="40">
                  <c:v>323</c:v>
                </c:pt>
                <c:pt idx="41">
                  <c:v>410</c:v>
                </c:pt>
                <c:pt idx="42">
                  <c:v>438</c:v>
                </c:pt>
                <c:pt idx="43">
                  <c:v>323</c:v>
                </c:pt>
                <c:pt idx="44">
                  <c:v>427</c:v>
                </c:pt>
                <c:pt idx="45">
                  <c:v>294</c:v>
                </c:pt>
                <c:pt idx="46">
                  <c:v>354</c:v>
                </c:pt>
                <c:pt idx="47">
                  <c:v>466</c:v>
                </c:pt>
                <c:pt idx="48">
                  <c:v>420</c:v>
                </c:pt>
                <c:pt idx="49">
                  <c:v>399</c:v>
                </c:pt>
                <c:pt idx="50">
                  <c:v>423</c:v>
                </c:pt>
                <c:pt idx="51">
                  <c:v>487</c:v>
                </c:pt>
              </c:numCache>
            </c:numRef>
          </c:val>
          <c:smooth val="0"/>
          <c:extLst>
            <c:ext xmlns:c16="http://schemas.microsoft.com/office/drawing/2014/chart" uri="{C3380CC4-5D6E-409C-BE32-E72D297353CC}">
              <c16:uniqueId val="{00000001-418D-4023-990E-EF812ED14D45}"/>
            </c:ext>
          </c:extLst>
        </c:ser>
        <c:dLbls>
          <c:showLegendKey val="0"/>
          <c:showVal val="0"/>
          <c:showCatName val="0"/>
          <c:showSerName val="0"/>
          <c:showPercent val="0"/>
          <c:showBubbleSize val="0"/>
        </c:dLbls>
        <c:marker val="1"/>
        <c:smooth val="0"/>
        <c:axId val="248373072"/>
        <c:axId val="248375424"/>
      </c:lineChart>
      <c:lineChart>
        <c:grouping val="standard"/>
        <c:varyColors val="0"/>
        <c:ser>
          <c:idx val="4"/>
          <c:order val="2"/>
          <c:tx>
            <c:strRef>
              <c:f>'2021-2022'!$B$1</c:f>
              <c:strCache>
                <c:ptCount val="1"/>
                <c:pt idx="0">
                  <c:v>2019</c:v>
                </c:pt>
              </c:strCache>
            </c:strRef>
          </c:tx>
          <c:spPr>
            <a:ln w="19050" cap="rnd">
              <a:solidFill>
                <a:schemeClr val="accent3"/>
              </a:solidFill>
              <a:round/>
            </a:ln>
            <a:effectLst>
              <a:outerShdw blurRad="50800" dist="38100" dir="2700000" algn="tl" rotWithShape="0">
                <a:prstClr val="black">
                  <a:alpha val="40000"/>
                </a:prstClr>
              </a:outerShdw>
            </a:effectLst>
          </c:spPr>
          <c:marker>
            <c:symbol val="triangle"/>
            <c:size val="2"/>
            <c:spPr>
              <a:solidFill>
                <a:schemeClr val="accent3"/>
              </a:solidFill>
              <a:ln w="19050">
                <a:solidFill>
                  <a:schemeClr val="accent3"/>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'2021-2022'!$B$2:$B$53</c:f>
              <c:numCache>
                <c:formatCode>General</c:formatCode>
                <c:ptCount val="52"/>
                <c:pt idx="0">
                  <c:v>386</c:v>
                </c:pt>
                <c:pt idx="1">
                  <c:v>449</c:v>
                </c:pt>
                <c:pt idx="2">
                  <c:v>377</c:v>
                </c:pt>
                <c:pt idx="3">
                  <c:v>404</c:v>
                </c:pt>
                <c:pt idx="4">
                  <c:v>305</c:v>
                </c:pt>
                <c:pt idx="5">
                  <c:v>332</c:v>
                </c:pt>
                <c:pt idx="6">
                  <c:v>407</c:v>
                </c:pt>
                <c:pt idx="7">
                  <c:v>355</c:v>
                </c:pt>
                <c:pt idx="8">
                  <c:v>394</c:v>
                </c:pt>
                <c:pt idx="9">
                  <c:v>284</c:v>
                </c:pt>
                <c:pt idx="10">
                  <c:v>407</c:v>
                </c:pt>
                <c:pt idx="11">
                  <c:v>310</c:v>
                </c:pt>
                <c:pt idx="12">
                  <c:v>453</c:v>
                </c:pt>
                <c:pt idx="13">
                  <c:v>421</c:v>
                </c:pt>
                <c:pt idx="14">
                  <c:v>331</c:v>
                </c:pt>
                <c:pt idx="15">
                  <c:v>474</c:v>
                </c:pt>
                <c:pt idx="16">
                  <c:v>425</c:v>
                </c:pt>
                <c:pt idx="17">
                  <c:v>443</c:v>
                </c:pt>
                <c:pt idx="18">
                  <c:v>448</c:v>
                </c:pt>
                <c:pt idx="19">
                  <c:v>388</c:v>
                </c:pt>
                <c:pt idx="20">
                  <c:v>466</c:v>
                </c:pt>
                <c:pt idx="21">
                  <c:v>338</c:v>
                </c:pt>
                <c:pt idx="22">
                  <c:v>491</c:v>
                </c:pt>
                <c:pt idx="23">
                  <c:v>506</c:v>
                </c:pt>
                <c:pt idx="24">
                  <c:v>397</c:v>
                </c:pt>
                <c:pt idx="25">
                  <c:v>433</c:v>
                </c:pt>
                <c:pt idx="26">
                  <c:v>505</c:v>
                </c:pt>
                <c:pt idx="27">
                  <c:v>417</c:v>
                </c:pt>
                <c:pt idx="28">
                  <c:v>366</c:v>
                </c:pt>
                <c:pt idx="29">
                  <c:v>443</c:v>
                </c:pt>
                <c:pt idx="30">
                  <c:v>378</c:v>
                </c:pt>
                <c:pt idx="31">
                  <c:v>363</c:v>
                </c:pt>
                <c:pt idx="32">
                  <c:v>362</c:v>
                </c:pt>
                <c:pt idx="33">
                  <c:v>332</c:v>
                </c:pt>
                <c:pt idx="34">
                  <c:v>334</c:v>
                </c:pt>
                <c:pt idx="35">
                  <c:v>319</c:v>
                </c:pt>
                <c:pt idx="36">
                  <c:v>339</c:v>
                </c:pt>
                <c:pt idx="37">
                  <c:v>305</c:v>
                </c:pt>
                <c:pt idx="38">
                  <c:v>303</c:v>
                </c:pt>
                <c:pt idx="39">
                  <c:v>292</c:v>
                </c:pt>
                <c:pt idx="40">
                  <c:v>256</c:v>
                </c:pt>
                <c:pt idx="41">
                  <c:v>342</c:v>
                </c:pt>
                <c:pt idx="42">
                  <c:v>285</c:v>
                </c:pt>
                <c:pt idx="43">
                  <c:v>325</c:v>
                </c:pt>
                <c:pt idx="44">
                  <c:v>339</c:v>
                </c:pt>
                <c:pt idx="45">
                  <c:v>317</c:v>
                </c:pt>
                <c:pt idx="46">
                  <c:v>331</c:v>
                </c:pt>
                <c:pt idx="47">
                  <c:v>343</c:v>
                </c:pt>
                <c:pt idx="48">
                  <c:v>341</c:v>
                </c:pt>
                <c:pt idx="49">
                  <c:v>365</c:v>
                </c:pt>
                <c:pt idx="50">
                  <c:v>312</c:v>
                </c:pt>
                <c:pt idx="51">
                  <c:v>376</c:v>
                </c:pt>
              </c:numCache>
            </c:numRef>
          </c:val>
          <c:smooth val="0"/>
          <c:extLst>
            <c:ext xmlns:c16="http://schemas.microsoft.com/office/drawing/2014/chart" uri="{C3380CC4-5D6E-409C-BE32-E72D297353CC}">
              <c16:uniqueId val="{00000002-418D-4023-990E-EF812ED14D45}"/>
            </c:ext>
          </c:extLst>
        </c:ser>
        <c:dLbls>
          <c:showLegendKey val="0"/>
          <c:showVal val="0"/>
          <c:showCatName val="0"/>
          <c:showSerName val="0"/>
          <c:showPercent val="0"/>
          <c:showBubbleSize val="0"/>
        </c:dLbls>
        <c:marker val="1"/>
        <c:smooth val="0"/>
        <c:axId val="248373464"/>
        <c:axId val="248376208"/>
      </c:lineChart>
      <c:catAx>
        <c:axId val="248373072"/>
        <c:scaling>
          <c:orientation val="minMax"/>
        </c:scaling>
        <c:delete val="0"/>
        <c:axPos val="b"/>
        <c:title>
          <c:tx>
            <c:rich>
              <a:bodyPr rot="0" vert="horz"/>
              <a:lstStyle/>
              <a:p>
                <a:pPr>
                  <a:defRPr/>
                </a:pPr>
                <a:r>
                  <a:rPr lang="es-CO"/>
                  <a:t>Semanas epidemiológicas</a:t>
                </a:r>
              </a:p>
            </c:rich>
          </c:tx>
          <c:layout>
            <c:manualLayout>
              <c:xMode val="edge"/>
              <c:yMode val="edge"/>
              <c:x val="0.38525703610720158"/>
              <c:y val="0.8978303854844440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48375424"/>
        <c:crosses val="autoZero"/>
        <c:auto val="1"/>
        <c:lblAlgn val="ctr"/>
        <c:lblOffset val="100"/>
        <c:noMultiLvlLbl val="0"/>
      </c:catAx>
      <c:valAx>
        <c:axId val="248375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CO"/>
                  <a:t>Número de casos</a:t>
                </a:r>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248373072"/>
        <c:crosses val="autoZero"/>
        <c:crossBetween val="between"/>
      </c:valAx>
      <c:valAx>
        <c:axId val="248376208"/>
        <c:scaling>
          <c:orientation val="minMax"/>
        </c:scaling>
        <c:delete val="1"/>
        <c:axPos val="r"/>
        <c:numFmt formatCode="General" sourceLinked="1"/>
        <c:majorTickMark val="out"/>
        <c:minorTickMark val="none"/>
        <c:tickLblPos val="nextTo"/>
        <c:crossAx val="248373464"/>
        <c:crosses val="max"/>
        <c:crossBetween val="between"/>
      </c:valAx>
      <c:catAx>
        <c:axId val="248373464"/>
        <c:scaling>
          <c:orientation val="minMax"/>
        </c:scaling>
        <c:delete val="1"/>
        <c:axPos val="b"/>
        <c:numFmt formatCode="General" sourceLinked="1"/>
        <c:majorTickMark val="out"/>
        <c:minorTickMark val="none"/>
        <c:tickLblPos val="nextTo"/>
        <c:crossAx val="248376208"/>
        <c:crosses val="autoZero"/>
        <c:auto val="1"/>
        <c:lblAlgn val="ctr"/>
        <c:lblOffset val="100"/>
        <c:noMultiLvlLbl val="0"/>
      </c:catAx>
      <c:spPr>
        <a:noFill/>
        <a:ln>
          <a:noFill/>
        </a:ln>
        <a:effectLst/>
      </c:spPr>
    </c:plotArea>
    <c:legend>
      <c:legendPos val="b"/>
      <c:layout>
        <c:manualLayout>
          <c:xMode val="edge"/>
          <c:yMode val="edge"/>
          <c:x val="0.28384816513445005"/>
          <c:y val="2.7899462503986075E-2"/>
          <c:w val="0.49005780896716172"/>
          <c:h val="8.8232717716621653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900" b="1"/>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'[2-Canal endémico IRA medellin 2022 Bortman y MMWR.xlsx]HOSP'!$B$129</c:f>
              <c:strCache>
                <c:ptCount val="1"/>
                <c:pt idx="0">
                  <c:v>Límite inferior</c:v>
                </c:pt>
              </c:strCache>
            </c:strRef>
          </c:tx>
          <c:spPr>
            <a:ln w="25400" cap="rnd">
              <a:solidFill>
                <a:schemeClr val="accent1"/>
              </a:solidFill>
              <a:round/>
            </a:ln>
            <a:effectLst/>
          </c:spPr>
          <c:marker>
            <c:symbol val="none"/>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MMWR.xlsx]HOSP'!$C$129:$BC$129</c:f>
              <c:numCache>
                <c:formatCode>0.0</c:formatCode>
                <c:ptCount val="53"/>
                <c:pt idx="0">
                  <c:v>0.42900550279588001</c:v>
                </c:pt>
                <c:pt idx="1">
                  <c:v>0.3880757393203873</c:v>
                </c:pt>
                <c:pt idx="2">
                  <c:v>0.29011854484405952</c:v>
                </c:pt>
                <c:pt idx="3">
                  <c:v>0.24132412589021612</c:v>
                </c:pt>
                <c:pt idx="4">
                  <c:v>0.23494371380896939</c:v>
                </c:pt>
                <c:pt idx="5">
                  <c:v>0.23138213786676065</c:v>
                </c:pt>
                <c:pt idx="6">
                  <c:v>0.19671003593513647</c:v>
                </c:pt>
                <c:pt idx="7">
                  <c:v>0.22732566873628546</c:v>
                </c:pt>
                <c:pt idx="8">
                  <c:v>0.25708330920926437</c:v>
                </c:pt>
                <c:pt idx="9">
                  <c:v>0.32786644810771115</c:v>
                </c:pt>
                <c:pt idx="10">
                  <c:v>0.44226810962944907</c:v>
                </c:pt>
                <c:pt idx="11">
                  <c:v>0.39852934591149547</c:v>
                </c:pt>
                <c:pt idx="12">
                  <c:v>0.39770861070095864</c:v>
                </c:pt>
                <c:pt idx="13">
                  <c:v>0.3545045764002972</c:v>
                </c:pt>
                <c:pt idx="14">
                  <c:v>0.29651586902559024</c:v>
                </c:pt>
                <c:pt idx="15">
                  <c:v>0.26551475514429201</c:v>
                </c:pt>
                <c:pt idx="16">
                  <c:v>0.16510247912194287</c:v>
                </c:pt>
                <c:pt idx="17">
                  <c:v>0.22811950028938877</c:v>
                </c:pt>
                <c:pt idx="18">
                  <c:v>0.26929009359400047</c:v>
                </c:pt>
                <c:pt idx="19">
                  <c:v>0.3011029809226542</c:v>
                </c:pt>
                <c:pt idx="20">
                  <c:v>0.20309725986575666</c:v>
                </c:pt>
                <c:pt idx="21">
                  <c:v>0.1724404753172748</c:v>
                </c:pt>
                <c:pt idx="22">
                  <c:v>0.21023829295477869</c:v>
                </c:pt>
                <c:pt idx="23">
                  <c:v>0.1989201496372992</c:v>
                </c:pt>
                <c:pt idx="24">
                  <c:v>0.13468086917450406</c:v>
                </c:pt>
                <c:pt idx="25">
                  <c:v>6.1679288746964822E-2</c:v>
                </c:pt>
                <c:pt idx="26">
                  <c:v>4.2563600353830333E-2</c:v>
                </c:pt>
                <c:pt idx="27">
                  <c:v>4.3086424015417291E-2</c:v>
                </c:pt>
                <c:pt idx="28">
                  <c:v>9.903005853834157E-2</c:v>
                </c:pt>
                <c:pt idx="29">
                  <c:v>0.13794837168542573</c:v>
                </c:pt>
                <c:pt idx="30">
                  <c:v>0.19016068489174098</c:v>
                </c:pt>
                <c:pt idx="31">
                  <c:v>0.17105560531625152</c:v>
                </c:pt>
                <c:pt idx="32">
                  <c:v>0.18985319806303746</c:v>
                </c:pt>
                <c:pt idx="33">
                  <c:v>0.17791605812231159</c:v>
                </c:pt>
                <c:pt idx="34">
                  <c:v>0.25928979258784746</c:v>
                </c:pt>
                <c:pt idx="35">
                  <c:v>0.29894265868962566</c:v>
                </c:pt>
                <c:pt idx="36">
                  <c:v>0.30196377275570097</c:v>
                </c:pt>
                <c:pt idx="37">
                  <c:v>0.31000473297755637</c:v>
                </c:pt>
                <c:pt idx="38">
                  <c:v>0.34996726800011757</c:v>
                </c:pt>
                <c:pt idx="39">
                  <c:v>0.341466853651619</c:v>
                </c:pt>
                <c:pt idx="40">
                  <c:v>0.29081763755888557</c:v>
                </c:pt>
                <c:pt idx="41">
                  <c:v>0.27743218813523995</c:v>
                </c:pt>
                <c:pt idx="42">
                  <c:v>0.33844049456867786</c:v>
                </c:pt>
                <c:pt idx="43">
                  <c:v>0.33739755930481208</c:v>
                </c:pt>
                <c:pt idx="44">
                  <c:v>0.31068755092166567</c:v>
                </c:pt>
                <c:pt idx="45">
                  <c:v>0.37762601458186396</c:v>
                </c:pt>
                <c:pt idx="46">
                  <c:v>0.26071874453998112</c:v>
                </c:pt>
                <c:pt idx="47">
                  <c:v>0.25455919145809325</c:v>
                </c:pt>
                <c:pt idx="48">
                  <c:v>0.21905503668963444</c:v>
                </c:pt>
                <c:pt idx="49">
                  <c:v>0.40627925582712188</c:v>
                </c:pt>
                <c:pt idx="50">
                  <c:v>0.40726040686701381</c:v>
                </c:pt>
                <c:pt idx="51">
                  <c:v>0.50120700543875374</c:v>
                </c:pt>
                <c:pt idx="52">
                  <c:v>0.48419525217708859</c:v>
                </c:pt>
              </c:numCache>
            </c:numRef>
          </c:val>
          <c:smooth val="0"/>
          <c:extLst>
            <c:ext xmlns:c16="http://schemas.microsoft.com/office/drawing/2014/chart" uri="{C3380CC4-5D6E-409C-BE32-E72D297353CC}">
              <c16:uniqueId val="{00000000-73F6-4C4E-A28B-89E5280B39F4}"/>
            </c:ext>
          </c:extLst>
        </c:ser>
        <c:ser>
          <c:idx val="1"/>
          <c:order val="1"/>
          <c:tx>
            <c:strRef>
              <c:f>'[2-Canal endémico IRA medellin 2022 Bortman y MMWR.xlsx]HOSP'!$B$130</c:f>
              <c:strCache>
                <c:ptCount val="1"/>
                <c:pt idx="0">
                  <c:v>Límite superior</c:v>
                </c:pt>
              </c:strCache>
            </c:strRef>
          </c:tx>
          <c:spPr>
            <a:ln w="25400" cap="rnd">
              <a:solidFill>
                <a:schemeClr val="accent2"/>
              </a:solidFill>
              <a:round/>
            </a:ln>
            <a:effectLst/>
          </c:spPr>
          <c:marker>
            <c:symbol val="none"/>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MMWR.xlsx]HOSP'!$C$130:$BC$130</c:f>
              <c:numCache>
                <c:formatCode>0.0</c:formatCode>
                <c:ptCount val="53"/>
                <c:pt idx="0">
                  <c:v>1.5709944972041199</c:v>
                </c:pt>
                <c:pt idx="1">
                  <c:v>1.6119242606796127</c:v>
                </c:pt>
                <c:pt idx="2">
                  <c:v>1.7098814551559405</c:v>
                </c:pt>
                <c:pt idx="3">
                  <c:v>1.7586758741097839</c:v>
                </c:pt>
                <c:pt idx="4">
                  <c:v>1.7650562861910306</c:v>
                </c:pt>
                <c:pt idx="5">
                  <c:v>1.7686178621332393</c:v>
                </c:pt>
                <c:pt idx="6">
                  <c:v>1.8032899640648634</c:v>
                </c:pt>
                <c:pt idx="7">
                  <c:v>1.7726743312637145</c:v>
                </c:pt>
                <c:pt idx="8">
                  <c:v>1.7429166907907356</c:v>
                </c:pt>
                <c:pt idx="9">
                  <c:v>1.6721335518922888</c:v>
                </c:pt>
                <c:pt idx="10">
                  <c:v>1.557731890370551</c:v>
                </c:pt>
                <c:pt idx="11">
                  <c:v>1.6014706540885046</c:v>
                </c:pt>
                <c:pt idx="12">
                  <c:v>1.6022913892990414</c:v>
                </c:pt>
                <c:pt idx="13">
                  <c:v>1.6454954235997028</c:v>
                </c:pt>
                <c:pt idx="14">
                  <c:v>1.7034841309744098</c:v>
                </c:pt>
                <c:pt idx="15">
                  <c:v>1.734485244855708</c:v>
                </c:pt>
                <c:pt idx="16">
                  <c:v>1.8348975208780571</c:v>
                </c:pt>
                <c:pt idx="17">
                  <c:v>1.7718804997106112</c:v>
                </c:pt>
                <c:pt idx="18">
                  <c:v>1.7307099064059996</c:v>
                </c:pt>
                <c:pt idx="19">
                  <c:v>1.6988970190773458</c:v>
                </c:pt>
                <c:pt idx="20">
                  <c:v>1.7969027401342434</c:v>
                </c:pt>
                <c:pt idx="21">
                  <c:v>1.8275595246827252</c:v>
                </c:pt>
                <c:pt idx="22">
                  <c:v>1.7897617070452214</c:v>
                </c:pt>
                <c:pt idx="23">
                  <c:v>1.8010798503627008</c:v>
                </c:pt>
                <c:pt idx="24">
                  <c:v>1.8653191308254959</c:v>
                </c:pt>
                <c:pt idx="25">
                  <c:v>1.9383207112530352</c:v>
                </c:pt>
                <c:pt idx="26">
                  <c:v>1.9574363996461697</c:v>
                </c:pt>
                <c:pt idx="27">
                  <c:v>1.9569135759845828</c:v>
                </c:pt>
                <c:pt idx="28">
                  <c:v>1.9009699414616583</c:v>
                </c:pt>
                <c:pt idx="29">
                  <c:v>1.8620516283145743</c:v>
                </c:pt>
                <c:pt idx="30">
                  <c:v>1.809839315108259</c:v>
                </c:pt>
                <c:pt idx="31">
                  <c:v>1.8289443946837485</c:v>
                </c:pt>
                <c:pt idx="32">
                  <c:v>1.8101468019369626</c:v>
                </c:pt>
                <c:pt idx="33">
                  <c:v>1.8220839418776884</c:v>
                </c:pt>
                <c:pt idx="34">
                  <c:v>1.7407102074121525</c:v>
                </c:pt>
                <c:pt idx="35">
                  <c:v>1.7010573413103742</c:v>
                </c:pt>
                <c:pt idx="36">
                  <c:v>1.698036227244299</c:v>
                </c:pt>
                <c:pt idx="37">
                  <c:v>1.6899952670224436</c:v>
                </c:pt>
                <c:pt idx="38">
                  <c:v>1.6500327319998824</c:v>
                </c:pt>
                <c:pt idx="39">
                  <c:v>1.658533146348381</c:v>
                </c:pt>
                <c:pt idx="40">
                  <c:v>1.7091823624411144</c:v>
                </c:pt>
                <c:pt idx="41">
                  <c:v>1.72256781186476</c:v>
                </c:pt>
                <c:pt idx="42">
                  <c:v>1.6615595054313221</c:v>
                </c:pt>
                <c:pt idx="43">
                  <c:v>1.662602440695188</c:v>
                </c:pt>
                <c:pt idx="44">
                  <c:v>1.6893124490783342</c:v>
                </c:pt>
                <c:pt idx="45">
                  <c:v>1.622373985418136</c:v>
                </c:pt>
                <c:pt idx="46">
                  <c:v>1.739281255460019</c:v>
                </c:pt>
                <c:pt idx="47">
                  <c:v>1.7454408085419066</c:v>
                </c:pt>
                <c:pt idx="48">
                  <c:v>1.7809449633103656</c:v>
                </c:pt>
                <c:pt idx="49">
                  <c:v>1.5937207441728782</c:v>
                </c:pt>
                <c:pt idx="50">
                  <c:v>1.5927395931329862</c:v>
                </c:pt>
                <c:pt idx="51">
                  <c:v>1.4987929945612462</c:v>
                </c:pt>
                <c:pt idx="52">
                  <c:v>1.5158047478229113</c:v>
                </c:pt>
              </c:numCache>
            </c:numRef>
          </c:val>
          <c:smooth val="0"/>
          <c:extLst>
            <c:ext xmlns:c16="http://schemas.microsoft.com/office/drawing/2014/chart" uri="{C3380CC4-5D6E-409C-BE32-E72D297353CC}">
              <c16:uniqueId val="{00000001-73F6-4C4E-A28B-89E5280B39F4}"/>
            </c:ext>
          </c:extLst>
        </c:ser>
        <c:ser>
          <c:idx val="2"/>
          <c:order val="2"/>
          <c:tx>
            <c:strRef>
              <c:f>'[2-Canal endémico IRA medellin 2022 Bortman y MMWR.xlsx]HOSP'!$B$131</c:f>
              <c:strCache>
                <c:ptCount val="1"/>
                <c:pt idx="0">
                  <c:v>Razón observada</c:v>
                </c:pt>
              </c:strCache>
            </c:strRef>
          </c:tx>
          <c:spPr>
            <a:ln w="28575" cap="rnd">
              <a:noFill/>
              <a:round/>
            </a:ln>
            <a:effectLst/>
          </c:spPr>
          <c:marker>
            <c:symbol val="circle"/>
            <c:size val="4"/>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MMWR.xlsx]HOSP'!$C$131:$BB$131</c:f>
              <c:numCache>
                <c:formatCode>General</c:formatCode>
                <c:ptCount val="52"/>
                <c:pt idx="0">
                  <c:v>1.865776528460998</c:v>
                </c:pt>
                <c:pt idx="1">
                  <c:v>2.2114739629302735</c:v>
                </c:pt>
                <c:pt idx="2">
                  <c:v>2.3758169934640523</c:v>
                </c:pt>
                <c:pt idx="3">
                  <c:v>2.4075732899022797</c:v>
                </c:pt>
                <c:pt idx="4">
                  <c:v>2.3928647271182846</c:v>
                </c:pt>
                <c:pt idx="5">
                  <c:v>2.0649112063686466</c:v>
                </c:pt>
                <c:pt idx="6">
                  <c:v>1.7713651498335183</c:v>
                </c:pt>
                <c:pt idx="7">
                  <c:v>1.7434000336304019</c:v>
                </c:pt>
                <c:pt idx="8">
                  <c:v>1.4603491271820448</c:v>
                </c:pt>
                <c:pt idx="9">
                  <c:v>1.3179070972198239</c:v>
                </c:pt>
                <c:pt idx="10">
                  <c:v>1.3299832495812396</c:v>
                </c:pt>
                <c:pt idx="11">
                  <c:v>1.4707916287534122</c:v>
                </c:pt>
                <c:pt idx="12">
                  <c:v>1.3699172364159771</c:v>
                </c:pt>
                <c:pt idx="13">
                  <c:v>1.3954983922829582</c:v>
                </c:pt>
                <c:pt idx="14">
                  <c:v>1.6951423785594639</c:v>
                </c:pt>
                <c:pt idx="15">
                  <c:v>1.6124001521491063</c:v>
                </c:pt>
                <c:pt idx="16">
                  <c:v>1.5709424974481117</c:v>
                </c:pt>
                <c:pt idx="17">
                  <c:v>1.5640336134453783</c:v>
                </c:pt>
                <c:pt idx="18">
                  <c:v>1.6218238503507403</c:v>
                </c:pt>
                <c:pt idx="19">
                  <c:v>1.7240019714144899</c:v>
                </c:pt>
                <c:pt idx="20">
                  <c:v>1.7152338811630847</c:v>
                </c:pt>
                <c:pt idx="21">
                  <c:v>2.061514683153014</c:v>
                </c:pt>
                <c:pt idx="22">
                  <c:v>1.7125292740046838</c:v>
                </c:pt>
                <c:pt idx="23">
                  <c:v>1.7012929112795365</c:v>
                </c:pt>
                <c:pt idx="24">
                  <c:v>1.6027397260273972</c:v>
                </c:pt>
                <c:pt idx="25">
                  <c:v>1.943862987630828</c:v>
                </c:pt>
                <c:pt idx="26">
                  <c:v>1.6480103526366872</c:v>
                </c:pt>
                <c:pt idx="27">
                  <c:v>1.8753926701570682</c:v>
                </c:pt>
                <c:pt idx="28">
                  <c:v>2.1180327868852458</c:v>
                </c:pt>
                <c:pt idx="29">
                  <c:v>1.9338571167549792</c:v>
                </c:pt>
                <c:pt idx="30">
                  <c:v>1.814891416752844</c:v>
                </c:pt>
                <c:pt idx="31">
                  <c:v>1.5136811382707043</c:v>
                </c:pt>
                <c:pt idx="32">
                  <c:v>1.4573726541554961</c:v>
                </c:pt>
                <c:pt idx="33">
                  <c:v>1.4931180033033584</c:v>
                </c:pt>
                <c:pt idx="34">
                  <c:v>1.6034206306787815</c:v>
                </c:pt>
                <c:pt idx="35">
                  <c:v>1.844776119402985</c:v>
                </c:pt>
                <c:pt idx="36">
                  <c:v>1.7818181818181817</c:v>
                </c:pt>
                <c:pt idx="37">
                  <c:v>1.4737708290475211</c:v>
                </c:pt>
                <c:pt idx="38">
                  <c:v>1.7883917775090687</c:v>
                </c:pt>
                <c:pt idx="39">
                  <c:v>1.7171052631578947</c:v>
                </c:pt>
                <c:pt idx="40">
                  <c:v>1.7563850687622791</c:v>
                </c:pt>
                <c:pt idx="41">
                  <c:v>1.9077257889009793</c:v>
                </c:pt>
                <c:pt idx="42">
                  <c:v>1.786778593913956</c:v>
                </c:pt>
                <c:pt idx="43">
                  <c:v>1.957841483979764</c:v>
                </c:pt>
                <c:pt idx="44">
                  <c:v>1.4009680542110357</c:v>
                </c:pt>
                <c:pt idx="45">
                  <c:v>1.5026929982046677</c:v>
                </c:pt>
                <c:pt idx="46">
                  <c:v>1.759801488833747</c:v>
                </c:pt>
                <c:pt idx="47">
                  <c:v>1.7248747913188649</c:v>
                </c:pt>
                <c:pt idx="48">
                  <c:v>0</c:v>
                </c:pt>
                <c:pt idx="49">
                  <c:v>0</c:v>
                </c:pt>
                <c:pt idx="50">
                  <c:v>0</c:v>
                </c:pt>
                <c:pt idx="51">
                  <c:v>0</c:v>
                </c:pt>
              </c:numCache>
            </c:numRef>
          </c:val>
          <c:smooth val="0"/>
          <c:extLst>
            <c:ext xmlns:c16="http://schemas.microsoft.com/office/drawing/2014/chart" uri="{C3380CC4-5D6E-409C-BE32-E72D297353CC}">
              <c16:uniqueId val="{00000002-73F6-4C4E-A28B-89E5280B39F4}"/>
            </c:ext>
          </c:extLst>
        </c:ser>
        <c:ser>
          <c:idx val="3"/>
          <c:order val="3"/>
          <c:tx>
            <c:strRef>
              <c:f>'[2-Canal endémico IRA medellin 2022 Bortman y MMWR.xlsx]HOSP'!$B$132</c:f>
              <c:strCache>
                <c:ptCount val="1"/>
                <c:pt idx="0">
                  <c:v>Razón esperada</c:v>
                </c:pt>
              </c:strCache>
            </c:strRef>
          </c:tx>
          <c:spPr>
            <a:ln w="50800" cap="rnd">
              <a:solidFill>
                <a:schemeClr val="tx1"/>
              </a:solidFill>
              <a:prstDash val="sysDot"/>
              <a:round/>
            </a:ln>
            <a:effectLst/>
          </c:spPr>
          <c:marker>
            <c:symbol val="none"/>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MMWR.xlsx]HOSP'!$C$132:$BC$132</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73F6-4C4E-A28B-89E5280B39F4}"/>
            </c:ext>
          </c:extLst>
        </c:ser>
        <c:dLbls>
          <c:showLegendKey val="0"/>
          <c:showVal val="0"/>
          <c:showCatName val="0"/>
          <c:showSerName val="0"/>
          <c:showPercent val="0"/>
          <c:showBubbleSize val="0"/>
        </c:dLbls>
        <c:smooth val="0"/>
        <c:axId val="241157864"/>
        <c:axId val="241161784"/>
      </c:lineChart>
      <c:catAx>
        <c:axId val="241157864"/>
        <c:scaling>
          <c:orientation val="minMax"/>
        </c:scaling>
        <c:delete val="0"/>
        <c:axPos val="b"/>
        <c:title>
          <c:tx>
            <c:rich>
              <a:bodyPr rot="0" vert="horz"/>
              <a:lstStyle/>
              <a:p>
                <a:pPr>
                  <a:defRPr/>
                </a:pPr>
                <a:r>
                  <a:rPr lang="es-CO" dirty="0"/>
                  <a:t>Semanas epidemiológicas</a:t>
                </a:r>
              </a:p>
            </c:rich>
          </c:tx>
          <c:layout>
            <c:manualLayout>
              <c:xMode val="edge"/>
              <c:yMode val="edge"/>
              <c:x val="0.41759906534021307"/>
              <c:y val="0.76722565760713624"/>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41161784"/>
        <c:crosses val="autoZero"/>
        <c:auto val="1"/>
        <c:lblAlgn val="ctr"/>
        <c:lblOffset val="100"/>
        <c:noMultiLvlLbl val="0"/>
      </c:catAx>
      <c:valAx>
        <c:axId val="241161784"/>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241157864"/>
        <c:crosses val="autoZero"/>
        <c:crossBetween val="between"/>
      </c:valAx>
      <c:spPr>
        <a:noFill/>
        <a:ln>
          <a:noFill/>
        </a:ln>
        <a:effectLst/>
      </c:spPr>
    </c:plotArea>
    <c:legend>
      <c:legendPos val="b"/>
      <c:layout>
        <c:manualLayout>
          <c:xMode val="edge"/>
          <c:yMode val="edge"/>
          <c:x val="4.1580135597229624E-2"/>
          <c:y val="0.86092901752270967"/>
          <c:w val="0.91057296612852168"/>
          <c:h val="6.6558836587947451E-2"/>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6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64117538416604"/>
          <c:y val="3.187443937851768E-2"/>
          <c:w val="0.82782063504108105"/>
          <c:h val="0.67057769682596668"/>
        </c:manualLayout>
      </c:layout>
      <c:lineChart>
        <c:grouping val="standard"/>
        <c:varyColors val="0"/>
        <c:ser>
          <c:idx val="0"/>
          <c:order val="0"/>
          <c:tx>
            <c:strRef>
              <c:f>'[2-Canal endémico IRA medellin 2022 Bortman y MMWR.xlsx]UCI'!$A$29</c:f>
              <c:strCache>
                <c:ptCount val="1"/>
                <c:pt idx="0">
                  <c:v>Li 2 años ant</c:v>
                </c:pt>
              </c:strCache>
            </c:strRef>
          </c:tx>
          <c:spPr>
            <a:ln w="25400">
              <a:solidFill>
                <a:srgbClr val="006411"/>
              </a:solidFill>
              <a:prstDash val="solid"/>
            </a:ln>
          </c:spPr>
          <c:marker>
            <c:symbol val="none"/>
          </c:marker>
          <c:val>
            <c:numRef>
              <c:f>'[2-Canal endémico IRA medellin 2022 Bortman y MMWR.xlsx]UCI'!$B$29:$BA$29</c:f>
              <c:numCache>
                <c:formatCode>0.0</c:formatCode>
                <c:ptCount val="52"/>
                <c:pt idx="0">
                  <c:v>18.591363534317921</c:v>
                </c:pt>
                <c:pt idx="1">
                  <c:v>18.591363534317921</c:v>
                </c:pt>
                <c:pt idx="2">
                  <c:v>18.591363534317921</c:v>
                </c:pt>
                <c:pt idx="3">
                  <c:v>18.591363534317921</c:v>
                </c:pt>
                <c:pt idx="4">
                  <c:v>18.591363534317921</c:v>
                </c:pt>
                <c:pt idx="5">
                  <c:v>18.591363534317921</c:v>
                </c:pt>
                <c:pt idx="6">
                  <c:v>18.591363534317921</c:v>
                </c:pt>
                <c:pt idx="7">
                  <c:v>18.591363534317921</c:v>
                </c:pt>
                <c:pt idx="8">
                  <c:v>18.591363534317921</c:v>
                </c:pt>
                <c:pt idx="9">
                  <c:v>18.591363534317921</c:v>
                </c:pt>
                <c:pt idx="10">
                  <c:v>18.591363534317921</c:v>
                </c:pt>
                <c:pt idx="11">
                  <c:v>18.591363534317921</c:v>
                </c:pt>
                <c:pt idx="12">
                  <c:v>18.591363534317921</c:v>
                </c:pt>
                <c:pt idx="13">
                  <c:v>18.591363534317921</c:v>
                </c:pt>
                <c:pt idx="14">
                  <c:v>18.591363534317921</c:v>
                </c:pt>
                <c:pt idx="15">
                  <c:v>18.591363534317921</c:v>
                </c:pt>
                <c:pt idx="16">
                  <c:v>18.591363534317921</c:v>
                </c:pt>
                <c:pt idx="17">
                  <c:v>18.591363534317921</c:v>
                </c:pt>
                <c:pt idx="18">
                  <c:v>18.591363534317921</c:v>
                </c:pt>
                <c:pt idx="19">
                  <c:v>18.591363534317921</c:v>
                </c:pt>
                <c:pt idx="20">
                  <c:v>18.591363534317921</c:v>
                </c:pt>
                <c:pt idx="21">
                  <c:v>18.591363534317921</c:v>
                </c:pt>
                <c:pt idx="22">
                  <c:v>18.591363534317921</c:v>
                </c:pt>
                <c:pt idx="23">
                  <c:v>18.591363534317921</c:v>
                </c:pt>
                <c:pt idx="24">
                  <c:v>18.591363534317921</c:v>
                </c:pt>
                <c:pt idx="25">
                  <c:v>18.591363534317921</c:v>
                </c:pt>
                <c:pt idx="26">
                  <c:v>18.591363534317921</c:v>
                </c:pt>
                <c:pt idx="27">
                  <c:v>18.591363534317921</c:v>
                </c:pt>
                <c:pt idx="28">
                  <c:v>18.591363534317921</c:v>
                </c:pt>
                <c:pt idx="29">
                  <c:v>18.591363534317921</c:v>
                </c:pt>
                <c:pt idx="30">
                  <c:v>18.591363534317921</c:v>
                </c:pt>
                <c:pt idx="31">
                  <c:v>18.591363534317921</c:v>
                </c:pt>
                <c:pt idx="32">
                  <c:v>18.591363534317921</c:v>
                </c:pt>
                <c:pt idx="33">
                  <c:v>18.591363534317921</c:v>
                </c:pt>
                <c:pt idx="34">
                  <c:v>18.591363534317921</c:v>
                </c:pt>
                <c:pt idx="35">
                  <c:v>18.591363534317921</c:v>
                </c:pt>
                <c:pt idx="36">
                  <c:v>18.591363534317921</c:v>
                </c:pt>
                <c:pt idx="37">
                  <c:v>18.591363534317921</c:v>
                </c:pt>
                <c:pt idx="38">
                  <c:v>18.591363534317921</c:v>
                </c:pt>
                <c:pt idx="39">
                  <c:v>18.591363534317921</c:v>
                </c:pt>
                <c:pt idx="40">
                  <c:v>18.591363534317921</c:v>
                </c:pt>
                <c:pt idx="41">
                  <c:v>18.591363534317921</c:v>
                </c:pt>
                <c:pt idx="42">
                  <c:v>18.591363534317921</c:v>
                </c:pt>
                <c:pt idx="43">
                  <c:v>18.591363534317921</c:v>
                </c:pt>
                <c:pt idx="44">
                  <c:v>18.591363534317921</c:v>
                </c:pt>
                <c:pt idx="45">
                  <c:v>18.591363534317921</c:v>
                </c:pt>
                <c:pt idx="46">
                  <c:v>18.591363534317921</c:v>
                </c:pt>
                <c:pt idx="47">
                  <c:v>18.591363534317921</c:v>
                </c:pt>
                <c:pt idx="48">
                  <c:v>18.591363534317921</c:v>
                </c:pt>
                <c:pt idx="49">
                  <c:v>18.591363534317921</c:v>
                </c:pt>
                <c:pt idx="50">
                  <c:v>18.591363534317921</c:v>
                </c:pt>
                <c:pt idx="51">
                  <c:v>18.591363534317921</c:v>
                </c:pt>
              </c:numCache>
            </c:numRef>
          </c:val>
          <c:smooth val="0"/>
          <c:extLst>
            <c:ext xmlns:c16="http://schemas.microsoft.com/office/drawing/2014/chart" uri="{C3380CC4-5D6E-409C-BE32-E72D297353CC}">
              <c16:uniqueId val="{00000000-88DC-4B92-9B5F-AD0FFF287919}"/>
            </c:ext>
          </c:extLst>
        </c:ser>
        <c:ser>
          <c:idx val="1"/>
          <c:order val="1"/>
          <c:tx>
            <c:strRef>
              <c:f>'[2-Canal endémico IRA medellin 2022 Bortman y MMWR.xlsx]UCI'!$A$30</c:f>
              <c:strCache>
                <c:ptCount val="1"/>
                <c:pt idx="0">
                  <c:v>Ls 2 años ant</c:v>
                </c:pt>
              </c:strCache>
            </c:strRef>
          </c:tx>
          <c:spPr>
            <a:ln w="25400">
              <a:solidFill>
                <a:srgbClr val="C00000"/>
              </a:solidFill>
              <a:prstDash val="solid"/>
            </a:ln>
          </c:spPr>
          <c:marker>
            <c:symbol val="none"/>
          </c:marker>
          <c:val>
            <c:numRef>
              <c:f>'[2-Canal endémico IRA medellin 2022 Bortman y MMWR.xlsx]UCI'!$B$30:$BA$30</c:f>
              <c:numCache>
                <c:formatCode>0.0</c:formatCode>
                <c:ptCount val="52"/>
                <c:pt idx="0">
                  <c:v>225.67786723491287</c:v>
                </c:pt>
                <c:pt idx="1">
                  <c:v>225.67786723491287</c:v>
                </c:pt>
                <c:pt idx="2">
                  <c:v>225.67786723491287</c:v>
                </c:pt>
                <c:pt idx="3">
                  <c:v>225.67786723491287</c:v>
                </c:pt>
                <c:pt idx="4">
                  <c:v>225.67786723491287</c:v>
                </c:pt>
                <c:pt idx="5">
                  <c:v>225.67786723491287</c:v>
                </c:pt>
                <c:pt idx="6">
                  <c:v>225.67786723491287</c:v>
                </c:pt>
                <c:pt idx="7">
                  <c:v>225.67786723491287</c:v>
                </c:pt>
                <c:pt idx="8">
                  <c:v>225.67786723491287</c:v>
                </c:pt>
                <c:pt idx="9">
                  <c:v>225.67786723491287</c:v>
                </c:pt>
                <c:pt idx="10">
                  <c:v>225.67786723491287</c:v>
                </c:pt>
                <c:pt idx="11">
                  <c:v>225.67786723491287</c:v>
                </c:pt>
                <c:pt idx="12">
                  <c:v>225.67786723491287</c:v>
                </c:pt>
                <c:pt idx="13">
                  <c:v>225.67786723491287</c:v>
                </c:pt>
                <c:pt idx="14">
                  <c:v>225.67786723491287</c:v>
                </c:pt>
                <c:pt idx="15">
                  <c:v>225.67786723491287</c:v>
                </c:pt>
                <c:pt idx="16">
                  <c:v>225.67786723491287</c:v>
                </c:pt>
                <c:pt idx="17">
                  <c:v>225.67786723491287</c:v>
                </c:pt>
                <c:pt idx="18">
                  <c:v>225.67786723491287</c:v>
                </c:pt>
                <c:pt idx="19">
                  <c:v>225.67786723491287</c:v>
                </c:pt>
                <c:pt idx="20">
                  <c:v>225.67786723491287</c:v>
                </c:pt>
                <c:pt idx="21">
                  <c:v>225.67786723491287</c:v>
                </c:pt>
                <c:pt idx="22">
                  <c:v>225.67786723491287</c:v>
                </c:pt>
                <c:pt idx="23">
                  <c:v>225.67786723491287</c:v>
                </c:pt>
                <c:pt idx="24">
                  <c:v>225.67786723491287</c:v>
                </c:pt>
                <c:pt idx="25">
                  <c:v>225.67786723491287</c:v>
                </c:pt>
                <c:pt idx="26">
                  <c:v>225.67786723491287</c:v>
                </c:pt>
                <c:pt idx="27">
                  <c:v>225.67786723491287</c:v>
                </c:pt>
                <c:pt idx="28">
                  <c:v>225.67786723491287</c:v>
                </c:pt>
                <c:pt idx="29">
                  <c:v>225.67786723491287</c:v>
                </c:pt>
                <c:pt idx="30">
                  <c:v>225.67786723491287</c:v>
                </c:pt>
                <c:pt idx="31">
                  <c:v>225.67786723491287</c:v>
                </c:pt>
                <c:pt idx="32">
                  <c:v>225.67786723491287</c:v>
                </c:pt>
                <c:pt idx="33">
                  <c:v>225.67786723491287</c:v>
                </c:pt>
                <c:pt idx="34">
                  <c:v>225.67786723491287</c:v>
                </c:pt>
                <c:pt idx="35">
                  <c:v>225.67786723491287</c:v>
                </c:pt>
                <c:pt idx="36">
                  <c:v>225.67786723491287</c:v>
                </c:pt>
                <c:pt idx="37">
                  <c:v>225.67786723491287</c:v>
                </c:pt>
                <c:pt idx="38">
                  <c:v>225.67786723491287</c:v>
                </c:pt>
                <c:pt idx="39">
                  <c:v>225.67786723491287</c:v>
                </c:pt>
                <c:pt idx="40">
                  <c:v>225.67786723491287</c:v>
                </c:pt>
                <c:pt idx="41">
                  <c:v>225.67786723491287</c:v>
                </c:pt>
                <c:pt idx="42">
                  <c:v>225.67786723491287</c:v>
                </c:pt>
                <c:pt idx="43">
                  <c:v>225.67786723491287</c:v>
                </c:pt>
                <c:pt idx="44">
                  <c:v>225.67786723491287</c:v>
                </c:pt>
                <c:pt idx="45">
                  <c:v>225.67786723491287</c:v>
                </c:pt>
                <c:pt idx="46">
                  <c:v>225.67786723491287</c:v>
                </c:pt>
                <c:pt idx="47">
                  <c:v>225.67786723491287</c:v>
                </c:pt>
                <c:pt idx="48">
                  <c:v>225.67786723491287</c:v>
                </c:pt>
                <c:pt idx="49">
                  <c:v>225.67786723491287</c:v>
                </c:pt>
                <c:pt idx="50">
                  <c:v>225.67786723491287</c:v>
                </c:pt>
                <c:pt idx="51">
                  <c:v>225.67786723491287</c:v>
                </c:pt>
              </c:numCache>
            </c:numRef>
          </c:val>
          <c:smooth val="0"/>
          <c:extLst>
            <c:ext xmlns:c16="http://schemas.microsoft.com/office/drawing/2014/chart" uri="{C3380CC4-5D6E-409C-BE32-E72D297353CC}">
              <c16:uniqueId val="{00000001-88DC-4B92-9B5F-AD0FFF287919}"/>
            </c:ext>
          </c:extLst>
        </c:ser>
        <c:ser>
          <c:idx val="2"/>
          <c:order val="2"/>
          <c:tx>
            <c:strRef>
              <c:f>'[2-Canal endémico IRA medellin 2022 Bortman y MMWR.xlsx]UCI'!$A$23</c:f>
              <c:strCache>
                <c:ptCount val="1"/>
                <c:pt idx="0">
                  <c:v>2022</c:v>
                </c:pt>
              </c:strCache>
            </c:strRef>
          </c:tx>
          <c:spPr>
            <a:ln w="19050">
              <a:solidFill>
                <a:schemeClr val="tx1"/>
              </a:solidFill>
              <a:prstDash val="sysDot"/>
            </a:ln>
          </c:spPr>
          <c:marker>
            <c:symbol val="circle"/>
            <c:size val="5"/>
            <c:spPr>
              <a:solidFill>
                <a:schemeClr val="tx1"/>
              </a:solidFill>
              <a:ln w="19050">
                <a:noFill/>
                <a:prstDash val="dashDot"/>
              </a:ln>
            </c:spPr>
          </c:marker>
          <c:val>
            <c:numRef>
              <c:f>'[2-Canal endémico IRA medellin 2022 Bortman y MMWR.xlsx]UCI'!$B$23:$BA$23</c:f>
              <c:numCache>
                <c:formatCode>General</c:formatCode>
                <c:ptCount val="52"/>
                <c:pt idx="0">
                  <c:v>115</c:v>
                </c:pt>
                <c:pt idx="1">
                  <c:v>152</c:v>
                </c:pt>
                <c:pt idx="2">
                  <c:v>182</c:v>
                </c:pt>
                <c:pt idx="3">
                  <c:v>144</c:v>
                </c:pt>
                <c:pt idx="4">
                  <c:v>133</c:v>
                </c:pt>
                <c:pt idx="5">
                  <c:v>141</c:v>
                </c:pt>
                <c:pt idx="6">
                  <c:v>121</c:v>
                </c:pt>
                <c:pt idx="7">
                  <c:v>98</c:v>
                </c:pt>
                <c:pt idx="8">
                  <c:v>77</c:v>
                </c:pt>
                <c:pt idx="9">
                  <c:v>77</c:v>
                </c:pt>
                <c:pt idx="10">
                  <c:v>63</c:v>
                </c:pt>
                <c:pt idx="11">
                  <c:v>76</c:v>
                </c:pt>
                <c:pt idx="12">
                  <c:v>75</c:v>
                </c:pt>
                <c:pt idx="13">
                  <c:v>72</c:v>
                </c:pt>
                <c:pt idx="14">
                  <c:v>71</c:v>
                </c:pt>
                <c:pt idx="15">
                  <c:v>66</c:v>
                </c:pt>
                <c:pt idx="16">
                  <c:v>69</c:v>
                </c:pt>
                <c:pt idx="17">
                  <c:v>81</c:v>
                </c:pt>
                <c:pt idx="18">
                  <c:v>73</c:v>
                </c:pt>
                <c:pt idx="19">
                  <c:v>67</c:v>
                </c:pt>
                <c:pt idx="20">
                  <c:v>65</c:v>
                </c:pt>
                <c:pt idx="21">
                  <c:v>83</c:v>
                </c:pt>
                <c:pt idx="22">
                  <c:v>73</c:v>
                </c:pt>
                <c:pt idx="23">
                  <c:v>65</c:v>
                </c:pt>
                <c:pt idx="24">
                  <c:v>70</c:v>
                </c:pt>
                <c:pt idx="25">
                  <c:v>114</c:v>
                </c:pt>
                <c:pt idx="26">
                  <c:v>74</c:v>
                </c:pt>
                <c:pt idx="27">
                  <c:v>80</c:v>
                </c:pt>
                <c:pt idx="28">
                  <c:v>60</c:v>
                </c:pt>
                <c:pt idx="29">
                  <c:v>59</c:v>
                </c:pt>
                <c:pt idx="30">
                  <c:v>57</c:v>
                </c:pt>
                <c:pt idx="31">
                  <c:v>57</c:v>
                </c:pt>
                <c:pt idx="32">
                  <c:v>52</c:v>
                </c:pt>
                <c:pt idx="33">
                  <c:v>57</c:v>
                </c:pt>
                <c:pt idx="34">
                  <c:v>70</c:v>
                </c:pt>
                <c:pt idx="35">
                  <c:v>77</c:v>
                </c:pt>
                <c:pt idx="36">
                  <c:v>52</c:v>
                </c:pt>
                <c:pt idx="37">
                  <c:v>76</c:v>
                </c:pt>
                <c:pt idx="38">
                  <c:v>78</c:v>
                </c:pt>
                <c:pt idx="39">
                  <c:v>64</c:v>
                </c:pt>
                <c:pt idx="40">
                  <c:v>60</c:v>
                </c:pt>
                <c:pt idx="41">
                  <c:v>53</c:v>
                </c:pt>
                <c:pt idx="42">
                  <c:v>53</c:v>
                </c:pt>
                <c:pt idx="43">
                  <c:v>50</c:v>
                </c:pt>
                <c:pt idx="44">
                  <c:v>43</c:v>
                </c:pt>
                <c:pt idx="45">
                  <c:v>73</c:v>
                </c:pt>
                <c:pt idx="46">
                  <c:v>66</c:v>
                </c:pt>
                <c:pt idx="47">
                  <c:v>60</c:v>
                </c:pt>
              </c:numCache>
            </c:numRef>
          </c:val>
          <c:smooth val="0"/>
          <c:extLst>
            <c:ext xmlns:c16="http://schemas.microsoft.com/office/drawing/2014/chart" uri="{C3380CC4-5D6E-409C-BE32-E72D297353CC}">
              <c16:uniqueId val="{00000002-88DC-4B92-9B5F-AD0FFF287919}"/>
            </c:ext>
          </c:extLst>
        </c:ser>
        <c:ser>
          <c:idx val="3"/>
          <c:order val="3"/>
          <c:tx>
            <c:strRef>
              <c:f>'[2-Canal endémico IRA medellin 2022 Bortman y MMWR.xlsx]UCI'!$A$28</c:f>
              <c:strCache>
                <c:ptCount val="1"/>
                <c:pt idx="0">
                  <c:v>Promedio 2 años ant</c:v>
                </c:pt>
              </c:strCache>
            </c:strRef>
          </c:tx>
          <c:marker>
            <c:symbol val="none"/>
          </c:marker>
          <c:val>
            <c:numRef>
              <c:f>'[2-Canal endémico IRA medellin 2022 Bortman y MMWR.xlsx]UCI'!$B$28:$BA$28</c:f>
              <c:numCache>
                <c:formatCode>0.0</c:formatCode>
                <c:ptCount val="52"/>
                <c:pt idx="0">
                  <c:v>122.13461538461539</c:v>
                </c:pt>
                <c:pt idx="1">
                  <c:v>122.13461538461539</c:v>
                </c:pt>
                <c:pt idx="2">
                  <c:v>122.13461538461539</c:v>
                </c:pt>
                <c:pt idx="3">
                  <c:v>122.13461538461539</c:v>
                </c:pt>
                <c:pt idx="4">
                  <c:v>122.13461538461539</c:v>
                </c:pt>
                <c:pt idx="5">
                  <c:v>122.13461538461539</c:v>
                </c:pt>
                <c:pt idx="6">
                  <c:v>122.13461538461539</c:v>
                </c:pt>
                <c:pt idx="7">
                  <c:v>122.13461538461539</c:v>
                </c:pt>
                <c:pt idx="8">
                  <c:v>122.13461538461539</c:v>
                </c:pt>
                <c:pt idx="9">
                  <c:v>122.13461538461539</c:v>
                </c:pt>
                <c:pt idx="10">
                  <c:v>122.13461538461539</c:v>
                </c:pt>
                <c:pt idx="11">
                  <c:v>122.13461538461539</c:v>
                </c:pt>
                <c:pt idx="12">
                  <c:v>122.13461538461539</c:v>
                </c:pt>
                <c:pt idx="13">
                  <c:v>122.13461538461539</c:v>
                </c:pt>
                <c:pt idx="14">
                  <c:v>122.13461538461539</c:v>
                </c:pt>
                <c:pt idx="15">
                  <c:v>122.13461538461539</c:v>
                </c:pt>
                <c:pt idx="16">
                  <c:v>122.13461538461539</c:v>
                </c:pt>
                <c:pt idx="17">
                  <c:v>122.13461538461539</c:v>
                </c:pt>
                <c:pt idx="18">
                  <c:v>122.13461538461539</c:v>
                </c:pt>
                <c:pt idx="19">
                  <c:v>122.13461538461539</c:v>
                </c:pt>
                <c:pt idx="20">
                  <c:v>122.13461538461539</c:v>
                </c:pt>
                <c:pt idx="21">
                  <c:v>122.13461538461539</c:v>
                </c:pt>
                <c:pt idx="22">
                  <c:v>122.13461538461539</c:v>
                </c:pt>
                <c:pt idx="23">
                  <c:v>122.13461538461539</c:v>
                </c:pt>
                <c:pt idx="24">
                  <c:v>122.13461538461539</c:v>
                </c:pt>
                <c:pt idx="25">
                  <c:v>122.13461538461539</c:v>
                </c:pt>
                <c:pt idx="26">
                  <c:v>122.13461538461539</c:v>
                </c:pt>
                <c:pt idx="27">
                  <c:v>122.13461538461539</c:v>
                </c:pt>
                <c:pt idx="28">
                  <c:v>122.13461538461539</c:v>
                </c:pt>
                <c:pt idx="29">
                  <c:v>122.13461538461539</c:v>
                </c:pt>
                <c:pt idx="30">
                  <c:v>122.13461538461539</c:v>
                </c:pt>
                <c:pt idx="31">
                  <c:v>122.13461538461539</c:v>
                </c:pt>
                <c:pt idx="32">
                  <c:v>122.13461538461539</c:v>
                </c:pt>
                <c:pt idx="33">
                  <c:v>122.13461538461539</c:v>
                </c:pt>
                <c:pt idx="34">
                  <c:v>122.13461538461539</c:v>
                </c:pt>
                <c:pt idx="35">
                  <c:v>122.13461538461539</c:v>
                </c:pt>
                <c:pt idx="36">
                  <c:v>122.13461538461539</c:v>
                </c:pt>
                <c:pt idx="37">
                  <c:v>122.13461538461539</c:v>
                </c:pt>
                <c:pt idx="38">
                  <c:v>122.13461538461539</c:v>
                </c:pt>
                <c:pt idx="39">
                  <c:v>122.13461538461539</c:v>
                </c:pt>
                <c:pt idx="40">
                  <c:v>122.13461538461539</c:v>
                </c:pt>
                <c:pt idx="41">
                  <c:v>122.13461538461539</c:v>
                </c:pt>
                <c:pt idx="42">
                  <c:v>122.13461538461539</c:v>
                </c:pt>
                <c:pt idx="43">
                  <c:v>122.13461538461539</c:v>
                </c:pt>
                <c:pt idx="44">
                  <c:v>122.13461538461539</c:v>
                </c:pt>
                <c:pt idx="45">
                  <c:v>122.13461538461539</c:v>
                </c:pt>
                <c:pt idx="46">
                  <c:v>122.13461538461539</c:v>
                </c:pt>
                <c:pt idx="47">
                  <c:v>122.13461538461539</c:v>
                </c:pt>
                <c:pt idx="48">
                  <c:v>122.13461538461539</c:v>
                </c:pt>
                <c:pt idx="49">
                  <c:v>122.13461538461539</c:v>
                </c:pt>
                <c:pt idx="50">
                  <c:v>122.13461538461539</c:v>
                </c:pt>
                <c:pt idx="51">
                  <c:v>122.13461538461539</c:v>
                </c:pt>
              </c:numCache>
            </c:numRef>
          </c:val>
          <c:smooth val="0"/>
          <c:extLst>
            <c:ext xmlns:c16="http://schemas.microsoft.com/office/drawing/2014/chart" uri="{C3380CC4-5D6E-409C-BE32-E72D297353CC}">
              <c16:uniqueId val="{00000003-88DC-4B92-9B5F-AD0FFF287919}"/>
            </c:ext>
          </c:extLst>
        </c:ser>
        <c:dLbls>
          <c:showLegendKey val="0"/>
          <c:showVal val="0"/>
          <c:showCatName val="0"/>
          <c:showSerName val="0"/>
          <c:showPercent val="0"/>
          <c:showBubbleSize val="0"/>
        </c:dLbls>
        <c:smooth val="0"/>
        <c:axId val="244652928"/>
        <c:axId val="244649400"/>
      </c:lineChart>
      <c:catAx>
        <c:axId val="244652928"/>
        <c:scaling>
          <c:orientation val="minMax"/>
        </c:scaling>
        <c:delete val="0"/>
        <c:axPos val="b"/>
        <c:title>
          <c:tx>
            <c:rich>
              <a:bodyPr/>
              <a:lstStyle/>
              <a:p>
                <a:pPr>
                  <a:defRPr/>
                </a:pPr>
                <a:r>
                  <a:rPr lang="es-ES"/>
                  <a:t>Semanas epidemiológicas</a:t>
                </a:r>
              </a:p>
            </c:rich>
          </c:tx>
          <c:layout>
            <c:manualLayout>
              <c:xMode val="edge"/>
              <c:yMode val="edge"/>
              <c:x val="0.42980066174059828"/>
              <c:y val="0.81011689306445478"/>
            </c:manualLayout>
          </c:layout>
          <c:overlay val="0"/>
        </c:title>
        <c:numFmt formatCode="General" sourceLinked="1"/>
        <c:majorTickMark val="none"/>
        <c:minorTickMark val="none"/>
        <c:tickLblPos val="nextTo"/>
        <c:spPr>
          <a:ln w="3175">
            <a:solidFill>
              <a:srgbClr val="808080"/>
            </a:solidFill>
            <a:prstDash val="solid"/>
          </a:ln>
        </c:spPr>
        <c:crossAx val="244649400"/>
        <c:crosses val="autoZero"/>
        <c:auto val="1"/>
        <c:lblAlgn val="ctr"/>
        <c:lblOffset val="100"/>
        <c:noMultiLvlLbl val="0"/>
      </c:catAx>
      <c:valAx>
        <c:axId val="244649400"/>
        <c:scaling>
          <c:orientation val="minMax"/>
        </c:scaling>
        <c:delete val="0"/>
        <c:axPos val="l"/>
        <c:title>
          <c:tx>
            <c:rich>
              <a:bodyPr/>
              <a:lstStyle/>
              <a:p>
                <a:pPr>
                  <a:defRPr/>
                </a:pPr>
                <a:r>
                  <a:rPr lang="es-ES"/>
                  <a:t>Número de casos en UCI</a:t>
                </a:r>
              </a:p>
            </c:rich>
          </c:tx>
          <c:layout>
            <c:manualLayout>
              <c:xMode val="edge"/>
              <c:yMode val="edge"/>
              <c:x val="2.2699498305151306E-2"/>
              <c:y val="8.9617157571521222E-2"/>
            </c:manualLayout>
          </c:layout>
          <c:overlay val="0"/>
        </c:title>
        <c:numFmt formatCode="0" sourceLinked="0"/>
        <c:majorTickMark val="none"/>
        <c:minorTickMark val="none"/>
        <c:tickLblPos val="nextTo"/>
        <c:spPr>
          <a:ln w="3175">
            <a:solidFill>
              <a:srgbClr val="808080"/>
            </a:solidFill>
            <a:prstDash val="solid"/>
          </a:ln>
        </c:spPr>
        <c:crossAx val="244652928"/>
        <c:crosses val="autoZero"/>
        <c:crossBetween val="between"/>
      </c:valAx>
      <c:spPr>
        <a:solidFill>
          <a:srgbClr val="FFFFFF"/>
        </a:solidFill>
        <a:ln w="25400">
          <a:noFill/>
        </a:ln>
      </c:spPr>
    </c:plotArea>
    <c:legend>
      <c:legendPos val="b"/>
      <c:layout>
        <c:manualLayout>
          <c:xMode val="edge"/>
          <c:yMode val="edge"/>
          <c:x val="6.2987666557515129E-2"/>
          <c:y val="0.8736397975220298"/>
          <c:w val="0.89999993864060723"/>
          <c:h val="0.11327650337626401"/>
        </c:manualLayout>
      </c:layout>
      <c:overlay val="0"/>
      <c:spPr>
        <a:noFill/>
        <a:ln w="25400">
          <a:noFill/>
        </a:ln>
      </c:spPr>
    </c:legend>
    <c:plotVisOnly val="1"/>
    <c:dispBlanksAs val="gap"/>
    <c:showDLblsOverMax val="0"/>
  </c:chart>
  <c:spPr>
    <a:solidFill>
      <a:srgbClr val="FFFFFF"/>
    </a:solidFill>
    <a:ln w="3175">
      <a:noFill/>
      <a:prstDash val="solid"/>
    </a:ln>
  </c:spPr>
  <c:txPr>
    <a:bodyPr/>
    <a:lstStyle/>
    <a:p>
      <a:pPr>
        <a:defRPr sz="700">
          <a:latin typeface="Arial Narrow" panose="020B060602020203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98574164715896"/>
          <c:y val="0.10813806663896859"/>
          <c:w val="0.8005214921905256"/>
          <c:h val="0.65339428316141346"/>
        </c:manualLayout>
      </c:layout>
      <c:barChart>
        <c:barDir val="col"/>
        <c:grouping val="clustered"/>
        <c:varyColors val="0"/>
        <c:ser>
          <c:idx val="1"/>
          <c:order val="3"/>
          <c:tx>
            <c:strRef>
              <c:f>'2021-2022'!$P$1</c:f>
              <c:strCache>
                <c:ptCount val="1"/>
                <c:pt idx="0">
                  <c:v>2022</c:v>
                </c:pt>
              </c:strCache>
            </c:strRef>
          </c:tx>
          <c:spPr>
            <a:solidFill>
              <a:srgbClr val="C00000"/>
            </a:solidFill>
            <a:ln>
              <a:solidFill>
                <a:srgbClr val="C00000"/>
              </a:solidFill>
            </a:ln>
          </c:spPr>
          <c:invertIfNegative val="0"/>
          <c:val>
            <c:numRef>
              <c:f>'2021-2022'!$P$2:$P$49</c:f>
              <c:numCache>
                <c:formatCode>General</c:formatCode>
                <c:ptCount val="48"/>
                <c:pt idx="0">
                  <c:v>115</c:v>
                </c:pt>
                <c:pt idx="1">
                  <c:v>152</c:v>
                </c:pt>
                <c:pt idx="2">
                  <c:v>182</c:v>
                </c:pt>
                <c:pt idx="3">
                  <c:v>144</c:v>
                </c:pt>
                <c:pt idx="4">
                  <c:v>133</c:v>
                </c:pt>
                <c:pt idx="5">
                  <c:v>141</c:v>
                </c:pt>
                <c:pt idx="6">
                  <c:v>121</c:v>
                </c:pt>
                <c:pt idx="7">
                  <c:v>98</c:v>
                </c:pt>
                <c:pt idx="8">
                  <c:v>77</c:v>
                </c:pt>
                <c:pt idx="9">
                  <c:v>77</c:v>
                </c:pt>
                <c:pt idx="10">
                  <c:v>63</c:v>
                </c:pt>
                <c:pt idx="11">
                  <c:v>76</c:v>
                </c:pt>
                <c:pt idx="12">
                  <c:v>75</c:v>
                </c:pt>
                <c:pt idx="13">
                  <c:v>72</c:v>
                </c:pt>
                <c:pt idx="14">
                  <c:v>71</c:v>
                </c:pt>
                <c:pt idx="15">
                  <c:v>66</c:v>
                </c:pt>
                <c:pt idx="16">
                  <c:v>69</c:v>
                </c:pt>
                <c:pt idx="17">
                  <c:v>81</c:v>
                </c:pt>
                <c:pt idx="18">
                  <c:v>73</c:v>
                </c:pt>
                <c:pt idx="19">
                  <c:v>67</c:v>
                </c:pt>
                <c:pt idx="20">
                  <c:v>65</c:v>
                </c:pt>
                <c:pt idx="21">
                  <c:v>83</c:v>
                </c:pt>
                <c:pt idx="22">
                  <c:v>73</c:v>
                </c:pt>
                <c:pt idx="23">
                  <c:v>65</c:v>
                </c:pt>
                <c:pt idx="24">
                  <c:v>70</c:v>
                </c:pt>
                <c:pt idx="25">
                  <c:v>114</c:v>
                </c:pt>
                <c:pt idx="26">
                  <c:v>74</c:v>
                </c:pt>
                <c:pt idx="27">
                  <c:v>80</c:v>
                </c:pt>
                <c:pt idx="28">
                  <c:v>60</c:v>
                </c:pt>
                <c:pt idx="29">
                  <c:v>59</c:v>
                </c:pt>
                <c:pt idx="30">
                  <c:v>57</c:v>
                </c:pt>
                <c:pt idx="31">
                  <c:v>57</c:v>
                </c:pt>
                <c:pt idx="32">
                  <c:v>52</c:v>
                </c:pt>
                <c:pt idx="33">
                  <c:v>57</c:v>
                </c:pt>
                <c:pt idx="34">
                  <c:v>70</c:v>
                </c:pt>
                <c:pt idx="35">
                  <c:v>77</c:v>
                </c:pt>
                <c:pt idx="36">
                  <c:v>52</c:v>
                </c:pt>
                <c:pt idx="37">
                  <c:v>76</c:v>
                </c:pt>
                <c:pt idx="38">
                  <c:v>78</c:v>
                </c:pt>
                <c:pt idx="39">
                  <c:v>64</c:v>
                </c:pt>
                <c:pt idx="40">
                  <c:v>60</c:v>
                </c:pt>
                <c:pt idx="41">
                  <c:v>53</c:v>
                </c:pt>
                <c:pt idx="42">
                  <c:v>53</c:v>
                </c:pt>
                <c:pt idx="43">
                  <c:v>50</c:v>
                </c:pt>
                <c:pt idx="44">
                  <c:v>43</c:v>
                </c:pt>
                <c:pt idx="45">
                  <c:v>73</c:v>
                </c:pt>
                <c:pt idx="46">
                  <c:v>66</c:v>
                </c:pt>
                <c:pt idx="47">
                  <c:v>60</c:v>
                </c:pt>
              </c:numCache>
            </c:numRef>
          </c:val>
          <c:extLst>
            <c:ext xmlns:c16="http://schemas.microsoft.com/office/drawing/2014/chart" uri="{C3380CC4-5D6E-409C-BE32-E72D297353CC}">
              <c16:uniqueId val="{00000000-7D3B-4405-A2AC-83C4DEF7A965}"/>
            </c:ext>
          </c:extLst>
        </c:ser>
        <c:dLbls>
          <c:showLegendKey val="0"/>
          <c:showVal val="0"/>
          <c:showCatName val="0"/>
          <c:showSerName val="0"/>
          <c:showPercent val="0"/>
          <c:showBubbleSize val="0"/>
        </c:dLbls>
        <c:gapWidth val="50"/>
        <c:axId val="151873672"/>
        <c:axId val="151875240"/>
      </c:barChart>
      <c:lineChart>
        <c:grouping val="standard"/>
        <c:varyColors val="0"/>
        <c:ser>
          <c:idx val="0"/>
          <c:order val="0"/>
          <c:tx>
            <c:strRef>
              <c:f>'2021-2022'!$N$1</c:f>
              <c:strCache>
                <c:ptCount val="1"/>
                <c:pt idx="0">
                  <c:v>2021</c:v>
                </c:pt>
              </c:strCache>
            </c:strRef>
          </c:tx>
          <c:spPr>
            <a:ln w="19050" cap="rnd">
              <a:solidFill>
                <a:schemeClr val="bg1">
                  <a:lumMod val="50000"/>
                </a:schemeClr>
              </a:solidFill>
              <a:round/>
            </a:ln>
            <a:effectLst>
              <a:outerShdw blurRad="50800" dist="38100" dir="2700000" algn="tl" rotWithShape="0">
                <a:prstClr val="black">
                  <a:alpha val="40000"/>
                </a:prstClr>
              </a:outerShdw>
            </a:effectLst>
          </c:spPr>
          <c:marker>
            <c:symbol val="diamond"/>
            <c:size val="3"/>
            <c:spPr>
              <a:solidFill>
                <a:schemeClr val="bg1">
                  <a:lumMod val="65000"/>
                </a:schemeClr>
              </a:solidFill>
              <a:ln>
                <a:solidFill>
                  <a:schemeClr val="bg1">
                    <a:lumMod val="50000"/>
                  </a:schemeClr>
                </a:solidFill>
              </a:ln>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'2021-2022'!$N$2:$N$53</c:f>
              <c:numCache>
                <c:formatCode>General</c:formatCode>
                <c:ptCount val="52"/>
                <c:pt idx="0">
                  <c:v>117</c:v>
                </c:pt>
                <c:pt idx="1">
                  <c:v>122</c:v>
                </c:pt>
                <c:pt idx="2">
                  <c:v>128</c:v>
                </c:pt>
                <c:pt idx="3">
                  <c:v>94</c:v>
                </c:pt>
                <c:pt idx="4">
                  <c:v>96</c:v>
                </c:pt>
                <c:pt idx="5">
                  <c:v>79</c:v>
                </c:pt>
                <c:pt idx="6">
                  <c:v>122</c:v>
                </c:pt>
                <c:pt idx="7">
                  <c:v>143</c:v>
                </c:pt>
                <c:pt idx="8">
                  <c:v>97</c:v>
                </c:pt>
                <c:pt idx="9">
                  <c:v>87</c:v>
                </c:pt>
                <c:pt idx="10">
                  <c:v>110</c:v>
                </c:pt>
                <c:pt idx="11">
                  <c:v>72</c:v>
                </c:pt>
                <c:pt idx="12">
                  <c:v>225</c:v>
                </c:pt>
                <c:pt idx="13">
                  <c:v>266</c:v>
                </c:pt>
                <c:pt idx="14">
                  <c:v>353</c:v>
                </c:pt>
                <c:pt idx="15">
                  <c:v>388</c:v>
                </c:pt>
                <c:pt idx="16">
                  <c:v>407</c:v>
                </c:pt>
                <c:pt idx="17">
                  <c:v>355</c:v>
                </c:pt>
                <c:pt idx="18">
                  <c:v>312</c:v>
                </c:pt>
                <c:pt idx="19">
                  <c:v>514</c:v>
                </c:pt>
                <c:pt idx="20">
                  <c:v>361</c:v>
                </c:pt>
                <c:pt idx="21">
                  <c:v>258</c:v>
                </c:pt>
                <c:pt idx="22">
                  <c:v>271</c:v>
                </c:pt>
                <c:pt idx="23">
                  <c:v>143</c:v>
                </c:pt>
                <c:pt idx="24">
                  <c:v>335</c:v>
                </c:pt>
                <c:pt idx="25">
                  <c:v>319</c:v>
                </c:pt>
                <c:pt idx="26">
                  <c:v>348</c:v>
                </c:pt>
                <c:pt idx="27">
                  <c:v>295</c:v>
                </c:pt>
                <c:pt idx="28">
                  <c:v>273</c:v>
                </c:pt>
                <c:pt idx="29">
                  <c:v>214</c:v>
                </c:pt>
                <c:pt idx="30">
                  <c:v>175</c:v>
                </c:pt>
                <c:pt idx="31">
                  <c:v>87</c:v>
                </c:pt>
                <c:pt idx="32">
                  <c:v>157</c:v>
                </c:pt>
                <c:pt idx="33">
                  <c:v>166</c:v>
                </c:pt>
                <c:pt idx="34">
                  <c:v>153</c:v>
                </c:pt>
                <c:pt idx="35">
                  <c:v>94</c:v>
                </c:pt>
                <c:pt idx="36">
                  <c:v>133</c:v>
                </c:pt>
                <c:pt idx="37">
                  <c:v>113</c:v>
                </c:pt>
                <c:pt idx="38">
                  <c:v>113</c:v>
                </c:pt>
                <c:pt idx="39">
                  <c:v>111</c:v>
                </c:pt>
                <c:pt idx="40">
                  <c:v>98</c:v>
                </c:pt>
                <c:pt idx="41">
                  <c:v>127</c:v>
                </c:pt>
                <c:pt idx="42">
                  <c:v>71</c:v>
                </c:pt>
                <c:pt idx="43">
                  <c:v>112</c:v>
                </c:pt>
                <c:pt idx="44">
                  <c:v>116</c:v>
                </c:pt>
                <c:pt idx="45">
                  <c:v>129</c:v>
                </c:pt>
                <c:pt idx="46">
                  <c:v>142</c:v>
                </c:pt>
                <c:pt idx="47">
                  <c:v>125</c:v>
                </c:pt>
                <c:pt idx="48">
                  <c:v>137</c:v>
                </c:pt>
                <c:pt idx="49">
                  <c:v>124</c:v>
                </c:pt>
                <c:pt idx="50">
                  <c:v>116</c:v>
                </c:pt>
                <c:pt idx="51">
                  <c:v>117</c:v>
                </c:pt>
              </c:numCache>
            </c:numRef>
          </c:val>
          <c:smooth val="0"/>
          <c:extLst>
            <c:ext xmlns:c16="http://schemas.microsoft.com/office/drawing/2014/chart" uri="{C3380CC4-5D6E-409C-BE32-E72D297353CC}">
              <c16:uniqueId val="{00000001-B949-4A67-9396-BF9AE04FA15E}"/>
            </c:ext>
          </c:extLst>
        </c:ser>
        <c:ser>
          <c:idx val="3"/>
          <c:order val="1"/>
          <c:tx>
            <c:strRef>
              <c:f>'2021-2022'!$M$1</c:f>
              <c:strCache>
                <c:ptCount val="1"/>
                <c:pt idx="0">
                  <c:v>2020</c:v>
                </c:pt>
              </c:strCache>
            </c:strRef>
          </c:tx>
          <c:spPr>
            <a:ln w="19050" cap="rnd">
              <a:solidFill>
                <a:srgbClr val="002060"/>
              </a:solidFill>
              <a:round/>
            </a:ln>
            <a:effectLst>
              <a:outerShdw blurRad="50800" dist="38100" dir="2700000" algn="tl" rotWithShape="0">
                <a:prstClr val="black">
                  <a:alpha val="40000"/>
                </a:prstClr>
              </a:outerShdw>
            </a:effectLst>
          </c:spPr>
          <c:marker>
            <c:symbol val="square"/>
            <c:size val="2"/>
            <c:spPr>
              <a:solidFill>
                <a:srgbClr val="002060"/>
              </a:solidFill>
              <a:ln w="19050">
                <a:solidFill>
                  <a:srgbClr val="002060"/>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'2021-2022'!$M$2:$M$53</c:f>
              <c:numCache>
                <c:formatCode>General</c:formatCode>
                <c:ptCount val="52"/>
                <c:pt idx="0">
                  <c:v>25</c:v>
                </c:pt>
                <c:pt idx="1">
                  <c:v>22</c:v>
                </c:pt>
                <c:pt idx="2">
                  <c:v>20</c:v>
                </c:pt>
                <c:pt idx="3">
                  <c:v>18</c:v>
                </c:pt>
                <c:pt idx="4">
                  <c:v>14</c:v>
                </c:pt>
                <c:pt idx="5">
                  <c:v>18</c:v>
                </c:pt>
                <c:pt idx="6">
                  <c:v>17</c:v>
                </c:pt>
                <c:pt idx="7">
                  <c:v>20</c:v>
                </c:pt>
                <c:pt idx="8">
                  <c:v>21</c:v>
                </c:pt>
                <c:pt idx="9">
                  <c:v>20</c:v>
                </c:pt>
                <c:pt idx="10">
                  <c:v>22</c:v>
                </c:pt>
                <c:pt idx="11">
                  <c:v>20</c:v>
                </c:pt>
                <c:pt idx="12">
                  <c:v>25</c:v>
                </c:pt>
                <c:pt idx="13">
                  <c:v>10</c:v>
                </c:pt>
                <c:pt idx="14">
                  <c:v>20</c:v>
                </c:pt>
                <c:pt idx="15">
                  <c:v>12</c:v>
                </c:pt>
                <c:pt idx="16">
                  <c:v>17</c:v>
                </c:pt>
                <c:pt idx="17">
                  <c:v>19</c:v>
                </c:pt>
                <c:pt idx="18">
                  <c:v>19</c:v>
                </c:pt>
                <c:pt idx="19">
                  <c:v>9</c:v>
                </c:pt>
                <c:pt idx="20">
                  <c:v>12</c:v>
                </c:pt>
                <c:pt idx="21">
                  <c:v>17</c:v>
                </c:pt>
                <c:pt idx="22">
                  <c:v>11</c:v>
                </c:pt>
                <c:pt idx="23">
                  <c:v>20</c:v>
                </c:pt>
                <c:pt idx="24">
                  <c:v>30</c:v>
                </c:pt>
                <c:pt idx="25">
                  <c:v>41</c:v>
                </c:pt>
                <c:pt idx="26">
                  <c:v>55</c:v>
                </c:pt>
                <c:pt idx="27">
                  <c:v>46</c:v>
                </c:pt>
                <c:pt idx="28">
                  <c:v>77</c:v>
                </c:pt>
                <c:pt idx="29">
                  <c:v>141</c:v>
                </c:pt>
                <c:pt idx="30">
                  <c:v>173</c:v>
                </c:pt>
                <c:pt idx="31">
                  <c:v>119</c:v>
                </c:pt>
                <c:pt idx="32">
                  <c:v>102</c:v>
                </c:pt>
                <c:pt idx="33">
                  <c:v>116</c:v>
                </c:pt>
                <c:pt idx="34">
                  <c:v>110</c:v>
                </c:pt>
                <c:pt idx="35">
                  <c:v>106</c:v>
                </c:pt>
                <c:pt idx="36">
                  <c:v>86</c:v>
                </c:pt>
                <c:pt idx="37">
                  <c:v>91</c:v>
                </c:pt>
                <c:pt idx="38">
                  <c:v>88</c:v>
                </c:pt>
                <c:pt idx="39">
                  <c:v>88</c:v>
                </c:pt>
                <c:pt idx="40">
                  <c:v>86</c:v>
                </c:pt>
                <c:pt idx="41">
                  <c:v>104</c:v>
                </c:pt>
                <c:pt idx="42">
                  <c:v>91</c:v>
                </c:pt>
                <c:pt idx="43">
                  <c:v>90</c:v>
                </c:pt>
                <c:pt idx="44">
                  <c:v>129</c:v>
                </c:pt>
                <c:pt idx="45">
                  <c:v>87</c:v>
                </c:pt>
                <c:pt idx="46">
                  <c:v>111</c:v>
                </c:pt>
                <c:pt idx="47">
                  <c:v>92</c:v>
                </c:pt>
                <c:pt idx="48">
                  <c:v>135</c:v>
                </c:pt>
                <c:pt idx="49">
                  <c:v>71</c:v>
                </c:pt>
                <c:pt idx="50">
                  <c:v>81</c:v>
                </c:pt>
                <c:pt idx="51">
                  <c:v>108</c:v>
                </c:pt>
              </c:numCache>
            </c:numRef>
          </c:val>
          <c:smooth val="0"/>
          <c:extLst>
            <c:ext xmlns:c16="http://schemas.microsoft.com/office/drawing/2014/chart" uri="{C3380CC4-5D6E-409C-BE32-E72D297353CC}">
              <c16:uniqueId val="{00000001-7D3B-4405-A2AC-83C4DEF7A965}"/>
            </c:ext>
          </c:extLst>
        </c:ser>
        <c:ser>
          <c:idx val="4"/>
          <c:order val="2"/>
          <c:tx>
            <c:strRef>
              <c:f>'2021-2022'!$L$1</c:f>
              <c:strCache>
                <c:ptCount val="1"/>
                <c:pt idx="0">
                  <c:v>2019</c:v>
                </c:pt>
              </c:strCache>
            </c:strRef>
          </c:tx>
          <c:spPr>
            <a:ln w="19050" cap="rnd">
              <a:solidFill>
                <a:schemeClr val="accent3"/>
              </a:solidFill>
              <a:round/>
            </a:ln>
            <a:effectLst>
              <a:outerShdw blurRad="50800" dist="38100" dir="2700000" algn="tl" rotWithShape="0">
                <a:prstClr val="black">
                  <a:alpha val="40000"/>
                </a:prstClr>
              </a:outerShdw>
            </a:effectLst>
          </c:spPr>
          <c:marker>
            <c:symbol val="triangle"/>
            <c:size val="2"/>
            <c:spPr>
              <a:solidFill>
                <a:schemeClr val="accent3"/>
              </a:solidFill>
              <a:ln w="19050">
                <a:solidFill>
                  <a:schemeClr val="accent3"/>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'2021-2022'!$L$2:$L$53</c:f>
              <c:numCache>
                <c:formatCode>General</c:formatCode>
                <c:ptCount val="52"/>
                <c:pt idx="0">
                  <c:v>8</c:v>
                </c:pt>
                <c:pt idx="1">
                  <c:v>12</c:v>
                </c:pt>
                <c:pt idx="2">
                  <c:v>13</c:v>
                </c:pt>
                <c:pt idx="3">
                  <c:v>12</c:v>
                </c:pt>
                <c:pt idx="4">
                  <c:v>15</c:v>
                </c:pt>
                <c:pt idx="5">
                  <c:v>8</c:v>
                </c:pt>
                <c:pt idx="6">
                  <c:v>11</c:v>
                </c:pt>
                <c:pt idx="7">
                  <c:v>8</c:v>
                </c:pt>
                <c:pt idx="8">
                  <c:v>9</c:v>
                </c:pt>
                <c:pt idx="9">
                  <c:v>14</c:v>
                </c:pt>
                <c:pt idx="10">
                  <c:v>15</c:v>
                </c:pt>
                <c:pt idx="11">
                  <c:v>13</c:v>
                </c:pt>
                <c:pt idx="12">
                  <c:v>16</c:v>
                </c:pt>
                <c:pt idx="13">
                  <c:v>10</c:v>
                </c:pt>
                <c:pt idx="14">
                  <c:v>9</c:v>
                </c:pt>
                <c:pt idx="15">
                  <c:v>13</c:v>
                </c:pt>
                <c:pt idx="16">
                  <c:v>14</c:v>
                </c:pt>
                <c:pt idx="17">
                  <c:v>15</c:v>
                </c:pt>
                <c:pt idx="18">
                  <c:v>17</c:v>
                </c:pt>
                <c:pt idx="19">
                  <c:v>17</c:v>
                </c:pt>
                <c:pt idx="20">
                  <c:v>13</c:v>
                </c:pt>
                <c:pt idx="21">
                  <c:v>16</c:v>
                </c:pt>
                <c:pt idx="22">
                  <c:v>23</c:v>
                </c:pt>
                <c:pt idx="23">
                  <c:v>18</c:v>
                </c:pt>
                <c:pt idx="24">
                  <c:v>19</c:v>
                </c:pt>
                <c:pt idx="25">
                  <c:v>14</c:v>
                </c:pt>
                <c:pt idx="26">
                  <c:v>23</c:v>
                </c:pt>
                <c:pt idx="27">
                  <c:v>21</c:v>
                </c:pt>
                <c:pt idx="28">
                  <c:v>30</c:v>
                </c:pt>
                <c:pt idx="29">
                  <c:v>19</c:v>
                </c:pt>
                <c:pt idx="30">
                  <c:v>8</c:v>
                </c:pt>
                <c:pt idx="31">
                  <c:v>15</c:v>
                </c:pt>
                <c:pt idx="32">
                  <c:v>21</c:v>
                </c:pt>
                <c:pt idx="33">
                  <c:v>9</c:v>
                </c:pt>
                <c:pt idx="34">
                  <c:v>20</c:v>
                </c:pt>
                <c:pt idx="35">
                  <c:v>13</c:v>
                </c:pt>
                <c:pt idx="36">
                  <c:v>9</c:v>
                </c:pt>
                <c:pt idx="37">
                  <c:v>12</c:v>
                </c:pt>
                <c:pt idx="38">
                  <c:v>18</c:v>
                </c:pt>
                <c:pt idx="39">
                  <c:v>12</c:v>
                </c:pt>
                <c:pt idx="40">
                  <c:v>14</c:v>
                </c:pt>
                <c:pt idx="41">
                  <c:v>13</c:v>
                </c:pt>
                <c:pt idx="42">
                  <c:v>12</c:v>
                </c:pt>
                <c:pt idx="43">
                  <c:v>12</c:v>
                </c:pt>
                <c:pt idx="44">
                  <c:v>16</c:v>
                </c:pt>
                <c:pt idx="45">
                  <c:v>10</c:v>
                </c:pt>
                <c:pt idx="46">
                  <c:v>23</c:v>
                </c:pt>
                <c:pt idx="47">
                  <c:v>20</c:v>
                </c:pt>
                <c:pt idx="48">
                  <c:v>19</c:v>
                </c:pt>
                <c:pt idx="49">
                  <c:v>15</c:v>
                </c:pt>
                <c:pt idx="50">
                  <c:v>19</c:v>
                </c:pt>
                <c:pt idx="51">
                  <c:v>13</c:v>
                </c:pt>
              </c:numCache>
            </c:numRef>
          </c:val>
          <c:smooth val="0"/>
          <c:extLst>
            <c:ext xmlns:c16="http://schemas.microsoft.com/office/drawing/2014/chart" uri="{C3380CC4-5D6E-409C-BE32-E72D297353CC}">
              <c16:uniqueId val="{00000002-7D3B-4405-A2AC-83C4DEF7A965}"/>
            </c:ext>
          </c:extLst>
        </c:ser>
        <c:dLbls>
          <c:showLegendKey val="0"/>
          <c:showVal val="0"/>
          <c:showCatName val="0"/>
          <c:showSerName val="0"/>
          <c:showPercent val="0"/>
          <c:showBubbleSize val="0"/>
        </c:dLbls>
        <c:marker val="1"/>
        <c:smooth val="0"/>
        <c:axId val="151881904"/>
        <c:axId val="151877200"/>
      </c:lineChart>
      <c:catAx>
        <c:axId val="151881904"/>
        <c:scaling>
          <c:orientation val="minMax"/>
        </c:scaling>
        <c:delete val="0"/>
        <c:axPos val="b"/>
        <c:title>
          <c:tx>
            <c:rich>
              <a:bodyPr rot="0" vert="horz"/>
              <a:lstStyle/>
              <a:p>
                <a:pPr>
                  <a:defRPr sz="900"/>
                </a:pPr>
                <a:r>
                  <a:rPr lang="es-CO" sz="900"/>
                  <a:t>Semanas epidemiológicas</a:t>
                </a:r>
              </a:p>
            </c:rich>
          </c:tx>
          <c:layout>
            <c:manualLayout>
              <c:xMode val="edge"/>
              <c:yMode val="edge"/>
              <c:x val="0.38525703610720158"/>
              <c:y val="0.8978303854844440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0"/>
            </a:pPr>
            <a:endParaRPr lang="en-US"/>
          </a:p>
        </c:txPr>
        <c:crossAx val="151877200"/>
        <c:crosses val="autoZero"/>
        <c:auto val="1"/>
        <c:lblAlgn val="ctr"/>
        <c:lblOffset val="100"/>
        <c:noMultiLvlLbl val="0"/>
      </c:catAx>
      <c:valAx>
        <c:axId val="151877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CO"/>
                  <a:t>Número de casos</a:t>
                </a:r>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51881904"/>
        <c:crosses val="autoZero"/>
        <c:crossBetween val="between"/>
      </c:valAx>
      <c:valAx>
        <c:axId val="151875240"/>
        <c:scaling>
          <c:orientation val="minMax"/>
        </c:scaling>
        <c:delete val="1"/>
        <c:axPos val="r"/>
        <c:numFmt formatCode="General" sourceLinked="1"/>
        <c:majorTickMark val="out"/>
        <c:minorTickMark val="none"/>
        <c:tickLblPos val="nextTo"/>
        <c:crossAx val="151873672"/>
        <c:crosses val="max"/>
        <c:crossBetween val="between"/>
      </c:valAx>
      <c:catAx>
        <c:axId val="151873672"/>
        <c:scaling>
          <c:orientation val="minMax"/>
        </c:scaling>
        <c:delete val="1"/>
        <c:axPos val="b"/>
        <c:numFmt formatCode="General" sourceLinked="1"/>
        <c:majorTickMark val="out"/>
        <c:minorTickMark val="none"/>
        <c:tickLblPos val="nextTo"/>
        <c:crossAx val="151875240"/>
        <c:crosses val="autoZero"/>
        <c:auto val="1"/>
        <c:lblAlgn val="ctr"/>
        <c:lblOffset val="100"/>
        <c:noMultiLvlLbl val="0"/>
      </c:catAx>
      <c:spPr>
        <a:noFill/>
        <a:ln>
          <a:noFill/>
        </a:ln>
        <a:effectLst/>
      </c:spPr>
    </c:plotArea>
    <c:legend>
      <c:legendPos val="b"/>
      <c:layout>
        <c:manualLayout>
          <c:xMode val="edge"/>
          <c:yMode val="edge"/>
          <c:x val="0.29315606597524868"/>
          <c:y val="1.3261687156807709E-2"/>
          <c:w val="0.49005780896716172"/>
          <c:h val="8.8232717716621653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24256280713308E-2"/>
          <c:y val="4.2284095591512437E-2"/>
          <c:w val="0.88727896708816612"/>
          <c:h val="0.73591853686299247"/>
        </c:manualLayout>
      </c:layout>
      <c:lineChart>
        <c:grouping val="standard"/>
        <c:varyColors val="0"/>
        <c:ser>
          <c:idx val="0"/>
          <c:order val="0"/>
          <c:tx>
            <c:strRef>
              <c:f>'[2-Canal endémico IRA medellin 2022 Bortman y MMWR.xlsx]UCI'!$B$132</c:f>
              <c:strCache>
                <c:ptCount val="1"/>
                <c:pt idx="0">
                  <c:v>Límite inferior</c:v>
                </c:pt>
              </c:strCache>
            </c:strRef>
          </c:tx>
          <c:spPr>
            <a:ln w="25400" cap="rnd">
              <a:solidFill>
                <a:schemeClr val="accent1"/>
              </a:solidFill>
              <a:round/>
            </a:ln>
            <a:effectLst/>
          </c:spPr>
          <c:marker>
            <c:symbol val="none"/>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MMWR.xlsx]UCI'!$C$132:$BC$132</c:f>
              <c:numCache>
                <c:formatCode>0.0</c:formatCode>
                <c:ptCount val="53"/>
                <c:pt idx="0">
                  <c:v>-0.5378573329378078</c:v>
                </c:pt>
                <c:pt idx="1">
                  <c:v>-0.4436038557468116</c:v>
                </c:pt>
                <c:pt idx="2">
                  <c:v>-0.60584602035023871</c:v>
                </c:pt>
                <c:pt idx="3">
                  <c:v>0.22429870720157541</c:v>
                </c:pt>
                <c:pt idx="4">
                  <c:v>5.3602946592282374E-2</c:v>
                </c:pt>
                <c:pt idx="5">
                  <c:v>7.2396168195559829E-2</c:v>
                </c:pt>
                <c:pt idx="6">
                  <c:v>-1.1288752620373321E-2</c:v>
                </c:pt>
                <c:pt idx="7">
                  <c:v>7.4742718275679576E-2</c:v>
                </c:pt>
                <c:pt idx="8">
                  <c:v>0.14765264880894269</c:v>
                </c:pt>
                <c:pt idx="9">
                  <c:v>0.23515861827294005</c:v>
                </c:pt>
                <c:pt idx="10">
                  <c:v>0.33681568574864862</c:v>
                </c:pt>
                <c:pt idx="11">
                  <c:v>0.31609897476495108</c:v>
                </c:pt>
                <c:pt idx="12">
                  <c:v>0.22526455108120413</c:v>
                </c:pt>
                <c:pt idx="13">
                  <c:v>5.0845376224554761E-2</c:v>
                </c:pt>
                <c:pt idx="14">
                  <c:v>4.7007753838628985E-2</c:v>
                </c:pt>
                <c:pt idx="15">
                  <c:v>-4.4751544449945113E-2</c:v>
                </c:pt>
                <c:pt idx="16">
                  <c:v>-0.14682112700002392</c:v>
                </c:pt>
                <c:pt idx="17">
                  <c:v>-0.28406170786709439</c:v>
                </c:pt>
                <c:pt idx="18">
                  <c:v>-6.4230947703427299E-2</c:v>
                </c:pt>
                <c:pt idx="19">
                  <c:v>4.3651217710450774E-2</c:v>
                </c:pt>
                <c:pt idx="20">
                  <c:v>0.14476009557689196</c:v>
                </c:pt>
                <c:pt idx="21">
                  <c:v>-9.3832980045534198E-2</c:v>
                </c:pt>
                <c:pt idx="22">
                  <c:v>-0.39063751083191445</c:v>
                </c:pt>
                <c:pt idx="23">
                  <c:v>-0.47443532561172885</c:v>
                </c:pt>
                <c:pt idx="24">
                  <c:v>-0.39772401762816245</c:v>
                </c:pt>
                <c:pt idx="25">
                  <c:v>-0.17365374844207127</c:v>
                </c:pt>
                <c:pt idx="26">
                  <c:v>2.4573084401019019E-2</c:v>
                </c:pt>
                <c:pt idx="27">
                  <c:v>-0.27063526261009874</c:v>
                </c:pt>
                <c:pt idx="28">
                  <c:v>-0.7954287615612925</c:v>
                </c:pt>
                <c:pt idx="29">
                  <c:v>-0.90021699048005832</c:v>
                </c:pt>
                <c:pt idx="30">
                  <c:v>-0.94704423950464833</c:v>
                </c:pt>
                <c:pt idx="31">
                  <c:v>-0.87436655318343637</c:v>
                </c:pt>
                <c:pt idx="32">
                  <c:v>-0.94075386645434311</c:v>
                </c:pt>
                <c:pt idx="33">
                  <c:v>-9.0428657842257509E-2</c:v>
                </c:pt>
                <c:pt idx="34">
                  <c:v>-8.877137242768951E-3</c:v>
                </c:pt>
                <c:pt idx="35">
                  <c:v>2.195150539074453E-2</c:v>
                </c:pt>
                <c:pt idx="36">
                  <c:v>0.18239488294626771</c:v>
                </c:pt>
                <c:pt idx="37">
                  <c:v>-0.49815796230045772</c:v>
                </c:pt>
                <c:pt idx="38">
                  <c:v>-0.53124927126692967</c:v>
                </c:pt>
                <c:pt idx="39">
                  <c:v>-0.4585247266178476</c:v>
                </c:pt>
                <c:pt idx="40">
                  <c:v>-0.10306238967159209</c:v>
                </c:pt>
                <c:pt idx="41">
                  <c:v>0.10433407038603915</c:v>
                </c:pt>
                <c:pt idx="42">
                  <c:v>0.13583472781703454</c:v>
                </c:pt>
                <c:pt idx="43">
                  <c:v>0.13330204936351631</c:v>
                </c:pt>
                <c:pt idx="44">
                  <c:v>-6.4768150328658569E-2</c:v>
                </c:pt>
                <c:pt idx="45">
                  <c:v>-0.14617067094913461</c:v>
                </c:pt>
                <c:pt idx="46">
                  <c:v>-0.26695697276241726</c:v>
                </c:pt>
                <c:pt idx="47">
                  <c:v>-0.11203820109425044</c:v>
                </c:pt>
                <c:pt idx="48">
                  <c:v>-0.11141084360574482</c:v>
                </c:pt>
                <c:pt idx="49">
                  <c:v>8.962642297979273E-2</c:v>
                </c:pt>
                <c:pt idx="50">
                  <c:v>1.5298748154401465E-2</c:v>
                </c:pt>
                <c:pt idx="51">
                  <c:v>0.1932683469109937</c:v>
                </c:pt>
                <c:pt idx="52">
                  <c:v>0.13007757870044201</c:v>
                </c:pt>
              </c:numCache>
            </c:numRef>
          </c:val>
          <c:smooth val="0"/>
          <c:extLst>
            <c:ext xmlns:c16="http://schemas.microsoft.com/office/drawing/2014/chart" uri="{C3380CC4-5D6E-409C-BE32-E72D297353CC}">
              <c16:uniqueId val="{00000000-73F6-4C4E-A28B-89E5280B39F4}"/>
            </c:ext>
          </c:extLst>
        </c:ser>
        <c:ser>
          <c:idx val="1"/>
          <c:order val="1"/>
          <c:tx>
            <c:strRef>
              <c:f>'[2-Canal endémico IRA medellin 2022 Bortman y MMWR.xlsx]UCI'!$B$133</c:f>
              <c:strCache>
                <c:ptCount val="1"/>
                <c:pt idx="0">
                  <c:v>Límite superior</c:v>
                </c:pt>
              </c:strCache>
            </c:strRef>
          </c:tx>
          <c:spPr>
            <a:ln w="25400" cap="rnd">
              <a:solidFill>
                <a:schemeClr val="accent2"/>
              </a:solidFill>
              <a:round/>
            </a:ln>
            <a:effectLst/>
          </c:spPr>
          <c:marker>
            <c:symbol val="none"/>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MMWR.xlsx]UCI'!$C$133:$BC$133</c:f>
              <c:numCache>
                <c:formatCode>0.0</c:formatCode>
                <c:ptCount val="53"/>
                <c:pt idx="0">
                  <c:v>2.5378573329378078</c:v>
                </c:pt>
                <c:pt idx="1">
                  <c:v>2.4436038557468116</c:v>
                </c:pt>
                <c:pt idx="2">
                  <c:v>2.6058460203502385</c:v>
                </c:pt>
                <c:pt idx="3">
                  <c:v>1.7757012927984246</c:v>
                </c:pt>
                <c:pt idx="4">
                  <c:v>1.9463970534077175</c:v>
                </c:pt>
                <c:pt idx="5">
                  <c:v>1.9276038318044402</c:v>
                </c:pt>
                <c:pt idx="6">
                  <c:v>2.0112887526203735</c:v>
                </c:pt>
                <c:pt idx="7">
                  <c:v>1.9252572817243205</c:v>
                </c:pt>
                <c:pt idx="8">
                  <c:v>1.8523473511910573</c:v>
                </c:pt>
                <c:pt idx="9">
                  <c:v>1.7648413817270598</c:v>
                </c:pt>
                <c:pt idx="10">
                  <c:v>1.6631843142513514</c:v>
                </c:pt>
                <c:pt idx="11">
                  <c:v>1.6839010252350488</c:v>
                </c:pt>
                <c:pt idx="12">
                  <c:v>1.7747354489187959</c:v>
                </c:pt>
                <c:pt idx="13">
                  <c:v>1.9491546237754451</c:v>
                </c:pt>
                <c:pt idx="14">
                  <c:v>1.9529922461613709</c:v>
                </c:pt>
                <c:pt idx="15">
                  <c:v>2.0447515444499453</c:v>
                </c:pt>
                <c:pt idx="16">
                  <c:v>2.1468211270000239</c:v>
                </c:pt>
                <c:pt idx="17">
                  <c:v>2.2840617078670942</c:v>
                </c:pt>
                <c:pt idx="18">
                  <c:v>2.0642309477034271</c:v>
                </c:pt>
                <c:pt idx="19">
                  <c:v>1.9563487822895493</c:v>
                </c:pt>
                <c:pt idx="20">
                  <c:v>1.855239904423108</c:v>
                </c:pt>
                <c:pt idx="21">
                  <c:v>2.0938329800455344</c:v>
                </c:pt>
                <c:pt idx="22">
                  <c:v>2.3906375108319144</c:v>
                </c:pt>
                <c:pt idx="23">
                  <c:v>2.4744353256117289</c:v>
                </c:pt>
                <c:pt idx="24">
                  <c:v>2.3977240176281622</c:v>
                </c:pt>
                <c:pt idx="25">
                  <c:v>2.1736537484420713</c:v>
                </c:pt>
                <c:pt idx="26">
                  <c:v>1.975426915598981</c:v>
                </c:pt>
                <c:pt idx="27">
                  <c:v>2.2706352626100985</c:v>
                </c:pt>
                <c:pt idx="28">
                  <c:v>2.7954287615612925</c:v>
                </c:pt>
                <c:pt idx="29">
                  <c:v>2.9002169904800583</c:v>
                </c:pt>
                <c:pt idx="30">
                  <c:v>2.9470442395046481</c:v>
                </c:pt>
                <c:pt idx="31">
                  <c:v>2.8743665531834361</c:v>
                </c:pt>
                <c:pt idx="32">
                  <c:v>2.9407538664543429</c:v>
                </c:pt>
                <c:pt idx="33">
                  <c:v>2.0904286578422573</c:v>
                </c:pt>
                <c:pt idx="34">
                  <c:v>2.0088771372427692</c:v>
                </c:pt>
                <c:pt idx="35">
                  <c:v>1.9780484946092556</c:v>
                </c:pt>
                <c:pt idx="36">
                  <c:v>1.8176051170537324</c:v>
                </c:pt>
                <c:pt idx="37">
                  <c:v>2.4981579623004579</c:v>
                </c:pt>
                <c:pt idx="38">
                  <c:v>2.5312492712669297</c:v>
                </c:pt>
                <c:pt idx="39">
                  <c:v>2.4585247266178474</c:v>
                </c:pt>
                <c:pt idx="40">
                  <c:v>2.1030623896715923</c:v>
                </c:pt>
                <c:pt idx="41">
                  <c:v>1.8956659296139609</c:v>
                </c:pt>
                <c:pt idx="42">
                  <c:v>1.8641652721829653</c:v>
                </c:pt>
                <c:pt idx="43">
                  <c:v>1.8666979506364836</c:v>
                </c:pt>
                <c:pt idx="44">
                  <c:v>2.0647681503286588</c:v>
                </c:pt>
                <c:pt idx="45">
                  <c:v>2.1461706709491346</c:v>
                </c:pt>
                <c:pt idx="46">
                  <c:v>2.2669569727624173</c:v>
                </c:pt>
                <c:pt idx="47">
                  <c:v>2.1120382010942507</c:v>
                </c:pt>
                <c:pt idx="48">
                  <c:v>2.1114108436057446</c:v>
                </c:pt>
                <c:pt idx="49">
                  <c:v>1.9103735770202073</c:v>
                </c:pt>
                <c:pt idx="50">
                  <c:v>1.9847012518455984</c:v>
                </c:pt>
                <c:pt idx="51">
                  <c:v>1.8067316530890063</c:v>
                </c:pt>
                <c:pt idx="52">
                  <c:v>1.869922421299558</c:v>
                </c:pt>
              </c:numCache>
            </c:numRef>
          </c:val>
          <c:smooth val="0"/>
          <c:extLst>
            <c:ext xmlns:c16="http://schemas.microsoft.com/office/drawing/2014/chart" uri="{C3380CC4-5D6E-409C-BE32-E72D297353CC}">
              <c16:uniqueId val="{00000001-73F6-4C4E-A28B-89E5280B39F4}"/>
            </c:ext>
          </c:extLst>
        </c:ser>
        <c:ser>
          <c:idx val="2"/>
          <c:order val="2"/>
          <c:tx>
            <c:strRef>
              <c:f>'[2-Canal endémico IRA medellin 2022 Bortman y MMWR.xlsx]UCI'!$B$134</c:f>
              <c:strCache>
                <c:ptCount val="1"/>
                <c:pt idx="0">
                  <c:v>Razón observada</c:v>
                </c:pt>
              </c:strCache>
            </c:strRef>
          </c:tx>
          <c:spPr>
            <a:ln w="28575" cap="rnd">
              <a:noFill/>
              <a:round/>
            </a:ln>
            <a:effectLst/>
          </c:spPr>
          <c:marker>
            <c:symbol val="circle"/>
            <c:size val="4"/>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MMWR.xlsx]UCI'!$C$134:$AX$134</c:f>
              <c:numCache>
                <c:formatCode>General</c:formatCode>
                <c:ptCount val="48"/>
                <c:pt idx="0">
                  <c:v>4.2428571428571429</c:v>
                </c:pt>
                <c:pt idx="1">
                  <c:v>6.2068965517241379</c:v>
                </c:pt>
                <c:pt idx="2">
                  <c:v>9.1985294117647065</c:v>
                </c:pt>
                <c:pt idx="3">
                  <c:v>12</c:v>
                </c:pt>
                <c:pt idx="4">
                  <c:v>12.345549738219896</c:v>
                </c:pt>
                <c:pt idx="5">
                  <c:v>8.8269230769230766</c:v>
                </c:pt>
                <c:pt idx="6">
                  <c:v>10.371428571428572</c:v>
                </c:pt>
                <c:pt idx="7">
                  <c:v>8.7326732673267333</c:v>
                </c:pt>
                <c:pt idx="8">
                  <c:v>6.9648241206030148</c:v>
                </c:pt>
                <c:pt idx="9">
                  <c:v>7.181347150259068</c:v>
                </c:pt>
                <c:pt idx="10">
                  <c:v>5.6138613861386144</c:v>
                </c:pt>
                <c:pt idx="11">
                  <c:v>6.4528301886792452</c:v>
                </c:pt>
                <c:pt idx="12">
                  <c:v>6.2790697674418601</c:v>
                </c:pt>
                <c:pt idx="13">
                  <c:v>6.9304812834224601</c:v>
                </c:pt>
                <c:pt idx="14">
                  <c:v>7.5621301775147929</c:v>
                </c:pt>
                <c:pt idx="15">
                  <c:v>8.1369863013698627</c:v>
                </c:pt>
                <c:pt idx="16">
                  <c:v>8.117647058823529</c:v>
                </c:pt>
                <c:pt idx="17">
                  <c:v>8.526315789473685</c:v>
                </c:pt>
                <c:pt idx="18">
                  <c:v>6.3786407766990294</c:v>
                </c:pt>
                <c:pt idx="19">
                  <c:v>5.7980769230769234</c:v>
                </c:pt>
                <c:pt idx="20">
                  <c:v>5.9693877551020407</c:v>
                </c:pt>
                <c:pt idx="21">
                  <c:v>7.6224489795918364</c:v>
                </c:pt>
                <c:pt idx="22">
                  <c:v>6.198113207547169</c:v>
                </c:pt>
                <c:pt idx="23">
                  <c:v>4.7755102040816331</c:v>
                </c:pt>
                <c:pt idx="24">
                  <c:v>5.0806451612903221</c:v>
                </c:pt>
                <c:pt idx="25">
                  <c:v>8.0787401574803148</c:v>
                </c:pt>
                <c:pt idx="26">
                  <c:v>5.6440677966101696</c:v>
                </c:pt>
                <c:pt idx="27">
                  <c:v>6.4285714285714288</c:v>
                </c:pt>
                <c:pt idx="28">
                  <c:v>3.9272727272727272</c:v>
                </c:pt>
                <c:pt idx="29">
                  <c:v>3.8618181818181818</c:v>
                </c:pt>
                <c:pt idx="30">
                  <c:v>3.42</c:v>
                </c:pt>
                <c:pt idx="31">
                  <c:v>4.441558441558441</c:v>
                </c:pt>
                <c:pt idx="32">
                  <c:v>4.6336633663366342</c:v>
                </c:pt>
                <c:pt idx="33">
                  <c:v>5.9651162790697674</c:v>
                </c:pt>
                <c:pt idx="34">
                  <c:v>7.3684210526315788</c:v>
                </c:pt>
                <c:pt idx="35">
                  <c:v>7.4516129032258061</c:v>
                </c:pt>
                <c:pt idx="36">
                  <c:v>5.0869565217391308</c:v>
                </c:pt>
                <c:pt idx="37">
                  <c:v>5.8212765957446813</c:v>
                </c:pt>
                <c:pt idx="38">
                  <c:v>5.7073170731707323</c:v>
                </c:pt>
                <c:pt idx="39">
                  <c:v>4.3969465648854964</c:v>
                </c:pt>
                <c:pt idx="40">
                  <c:v>4.954128440366973</c:v>
                </c:pt>
                <c:pt idx="41">
                  <c:v>4.4579439252336446</c:v>
                </c:pt>
                <c:pt idx="42">
                  <c:v>4.96875</c:v>
                </c:pt>
                <c:pt idx="43">
                  <c:v>4.7120418848167542</c:v>
                </c:pt>
                <c:pt idx="44">
                  <c:v>3.9289340101522843</c:v>
                </c:pt>
                <c:pt idx="45">
                  <c:v>5.8923766816143495</c:v>
                </c:pt>
                <c:pt idx="46">
                  <c:v>5.4</c:v>
                </c:pt>
                <c:pt idx="47">
                  <c:v>4.6351931330472098</c:v>
                </c:pt>
              </c:numCache>
            </c:numRef>
          </c:val>
          <c:smooth val="0"/>
          <c:extLst>
            <c:ext xmlns:c16="http://schemas.microsoft.com/office/drawing/2014/chart" uri="{C3380CC4-5D6E-409C-BE32-E72D297353CC}">
              <c16:uniqueId val="{00000002-73F6-4C4E-A28B-89E5280B39F4}"/>
            </c:ext>
          </c:extLst>
        </c:ser>
        <c:ser>
          <c:idx val="3"/>
          <c:order val="3"/>
          <c:tx>
            <c:strRef>
              <c:f>'[2-Canal endémico IRA medellin 2022 Bortman y MMWR.xlsx]UCI'!$B$135</c:f>
              <c:strCache>
                <c:ptCount val="1"/>
                <c:pt idx="0">
                  <c:v>Razón esperada</c:v>
                </c:pt>
              </c:strCache>
            </c:strRef>
          </c:tx>
          <c:spPr>
            <a:ln w="50800" cap="rnd">
              <a:solidFill>
                <a:schemeClr val="tx1"/>
              </a:solidFill>
              <a:prstDash val="sysDot"/>
              <a:round/>
            </a:ln>
            <a:effectLst/>
          </c:spPr>
          <c:marker>
            <c:symbol val="none"/>
          </c:marker>
          <c:cat>
            <c:numRef>
              <c:f>'[2-Canal endémico IRA medellin 2022 Bortman y MMWR.xlsx]IRA'!$C$110:$BB$110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'[2-Canal endémico IRA medellin 2022 Bortman y MMWR.xlsx]UCI'!$C$135:$BC$135</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73F6-4C4E-A28B-89E5280B39F4}"/>
            </c:ext>
          </c:extLst>
        </c:ser>
        <c:dLbls>
          <c:showLegendKey val="0"/>
          <c:showVal val="0"/>
          <c:showCatName val="0"/>
          <c:showSerName val="0"/>
          <c:showPercent val="0"/>
          <c:showBubbleSize val="0"/>
        </c:dLbls>
        <c:smooth val="0"/>
        <c:axId val="244656064"/>
        <c:axId val="244657632"/>
      </c:lineChart>
      <c:catAx>
        <c:axId val="244656064"/>
        <c:scaling>
          <c:orientation val="minMax"/>
        </c:scaling>
        <c:delete val="0"/>
        <c:axPos val="b"/>
        <c:title>
          <c:tx>
            <c:rich>
              <a:bodyPr rot="0" vert="horz"/>
              <a:lstStyle/>
              <a:p>
                <a:pPr>
                  <a:defRPr/>
                </a:pPr>
                <a:r>
                  <a:rPr lang="es-CO"/>
                  <a:t>Semanas epidemiológicas</a:t>
                </a:r>
              </a:p>
            </c:rich>
          </c:tx>
          <c:layout>
            <c:manualLayout>
              <c:xMode val="edge"/>
              <c:yMode val="edge"/>
              <c:x val="0.37320430815881195"/>
              <c:y val="0.7869145221577886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44657632"/>
        <c:crosses val="autoZero"/>
        <c:auto val="1"/>
        <c:lblAlgn val="ctr"/>
        <c:lblOffset val="100"/>
        <c:noMultiLvlLbl val="0"/>
      </c:catAx>
      <c:valAx>
        <c:axId val="244657632"/>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244656064"/>
        <c:crosses val="autoZero"/>
        <c:crossBetween val="between"/>
      </c:valAx>
      <c:spPr>
        <a:noFill/>
        <a:ln>
          <a:noFill/>
        </a:ln>
        <a:effectLst/>
      </c:spPr>
    </c:plotArea>
    <c:legend>
      <c:legendPos val="b"/>
      <c:layout>
        <c:manualLayout>
          <c:xMode val="edge"/>
          <c:yMode val="edge"/>
          <c:x val="2.9994356864160274E-2"/>
          <c:y val="0.86092910593747862"/>
          <c:w val="0.94929460802003429"/>
          <c:h val="0.13818789640727466"/>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7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361290492771E-2"/>
          <c:y val="6.1884669479606191E-2"/>
          <c:w val="0.87269553740767958"/>
          <c:h val="0.6592489229985492"/>
        </c:manualLayout>
      </c:layout>
      <c:barChart>
        <c:barDir val="col"/>
        <c:grouping val="clustered"/>
        <c:varyColors val="0"/>
        <c:ser>
          <c:idx val="2"/>
          <c:order val="1"/>
          <c:tx>
            <c:strRef>
              <c:f>Hoja2!$G$2</c:f>
              <c:strCache>
                <c:ptCount val="1"/>
                <c:pt idx="0">
                  <c:v>2022</c:v>
                </c:pt>
              </c:strCache>
            </c:strRef>
          </c:tx>
          <c:spPr>
            <a:solidFill>
              <a:schemeClr val="accent3"/>
            </a:solidFill>
            <a:ln>
              <a:noFill/>
            </a:ln>
            <a:effectLst/>
          </c:spPr>
          <c:invertIfNegative val="0"/>
          <c:cat>
            <c:numRef>
              <c:f>Hoja2!$E$3:$E$54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Hoja2!$G$3:$G$50</c:f>
              <c:numCache>
                <c:formatCode>General</c:formatCode>
                <c:ptCount val="48"/>
                <c:pt idx="0">
                  <c:v>18</c:v>
                </c:pt>
                <c:pt idx="1">
                  <c:v>12</c:v>
                </c:pt>
                <c:pt idx="2">
                  <c:v>9</c:v>
                </c:pt>
                <c:pt idx="3">
                  <c:v>6</c:v>
                </c:pt>
                <c:pt idx="4">
                  <c:v>10</c:v>
                </c:pt>
                <c:pt idx="5">
                  <c:v>16</c:v>
                </c:pt>
                <c:pt idx="6">
                  <c:v>8</c:v>
                </c:pt>
                <c:pt idx="7">
                  <c:v>12</c:v>
                </c:pt>
                <c:pt idx="8">
                  <c:v>21</c:v>
                </c:pt>
                <c:pt idx="9">
                  <c:v>18</c:v>
                </c:pt>
                <c:pt idx="10">
                  <c:v>14</c:v>
                </c:pt>
                <c:pt idx="11">
                  <c:v>21</c:v>
                </c:pt>
                <c:pt idx="12">
                  <c:v>21</c:v>
                </c:pt>
                <c:pt idx="13">
                  <c:v>18</c:v>
                </c:pt>
                <c:pt idx="14">
                  <c:v>14</c:v>
                </c:pt>
                <c:pt idx="15">
                  <c:v>21</c:v>
                </c:pt>
                <c:pt idx="16">
                  <c:v>23</c:v>
                </c:pt>
                <c:pt idx="17">
                  <c:v>27</c:v>
                </c:pt>
                <c:pt idx="18">
                  <c:v>22</c:v>
                </c:pt>
                <c:pt idx="19">
                  <c:v>22</c:v>
                </c:pt>
                <c:pt idx="20">
                  <c:v>29</c:v>
                </c:pt>
                <c:pt idx="21">
                  <c:v>18</c:v>
                </c:pt>
                <c:pt idx="22">
                  <c:v>27</c:v>
                </c:pt>
                <c:pt idx="23">
                  <c:v>17</c:v>
                </c:pt>
                <c:pt idx="24">
                  <c:v>22</c:v>
                </c:pt>
                <c:pt idx="25">
                  <c:v>21</c:v>
                </c:pt>
                <c:pt idx="26">
                  <c:v>13</c:v>
                </c:pt>
                <c:pt idx="27">
                  <c:v>21</c:v>
                </c:pt>
                <c:pt idx="28">
                  <c:v>20</c:v>
                </c:pt>
                <c:pt idx="29">
                  <c:v>17</c:v>
                </c:pt>
                <c:pt idx="30">
                  <c:v>18</c:v>
                </c:pt>
                <c:pt idx="31">
                  <c:v>21</c:v>
                </c:pt>
                <c:pt idx="32">
                  <c:v>22</c:v>
                </c:pt>
                <c:pt idx="33">
                  <c:v>19</c:v>
                </c:pt>
                <c:pt idx="34">
                  <c:v>17</c:v>
                </c:pt>
                <c:pt idx="35">
                  <c:v>21</c:v>
                </c:pt>
                <c:pt idx="36">
                  <c:v>16</c:v>
                </c:pt>
                <c:pt idx="37">
                  <c:v>19</c:v>
                </c:pt>
                <c:pt idx="38">
                  <c:v>13</c:v>
                </c:pt>
                <c:pt idx="39">
                  <c:v>21</c:v>
                </c:pt>
                <c:pt idx="40">
                  <c:v>19</c:v>
                </c:pt>
                <c:pt idx="41">
                  <c:v>13</c:v>
                </c:pt>
                <c:pt idx="42">
                  <c:v>14</c:v>
                </c:pt>
                <c:pt idx="43">
                  <c:v>14</c:v>
                </c:pt>
                <c:pt idx="44">
                  <c:v>24</c:v>
                </c:pt>
                <c:pt idx="45">
                  <c:v>20</c:v>
                </c:pt>
                <c:pt idx="46">
                  <c:v>25</c:v>
                </c:pt>
                <c:pt idx="47">
                  <c:v>15</c:v>
                </c:pt>
              </c:numCache>
            </c:numRef>
          </c:val>
          <c:extLst>
            <c:ext xmlns:c16="http://schemas.microsoft.com/office/drawing/2014/chart" uri="{C3380CC4-5D6E-409C-BE32-E72D297353CC}">
              <c16:uniqueId val="{00000002-2CC9-40EE-87B2-608F3FC4BE2C}"/>
            </c:ext>
          </c:extLst>
        </c:ser>
        <c:dLbls>
          <c:showLegendKey val="0"/>
          <c:showVal val="0"/>
          <c:showCatName val="0"/>
          <c:showSerName val="0"/>
          <c:showPercent val="0"/>
          <c:showBubbleSize val="0"/>
        </c:dLbls>
        <c:gapWidth val="25"/>
        <c:axId val="172920592"/>
        <c:axId val="172927256"/>
      </c:barChart>
      <c:lineChart>
        <c:grouping val="standard"/>
        <c:varyColors val="0"/>
        <c:ser>
          <c:idx val="1"/>
          <c:order val="0"/>
          <c:tx>
            <c:strRef>
              <c:f>Hoja2!$F$2</c:f>
              <c:strCache>
                <c:ptCount val="1"/>
                <c:pt idx="0">
                  <c:v>2021</c:v>
                </c:pt>
              </c:strCache>
            </c:strRef>
          </c:tx>
          <c:spPr>
            <a:ln w="19050" cap="rnd">
              <a:solidFill>
                <a:srgbClr val="FF0000"/>
              </a:solidFill>
              <a:round/>
            </a:ln>
            <a:effectLst/>
          </c:spPr>
          <c:marker>
            <c:symbol val="none"/>
          </c:marker>
          <c:cat>
            <c:numRef>
              <c:f>Hoja2!$E$3:$E$54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Hoja2!$F$3:$F$54</c:f>
              <c:numCache>
                <c:formatCode>General</c:formatCode>
                <c:ptCount val="52"/>
                <c:pt idx="0">
                  <c:v>14</c:v>
                </c:pt>
                <c:pt idx="1">
                  <c:v>25</c:v>
                </c:pt>
                <c:pt idx="2">
                  <c:v>16</c:v>
                </c:pt>
                <c:pt idx="3">
                  <c:v>17</c:v>
                </c:pt>
                <c:pt idx="4">
                  <c:v>15</c:v>
                </c:pt>
                <c:pt idx="5">
                  <c:v>11</c:v>
                </c:pt>
                <c:pt idx="6">
                  <c:v>11</c:v>
                </c:pt>
                <c:pt idx="7">
                  <c:v>13</c:v>
                </c:pt>
                <c:pt idx="8">
                  <c:v>13</c:v>
                </c:pt>
                <c:pt idx="9">
                  <c:v>12</c:v>
                </c:pt>
                <c:pt idx="10">
                  <c:v>11</c:v>
                </c:pt>
                <c:pt idx="11">
                  <c:v>13</c:v>
                </c:pt>
                <c:pt idx="12">
                  <c:v>7</c:v>
                </c:pt>
                <c:pt idx="13">
                  <c:v>9</c:v>
                </c:pt>
                <c:pt idx="14">
                  <c:v>10</c:v>
                </c:pt>
                <c:pt idx="15">
                  <c:v>15</c:v>
                </c:pt>
                <c:pt idx="16">
                  <c:v>3</c:v>
                </c:pt>
                <c:pt idx="17">
                  <c:v>15</c:v>
                </c:pt>
                <c:pt idx="18">
                  <c:v>9</c:v>
                </c:pt>
                <c:pt idx="19">
                  <c:v>10</c:v>
                </c:pt>
                <c:pt idx="20">
                  <c:v>10</c:v>
                </c:pt>
                <c:pt idx="21">
                  <c:v>9</c:v>
                </c:pt>
                <c:pt idx="22">
                  <c:v>11</c:v>
                </c:pt>
                <c:pt idx="23">
                  <c:v>11</c:v>
                </c:pt>
                <c:pt idx="24">
                  <c:v>10</c:v>
                </c:pt>
                <c:pt idx="25">
                  <c:v>11</c:v>
                </c:pt>
                <c:pt idx="26">
                  <c:v>9</c:v>
                </c:pt>
                <c:pt idx="27">
                  <c:v>12</c:v>
                </c:pt>
                <c:pt idx="28">
                  <c:v>13</c:v>
                </c:pt>
                <c:pt idx="29">
                  <c:v>6</c:v>
                </c:pt>
                <c:pt idx="30">
                  <c:v>13</c:v>
                </c:pt>
                <c:pt idx="31">
                  <c:v>13</c:v>
                </c:pt>
                <c:pt idx="32">
                  <c:v>17</c:v>
                </c:pt>
                <c:pt idx="33">
                  <c:v>17</c:v>
                </c:pt>
                <c:pt idx="34">
                  <c:v>25</c:v>
                </c:pt>
                <c:pt idx="35">
                  <c:v>27</c:v>
                </c:pt>
                <c:pt idx="36">
                  <c:v>22</c:v>
                </c:pt>
                <c:pt idx="37">
                  <c:v>26</c:v>
                </c:pt>
                <c:pt idx="38">
                  <c:v>20</c:v>
                </c:pt>
                <c:pt idx="39">
                  <c:v>23</c:v>
                </c:pt>
                <c:pt idx="40">
                  <c:v>22</c:v>
                </c:pt>
                <c:pt idx="41">
                  <c:v>14</c:v>
                </c:pt>
                <c:pt idx="42">
                  <c:v>25</c:v>
                </c:pt>
                <c:pt idx="43">
                  <c:v>25</c:v>
                </c:pt>
                <c:pt idx="44">
                  <c:v>13</c:v>
                </c:pt>
                <c:pt idx="45">
                  <c:v>24</c:v>
                </c:pt>
                <c:pt idx="46">
                  <c:v>16</c:v>
                </c:pt>
                <c:pt idx="47">
                  <c:v>20</c:v>
                </c:pt>
                <c:pt idx="48">
                  <c:v>24</c:v>
                </c:pt>
                <c:pt idx="49">
                  <c:v>22</c:v>
                </c:pt>
                <c:pt idx="50">
                  <c:v>23</c:v>
                </c:pt>
                <c:pt idx="51">
                  <c:v>24</c:v>
                </c:pt>
              </c:numCache>
            </c:numRef>
          </c:val>
          <c:smooth val="0"/>
          <c:extLst>
            <c:ext xmlns:c16="http://schemas.microsoft.com/office/drawing/2014/chart" uri="{C3380CC4-5D6E-409C-BE32-E72D297353CC}">
              <c16:uniqueId val="{00000001-2CC9-40EE-87B2-608F3FC4BE2C}"/>
            </c:ext>
          </c:extLst>
        </c:ser>
        <c:dLbls>
          <c:showLegendKey val="0"/>
          <c:showVal val="0"/>
          <c:showCatName val="0"/>
          <c:showSerName val="0"/>
          <c:showPercent val="0"/>
          <c:showBubbleSize val="0"/>
        </c:dLbls>
        <c:marker val="1"/>
        <c:smooth val="0"/>
        <c:axId val="172920592"/>
        <c:axId val="172927256"/>
      </c:lineChart>
      <c:catAx>
        <c:axId val="172920592"/>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s-CO"/>
                  <a:t>Semanas epidemiológicas</a:t>
                </a:r>
              </a:p>
            </c:rich>
          </c:tx>
          <c:layout>
            <c:manualLayout>
              <c:xMode val="edge"/>
              <c:yMode val="edge"/>
              <c:x val="0.36056867891513561"/>
              <c:y val="0.7970173981416880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72927256"/>
        <c:crosses val="autoZero"/>
        <c:auto val="1"/>
        <c:lblAlgn val="ctr"/>
        <c:lblOffset val="100"/>
        <c:noMultiLvlLbl val="0"/>
      </c:catAx>
      <c:valAx>
        <c:axId val="172927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s-CO"/>
                  <a:t>Casos</a:t>
                </a:r>
              </a:p>
            </c:rich>
          </c:tx>
          <c:layout>
            <c:manualLayout>
              <c:xMode val="edge"/>
              <c:yMode val="edge"/>
              <c:x val="1.4353161424232569E-2"/>
              <c:y val="0.31812222368409604"/>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72920592"/>
        <c:crosses val="autoZero"/>
        <c:crossBetween val="between"/>
      </c:valAx>
      <c:spPr>
        <a:noFill/>
        <a:ln>
          <a:noFill/>
        </a:ln>
        <a:effectLst/>
      </c:spPr>
    </c:plotArea>
    <c:legend>
      <c:legendPos val="b"/>
      <c:layout>
        <c:manualLayout>
          <c:xMode val="edge"/>
          <c:yMode val="edge"/>
          <c:x val="0.36522647939186492"/>
          <c:y val="0.87728075775346293"/>
          <c:w val="0.2695470412162701"/>
          <c:h val="0.109715960197670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8381452318461"/>
          <c:y val="6.1884669479606191E-2"/>
          <c:w val="0.84344772528433942"/>
          <c:h val="0.6592489229985492"/>
        </c:manualLayout>
      </c:layout>
      <c:barChart>
        <c:barDir val="col"/>
        <c:grouping val="clustered"/>
        <c:varyColors val="0"/>
        <c:ser>
          <c:idx val="2"/>
          <c:order val="1"/>
          <c:tx>
            <c:strRef>
              <c:f>Hoja2!$K$2</c:f>
              <c:strCache>
                <c:ptCount val="1"/>
                <c:pt idx="0">
                  <c:v>2022</c:v>
                </c:pt>
              </c:strCache>
            </c:strRef>
          </c:tx>
          <c:spPr>
            <a:solidFill>
              <a:schemeClr val="accent3"/>
            </a:solidFill>
            <a:ln>
              <a:noFill/>
            </a:ln>
            <a:effectLst/>
          </c:spPr>
          <c:invertIfNegative val="0"/>
          <c:cat>
            <c:numRef>
              <c:f>Hoja2!$I$3:$I$54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Hoja2!$K$3:$K$50</c:f>
              <c:numCache>
                <c:formatCode>General</c:formatCode>
                <c:ptCount val="48"/>
                <c:pt idx="0">
                  <c:v>13</c:v>
                </c:pt>
                <c:pt idx="1">
                  <c:v>8</c:v>
                </c:pt>
                <c:pt idx="2">
                  <c:v>7</c:v>
                </c:pt>
                <c:pt idx="3">
                  <c:v>3</c:v>
                </c:pt>
                <c:pt idx="4">
                  <c:v>0</c:v>
                </c:pt>
                <c:pt idx="5">
                  <c:v>5</c:v>
                </c:pt>
                <c:pt idx="6">
                  <c:v>3</c:v>
                </c:pt>
                <c:pt idx="7">
                  <c:v>7</c:v>
                </c:pt>
                <c:pt idx="8">
                  <c:v>6</c:v>
                </c:pt>
                <c:pt idx="9">
                  <c:v>4</c:v>
                </c:pt>
                <c:pt idx="10">
                  <c:v>5</c:v>
                </c:pt>
                <c:pt idx="11">
                  <c:v>3</c:v>
                </c:pt>
                <c:pt idx="12">
                  <c:v>6</c:v>
                </c:pt>
                <c:pt idx="13">
                  <c:v>7</c:v>
                </c:pt>
                <c:pt idx="14">
                  <c:v>6</c:v>
                </c:pt>
                <c:pt idx="15">
                  <c:v>4</c:v>
                </c:pt>
                <c:pt idx="16">
                  <c:v>6</c:v>
                </c:pt>
                <c:pt idx="17">
                  <c:v>12</c:v>
                </c:pt>
                <c:pt idx="18">
                  <c:v>11</c:v>
                </c:pt>
                <c:pt idx="19">
                  <c:v>9</c:v>
                </c:pt>
                <c:pt idx="20">
                  <c:v>13</c:v>
                </c:pt>
                <c:pt idx="21">
                  <c:v>8</c:v>
                </c:pt>
                <c:pt idx="22">
                  <c:v>12</c:v>
                </c:pt>
                <c:pt idx="23">
                  <c:v>13</c:v>
                </c:pt>
                <c:pt idx="24">
                  <c:v>16</c:v>
                </c:pt>
                <c:pt idx="25">
                  <c:v>13</c:v>
                </c:pt>
                <c:pt idx="26">
                  <c:v>7</c:v>
                </c:pt>
                <c:pt idx="27">
                  <c:v>14</c:v>
                </c:pt>
                <c:pt idx="28">
                  <c:v>10</c:v>
                </c:pt>
                <c:pt idx="29">
                  <c:v>10</c:v>
                </c:pt>
                <c:pt idx="30">
                  <c:v>10</c:v>
                </c:pt>
                <c:pt idx="31">
                  <c:v>10</c:v>
                </c:pt>
                <c:pt idx="32">
                  <c:v>8</c:v>
                </c:pt>
                <c:pt idx="33">
                  <c:v>13</c:v>
                </c:pt>
                <c:pt idx="34">
                  <c:v>10</c:v>
                </c:pt>
                <c:pt idx="35">
                  <c:v>11</c:v>
                </c:pt>
                <c:pt idx="36">
                  <c:v>9</c:v>
                </c:pt>
                <c:pt idx="37">
                  <c:v>6</c:v>
                </c:pt>
                <c:pt idx="38">
                  <c:v>4</c:v>
                </c:pt>
                <c:pt idx="39">
                  <c:v>7</c:v>
                </c:pt>
                <c:pt idx="40">
                  <c:v>5</c:v>
                </c:pt>
                <c:pt idx="41">
                  <c:v>5</c:v>
                </c:pt>
                <c:pt idx="42">
                  <c:v>6</c:v>
                </c:pt>
                <c:pt idx="43">
                  <c:v>4</c:v>
                </c:pt>
                <c:pt idx="44">
                  <c:v>8</c:v>
                </c:pt>
                <c:pt idx="45">
                  <c:v>6</c:v>
                </c:pt>
                <c:pt idx="46">
                  <c:v>12</c:v>
                </c:pt>
                <c:pt idx="47">
                  <c:v>5</c:v>
                </c:pt>
              </c:numCache>
            </c:numRef>
          </c:val>
          <c:extLst>
            <c:ext xmlns:c16="http://schemas.microsoft.com/office/drawing/2014/chart" uri="{C3380CC4-5D6E-409C-BE32-E72D297353CC}">
              <c16:uniqueId val="{00000000-5428-43E0-87A7-A8E51093618D}"/>
            </c:ext>
          </c:extLst>
        </c:ser>
        <c:dLbls>
          <c:showLegendKey val="0"/>
          <c:showVal val="0"/>
          <c:showCatName val="0"/>
          <c:showSerName val="0"/>
          <c:showPercent val="0"/>
          <c:showBubbleSize val="0"/>
        </c:dLbls>
        <c:gapWidth val="25"/>
        <c:axId val="151884648"/>
        <c:axId val="151886216"/>
      </c:barChart>
      <c:lineChart>
        <c:grouping val="standard"/>
        <c:varyColors val="0"/>
        <c:ser>
          <c:idx val="1"/>
          <c:order val="0"/>
          <c:tx>
            <c:strRef>
              <c:f>Hoja2!$J$2</c:f>
              <c:strCache>
                <c:ptCount val="1"/>
                <c:pt idx="0">
                  <c:v>2021</c:v>
                </c:pt>
              </c:strCache>
            </c:strRef>
          </c:tx>
          <c:spPr>
            <a:ln w="19050" cap="rnd">
              <a:solidFill>
                <a:srgbClr val="FF0000"/>
              </a:solidFill>
              <a:round/>
            </a:ln>
            <a:effectLst/>
          </c:spPr>
          <c:marker>
            <c:symbol val="none"/>
          </c:marker>
          <c:cat>
            <c:numRef>
              <c:f>Hoja2!$I$3:$I$54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Hoja2!$J$3:$J$54</c:f>
              <c:numCache>
                <c:formatCode>General</c:formatCode>
                <c:ptCount val="52"/>
                <c:pt idx="0">
                  <c:v>14</c:v>
                </c:pt>
                <c:pt idx="1">
                  <c:v>22</c:v>
                </c:pt>
                <c:pt idx="2">
                  <c:v>15</c:v>
                </c:pt>
                <c:pt idx="3">
                  <c:v>17</c:v>
                </c:pt>
                <c:pt idx="4">
                  <c:v>11</c:v>
                </c:pt>
                <c:pt idx="5">
                  <c:v>8</c:v>
                </c:pt>
                <c:pt idx="6">
                  <c:v>8</c:v>
                </c:pt>
                <c:pt idx="7">
                  <c:v>11</c:v>
                </c:pt>
                <c:pt idx="8">
                  <c:v>5</c:v>
                </c:pt>
                <c:pt idx="9">
                  <c:v>10</c:v>
                </c:pt>
                <c:pt idx="10">
                  <c:v>9</c:v>
                </c:pt>
                <c:pt idx="11">
                  <c:v>12</c:v>
                </c:pt>
                <c:pt idx="12">
                  <c:v>6</c:v>
                </c:pt>
                <c:pt idx="13">
                  <c:v>3</c:v>
                </c:pt>
                <c:pt idx="14">
                  <c:v>7</c:v>
                </c:pt>
                <c:pt idx="15">
                  <c:v>9</c:v>
                </c:pt>
                <c:pt idx="16">
                  <c:v>3</c:v>
                </c:pt>
                <c:pt idx="17">
                  <c:v>4</c:v>
                </c:pt>
                <c:pt idx="18">
                  <c:v>2</c:v>
                </c:pt>
                <c:pt idx="19">
                  <c:v>6</c:v>
                </c:pt>
                <c:pt idx="20">
                  <c:v>7</c:v>
                </c:pt>
                <c:pt idx="21">
                  <c:v>7</c:v>
                </c:pt>
                <c:pt idx="22">
                  <c:v>11</c:v>
                </c:pt>
                <c:pt idx="23">
                  <c:v>8</c:v>
                </c:pt>
                <c:pt idx="24">
                  <c:v>10</c:v>
                </c:pt>
                <c:pt idx="25">
                  <c:v>11</c:v>
                </c:pt>
                <c:pt idx="26">
                  <c:v>9</c:v>
                </c:pt>
                <c:pt idx="27">
                  <c:v>11</c:v>
                </c:pt>
                <c:pt idx="28">
                  <c:v>10</c:v>
                </c:pt>
                <c:pt idx="29">
                  <c:v>6</c:v>
                </c:pt>
                <c:pt idx="30">
                  <c:v>13</c:v>
                </c:pt>
                <c:pt idx="31">
                  <c:v>11</c:v>
                </c:pt>
                <c:pt idx="32">
                  <c:v>11</c:v>
                </c:pt>
                <c:pt idx="33">
                  <c:v>9</c:v>
                </c:pt>
                <c:pt idx="34">
                  <c:v>11</c:v>
                </c:pt>
                <c:pt idx="35">
                  <c:v>10</c:v>
                </c:pt>
                <c:pt idx="36">
                  <c:v>11</c:v>
                </c:pt>
                <c:pt idx="37">
                  <c:v>11</c:v>
                </c:pt>
                <c:pt idx="38">
                  <c:v>8</c:v>
                </c:pt>
                <c:pt idx="39">
                  <c:v>6</c:v>
                </c:pt>
                <c:pt idx="40">
                  <c:v>13</c:v>
                </c:pt>
                <c:pt idx="41">
                  <c:v>6</c:v>
                </c:pt>
                <c:pt idx="42">
                  <c:v>8</c:v>
                </c:pt>
                <c:pt idx="43">
                  <c:v>12</c:v>
                </c:pt>
                <c:pt idx="44">
                  <c:v>10</c:v>
                </c:pt>
                <c:pt idx="45">
                  <c:v>7</c:v>
                </c:pt>
                <c:pt idx="46">
                  <c:v>7</c:v>
                </c:pt>
                <c:pt idx="47">
                  <c:v>7</c:v>
                </c:pt>
                <c:pt idx="48">
                  <c:v>4</c:v>
                </c:pt>
                <c:pt idx="49">
                  <c:v>9</c:v>
                </c:pt>
                <c:pt idx="50">
                  <c:v>9</c:v>
                </c:pt>
                <c:pt idx="51">
                  <c:v>11</c:v>
                </c:pt>
              </c:numCache>
            </c:numRef>
          </c:val>
          <c:smooth val="0"/>
          <c:extLst>
            <c:ext xmlns:c16="http://schemas.microsoft.com/office/drawing/2014/chart" uri="{C3380CC4-5D6E-409C-BE32-E72D297353CC}">
              <c16:uniqueId val="{00000001-5428-43E0-87A7-A8E51093618D}"/>
            </c:ext>
          </c:extLst>
        </c:ser>
        <c:dLbls>
          <c:showLegendKey val="0"/>
          <c:showVal val="0"/>
          <c:showCatName val="0"/>
          <c:showSerName val="0"/>
          <c:showPercent val="0"/>
          <c:showBubbleSize val="0"/>
        </c:dLbls>
        <c:marker val="1"/>
        <c:smooth val="0"/>
        <c:axId val="151884648"/>
        <c:axId val="151886216"/>
      </c:lineChart>
      <c:catAx>
        <c:axId val="1518846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Semanas epidemiológicas</a:t>
                </a:r>
              </a:p>
            </c:rich>
          </c:tx>
          <c:layout>
            <c:manualLayout>
              <c:xMode val="edge"/>
              <c:yMode val="edge"/>
              <c:x val="0.36056867891513561"/>
              <c:y val="0.7970173981416880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1886216"/>
        <c:crosses val="autoZero"/>
        <c:auto val="1"/>
        <c:lblAlgn val="ctr"/>
        <c:lblOffset val="100"/>
        <c:noMultiLvlLbl val="0"/>
      </c:catAx>
      <c:valAx>
        <c:axId val="151886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Casos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884648"/>
        <c:crosses val="autoZero"/>
        <c:crossBetween val="between"/>
      </c:valAx>
      <c:spPr>
        <a:noFill/>
        <a:ln>
          <a:noFill/>
        </a:ln>
        <a:effectLst/>
      </c:spPr>
    </c:plotArea>
    <c:legend>
      <c:legendPos val="b"/>
      <c:layout>
        <c:manualLayout>
          <c:xMode val="edge"/>
          <c:yMode val="edge"/>
          <c:x val="0.36522608756888442"/>
          <c:y val="0.89105804904196995"/>
          <c:w val="0.26433292264267427"/>
          <c:h val="0.102847336629543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dLbl>
          <c:idx val="0"/>
          <c:delete val="1"/>
          <c:extLst>
            <c:ext xmlns:c15="http://schemas.microsoft.com/office/drawing/2012/chart" uri="{CE6537A1-D6FC-4f65-9D91-7224C49458BB}"/>
          </c:extLst>
        </c:dLbl>
      </c:pivotFmt>
      <c:pivotFmt>
        <c:idx val="17"/>
        <c:dLbl>
          <c:idx val="0"/>
          <c:delete val="1"/>
          <c:extLst>
            <c:ext xmlns:c15="http://schemas.microsoft.com/office/drawing/2012/chart" uri="{CE6537A1-D6FC-4f65-9D91-7224C49458BB}"/>
          </c:extLst>
        </c:dLbl>
      </c:pivotFmt>
      <c:pivotFmt>
        <c:idx val="18"/>
        <c:dLbl>
          <c:idx val="0"/>
          <c:delete val="1"/>
          <c:extLst>
            <c:ext xmlns:c15="http://schemas.microsoft.com/office/drawing/2012/chart" uri="{CE6537A1-D6FC-4f65-9D91-7224C49458BB}"/>
          </c:extLst>
        </c:dLbl>
      </c:pivotFmt>
      <c:pivotFmt>
        <c:idx val="19"/>
        <c:dLbl>
          <c:idx val="0"/>
          <c:delete val="1"/>
          <c:extLst>
            <c:ext xmlns:c15="http://schemas.microsoft.com/office/drawing/2012/chart" uri="{CE6537A1-D6FC-4f65-9D91-7224C49458BB}"/>
          </c:extLst>
        </c:dLbl>
      </c:pivotFmt>
      <c:pivotFmt>
        <c:idx val="20"/>
      </c:pivotFmt>
      <c:pivotFmt>
        <c:idx val="21"/>
        <c:dLbl>
          <c:idx val="0"/>
          <c:delete val="1"/>
          <c:extLst>
            <c:ext xmlns:c15="http://schemas.microsoft.com/office/drawing/2012/chart" uri="{CE6537A1-D6FC-4f65-9D91-7224C49458BB}"/>
          </c:extLst>
        </c:dLbl>
      </c:pivotFmt>
      <c:pivotFmt>
        <c:idx val="22"/>
      </c:pivotFmt>
      <c:pivotFmt>
        <c:idx val="23"/>
      </c:pivotFmt>
      <c:pivotFmt>
        <c:idx val="24"/>
      </c:pivotFmt>
      <c:pivotFmt>
        <c:idx val="25"/>
      </c:pivotFmt>
      <c:pivotFmt>
        <c:idx val="26"/>
        <c:dLbl>
          <c:idx val="0"/>
          <c:delete val="1"/>
          <c:extLst>
            <c:ext xmlns:c15="http://schemas.microsoft.com/office/drawing/2012/chart" uri="{CE6537A1-D6FC-4f65-9D91-7224C49458BB}"/>
          </c:extLst>
        </c:dLbl>
      </c:pivotFmt>
      <c:pivotFmt>
        <c:idx val="27"/>
        <c:dLbl>
          <c:idx val="0"/>
          <c:delete val="1"/>
          <c:extLst>
            <c:ext xmlns:c15="http://schemas.microsoft.com/office/drawing/2012/chart" uri="{CE6537A1-D6FC-4f65-9D91-7224C49458BB}"/>
          </c:extLst>
        </c:dLbl>
      </c:pivotFmt>
      <c:pivotFmt>
        <c:idx val="28"/>
      </c:pivotFmt>
      <c:pivotFmt>
        <c:idx val="29"/>
        <c:dLbl>
          <c:idx val="0"/>
          <c:delete val="1"/>
          <c:extLst>
            <c:ext xmlns:c15="http://schemas.microsoft.com/office/drawing/2012/chart" uri="{CE6537A1-D6FC-4f65-9D91-7224C49458BB}"/>
          </c:extLst>
        </c:dLbl>
      </c:pivotFmt>
      <c:pivotFmt>
        <c:idx val="30"/>
        <c:marker>
          <c:symbol val="none"/>
        </c:marker>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marker>
          <c:symbol val="none"/>
        </c:marker>
      </c:pivotFmt>
      <c:pivotFmt>
        <c:idx val="47"/>
        <c:marker>
          <c:symbol val="none"/>
        </c:marker>
      </c:pivotFmt>
      <c:pivotFmt>
        <c:idx val="48"/>
        <c:marker>
          <c:symbol val="none"/>
        </c:marker>
      </c:pivotFmt>
      <c:pivotFmt>
        <c:idx val="49"/>
        <c:marker>
          <c:symbol val="none"/>
        </c:marker>
      </c:pivotFmt>
      <c:pivotFmt>
        <c:idx val="50"/>
        <c:marker>
          <c:symbol val="none"/>
        </c:marker>
      </c:pivotFmt>
      <c:pivotFmt>
        <c:idx val="51"/>
        <c:marker>
          <c:symbol val="none"/>
        </c:marker>
      </c:pivotFmt>
      <c:pivotFmt>
        <c:idx val="52"/>
        <c:marker>
          <c:symbol val="none"/>
        </c:marker>
      </c:pivotFmt>
      <c:pivotFmt>
        <c:idx val="53"/>
        <c:marker>
          <c:symbol val="none"/>
        </c:marker>
      </c:pivotFmt>
    </c:pivotFmts>
    <c:plotArea>
      <c:layout>
        <c:manualLayout>
          <c:layoutTarget val="inner"/>
          <c:xMode val="edge"/>
          <c:yMode val="edge"/>
          <c:x val="0.28467376897056584"/>
          <c:y val="3.7751428309046479E-2"/>
          <c:w val="0.69588190991948495"/>
          <c:h val="0.30627995473105707"/>
        </c:manualLayout>
      </c:layout>
      <c:barChart>
        <c:barDir val="col"/>
        <c:grouping val="stacked"/>
        <c:varyColors val="0"/>
        <c:ser>
          <c:idx val="0"/>
          <c:order val="0"/>
          <c:tx>
            <c:strRef>
              <c:f>'[BASE CENTINELA IRAG HSVF_10-11-2022.xlsx]Hoja2'!$A$6</c:f>
              <c:strCache>
                <c:ptCount val="1"/>
                <c:pt idx="0">
                  <c:v>ADENOVIRUS</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HSVF_10-11-2022.xlsx]Hoja2'!$B$6:$H$6</c:f>
              <c:numCache>
                <c:formatCode>General</c:formatCode>
                <c:ptCount val="7"/>
                <c:pt idx="0">
                  <c:v>6</c:v>
                </c:pt>
                <c:pt idx="1">
                  <c:v>10</c:v>
                </c:pt>
                <c:pt idx="2">
                  <c:v>30</c:v>
                </c:pt>
                <c:pt idx="3">
                  <c:v>1</c:v>
                </c:pt>
                <c:pt idx="5">
                  <c:v>7</c:v>
                </c:pt>
              </c:numCache>
              <c:extLst/>
            </c:numRef>
          </c:val>
          <c:extLst>
            <c:ext xmlns:c16="http://schemas.microsoft.com/office/drawing/2014/chart" uri="{C3380CC4-5D6E-409C-BE32-E72D297353CC}">
              <c16:uniqueId val="{00000000-9F52-AE43-870F-0E9968B2C6F5}"/>
            </c:ext>
          </c:extLst>
        </c:ser>
        <c:ser>
          <c:idx val="1"/>
          <c:order val="1"/>
          <c:tx>
            <c:strRef>
              <c:f>'[BASE CENTINELA IRAG HSVF_10-11-2022.xlsx]Hoja2'!$A$7</c:f>
              <c:strCache>
                <c:ptCount val="1"/>
                <c:pt idx="0">
                  <c:v>COVID-19</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HSVF_10-11-2022.xlsx]Hoja2'!$B$7:$H$7</c:f>
              <c:numCache>
                <c:formatCode>General</c:formatCode>
                <c:ptCount val="7"/>
                <c:pt idx="0">
                  <c:v>4</c:v>
                </c:pt>
                <c:pt idx="2">
                  <c:v>3</c:v>
                </c:pt>
                <c:pt idx="5">
                  <c:v>1</c:v>
                </c:pt>
              </c:numCache>
              <c:extLst/>
            </c:numRef>
          </c:val>
          <c:extLst>
            <c:ext xmlns:c16="http://schemas.microsoft.com/office/drawing/2014/chart" uri="{C3380CC4-5D6E-409C-BE32-E72D297353CC}">
              <c16:uniqueId val="{00000000-11EE-40E4-8709-1631DAC4B9EA}"/>
            </c:ext>
          </c:extLst>
        </c:ser>
        <c:ser>
          <c:idx val="2"/>
          <c:order val="2"/>
          <c:tx>
            <c:strRef>
              <c:f>'[BASE CENTINELA IRAG HSVF_10-11-2022.xlsx]Hoja2'!$A$8</c:f>
              <c:strCache>
                <c:ptCount val="1"/>
                <c:pt idx="0">
                  <c:v>HAEMOPHILUS INFLUENZAE</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HSVF_10-11-2022.xlsx]Hoja2'!$B$8:$H$8</c:f>
              <c:numCache>
                <c:formatCode>General</c:formatCode>
                <c:ptCount val="7"/>
                <c:pt idx="0">
                  <c:v>1</c:v>
                </c:pt>
                <c:pt idx="1">
                  <c:v>1</c:v>
                </c:pt>
                <c:pt idx="3">
                  <c:v>2</c:v>
                </c:pt>
              </c:numCache>
              <c:extLst/>
            </c:numRef>
          </c:val>
          <c:extLst>
            <c:ext xmlns:c16="http://schemas.microsoft.com/office/drawing/2014/chart" uri="{C3380CC4-5D6E-409C-BE32-E72D297353CC}">
              <c16:uniqueId val="{00000000-E88B-4FDA-B7D6-5868C79D2747}"/>
            </c:ext>
          </c:extLst>
        </c:ser>
        <c:ser>
          <c:idx val="3"/>
          <c:order val="3"/>
          <c:tx>
            <c:strRef>
              <c:f>'[BASE CENTINELA IRAG HSVF_10-11-2022.xlsx]Hoja2'!$A$9</c:f>
              <c:strCache>
                <c:ptCount val="1"/>
                <c:pt idx="0">
                  <c:v>INFLUENZA A</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HSVF_10-11-2022.xlsx]Hoja2'!$B$9:$AR$9</c:f>
              <c:numCache>
                <c:formatCode>General</c:formatCode>
                <c:ptCount val="7"/>
                <c:pt idx="0">
                  <c:v>3</c:v>
                </c:pt>
                <c:pt idx="1">
                  <c:v>2</c:v>
                </c:pt>
                <c:pt idx="2">
                  <c:v>7</c:v>
                </c:pt>
                <c:pt idx="3">
                  <c:v>2</c:v>
                </c:pt>
                <c:pt idx="4">
                  <c:v>1</c:v>
                </c:pt>
                <c:pt idx="5">
                  <c:v>14</c:v>
                </c:pt>
                <c:pt idx="6">
                  <c:v>1</c:v>
                </c:pt>
              </c:numCache>
              <c:extLst/>
            </c:numRef>
          </c:val>
          <c:extLst>
            <c:ext xmlns:c16="http://schemas.microsoft.com/office/drawing/2014/chart" uri="{C3380CC4-5D6E-409C-BE32-E72D297353CC}">
              <c16:uniqueId val="{00000001-E88B-4FDA-B7D6-5868C79D2747}"/>
            </c:ext>
          </c:extLst>
        </c:ser>
        <c:ser>
          <c:idx val="4"/>
          <c:order val="4"/>
          <c:tx>
            <c:strRef>
              <c:f>'[BASE CENTINELA IRAG HSVF_10-11-2022.xlsx]Hoja2'!$A$10</c:f>
              <c:strCache>
                <c:ptCount val="1"/>
                <c:pt idx="0">
                  <c:v>INFLUENZA B</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HSVF_10-11-2022.xlsx]Hoja2'!$B$10:$H$10</c:f>
              <c:numCache>
                <c:formatCode>General</c:formatCode>
                <c:ptCount val="7"/>
                <c:pt idx="1">
                  <c:v>1</c:v>
                </c:pt>
              </c:numCache>
              <c:extLst/>
            </c:numRef>
          </c:val>
          <c:extLst>
            <c:ext xmlns:c16="http://schemas.microsoft.com/office/drawing/2014/chart" uri="{C3380CC4-5D6E-409C-BE32-E72D297353CC}">
              <c16:uniqueId val="{00000002-E88B-4FDA-B7D6-5868C79D2747}"/>
            </c:ext>
          </c:extLst>
        </c:ser>
        <c:ser>
          <c:idx val="5"/>
          <c:order val="5"/>
          <c:tx>
            <c:strRef>
              <c:f>'[BASE CENTINELA IRAG HSVF_10-11-2022.xlsx]Hoja2'!$A$11</c:f>
              <c:strCache>
                <c:ptCount val="1"/>
                <c:pt idx="0">
                  <c:v>METAPNEUMOVIRUS</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HSVF_10-11-2022.xlsx]Hoja2'!$B$11:$AR$11</c:f>
              <c:numCache>
                <c:formatCode>General</c:formatCode>
                <c:ptCount val="7"/>
                <c:pt idx="0">
                  <c:v>15</c:v>
                </c:pt>
                <c:pt idx="1">
                  <c:v>10</c:v>
                </c:pt>
                <c:pt idx="2">
                  <c:v>15</c:v>
                </c:pt>
                <c:pt idx="5">
                  <c:v>3</c:v>
                </c:pt>
              </c:numCache>
              <c:extLst/>
            </c:numRef>
          </c:val>
          <c:extLst>
            <c:ext xmlns:c16="http://schemas.microsoft.com/office/drawing/2014/chart" uri="{C3380CC4-5D6E-409C-BE32-E72D297353CC}">
              <c16:uniqueId val="{00000003-E88B-4FDA-B7D6-5868C79D2747}"/>
            </c:ext>
          </c:extLst>
        </c:ser>
        <c:ser>
          <c:idx val="6"/>
          <c:order val="6"/>
          <c:tx>
            <c:strRef>
              <c:f>'[BASE CENTINELA IRAG HSVF_10-11-2022.xlsx]Hoja2'!$A$12</c:f>
              <c:strCache>
                <c:ptCount val="1"/>
                <c:pt idx="0">
                  <c:v>PARAINFLUENZA 1</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HSVF_10-11-2022.xlsx]Hoja2'!$B$12:$H$12</c:f>
              <c:numCache>
                <c:formatCode>General</c:formatCode>
                <c:ptCount val="7"/>
                <c:pt idx="0">
                  <c:v>1</c:v>
                </c:pt>
                <c:pt idx="1">
                  <c:v>1</c:v>
                </c:pt>
                <c:pt idx="2">
                  <c:v>1</c:v>
                </c:pt>
                <c:pt idx="4">
                  <c:v>1</c:v>
                </c:pt>
              </c:numCache>
              <c:extLst/>
            </c:numRef>
          </c:val>
          <c:extLst>
            <c:ext xmlns:c16="http://schemas.microsoft.com/office/drawing/2014/chart" uri="{C3380CC4-5D6E-409C-BE32-E72D297353CC}">
              <c16:uniqueId val="{00000004-E88B-4FDA-B7D6-5868C79D2747}"/>
            </c:ext>
          </c:extLst>
        </c:ser>
        <c:ser>
          <c:idx val="7"/>
          <c:order val="7"/>
          <c:tx>
            <c:strRef>
              <c:f>'[BASE CENTINELA IRAG HSVF_10-11-2022.xlsx]Hoja2'!$A$13</c:f>
              <c:strCache>
                <c:ptCount val="1"/>
                <c:pt idx="0">
                  <c:v>PARAINFLUENZA 2</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HSVF_10-11-2022.xlsx]Hoja2'!$B$13:$H$13</c:f>
              <c:numCache>
                <c:formatCode>General</c:formatCode>
                <c:ptCount val="7"/>
                <c:pt idx="2">
                  <c:v>2</c:v>
                </c:pt>
              </c:numCache>
              <c:extLst/>
            </c:numRef>
          </c:val>
          <c:extLst>
            <c:ext xmlns:c16="http://schemas.microsoft.com/office/drawing/2014/chart" uri="{C3380CC4-5D6E-409C-BE32-E72D297353CC}">
              <c16:uniqueId val="{00000005-E88B-4FDA-B7D6-5868C79D2747}"/>
            </c:ext>
          </c:extLst>
        </c:ser>
        <c:ser>
          <c:idx val="8"/>
          <c:order val="8"/>
          <c:tx>
            <c:strRef>
              <c:f>'[BASE CENTINELA IRAG HSVF_10-11-2022.xlsx]Hoja2'!$A$14</c:f>
              <c:strCache>
                <c:ptCount val="1"/>
                <c:pt idx="0">
                  <c:v>PARAINFLUENZA 3</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HSVF_10-11-2022.xlsx]Hoja2'!$B$14:$H$14</c:f>
              <c:numCache>
                <c:formatCode>General</c:formatCode>
                <c:ptCount val="7"/>
                <c:pt idx="0">
                  <c:v>6</c:v>
                </c:pt>
                <c:pt idx="1">
                  <c:v>3</c:v>
                </c:pt>
                <c:pt idx="2">
                  <c:v>6</c:v>
                </c:pt>
                <c:pt idx="5">
                  <c:v>5</c:v>
                </c:pt>
              </c:numCache>
              <c:extLst/>
            </c:numRef>
          </c:val>
          <c:extLst>
            <c:ext xmlns:c16="http://schemas.microsoft.com/office/drawing/2014/chart" uri="{C3380CC4-5D6E-409C-BE32-E72D297353CC}">
              <c16:uniqueId val="{00000006-E88B-4FDA-B7D6-5868C79D2747}"/>
            </c:ext>
          </c:extLst>
        </c:ser>
        <c:ser>
          <c:idx val="9"/>
          <c:order val="9"/>
          <c:tx>
            <c:strRef>
              <c:f>'[BASE CENTINELA IRAG HSVF_10-11-2022.xlsx]Hoja2'!$A$15</c:f>
              <c:strCache>
                <c:ptCount val="1"/>
                <c:pt idx="0">
                  <c:v>RINOVIRUS</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HSVF_10-11-2022.xlsx]Hoja2'!$B$15:$H$15</c:f>
              <c:numCache>
                <c:formatCode>General</c:formatCode>
                <c:ptCount val="7"/>
                <c:pt idx="0">
                  <c:v>2</c:v>
                </c:pt>
                <c:pt idx="3">
                  <c:v>2</c:v>
                </c:pt>
              </c:numCache>
              <c:extLst/>
            </c:numRef>
          </c:val>
          <c:extLst>
            <c:ext xmlns:c16="http://schemas.microsoft.com/office/drawing/2014/chart" uri="{C3380CC4-5D6E-409C-BE32-E72D297353CC}">
              <c16:uniqueId val="{00000007-E88B-4FDA-B7D6-5868C79D2747}"/>
            </c:ext>
          </c:extLst>
        </c:ser>
        <c:ser>
          <c:idx val="10"/>
          <c:order val="10"/>
          <c:tx>
            <c:strRef>
              <c:f>'[BASE CENTINELA IRAG HSVF_10-11-2022.xlsx]Hoja2'!$A$16</c:f>
              <c:strCache>
                <c:ptCount val="1"/>
                <c:pt idx="0">
                  <c:v>STAPHYLOCOCCUS AUREUS</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HSVF_10-11-2022.xlsx]Hoja2'!$B$16:$H$16</c:f>
              <c:numCache>
                <c:formatCode>General</c:formatCode>
                <c:ptCount val="7"/>
                <c:pt idx="4">
                  <c:v>1</c:v>
                </c:pt>
              </c:numCache>
              <c:extLst/>
            </c:numRef>
          </c:val>
          <c:extLst>
            <c:ext xmlns:c16="http://schemas.microsoft.com/office/drawing/2014/chart" uri="{C3380CC4-5D6E-409C-BE32-E72D297353CC}">
              <c16:uniqueId val="{00000008-E88B-4FDA-B7D6-5868C79D2747}"/>
            </c:ext>
          </c:extLst>
        </c:ser>
        <c:ser>
          <c:idx val="11"/>
          <c:order val="11"/>
          <c:tx>
            <c:strRef>
              <c:f>'[BASE CENTINELA IRAG HSVF_10-11-2022.xlsx]Hoja2'!$A$17</c:f>
              <c:strCache>
                <c:ptCount val="1"/>
                <c:pt idx="0">
                  <c:v>STREPTOCOCCUS PNEUMONIAE</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HSVF_10-11-2022.xlsx]Hoja2'!$B$17:$H$17</c:f>
              <c:numCache>
                <c:formatCode>General</c:formatCode>
                <c:ptCount val="7"/>
                <c:pt idx="1">
                  <c:v>1</c:v>
                </c:pt>
                <c:pt idx="2">
                  <c:v>1</c:v>
                </c:pt>
                <c:pt idx="3">
                  <c:v>1</c:v>
                </c:pt>
                <c:pt idx="4">
                  <c:v>1</c:v>
                </c:pt>
              </c:numCache>
              <c:extLst/>
            </c:numRef>
          </c:val>
          <c:extLst>
            <c:ext xmlns:c16="http://schemas.microsoft.com/office/drawing/2014/chart" uri="{C3380CC4-5D6E-409C-BE32-E72D297353CC}">
              <c16:uniqueId val="{00000009-E88B-4FDA-B7D6-5868C79D2747}"/>
            </c:ext>
          </c:extLst>
        </c:ser>
        <c:ser>
          <c:idx val="12"/>
          <c:order val="12"/>
          <c:tx>
            <c:strRef>
              <c:f>'[BASE CENTINELA IRAG HSVF_10-11-2022.xlsx]Hoja2'!$A$18</c:f>
              <c:strCache>
                <c:ptCount val="1"/>
                <c:pt idx="0">
                  <c:v>VRS</c:v>
                </c:pt>
              </c:strCache>
            </c:strRef>
          </c:tx>
          <c:invertIfNegative val="0"/>
          <c:cat>
            <c:strRef>
              <c:f>'[BASE CENTINELA IRAG HSVF_10-11-2022.xlsx]Hoja2'!$B$5:$H$5</c:f>
              <c:strCache>
                <c:ptCount val="7"/>
                <c:pt idx="0">
                  <c:v>&lt; 1 año</c:v>
                </c:pt>
                <c:pt idx="1">
                  <c:v>1 año</c:v>
                </c:pt>
                <c:pt idx="2">
                  <c:v>2 a 4</c:v>
                </c:pt>
                <c:pt idx="3">
                  <c:v>20 a 39</c:v>
                </c:pt>
                <c:pt idx="4">
                  <c:v>40 a 59</c:v>
                </c:pt>
                <c:pt idx="5">
                  <c:v>5 a 19</c:v>
                </c:pt>
                <c:pt idx="6">
                  <c:v>60 y +</c:v>
                </c:pt>
              </c:strCache>
              <c:extLst/>
            </c:strRef>
          </c:cat>
          <c:val>
            <c:numRef>
              <c:f>'[BASE CENTINELA IRAG HSVF_10-11-2022.xlsx]Hoja2'!$B$18:$H$18</c:f>
              <c:numCache>
                <c:formatCode>General</c:formatCode>
                <c:ptCount val="7"/>
                <c:pt idx="0">
                  <c:v>64</c:v>
                </c:pt>
                <c:pt idx="1">
                  <c:v>36</c:v>
                </c:pt>
                <c:pt idx="2">
                  <c:v>42</c:v>
                </c:pt>
                <c:pt idx="5">
                  <c:v>6</c:v>
                </c:pt>
              </c:numCache>
              <c:extLst/>
            </c:numRef>
          </c:val>
          <c:extLst>
            <c:ext xmlns:c16="http://schemas.microsoft.com/office/drawing/2014/chart" uri="{C3380CC4-5D6E-409C-BE32-E72D297353CC}">
              <c16:uniqueId val="{0000000A-E88B-4FDA-B7D6-5868C79D2747}"/>
            </c:ext>
          </c:extLst>
        </c:ser>
        <c:dLbls>
          <c:showLegendKey val="0"/>
          <c:showVal val="0"/>
          <c:showCatName val="0"/>
          <c:showSerName val="0"/>
          <c:showPercent val="0"/>
          <c:showBubbleSize val="0"/>
        </c:dLbls>
        <c:gapWidth val="95"/>
        <c:overlap val="100"/>
        <c:axId val="172061320"/>
        <c:axId val="172060928"/>
      </c:barChart>
      <c:catAx>
        <c:axId val="172061320"/>
        <c:scaling>
          <c:orientation val="minMax"/>
        </c:scaling>
        <c:delete val="0"/>
        <c:axPos val="b"/>
        <c:numFmt formatCode="General" sourceLinked="0"/>
        <c:majorTickMark val="none"/>
        <c:minorTickMark val="none"/>
        <c:tickLblPos val="nextTo"/>
        <c:txPr>
          <a:bodyPr/>
          <a:lstStyle/>
          <a:p>
            <a:pPr>
              <a:defRPr lang="es-CO"/>
            </a:pPr>
            <a:endParaRPr lang="en-US"/>
          </a:p>
        </c:txPr>
        <c:crossAx val="172060928"/>
        <c:crosses val="autoZero"/>
        <c:auto val="1"/>
        <c:lblAlgn val="ctr"/>
        <c:lblOffset val="100"/>
        <c:noMultiLvlLbl val="0"/>
      </c:catAx>
      <c:valAx>
        <c:axId val="172060928"/>
        <c:scaling>
          <c:orientation val="minMax"/>
        </c:scaling>
        <c:delete val="0"/>
        <c:axPos val="l"/>
        <c:majorGridlines/>
        <c:title>
          <c:tx>
            <c:rich>
              <a:bodyPr/>
              <a:lstStyle/>
              <a:p>
                <a:pPr>
                  <a:defRPr lang="es-CO"/>
                </a:pPr>
                <a:r>
                  <a:rPr lang="es-CO"/>
                  <a:t>Número de casos</a:t>
                </a:r>
              </a:p>
            </c:rich>
          </c:tx>
          <c:layout/>
          <c:overlay val="0"/>
        </c:title>
        <c:numFmt formatCode="General" sourceLinked="1"/>
        <c:majorTickMark val="none"/>
        <c:minorTickMark val="none"/>
        <c:tickLblPos val="nextTo"/>
        <c:txPr>
          <a:bodyPr/>
          <a:lstStyle/>
          <a:p>
            <a:pPr>
              <a:defRPr lang="es-CO"/>
            </a:pPr>
            <a:endParaRPr lang="en-US"/>
          </a:p>
        </c:txPr>
        <c:crossAx val="172061320"/>
        <c:crosses val="autoZero"/>
        <c:crossBetween val="between"/>
      </c:valAx>
      <c:dTable>
        <c:showHorzBorder val="1"/>
        <c:showVertBorder val="1"/>
        <c:showOutline val="1"/>
        <c:showKeys val="1"/>
        <c:txPr>
          <a:bodyPr/>
          <a:lstStyle/>
          <a:p>
            <a:pPr rtl="0">
              <a:defRPr lang="es-CO" sz="800"/>
            </a:pPr>
            <a:endParaRPr lang="en-US"/>
          </a:p>
        </c:txPr>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 (C)'!$A$75</c:f>
              <c:strCache>
                <c:ptCount val="1"/>
                <c:pt idx="0">
                  <c:v>Percentil 75</c:v>
                </c:pt>
              </c:strCache>
            </c:strRef>
          </c:tx>
          <c:spPr>
            <a:solidFill>
              <a:srgbClr val="C00000"/>
            </a:solidFill>
            <a:ln w="25400">
              <a:solidFill>
                <a:srgbClr val="FF0000"/>
              </a:solidFill>
              <a:prstDash val="solid"/>
            </a:ln>
          </c:spPr>
          <c:val>
            <c:numRef>
              <c:f>'Canal endémico (C)'!$B$75:$BA$75</c:f>
              <c:numCache>
                <c:formatCode>0.0</c:formatCode>
                <c:ptCount val="52"/>
                <c:pt idx="0">
                  <c:v>1</c:v>
                </c:pt>
                <c:pt idx="1">
                  <c:v>1</c:v>
                </c:pt>
                <c:pt idx="2">
                  <c:v>5</c:v>
                </c:pt>
                <c:pt idx="3">
                  <c:v>2</c:v>
                </c:pt>
                <c:pt idx="4">
                  <c:v>3</c:v>
                </c:pt>
                <c:pt idx="5">
                  <c:v>2</c:v>
                </c:pt>
                <c:pt idx="6">
                  <c:v>5</c:v>
                </c:pt>
                <c:pt idx="7">
                  <c:v>2</c:v>
                </c:pt>
                <c:pt idx="8">
                  <c:v>4</c:v>
                </c:pt>
                <c:pt idx="9">
                  <c:v>4</c:v>
                </c:pt>
                <c:pt idx="10">
                  <c:v>2</c:v>
                </c:pt>
                <c:pt idx="11">
                  <c:v>3</c:v>
                </c:pt>
                <c:pt idx="12">
                  <c:v>2</c:v>
                </c:pt>
                <c:pt idx="13">
                  <c:v>2</c:v>
                </c:pt>
                <c:pt idx="14">
                  <c:v>4</c:v>
                </c:pt>
                <c:pt idx="15">
                  <c:v>1</c:v>
                </c:pt>
                <c:pt idx="16">
                  <c:v>4</c:v>
                </c:pt>
                <c:pt idx="17">
                  <c:v>4</c:v>
                </c:pt>
                <c:pt idx="18">
                  <c:v>4</c:v>
                </c:pt>
                <c:pt idx="19">
                  <c:v>2</c:v>
                </c:pt>
                <c:pt idx="20">
                  <c:v>1</c:v>
                </c:pt>
                <c:pt idx="21">
                  <c:v>2</c:v>
                </c:pt>
                <c:pt idx="22">
                  <c:v>2</c:v>
                </c:pt>
                <c:pt idx="23">
                  <c:v>4</c:v>
                </c:pt>
                <c:pt idx="24">
                  <c:v>3</c:v>
                </c:pt>
                <c:pt idx="25">
                  <c:v>3</c:v>
                </c:pt>
                <c:pt idx="26">
                  <c:v>2</c:v>
                </c:pt>
                <c:pt idx="27">
                  <c:v>1</c:v>
                </c:pt>
                <c:pt idx="28">
                  <c:v>2</c:v>
                </c:pt>
                <c:pt idx="29">
                  <c:v>4</c:v>
                </c:pt>
                <c:pt idx="30">
                  <c:v>3</c:v>
                </c:pt>
                <c:pt idx="31">
                  <c:v>3</c:v>
                </c:pt>
                <c:pt idx="32">
                  <c:v>1</c:v>
                </c:pt>
                <c:pt idx="33">
                  <c:v>4</c:v>
                </c:pt>
                <c:pt idx="34">
                  <c:v>1</c:v>
                </c:pt>
                <c:pt idx="35">
                  <c:v>2</c:v>
                </c:pt>
                <c:pt idx="36">
                  <c:v>1</c:v>
                </c:pt>
                <c:pt idx="37">
                  <c:v>7</c:v>
                </c:pt>
                <c:pt idx="38">
                  <c:v>3</c:v>
                </c:pt>
                <c:pt idx="39">
                  <c:v>5</c:v>
                </c:pt>
                <c:pt idx="40">
                  <c:v>4</c:v>
                </c:pt>
                <c:pt idx="41">
                  <c:v>3</c:v>
                </c:pt>
                <c:pt idx="42">
                  <c:v>2</c:v>
                </c:pt>
                <c:pt idx="43">
                  <c:v>3</c:v>
                </c:pt>
                <c:pt idx="44">
                  <c:v>2</c:v>
                </c:pt>
                <c:pt idx="45">
                  <c:v>4</c:v>
                </c:pt>
                <c:pt idx="46">
                  <c:v>4</c:v>
                </c:pt>
                <c:pt idx="47">
                  <c:v>3</c:v>
                </c:pt>
                <c:pt idx="48">
                  <c:v>4</c:v>
                </c:pt>
                <c:pt idx="49">
                  <c:v>2</c:v>
                </c:pt>
                <c:pt idx="50">
                  <c:v>4</c:v>
                </c:pt>
                <c:pt idx="51">
                  <c:v>3</c:v>
                </c:pt>
              </c:numCache>
            </c:numRef>
          </c:val>
          <c:extLst>
            <c:ext xmlns:c16="http://schemas.microsoft.com/office/drawing/2014/chart" uri="{C3380CC4-5D6E-409C-BE32-E72D297353CC}">
              <c16:uniqueId val="{00000002-5A99-4791-8253-E45CCB0CC22F}"/>
            </c:ext>
          </c:extLst>
        </c:ser>
        <c:ser>
          <c:idx val="1"/>
          <c:order val="2"/>
          <c:tx>
            <c:strRef>
              <c:f>'Canal endémico (C)'!$A$73</c:f>
              <c:strCache>
                <c:ptCount val="1"/>
                <c:pt idx="0">
                  <c:v>Mediana</c:v>
                </c:pt>
              </c:strCache>
            </c:strRef>
          </c:tx>
          <c:spPr>
            <a:ln w="28575" cap="rnd">
              <a:solidFill>
                <a:schemeClr val="accent4"/>
              </a:solidFill>
              <a:round/>
            </a:ln>
            <a:effectLst/>
          </c:spPr>
          <c:val>
            <c:numRef>
              <c:f>'Canal endémico (C)'!$B$73:$BA$73</c:f>
              <c:numCache>
                <c:formatCode>0.0</c:formatCode>
                <c:ptCount val="52"/>
                <c:pt idx="0">
                  <c:v>1</c:v>
                </c:pt>
                <c:pt idx="1">
                  <c:v>0</c:v>
                </c:pt>
                <c:pt idx="2">
                  <c:v>2</c:v>
                </c:pt>
                <c:pt idx="3">
                  <c:v>1</c:v>
                </c:pt>
                <c:pt idx="4">
                  <c:v>1</c:v>
                </c:pt>
                <c:pt idx="5">
                  <c:v>0</c:v>
                </c:pt>
                <c:pt idx="6">
                  <c:v>3</c:v>
                </c:pt>
                <c:pt idx="7">
                  <c:v>2</c:v>
                </c:pt>
                <c:pt idx="8">
                  <c:v>3</c:v>
                </c:pt>
                <c:pt idx="9">
                  <c:v>2</c:v>
                </c:pt>
                <c:pt idx="10">
                  <c:v>2</c:v>
                </c:pt>
                <c:pt idx="11">
                  <c:v>1</c:v>
                </c:pt>
                <c:pt idx="12">
                  <c:v>1</c:v>
                </c:pt>
                <c:pt idx="13">
                  <c:v>2</c:v>
                </c:pt>
                <c:pt idx="14">
                  <c:v>2</c:v>
                </c:pt>
                <c:pt idx="15">
                  <c:v>1</c:v>
                </c:pt>
                <c:pt idx="16">
                  <c:v>3</c:v>
                </c:pt>
                <c:pt idx="17">
                  <c:v>2</c:v>
                </c:pt>
                <c:pt idx="18">
                  <c:v>3</c:v>
                </c:pt>
                <c:pt idx="19">
                  <c:v>1</c:v>
                </c:pt>
                <c:pt idx="20">
                  <c:v>0</c:v>
                </c:pt>
                <c:pt idx="21">
                  <c:v>1</c:v>
                </c:pt>
                <c:pt idx="22">
                  <c:v>1</c:v>
                </c:pt>
                <c:pt idx="23">
                  <c:v>1</c:v>
                </c:pt>
                <c:pt idx="24">
                  <c:v>2</c:v>
                </c:pt>
                <c:pt idx="25">
                  <c:v>1</c:v>
                </c:pt>
                <c:pt idx="26">
                  <c:v>2</c:v>
                </c:pt>
                <c:pt idx="27">
                  <c:v>0</c:v>
                </c:pt>
                <c:pt idx="28">
                  <c:v>2</c:v>
                </c:pt>
                <c:pt idx="29">
                  <c:v>3</c:v>
                </c:pt>
                <c:pt idx="30">
                  <c:v>2</c:v>
                </c:pt>
                <c:pt idx="31">
                  <c:v>2</c:v>
                </c:pt>
                <c:pt idx="32">
                  <c:v>1</c:v>
                </c:pt>
                <c:pt idx="33">
                  <c:v>2</c:v>
                </c:pt>
                <c:pt idx="34">
                  <c:v>1</c:v>
                </c:pt>
                <c:pt idx="35">
                  <c:v>2</c:v>
                </c:pt>
                <c:pt idx="36">
                  <c:v>0</c:v>
                </c:pt>
                <c:pt idx="37">
                  <c:v>3</c:v>
                </c:pt>
                <c:pt idx="38">
                  <c:v>3</c:v>
                </c:pt>
                <c:pt idx="39">
                  <c:v>3</c:v>
                </c:pt>
                <c:pt idx="40">
                  <c:v>2</c:v>
                </c:pt>
                <c:pt idx="41">
                  <c:v>2</c:v>
                </c:pt>
                <c:pt idx="42">
                  <c:v>2</c:v>
                </c:pt>
                <c:pt idx="43">
                  <c:v>2</c:v>
                </c:pt>
                <c:pt idx="44">
                  <c:v>2</c:v>
                </c:pt>
                <c:pt idx="45">
                  <c:v>3</c:v>
                </c:pt>
                <c:pt idx="46">
                  <c:v>2</c:v>
                </c:pt>
                <c:pt idx="47">
                  <c:v>3</c:v>
                </c:pt>
                <c:pt idx="48">
                  <c:v>2</c:v>
                </c:pt>
                <c:pt idx="49">
                  <c:v>1</c:v>
                </c:pt>
                <c:pt idx="50">
                  <c:v>1</c:v>
                </c:pt>
                <c:pt idx="51">
                  <c:v>3</c:v>
                </c:pt>
              </c:numCache>
            </c:numRef>
          </c:val>
          <c:extLst>
            <c:ext xmlns:c16="http://schemas.microsoft.com/office/drawing/2014/chart" uri="{C3380CC4-5D6E-409C-BE32-E72D297353CC}">
              <c16:uniqueId val="{00000000-5A99-4791-8253-E45CCB0CC22F}"/>
            </c:ext>
          </c:extLst>
        </c:ser>
        <c:ser>
          <c:idx val="2"/>
          <c:order val="3"/>
          <c:tx>
            <c:strRef>
              <c:f>'Canal endémico (C)'!$A$74</c:f>
              <c:strCache>
                <c:ptCount val="1"/>
                <c:pt idx="0">
                  <c:v>Percentil 25</c:v>
                </c:pt>
              </c:strCache>
            </c:strRef>
          </c:tx>
          <c:spPr>
            <a:solidFill>
              <a:srgbClr val="92D050"/>
            </a:solidFill>
            <a:ln w="28575" cap="rnd">
              <a:solidFill>
                <a:schemeClr val="accent6"/>
              </a:solidFill>
              <a:round/>
            </a:ln>
            <a:effectLst/>
          </c:spPr>
          <c:val>
            <c:numRef>
              <c:f>'Canal endémico (C)'!$B$74:$BA$74</c:f>
              <c:numCache>
                <c:formatCode>0.0</c:formatCode>
                <c:ptCount val="52"/>
                <c:pt idx="0">
                  <c:v>0</c:v>
                </c:pt>
                <c:pt idx="1">
                  <c:v>0</c:v>
                </c:pt>
                <c:pt idx="2">
                  <c:v>2</c:v>
                </c:pt>
                <c:pt idx="3">
                  <c:v>0</c:v>
                </c:pt>
                <c:pt idx="4">
                  <c:v>0</c:v>
                </c:pt>
                <c:pt idx="5">
                  <c:v>0</c:v>
                </c:pt>
                <c:pt idx="6">
                  <c:v>1</c:v>
                </c:pt>
                <c:pt idx="7">
                  <c:v>1</c:v>
                </c:pt>
                <c:pt idx="8">
                  <c:v>2</c:v>
                </c:pt>
                <c:pt idx="9">
                  <c:v>1</c:v>
                </c:pt>
                <c:pt idx="10">
                  <c:v>1</c:v>
                </c:pt>
                <c:pt idx="11">
                  <c:v>1</c:v>
                </c:pt>
                <c:pt idx="12">
                  <c:v>1</c:v>
                </c:pt>
                <c:pt idx="13">
                  <c:v>1</c:v>
                </c:pt>
                <c:pt idx="14">
                  <c:v>0</c:v>
                </c:pt>
                <c:pt idx="15">
                  <c:v>0</c:v>
                </c:pt>
                <c:pt idx="16">
                  <c:v>1</c:v>
                </c:pt>
                <c:pt idx="17">
                  <c:v>0</c:v>
                </c:pt>
                <c:pt idx="18">
                  <c:v>1</c:v>
                </c:pt>
                <c:pt idx="19">
                  <c:v>1</c:v>
                </c:pt>
                <c:pt idx="20">
                  <c:v>0</c:v>
                </c:pt>
                <c:pt idx="21">
                  <c:v>0</c:v>
                </c:pt>
                <c:pt idx="22">
                  <c:v>1</c:v>
                </c:pt>
                <c:pt idx="23">
                  <c:v>1</c:v>
                </c:pt>
                <c:pt idx="24">
                  <c:v>1</c:v>
                </c:pt>
                <c:pt idx="25">
                  <c:v>0</c:v>
                </c:pt>
                <c:pt idx="26">
                  <c:v>0</c:v>
                </c:pt>
                <c:pt idx="27">
                  <c:v>0</c:v>
                </c:pt>
                <c:pt idx="28">
                  <c:v>0</c:v>
                </c:pt>
                <c:pt idx="29">
                  <c:v>0</c:v>
                </c:pt>
                <c:pt idx="30">
                  <c:v>2</c:v>
                </c:pt>
                <c:pt idx="31">
                  <c:v>1</c:v>
                </c:pt>
                <c:pt idx="32">
                  <c:v>1</c:v>
                </c:pt>
                <c:pt idx="33">
                  <c:v>2</c:v>
                </c:pt>
                <c:pt idx="34">
                  <c:v>1</c:v>
                </c:pt>
                <c:pt idx="35">
                  <c:v>1</c:v>
                </c:pt>
                <c:pt idx="36">
                  <c:v>0</c:v>
                </c:pt>
                <c:pt idx="37">
                  <c:v>3</c:v>
                </c:pt>
                <c:pt idx="38">
                  <c:v>0</c:v>
                </c:pt>
                <c:pt idx="39">
                  <c:v>2</c:v>
                </c:pt>
                <c:pt idx="40">
                  <c:v>1</c:v>
                </c:pt>
                <c:pt idx="41">
                  <c:v>1</c:v>
                </c:pt>
                <c:pt idx="42">
                  <c:v>2</c:v>
                </c:pt>
                <c:pt idx="43">
                  <c:v>2</c:v>
                </c:pt>
                <c:pt idx="44">
                  <c:v>1</c:v>
                </c:pt>
                <c:pt idx="45">
                  <c:v>1</c:v>
                </c:pt>
                <c:pt idx="46">
                  <c:v>1</c:v>
                </c:pt>
                <c:pt idx="47">
                  <c:v>2</c:v>
                </c:pt>
                <c:pt idx="48">
                  <c:v>1</c:v>
                </c:pt>
                <c:pt idx="49">
                  <c:v>1</c:v>
                </c:pt>
                <c:pt idx="50">
                  <c:v>1</c:v>
                </c:pt>
                <c:pt idx="51">
                  <c:v>2</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93851648"/>
        <c:axId val="93853952"/>
      </c:areaChart>
      <c:scatterChart>
        <c:scatterStyle val="lineMarker"/>
        <c:varyColors val="0"/>
        <c:ser>
          <c:idx val="0"/>
          <c:order val="0"/>
          <c:tx>
            <c:strRef>
              <c:f>'Canal endémico (C)'!$A$72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 (C)'!$B$72:$BA$72</c:f>
              <c:numCache>
                <c:formatCode>General</c:formatCode>
                <c:ptCount val="52"/>
                <c:pt idx="0">
                  <c:v>4</c:v>
                </c:pt>
                <c:pt idx="1">
                  <c:v>0</c:v>
                </c:pt>
                <c:pt idx="2">
                  <c:v>2</c:v>
                </c:pt>
                <c:pt idx="3">
                  <c:v>2</c:v>
                </c:pt>
                <c:pt idx="4">
                  <c:v>3</c:v>
                </c:pt>
                <c:pt idx="5">
                  <c:v>3</c:v>
                </c:pt>
                <c:pt idx="6">
                  <c:v>2</c:v>
                </c:pt>
                <c:pt idx="7">
                  <c:v>0</c:v>
                </c:pt>
                <c:pt idx="8">
                  <c:v>2</c:v>
                </c:pt>
                <c:pt idx="9">
                  <c:v>2</c:v>
                </c:pt>
                <c:pt idx="10">
                  <c:v>3</c:v>
                </c:pt>
                <c:pt idx="11">
                  <c:v>1</c:v>
                </c:pt>
                <c:pt idx="12">
                  <c:v>3</c:v>
                </c:pt>
                <c:pt idx="13">
                  <c:v>2</c:v>
                </c:pt>
                <c:pt idx="14">
                  <c:v>3</c:v>
                </c:pt>
                <c:pt idx="15">
                  <c:v>3</c:v>
                </c:pt>
                <c:pt idx="16">
                  <c:v>4</c:v>
                </c:pt>
                <c:pt idx="17">
                  <c:v>0</c:v>
                </c:pt>
                <c:pt idx="18">
                  <c:v>7</c:v>
                </c:pt>
                <c:pt idx="19">
                  <c:v>4</c:v>
                </c:pt>
                <c:pt idx="20">
                  <c:v>4</c:v>
                </c:pt>
                <c:pt idx="21">
                  <c:v>1</c:v>
                </c:pt>
                <c:pt idx="22">
                  <c:v>5</c:v>
                </c:pt>
                <c:pt idx="23">
                  <c:v>3</c:v>
                </c:pt>
                <c:pt idx="24">
                  <c:v>6</c:v>
                </c:pt>
                <c:pt idx="25">
                  <c:v>2</c:v>
                </c:pt>
                <c:pt idx="26">
                  <c:v>0</c:v>
                </c:pt>
                <c:pt idx="27">
                  <c:v>2</c:v>
                </c:pt>
                <c:pt idx="28">
                  <c:v>3</c:v>
                </c:pt>
                <c:pt idx="29">
                  <c:v>6</c:v>
                </c:pt>
                <c:pt idx="30">
                  <c:v>0</c:v>
                </c:pt>
                <c:pt idx="31">
                  <c:v>4</c:v>
                </c:pt>
                <c:pt idx="32">
                  <c:v>0</c:v>
                </c:pt>
                <c:pt idx="33">
                  <c:v>3</c:v>
                </c:pt>
                <c:pt idx="34">
                  <c:v>2</c:v>
                </c:pt>
                <c:pt idx="35">
                  <c:v>4</c:v>
                </c:pt>
                <c:pt idx="36">
                  <c:v>1</c:v>
                </c:pt>
                <c:pt idx="37">
                  <c:v>7</c:v>
                </c:pt>
                <c:pt idx="38">
                  <c:v>1</c:v>
                </c:pt>
                <c:pt idx="39">
                  <c:v>3</c:v>
                </c:pt>
                <c:pt idx="40">
                  <c:v>1</c:v>
                </c:pt>
                <c:pt idx="41">
                  <c:v>4</c:v>
                </c:pt>
                <c:pt idx="42">
                  <c:v>1</c:v>
                </c:pt>
                <c:pt idx="43">
                  <c:v>1</c:v>
                </c:pt>
                <c:pt idx="44">
                  <c:v>2</c:v>
                </c:pt>
                <c:pt idx="45">
                  <c:v>6</c:v>
                </c:pt>
                <c:pt idx="46">
                  <c:v>2</c:v>
                </c:pt>
                <c:pt idx="47">
                  <c:v>6</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93851648"/>
        <c:axId val="93853952"/>
      </c:scatterChart>
      <c:catAx>
        <c:axId val="93851648"/>
        <c:scaling>
          <c:orientation val="minMax"/>
        </c:scaling>
        <c:delete val="0"/>
        <c:axPos val="b"/>
        <c:title>
          <c:tx>
            <c:rich>
              <a:bodyPr/>
              <a:lstStyle/>
              <a:p>
                <a:pPr>
                  <a:defRPr sz="900"/>
                </a:pPr>
                <a:r>
                  <a:rPr lang="en-US" sz="900"/>
                  <a:t>Semana Epidemiológica</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900" b="1"/>
            </a:pPr>
            <a:endParaRPr lang="en-US"/>
          </a:p>
        </c:txPr>
        <c:crossAx val="93853952"/>
        <c:crosses val="autoZero"/>
        <c:auto val="1"/>
        <c:lblAlgn val="ctr"/>
        <c:lblOffset val="100"/>
        <c:noMultiLvlLbl val="0"/>
      </c:catAx>
      <c:valAx>
        <c:axId val="93853952"/>
        <c:scaling>
          <c:orientation val="minMax"/>
        </c:scaling>
        <c:delete val="0"/>
        <c:axPos val="l"/>
        <c:title>
          <c:tx>
            <c:rich>
              <a:bodyPr/>
              <a:lstStyle/>
              <a:p>
                <a:pPr>
                  <a:defRPr sz="900"/>
                </a:pPr>
                <a:r>
                  <a:rPr lang="es-CO" sz="900"/>
                  <a:t>Número de casos</a:t>
                </a:r>
              </a:p>
            </c:rich>
          </c:tx>
          <c:layout/>
          <c:overlay val="0"/>
        </c:title>
        <c:numFmt formatCode="0" sourceLinked="0"/>
        <c:majorTickMark val="none"/>
        <c:minorTickMark val="none"/>
        <c:tickLblPos val="nextTo"/>
        <c:spPr>
          <a:ln w="6350">
            <a:noFill/>
          </a:ln>
        </c:spPr>
        <c:txPr>
          <a:bodyPr rot="-60000000" vert="horz"/>
          <a:lstStyle/>
          <a:p>
            <a:pPr>
              <a:defRPr sz="900" b="1"/>
            </a:pPr>
            <a:endParaRPr lang="en-US"/>
          </a:p>
        </c:txPr>
        <c:crossAx val="93851648"/>
        <c:crosses val="autoZero"/>
        <c:crossBetween val="between"/>
      </c:valAx>
      <c:spPr>
        <a:noFill/>
        <a:ln w="25400">
          <a:noFill/>
        </a:ln>
      </c:spPr>
    </c:plotArea>
    <c:legend>
      <c:legendPos val="b"/>
      <c:layout/>
      <c:overlay val="0"/>
      <c:spPr>
        <a:noFill/>
        <a:ln w="25400">
          <a:noFill/>
        </a:ln>
      </c:spPr>
      <c:txPr>
        <a:bodyPr rot="0" vert="horz"/>
        <a:lstStyle/>
        <a:p>
          <a:pPr>
            <a:defRPr sz="900"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186291545806613E-2"/>
          <c:y val="1.223557307936805E-2"/>
          <c:w val="0.91899952701408327"/>
          <c:h val="0.72734229049311938"/>
        </c:manualLayout>
      </c:layout>
      <c:barChart>
        <c:barDir val="col"/>
        <c:grouping val="stacked"/>
        <c:varyColors val="0"/>
        <c:ser>
          <c:idx val="2"/>
          <c:order val="0"/>
          <c:tx>
            <c:strRef>
              <c:f>'R'!$C$2</c:f>
              <c:strCache>
                <c:ptCount val="1"/>
                <c:pt idx="0">
                  <c:v> Influenza A H3 estacional</c:v>
                </c:pt>
              </c:strCache>
            </c:strRef>
          </c:tx>
          <c:spPr>
            <a:solidFill>
              <a:srgbClr val="990099"/>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'R'!$C$3:$C$93</c:f>
              <c:numCache>
                <c:formatCode>General</c:formatCode>
                <c:ptCount val="52"/>
                <c:pt idx="12">
                  <c:v>1</c:v>
                </c:pt>
                <c:pt idx="16">
                  <c:v>1</c:v>
                </c:pt>
                <c:pt idx="17">
                  <c:v>1</c:v>
                </c:pt>
                <c:pt idx="32">
                  <c:v>1</c:v>
                </c:pt>
                <c:pt idx="33">
                  <c:v>1</c:v>
                </c:pt>
                <c:pt idx="40">
                  <c:v>1</c:v>
                </c:pt>
                <c:pt idx="42">
                  <c:v>1</c:v>
                </c:pt>
                <c:pt idx="43">
                  <c:v>1</c:v>
                </c:pt>
                <c:pt idx="46">
                  <c:v>1</c:v>
                </c:pt>
                <c:pt idx="47">
                  <c:v>1</c:v>
                </c:pt>
              </c:numCache>
            </c:numRef>
          </c:val>
          <c:extLst>
            <c:ext xmlns:c16="http://schemas.microsoft.com/office/drawing/2014/chart" uri="{C3380CC4-5D6E-409C-BE32-E72D297353CC}">
              <c16:uniqueId val="{00000000-4F2B-4A3A-83AF-D228BA22B8B7}"/>
            </c:ext>
          </c:extLst>
        </c:ser>
        <c:ser>
          <c:idx val="3"/>
          <c:order val="1"/>
          <c:tx>
            <c:strRef>
              <c:f>'R'!$D$2</c:f>
              <c:strCache>
                <c:ptCount val="1"/>
                <c:pt idx="0">
                  <c:v> Influenza A(H1N1)/09</c:v>
                </c:pt>
              </c:strCache>
            </c:strRef>
          </c:tx>
          <c:spPr>
            <a:solidFill>
              <a:srgbClr val="FF000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'R'!$D$3:$D$93</c:f>
              <c:numCache>
                <c:formatCode>General</c:formatCode>
                <c:ptCount val="52"/>
                <c:pt idx="0">
                  <c:v>1</c:v>
                </c:pt>
                <c:pt idx="2">
                  <c:v>1</c:v>
                </c:pt>
                <c:pt idx="3">
                  <c:v>1</c:v>
                </c:pt>
                <c:pt idx="4">
                  <c:v>1</c:v>
                </c:pt>
                <c:pt idx="5">
                  <c:v>1</c:v>
                </c:pt>
                <c:pt idx="6">
                  <c:v>1</c:v>
                </c:pt>
                <c:pt idx="7">
                  <c:v>1</c:v>
                </c:pt>
                <c:pt idx="13">
                  <c:v>1</c:v>
                </c:pt>
                <c:pt idx="14">
                  <c:v>1</c:v>
                </c:pt>
                <c:pt idx="16">
                  <c:v>1</c:v>
                </c:pt>
                <c:pt idx="17">
                  <c:v>1</c:v>
                </c:pt>
                <c:pt idx="18">
                  <c:v>1</c:v>
                </c:pt>
                <c:pt idx="19">
                  <c:v>1</c:v>
                </c:pt>
                <c:pt idx="20">
                  <c:v>1</c:v>
                </c:pt>
                <c:pt idx="21">
                  <c:v>1</c:v>
                </c:pt>
                <c:pt idx="22">
                  <c:v>1</c:v>
                </c:pt>
                <c:pt idx="24">
                  <c:v>1</c:v>
                </c:pt>
                <c:pt idx="26">
                  <c:v>1</c:v>
                </c:pt>
                <c:pt idx="30">
                  <c:v>1</c:v>
                </c:pt>
                <c:pt idx="32">
                  <c:v>1</c:v>
                </c:pt>
                <c:pt idx="34">
                  <c:v>1</c:v>
                </c:pt>
                <c:pt idx="36">
                  <c:v>1</c:v>
                </c:pt>
                <c:pt idx="37">
                  <c:v>2</c:v>
                </c:pt>
                <c:pt idx="39">
                  <c:v>2</c:v>
                </c:pt>
                <c:pt idx="40">
                  <c:v>1</c:v>
                </c:pt>
                <c:pt idx="43">
                  <c:v>1</c:v>
                </c:pt>
                <c:pt idx="45">
                  <c:v>1</c:v>
                </c:pt>
              </c:numCache>
            </c:numRef>
          </c:val>
          <c:extLst>
            <c:ext xmlns:c16="http://schemas.microsoft.com/office/drawing/2014/chart" uri="{C3380CC4-5D6E-409C-BE32-E72D297353CC}">
              <c16:uniqueId val="{00000001-4F2B-4A3A-83AF-D228BA22B8B7}"/>
            </c:ext>
          </c:extLst>
        </c:ser>
        <c:ser>
          <c:idx val="5"/>
          <c:order val="2"/>
          <c:tx>
            <c:strRef>
              <c:f>'R'!$E$2</c:f>
              <c:strCache>
                <c:ptCount val="1"/>
                <c:pt idx="0">
                  <c:v> Parainfluenza </c:v>
                </c:pt>
              </c:strCache>
            </c:strRef>
          </c:tx>
          <c:spPr>
            <a:solidFill>
              <a:srgbClr val="FFFF0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'R'!$E$3:$E$93</c:f>
              <c:numCache>
                <c:formatCode>General</c:formatCode>
                <c:ptCount val="52"/>
                <c:pt idx="0">
                  <c:v>1</c:v>
                </c:pt>
                <c:pt idx="2">
                  <c:v>1</c:v>
                </c:pt>
                <c:pt idx="3">
                  <c:v>1</c:v>
                </c:pt>
                <c:pt idx="4">
                  <c:v>2</c:v>
                </c:pt>
                <c:pt idx="5">
                  <c:v>3</c:v>
                </c:pt>
                <c:pt idx="6">
                  <c:v>4</c:v>
                </c:pt>
                <c:pt idx="7">
                  <c:v>5</c:v>
                </c:pt>
                <c:pt idx="11">
                  <c:v>1</c:v>
                </c:pt>
                <c:pt idx="12">
                  <c:v>1</c:v>
                </c:pt>
                <c:pt idx="13">
                  <c:v>2</c:v>
                </c:pt>
                <c:pt idx="14">
                  <c:v>3</c:v>
                </c:pt>
                <c:pt idx="16">
                  <c:v>2</c:v>
                </c:pt>
                <c:pt idx="17">
                  <c:v>1</c:v>
                </c:pt>
                <c:pt idx="18">
                  <c:v>3</c:v>
                </c:pt>
                <c:pt idx="19">
                  <c:v>1</c:v>
                </c:pt>
                <c:pt idx="20">
                  <c:v>3</c:v>
                </c:pt>
                <c:pt idx="21">
                  <c:v>4</c:v>
                </c:pt>
                <c:pt idx="22">
                  <c:v>1</c:v>
                </c:pt>
                <c:pt idx="23">
                  <c:v>1</c:v>
                </c:pt>
                <c:pt idx="24">
                  <c:v>3</c:v>
                </c:pt>
                <c:pt idx="25">
                  <c:v>4</c:v>
                </c:pt>
                <c:pt idx="26">
                  <c:v>1</c:v>
                </c:pt>
                <c:pt idx="27">
                  <c:v>1</c:v>
                </c:pt>
                <c:pt idx="28">
                  <c:v>2</c:v>
                </c:pt>
                <c:pt idx="29">
                  <c:v>1</c:v>
                </c:pt>
                <c:pt idx="31">
                  <c:v>1</c:v>
                </c:pt>
                <c:pt idx="33">
                  <c:v>1</c:v>
                </c:pt>
                <c:pt idx="35">
                  <c:v>3</c:v>
                </c:pt>
                <c:pt idx="36">
                  <c:v>1</c:v>
                </c:pt>
                <c:pt idx="37">
                  <c:v>1</c:v>
                </c:pt>
                <c:pt idx="38">
                  <c:v>1</c:v>
                </c:pt>
                <c:pt idx="39">
                  <c:v>2</c:v>
                </c:pt>
                <c:pt idx="40">
                  <c:v>2</c:v>
                </c:pt>
                <c:pt idx="41">
                  <c:v>3</c:v>
                </c:pt>
                <c:pt idx="42">
                  <c:v>2</c:v>
                </c:pt>
                <c:pt idx="43">
                  <c:v>2</c:v>
                </c:pt>
                <c:pt idx="44">
                  <c:v>1</c:v>
                </c:pt>
                <c:pt idx="45">
                  <c:v>2</c:v>
                </c:pt>
                <c:pt idx="46">
                  <c:v>3</c:v>
                </c:pt>
                <c:pt idx="47">
                  <c:v>1</c:v>
                </c:pt>
              </c:numCache>
            </c:numRef>
          </c:val>
          <c:extLst>
            <c:ext xmlns:c16="http://schemas.microsoft.com/office/drawing/2014/chart" uri="{C3380CC4-5D6E-409C-BE32-E72D297353CC}">
              <c16:uniqueId val="{00000002-4F2B-4A3A-83AF-D228BA22B8B7}"/>
            </c:ext>
          </c:extLst>
        </c:ser>
        <c:ser>
          <c:idx val="6"/>
          <c:order val="3"/>
          <c:tx>
            <c:strRef>
              <c:f>'R'!$F$2</c:f>
              <c:strCache>
                <c:ptCount val="1"/>
                <c:pt idx="0">
                  <c:v> Virus Influenza A</c:v>
                </c:pt>
              </c:strCache>
            </c:strRef>
          </c:tx>
          <c:spPr>
            <a:solidFill>
              <a:srgbClr val="999933"/>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'R'!$F$3:$F$93</c:f>
              <c:numCache>
                <c:formatCode>General</c:formatCode>
                <c:ptCount val="52"/>
                <c:pt idx="0">
                  <c:v>1</c:v>
                </c:pt>
                <c:pt idx="2">
                  <c:v>1</c:v>
                </c:pt>
                <c:pt idx="4">
                  <c:v>1</c:v>
                </c:pt>
                <c:pt idx="5">
                  <c:v>1</c:v>
                </c:pt>
                <c:pt idx="8">
                  <c:v>1</c:v>
                </c:pt>
                <c:pt idx="10">
                  <c:v>1</c:v>
                </c:pt>
                <c:pt idx="11">
                  <c:v>1</c:v>
                </c:pt>
                <c:pt idx="13">
                  <c:v>2</c:v>
                </c:pt>
                <c:pt idx="15">
                  <c:v>1</c:v>
                </c:pt>
                <c:pt idx="16">
                  <c:v>1</c:v>
                </c:pt>
                <c:pt idx="18">
                  <c:v>1</c:v>
                </c:pt>
                <c:pt idx="19">
                  <c:v>1</c:v>
                </c:pt>
                <c:pt idx="21">
                  <c:v>1</c:v>
                </c:pt>
                <c:pt idx="22">
                  <c:v>1</c:v>
                </c:pt>
                <c:pt idx="24">
                  <c:v>1</c:v>
                </c:pt>
                <c:pt idx="25">
                  <c:v>1</c:v>
                </c:pt>
                <c:pt idx="26">
                  <c:v>1</c:v>
                </c:pt>
                <c:pt idx="28">
                  <c:v>1</c:v>
                </c:pt>
                <c:pt idx="29">
                  <c:v>1</c:v>
                </c:pt>
                <c:pt idx="30">
                  <c:v>1</c:v>
                </c:pt>
                <c:pt idx="31">
                  <c:v>1</c:v>
                </c:pt>
                <c:pt idx="32">
                  <c:v>1</c:v>
                </c:pt>
                <c:pt idx="34">
                  <c:v>1</c:v>
                </c:pt>
                <c:pt idx="36">
                  <c:v>1</c:v>
                </c:pt>
                <c:pt idx="37">
                  <c:v>1</c:v>
                </c:pt>
                <c:pt idx="38">
                  <c:v>1</c:v>
                </c:pt>
                <c:pt idx="39">
                  <c:v>2</c:v>
                </c:pt>
                <c:pt idx="40">
                  <c:v>1</c:v>
                </c:pt>
                <c:pt idx="42">
                  <c:v>1</c:v>
                </c:pt>
                <c:pt idx="43">
                  <c:v>1</c:v>
                </c:pt>
                <c:pt idx="44">
                  <c:v>2</c:v>
                </c:pt>
                <c:pt idx="45">
                  <c:v>1</c:v>
                </c:pt>
                <c:pt idx="46">
                  <c:v>1</c:v>
                </c:pt>
                <c:pt idx="47">
                  <c:v>1</c:v>
                </c:pt>
              </c:numCache>
            </c:numRef>
          </c:val>
          <c:extLst>
            <c:ext xmlns:c16="http://schemas.microsoft.com/office/drawing/2014/chart" uri="{C3380CC4-5D6E-409C-BE32-E72D297353CC}">
              <c16:uniqueId val="{00000003-4F2B-4A3A-83AF-D228BA22B8B7}"/>
            </c:ext>
          </c:extLst>
        </c:ser>
        <c:ser>
          <c:idx val="7"/>
          <c:order val="4"/>
          <c:tx>
            <c:strRef>
              <c:f>'R'!$G$2</c:f>
              <c:strCache>
                <c:ptCount val="1"/>
                <c:pt idx="0">
                  <c:v> Virus Influenza B</c:v>
                </c:pt>
              </c:strCache>
            </c:strRef>
          </c:tx>
          <c:spPr>
            <a:solidFill>
              <a:schemeClr val="tx1"/>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'R'!$G$15:$G$93</c:f>
              <c:numCache>
                <c:formatCode>General</c:formatCode>
                <c:ptCount val="52"/>
                <c:pt idx="2">
                  <c:v>1</c:v>
                </c:pt>
                <c:pt idx="8">
                  <c:v>1</c:v>
                </c:pt>
                <c:pt idx="9">
                  <c:v>1</c:v>
                </c:pt>
                <c:pt idx="10">
                  <c:v>1</c:v>
                </c:pt>
                <c:pt idx="15">
                  <c:v>1</c:v>
                </c:pt>
                <c:pt idx="17">
                  <c:v>1</c:v>
                </c:pt>
                <c:pt idx="32">
                  <c:v>1</c:v>
                </c:pt>
                <c:pt idx="39">
                  <c:v>2</c:v>
                </c:pt>
                <c:pt idx="42">
                  <c:v>2</c:v>
                </c:pt>
                <c:pt idx="44">
                  <c:v>2</c:v>
                </c:pt>
                <c:pt idx="47">
                  <c:v>1</c:v>
                </c:pt>
              </c:numCache>
            </c:numRef>
          </c:val>
          <c:extLst>
            <c:ext xmlns:c16="http://schemas.microsoft.com/office/drawing/2014/chart" uri="{C3380CC4-5D6E-409C-BE32-E72D297353CC}">
              <c16:uniqueId val="{00000004-4F2B-4A3A-83AF-D228BA22B8B7}"/>
            </c:ext>
          </c:extLst>
        </c:ser>
        <c:ser>
          <c:idx val="9"/>
          <c:order val="5"/>
          <c:tx>
            <c:strRef>
              <c:f>'R'!$I$2</c:f>
              <c:strCache>
                <c:ptCount val="1"/>
                <c:pt idx="0">
                  <c:v>VRS</c:v>
                </c:pt>
              </c:strCache>
            </c:strRef>
          </c:tx>
          <c:spPr>
            <a:solidFill>
              <a:srgbClr val="0080C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'R'!$I$3:$I$93</c:f>
              <c:numCache>
                <c:formatCode>General</c:formatCode>
                <c:ptCount val="52"/>
                <c:pt idx="0">
                  <c:v>51</c:v>
                </c:pt>
                <c:pt idx="1">
                  <c:v>52</c:v>
                </c:pt>
                <c:pt idx="2">
                  <c:v>47</c:v>
                </c:pt>
                <c:pt idx="3">
                  <c:v>53</c:v>
                </c:pt>
                <c:pt idx="4">
                  <c:v>48</c:v>
                </c:pt>
                <c:pt idx="5">
                  <c:v>35</c:v>
                </c:pt>
                <c:pt idx="6">
                  <c:v>18</c:v>
                </c:pt>
                <c:pt idx="7">
                  <c:v>20</c:v>
                </c:pt>
                <c:pt idx="8">
                  <c:v>30</c:v>
                </c:pt>
                <c:pt idx="9">
                  <c:v>35</c:v>
                </c:pt>
                <c:pt idx="10">
                  <c:v>35</c:v>
                </c:pt>
                <c:pt idx="11">
                  <c:v>42</c:v>
                </c:pt>
                <c:pt idx="12">
                  <c:v>50</c:v>
                </c:pt>
                <c:pt idx="13">
                  <c:v>42</c:v>
                </c:pt>
                <c:pt idx="14">
                  <c:v>35</c:v>
                </c:pt>
                <c:pt idx="15">
                  <c:v>57</c:v>
                </c:pt>
                <c:pt idx="16">
                  <c:v>55</c:v>
                </c:pt>
                <c:pt idx="17">
                  <c:v>53</c:v>
                </c:pt>
                <c:pt idx="18">
                  <c:v>55</c:v>
                </c:pt>
                <c:pt idx="19">
                  <c:v>58</c:v>
                </c:pt>
                <c:pt idx="20">
                  <c:v>35</c:v>
                </c:pt>
                <c:pt idx="21">
                  <c:v>18</c:v>
                </c:pt>
                <c:pt idx="22">
                  <c:v>44</c:v>
                </c:pt>
                <c:pt idx="23">
                  <c:v>57</c:v>
                </c:pt>
                <c:pt idx="24">
                  <c:v>35</c:v>
                </c:pt>
                <c:pt idx="25">
                  <c:v>28</c:v>
                </c:pt>
                <c:pt idx="26">
                  <c:v>45</c:v>
                </c:pt>
                <c:pt idx="27">
                  <c:v>52</c:v>
                </c:pt>
                <c:pt idx="28">
                  <c:v>30</c:v>
                </c:pt>
                <c:pt idx="29">
                  <c:v>22</c:v>
                </c:pt>
                <c:pt idx="30">
                  <c:v>44</c:v>
                </c:pt>
                <c:pt idx="31">
                  <c:v>65</c:v>
                </c:pt>
                <c:pt idx="32">
                  <c:v>62</c:v>
                </c:pt>
                <c:pt idx="33">
                  <c:v>38</c:v>
                </c:pt>
                <c:pt idx="34">
                  <c:v>51</c:v>
                </c:pt>
                <c:pt idx="35">
                  <c:v>50</c:v>
                </c:pt>
                <c:pt idx="36">
                  <c:v>52</c:v>
                </c:pt>
                <c:pt idx="37">
                  <c:v>48</c:v>
                </c:pt>
                <c:pt idx="38">
                  <c:v>66</c:v>
                </c:pt>
                <c:pt idx="39">
                  <c:v>58</c:v>
                </c:pt>
                <c:pt idx="40">
                  <c:v>67</c:v>
                </c:pt>
                <c:pt idx="41">
                  <c:v>70</c:v>
                </c:pt>
                <c:pt idx="42">
                  <c:v>68</c:v>
                </c:pt>
                <c:pt idx="43">
                  <c:v>66</c:v>
                </c:pt>
                <c:pt idx="44">
                  <c:v>65</c:v>
                </c:pt>
                <c:pt idx="45">
                  <c:v>62</c:v>
                </c:pt>
                <c:pt idx="46">
                  <c:v>58</c:v>
                </c:pt>
                <c:pt idx="47">
                  <c:v>64</c:v>
                </c:pt>
              </c:numCache>
            </c:numRef>
          </c:val>
          <c:extLst>
            <c:ext xmlns:c16="http://schemas.microsoft.com/office/drawing/2014/chart" uri="{C3380CC4-5D6E-409C-BE32-E72D297353CC}">
              <c16:uniqueId val="{00000005-4F2B-4A3A-83AF-D228BA22B8B7}"/>
            </c:ext>
          </c:extLst>
        </c:ser>
        <c:ser>
          <c:idx val="0"/>
          <c:order val="6"/>
          <c:tx>
            <c:strRef>
              <c:f>'R'!$B$2</c:f>
              <c:strCache>
                <c:ptCount val="1"/>
                <c:pt idx="0">
                  <c:v> Adenovirus</c:v>
                </c:pt>
              </c:strCache>
            </c:strRef>
          </c:tx>
          <c:spPr>
            <a:solidFill>
              <a:srgbClr val="03EB1F"/>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'R'!$B$42:$B$93</c:f>
              <c:numCache>
                <c:formatCode>General</c:formatCode>
                <c:ptCount val="52"/>
                <c:pt idx="0">
                  <c:v>1</c:v>
                </c:pt>
                <c:pt idx="1">
                  <c:v>1</c:v>
                </c:pt>
                <c:pt idx="2">
                  <c:v>1</c:v>
                </c:pt>
                <c:pt idx="3">
                  <c:v>1</c:v>
                </c:pt>
                <c:pt idx="4">
                  <c:v>1</c:v>
                </c:pt>
                <c:pt idx="5">
                  <c:v>1</c:v>
                </c:pt>
                <c:pt idx="6">
                  <c:v>1</c:v>
                </c:pt>
                <c:pt idx="7">
                  <c:v>1</c:v>
                </c:pt>
                <c:pt idx="8">
                  <c:v>1</c:v>
                </c:pt>
                <c:pt idx="9">
                  <c:v>2</c:v>
                </c:pt>
                <c:pt idx="10">
                  <c:v>1</c:v>
                </c:pt>
                <c:pt idx="11">
                  <c:v>1</c:v>
                </c:pt>
                <c:pt idx="12">
                  <c:v>1</c:v>
                </c:pt>
                <c:pt idx="13">
                  <c:v>3</c:v>
                </c:pt>
                <c:pt idx="14">
                  <c:v>2</c:v>
                </c:pt>
                <c:pt idx="15">
                  <c:v>2</c:v>
                </c:pt>
                <c:pt idx="16">
                  <c:v>3</c:v>
                </c:pt>
                <c:pt idx="17">
                  <c:v>4</c:v>
                </c:pt>
                <c:pt idx="18">
                  <c:v>2</c:v>
                </c:pt>
                <c:pt idx="19">
                  <c:v>2</c:v>
                </c:pt>
                <c:pt idx="20">
                  <c:v>2</c:v>
                </c:pt>
                <c:pt idx="21">
                  <c:v>2</c:v>
                </c:pt>
                <c:pt idx="22">
                  <c:v>3</c:v>
                </c:pt>
                <c:pt idx="23">
                  <c:v>2</c:v>
                </c:pt>
                <c:pt idx="24">
                  <c:v>2</c:v>
                </c:pt>
                <c:pt idx="25">
                  <c:v>2</c:v>
                </c:pt>
                <c:pt idx="26">
                  <c:v>2</c:v>
                </c:pt>
                <c:pt idx="27">
                  <c:v>2</c:v>
                </c:pt>
                <c:pt idx="28">
                  <c:v>3</c:v>
                </c:pt>
                <c:pt idx="29">
                  <c:v>2</c:v>
                </c:pt>
                <c:pt idx="30">
                  <c:v>2</c:v>
                </c:pt>
                <c:pt idx="31">
                  <c:v>2</c:v>
                </c:pt>
                <c:pt idx="32">
                  <c:v>2</c:v>
                </c:pt>
                <c:pt idx="33">
                  <c:v>2</c:v>
                </c:pt>
                <c:pt idx="34">
                  <c:v>2</c:v>
                </c:pt>
                <c:pt idx="35">
                  <c:v>2</c:v>
                </c:pt>
                <c:pt idx="36">
                  <c:v>2</c:v>
                </c:pt>
                <c:pt idx="37">
                  <c:v>2</c:v>
                </c:pt>
                <c:pt idx="38">
                  <c:v>2</c:v>
                </c:pt>
                <c:pt idx="39">
                  <c:v>3</c:v>
                </c:pt>
                <c:pt idx="40">
                  <c:v>4</c:v>
                </c:pt>
                <c:pt idx="41">
                  <c:v>3</c:v>
                </c:pt>
                <c:pt idx="42">
                  <c:v>3</c:v>
                </c:pt>
                <c:pt idx="43">
                  <c:v>2</c:v>
                </c:pt>
                <c:pt idx="44">
                  <c:v>4</c:v>
                </c:pt>
                <c:pt idx="45">
                  <c:v>2</c:v>
                </c:pt>
                <c:pt idx="46">
                  <c:v>3</c:v>
                </c:pt>
                <c:pt idx="47">
                  <c:v>3</c:v>
                </c:pt>
              </c:numCache>
            </c:numRef>
          </c:val>
          <c:extLst>
            <c:ext xmlns:c16="http://schemas.microsoft.com/office/drawing/2014/chart" uri="{C3380CC4-5D6E-409C-BE32-E72D297353CC}">
              <c16:uniqueId val="{00000006-4F2B-4A3A-83AF-D228BA22B8B7}"/>
            </c:ext>
          </c:extLst>
        </c:ser>
        <c:ser>
          <c:idx val="1"/>
          <c:order val="7"/>
          <c:tx>
            <c:strRef>
              <c:f>'R'!$H$2</c:f>
              <c:strCache>
                <c:ptCount val="1"/>
                <c:pt idx="0">
                  <c:v>Metaneumovirus</c:v>
                </c:pt>
              </c:strCache>
            </c:strRef>
          </c:tx>
          <c:spPr>
            <a:solidFill>
              <a:srgbClr val="007A37"/>
            </a:solidFill>
          </c:spPr>
          <c:invertIfNegative val="0"/>
          <c:dPt>
            <c:idx val="7"/>
            <c:invertIfNegative val="0"/>
            <c:bubble3D val="0"/>
            <c:extLst>
              <c:ext xmlns:c16="http://schemas.microsoft.com/office/drawing/2014/chart" uri="{C3380CC4-5D6E-409C-BE32-E72D297353CC}">
                <c16:uniqueId val="{00000008-4F2B-4A3A-83AF-D228BA22B8B7}"/>
              </c:ext>
            </c:extLst>
          </c:dPt>
          <c:dPt>
            <c:idx val="23"/>
            <c:invertIfNegative val="0"/>
            <c:bubble3D val="0"/>
            <c:extLst>
              <c:ext xmlns:c16="http://schemas.microsoft.com/office/drawing/2014/chart" uri="{C3380CC4-5D6E-409C-BE32-E72D297353CC}">
                <c16:uniqueId val="{0000000A-4F2B-4A3A-83AF-D228BA22B8B7}"/>
              </c:ext>
            </c:extLst>
          </c:dPt>
          <c:val>
            <c:numRef>
              <c:f>'R'!$H$42:$H$93</c:f>
              <c:numCache>
                <c:formatCode>General</c:formatCode>
                <c:ptCount val="52"/>
                <c:pt idx="0">
                  <c:v>1</c:v>
                </c:pt>
                <c:pt idx="1">
                  <c:v>1</c:v>
                </c:pt>
                <c:pt idx="2">
                  <c:v>1</c:v>
                </c:pt>
                <c:pt idx="3">
                  <c:v>1</c:v>
                </c:pt>
                <c:pt idx="4">
                  <c:v>1</c:v>
                </c:pt>
                <c:pt idx="6">
                  <c:v>1</c:v>
                </c:pt>
                <c:pt idx="7">
                  <c:v>2</c:v>
                </c:pt>
                <c:pt idx="11">
                  <c:v>1</c:v>
                </c:pt>
                <c:pt idx="12">
                  <c:v>1</c:v>
                </c:pt>
                <c:pt idx="13">
                  <c:v>1</c:v>
                </c:pt>
                <c:pt idx="14">
                  <c:v>1</c:v>
                </c:pt>
                <c:pt idx="16">
                  <c:v>3</c:v>
                </c:pt>
                <c:pt idx="17">
                  <c:v>1</c:v>
                </c:pt>
                <c:pt idx="18">
                  <c:v>1</c:v>
                </c:pt>
                <c:pt idx="19">
                  <c:v>1</c:v>
                </c:pt>
                <c:pt idx="20">
                  <c:v>1</c:v>
                </c:pt>
                <c:pt idx="21">
                  <c:v>1</c:v>
                </c:pt>
                <c:pt idx="22">
                  <c:v>1</c:v>
                </c:pt>
                <c:pt idx="23">
                  <c:v>1</c:v>
                </c:pt>
                <c:pt idx="25">
                  <c:v>1</c:v>
                </c:pt>
                <c:pt idx="27">
                  <c:v>1</c:v>
                </c:pt>
                <c:pt idx="28">
                  <c:v>1</c:v>
                </c:pt>
                <c:pt idx="29">
                  <c:v>1</c:v>
                </c:pt>
                <c:pt idx="30">
                  <c:v>1</c:v>
                </c:pt>
                <c:pt idx="31">
                  <c:v>2</c:v>
                </c:pt>
                <c:pt idx="32">
                  <c:v>1</c:v>
                </c:pt>
                <c:pt idx="33">
                  <c:v>1</c:v>
                </c:pt>
                <c:pt idx="34">
                  <c:v>2</c:v>
                </c:pt>
                <c:pt idx="35">
                  <c:v>1</c:v>
                </c:pt>
                <c:pt idx="36">
                  <c:v>1</c:v>
                </c:pt>
                <c:pt idx="37">
                  <c:v>2</c:v>
                </c:pt>
                <c:pt idx="38">
                  <c:v>1</c:v>
                </c:pt>
                <c:pt idx="39">
                  <c:v>2</c:v>
                </c:pt>
                <c:pt idx="40">
                  <c:v>3</c:v>
                </c:pt>
                <c:pt idx="41">
                  <c:v>3</c:v>
                </c:pt>
                <c:pt idx="42">
                  <c:v>3</c:v>
                </c:pt>
                <c:pt idx="43">
                  <c:v>2</c:v>
                </c:pt>
                <c:pt idx="44">
                  <c:v>2</c:v>
                </c:pt>
                <c:pt idx="45">
                  <c:v>1</c:v>
                </c:pt>
                <c:pt idx="46">
                  <c:v>3</c:v>
                </c:pt>
                <c:pt idx="47">
                  <c:v>2</c:v>
                </c:pt>
              </c:numCache>
            </c:numRef>
          </c:val>
          <c:extLst>
            <c:ext xmlns:c16="http://schemas.microsoft.com/office/drawing/2014/chart" uri="{C3380CC4-5D6E-409C-BE32-E72D297353CC}">
              <c16:uniqueId val="{0000000B-4F2B-4A3A-83AF-D228BA22B8B7}"/>
            </c:ext>
          </c:extLst>
        </c:ser>
        <c:ser>
          <c:idx val="4"/>
          <c:order val="8"/>
          <c:tx>
            <c:strRef>
              <c:f>'R'!$J$2</c:f>
              <c:strCache>
                <c:ptCount val="1"/>
                <c:pt idx="0">
                  <c:v>Covid -19</c:v>
                </c:pt>
              </c:strCache>
            </c:strRef>
          </c:tx>
          <c:spPr>
            <a:solidFill>
              <a:schemeClr val="accent6">
                <a:lumMod val="75000"/>
              </a:schemeClr>
            </a:solidFill>
          </c:spPr>
          <c:invertIfNegative val="0"/>
          <c:val>
            <c:numRef>
              <c:f>'R'!$J$42:$J$93</c:f>
              <c:numCache>
                <c:formatCode>General</c:formatCode>
                <c:ptCount val="52"/>
                <c:pt idx="0">
                  <c:v>12813</c:v>
                </c:pt>
                <c:pt idx="1">
                  <c:v>12500</c:v>
                </c:pt>
                <c:pt idx="2">
                  <c:v>12400</c:v>
                </c:pt>
                <c:pt idx="3">
                  <c:v>5050</c:v>
                </c:pt>
                <c:pt idx="4">
                  <c:v>5066</c:v>
                </c:pt>
                <c:pt idx="5">
                  <c:v>4099</c:v>
                </c:pt>
                <c:pt idx="6">
                  <c:v>3084</c:v>
                </c:pt>
                <c:pt idx="7">
                  <c:v>2001</c:v>
                </c:pt>
                <c:pt idx="8">
                  <c:v>2000</c:v>
                </c:pt>
                <c:pt idx="9">
                  <c:v>1980</c:v>
                </c:pt>
                <c:pt idx="10">
                  <c:v>1500</c:v>
                </c:pt>
                <c:pt idx="11">
                  <c:v>1470</c:v>
                </c:pt>
                <c:pt idx="12">
                  <c:v>1205</c:v>
                </c:pt>
                <c:pt idx="13">
                  <c:v>668</c:v>
                </c:pt>
                <c:pt idx="14">
                  <c:v>314</c:v>
                </c:pt>
                <c:pt idx="15">
                  <c:v>201</c:v>
                </c:pt>
                <c:pt idx="16">
                  <c:v>180</c:v>
                </c:pt>
                <c:pt idx="17">
                  <c:v>177</c:v>
                </c:pt>
                <c:pt idx="18">
                  <c:v>248</c:v>
                </c:pt>
                <c:pt idx="19">
                  <c:v>897</c:v>
                </c:pt>
                <c:pt idx="20">
                  <c:v>2500</c:v>
                </c:pt>
                <c:pt idx="21">
                  <c:v>1800</c:v>
                </c:pt>
                <c:pt idx="22">
                  <c:v>2340</c:v>
                </c:pt>
                <c:pt idx="23">
                  <c:v>1975</c:v>
                </c:pt>
                <c:pt idx="24">
                  <c:v>2000</c:v>
                </c:pt>
                <c:pt idx="25">
                  <c:v>1890</c:v>
                </c:pt>
                <c:pt idx="26">
                  <c:v>1997</c:v>
                </c:pt>
                <c:pt idx="27">
                  <c:v>2007</c:v>
                </c:pt>
                <c:pt idx="28">
                  <c:v>2500</c:v>
                </c:pt>
                <c:pt idx="29">
                  <c:v>1800</c:v>
                </c:pt>
                <c:pt idx="30">
                  <c:v>2340</c:v>
                </c:pt>
                <c:pt idx="31">
                  <c:v>1800</c:v>
                </c:pt>
                <c:pt idx="32">
                  <c:v>800</c:v>
                </c:pt>
                <c:pt idx="33">
                  <c:v>624</c:v>
                </c:pt>
                <c:pt idx="34">
                  <c:v>512</c:v>
                </c:pt>
                <c:pt idx="35">
                  <c:v>415</c:v>
                </c:pt>
                <c:pt idx="36">
                  <c:v>240</c:v>
                </c:pt>
                <c:pt idx="37">
                  <c:v>150</c:v>
                </c:pt>
                <c:pt idx="38">
                  <c:v>90</c:v>
                </c:pt>
                <c:pt idx="39">
                  <c:v>91</c:v>
                </c:pt>
                <c:pt idx="40">
                  <c:v>87</c:v>
                </c:pt>
                <c:pt idx="41">
                  <c:v>90</c:v>
                </c:pt>
                <c:pt idx="42">
                  <c:v>123</c:v>
                </c:pt>
                <c:pt idx="43">
                  <c:v>145</c:v>
                </c:pt>
                <c:pt idx="44">
                  <c:v>276</c:v>
                </c:pt>
                <c:pt idx="45">
                  <c:v>321</c:v>
                </c:pt>
                <c:pt idx="46">
                  <c:v>350</c:v>
                </c:pt>
                <c:pt idx="47">
                  <c:v>450</c:v>
                </c:pt>
              </c:numCache>
            </c:numRef>
          </c:val>
          <c:extLst>
            <c:ext xmlns:c16="http://schemas.microsoft.com/office/drawing/2014/chart" uri="{C3380CC4-5D6E-409C-BE32-E72D297353CC}">
              <c16:uniqueId val="{00000002-A72C-43EB-A4A9-466FFBA87B98}"/>
            </c:ext>
          </c:extLst>
        </c:ser>
        <c:dLbls>
          <c:showLegendKey val="0"/>
          <c:showVal val="0"/>
          <c:showCatName val="0"/>
          <c:showSerName val="0"/>
          <c:showPercent val="0"/>
          <c:showBubbleSize val="0"/>
        </c:dLbls>
        <c:gapWidth val="150"/>
        <c:overlap val="100"/>
        <c:axId val="248373856"/>
        <c:axId val="248379736"/>
      </c:barChart>
      <c:catAx>
        <c:axId val="248373856"/>
        <c:scaling>
          <c:orientation val="minMax"/>
        </c:scaling>
        <c:delete val="0"/>
        <c:axPos val="b"/>
        <c:numFmt formatCode="General" sourceLinked="1"/>
        <c:majorTickMark val="out"/>
        <c:minorTickMark val="none"/>
        <c:tickLblPos val="nextTo"/>
        <c:spPr>
          <a:ln w="3175">
            <a:solidFill>
              <a:srgbClr val="808080"/>
            </a:solidFill>
            <a:prstDash val="solid"/>
          </a:ln>
        </c:spPr>
        <c:txPr>
          <a:bodyPr rot="-5400000" vert="horz"/>
          <a:lstStyle/>
          <a:p>
            <a:pPr>
              <a:defRPr/>
            </a:pPr>
            <a:endParaRPr lang="en-US"/>
          </a:p>
        </c:txPr>
        <c:crossAx val="248379736"/>
        <c:crosses val="autoZero"/>
        <c:auto val="0"/>
        <c:lblAlgn val="ctr"/>
        <c:lblOffset val="100"/>
        <c:tickLblSkip val="2"/>
        <c:tickMarkSkip val="1"/>
        <c:noMultiLvlLbl val="0"/>
      </c:catAx>
      <c:valAx>
        <c:axId val="248379736"/>
        <c:scaling>
          <c:orientation val="minMax"/>
          <c:max val="100"/>
        </c:scaling>
        <c:delete val="0"/>
        <c:axPos val="l"/>
        <c:majorGridlines>
          <c:spPr>
            <a:ln w="3175">
              <a:solidFill>
                <a:srgbClr val="A6CAF0"/>
              </a:solidFill>
              <a:prstDash val="solid"/>
            </a:ln>
          </c:spPr>
        </c:majorGridlines>
        <c:title>
          <c:tx>
            <c:rich>
              <a:bodyPr/>
              <a:lstStyle/>
              <a:p>
                <a:pPr>
                  <a:defRPr/>
                </a:pPr>
                <a:r>
                  <a:rPr lang="es-CO"/>
                  <a:t>Casos</a:t>
                </a:r>
              </a:p>
            </c:rich>
          </c:tx>
          <c:layout>
            <c:manualLayout>
              <c:xMode val="edge"/>
              <c:yMode val="edge"/>
              <c:x val="1.7544072091481729E-2"/>
              <c:y val="0.3699824891873657"/>
            </c:manualLayout>
          </c:layout>
          <c:overlay val="0"/>
          <c:spPr>
            <a:noFill/>
            <a:ln w="25400">
              <a:noFill/>
            </a:ln>
          </c:spPr>
        </c:title>
        <c:numFmt formatCode="General" sourceLinked="1"/>
        <c:majorTickMark val="out"/>
        <c:minorTickMark val="none"/>
        <c:tickLblPos val="nextTo"/>
        <c:txPr>
          <a:bodyPr rot="0" vert="horz"/>
          <a:lstStyle/>
          <a:p>
            <a:pPr>
              <a:defRPr/>
            </a:pPr>
            <a:endParaRPr lang="en-US"/>
          </a:p>
        </c:txPr>
        <c:crossAx val="248373856"/>
        <c:crosses val="autoZero"/>
        <c:crossBetween val="between"/>
      </c:valAx>
    </c:plotArea>
    <c:legend>
      <c:legendPos val="b"/>
      <c:layout>
        <c:manualLayout>
          <c:xMode val="edge"/>
          <c:yMode val="edge"/>
          <c:x val="3.9788111231775447E-2"/>
          <c:y val="0.8820292322929485"/>
          <c:w val="0.95314073993995174"/>
          <c:h val="9.6759742649672145E-2"/>
        </c:manualLayout>
      </c:layout>
      <c:overlay val="0"/>
      <c:spPr>
        <a:noFill/>
        <a:ln w="25400">
          <a:noFill/>
        </a:ln>
      </c:spPr>
    </c:legend>
    <c:plotVisOnly val="1"/>
    <c:dispBlanksAs val="gap"/>
    <c:showDLblsOverMax val="0"/>
  </c:chart>
  <c:spPr>
    <a:solidFill>
      <a:srgbClr val="FFFFFF"/>
    </a:solidFill>
    <a:ln w="12700">
      <a:noFill/>
      <a:prstDash val="solid"/>
    </a:ln>
  </c:spPr>
  <c:txPr>
    <a:bodyPr/>
    <a:lstStyle/>
    <a:p>
      <a:pPr>
        <a:defRPr sz="600" b="1"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647079574661089E-2"/>
          <c:y val="7.3338222548169879E-2"/>
          <c:w val="0.90543224310840098"/>
          <c:h val="0.53782483136671055"/>
        </c:manualLayout>
      </c:layout>
      <c:barChart>
        <c:barDir val="col"/>
        <c:grouping val="clustered"/>
        <c:varyColors val="0"/>
        <c:ser>
          <c:idx val="1"/>
          <c:order val="1"/>
          <c:tx>
            <c:strRef>
              <c:f>Hoja1!$G$4</c:f>
              <c:strCache>
                <c:ptCount val="1"/>
                <c:pt idx="0">
                  <c:v>2022</c:v>
                </c:pt>
              </c:strCache>
            </c:strRef>
          </c:tx>
          <c:spPr>
            <a:solidFill>
              <a:schemeClr val="accent2"/>
            </a:solidFill>
            <a:ln>
              <a:noFill/>
            </a:ln>
            <a:effectLst/>
          </c:spPr>
          <c:invertIfNegative val="0"/>
          <c:val>
            <c:numRef>
              <c:f>Hoja1!$G$5:$G$52</c:f>
              <c:numCache>
                <c:formatCode>General</c:formatCode>
                <c:ptCount val="48"/>
                <c:pt idx="0">
                  <c:v>1</c:v>
                </c:pt>
                <c:pt idx="1">
                  <c:v>1</c:v>
                </c:pt>
                <c:pt idx="2">
                  <c:v>1</c:v>
                </c:pt>
                <c:pt idx="4">
                  <c:v>3</c:v>
                </c:pt>
                <c:pt idx="5">
                  <c:v>3</c:v>
                </c:pt>
                <c:pt idx="7">
                  <c:v>1</c:v>
                </c:pt>
                <c:pt idx="8">
                  <c:v>1</c:v>
                </c:pt>
                <c:pt idx="9">
                  <c:v>3</c:v>
                </c:pt>
                <c:pt idx="10">
                  <c:v>4</c:v>
                </c:pt>
                <c:pt idx="11">
                  <c:v>2</c:v>
                </c:pt>
                <c:pt idx="12">
                  <c:v>3</c:v>
                </c:pt>
                <c:pt idx="13">
                  <c:v>8</c:v>
                </c:pt>
                <c:pt idx="14">
                  <c:v>13</c:v>
                </c:pt>
                <c:pt idx="15">
                  <c:v>20</c:v>
                </c:pt>
                <c:pt idx="16">
                  <c:v>70</c:v>
                </c:pt>
                <c:pt idx="17">
                  <c:v>292</c:v>
                </c:pt>
                <c:pt idx="18">
                  <c:v>321</c:v>
                </c:pt>
                <c:pt idx="19">
                  <c:v>336</c:v>
                </c:pt>
                <c:pt idx="20">
                  <c:v>347</c:v>
                </c:pt>
                <c:pt idx="21">
                  <c:v>366</c:v>
                </c:pt>
                <c:pt idx="22">
                  <c:v>404</c:v>
                </c:pt>
                <c:pt idx="23">
                  <c:v>416</c:v>
                </c:pt>
                <c:pt idx="24">
                  <c:v>381</c:v>
                </c:pt>
                <c:pt idx="25">
                  <c:v>424</c:v>
                </c:pt>
                <c:pt idx="26">
                  <c:v>359</c:v>
                </c:pt>
                <c:pt idx="27">
                  <c:v>416</c:v>
                </c:pt>
                <c:pt idx="28">
                  <c:v>368</c:v>
                </c:pt>
                <c:pt idx="29">
                  <c:v>287</c:v>
                </c:pt>
                <c:pt idx="30">
                  <c:v>310</c:v>
                </c:pt>
                <c:pt idx="31">
                  <c:v>285</c:v>
                </c:pt>
                <c:pt idx="32">
                  <c:v>277</c:v>
                </c:pt>
                <c:pt idx="33">
                  <c:v>237</c:v>
                </c:pt>
                <c:pt idx="34">
                  <c:v>249</c:v>
                </c:pt>
                <c:pt idx="35">
                  <c:v>226</c:v>
                </c:pt>
                <c:pt idx="36">
                  <c:v>192</c:v>
                </c:pt>
                <c:pt idx="37">
                  <c:v>206</c:v>
                </c:pt>
                <c:pt idx="38">
                  <c:v>184</c:v>
                </c:pt>
                <c:pt idx="39">
                  <c:v>192</c:v>
                </c:pt>
                <c:pt idx="40">
                  <c:v>170</c:v>
                </c:pt>
                <c:pt idx="41">
                  <c:v>188</c:v>
                </c:pt>
                <c:pt idx="42">
                  <c:v>163</c:v>
                </c:pt>
                <c:pt idx="43">
                  <c:v>188</c:v>
                </c:pt>
                <c:pt idx="44">
                  <c:v>169</c:v>
                </c:pt>
                <c:pt idx="45">
                  <c:v>196</c:v>
                </c:pt>
                <c:pt idx="46">
                  <c:v>160</c:v>
                </c:pt>
                <c:pt idx="47">
                  <c:v>224</c:v>
                </c:pt>
              </c:numCache>
            </c:numRef>
          </c:val>
          <c:extLst>
            <c:ext xmlns:c16="http://schemas.microsoft.com/office/drawing/2014/chart" uri="{C3380CC4-5D6E-409C-BE32-E72D297353CC}">
              <c16:uniqueId val="{00000000-FDA4-4A05-B862-7DB1EAC7A67D}"/>
            </c:ext>
          </c:extLst>
        </c:ser>
        <c:dLbls>
          <c:showLegendKey val="0"/>
          <c:showVal val="0"/>
          <c:showCatName val="0"/>
          <c:showSerName val="0"/>
          <c:showPercent val="0"/>
          <c:showBubbleSize val="0"/>
        </c:dLbls>
        <c:gapWidth val="219"/>
        <c:axId val="175700128"/>
        <c:axId val="175700912"/>
      </c:barChart>
      <c:lineChart>
        <c:grouping val="standard"/>
        <c:varyColors val="0"/>
        <c:ser>
          <c:idx val="0"/>
          <c:order val="0"/>
          <c:tx>
            <c:strRef>
              <c:f>Hoja1!$F$4</c:f>
              <c:strCache>
                <c:ptCount val="1"/>
                <c:pt idx="0">
                  <c:v>2021</c:v>
                </c:pt>
              </c:strCache>
            </c:strRef>
          </c:tx>
          <c:spPr>
            <a:ln w="28575" cap="rnd">
              <a:solidFill>
                <a:schemeClr val="accent1"/>
              </a:solidFill>
              <a:round/>
            </a:ln>
            <a:effectLst/>
          </c:spPr>
          <c:marker>
            <c:symbol val="none"/>
          </c:marker>
          <c:cat>
            <c:numRef>
              <c:f>Hoja1!$E$5:$E$52</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Hoja1!$F$5:$F$52</c:f>
              <c:numCache>
                <c:formatCode>General</c:formatCode>
                <c:ptCount val="48"/>
                <c:pt idx="0">
                  <c:v>4</c:v>
                </c:pt>
                <c:pt idx="1">
                  <c:v>3</c:v>
                </c:pt>
                <c:pt idx="2">
                  <c:v>1</c:v>
                </c:pt>
                <c:pt idx="3">
                  <c:v>1</c:v>
                </c:pt>
                <c:pt idx="4">
                  <c:v>2</c:v>
                </c:pt>
                <c:pt idx="5">
                  <c:v>1</c:v>
                </c:pt>
                <c:pt idx="6">
                  <c:v>0</c:v>
                </c:pt>
                <c:pt idx="7">
                  <c:v>2</c:v>
                </c:pt>
                <c:pt idx="8">
                  <c:v>0</c:v>
                </c:pt>
                <c:pt idx="9">
                  <c:v>11</c:v>
                </c:pt>
                <c:pt idx="10">
                  <c:v>1</c:v>
                </c:pt>
                <c:pt idx="11">
                  <c:v>1</c:v>
                </c:pt>
                <c:pt idx="12">
                  <c:v>0</c:v>
                </c:pt>
                <c:pt idx="13">
                  <c:v>1</c:v>
                </c:pt>
                <c:pt idx="14">
                  <c:v>0</c:v>
                </c:pt>
                <c:pt idx="15">
                  <c:v>0</c:v>
                </c:pt>
                <c:pt idx="16">
                  <c:v>1</c:v>
                </c:pt>
                <c:pt idx="17">
                  <c:v>0</c:v>
                </c:pt>
                <c:pt idx="18">
                  <c:v>0</c:v>
                </c:pt>
                <c:pt idx="19">
                  <c:v>1</c:v>
                </c:pt>
                <c:pt idx="20">
                  <c:v>0</c:v>
                </c:pt>
                <c:pt idx="21">
                  <c:v>1</c:v>
                </c:pt>
                <c:pt idx="22">
                  <c:v>1</c:v>
                </c:pt>
                <c:pt idx="23">
                  <c:v>0</c:v>
                </c:pt>
                <c:pt idx="24">
                  <c:v>0</c:v>
                </c:pt>
                <c:pt idx="25">
                  <c:v>1</c:v>
                </c:pt>
                <c:pt idx="26">
                  <c:v>0</c:v>
                </c:pt>
                <c:pt idx="27">
                  <c:v>0</c:v>
                </c:pt>
                <c:pt idx="28">
                  <c:v>0</c:v>
                </c:pt>
                <c:pt idx="29">
                  <c:v>0</c:v>
                </c:pt>
                <c:pt idx="30">
                  <c:v>0</c:v>
                </c:pt>
                <c:pt idx="31">
                  <c:v>0</c:v>
                </c:pt>
                <c:pt idx="32">
                  <c:v>0</c:v>
                </c:pt>
                <c:pt idx="33">
                  <c:v>0</c:v>
                </c:pt>
                <c:pt idx="34">
                  <c:v>0</c:v>
                </c:pt>
                <c:pt idx="35">
                  <c:v>0</c:v>
                </c:pt>
                <c:pt idx="36">
                  <c:v>1</c:v>
                </c:pt>
                <c:pt idx="37">
                  <c:v>0</c:v>
                </c:pt>
                <c:pt idx="38">
                  <c:v>0</c:v>
                </c:pt>
                <c:pt idx="39">
                  <c:v>2</c:v>
                </c:pt>
                <c:pt idx="40">
                  <c:v>1</c:v>
                </c:pt>
                <c:pt idx="41">
                  <c:v>0</c:v>
                </c:pt>
                <c:pt idx="42">
                  <c:v>0</c:v>
                </c:pt>
                <c:pt idx="43">
                  <c:v>0</c:v>
                </c:pt>
                <c:pt idx="44">
                  <c:v>0</c:v>
                </c:pt>
                <c:pt idx="45">
                  <c:v>0</c:v>
                </c:pt>
                <c:pt idx="46">
                  <c:v>0</c:v>
                </c:pt>
                <c:pt idx="47">
                  <c:v>1</c:v>
                </c:pt>
              </c:numCache>
            </c:numRef>
          </c:val>
          <c:smooth val="0"/>
          <c:extLst>
            <c:ext xmlns:c16="http://schemas.microsoft.com/office/drawing/2014/chart" uri="{C3380CC4-5D6E-409C-BE32-E72D297353CC}">
              <c16:uniqueId val="{00000001-FDA4-4A05-B862-7DB1EAC7A67D}"/>
            </c:ext>
          </c:extLst>
        </c:ser>
        <c:dLbls>
          <c:showLegendKey val="0"/>
          <c:showVal val="0"/>
          <c:showCatName val="0"/>
          <c:showSerName val="0"/>
          <c:showPercent val="0"/>
          <c:showBubbleSize val="0"/>
        </c:dLbls>
        <c:marker val="1"/>
        <c:smooth val="0"/>
        <c:axId val="175700128"/>
        <c:axId val="175700912"/>
      </c:lineChart>
      <c:catAx>
        <c:axId val="175700128"/>
        <c:scaling>
          <c:orientation val="minMax"/>
        </c:scaling>
        <c:delete val="0"/>
        <c:axPos val="b"/>
        <c:title>
          <c:tx>
            <c:rich>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s-CO"/>
                  <a:t>Semanas epidemiológicas</a:t>
                </a:r>
              </a:p>
            </c:rich>
          </c:tx>
          <c:layout>
            <c:manualLayout>
              <c:xMode val="edge"/>
              <c:yMode val="edge"/>
              <c:x val="0.40599203749433055"/>
              <c:y val="0.8461220249328959"/>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75700912"/>
        <c:crosses val="autoZero"/>
        <c:auto val="1"/>
        <c:lblAlgn val="ctr"/>
        <c:lblOffset val="100"/>
        <c:noMultiLvlLbl val="0"/>
      </c:catAx>
      <c:valAx>
        <c:axId val="175700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s-CO"/>
                  <a:t>Número de casos notificados</a:t>
                </a:r>
              </a:p>
            </c:rich>
          </c:tx>
          <c:layout/>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75700128"/>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manualLayout>
          <c:xMode val="edge"/>
          <c:yMode val="edge"/>
          <c:x val="0.37535392833744896"/>
          <c:y val="0.88749171204589494"/>
          <c:w val="0.2595323287809303"/>
          <c:h val="0.11250828795410507"/>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7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chemeClr val="accent1"/>
            </a:solidFill>
            <a:round/>
          </a:ln>
          <a:effectLst/>
        </c:spPr>
        <c:marker>
          <c:symbol val="none"/>
        </c:marker>
      </c:pivotFmt>
      <c:pivotFmt>
        <c:idx val="7"/>
        <c:spPr>
          <a:solidFill>
            <a:schemeClr val="accent1"/>
          </a:solidFill>
          <a:ln w="28575" cap="rnd">
            <a:solidFill>
              <a:schemeClr val="accent1"/>
            </a:solidFill>
            <a:round/>
          </a:ln>
          <a:effectLst/>
        </c:spPr>
        <c:marker>
          <c:symbol val="none"/>
        </c:marker>
      </c:pivotFmt>
    </c:pivotFmts>
    <c:plotArea>
      <c:layout>
        <c:manualLayout>
          <c:layoutTarget val="inner"/>
          <c:xMode val="edge"/>
          <c:yMode val="edge"/>
          <c:x val="0.24506468110679261"/>
          <c:y val="5.0925925925925923E-2"/>
          <c:w val="0.74235289335323473"/>
          <c:h val="0.71613979037972897"/>
        </c:manualLayout>
      </c:layout>
      <c:lineChart>
        <c:grouping val="standard"/>
        <c:varyColors val="0"/>
        <c:ser>
          <c:idx val="0"/>
          <c:order val="0"/>
          <c:tx>
            <c:v>DESCARTADO</c:v>
          </c:tx>
          <c:spPr>
            <a:ln w="19050" cap="rnd">
              <a:solidFill>
                <a:schemeClr val="accent1"/>
              </a:solidFill>
              <a:round/>
            </a:ln>
            <a:effectLst/>
          </c:spPr>
          <c:marker>
            <c:symbol val="none"/>
          </c:marker>
          <c:cat>
            <c:numRef>
              <c:f>Hoja1!$A$5:$A$50</c:f>
              <c:numCache>
                <c:formatCode>General</c:formatCode>
                <c:ptCount val="46"/>
                <c:pt idx="0">
                  <c:v>1</c:v>
                </c:pt>
                <c:pt idx="1">
                  <c:v>2</c:v>
                </c:pt>
                <c:pt idx="2">
                  <c:v>3</c:v>
                </c:pt>
                <c:pt idx="3">
                  <c:v>5</c:v>
                </c:pt>
                <c:pt idx="4">
                  <c:v>6</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numCache>
            </c:numRef>
          </c:cat>
          <c:val>
            <c:numRef>
              <c:f>Hoja1!$B$5:$B$50</c:f>
              <c:numCache>
                <c:formatCode>General</c:formatCode>
                <c:ptCount val="46"/>
                <c:pt idx="0">
                  <c:v>1</c:v>
                </c:pt>
                <c:pt idx="1">
                  <c:v>1</c:v>
                </c:pt>
                <c:pt idx="3">
                  <c:v>3</c:v>
                </c:pt>
                <c:pt idx="4">
                  <c:v>2</c:v>
                </c:pt>
                <c:pt idx="6">
                  <c:v>1</c:v>
                </c:pt>
                <c:pt idx="7">
                  <c:v>3</c:v>
                </c:pt>
                <c:pt idx="8">
                  <c:v>4</c:v>
                </c:pt>
                <c:pt idx="10">
                  <c:v>1</c:v>
                </c:pt>
                <c:pt idx="11">
                  <c:v>7</c:v>
                </c:pt>
                <c:pt idx="12">
                  <c:v>11</c:v>
                </c:pt>
                <c:pt idx="13">
                  <c:v>18</c:v>
                </c:pt>
                <c:pt idx="14">
                  <c:v>58</c:v>
                </c:pt>
                <c:pt idx="15">
                  <c:v>248</c:v>
                </c:pt>
                <c:pt idx="16">
                  <c:v>280</c:v>
                </c:pt>
                <c:pt idx="17">
                  <c:v>292</c:v>
                </c:pt>
                <c:pt idx="18">
                  <c:v>293</c:v>
                </c:pt>
                <c:pt idx="19">
                  <c:v>293</c:v>
                </c:pt>
                <c:pt idx="20">
                  <c:v>301</c:v>
                </c:pt>
                <c:pt idx="21">
                  <c:v>312</c:v>
                </c:pt>
                <c:pt idx="22">
                  <c:v>270</c:v>
                </c:pt>
                <c:pt idx="23">
                  <c:v>257</c:v>
                </c:pt>
                <c:pt idx="24">
                  <c:v>222</c:v>
                </c:pt>
                <c:pt idx="25">
                  <c:v>249</c:v>
                </c:pt>
                <c:pt idx="26">
                  <c:v>244</c:v>
                </c:pt>
                <c:pt idx="27">
                  <c:v>216</c:v>
                </c:pt>
                <c:pt idx="28">
                  <c:v>227</c:v>
                </c:pt>
                <c:pt idx="29">
                  <c:v>221</c:v>
                </c:pt>
                <c:pt idx="30">
                  <c:v>229</c:v>
                </c:pt>
                <c:pt idx="31">
                  <c:v>207</c:v>
                </c:pt>
                <c:pt idx="32">
                  <c:v>215</c:v>
                </c:pt>
                <c:pt idx="33">
                  <c:v>198</c:v>
                </c:pt>
                <c:pt idx="34">
                  <c:v>163</c:v>
                </c:pt>
                <c:pt idx="35">
                  <c:v>175</c:v>
                </c:pt>
                <c:pt idx="36">
                  <c:v>159</c:v>
                </c:pt>
                <c:pt idx="37">
                  <c:v>165</c:v>
                </c:pt>
                <c:pt idx="38">
                  <c:v>145</c:v>
                </c:pt>
                <c:pt idx="39">
                  <c:v>165</c:v>
                </c:pt>
                <c:pt idx="40">
                  <c:v>140</c:v>
                </c:pt>
                <c:pt idx="41">
                  <c:v>150</c:v>
                </c:pt>
                <c:pt idx="42">
                  <c:v>132</c:v>
                </c:pt>
                <c:pt idx="43">
                  <c:v>141</c:v>
                </c:pt>
                <c:pt idx="44">
                  <c:v>89</c:v>
                </c:pt>
                <c:pt idx="45">
                  <c:v>110</c:v>
                </c:pt>
              </c:numCache>
            </c:numRef>
          </c:val>
          <c:smooth val="0"/>
          <c:extLst>
            <c:ext xmlns:c16="http://schemas.microsoft.com/office/drawing/2014/chart" uri="{C3380CC4-5D6E-409C-BE32-E72D297353CC}">
              <c16:uniqueId val="{00000000-35F6-45A9-944E-4526A0F5C1C1}"/>
            </c:ext>
          </c:extLst>
        </c:ser>
        <c:ser>
          <c:idx val="1"/>
          <c:order val="1"/>
          <c:tx>
            <c:v>CONFIRMADO</c:v>
          </c:tx>
          <c:spPr>
            <a:ln w="19050" cap="rnd">
              <a:solidFill>
                <a:schemeClr val="accent2"/>
              </a:solidFill>
              <a:round/>
            </a:ln>
            <a:effectLst/>
          </c:spPr>
          <c:marker>
            <c:symbol val="none"/>
          </c:marker>
          <c:cat>
            <c:numRef>
              <c:f>Hoja1!$A$5:$A$50</c:f>
              <c:numCache>
                <c:formatCode>General</c:formatCode>
                <c:ptCount val="46"/>
                <c:pt idx="0">
                  <c:v>1</c:v>
                </c:pt>
                <c:pt idx="1">
                  <c:v>2</c:v>
                </c:pt>
                <c:pt idx="2">
                  <c:v>3</c:v>
                </c:pt>
                <c:pt idx="3">
                  <c:v>5</c:v>
                </c:pt>
                <c:pt idx="4">
                  <c:v>6</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numCache>
            </c:numRef>
          </c:cat>
          <c:val>
            <c:numRef>
              <c:f>Hoja1!$C$5:$C$50</c:f>
              <c:numCache>
                <c:formatCode>General</c:formatCode>
                <c:ptCount val="46"/>
                <c:pt idx="5">
                  <c:v>1</c:v>
                </c:pt>
                <c:pt idx="9">
                  <c:v>1</c:v>
                </c:pt>
                <c:pt idx="10">
                  <c:v>1</c:v>
                </c:pt>
                <c:pt idx="11">
                  <c:v>1</c:v>
                </c:pt>
                <c:pt idx="12">
                  <c:v>1</c:v>
                </c:pt>
                <c:pt idx="13">
                  <c:v>1</c:v>
                </c:pt>
                <c:pt idx="14">
                  <c:v>6</c:v>
                </c:pt>
                <c:pt idx="15">
                  <c:v>29</c:v>
                </c:pt>
                <c:pt idx="16">
                  <c:v>25</c:v>
                </c:pt>
                <c:pt idx="17">
                  <c:v>39</c:v>
                </c:pt>
                <c:pt idx="18">
                  <c:v>51</c:v>
                </c:pt>
                <c:pt idx="19">
                  <c:v>69</c:v>
                </c:pt>
                <c:pt idx="20">
                  <c:v>100</c:v>
                </c:pt>
                <c:pt idx="21">
                  <c:v>99</c:v>
                </c:pt>
                <c:pt idx="22">
                  <c:v>105</c:v>
                </c:pt>
                <c:pt idx="23">
                  <c:v>151</c:v>
                </c:pt>
                <c:pt idx="24">
                  <c:v>128</c:v>
                </c:pt>
                <c:pt idx="25">
                  <c:v>156</c:v>
                </c:pt>
                <c:pt idx="26">
                  <c:v>119</c:v>
                </c:pt>
                <c:pt idx="27">
                  <c:v>64</c:v>
                </c:pt>
                <c:pt idx="28">
                  <c:v>74</c:v>
                </c:pt>
                <c:pt idx="29">
                  <c:v>56</c:v>
                </c:pt>
                <c:pt idx="30">
                  <c:v>42</c:v>
                </c:pt>
                <c:pt idx="31">
                  <c:v>29</c:v>
                </c:pt>
                <c:pt idx="32">
                  <c:v>29</c:v>
                </c:pt>
                <c:pt idx="33">
                  <c:v>23</c:v>
                </c:pt>
                <c:pt idx="34">
                  <c:v>20</c:v>
                </c:pt>
                <c:pt idx="35">
                  <c:v>17</c:v>
                </c:pt>
                <c:pt idx="36">
                  <c:v>13</c:v>
                </c:pt>
                <c:pt idx="37">
                  <c:v>12</c:v>
                </c:pt>
                <c:pt idx="38">
                  <c:v>5</c:v>
                </c:pt>
                <c:pt idx="39">
                  <c:v>9</c:v>
                </c:pt>
                <c:pt idx="40">
                  <c:v>8</c:v>
                </c:pt>
                <c:pt idx="41">
                  <c:v>12</c:v>
                </c:pt>
                <c:pt idx="42">
                  <c:v>14</c:v>
                </c:pt>
                <c:pt idx="43">
                  <c:v>24</c:v>
                </c:pt>
                <c:pt idx="44">
                  <c:v>34</c:v>
                </c:pt>
                <c:pt idx="45">
                  <c:v>77</c:v>
                </c:pt>
              </c:numCache>
            </c:numRef>
          </c:val>
          <c:smooth val="0"/>
          <c:extLst>
            <c:ext xmlns:c16="http://schemas.microsoft.com/office/drawing/2014/chart" uri="{C3380CC4-5D6E-409C-BE32-E72D297353CC}">
              <c16:uniqueId val="{00000001-35F6-45A9-944E-4526A0F5C1C1}"/>
            </c:ext>
          </c:extLst>
        </c:ser>
        <c:ser>
          <c:idx val="2"/>
          <c:order val="2"/>
          <c:tx>
            <c:v>ERROR DE DIGITACIÓN</c:v>
          </c:tx>
          <c:spPr>
            <a:ln w="19050" cap="rnd">
              <a:solidFill>
                <a:schemeClr val="accent3"/>
              </a:solidFill>
              <a:round/>
            </a:ln>
            <a:effectLst/>
          </c:spPr>
          <c:marker>
            <c:symbol val="none"/>
          </c:marker>
          <c:cat>
            <c:numRef>
              <c:f>Hoja1!$A$5:$A$50</c:f>
              <c:numCache>
                <c:formatCode>General</c:formatCode>
                <c:ptCount val="46"/>
                <c:pt idx="0">
                  <c:v>1</c:v>
                </c:pt>
                <c:pt idx="1">
                  <c:v>2</c:v>
                </c:pt>
                <c:pt idx="2">
                  <c:v>3</c:v>
                </c:pt>
                <c:pt idx="3">
                  <c:v>5</c:v>
                </c:pt>
                <c:pt idx="4">
                  <c:v>6</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numCache>
            </c:numRef>
          </c:cat>
          <c:val>
            <c:numRef>
              <c:f>Hoja1!$E$5:$E$50</c:f>
              <c:numCache>
                <c:formatCode>General</c:formatCode>
                <c:ptCount val="46"/>
                <c:pt idx="1">
                  <c:v>1</c:v>
                </c:pt>
                <c:pt idx="2">
                  <c:v>1</c:v>
                </c:pt>
                <c:pt idx="4">
                  <c:v>1</c:v>
                </c:pt>
                <c:pt idx="9">
                  <c:v>1</c:v>
                </c:pt>
                <c:pt idx="12">
                  <c:v>1</c:v>
                </c:pt>
                <c:pt idx="13">
                  <c:v>1</c:v>
                </c:pt>
                <c:pt idx="14">
                  <c:v>6</c:v>
                </c:pt>
                <c:pt idx="15">
                  <c:v>14</c:v>
                </c:pt>
                <c:pt idx="16">
                  <c:v>15</c:v>
                </c:pt>
                <c:pt idx="17">
                  <c:v>4</c:v>
                </c:pt>
                <c:pt idx="18">
                  <c:v>1</c:v>
                </c:pt>
                <c:pt idx="19">
                  <c:v>2</c:v>
                </c:pt>
                <c:pt idx="20">
                  <c:v>1</c:v>
                </c:pt>
                <c:pt idx="21">
                  <c:v>5</c:v>
                </c:pt>
                <c:pt idx="22">
                  <c:v>6</c:v>
                </c:pt>
                <c:pt idx="23">
                  <c:v>11</c:v>
                </c:pt>
                <c:pt idx="24">
                  <c:v>8</c:v>
                </c:pt>
                <c:pt idx="25">
                  <c:v>3</c:v>
                </c:pt>
                <c:pt idx="26">
                  <c:v>1</c:v>
                </c:pt>
                <c:pt idx="27">
                  <c:v>4</c:v>
                </c:pt>
                <c:pt idx="28">
                  <c:v>6</c:v>
                </c:pt>
                <c:pt idx="29">
                  <c:v>4</c:v>
                </c:pt>
                <c:pt idx="30">
                  <c:v>2</c:v>
                </c:pt>
                <c:pt idx="32">
                  <c:v>3</c:v>
                </c:pt>
                <c:pt idx="33">
                  <c:v>3</c:v>
                </c:pt>
                <c:pt idx="34">
                  <c:v>2</c:v>
                </c:pt>
                <c:pt idx="36">
                  <c:v>1</c:v>
                </c:pt>
                <c:pt idx="37">
                  <c:v>3</c:v>
                </c:pt>
                <c:pt idx="38">
                  <c:v>2</c:v>
                </c:pt>
                <c:pt idx="39">
                  <c:v>4</c:v>
                </c:pt>
                <c:pt idx="40">
                  <c:v>4</c:v>
                </c:pt>
                <c:pt idx="41">
                  <c:v>2</c:v>
                </c:pt>
                <c:pt idx="42">
                  <c:v>3</c:v>
                </c:pt>
                <c:pt idx="43">
                  <c:v>3</c:v>
                </c:pt>
                <c:pt idx="44">
                  <c:v>1</c:v>
                </c:pt>
              </c:numCache>
            </c:numRef>
          </c:val>
          <c:smooth val="0"/>
          <c:extLst>
            <c:ext xmlns:c16="http://schemas.microsoft.com/office/drawing/2014/chart" uri="{C3380CC4-5D6E-409C-BE32-E72D297353CC}">
              <c16:uniqueId val="{00000002-35F6-45A9-944E-4526A0F5C1C1}"/>
            </c:ext>
          </c:extLst>
        </c:ser>
        <c:ser>
          <c:idx val="3"/>
          <c:order val="3"/>
          <c:tx>
            <c:strRef>
              <c:f>Hoja1!$D$4</c:f>
              <c:strCache>
                <c:ptCount val="1"/>
                <c:pt idx="0">
                  <c:v>SIN AJUSTAR</c:v>
                </c:pt>
              </c:strCache>
            </c:strRef>
          </c:tx>
          <c:spPr>
            <a:ln w="19050" cap="rnd">
              <a:solidFill>
                <a:schemeClr val="accent4"/>
              </a:solidFill>
              <a:round/>
            </a:ln>
            <a:effectLst/>
          </c:spPr>
          <c:marker>
            <c:symbol val="none"/>
          </c:marker>
          <c:cat>
            <c:numRef>
              <c:f>Hoja1!$A$5:$A$50</c:f>
              <c:numCache>
                <c:formatCode>General</c:formatCode>
                <c:ptCount val="46"/>
                <c:pt idx="0">
                  <c:v>1</c:v>
                </c:pt>
                <c:pt idx="1">
                  <c:v>2</c:v>
                </c:pt>
                <c:pt idx="2">
                  <c:v>3</c:v>
                </c:pt>
                <c:pt idx="3">
                  <c:v>5</c:v>
                </c:pt>
                <c:pt idx="4">
                  <c:v>6</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numCache>
            </c:numRef>
          </c:cat>
          <c:val>
            <c:numRef>
              <c:f>Hoja1!$D$5:$D$50</c:f>
              <c:numCache>
                <c:formatCode>General</c:formatCode>
                <c:ptCount val="46"/>
                <c:pt idx="10">
                  <c:v>1</c:v>
                </c:pt>
                <c:pt idx="15">
                  <c:v>1</c:v>
                </c:pt>
                <c:pt idx="16">
                  <c:v>1</c:v>
                </c:pt>
                <c:pt idx="17">
                  <c:v>1</c:v>
                </c:pt>
                <c:pt idx="18">
                  <c:v>2</c:v>
                </c:pt>
                <c:pt idx="19">
                  <c:v>2</c:v>
                </c:pt>
                <c:pt idx="20">
                  <c:v>2</c:v>
                </c:pt>
                <c:pt idx="23">
                  <c:v>5</c:v>
                </c:pt>
                <c:pt idx="24">
                  <c:v>1</c:v>
                </c:pt>
                <c:pt idx="25">
                  <c:v>8</c:v>
                </c:pt>
                <c:pt idx="26">
                  <c:v>4</c:v>
                </c:pt>
                <c:pt idx="27">
                  <c:v>3</c:v>
                </c:pt>
                <c:pt idx="28">
                  <c:v>3</c:v>
                </c:pt>
                <c:pt idx="29">
                  <c:v>4</c:v>
                </c:pt>
                <c:pt idx="30">
                  <c:v>4</c:v>
                </c:pt>
                <c:pt idx="31">
                  <c:v>1</c:v>
                </c:pt>
                <c:pt idx="32">
                  <c:v>2</c:v>
                </c:pt>
                <c:pt idx="33">
                  <c:v>2</c:v>
                </c:pt>
                <c:pt idx="34">
                  <c:v>7</c:v>
                </c:pt>
                <c:pt idx="35">
                  <c:v>14</c:v>
                </c:pt>
                <c:pt idx="36">
                  <c:v>11</c:v>
                </c:pt>
                <c:pt idx="37">
                  <c:v>12</c:v>
                </c:pt>
                <c:pt idx="38">
                  <c:v>18</c:v>
                </c:pt>
                <c:pt idx="39">
                  <c:v>10</c:v>
                </c:pt>
                <c:pt idx="40">
                  <c:v>11</c:v>
                </c:pt>
                <c:pt idx="41">
                  <c:v>24</c:v>
                </c:pt>
                <c:pt idx="42">
                  <c:v>20</c:v>
                </c:pt>
                <c:pt idx="43">
                  <c:v>28</c:v>
                </c:pt>
                <c:pt idx="44">
                  <c:v>36</c:v>
                </c:pt>
                <c:pt idx="45">
                  <c:v>37</c:v>
                </c:pt>
              </c:numCache>
            </c:numRef>
          </c:val>
          <c:smooth val="0"/>
          <c:extLst>
            <c:ext xmlns:c16="http://schemas.microsoft.com/office/drawing/2014/chart" uri="{C3380CC4-5D6E-409C-BE32-E72D297353CC}">
              <c16:uniqueId val="{00000003-35F6-45A9-944E-4526A0F5C1C1}"/>
            </c:ext>
          </c:extLst>
        </c:ser>
        <c:dLbls>
          <c:showLegendKey val="0"/>
          <c:showVal val="0"/>
          <c:showCatName val="0"/>
          <c:showSerName val="0"/>
          <c:showPercent val="0"/>
          <c:showBubbleSize val="0"/>
        </c:dLbls>
        <c:smooth val="0"/>
        <c:axId val="244661944"/>
        <c:axId val="244659200"/>
      </c:lineChart>
      <c:catAx>
        <c:axId val="24466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659200"/>
        <c:crosses val="autoZero"/>
        <c:auto val="1"/>
        <c:lblAlgn val="ctr"/>
        <c:lblOffset val="100"/>
        <c:noMultiLvlLbl val="0"/>
      </c:catAx>
      <c:valAx>
        <c:axId val="244659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6619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5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5"/>
          <c:order val="4"/>
          <c:tx>
            <c:strRef>
              <c:f>'definitivo boletín'!$R$27</c:f>
              <c:strCache>
                <c:ptCount val="1"/>
                <c:pt idx="0">
                  <c:v>2022</c:v>
                </c:pt>
              </c:strCache>
            </c:strRef>
          </c:tx>
          <c:spPr>
            <a:solidFill>
              <a:schemeClr val="accent1"/>
            </a:solidFill>
          </c:spPr>
          <c:invertIfNegative val="0"/>
          <c:val>
            <c:numRef>
              <c:f>'definitivo boletín'!$R$28:$R$79</c:f>
              <c:numCache>
                <c:formatCode>General</c:formatCode>
                <c:ptCount val="52"/>
                <c:pt idx="0">
                  <c:v>23</c:v>
                </c:pt>
                <c:pt idx="1">
                  <c:v>20</c:v>
                </c:pt>
                <c:pt idx="2">
                  <c:v>30</c:v>
                </c:pt>
                <c:pt idx="3">
                  <c:v>33</c:v>
                </c:pt>
                <c:pt idx="4">
                  <c:v>25</c:v>
                </c:pt>
                <c:pt idx="5">
                  <c:v>23</c:v>
                </c:pt>
                <c:pt idx="6">
                  <c:v>24</c:v>
                </c:pt>
                <c:pt idx="7">
                  <c:v>17</c:v>
                </c:pt>
                <c:pt idx="8">
                  <c:v>16</c:v>
                </c:pt>
                <c:pt idx="9">
                  <c:v>14</c:v>
                </c:pt>
                <c:pt idx="10">
                  <c:v>19</c:v>
                </c:pt>
                <c:pt idx="11">
                  <c:v>13</c:v>
                </c:pt>
                <c:pt idx="12">
                  <c:v>14</c:v>
                </c:pt>
                <c:pt idx="13">
                  <c:v>21</c:v>
                </c:pt>
                <c:pt idx="14">
                  <c:v>10</c:v>
                </c:pt>
                <c:pt idx="15">
                  <c:v>13</c:v>
                </c:pt>
                <c:pt idx="16">
                  <c:v>10</c:v>
                </c:pt>
                <c:pt idx="17">
                  <c:v>16</c:v>
                </c:pt>
                <c:pt idx="18">
                  <c:v>12</c:v>
                </c:pt>
                <c:pt idx="19">
                  <c:v>14</c:v>
                </c:pt>
                <c:pt idx="20">
                  <c:v>15</c:v>
                </c:pt>
                <c:pt idx="21">
                  <c:v>10</c:v>
                </c:pt>
                <c:pt idx="22">
                  <c:v>14</c:v>
                </c:pt>
                <c:pt idx="23">
                  <c:v>14</c:v>
                </c:pt>
                <c:pt idx="24">
                  <c:v>14</c:v>
                </c:pt>
                <c:pt idx="25">
                  <c:v>17</c:v>
                </c:pt>
                <c:pt idx="26">
                  <c:v>12</c:v>
                </c:pt>
                <c:pt idx="27">
                  <c:v>20</c:v>
                </c:pt>
                <c:pt idx="28">
                  <c:v>15</c:v>
                </c:pt>
                <c:pt idx="29">
                  <c:v>11</c:v>
                </c:pt>
                <c:pt idx="30">
                  <c:v>11</c:v>
                </c:pt>
                <c:pt idx="31">
                  <c:v>14</c:v>
                </c:pt>
                <c:pt idx="32">
                  <c:v>10</c:v>
                </c:pt>
                <c:pt idx="33">
                  <c:v>11</c:v>
                </c:pt>
                <c:pt idx="34">
                  <c:v>6</c:v>
                </c:pt>
                <c:pt idx="35">
                  <c:v>12</c:v>
                </c:pt>
                <c:pt idx="36">
                  <c:v>16</c:v>
                </c:pt>
                <c:pt idx="37">
                  <c:v>11</c:v>
                </c:pt>
                <c:pt idx="38">
                  <c:v>9</c:v>
                </c:pt>
                <c:pt idx="39">
                  <c:v>10</c:v>
                </c:pt>
                <c:pt idx="40">
                  <c:v>16</c:v>
                </c:pt>
                <c:pt idx="41">
                  <c:v>8</c:v>
                </c:pt>
                <c:pt idx="42">
                  <c:v>22</c:v>
                </c:pt>
                <c:pt idx="43">
                  <c:v>7</c:v>
                </c:pt>
                <c:pt idx="44">
                  <c:v>13</c:v>
                </c:pt>
                <c:pt idx="45">
                  <c:v>13</c:v>
                </c:pt>
                <c:pt idx="46">
                  <c:v>16</c:v>
                </c:pt>
                <c:pt idx="47">
                  <c:v>17</c:v>
                </c:pt>
                <c:pt idx="48">
                  <c:v>11</c:v>
                </c:pt>
                <c:pt idx="49">
                  <c:v>7</c:v>
                </c:pt>
                <c:pt idx="50">
                  <c:v>16</c:v>
                </c:pt>
                <c:pt idx="51">
                  <c:v>11</c:v>
                </c:pt>
              </c:numCache>
            </c:numRef>
          </c:val>
          <c:extLst>
            <c:ext xmlns:c16="http://schemas.microsoft.com/office/drawing/2014/chart" uri="{C3380CC4-5D6E-409C-BE32-E72D297353CC}">
              <c16:uniqueId val="{00000000-3202-4389-AD0B-C430405E3E6D}"/>
            </c:ext>
          </c:extLst>
        </c:ser>
        <c:dLbls>
          <c:showLegendKey val="0"/>
          <c:showVal val="0"/>
          <c:showCatName val="0"/>
          <c:showSerName val="0"/>
          <c:showPercent val="0"/>
          <c:showBubbleSize val="0"/>
        </c:dLbls>
        <c:gapWidth val="150"/>
        <c:axId val="1334204592"/>
        <c:axId val="1334211120"/>
      </c:barChart>
      <c:lineChart>
        <c:grouping val="standard"/>
        <c:varyColors val="0"/>
        <c:ser>
          <c:idx val="1"/>
          <c:order val="0"/>
          <c:tx>
            <c:strRef>
              <c:f>'definitivo boletín'!$Q$27</c:f>
              <c:strCache>
                <c:ptCount val="1"/>
                <c:pt idx="0">
                  <c:v>2021</c:v>
                </c:pt>
              </c:strCache>
            </c:strRef>
          </c:tx>
          <c:spPr>
            <a:ln>
              <a:solidFill>
                <a:schemeClr val="bg1">
                  <a:lumMod val="75000"/>
                </a:schemeClr>
              </a:solidFill>
              <a:prstDash val="sysDot"/>
            </a:ln>
          </c:spPr>
          <c:marker>
            <c:symbol val="none"/>
          </c:marker>
          <c:cat>
            <c:numRef>
              <c:f>'definitivo boletín'!$O$28:$O$80</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'definitivo boletín'!$Q$28:$Q$80</c:f>
              <c:numCache>
                <c:formatCode>General</c:formatCode>
                <c:ptCount val="53"/>
                <c:pt idx="0">
                  <c:v>48</c:v>
                </c:pt>
                <c:pt idx="1">
                  <c:v>36</c:v>
                </c:pt>
                <c:pt idx="2">
                  <c:v>52</c:v>
                </c:pt>
                <c:pt idx="3">
                  <c:v>44</c:v>
                </c:pt>
                <c:pt idx="4">
                  <c:v>41</c:v>
                </c:pt>
                <c:pt idx="5">
                  <c:v>37</c:v>
                </c:pt>
                <c:pt idx="6">
                  <c:v>22</c:v>
                </c:pt>
                <c:pt idx="7">
                  <c:v>19</c:v>
                </c:pt>
                <c:pt idx="8">
                  <c:v>24</c:v>
                </c:pt>
                <c:pt idx="9">
                  <c:v>23</c:v>
                </c:pt>
                <c:pt idx="10">
                  <c:v>29</c:v>
                </c:pt>
                <c:pt idx="11">
                  <c:v>30</c:v>
                </c:pt>
                <c:pt idx="12">
                  <c:v>42</c:v>
                </c:pt>
                <c:pt idx="13">
                  <c:v>73</c:v>
                </c:pt>
                <c:pt idx="14">
                  <c:v>78</c:v>
                </c:pt>
                <c:pt idx="15">
                  <c:v>75</c:v>
                </c:pt>
                <c:pt idx="16">
                  <c:v>82</c:v>
                </c:pt>
                <c:pt idx="17">
                  <c:v>83</c:v>
                </c:pt>
                <c:pt idx="18">
                  <c:v>92</c:v>
                </c:pt>
                <c:pt idx="19">
                  <c:v>41</c:v>
                </c:pt>
                <c:pt idx="20">
                  <c:v>66</c:v>
                </c:pt>
                <c:pt idx="21">
                  <c:v>55</c:v>
                </c:pt>
                <c:pt idx="22">
                  <c:v>77</c:v>
                </c:pt>
                <c:pt idx="23">
                  <c:v>63</c:v>
                </c:pt>
                <c:pt idx="24">
                  <c:v>60</c:v>
                </c:pt>
                <c:pt idx="25">
                  <c:v>57</c:v>
                </c:pt>
                <c:pt idx="26">
                  <c:v>60</c:v>
                </c:pt>
                <c:pt idx="27">
                  <c:v>52</c:v>
                </c:pt>
                <c:pt idx="28">
                  <c:v>46</c:v>
                </c:pt>
                <c:pt idx="29">
                  <c:v>44</c:v>
                </c:pt>
                <c:pt idx="30">
                  <c:v>35</c:v>
                </c:pt>
                <c:pt idx="31">
                  <c:v>16</c:v>
                </c:pt>
                <c:pt idx="32">
                  <c:v>27</c:v>
                </c:pt>
                <c:pt idx="33">
                  <c:v>18</c:v>
                </c:pt>
                <c:pt idx="34">
                  <c:v>29</c:v>
                </c:pt>
                <c:pt idx="35">
                  <c:v>25</c:v>
                </c:pt>
                <c:pt idx="36">
                  <c:v>17</c:v>
                </c:pt>
                <c:pt idx="37">
                  <c:v>24</c:v>
                </c:pt>
                <c:pt idx="38">
                  <c:v>20</c:v>
                </c:pt>
                <c:pt idx="39">
                  <c:v>20</c:v>
                </c:pt>
                <c:pt idx="40">
                  <c:v>25</c:v>
                </c:pt>
                <c:pt idx="41">
                  <c:v>22</c:v>
                </c:pt>
                <c:pt idx="42">
                  <c:v>19</c:v>
                </c:pt>
                <c:pt idx="43">
                  <c:v>20</c:v>
                </c:pt>
                <c:pt idx="44">
                  <c:v>23</c:v>
                </c:pt>
                <c:pt idx="45">
                  <c:v>16</c:v>
                </c:pt>
                <c:pt idx="46">
                  <c:v>23</c:v>
                </c:pt>
                <c:pt idx="47">
                  <c:v>18</c:v>
                </c:pt>
                <c:pt idx="48">
                  <c:v>11</c:v>
                </c:pt>
                <c:pt idx="49">
                  <c:v>15</c:v>
                </c:pt>
                <c:pt idx="50">
                  <c:v>13</c:v>
                </c:pt>
                <c:pt idx="51">
                  <c:v>14</c:v>
                </c:pt>
                <c:pt idx="52">
                  <c:v>0</c:v>
                </c:pt>
              </c:numCache>
            </c:numRef>
          </c:val>
          <c:smooth val="0"/>
          <c:extLst>
            <c:ext xmlns:c16="http://schemas.microsoft.com/office/drawing/2014/chart" uri="{C3380CC4-5D6E-409C-BE32-E72D297353CC}">
              <c16:uniqueId val="{00000000-A59B-4F32-ADBA-1151EAB5934C}"/>
            </c:ext>
          </c:extLst>
        </c:ser>
        <c:ser>
          <c:idx val="2"/>
          <c:order val="1"/>
          <c:tx>
            <c:strRef>
              <c:f>'definitivo boletín'!$T$27</c:f>
              <c:strCache>
                <c:ptCount val="1"/>
                <c:pt idx="0">
                  <c:v>promedio=28,7</c:v>
                </c:pt>
              </c:strCache>
            </c:strRef>
          </c:tx>
          <c:spPr>
            <a:ln>
              <a:solidFill>
                <a:schemeClr val="accent6">
                  <a:lumMod val="75000"/>
                </a:schemeClr>
              </a:solidFill>
            </a:ln>
          </c:spPr>
          <c:marker>
            <c:symbol val="none"/>
          </c:marker>
          <c:val>
            <c:numRef>
              <c:f>'definitivo boletín'!$T$28:$T$80</c:f>
              <c:numCache>
                <c:formatCode>General</c:formatCode>
                <c:ptCount val="53"/>
                <c:pt idx="0">
                  <c:v>28.688679245283019</c:v>
                </c:pt>
                <c:pt idx="1">
                  <c:v>28.688679245283019</c:v>
                </c:pt>
                <c:pt idx="2">
                  <c:v>28.688679245283019</c:v>
                </c:pt>
                <c:pt idx="3">
                  <c:v>28.688679245283019</c:v>
                </c:pt>
                <c:pt idx="4">
                  <c:v>28.688679245283019</c:v>
                </c:pt>
                <c:pt idx="5">
                  <c:v>28.688679245283019</c:v>
                </c:pt>
                <c:pt idx="6">
                  <c:v>28.688679245283019</c:v>
                </c:pt>
                <c:pt idx="7">
                  <c:v>28.688679245283019</c:v>
                </c:pt>
                <c:pt idx="8">
                  <c:v>28.688679245283019</c:v>
                </c:pt>
                <c:pt idx="9">
                  <c:v>28.688679245283019</c:v>
                </c:pt>
                <c:pt idx="10">
                  <c:v>28.688679245283019</c:v>
                </c:pt>
                <c:pt idx="11">
                  <c:v>28.688679245283019</c:v>
                </c:pt>
                <c:pt idx="12">
                  <c:v>28.688679245283019</c:v>
                </c:pt>
                <c:pt idx="13">
                  <c:v>28.688679245283019</c:v>
                </c:pt>
                <c:pt idx="14">
                  <c:v>28.688679245283019</c:v>
                </c:pt>
                <c:pt idx="15">
                  <c:v>28.688679245283019</c:v>
                </c:pt>
                <c:pt idx="16">
                  <c:v>28.688679245283019</c:v>
                </c:pt>
                <c:pt idx="17">
                  <c:v>28.688679245283019</c:v>
                </c:pt>
                <c:pt idx="18">
                  <c:v>28.688679245283019</c:v>
                </c:pt>
                <c:pt idx="19">
                  <c:v>28.688679245283019</c:v>
                </c:pt>
                <c:pt idx="20">
                  <c:v>28.688679245283019</c:v>
                </c:pt>
                <c:pt idx="21">
                  <c:v>28.688679245283019</c:v>
                </c:pt>
                <c:pt idx="22">
                  <c:v>28.688679245283019</c:v>
                </c:pt>
                <c:pt idx="23">
                  <c:v>28.688679245283019</c:v>
                </c:pt>
                <c:pt idx="24">
                  <c:v>28.688679245283019</c:v>
                </c:pt>
                <c:pt idx="25">
                  <c:v>28.688679245283019</c:v>
                </c:pt>
                <c:pt idx="26">
                  <c:v>28.688679245283019</c:v>
                </c:pt>
                <c:pt idx="27">
                  <c:v>28.688679245283019</c:v>
                </c:pt>
                <c:pt idx="28">
                  <c:v>28.688679245283019</c:v>
                </c:pt>
                <c:pt idx="29">
                  <c:v>28.688679245283019</c:v>
                </c:pt>
                <c:pt idx="30">
                  <c:v>28.688679245283019</c:v>
                </c:pt>
                <c:pt idx="31">
                  <c:v>28.688679245283019</c:v>
                </c:pt>
                <c:pt idx="32">
                  <c:v>28.688679245283019</c:v>
                </c:pt>
                <c:pt idx="33">
                  <c:v>28.688679245283019</c:v>
                </c:pt>
                <c:pt idx="34">
                  <c:v>28.688679245283019</c:v>
                </c:pt>
                <c:pt idx="35">
                  <c:v>28.688679245283019</c:v>
                </c:pt>
                <c:pt idx="36">
                  <c:v>28.688679245283019</c:v>
                </c:pt>
                <c:pt idx="37">
                  <c:v>28.688679245283019</c:v>
                </c:pt>
                <c:pt idx="38">
                  <c:v>28.688679245283019</c:v>
                </c:pt>
                <c:pt idx="39">
                  <c:v>28.688679245283019</c:v>
                </c:pt>
                <c:pt idx="40">
                  <c:v>28.688679245283019</c:v>
                </c:pt>
                <c:pt idx="41">
                  <c:v>28.688679245283019</c:v>
                </c:pt>
                <c:pt idx="42">
                  <c:v>28.688679245283019</c:v>
                </c:pt>
                <c:pt idx="43">
                  <c:v>28.688679245283019</c:v>
                </c:pt>
                <c:pt idx="44">
                  <c:v>28.688679245283019</c:v>
                </c:pt>
                <c:pt idx="45">
                  <c:v>28.688679245283019</c:v>
                </c:pt>
                <c:pt idx="46">
                  <c:v>28.688679245283019</c:v>
                </c:pt>
                <c:pt idx="47">
                  <c:v>28.688679245283019</c:v>
                </c:pt>
                <c:pt idx="48">
                  <c:v>28.688679245283019</c:v>
                </c:pt>
                <c:pt idx="49">
                  <c:v>28.688679245283019</c:v>
                </c:pt>
                <c:pt idx="50">
                  <c:v>28.688679245283019</c:v>
                </c:pt>
                <c:pt idx="51">
                  <c:v>28.688679245283019</c:v>
                </c:pt>
                <c:pt idx="52">
                  <c:v>28.688679245283019</c:v>
                </c:pt>
              </c:numCache>
            </c:numRef>
          </c:val>
          <c:smooth val="0"/>
          <c:extLst>
            <c:ext xmlns:c16="http://schemas.microsoft.com/office/drawing/2014/chart" uri="{C3380CC4-5D6E-409C-BE32-E72D297353CC}">
              <c16:uniqueId val="{00000001-3202-4389-AD0B-C430405E3E6D}"/>
            </c:ext>
          </c:extLst>
        </c:ser>
        <c:ser>
          <c:idx val="3"/>
          <c:order val="2"/>
          <c:tx>
            <c:strRef>
              <c:f>'definitivo boletín'!$U$27</c:f>
              <c:strCache>
                <c:ptCount val="1"/>
                <c:pt idx="0">
                  <c:v>limite superior= 49,2</c:v>
                </c:pt>
              </c:strCache>
            </c:strRef>
          </c:tx>
          <c:spPr>
            <a:ln>
              <a:solidFill>
                <a:schemeClr val="accent2"/>
              </a:solidFill>
            </a:ln>
          </c:spPr>
          <c:marker>
            <c:symbol val="none"/>
          </c:marker>
          <c:val>
            <c:numRef>
              <c:f>'definitivo boletín'!$U$28:$U$80</c:f>
              <c:numCache>
                <c:formatCode>General</c:formatCode>
                <c:ptCount val="53"/>
                <c:pt idx="0">
                  <c:v>49.183678964167839</c:v>
                </c:pt>
                <c:pt idx="1">
                  <c:v>49.183678964167839</c:v>
                </c:pt>
                <c:pt idx="2">
                  <c:v>49.183678964167839</c:v>
                </c:pt>
                <c:pt idx="3">
                  <c:v>49.183678964167839</c:v>
                </c:pt>
                <c:pt idx="4">
                  <c:v>49.183678964167839</c:v>
                </c:pt>
                <c:pt idx="5">
                  <c:v>49.183678964167839</c:v>
                </c:pt>
                <c:pt idx="6">
                  <c:v>49.183678964167839</c:v>
                </c:pt>
                <c:pt idx="7">
                  <c:v>49.183678964167839</c:v>
                </c:pt>
                <c:pt idx="8">
                  <c:v>49.183678964167839</c:v>
                </c:pt>
                <c:pt idx="9">
                  <c:v>49.183678964167839</c:v>
                </c:pt>
                <c:pt idx="10">
                  <c:v>49.183678964167839</c:v>
                </c:pt>
                <c:pt idx="11">
                  <c:v>49.183678964167839</c:v>
                </c:pt>
                <c:pt idx="12">
                  <c:v>49.183678964167839</c:v>
                </c:pt>
                <c:pt idx="13">
                  <c:v>49.183678964167839</c:v>
                </c:pt>
                <c:pt idx="14">
                  <c:v>49.183678964167839</c:v>
                </c:pt>
                <c:pt idx="15">
                  <c:v>49.183678964167839</c:v>
                </c:pt>
                <c:pt idx="16">
                  <c:v>49.183678964167839</c:v>
                </c:pt>
                <c:pt idx="17">
                  <c:v>49.183678964167839</c:v>
                </c:pt>
                <c:pt idx="18">
                  <c:v>49.183678964167839</c:v>
                </c:pt>
                <c:pt idx="19">
                  <c:v>49.183678964167839</c:v>
                </c:pt>
                <c:pt idx="20">
                  <c:v>49.183678964167839</c:v>
                </c:pt>
                <c:pt idx="21">
                  <c:v>49.183678964167839</c:v>
                </c:pt>
                <c:pt idx="22">
                  <c:v>49.183678964167839</c:v>
                </c:pt>
                <c:pt idx="23">
                  <c:v>49.183678964167839</c:v>
                </c:pt>
                <c:pt idx="24">
                  <c:v>49.183678964167839</c:v>
                </c:pt>
                <c:pt idx="25">
                  <c:v>49.183678964167839</c:v>
                </c:pt>
                <c:pt idx="26">
                  <c:v>49.183678964167839</c:v>
                </c:pt>
                <c:pt idx="27">
                  <c:v>49.183678964167839</c:v>
                </c:pt>
                <c:pt idx="28">
                  <c:v>49.183678964167839</c:v>
                </c:pt>
                <c:pt idx="29">
                  <c:v>49.183678964167839</c:v>
                </c:pt>
                <c:pt idx="30">
                  <c:v>49.183678964167839</c:v>
                </c:pt>
                <c:pt idx="31">
                  <c:v>49.183678964167839</c:v>
                </c:pt>
                <c:pt idx="32">
                  <c:v>49.183678964167839</c:v>
                </c:pt>
                <c:pt idx="33">
                  <c:v>49.183678964167839</c:v>
                </c:pt>
                <c:pt idx="34">
                  <c:v>49.183678964167839</c:v>
                </c:pt>
                <c:pt idx="35">
                  <c:v>49.183678964167839</c:v>
                </c:pt>
                <c:pt idx="36">
                  <c:v>49.183678964167839</c:v>
                </c:pt>
                <c:pt idx="37">
                  <c:v>49.183678964167839</c:v>
                </c:pt>
                <c:pt idx="38">
                  <c:v>49.183678964167839</c:v>
                </c:pt>
                <c:pt idx="39">
                  <c:v>49.183678964167839</c:v>
                </c:pt>
                <c:pt idx="40">
                  <c:v>49.183678964167839</c:v>
                </c:pt>
                <c:pt idx="41">
                  <c:v>49.183678964167839</c:v>
                </c:pt>
                <c:pt idx="42">
                  <c:v>49.183678964167839</c:v>
                </c:pt>
                <c:pt idx="43">
                  <c:v>49.183678964167839</c:v>
                </c:pt>
                <c:pt idx="44">
                  <c:v>49.183678964167839</c:v>
                </c:pt>
                <c:pt idx="45">
                  <c:v>49.183678964167839</c:v>
                </c:pt>
                <c:pt idx="46">
                  <c:v>49.183678964167839</c:v>
                </c:pt>
                <c:pt idx="47">
                  <c:v>49.183678964167839</c:v>
                </c:pt>
                <c:pt idx="48">
                  <c:v>49.183678964167839</c:v>
                </c:pt>
                <c:pt idx="49">
                  <c:v>49.183678964167839</c:v>
                </c:pt>
                <c:pt idx="50">
                  <c:v>49.183678964167839</c:v>
                </c:pt>
                <c:pt idx="51">
                  <c:v>49.183678964167839</c:v>
                </c:pt>
                <c:pt idx="52">
                  <c:v>49.183678964167839</c:v>
                </c:pt>
              </c:numCache>
            </c:numRef>
          </c:val>
          <c:smooth val="0"/>
          <c:extLst>
            <c:ext xmlns:c16="http://schemas.microsoft.com/office/drawing/2014/chart" uri="{C3380CC4-5D6E-409C-BE32-E72D297353CC}">
              <c16:uniqueId val="{00000002-3202-4389-AD0B-C430405E3E6D}"/>
            </c:ext>
          </c:extLst>
        </c:ser>
        <c:ser>
          <c:idx val="4"/>
          <c:order val="3"/>
          <c:tx>
            <c:strRef>
              <c:f>'definitivo boletín'!$V$27</c:f>
              <c:strCache>
                <c:ptCount val="1"/>
                <c:pt idx="0">
                  <c:v>limite inferior=8,2</c:v>
                </c:pt>
              </c:strCache>
            </c:strRef>
          </c:tx>
          <c:spPr>
            <a:ln>
              <a:solidFill>
                <a:srgbClr val="00B050"/>
              </a:solidFill>
            </a:ln>
          </c:spPr>
          <c:marker>
            <c:symbol val="none"/>
          </c:marker>
          <c:val>
            <c:numRef>
              <c:f>'definitivo boletín'!$V$28:$V$80</c:f>
              <c:numCache>
                <c:formatCode>General</c:formatCode>
                <c:ptCount val="53"/>
                <c:pt idx="0">
                  <c:v>8.1936795263981992</c:v>
                </c:pt>
                <c:pt idx="1">
                  <c:v>8.1936795263981992</c:v>
                </c:pt>
                <c:pt idx="2">
                  <c:v>8.1936795263981992</c:v>
                </c:pt>
                <c:pt idx="3">
                  <c:v>8.1936795263981992</c:v>
                </c:pt>
                <c:pt idx="4">
                  <c:v>8.1936795263981992</c:v>
                </c:pt>
                <c:pt idx="5">
                  <c:v>8.1936795263981992</c:v>
                </c:pt>
                <c:pt idx="6">
                  <c:v>8.1936795263981992</c:v>
                </c:pt>
                <c:pt idx="7">
                  <c:v>8.1936795263981992</c:v>
                </c:pt>
                <c:pt idx="8">
                  <c:v>8.1936795263981992</c:v>
                </c:pt>
                <c:pt idx="9">
                  <c:v>8.1936795263981992</c:v>
                </c:pt>
                <c:pt idx="10">
                  <c:v>8.1936795263981992</c:v>
                </c:pt>
                <c:pt idx="11">
                  <c:v>8.1936795263981992</c:v>
                </c:pt>
                <c:pt idx="12">
                  <c:v>8.1936795263981992</c:v>
                </c:pt>
                <c:pt idx="13">
                  <c:v>8.1936795263981992</c:v>
                </c:pt>
                <c:pt idx="14">
                  <c:v>8.1936795263981992</c:v>
                </c:pt>
                <c:pt idx="15">
                  <c:v>8.1936795263981992</c:v>
                </c:pt>
                <c:pt idx="16">
                  <c:v>8.1936795263981992</c:v>
                </c:pt>
                <c:pt idx="17">
                  <c:v>8.1936795263981992</c:v>
                </c:pt>
                <c:pt idx="18">
                  <c:v>8.1936795263981992</c:v>
                </c:pt>
                <c:pt idx="19">
                  <c:v>8.1936795263981992</c:v>
                </c:pt>
                <c:pt idx="20">
                  <c:v>8.1936795263981992</c:v>
                </c:pt>
                <c:pt idx="21">
                  <c:v>8.1936795263981992</c:v>
                </c:pt>
                <c:pt idx="22">
                  <c:v>8.1936795263981992</c:v>
                </c:pt>
                <c:pt idx="23">
                  <c:v>8.1936795263981992</c:v>
                </c:pt>
                <c:pt idx="24">
                  <c:v>8.1936795263981992</c:v>
                </c:pt>
                <c:pt idx="25">
                  <c:v>8.1936795263981992</c:v>
                </c:pt>
                <c:pt idx="26">
                  <c:v>8.1936795263981992</c:v>
                </c:pt>
                <c:pt idx="27">
                  <c:v>8.1936795263981992</c:v>
                </c:pt>
                <c:pt idx="28">
                  <c:v>8.1936795263981992</c:v>
                </c:pt>
                <c:pt idx="29">
                  <c:v>8.1936795263981992</c:v>
                </c:pt>
                <c:pt idx="30">
                  <c:v>8.1936795263981992</c:v>
                </c:pt>
                <c:pt idx="31">
                  <c:v>8.1936795263981992</c:v>
                </c:pt>
                <c:pt idx="32">
                  <c:v>8.1936795263981992</c:v>
                </c:pt>
                <c:pt idx="33">
                  <c:v>8.1936795263981992</c:v>
                </c:pt>
                <c:pt idx="34">
                  <c:v>8.1936795263981992</c:v>
                </c:pt>
                <c:pt idx="35">
                  <c:v>8.1936795263981992</c:v>
                </c:pt>
                <c:pt idx="36">
                  <c:v>8.1936795263981992</c:v>
                </c:pt>
                <c:pt idx="37">
                  <c:v>8.1936795263981992</c:v>
                </c:pt>
                <c:pt idx="38">
                  <c:v>8.1936795263981992</c:v>
                </c:pt>
                <c:pt idx="39">
                  <c:v>8.1936795263981992</c:v>
                </c:pt>
                <c:pt idx="40">
                  <c:v>8.1936795263981992</c:v>
                </c:pt>
                <c:pt idx="41">
                  <c:v>8.1936795263981992</c:v>
                </c:pt>
                <c:pt idx="42">
                  <c:v>8.1936795263981992</c:v>
                </c:pt>
                <c:pt idx="43">
                  <c:v>8.1936795263981992</c:v>
                </c:pt>
                <c:pt idx="44">
                  <c:v>8.1936795263981992</c:v>
                </c:pt>
                <c:pt idx="45">
                  <c:v>8.1936795263981992</c:v>
                </c:pt>
                <c:pt idx="46">
                  <c:v>8.1936795263981992</c:v>
                </c:pt>
                <c:pt idx="47">
                  <c:v>8.1936795263981992</c:v>
                </c:pt>
                <c:pt idx="48">
                  <c:v>8.1936795263981992</c:v>
                </c:pt>
                <c:pt idx="49">
                  <c:v>8.1936795263981992</c:v>
                </c:pt>
                <c:pt idx="50">
                  <c:v>8.1936795263981992</c:v>
                </c:pt>
                <c:pt idx="51">
                  <c:v>8.1936795263981992</c:v>
                </c:pt>
                <c:pt idx="52">
                  <c:v>8.1936795263981992</c:v>
                </c:pt>
              </c:numCache>
            </c:numRef>
          </c:val>
          <c:smooth val="0"/>
          <c:extLst>
            <c:ext xmlns:c16="http://schemas.microsoft.com/office/drawing/2014/chart" uri="{C3380CC4-5D6E-409C-BE32-E72D297353CC}">
              <c16:uniqueId val="{00000003-3202-4389-AD0B-C430405E3E6D}"/>
            </c:ext>
          </c:extLst>
        </c:ser>
        <c:dLbls>
          <c:showLegendKey val="0"/>
          <c:showVal val="0"/>
          <c:showCatName val="0"/>
          <c:showSerName val="0"/>
          <c:showPercent val="0"/>
          <c:showBubbleSize val="0"/>
        </c:dLbls>
        <c:marker val="1"/>
        <c:smooth val="0"/>
        <c:axId val="1334204592"/>
        <c:axId val="1334211120"/>
      </c:lineChart>
      <c:catAx>
        <c:axId val="1334204592"/>
        <c:scaling>
          <c:orientation val="minMax"/>
        </c:scaling>
        <c:delete val="0"/>
        <c:axPos val="b"/>
        <c:title>
          <c:tx>
            <c:rich>
              <a:bodyPr/>
              <a:lstStyle/>
              <a:p>
                <a:pPr>
                  <a:defRPr/>
                </a:pPr>
                <a:r>
                  <a:rPr lang="en-US"/>
                  <a:t>Semana epidemiológica</a:t>
                </a:r>
              </a:p>
            </c:rich>
          </c:tx>
          <c:layout/>
          <c:overlay val="0"/>
        </c:title>
        <c:numFmt formatCode="General" sourceLinked="1"/>
        <c:majorTickMark val="out"/>
        <c:minorTickMark val="none"/>
        <c:tickLblPos val="nextTo"/>
        <c:txPr>
          <a:bodyPr/>
          <a:lstStyle/>
          <a:p>
            <a:pPr>
              <a:defRPr sz="800"/>
            </a:pPr>
            <a:endParaRPr lang="en-US"/>
          </a:p>
        </c:txPr>
        <c:crossAx val="1334211120"/>
        <c:crosses val="autoZero"/>
        <c:auto val="1"/>
        <c:lblAlgn val="ctr"/>
        <c:lblOffset val="100"/>
        <c:noMultiLvlLbl val="0"/>
      </c:catAx>
      <c:valAx>
        <c:axId val="1334211120"/>
        <c:scaling>
          <c:orientation val="minMax"/>
        </c:scaling>
        <c:delete val="0"/>
        <c:axPos val="l"/>
        <c:title>
          <c:tx>
            <c:rich>
              <a:bodyPr rot="-5400000" vert="horz"/>
              <a:lstStyle/>
              <a:p>
                <a:pPr>
                  <a:defRPr/>
                </a:pPr>
                <a:r>
                  <a:rPr lang="en-US"/>
                  <a:t>Casos de IAD</a:t>
                </a:r>
              </a:p>
            </c:rich>
          </c:tx>
          <c:layout/>
          <c:overlay val="0"/>
        </c:title>
        <c:numFmt formatCode="General" sourceLinked="1"/>
        <c:majorTickMark val="out"/>
        <c:minorTickMark val="none"/>
        <c:tickLblPos val="nextTo"/>
        <c:crossAx val="1334204592"/>
        <c:crosses val="autoZero"/>
        <c:crossBetween val="between"/>
      </c:valAx>
    </c:plotArea>
    <c:legend>
      <c:legendPos val="r"/>
      <c:layout/>
      <c:overlay val="0"/>
    </c:legend>
    <c:plotVisOnly val="1"/>
    <c:dispBlanksAs val="gap"/>
    <c:showDLblsOverMax val="0"/>
  </c:chart>
  <c:spPr>
    <a:noFill/>
    <a:ln>
      <a:no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Tendencia de consumo de antibióticos y porcentaje de ocupación</a:t>
            </a:r>
            <a:r>
              <a:rPr lang="es-MX" baseline="0"/>
              <a:t> en UCI adutos </a:t>
            </a:r>
          </a:p>
          <a:p>
            <a:pPr>
              <a:defRPr sz="1400" b="0" i="0" u="none" strike="noStrike" kern="1200" spc="0" baseline="0">
                <a:solidFill>
                  <a:schemeClr val="tx1">
                    <a:lumMod val="65000"/>
                    <a:lumOff val="35000"/>
                  </a:schemeClr>
                </a:solidFill>
                <a:latin typeface="+mn-lt"/>
                <a:ea typeface="+mn-ea"/>
                <a:cs typeface="+mn-cs"/>
              </a:defRPr>
            </a:pPr>
            <a:r>
              <a:rPr lang="es-MX" baseline="0"/>
              <a:t>Medellín, enero a diciembre de 2022</a:t>
            </a:r>
            <a:endParaRPr lang="es-MX"/>
          </a:p>
        </c:rich>
      </c:tx>
      <c:layout>
        <c:manualLayout>
          <c:xMode val="edge"/>
          <c:yMode val="edge"/>
          <c:x val="0.13167817360713283"/>
          <c:y val="1.8202505018229977E-2"/>
        </c:manualLayout>
      </c:layout>
      <c:overlay val="0"/>
      <c:spPr>
        <a:noFill/>
        <a:ln>
          <a:noFill/>
        </a:ln>
        <a:effectLst/>
      </c:spPr>
    </c:title>
    <c:autoTitleDeleted val="0"/>
    <c:plotArea>
      <c:layout/>
      <c:lineChart>
        <c:grouping val="standard"/>
        <c:varyColors val="0"/>
        <c:ser>
          <c:idx val="1"/>
          <c:order val="0"/>
          <c:tx>
            <c:strRef>
              <c:f>'2019-22'!$E$188</c:f>
              <c:strCache>
                <c:ptCount val="1"/>
                <c:pt idx="0">
                  <c:v>DDD1CEF</c:v>
                </c:pt>
              </c:strCache>
            </c:strRef>
          </c:tx>
          <c:cat>
            <c:strRef>
              <c:f>'2019-22'!$C$189:$C$200</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'2019-22'!$E$189:$E$200</c:f>
              <c:numCache>
                <c:formatCode>0.0</c:formatCode>
                <c:ptCount val="12"/>
                <c:pt idx="0">
                  <c:v>2.0807697464360531</c:v>
                </c:pt>
                <c:pt idx="1">
                  <c:v>3.5360968627600307</c:v>
                </c:pt>
                <c:pt idx="2">
                  <c:v>1.410913119832949</c:v>
                </c:pt>
                <c:pt idx="3">
                  <c:v>2.1265105718724975</c:v>
                </c:pt>
                <c:pt idx="4">
                  <c:v>3.1426768035732668</c:v>
                </c:pt>
                <c:pt idx="5">
                  <c:v>2.7569922152682564</c:v>
                </c:pt>
                <c:pt idx="6">
                  <c:v>4.3683279749136616</c:v>
                </c:pt>
                <c:pt idx="7">
                  <c:v>2.3084487116592447</c:v>
                </c:pt>
                <c:pt idx="8">
                  <c:v>2.5301677965524565</c:v>
                </c:pt>
                <c:pt idx="9">
                  <c:v>3.7688917583798762</c:v>
                </c:pt>
                <c:pt idx="10">
                  <c:v>1.8498681265955947</c:v>
                </c:pt>
                <c:pt idx="11">
                  <c:v>2.7291763085768306</c:v>
                </c:pt>
              </c:numCache>
            </c:numRef>
          </c:val>
          <c:smooth val="0"/>
          <c:extLst>
            <c:ext xmlns:c16="http://schemas.microsoft.com/office/drawing/2014/chart" uri="{C3380CC4-5D6E-409C-BE32-E72D297353CC}">
              <c16:uniqueId val="{00000000-9D22-41F6-BDA4-048D2EAB4199}"/>
            </c:ext>
          </c:extLst>
        </c:ser>
        <c:ser>
          <c:idx val="2"/>
          <c:order val="1"/>
          <c:tx>
            <c:strRef>
              <c:f>'2019-22'!$F$102</c:f>
              <c:strCache>
                <c:ptCount val="1"/>
                <c:pt idx="0">
                  <c:v>DDD3ERT</c:v>
                </c:pt>
              </c:strCache>
            </c:strRef>
          </c:tx>
          <c:cat>
            <c:strRef>
              <c:f>'2019-22'!$C$189:$C$200</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'2019-22'!$F$189:$F$200</c:f>
              <c:numCache>
                <c:formatCode>0.0</c:formatCode>
                <c:ptCount val="12"/>
                <c:pt idx="0">
                  <c:v>6.3490893788617442E-2</c:v>
                </c:pt>
                <c:pt idx="1">
                  <c:v>4.1398207173775965E-2</c:v>
                </c:pt>
                <c:pt idx="2">
                  <c:v>0.29491770675843115</c:v>
                </c:pt>
                <c:pt idx="3">
                  <c:v>0.11833283051336321</c:v>
                </c:pt>
                <c:pt idx="4">
                  <c:v>0.27537146143029723</c:v>
                </c:pt>
                <c:pt idx="5">
                  <c:v>8.0465210583866173E-2</c:v>
                </c:pt>
                <c:pt idx="6">
                  <c:v>0.13724974135698395</c:v>
                </c:pt>
                <c:pt idx="7">
                  <c:v>0.10136900530240196</c:v>
                </c:pt>
                <c:pt idx="8">
                  <c:v>0.14035967338539176</c:v>
                </c:pt>
                <c:pt idx="9">
                  <c:v>5.9634363265504371E-2</c:v>
                </c:pt>
                <c:pt idx="10">
                  <c:v>9.2109616262021313E-2</c:v>
                </c:pt>
                <c:pt idx="11">
                  <c:v>1.5397327551914416E-2</c:v>
                </c:pt>
              </c:numCache>
            </c:numRef>
          </c:val>
          <c:smooth val="0"/>
          <c:extLst>
            <c:ext xmlns:c16="http://schemas.microsoft.com/office/drawing/2014/chart" uri="{C3380CC4-5D6E-409C-BE32-E72D297353CC}">
              <c16:uniqueId val="{00000001-9D22-41F6-BDA4-048D2EAB4199}"/>
            </c:ext>
          </c:extLst>
        </c:ser>
        <c:ser>
          <c:idx val="3"/>
          <c:order val="2"/>
          <c:tx>
            <c:strRef>
              <c:f>'2019-22'!$G$102</c:f>
              <c:strCache>
                <c:ptCount val="1"/>
                <c:pt idx="0">
                  <c:v>DDD4MEM</c:v>
                </c:pt>
              </c:strCache>
            </c:strRef>
          </c:tx>
          <c:cat>
            <c:strRef>
              <c:f>'2019-22'!$C$189:$C$200</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'2019-22'!$G$189:$G$200</c:f>
              <c:numCache>
                <c:formatCode>0.0</c:formatCode>
                <c:ptCount val="12"/>
                <c:pt idx="0">
                  <c:v>11.701564121890039</c:v>
                </c:pt>
                <c:pt idx="1">
                  <c:v>12.941539542602076</c:v>
                </c:pt>
                <c:pt idx="2">
                  <c:v>8.5637846212505035</c:v>
                </c:pt>
                <c:pt idx="3">
                  <c:v>10.604709840418167</c:v>
                </c:pt>
                <c:pt idx="4">
                  <c:v>12.555791260132262</c:v>
                </c:pt>
                <c:pt idx="5">
                  <c:v>13.751984456705509</c:v>
                </c:pt>
                <c:pt idx="6">
                  <c:v>15.862599417752568</c:v>
                </c:pt>
                <c:pt idx="7">
                  <c:v>14.716936497085085</c:v>
                </c:pt>
                <c:pt idx="8">
                  <c:v>11.220155294395393</c:v>
                </c:pt>
                <c:pt idx="9">
                  <c:v>14.305621143358216</c:v>
                </c:pt>
                <c:pt idx="10">
                  <c:v>8.6442316261455314</c:v>
                </c:pt>
                <c:pt idx="11">
                  <c:v>9.8889336202170348</c:v>
                </c:pt>
              </c:numCache>
            </c:numRef>
          </c:val>
          <c:smooth val="0"/>
          <c:extLst>
            <c:ext xmlns:c16="http://schemas.microsoft.com/office/drawing/2014/chart" uri="{C3380CC4-5D6E-409C-BE32-E72D297353CC}">
              <c16:uniqueId val="{00000002-9D22-41F6-BDA4-048D2EAB4199}"/>
            </c:ext>
          </c:extLst>
        </c:ser>
        <c:ser>
          <c:idx val="4"/>
          <c:order val="3"/>
          <c:tx>
            <c:strRef>
              <c:f>'2019-22'!$H$102</c:f>
              <c:strCache>
                <c:ptCount val="1"/>
                <c:pt idx="0">
                  <c:v>DDD5PTZ</c:v>
                </c:pt>
              </c:strCache>
            </c:strRef>
          </c:tx>
          <c:cat>
            <c:strRef>
              <c:f>'2019-22'!$C$189:$C$200</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'2019-22'!$H$189:$H$200</c:f>
              <c:numCache>
                <c:formatCode>0.0</c:formatCode>
                <c:ptCount val="12"/>
                <c:pt idx="0">
                  <c:v>14.597545950477778</c:v>
                </c:pt>
                <c:pt idx="1">
                  <c:v>9.8586873369549295</c:v>
                </c:pt>
                <c:pt idx="2">
                  <c:v>13.591588923969322</c:v>
                </c:pt>
                <c:pt idx="3">
                  <c:v>11.050198143527298</c:v>
                </c:pt>
                <c:pt idx="4">
                  <c:v>15.034052457212846</c:v>
                </c:pt>
                <c:pt idx="5">
                  <c:v>17.098778598865724</c:v>
                </c:pt>
                <c:pt idx="6">
                  <c:v>17.837057519605668</c:v>
                </c:pt>
                <c:pt idx="7">
                  <c:v>17.731347924243199</c:v>
                </c:pt>
                <c:pt idx="8">
                  <c:v>12.449533661722704</c:v>
                </c:pt>
                <c:pt idx="9">
                  <c:v>16.123427988041943</c:v>
                </c:pt>
                <c:pt idx="10">
                  <c:v>14.07714554961624</c:v>
                </c:pt>
                <c:pt idx="11">
                  <c:v>13.488883792310169</c:v>
                </c:pt>
              </c:numCache>
            </c:numRef>
          </c:val>
          <c:smooth val="0"/>
          <c:extLst>
            <c:ext xmlns:c16="http://schemas.microsoft.com/office/drawing/2014/chart" uri="{C3380CC4-5D6E-409C-BE32-E72D297353CC}">
              <c16:uniqueId val="{00000003-9D22-41F6-BDA4-048D2EAB4199}"/>
            </c:ext>
          </c:extLst>
        </c:ser>
        <c:ser>
          <c:idx val="5"/>
          <c:order val="4"/>
          <c:tx>
            <c:strRef>
              <c:f>'2019-22'!$I$102</c:f>
              <c:strCache>
                <c:ptCount val="1"/>
                <c:pt idx="0">
                  <c:v>DDD6VAN</c:v>
                </c:pt>
              </c:strCache>
            </c:strRef>
          </c:tx>
          <c:cat>
            <c:strRef>
              <c:f>'2019-22'!$C$189:$C$200</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'2019-22'!$I$189:$I$200</c:f>
              <c:numCache>
                <c:formatCode>0.0</c:formatCode>
                <c:ptCount val="12"/>
                <c:pt idx="0">
                  <c:v>5.119674799136698</c:v>
                </c:pt>
                <c:pt idx="1">
                  <c:v>5.5128612553078327</c:v>
                </c:pt>
                <c:pt idx="2">
                  <c:v>4.5041977032196758</c:v>
                </c:pt>
                <c:pt idx="3">
                  <c:v>6.8772256792472257</c:v>
                </c:pt>
                <c:pt idx="4">
                  <c:v>7.2130112178398473</c:v>
                </c:pt>
                <c:pt idx="5">
                  <c:v>7.4691196472811265</c:v>
                </c:pt>
                <c:pt idx="6">
                  <c:v>8.6916948276586563</c:v>
                </c:pt>
                <c:pt idx="7">
                  <c:v>8.8813071691081706</c:v>
                </c:pt>
                <c:pt idx="8">
                  <c:v>6.6292243107482065</c:v>
                </c:pt>
                <c:pt idx="9">
                  <c:v>6.95137894464896</c:v>
                </c:pt>
                <c:pt idx="10">
                  <c:v>5.2809513323558885</c:v>
                </c:pt>
                <c:pt idx="11">
                  <c:v>5.2974505442361552</c:v>
                </c:pt>
              </c:numCache>
            </c:numRef>
          </c:val>
          <c:smooth val="0"/>
          <c:extLst>
            <c:ext xmlns:c16="http://schemas.microsoft.com/office/drawing/2014/chart" uri="{C3380CC4-5D6E-409C-BE32-E72D297353CC}">
              <c16:uniqueId val="{00000004-9D22-41F6-BDA4-048D2EAB4199}"/>
            </c:ext>
          </c:extLst>
        </c:ser>
        <c:ser>
          <c:idx val="6"/>
          <c:order val="5"/>
          <c:tx>
            <c:strRef>
              <c:f>'2019-22'!$J$102</c:f>
              <c:strCache>
                <c:ptCount val="1"/>
                <c:pt idx="0">
                  <c:v>DDD2FEP</c:v>
                </c:pt>
              </c:strCache>
            </c:strRef>
          </c:tx>
          <c:cat>
            <c:strRef>
              <c:f>'2019-22'!$C$189:$C$200</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'2019-22'!$J$189:$J$200</c:f>
              <c:numCache>
                <c:formatCode>0.0</c:formatCode>
                <c:ptCount val="12"/>
                <c:pt idx="0">
                  <c:v>6.155730747778227</c:v>
                </c:pt>
                <c:pt idx="1">
                  <c:v>5.6405057274269748</c:v>
                </c:pt>
                <c:pt idx="2">
                  <c:v>4.2830094231508529</c:v>
                </c:pt>
                <c:pt idx="3">
                  <c:v>5.2170856746921013</c:v>
                </c:pt>
                <c:pt idx="4">
                  <c:v>4.3422637324289992</c:v>
                </c:pt>
                <c:pt idx="5">
                  <c:v>5.2620224461319278</c:v>
                </c:pt>
                <c:pt idx="6">
                  <c:v>4.7587798253257718</c:v>
                </c:pt>
                <c:pt idx="7">
                  <c:v>6.6281506421593281</c:v>
                </c:pt>
                <c:pt idx="8">
                  <c:v>4.9070480550656033</c:v>
                </c:pt>
                <c:pt idx="9">
                  <c:v>5.1991225706975559</c:v>
                </c:pt>
                <c:pt idx="10">
                  <c:v>3.136524328755705</c:v>
                </c:pt>
                <c:pt idx="11">
                  <c:v>3.7579102556391124</c:v>
                </c:pt>
              </c:numCache>
            </c:numRef>
          </c:val>
          <c:smooth val="0"/>
          <c:extLst>
            <c:ext xmlns:c16="http://schemas.microsoft.com/office/drawing/2014/chart" uri="{C3380CC4-5D6E-409C-BE32-E72D297353CC}">
              <c16:uniqueId val="{00000005-9D22-41F6-BDA4-048D2EAB4199}"/>
            </c:ext>
          </c:extLst>
        </c:ser>
        <c:dLbls>
          <c:showLegendKey val="0"/>
          <c:showVal val="0"/>
          <c:showCatName val="0"/>
          <c:showSerName val="0"/>
          <c:showPercent val="0"/>
          <c:showBubbleSize val="0"/>
        </c:dLbls>
        <c:marker val="1"/>
        <c:smooth val="0"/>
        <c:axId val="1334198064"/>
        <c:axId val="1334199152"/>
        <c:extLst>
          <c:ext xmlns:c15="http://schemas.microsoft.com/office/drawing/2012/chart" uri="{02D57815-91ED-43cb-92C2-25804820EDAC}">
            <c15:filteredLineSeries>
              <c15:ser>
                <c:idx val="7"/>
                <c:order val="6"/>
                <c:tx>
                  <c:strRef>
                    <c:extLst>
                      <c:ext uri="{02D57815-91ED-43cb-92C2-25804820EDAC}">
                        <c15:formulaRef>
                          <c15:sqref>'2019-22'!$K$188</c15:sqref>
                        </c15:formulaRef>
                      </c:ext>
                    </c:extLst>
                    <c:strCache>
                      <c:ptCount val="1"/>
                      <c:pt idx="0">
                        <c:v>DDD7CEFAV</c:v>
                      </c:pt>
                    </c:strCache>
                  </c:strRef>
                </c:tx>
                <c:cat>
                  <c:strRef>
                    <c:extLst>
                      <c:ext uri="{02D57815-91ED-43cb-92C2-25804820EDAC}">
                        <c15:formulaRef>
                          <c15:sqref>'2019-22'!$C$189:$C$200</c15:sqref>
                        </c15:formulaRef>
                      </c:ext>
                    </c:extLst>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extLst>
                      <c:ext uri="{02D57815-91ED-43cb-92C2-25804820EDAC}">
                        <c15:formulaRef>
                          <c15:sqref>'2019-22'!$K$189:$K$200</c15:sqref>
                        </c15:formulaRef>
                      </c:ext>
                    </c:extLst>
                    <c:numCache>
                      <c:formatCode>General</c:formatCode>
                      <c:ptCount val="12"/>
                      <c:pt idx="5" formatCode="0.0">
                        <c:v>1.5690716063853902</c:v>
                      </c:pt>
                      <c:pt idx="6" formatCode="0.0">
                        <c:v>1.8244750101074938</c:v>
                      </c:pt>
                      <c:pt idx="7" formatCode="0.0">
                        <c:v>1.3717069490238665</c:v>
                      </c:pt>
                      <c:pt idx="8" formatCode="0.0">
                        <c:v>1.6379604516513677</c:v>
                      </c:pt>
                      <c:pt idx="9" formatCode="0.0">
                        <c:v>1.5326031359234624</c:v>
                      </c:pt>
                      <c:pt idx="10" formatCode="0.0">
                        <c:v>2.8845661492723011</c:v>
                      </c:pt>
                      <c:pt idx="11" formatCode="0.0">
                        <c:v>0.50676454305238328</c:v>
                      </c:pt>
                    </c:numCache>
                  </c:numRef>
                </c:val>
                <c:smooth val="0"/>
                <c:extLst>
                  <c:ext xmlns:c16="http://schemas.microsoft.com/office/drawing/2014/chart" uri="{C3380CC4-5D6E-409C-BE32-E72D297353CC}">
                    <c16:uniqueId val="{00000000-8086-446D-9898-810897AE69A5}"/>
                  </c:ext>
                </c:extLst>
              </c15:ser>
            </c15:filteredLineSeries>
            <c15:filteredLineSeries>
              <c15:ser>
                <c:idx val="8"/>
                <c:order val="7"/>
                <c:tx>
                  <c:strRef>
                    <c:extLst xmlns:c15="http://schemas.microsoft.com/office/drawing/2012/chart">
                      <c:ext xmlns:c15="http://schemas.microsoft.com/office/drawing/2012/chart" uri="{02D57815-91ED-43cb-92C2-25804820EDAC}">
                        <c15:formulaRef>
                          <c15:sqref>'2019-22'!$L$188</c15:sqref>
                        </c15:formulaRef>
                      </c:ext>
                    </c:extLst>
                    <c:strCache>
                      <c:ptCount val="1"/>
                      <c:pt idx="0">
                        <c:v>DDD8OXA</c:v>
                      </c:pt>
                    </c:strCache>
                  </c:strRef>
                </c:tx>
                <c:cat>
                  <c:strRef>
                    <c:extLst xmlns:c15="http://schemas.microsoft.com/office/drawing/2012/chart">
                      <c:ext xmlns:c15="http://schemas.microsoft.com/office/drawing/2012/chart" uri="{02D57815-91ED-43cb-92C2-25804820EDAC}">
                        <c15:formulaRef>
                          <c15:sqref>'2019-22'!$C$189:$C$200</c15:sqref>
                        </c15:formulaRef>
                      </c:ext>
                    </c:extLst>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extLst xmlns:c15="http://schemas.microsoft.com/office/drawing/2012/chart">
                      <c:ext xmlns:c15="http://schemas.microsoft.com/office/drawing/2012/chart" uri="{02D57815-91ED-43cb-92C2-25804820EDAC}">
                        <c15:formulaRef>
                          <c15:sqref>'2019-22'!$L$189:$L$200</c15:sqref>
                        </c15:formulaRef>
                      </c:ext>
                    </c:extLst>
                    <c:numCache>
                      <c:formatCode>General</c:formatCode>
                      <c:ptCount val="12"/>
                      <c:pt idx="5" formatCode="0.0">
                        <c:v>2.5198315946000194</c:v>
                      </c:pt>
                      <c:pt idx="6" formatCode="0.0">
                        <c:v>13.630319141659097</c:v>
                      </c:pt>
                      <c:pt idx="7" formatCode="0.0">
                        <c:v>8.6758045492678466</c:v>
                      </c:pt>
                      <c:pt idx="8" formatCode="0.0">
                        <c:v>6.6227603784212485</c:v>
                      </c:pt>
                      <c:pt idx="9" formatCode="0.0">
                        <c:v>5.9038019632849332</c:v>
                      </c:pt>
                      <c:pt idx="10" formatCode="0.0">
                        <c:v>9.9555143576534704</c:v>
                      </c:pt>
                      <c:pt idx="11" formatCode="0.0">
                        <c:v>3.5991253152599949</c:v>
                      </c:pt>
                    </c:numCache>
                  </c:numRef>
                </c:val>
                <c:smooth val="0"/>
                <c:extLst>
                  <c:ext xmlns:c16="http://schemas.microsoft.com/office/drawing/2014/chart" uri="{C3380CC4-5D6E-409C-BE32-E72D297353CC}">
                    <c16:uniqueId val="{00000001-8086-446D-9898-810897AE69A5}"/>
                  </c:ext>
                </c:extLst>
              </c15:ser>
            </c15:filteredLineSeries>
            <c15:filteredLineSeries>
              <c15:ser>
                <c:idx val="9"/>
                <c:order val="8"/>
                <c:tx>
                  <c:strRef>
                    <c:extLst xmlns:c15="http://schemas.microsoft.com/office/drawing/2012/chart">
                      <c:ext xmlns:c15="http://schemas.microsoft.com/office/drawing/2012/chart" uri="{02D57815-91ED-43cb-92C2-25804820EDAC}">
                        <c15:formulaRef>
                          <c15:sqref>'2019-22'!$M$188</c15:sqref>
                        </c15:formulaRef>
                      </c:ext>
                    </c:extLst>
                    <c:strCache>
                      <c:ptCount val="1"/>
                      <c:pt idx="0">
                        <c:v>DDD9GEN</c:v>
                      </c:pt>
                    </c:strCache>
                  </c:strRef>
                </c:tx>
                <c:cat>
                  <c:strRef>
                    <c:extLst xmlns:c15="http://schemas.microsoft.com/office/drawing/2012/chart">
                      <c:ext xmlns:c15="http://schemas.microsoft.com/office/drawing/2012/chart" uri="{02D57815-91ED-43cb-92C2-25804820EDAC}">
                        <c15:formulaRef>
                          <c15:sqref>'2019-22'!$C$189:$C$200</c15:sqref>
                        </c15:formulaRef>
                      </c:ext>
                    </c:extLst>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extLst xmlns:c15="http://schemas.microsoft.com/office/drawing/2012/chart">
                      <c:ext xmlns:c15="http://schemas.microsoft.com/office/drawing/2012/chart" uri="{02D57815-91ED-43cb-92C2-25804820EDAC}">
                        <c15:formulaRef>
                          <c15:sqref>'2019-22'!$M$189:$M$200</c15:sqref>
                        </c15:formulaRef>
                      </c:ext>
                    </c:extLst>
                    <c:numCache>
                      <c:formatCode>General</c:formatCode>
                      <c:ptCount val="12"/>
                      <c:pt idx="5" formatCode="0.0">
                        <c:v>7.2206938971311487</c:v>
                      </c:pt>
                      <c:pt idx="6" formatCode="0.0">
                        <c:v>0.94654994039299278</c:v>
                      </c:pt>
                      <c:pt idx="7" formatCode="0.0">
                        <c:v>0.85103887633425634</c:v>
                      </c:pt>
                      <c:pt idx="8" formatCode="0.0">
                        <c:v>0.45506083581790163</c:v>
                      </c:pt>
                      <c:pt idx="9" formatCode="0.0">
                        <c:v>1.4224783450931644</c:v>
                      </c:pt>
                      <c:pt idx="10" formatCode="0.0">
                        <c:v>1.0224167405084366</c:v>
                      </c:pt>
                      <c:pt idx="11" formatCode="0.0">
                        <c:v>1.9323646077652592</c:v>
                      </c:pt>
                    </c:numCache>
                  </c:numRef>
                </c:val>
                <c:smooth val="0"/>
                <c:extLst>
                  <c:ext xmlns:c16="http://schemas.microsoft.com/office/drawing/2014/chart" uri="{C3380CC4-5D6E-409C-BE32-E72D297353CC}">
                    <c16:uniqueId val="{00000002-8086-446D-9898-810897AE69A5}"/>
                  </c:ext>
                </c:extLst>
              </c15:ser>
            </c15:filteredLineSeries>
            <c15:filteredLineSeries>
              <c15:ser>
                <c:idx val="10"/>
                <c:order val="9"/>
                <c:tx>
                  <c:strRef>
                    <c:extLst xmlns:c15="http://schemas.microsoft.com/office/drawing/2012/chart">
                      <c:ext xmlns:c15="http://schemas.microsoft.com/office/drawing/2012/chart" uri="{02D57815-91ED-43cb-92C2-25804820EDAC}">
                        <c15:formulaRef>
                          <c15:sqref>'2019-22'!$N$188</c15:sqref>
                        </c15:formulaRef>
                      </c:ext>
                    </c:extLst>
                    <c:strCache>
                      <c:ptCount val="1"/>
                      <c:pt idx="0">
                        <c:v>DDD10LNZ</c:v>
                      </c:pt>
                    </c:strCache>
                  </c:strRef>
                </c:tx>
                <c:cat>
                  <c:strRef>
                    <c:extLst xmlns:c15="http://schemas.microsoft.com/office/drawing/2012/chart">
                      <c:ext xmlns:c15="http://schemas.microsoft.com/office/drawing/2012/chart" uri="{02D57815-91ED-43cb-92C2-25804820EDAC}">
                        <c15:formulaRef>
                          <c15:sqref>'2019-22'!$C$189:$C$200</c15:sqref>
                        </c15:formulaRef>
                      </c:ext>
                    </c:extLst>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extLst xmlns:c15="http://schemas.microsoft.com/office/drawing/2012/chart">
                      <c:ext xmlns:c15="http://schemas.microsoft.com/office/drawing/2012/chart" uri="{02D57815-91ED-43cb-92C2-25804820EDAC}">
                        <c15:formulaRef>
                          <c15:sqref>'2019-22'!$N$189:$N$200</c15:sqref>
                        </c15:formulaRef>
                      </c:ext>
                    </c:extLst>
                    <c:numCache>
                      <c:formatCode>General</c:formatCode>
                      <c:ptCount val="12"/>
                      <c:pt idx="5" formatCode="0.0">
                        <c:v>4.2244235556529741</c:v>
                      </c:pt>
                      <c:pt idx="6" formatCode="0.0">
                        <c:v>4.6696463726054311</c:v>
                      </c:pt>
                      <c:pt idx="7" formatCode="0.0">
                        <c:v>4.3657787510920851</c:v>
                      </c:pt>
                      <c:pt idx="8" formatCode="0.0">
                        <c:v>3.8451163156366528</c:v>
                      </c:pt>
                      <c:pt idx="9" formatCode="0.0">
                        <c:v>3.9544208885392242</c:v>
                      </c:pt>
                      <c:pt idx="10" formatCode="0.0">
                        <c:v>3.3824697971775604</c:v>
                      </c:pt>
                      <c:pt idx="11" formatCode="0.0">
                        <c:v>2.6079223541055043</c:v>
                      </c:pt>
                    </c:numCache>
                  </c:numRef>
                </c:val>
                <c:smooth val="0"/>
                <c:extLst>
                  <c:ext xmlns:c16="http://schemas.microsoft.com/office/drawing/2014/chart" uri="{C3380CC4-5D6E-409C-BE32-E72D297353CC}">
                    <c16:uniqueId val="{00000003-8086-446D-9898-810897AE69A5}"/>
                  </c:ext>
                </c:extLst>
              </c15:ser>
            </c15:filteredLineSeries>
          </c:ext>
        </c:extLst>
      </c:lineChart>
      <c:catAx>
        <c:axId val="133419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4199152"/>
        <c:crosses val="autoZero"/>
        <c:auto val="1"/>
        <c:lblAlgn val="ctr"/>
        <c:lblOffset val="100"/>
        <c:noMultiLvlLbl val="0"/>
      </c:catAx>
      <c:valAx>
        <c:axId val="1334199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DDD</a:t>
                </a:r>
              </a:p>
            </c:rich>
          </c:tx>
          <c:layout/>
          <c:overlay val="0"/>
        </c:title>
        <c:numFmt formatCode="0.0" sourceLinked="1"/>
        <c:majorTickMark val="none"/>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4198064"/>
        <c:crosses val="autoZero"/>
        <c:crossBetween val="between"/>
      </c:valAx>
      <c:dTable>
        <c:showHorzBorder val="1"/>
        <c:showVertBorder val="1"/>
        <c:showOutline val="1"/>
        <c:showKeys val="1"/>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MX" sz="1200" b="0" i="0" baseline="0">
                <a:effectLst/>
              </a:rPr>
              <a:t>Tendencia de consumo de antibióticos y porcentaje de ocupación en servicios de  hospitalización adutos </a:t>
            </a:r>
          </a:p>
          <a:p>
            <a:pPr>
              <a:defRPr sz="1200" b="0" i="0" u="none" strike="noStrike" kern="1200" spc="0" baseline="0">
                <a:solidFill>
                  <a:schemeClr val="tx1">
                    <a:lumMod val="65000"/>
                    <a:lumOff val="35000"/>
                  </a:schemeClr>
                </a:solidFill>
                <a:latin typeface="+mn-lt"/>
                <a:ea typeface="+mn-ea"/>
                <a:cs typeface="+mn-cs"/>
              </a:defRPr>
            </a:pPr>
            <a:r>
              <a:rPr lang="es-MX" sz="1200" b="0" i="0" baseline="0">
                <a:effectLst/>
              </a:rPr>
              <a:t>Medellín </a:t>
            </a:r>
            <a:r>
              <a:rPr lang="es-MX" sz="1200" b="0" i="0" u="none" strike="noStrike" baseline="0">
                <a:effectLst/>
              </a:rPr>
              <a:t>enero a diciembre de 2022</a:t>
            </a:r>
            <a:endParaRPr lang="es-MX" sz="1200">
              <a:effectLst/>
            </a:endParaRPr>
          </a:p>
        </c:rich>
      </c:tx>
      <c:layout/>
      <c:overlay val="0"/>
      <c:spPr>
        <a:noFill/>
        <a:ln>
          <a:noFill/>
        </a:ln>
        <a:effectLst/>
      </c:spPr>
    </c:title>
    <c:autoTitleDeleted val="0"/>
    <c:plotArea>
      <c:layout/>
      <c:lineChart>
        <c:grouping val="standard"/>
        <c:varyColors val="0"/>
        <c:ser>
          <c:idx val="1"/>
          <c:order val="0"/>
          <c:tx>
            <c:strRef>
              <c:f>'2019-22'!$E$202</c:f>
              <c:strCache>
                <c:ptCount val="1"/>
                <c:pt idx="0">
                  <c:v>DDD1CEF</c:v>
                </c:pt>
              </c:strCache>
            </c:strRef>
          </c:tx>
          <c:spPr>
            <a:ln w="28575" cap="rnd">
              <a:solidFill>
                <a:schemeClr val="accent2"/>
              </a:solidFill>
              <a:round/>
            </a:ln>
            <a:effectLst/>
          </c:spPr>
          <c:cat>
            <c:strRef>
              <c:f>'2019-22'!$C$203:$C$214</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'2019-22'!$E$203:$E$214</c:f>
              <c:numCache>
                <c:formatCode>0.0</c:formatCode>
                <c:ptCount val="12"/>
                <c:pt idx="0">
                  <c:v>1.2757559895319399</c:v>
                </c:pt>
                <c:pt idx="1">
                  <c:v>1.3146373958027464</c:v>
                </c:pt>
                <c:pt idx="2">
                  <c:v>1.2927363383694552</c:v>
                </c:pt>
                <c:pt idx="3">
                  <c:v>1.6832880486434707</c:v>
                </c:pt>
                <c:pt idx="4">
                  <c:v>1.1603208438641077</c:v>
                </c:pt>
                <c:pt idx="5">
                  <c:v>1.8284394748362358</c:v>
                </c:pt>
                <c:pt idx="6">
                  <c:v>2.631273857840327</c:v>
                </c:pt>
                <c:pt idx="7">
                  <c:v>2.0956435096725152</c:v>
                </c:pt>
                <c:pt idx="8">
                  <c:v>1.7632894779594417</c:v>
                </c:pt>
                <c:pt idx="9">
                  <c:v>2.4886893126280003</c:v>
                </c:pt>
                <c:pt idx="10">
                  <c:v>1.836825401374871</c:v>
                </c:pt>
                <c:pt idx="11">
                  <c:v>4.9458923242304929</c:v>
                </c:pt>
              </c:numCache>
            </c:numRef>
          </c:val>
          <c:smooth val="0"/>
          <c:extLst>
            <c:ext xmlns:c16="http://schemas.microsoft.com/office/drawing/2014/chart" uri="{C3380CC4-5D6E-409C-BE32-E72D297353CC}">
              <c16:uniqueId val="{00000000-1434-4F12-961E-6819F6354CBC}"/>
            </c:ext>
          </c:extLst>
        </c:ser>
        <c:ser>
          <c:idx val="2"/>
          <c:order val="1"/>
          <c:tx>
            <c:strRef>
              <c:f>'2019-22'!$F$116</c:f>
              <c:strCache>
                <c:ptCount val="1"/>
                <c:pt idx="0">
                  <c:v>DDD2 CIP</c:v>
                </c:pt>
              </c:strCache>
            </c:strRef>
          </c:tx>
          <c:spPr>
            <a:ln w="28575" cap="rnd">
              <a:solidFill>
                <a:schemeClr val="accent3"/>
              </a:solidFill>
              <a:round/>
            </a:ln>
            <a:effectLst/>
          </c:spPr>
          <c:cat>
            <c:strRef>
              <c:f>'2019-22'!$C$203:$C$214</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'2019-22'!$F$203:$F$214</c:f>
              <c:numCache>
                <c:formatCode>0.0</c:formatCode>
                <c:ptCount val="12"/>
                <c:pt idx="0">
                  <c:v>3.1989553631149192</c:v>
                </c:pt>
                <c:pt idx="1">
                  <c:v>3.3674433887914885</c:v>
                </c:pt>
                <c:pt idx="2">
                  <c:v>3.9708508016015354</c:v>
                </c:pt>
                <c:pt idx="3">
                  <c:v>3.6263084539978854</c:v>
                </c:pt>
                <c:pt idx="4">
                  <c:v>3.8430200113901858</c:v>
                </c:pt>
                <c:pt idx="5">
                  <c:v>4.5961587574723639</c:v>
                </c:pt>
                <c:pt idx="6">
                  <c:v>10.76088545229609</c:v>
                </c:pt>
                <c:pt idx="7">
                  <c:v>5.127944632365657</c:v>
                </c:pt>
                <c:pt idx="8">
                  <c:v>4.4482704510367466</c:v>
                </c:pt>
                <c:pt idx="9">
                  <c:v>5.4081292357556245</c:v>
                </c:pt>
                <c:pt idx="10">
                  <c:v>4.6288532817318897</c:v>
                </c:pt>
                <c:pt idx="11">
                  <c:v>9.6875724501012126</c:v>
                </c:pt>
              </c:numCache>
            </c:numRef>
          </c:val>
          <c:smooth val="0"/>
          <c:extLst>
            <c:ext xmlns:c16="http://schemas.microsoft.com/office/drawing/2014/chart" uri="{C3380CC4-5D6E-409C-BE32-E72D297353CC}">
              <c16:uniqueId val="{00000001-1434-4F12-961E-6819F6354CBC}"/>
            </c:ext>
          </c:extLst>
        </c:ser>
        <c:ser>
          <c:idx val="3"/>
          <c:order val="2"/>
          <c:tx>
            <c:strRef>
              <c:f>'2019-22'!$G$116</c:f>
              <c:strCache>
                <c:ptCount val="1"/>
                <c:pt idx="0">
                  <c:v>DDD3ERT</c:v>
                </c:pt>
              </c:strCache>
            </c:strRef>
          </c:tx>
          <c:spPr>
            <a:ln w="28575" cap="rnd">
              <a:solidFill>
                <a:schemeClr val="accent4"/>
              </a:solidFill>
              <a:round/>
            </a:ln>
            <a:effectLst/>
          </c:spPr>
          <c:cat>
            <c:strRef>
              <c:f>'2019-22'!$C$203:$C$214</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'2019-22'!$G$203:$G$214</c:f>
              <c:numCache>
                <c:formatCode>0.0</c:formatCode>
                <c:ptCount val="12"/>
                <c:pt idx="0">
                  <c:v>0.17573622174895076</c:v>
                </c:pt>
                <c:pt idx="1">
                  <c:v>0.30055724641123605</c:v>
                </c:pt>
                <c:pt idx="2">
                  <c:v>0.38134426654906578</c:v>
                </c:pt>
                <c:pt idx="3">
                  <c:v>0.429294938580214</c:v>
                </c:pt>
                <c:pt idx="4">
                  <c:v>0.31660104503350356</c:v>
                </c:pt>
                <c:pt idx="5">
                  <c:v>0.32593083715126553</c:v>
                </c:pt>
                <c:pt idx="6">
                  <c:v>0.39977221715033379</c:v>
                </c:pt>
                <c:pt idx="7">
                  <c:v>0.2580534212506374</c:v>
                </c:pt>
                <c:pt idx="8">
                  <c:v>0.26862131809584783</c:v>
                </c:pt>
                <c:pt idx="9">
                  <c:v>0.33267826287058105</c:v>
                </c:pt>
                <c:pt idx="10">
                  <c:v>0.30696991482103159</c:v>
                </c:pt>
                <c:pt idx="11">
                  <c:v>0.41108981697925739</c:v>
                </c:pt>
              </c:numCache>
            </c:numRef>
          </c:val>
          <c:smooth val="0"/>
          <c:extLst>
            <c:ext xmlns:c16="http://schemas.microsoft.com/office/drawing/2014/chart" uri="{C3380CC4-5D6E-409C-BE32-E72D297353CC}">
              <c16:uniqueId val="{00000002-1434-4F12-961E-6819F6354CBC}"/>
            </c:ext>
          </c:extLst>
        </c:ser>
        <c:ser>
          <c:idx val="4"/>
          <c:order val="3"/>
          <c:tx>
            <c:strRef>
              <c:f>'2019-22'!$H$116</c:f>
              <c:strCache>
                <c:ptCount val="1"/>
                <c:pt idx="0">
                  <c:v>DDD4MEM</c:v>
                </c:pt>
              </c:strCache>
            </c:strRef>
          </c:tx>
          <c:spPr>
            <a:ln w="28575" cap="rnd">
              <a:solidFill>
                <a:schemeClr val="accent5"/>
              </a:solidFill>
              <a:round/>
            </a:ln>
            <a:effectLst/>
          </c:spPr>
          <c:cat>
            <c:strRef>
              <c:f>'2019-22'!$C$203:$C$214</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'2019-22'!$H$203:$H$214</c:f>
              <c:numCache>
                <c:formatCode>0.0</c:formatCode>
                <c:ptCount val="12"/>
                <c:pt idx="0">
                  <c:v>3.002901957923263</c:v>
                </c:pt>
                <c:pt idx="1">
                  <c:v>2.9689044800501887</c:v>
                </c:pt>
                <c:pt idx="2">
                  <c:v>2.8806345207300117</c:v>
                </c:pt>
                <c:pt idx="3">
                  <c:v>3.613926089599087</c:v>
                </c:pt>
                <c:pt idx="4">
                  <c:v>3.1141597004829049</c:v>
                </c:pt>
                <c:pt idx="5">
                  <c:v>3.2692109242513339</c:v>
                </c:pt>
                <c:pt idx="6">
                  <c:v>5.140488411284613</c:v>
                </c:pt>
                <c:pt idx="7">
                  <c:v>4.4195116849134699</c:v>
                </c:pt>
                <c:pt idx="8">
                  <c:v>3.3721422348117911</c:v>
                </c:pt>
                <c:pt idx="9">
                  <c:v>5.027556342129393</c:v>
                </c:pt>
                <c:pt idx="10">
                  <c:v>4.0270102419363534</c:v>
                </c:pt>
                <c:pt idx="11">
                  <c:v>5.2549785581936996</c:v>
                </c:pt>
              </c:numCache>
            </c:numRef>
          </c:val>
          <c:smooth val="0"/>
          <c:extLst>
            <c:ext xmlns:c16="http://schemas.microsoft.com/office/drawing/2014/chart" uri="{C3380CC4-5D6E-409C-BE32-E72D297353CC}">
              <c16:uniqueId val="{00000003-1434-4F12-961E-6819F6354CBC}"/>
            </c:ext>
          </c:extLst>
        </c:ser>
        <c:ser>
          <c:idx val="5"/>
          <c:order val="4"/>
          <c:tx>
            <c:strRef>
              <c:f>'2019-22'!$I$116</c:f>
              <c:strCache>
                <c:ptCount val="1"/>
                <c:pt idx="0">
                  <c:v>DDD5PTZ</c:v>
                </c:pt>
              </c:strCache>
            </c:strRef>
          </c:tx>
          <c:spPr>
            <a:ln w="28575" cap="rnd">
              <a:solidFill>
                <a:schemeClr val="accent6"/>
              </a:solidFill>
              <a:round/>
            </a:ln>
            <a:effectLst/>
          </c:spPr>
          <c:cat>
            <c:strRef>
              <c:f>'2019-22'!$C$203:$C$214</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'2019-22'!$I$203:$I$214</c:f>
              <c:numCache>
                <c:formatCode>0.0</c:formatCode>
                <c:ptCount val="12"/>
                <c:pt idx="0">
                  <c:v>8.4376425998405598</c:v>
                </c:pt>
                <c:pt idx="1">
                  <c:v>7.5713805310949329</c:v>
                </c:pt>
                <c:pt idx="2">
                  <c:v>7.6087285474827739</c:v>
                </c:pt>
                <c:pt idx="3">
                  <c:v>8.5857543708532731</c:v>
                </c:pt>
                <c:pt idx="4">
                  <c:v>8.1249941800091143</c:v>
                </c:pt>
                <c:pt idx="5">
                  <c:v>9.161809997142182</c:v>
                </c:pt>
                <c:pt idx="6">
                  <c:v>13.552002208185199</c:v>
                </c:pt>
                <c:pt idx="7">
                  <c:v>10.378078154286628</c:v>
                </c:pt>
                <c:pt idx="8">
                  <c:v>9.0975668164021037</c:v>
                </c:pt>
                <c:pt idx="9">
                  <c:v>12.333718648705796</c:v>
                </c:pt>
                <c:pt idx="10">
                  <c:v>10.116499371336191</c:v>
                </c:pt>
                <c:pt idx="11">
                  <c:v>15.293288095107746</c:v>
                </c:pt>
              </c:numCache>
            </c:numRef>
          </c:val>
          <c:smooth val="0"/>
          <c:extLst>
            <c:ext xmlns:c16="http://schemas.microsoft.com/office/drawing/2014/chart" uri="{C3380CC4-5D6E-409C-BE32-E72D297353CC}">
              <c16:uniqueId val="{00000004-1434-4F12-961E-6819F6354CBC}"/>
            </c:ext>
          </c:extLst>
        </c:ser>
        <c:ser>
          <c:idx val="6"/>
          <c:order val="5"/>
          <c:tx>
            <c:strRef>
              <c:f>'2019-22'!$J$116</c:f>
              <c:strCache>
                <c:ptCount val="1"/>
                <c:pt idx="0">
                  <c:v>DDD6VAN</c:v>
                </c:pt>
              </c:strCache>
            </c:strRef>
          </c:tx>
          <c:spPr>
            <a:ln w="28575" cap="rnd">
              <a:solidFill>
                <a:schemeClr val="accent1">
                  <a:lumMod val="60000"/>
                </a:schemeClr>
              </a:solidFill>
              <a:round/>
            </a:ln>
            <a:effectLst/>
          </c:spPr>
          <c:cat>
            <c:strRef>
              <c:f>'2019-22'!$C$203:$C$214</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'2019-22'!$J$203:$J$214</c:f>
              <c:numCache>
                <c:formatCode>0.0</c:formatCode>
                <c:ptCount val="12"/>
                <c:pt idx="0">
                  <c:v>2.309318546875057</c:v>
                </c:pt>
                <c:pt idx="1">
                  <c:v>2.2824317292469263</c:v>
                </c:pt>
                <c:pt idx="2">
                  <c:v>2.3445418561610363</c:v>
                </c:pt>
                <c:pt idx="3">
                  <c:v>2.7047959495864178</c:v>
                </c:pt>
                <c:pt idx="4">
                  <c:v>2.7724577624114444</c:v>
                </c:pt>
                <c:pt idx="5">
                  <c:v>2.889040930319636</c:v>
                </c:pt>
                <c:pt idx="6">
                  <c:v>3.7141862460622601</c:v>
                </c:pt>
                <c:pt idx="7">
                  <c:v>3.6293965053315453</c:v>
                </c:pt>
                <c:pt idx="8">
                  <c:v>2.9100437425736656</c:v>
                </c:pt>
                <c:pt idx="9">
                  <c:v>4.5190051816175751</c:v>
                </c:pt>
                <c:pt idx="10">
                  <c:v>3.1290622022369861</c:v>
                </c:pt>
                <c:pt idx="11">
                  <c:v>4.1185868820802165</c:v>
                </c:pt>
              </c:numCache>
            </c:numRef>
          </c:val>
          <c:smooth val="0"/>
          <c:extLst>
            <c:ext xmlns:c16="http://schemas.microsoft.com/office/drawing/2014/chart" uri="{C3380CC4-5D6E-409C-BE32-E72D297353CC}">
              <c16:uniqueId val="{00000005-1434-4F12-961E-6819F6354CBC}"/>
            </c:ext>
          </c:extLst>
        </c:ser>
        <c:ser>
          <c:idx val="7"/>
          <c:order val="6"/>
          <c:tx>
            <c:strRef>
              <c:f>'2019-22'!$K$116</c:f>
              <c:strCache>
                <c:ptCount val="1"/>
                <c:pt idx="0">
                  <c:v>DDD2FEP</c:v>
                </c:pt>
              </c:strCache>
            </c:strRef>
          </c:tx>
          <c:spPr>
            <a:ln w="28575" cap="rnd">
              <a:solidFill>
                <a:schemeClr val="accent2">
                  <a:lumMod val="60000"/>
                </a:schemeClr>
              </a:solidFill>
              <a:round/>
            </a:ln>
            <a:effectLst/>
          </c:spPr>
          <c:cat>
            <c:strRef>
              <c:f>'2019-22'!$C$203:$C$214</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'2019-22'!$K$203:$K$214</c:f>
              <c:numCache>
                <c:formatCode>0.0</c:formatCode>
                <c:ptCount val="12"/>
                <c:pt idx="0">
                  <c:v>1.618052332843583</c:v>
                </c:pt>
                <c:pt idx="1">
                  <c:v>1.5556843074245577</c:v>
                </c:pt>
                <c:pt idx="2">
                  <c:v>1.4989523955522381</c:v>
                </c:pt>
                <c:pt idx="3">
                  <c:v>1.4677486923618535</c:v>
                </c:pt>
                <c:pt idx="4">
                  <c:v>1.3356606587350932</c:v>
                </c:pt>
                <c:pt idx="5">
                  <c:v>1.2692498946756015</c:v>
                </c:pt>
                <c:pt idx="6">
                  <c:v>2.1569642787738332</c:v>
                </c:pt>
                <c:pt idx="7">
                  <c:v>2.1211366904009048</c:v>
                </c:pt>
                <c:pt idx="8">
                  <c:v>1.6493102489508824</c:v>
                </c:pt>
                <c:pt idx="9">
                  <c:v>2.0039725676310454</c:v>
                </c:pt>
                <c:pt idx="10">
                  <c:v>1.6738516776168506</c:v>
                </c:pt>
                <c:pt idx="11">
                  <c:v>2.377862420158074</c:v>
                </c:pt>
              </c:numCache>
            </c:numRef>
          </c:val>
          <c:smooth val="0"/>
          <c:extLst>
            <c:ext xmlns:c16="http://schemas.microsoft.com/office/drawing/2014/chart" uri="{C3380CC4-5D6E-409C-BE32-E72D297353CC}">
              <c16:uniqueId val="{00000006-1434-4F12-961E-6819F6354CBC}"/>
            </c:ext>
          </c:extLst>
        </c:ser>
        <c:dLbls>
          <c:showLegendKey val="0"/>
          <c:showVal val="0"/>
          <c:showCatName val="0"/>
          <c:showSerName val="0"/>
          <c:showPercent val="0"/>
          <c:showBubbleSize val="0"/>
        </c:dLbls>
        <c:marker val="1"/>
        <c:smooth val="0"/>
        <c:axId val="1347454176"/>
        <c:axId val="1347449824"/>
        <c:extLst>
          <c:ext xmlns:c15="http://schemas.microsoft.com/office/drawing/2012/chart" uri="{02D57815-91ED-43cb-92C2-25804820EDAC}">
            <c15:filteredLineSeries>
              <c15:ser>
                <c:idx val="8"/>
                <c:order val="7"/>
                <c:tx>
                  <c:strRef>
                    <c:extLst>
                      <c:ext uri="{02D57815-91ED-43cb-92C2-25804820EDAC}">
                        <c15:formulaRef>
                          <c15:sqref>'2019-22'!$L$202</c15:sqref>
                        </c15:formulaRef>
                      </c:ext>
                    </c:extLst>
                    <c:strCache>
                      <c:ptCount val="1"/>
                      <c:pt idx="0">
                        <c:v>DDD8EFAV</c:v>
                      </c:pt>
                    </c:strCache>
                  </c:strRef>
                </c:tx>
                <c:cat>
                  <c:strRef>
                    <c:extLst>
                      <c:ext uri="{02D57815-91ED-43cb-92C2-25804820EDAC}">
                        <c15:formulaRef>
                          <c15:sqref>'2019-22'!$C$203:$C$214</c15:sqref>
                        </c15:formulaRef>
                      </c:ext>
                    </c:extLst>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extLst>
                      <c:ext uri="{02D57815-91ED-43cb-92C2-25804820EDAC}">
                        <c15:formulaRef>
                          <c15:sqref>'2019-22'!$L$203:$L$214</c15:sqref>
                        </c15:formulaRef>
                      </c:ext>
                    </c:extLst>
                    <c:numCache>
                      <c:formatCode>General</c:formatCode>
                      <c:ptCount val="12"/>
                      <c:pt idx="5" formatCode="0.0">
                        <c:v>6.4293553786650109E-2</c:v>
                      </c:pt>
                      <c:pt idx="6" formatCode="0.0">
                        <c:v>0.56984338095903675</c:v>
                      </c:pt>
                      <c:pt idx="7" formatCode="0.0">
                        <c:v>0.69722982177154746</c:v>
                      </c:pt>
                      <c:pt idx="8" formatCode="0.0">
                        <c:v>1.9032682932607643</c:v>
                      </c:pt>
                      <c:pt idx="9" formatCode="0.0">
                        <c:v>1.0836505180269662</c:v>
                      </c:pt>
                      <c:pt idx="10" formatCode="0.0">
                        <c:v>0.85655260288510626</c:v>
                      </c:pt>
                      <c:pt idx="11" formatCode="0.0">
                        <c:v>0.25167718221548058</c:v>
                      </c:pt>
                    </c:numCache>
                  </c:numRef>
                </c:val>
                <c:smooth val="0"/>
                <c:extLst>
                  <c:ext xmlns:c16="http://schemas.microsoft.com/office/drawing/2014/chart" uri="{C3380CC4-5D6E-409C-BE32-E72D297353CC}">
                    <c16:uniqueId val="{00000000-9A7D-4272-AE31-48586F8467F4}"/>
                  </c:ext>
                </c:extLst>
              </c15:ser>
            </c15:filteredLineSeries>
            <c15:filteredLineSeries>
              <c15:ser>
                <c:idx val="9"/>
                <c:order val="8"/>
                <c:tx>
                  <c:strRef>
                    <c:extLst xmlns:c15="http://schemas.microsoft.com/office/drawing/2012/chart">
                      <c:ext xmlns:c15="http://schemas.microsoft.com/office/drawing/2012/chart" uri="{02D57815-91ED-43cb-92C2-25804820EDAC}">
                        <c15:formulaRef>
                          <c15:sqref>'2019-22'!$M$202</c15:sqref>
                        </c15:formulaRef>
                      </c:ext>
                    </c:extLst>
                    <c:strCache>
                      <c:ptCount val="1"/>
                      <c:pt idx="0">
                        <c:v>DDD9AMP</c:v>
                      </c:pt>
                    </c:strCache>
                  </c:strRef>
                </c:tx>
                <c:cat>
                  <c:strRef>
                    <c:extLst xmlns:c15="http://schemas.microsoft.com/office/drawing/2012/chart">
                      <c:ext xmlns:c15="http://schemas.microsoft.com/office/drawing/2012/chart" uri="{02D57815-91ED-43cb-92C2-25804820EDAC}">
                        <c15:formulaRef>
                          <c15:sqref>'2019-22'!$C$203:$C$214</c15:sqref>
                        </c15:formulaRef>
                      </c:ext>
                    </c:extLst>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extLst xmlns:c15="http://schemas.microsoft.com/office/drawing/2012/chart">
                      <c:ext xmlns:c15="http://schemas.microsoft.com/office/drawing/2012/chart" uri="{02D57815-91ED-43cb-92C2-25804820EDAC}">
                        <c15:formulaRef>
                          <c15:sqref>'2019-22'!$M$203:$M$214</c15:sqref>
                        </c15:formulaRef>
                      </c:ext>
                    </c:extLst>
                    <c:numCache>
                      <c:formatCode>General</c:formatCode>
                      <c:ptCount val="12"/>
                      <c:pt idx="5" formatCode="0.0">
                        <c:v>11.779271002275234</c:v>
                      </c:pt>
                      <c:pt idx="6" formatCode="0.0">
                        <c:v>37.294716543650679</c:v>
                      </c:pt>
                      <c:pt idx="7" formatCode="0.0">
                        <c:v>35.003966174632751</c:v>
                      </c:pt>
                      <c:pt idx="8" formatCode="0.0">
                        <c:v>29.530798350315351</c:v>
                      </c:pt>
                      <c:pt idx="9" formatCode="0.0">
                        <c:v>36.578050269195685</c:v>
                      </c:pt>
                      <c:pt idx="10" formatCode="0.0">
                        <c:v>37.99590592821653</c:v>
                      </c:pt>
                      <c:pt idx="11" formatCode="0.0">
                        <c:v>38.517373076171232</c:v>
                      </c:pt>
                    </c:numCache>
                  </c:numRef>
                </c:val>
                <c:smooth val="0"/>
                <c:extLst>
                  <c:ext xmlns:c16="http://schemas.microsoft.com/office/drawing/2014/chart" uri="{C3380CC4-5D6E-409C-BE32-E72D297353CC}">
                    <c16:uniqueId val="{00000001-9A7D-4272-AE31-48586F8467F4}"/>
                  </c:ext>
                </c:extLst>
              </c15:ser>
            </c15:filteredLineSeries>
            <c15:filteredLineSeries>
              <c15:ser>
                <c:idx val="10"/>
                <c:order val="9"/>
                <c:tx>
                  <c:strRef>
                    <c:extLst xmlns:c15="http://schemas.microsoft.com/office/drawing/2012/chart">
                      <c:ext xmlns:c15="http://schemas.microsoft.com/office/drawing/2012/chart" uri="{02D57815-91ED-43cb-92C2-25804820EDAC}">
                        <c15:formulaRef>
                          <c15:sqref>'2019-22'!$N$202</c15:sqref>
                        </c15:formulaRef>
                      </c:ext>
                    </c:extLst>
                    <c:strCache>
                      <c:ptCount val="1"/>
                      <c:pt idx="0">
                        <c:v>DDD10OXA</c:v>
                      </c:pt>
                    </c:strCache>
                  </c:strRef>
                </c:tx>
                <c:cat>
                  <c:strRef>
                    <c:extLst xmlns:c15="http://schemas.microsoft.com/office/drawing/2012/chart">
                      <c:ext xmlns:c15="http://schemas.microsoft.com/office/drawing/2012/chart" uri="{02D57815-91ED-43cb-92C2-25804820EDAC}">
                        <c15:formulaRef>
                          <c15:sqref>'2019-22'!$C$203:$C$214</c15:sqref>
                        </c15:formulaRef>
                      </c:ext>
                    </c:extLst>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extLst xmlns:c15="http://schemas.microsoft.com/office/drawing/2012/chart">
                      <c:ext xmlns:c15="http://schemas.microsoft.com/office/drawing/2012/chart" uri="{02D57815-91ED-43cb-92C2-25804820EDAC}">
                        <c15:formulaRef>
                          <c15:sqref>'2019-22'!$N$203:$N$214</c15:sqref>
                        </c15:formulaRef>
                      </c:ext>
                    </c:extLst>
                    <c:numCache>
                      <c:formatCode>General</c:formatCode>
                      <c:ptCount val="12"/>
                      <c:pt idx="5" formatCode="0.0">
                        <c:v>1.3936997264783255</c:v>
                      </c:pt>
                      <c:pt idx="6" formatCode="0.0">
                        <c:v>3.4157008553579988</c:v>
                      </c:pt>
                      <c:pt idx="7" formatCode="0.0">
                        <c:v>4.7531775333585147</c:v>
                      </c:pt>
                      <c:pt idx="8" formatCode="0.0">
                        <c:v>4.5868938376687787</c:v>
                      </c:pt>
                      <c:pt idx="9" formatCode="0.0">
                        <c:v>6.780765769685666</c:v>
                      </c:pt>
                      <c:pt idx="10" formatCode="0.0">
                        <c:v>5.0117333273329594</c:v>
                      </c:pt>
                      <c:pt idx="11" formatCode="0.0">
                        <c:v>4.5153244361225422</c:v>
                      </c:pt>
                    </c:numCache>
                  </c:numRef>
                </c:val>
                <c:smooth val="0"/>
                <c:extLst>
                  <c:ext xmlns:c16="http://schemas.microsoft.com/office/drawing/2014/chart" uri="{C3380CC4-5D6E-409C-BE32-E72D297353CC}">
                    <c16:uniqueId val="{00000002-9A7D-4272-AE31-48586F8467F4}"/>
                  </c:ext>
                </c:extLst>
              </c15:ser>
            </c15:filteredLineSeries>
            <c15:filteredLineSeries>
              <c15:ser>
                <c:idx val="11"/>
                <c:order val="10"/>
                <c:tx>
                  <c:strRef>
                    <c:extLst xmlns:c15="http://schemas.microsoft.com/office/drawing/2012/chart">
                      <c:ext xmlns:c15="http://schemas.microsoft.com/office/drawing/2012/chart" uri="{02D57815-91ED-43cb-92C2-25804820EDAC}">
                        <c15:formulaRef>
                          <c15:sqref>'2019-22'!$O$202</c15:sqref>
                        </c15:formulaRef>
                      </c:ext>
                    </c:extLst>
                    <c:strCache>
                      <c:ptCount val="1"/>
                      <c:pt idx="0">
                        <c:v>DDD11AMX</c:v>
                      </c:pt>
                    </c:strCache>
                  </c:strRef>
                </c:tx>
                <c:cat>
                  <c:strRef>
                    <c:extLst xmlns:c15="http://schemas.microsoft.com/office/drawing/2012/chart">
                      <c:ext xmlns:c15="http://schemas.microsoft.com/office/drawing/2012/chart" uri="{02D57815-91ED-43cb-92C2-25804820EDAC}">
                        <c15:formulaRef>
                          <c15:sqref>'2019-22'!$C$203:$C$214</c15:sqref>
                        </c15:formulaRef>
                      </c:ext>
                    </c:extLst>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extLst xmlns:c15="http://schemas.microsoft.com/office/drawing/2012/chart">
                      <c:ext xmlns:c15="http://schemas.microsoft.com/office/drawing/2012/chart" uri="{02D57815-91ED-43cb-92C2-25804820EDAC}">
                        <c15:formulaRef>
                          <c15:sqref>'2019-22'!$O$203:$O$214</c15:sqref>
                        </c15:formulaRef>
                      </c:ext>
                    </c:extLst>
                    <c:numCache>
                      <c:formatCode>General</c:formatCode>
                      <c:ptCount val="12"/>
                      <c:pt idx="5" formatCode="0.0">
                        <c:v>3.2675348710704084E-3</c:v>
                      </c:pt>
                      <c:pt idx="6" formatCode="0.0">
                        <c:v>5.6731261006054998</c:v>
                      </c:pt>
                      <c:pt idx="7" formatCode="0.0">
                        <c:v>2.8701506194207322E-2</c:v>
                      </c:pt>
                      <c:pt idx="8" formatCode="0.0">
                        <c:v>2.7971118902641038E-2</c:v>
                      </c:pt>
                      <c:pt idx="9" formatCode="0.0">
                        <c:v>1.1231027479186697</c:v>
                      </c:pt>
                      <c:pt idx="10" formatCode="0.0">
                        <c:v>1.5548259243104311E-2</c:v>
                      </c:pt>
                      <c:pt idx="11" formatCode="0.0">
                        <c:v>1.204564925063909E-2</c:v>
                      </c:pt>
                    </c:numCache>
                  </c:numRef>
                </c:val>
                <c:smooth val="0"/>
                <c:extLst>
                  <c:ext xmlns:c16="http://schemas.microsoft.com/office/drawing/2014/chart" uri="{C3380CC4-5D6E-409C-BE32-E72D297353CC}">
                    <c16:uniqueId val="{00000003-9A7D-4272-AE31-48586F8467F4}"/>
                  </c:ext>
                </c:extLst>
              </c15:ser>
            </c15:filteredLineSeries>
            <c15:filteredLineSeries>
              <c15:ser>
                <c:idx val="12"/>
                <c:order val="11"/>
                <c:tx>
                  <c:strRef>
                    <c:extLst xmlns:c15="http://schemas.microsoft.com/office/drawing/2012/chart">
                      <c:ext xmlns:c15="http://schemas.microsoft.com/office/drawing/2012/chart" uri="{02D57815-91ED-43cb-92C2-25804820EDAC}">
                        <c15:formulaRef>
                          <c15:sqref>'2019-22'!$P$202</c15:sqref>
                        </c15:formulaRef>
                      </c:ext>
                    </c:extLst>
                    <c:strCache>
                      <c:ptCount val="1"/>
                      <c:pt idx="0">
                        <c:v>DDD12AMK</c:v>
                      </c:pt>
                    </c:strCache>
                  </c:strRef>
                </c:tx>
                <c:cat>
                  <c:strRef>
                    <c:extLst xmlns:c15="http://schemas.microsoft.com/office/drawing/2012/chart">
                      <c:ext xmlns:c15="http://schemas.microsoft.com/office/drawing/2012/chart" uri="{02D57815-91ED-43cb-92C2-25804820EDAC}">
                        <c15:formulaRef>
                          <c15:sqref>'2019-22'!$C$203:$C$214</c15:sqref>
                        </c15:formulaRef>
                      </c:ext>
                    </c:extLst>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extLst xmlns:c15="http://schemas.microsoft.com/office/drawing/2012/chart">
                      <c:ext xmlns:c15="http://schemas.microsoft.com/office/drawing/2012/chart" uri="{02D57815-91ED-43cb-92C2-25804820EDAC}">
                        <c15:formulaRef>
                          <c15:sqref>'2019-22'!$P$203:$P$214</c15:sqref>
                        </c15:formulaRef>
                      </c:ext>
                    </c:extLst>
                    <c:numCache>
                      <c:formatCode>General</c:formatCode>
                      <c:ptCount val="12"/>
                      <c:pt idx="5" formatCode="0.0">
                        <c:v>0.40709640334865449</c:v>
                      </c:pt>
                      <c:pt idx="6" formatCode="0.0">
                        <c:v>0.87899496317130099</c:v>
                      </c:pt>
                      <c:pt idx="7" formatCode="0.0">
                        <c:v>0.73836575693327544</c:v>
                      </c:pt>
                      <c:pt idx="8" formatCode="0.0">
                        <c:v>0.6205645331166556</c:v>
                      </c:pt>
                      <c:pt idx="9" formatCode="0.0">
                        <c:v>0.78295302300564074</c:v>
                      </c:pt>
                      <c:pt idx="10" formatCode="0.0">
                        <c:v>0.67846344080509557</c:v>
                      </c:pt>
                      <c:pt idx="11" formatCode="0.0">
                        <c:v>0.64831222009397116</c:v>
                      </c:pt>
                    </c:numCache>
                  </c:numRef>
                </c:val>
                <c:smooth val="0"/>
                <c:extLst>
                  <c:ext xmlns:c16="http://schemas.microsoft.com/office/drawing/2014/chart" uri="{C3380CC4-5D6E-409C-BE32-E72D297353CC}">
                    <c16:uniqueId val="{00000004-9A7D-4272-AE31-48586F8467F4}"/>
                  </c:ext>
                </c:extLst>
              </c15:ser>
            </c15:filteredLineSeries>
            <c15:filteredLineSeries>
              <c15:ser>
                <c:idx val="13"/>
                <c:order val="12"/>
                <c:tx>
                  <c:strRef>
                    <c:extLst xmlns:c15="http://schemas.microsoft.com/office/drawing/2012/chart">
                      <c:ext xmlns:c15="http://schemas.microsoft.com/office/drawing/2012/chart" uri="{02D57815-91ED-43cb-92C2-25804820EDAC}">
                        <c15:formulaRef>
                          <c15:sqref>'2019-22'!$Q$202</c15:sqref>
                        </c15:formulaRef>
                      </c:ext>
                    </c:extLst>
                    <c:strCache>
                      <c:ptCount val="1"/>
                      <c:pt idx="0">
                        <c:v>DDD13GEN</c:v>
                      </c:pt>
                    </c:strCache>
                  </c:strRef>
                </c:tx>
                <c:cat>
                  <c:strRef>
                    <c:extLst xmlns:c15="http://schemas.microsoft.com/office/drawing/2012/chart">
                      <c:ext xmlns:c15="http://schemas.microsoft.com/office/drawing/2012/chart" uri="{02D57815-91ED-43cb-92C2-25804820EDAC}">
                        <c15:formulaRef>
                          <c15:sqref>'2019-22'!$C$203:$C$214</c15:sqref>
                        </c15:formulaRef>
                      </c:ext>
                    </c:extLst>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extLst xmlns:c15="http://schemas.microsoft.com/office/drawing/2012/chart">
                      <c:ext xmlns:c15="http://schemas.microsoft.com/office/drawing/2012/chart" uri="{02D57815-91ED-43cb-92C2-25804820EDAC}">
                        <c15:formulaRef>
                          <c15:sqref>'2019-22'!$Q$203:$Q$214</c15:sqref>
                        </c15:formulaRef>
                      </c:ext>
                    </c:extLst>
                    <c:numCache>
                      <c:formatCode>General</c:formatCode>
                      <c:ptCount val="12"/>
                      <c:pt idx="5" formatCode="0.0">
                        <c:v>1.1590138395620333</c:v>
                      </c:pt>
                      <c:pt idx="6" formatCode="0.0">
                        <c:v>1.5743970551891089</c:v>
                      </c:pt>
                      <c:pt idx="7" formatCode="0.0">
                        <c:v>1.1373080218828493</c:v>
                      </c:pt>
                      <c:pt idx="8" formatCode="0.0">
                        <c:v>1.3882670093242522</c:v>
                      </c:pt>
                      <c:pt idx="9" formatCode="0.0">
                        <c:v>1.3874640492661292</c:v>
                      </c:pt>
                      <c:pt idx="10" formatCode="0.0">
                        <c:v>0.99981632777392382</c:v>
                      </c:pt>
                      <c:pt idx="11" formatCode="0.0">
                        <c:v>3.3349738289565134</c:v>
                      </c:pt>
                    </c:numCache>
                  </c:numRef>
                </c:val>
                <c:smooth val="0"/>
                <c:extLst>
                  <c:ext xmlns:c16="http://schemas.microsoft.com/office/drawing/2014/chart" uri="{C3380CC4-5D6E-409C-BE32-E72D297353CC}">
                    <c16:uniqueId val="{00000005-9A7D-4272-AE31-48586F8467F4}"/>
                  </c:ext>
                </c:extLst>
              </c15:ser>
            </c15:filteredLineSeries>
            <c15:filteredLineSeries>
              <c15:ser>
                <c:idx val="14"/>
                <c:order val="13"/>
                <c:tx>
                  <c:strRef>
                    <c:extLst xmlns:c15="http://schemas.microsoft.com/office/drawing/2012/chart">
                      <c:ext xmlns:c15="http://schemas.microsoft.com/office/drawing/2012/chart" uri="{02D57815-91ED-43cb-92C2-25804820EDAC}">
                        <c15:formulaRef>
                          <c15:sqref>'2019-22'!$R$202</c15:sqref>
                        </c15:formulaRef>
                      </c:ext>
                    </c:extLst>
                    <c:strCache>
                      <c:ptCount val="1"/>
                      <c:pt idx="0">
                        <c:v>DDD14TMX</c:v>
                      </c:pt>
                    </c:strCache>
                  </c:strRef>
                </c:tx>
                <c:cat>
                  <c:strRef>
                    <c:extLst xmlns:c15="http://schemas.microsoft.com/office/drawing/2012/chart">
                      <c:ext xmlns:c15="http://schemas.microsoft.com/office/drawing/2012/chart" uri="{02D57815-91ED-43cb-92C2-25804820EDAC}">
                        <c15:formulaRef>
                          <c15:sqref>'2019-22'!$C$203:$C$214</c15:sqref>
                        </c15:formulaRef>
                      </c:ext>
                    </c:extLst>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extLst xmlns:c15="http://schemas.microsoft.com/office/drawing/2012/chart">
                      <c:ext xmlns:c15="http://schemas.microsoft.com/office/drawing/2012/chart" uri="{02D57815-91ED-43cb-92C2-25804820EDAC}">
                        <c15:formulaRef>
                          <c15:sqref>'2019-22'!$R$203:$R$214</c15:sqref>
                        </c15:formulaRef>
                      </c:ext>
                    </c:extLst>
                    <c:numCache>
                      <c:formatCode>General</c:formatCode>
                      <c:ptCount val="12"/>
                      <c:pt idx="5" formatCode="0.0">
                        <c:v>0.50368088997882388</c:v>
                      </c:pt>
                      <c:pt idx="6" formatCode="0.0">
                        <c:v>1.6459949155085751</c:v>
                      </c:pt>
                      <c:pt idx="7" formatCode="0.0">
                        <c:v>0.34113691120544609</c:v>
                      </c:pt>
                      <c:pt idx="8" formatCode="0.0">
                        <c:v>0.49237794723816447</c:v>
                      </c:pt>
                      <c:pt idx="9" formatCode="0.0">
                        <c:v>0.41981437710706782</c:v>
                      </c:pt>
                      <c:pt idx="10" formatCode="0.0">
                        <c:v>0.48870143142180367</c:v>
                      </c:pt>
                      <c:pt idx="11" formatCode="0.0">
                        <c:v>0.23851410677903753</c:v>
                      </c:pt>
                    </c:numCache>
                  </c:numRef>
                </c:val>
                <c:smooth val="0"/>
                <c:extLst>
                  <c:ext xmlns:c16="http://schemas.microsoft.com/office/drawing/2014/chart" uri="{C3380CC4-5D6E-409C-BE32-E72D297353CC}">
                    <c16:uniqueId val="{00000006-9A7D-4272-AE31-48586F8467F4}"/>
                  </c:ext>
                </c:extLst>
              </c15:ser>
            </c15:filteredLineSeries>
            <c15:filteredLineSeries>
              <c15:ser>
                <c:idx val="15"/>
                <c:order val="14"/>
                <c:tx>
                  <c:strRef>
                    <c:extLst xmlns:c15="http://schemas.microsoft.com/office/drawing/2012/chart">
                      <c:ext xmlns:c15="http://schemas.microsoft.com/office/drawing/2012/chart" uri="{02D57815-91ED-43cb-92C2-25804820EDAC}">
                        <c15:formulaRef>
                          <c15:sqref>'2019-22'!$S$202</c15:sqref>
                        </c15:formulaRef>
                      </c:ext>
                    </c:extLst>
                    <c:strCache>
                      <c:ptCount val="1"/>
                      <c:pt idx="0">
                        <c:v>DDD15LNZ</c:v>
                      </c:pt>
                    </c:strCache>
                  </c:strRef>
                </c:tx>
                <c:cat>
                  <c:strRef>
                    <c:extLst xmlns:c15="http://schemas.microsoft.com/office/drawing/2012/chart">
                      <c:ext xmlns:c15="http://schemas.microsoft.com/office/drawing/2012/chart" uri="{02D57815-91ED-43cb-92C2-25804820EDAC}">
                        <c15:formulaRef>
                          <c15:sqref>'2019-22'!$C$203:$C$214</c15:sqref>
                        </c15:formulaRef>
                      </c:ext>
                    </c:extLst>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extLst xmlns:c15="http://schemas.microsoft.com/office/drawing/2012/chart">
                      <c:ext xmlns:c15="http://schemas.microsoft.com/office/drawing/2012/chart" uri="{02D57815-91ED-43cb-92C2-25804820EDAC}">
                        <c15:formulaRef>
                          <c15:sqref>'2019-22'!$S$203:$S$214</c15:sqref>
                        </c15:formulaRef>
                      </c:ext>
                    </c:extLst>
                    <c:numCache>
                      <c:formatCode>General</c:formatCode>
                      <c:ptCount val="12"/>
                      <c:pt idx="5" formatCode="0.0">
                        <c:v>0.65254593454611998</c:v>
                      </c:pt>
                      <c:pt idx="6" formatCode="0.0">
                        <c:v>0.96499918083989644</c:v>
                      </c:pt>
                      <c:pt idx="7" formatCode="0.0">
                        <c:v>0.99313570275222895</c:v>
                      </c:pt>
                      <c:pt idx="8" formatCode="0.0">
                        <c:v>0.70040749645710187</c:v>
                      </c:pt>
                      <c:pt idx="9" formatCode="0.0">
                        <c:v>1.1571232399588289</c:v>
                      </c:pt>
                      <c:pt idx="10" formatCode="0.0">
                        <c:v>1.1925881072548101</c:v>
                      </c:pt>
                      <c:pt idx="11" formatCode="0.0">
                        <c:v>1.0726607942625845</c:v>
                      </c:pt>
                    </c:numCache>
                  </c:numRef>
                </c:val>
                <c:smooth val="0"/>
                <c:extLst>
                  <c:ext xmlns:c16="http://schemas.microsoft.com/office/drawing/2014/chart" uri="{C3380CC4-5D6E-409C-BE32-E72D297353CC}">
                    <c16:uniqueId val="{00000007-9A7D-4272-AE31-48586F8467F4}"/>
                  </c:ext>
                </c:extLst>
              </c15:ser>
            </c15:filteredLineSeries>
          </c:ext>
        </c:extLst>
      </c:lineChart>
      <c:catAx>
        <c:axId val="134745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7449824"/>
        <c:crosses val="autoZero"/>
        <c:auto val="1"/>
        <c:lblAlgn val="ctr"/>
        <c:lblOffset val="100"/>
        <c:noMultiLvlLbl val="0"/>
      </c:catAx>
      <c:valAx>
        <c:axId val="1347449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DDD</a:t>
                </a:r>
              </a:p>
            </c:rich>
          </c:tx>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74541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endémico'!$A$75</c:f>
              <c:strCache>
                <c:ptCount val="1"/>
                <c:pt idx="0">
                  <c:v>Percentil 75</c:v>
                </c:pt>
              </c:strCache>
            </c:strRef>
          </c:tx>
          <c:spPr>
            <a:solidFill>
              <a:srgbClr val="C00000"/>
            </a:solidFill>
            <a:ln w="25400">
              <a:solidFill>
                <a:srgbClr val="FF0000"/>
              </a:solidFill>
              <a:prstDash val="solid"/>
            </a:ln>
          </c:spPr>
          <c:val>
            <c:numRef>
              <c:f>'Canal endémico'!$B$75:$BA$75</c:f>
              <c:numCache>
                <c:formatCode>0.0</c:formatCode>
                <c:ptCount val="52"/>
                <c:pt idx="0">
                  <c:v>41</c:v>
                </c:pt>
                <c:pt idx="1">
                  <c:v>38</c:v>
                </c:pt>
                <c:pt idx="2">
                  <c:v>39</c:v>
                </c:pt>
                <c:pt idx="3">
                  <c:v>33</c:v>
                </c:pt>
                <c:pt idx="4">
                  <c:v>48</c:v>
                </c:pt>
                <c:pt idx="5">
                  <c:v>43</c:v>
                </c:pt>
                <c:pt idx="6">
                  <c:v>49</c:v>
                </c:pt>
                <c:pt idx="7">
                  <c:v>50</c:v>
                </c:pt>
                <c:pt idx="8">
                  <c:v>45</c:v>
                </c:pt>
                <c:pt idx="9">
                  <c:v>56</c:v>
                </c:pt>
                <c:pt idx="10">
                  <c:v>54</c:v>
                </c:pt>
                <c:pt idx="11">
                  <c:v>48</c:v>
                </c:pt>
                <c:pt idx="12">
                  <c:v>48</c:v>
                </c:pt>
                <c:pt idx="13">
                  <c:v>51</c:v>
                </c:pt>
                <c:pt idx="14">
                  <c:v>49</c:v>
                </c:pt>
                <c:pt idx="15">
                  <c:v>45</c:v>
                </c:pt>
                <c:pt idx="16">
                  <c:v>47</c:v>
                </c:pt>
                <c:pt idx="17">
                  <c:v>50</c:v>
                </c:pt>
                <c:pt idx="18">
                  <c:v>52</c:v>
                </c:pt>
                <c:pt idx="19">
                  <c:v>47</c:v>
                </c:pt>
                <c:pt idx="20">
                  <c:v>46</c:v>
                </c:pt>
                <c:pt idx="21">
                  <c:v>46</c:v>
                </c:pt>
                <c:pt idx="22">
                  <c:v>42</c:v>
                </c:pt>
                <c:pt idx="23">
                  <c:v>50</c:v>
                </c:pt>
                <c:pt idx="24">
                  <c:v>44</c:v>
                </c:pt>
                <c:pt idx="25">
                  <c:v>41</c:v>
                </c:pt>
                <c:pt idx="26">
                  <c:v>38</c:v>
                </c:pt>
                <c:pt idx="27">
                  <c:v>47</c:v>
                </c:pt>
                <c:pt idx="28">
                  <c:v>47</c:v>
                </c:pt>
                <c:pt idx="29">
                  <c:v>45</c:v>
                </c:pt>
                <c:pt idx="30">
                  <c:v>54</c:v>
                </c:pt>
                <c:pt idx="31">
                  <c:v>52</c:v>
                </c:pt>
                <c:pt idx="32">
                  <c:v>50</c:v>
                </c:pt>
                <c:pt idx="33">
                  <c:v>41</c:v>
                </c:pt>
                <c:pt idx="34">
                  <c:v>53</c:v>
                </c:pt>
                <c:pt idx="35">
                  <c:v>55</c:v>
                </c:pt>
                <c:pt idx="36">
                  <c:v>61</c:v>
                </c:pt>
                <c:pt idx="37">
                  <c:v>50</c:v>
                </c:pt>
                <c:pt idx="38">
                  <c:v>42</c:v>
                </c:pt>
                <c:pt idx="39">
                  <c:v>46</c:v>
                </c:pt>
                <c:pt idx="40">
                  <c:v>54</c:v>
                </c:pt>
                <c:pt idx="41">
                  <c:v>44</c:v>
                </c:pt>
                <c:pt idx="42">
                  <c:v>41</c:v>
                </c:pt>
                <c:pt idx="43">
                  <c:v>55</c:v>
                </c:pt>
                <c:pt idx="44">
                  <c:v>49</c:v>
                </c:pt>
                <c:pt idx="45">
                  <c:v>40</c:v>
                </c:pt>
                <c:pt idx="46">
                  <c:v>61</c:v>
                </c:pt>
                <c:pt idx="47">
                  <c:v>41</c:v>
                </c:pt>
                <c:pt idx="48">
                  <c:v>39</c:v>
                </c:pt>
                <c:pt idx="49">
                  <c:v>57</c:v>
                </c:pt>
                <c:pt idx="50">
                  <c:v>41</c:v>
                </c:pt>
                <c:pt idx="51">
                  <c:v>48</c:v>
                </c:pt>
              </c:numCache>
            </c:numRef>
          </c:val>
          <c:extLst>
            <c:ext xmlns:c16="http://schemas.microsoft.com/office/drawing/2014/chart" uri="{C3380CC4-5D6E-409C-BE32-E72D297353CC}">
              <c16:uniqueId val="{00000002-5A99-4791-8253-E45CCB0CC22F}"/>
            </c:ext>
          </c:extLst>
        </c:ser>
        <c:ser>
          <c:idx val="1"/>
          <c:order val="2"/>
          <c:tx>
            <c:strRef>
              <c:f>'Canal endémico'!$A$73</c:f>
              <c:strCache>
                <c:ptCount val="1"/>
                <c:pt idx="0">
                  <c:v>Mediana</c:v>
                </c:pt>
              </c:strCache>
            </c:strRef>
          </c:tx>
          <c:spPr>
            <a:ln w="28575" cap="rnd">
              <a:solidFill>
                <a:schemeClr val="accent4"/>
              </a:solidFill>
              <a:round/>
            </a:ln>
            <a:effectLst/>
          </c:spPr>
          <c:val>
            <c:numRef>
              <c:f>'Canal endémico'!$B$73:$BA$73</c:f>
              <c:numCache>
                <c:formatCode>0.0</c:formatCode>
                <c:ptCount val="52"/>
                <c:pt idx="0">
                  <c:v>35</c:v>
                </c:pt>
                <c:pt idx="1">
                  <c:v>36</c:v>
                </c:pt>
                <c:pt idx="2">
                  <c:v>37</c:v>
                </c:pt>
                <c:pt idx="3">
                  <c:v>33</c:v>
                </c:pt>
                <c:pt idx="4">
                  <c:v>43</c:v>
                </c:pt>
                <c:pt idx="5">
                  <c:v>40</c:v>
                </c:pt>
                <c:pt idx="6">
                  <c:v>48</c:v>
                </c:pt>
                <c:pt idx="7">
                  <c:v>47</c:v>
                </c:pt>
                <c:pt idx="8">
                  <c:v>44</c:v>
                </c:pt>
                <c:pt idx="9">
                  <c:v>49</c:v>
                </c:pt>
                <c:pt idx="10">
                  <c:v>51</c:v>
                </c:pt>
                <c:pt idx="11">
                  <c:v>45</c:v>
                </c:pt>
                <c:pt idx="12">
                  <c:v>42</c:v>
                </c:pt>
                <c:pt idx="13">
                  <c:v>46</c:v>
                </c:pt>
                <c:pt idx="14">
                  <c:v>34</c:v>
                </c:pt>
                <c:pt idx="15">
                  <c:v>35</c:v>
                </c:pt>
                <c:pt idx="16">
                  <c:v>43</c:v>
                </c:pt>
                <c:pt idx="17">
                  <c:v>46</c:v>
                </c:pt>
                <c:pt idx="18">
                  <c:v>41</c:v>
                </c:pt>
                <c:pt idx="19">
                  <c:v>42</c:v>
                </c:pt>
                <c:pt idx="20">
                  <c:v>46</c:v>
                </c:pt>
                <c:pt idx="21">
                  <c:v>39</c:v>
                </c:pt>
                <c:pt idx="22">
                  <c:v>42</c:v>
                </c:pt>
                <c:pt idx="23">
                  <c:v>42</c:v>
                </c:pt>
                <c:pt idx="24">
                  <c:v>42</c:v>
                </c:pt>
                <c:pt idx="25">
                  <c:v>41</c:v>
                </c:pt>
                <c:pt idx="26">
                  <c:v>29</c:v>
                </c:pt>
                <c:pt idx="27">
                  <c:v>47</c:v>
                </c:pt>
                <c:pt idx="28">
                  <c:v>47</c:v>
                </c:pt>
                <c:pt idx="29">
                  <c:v>42</c:v>
                </c:pt>
                <c:pt idx="30">
                  <c:v>45</c:v>
                </c:pt>
                <c:pt idx="31">
                  <c:v>52</c:v>
                </c:pt>
                <c:pt idx="32">
                  <c:v>43</c:v>
                </c:pt>
                <c:pt idx="33">
                  <c:v>38</c:v>
                </c:pt>
                <c:pt idx="34">
                  <c:v>52</c:v>
                </c:pt>
                <c:pt idx="35">
                  <c:v>54</c:v>
                </c:pt>
                <c:pt idx="36">
                  <c:v>42</c:v>
                </c:pt>
                <c:pt idx="37">
                  <c:v>45</c:v>
                </c:pt>
                <c:pt idx="38">
                  <c:v>42</c:v>
                </c:pt>
                <c:pt idx="39">
                  <c:v>46</c:v>
                </c:pt>
                <c:pt idx="40">
                  <c:v>53</c:v>
                </c:pt>
                <c:pt idx="41">
                  <c:v>41</c:v>
                </c:pt>
                <c:pt idx="42">
                  <c:v>39</c:v>
                </c:pt>
                <c:pt idx="43">
                  <c:v>52</c:v>
                </c:pt>
                <c:pt idx="44">
                  <c:v>36</c:v>
                </c:pt>
                <c:pt idx="45">
                  <c:v>34</c:v>
                </c:pt>
                <c:pt idx="46">
                  <c:v>55</c:v>
                </c:pt>
                <c:pt idx="47">
                  <c:v>40</c:v>
                </c:pt>
                <c:pt idx="48">
                  <c:v>34</c:v>
                </c:pt>
                <c:pt idx="49">
                  <c:v>40</c:v>
                </c:pt>
                <c:pt idx="50">
                  <c:v>39</c:v>
                </c:pt>
                <c:pt idx="51">
                  <c:v>33</c:v>
                </c:pt>
              </c:numCache>
            </c:numRef>
          </c:val>
          <c:extLst>
            <c:ext xmlns:c16="http://schemas.microsoft.com/office/drawing/2014/chart" uri="{C3380CC4-5D6E-409C-BE32-E72D297353CC}">
              <c16:uniqueId val="{00000000-5A99-4791-8253-E45CCB0CC22F}"/>
            </c:ext>
          </c:extLst>
        </c:ser>
        <c:ser>
          <c:idx val="2"/>
          <c:order val="3"/>
          <c:tx>
            <c:strRef>
              <c:f>'Canal endémico'!$A$74</c:f>
              <c:strCache>
                <c:ptCount val="1"/>
                <c:pt idx="0">
                  <c:v>Percentil 25</c:v>
                </c:pt>
              </c:strCache>
            </c:strRef>
          </c:tx>
          <c:spPr>
            <a:solidFill>
              <a:srgbClr val="92D050"/>
            </a:solidFill>
            <a:ln w="28575" cap="rnd">
              <a:solidFill>
                <a:schemeClr val="accent6"/>
              </a:solidFill>
              <a:round/>
            </a:ln>
            <a:effectLst/>
          </c:spPr>
          <c:val>
            <c:numRef>
              <c:f>'Canal endémico'!$B$74:$BA$74</c:f>
              <c:numCache>
                <c:formatCode>0.0</c:formatCode>
                <c:ptCount val="52"/>
                <c:pt idx="0">
                  <c:v>35</c:v>
                </c:pt>
                <c:pt idx="1">
                  <c:v>32</c:v>
                </c:pt>
                <c:pt idx="2">
                  <c:v>29</c:v>
                </c:pt>
                <c:pt idx="3">
                  <c:v>30</c:v>
                </c:pt>
                <c:pt idx="4">
                  <c:v>42</c:v>
                </c:pt>
                <c:pt idx="5">
                  <c:v>38</c:v>
                </c:pt>
                <c:pt idx="6">
                  <c:v>42</c:v>
                </c:pt>
                <c:pt idx="7">
                  <c:v>46</c:v>
                </c:pt>
                <c:pt idx="8">
                  <c:v>39</c:v>
                </c:pt>
                <c:pt idx="9">
                  <c:v>41</c:v>
                </c:pt>
                <c:pt idx="10">
                  <c:v>46</c:v>
                </c:pt>
                <c:pt idx="11">
                  <c:v>44</c:v>
                </c:pt>
                <c:pt idx="12">
                  <c:v>34</c:v>
                </c:pt>
                <c:pt idx="13">
                  <c:v>26</c:v>
                </c:pt>
                <c:pt idx="14">
                  <c:v>29</c:v>
                </c:pt>
                <c:pt idx="15">
                  <c:v>35</c:v>
                </c:pt>
                <c:pt idx="16">
                  <c:v>41</c:v>
                </c:pt>
                <c:pt idx="17">
                  <c:v>33</c:v>
                </c:pt>
                <c:pt idx="18">
                  <c:v>40</c:v>
                </c:pt>
                <c:pt idx="19">
                  <c:v>36</c:v>
                </c:pt>
                <c:pt idx="20">
                  <c:v>43</c:v>
                </c:pt>
                <c:pt idx="21">
                  <c:v>38</c:v>
                </c:pt>
                <c:pt idx="22">
                  <c:v>41</c:v>
                </c:pt>
                <c:pt idx="23">
                  <c:v>37</c:v>
                </c:pt>
                <c:pt idx="24">
                  <c:v>36</c:v>
                </c:pt>
                <c:pt idx="25">
                  <c:v>40</c:v>
                </c:pt>
                <c:pt idx="26">
                  <c:v>28</c:v>
                </c:pt>
                <c:pt idx="27">
                  <c:v>47</c:v>
                </c:pt>
                <c:pt idx="28">
                  <c:v>40</c:v>
                </c:pt>
                <c:pt idx="29">
                  <c:v>37</c:v>
                </c:pt>
                <c:pt idx="30">
                  <c:v>43</c:v>
                </c:pt>
                <c:pt idx="31">
                  <c:v>51</c:v>
                </c:pt>
                <c:pt idx="32">
                  <c:v>41</c:v>
                </c:pt>
                <c:pt idx="33">
                  <c:v>36</c:v>
                </c:pt>
                <c:pt idx="34">
                  <c:v>43</c:v>
                </c:pt>
                <c:pt idx="35">
                  <c:v>50</c:v>
                </c:pt>
                <c:pt idx="36">
                  <c:v>42</c:v>
                </c:pt>
                <c:pt idx="37">
                  <c:v>37</c:v>
                </c:pt>
                <c:pt idx="38">
                  <c:v>40</c:v>
                </c:pt>
                <c:pt idx="39">
                  <c:v>37</c:v>
                </c:pt>
                <c:pt idx="40">
                  <c:v>43</c:v>
                </c:pt>
                <c:pt idx="41">
                  <c:v>39</c:v>
                </c:pt>
                <c:pt idx="42">
                  <c:v>35</c:v>
                </c:pt>
                <c:pt idx="43">
                  <c:v>37</c:v>
                </c:pt>
                <c:pt idx="44">
                  <c:v>33</c:v>
                </c:pt>
                <c:pt idx="45">
                  <c:v>32</c:v>
                </c:pt>
                <c:pt idx="46">
                  <c:v>33</c:v>
                </c:pt>
                <c:pt idx="47">
                  <c:v>35</c:v>
                </c:pt>
                <c:pt idx="48">
                  <c:v>33</c:v>
                </c:pt>
                <c:pt idx="49">
                  <c:v>40</c:v>
                </c:pt>
                <c:pt idx="50">
                  <c:v>35</c:v>
                </c:pt>
                <c:pt idx="51">
                  <c:v>33</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83707776"/>
        <c:axId val="83710336"/>
      </c:areaChart>
      <c:scatterChart>
        <c:scatterStyle val="lineMarker"/>
        <c:varyColors val="0"/>
        <c:ser>
          <c:idx val="0"/>
          <c:order val="0"/>
          <c:tx>
            <c:strRef>
              <c:f>'Canal endémico'!$A$72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endémico'!$B$72:$BA$72</c:f>
              <c:numCache>
                <c:formatCode>General</c:formatCode>
                <c:ptCount val="52"/>
                <c:pt idx="0">
                  <c:v>22</c:v>
                </c:pt>
                <c:pt idx="1">
                  <c:v>43</c:v>
                </c:pt>
                <c:pt idx="2">
                  <c:v>30</c:v>
                </c:pt>
                <c:pt idx="3">
                  <c:v>22</c:v>
                </c:pt>
                <c:pt idx="4">
                  <c:v>39</c:v>
                </c:pt>
                <c:pt idx="5">
                  <c:v>45</c:v>
                </c:pt>
                <c:pt idx="6">
                  <c:v>67</c:v>
                </c:pt>
                <c:pt idx="7">
                  <c:v>50</c:v>
                </c:pt>
                <c:pt idx="8">
                  <c:v>57</c:v>
                </c:pt>
                <c:pt idx="9">
                  <c:v>69</c:v>
                </c:pt>
                <c:pt idx="10">
                  <c:v>52</c:v>
                </c:pt>
                <c:pt idx="11">
                  <c:v>68</c:v>
                </c:pt>
                <c:pt idx="12">
                  <c:v>51</c:v>
                </c:pt>
                <c:pt idx="13">
                  <c:v>53</c:v>
                </c:pt>
                <c:pt idx="14">
                  <c:v>49</c:v>
                </c:pt>
                <c:pt idx="15">
                  <c:v>57</c:v>
                </c:pt>
                <c:pt idx="16">
                  <c:v>44</c:v>
                </c:pt>
                <c:pt idx="17">
                  <c:v>58</c:v>
                </c:pt>
                <c:pt idx="18">
                  <c:v>56</c:v>
                </c:pt>
                <c:pt idx="19">
                  <c:v>57</c:v>
                </c:pt>
                <c:pt idx="20">
                  <c:v>49</c:v>
                </c:pt>
                <c:pt idx="21">
                  <c:v>49</c:v>
                </c:pt>
                <c:pt idx="22">
                  <c:v>58</c:v>
                </c:pt>
                <c:pt idx="23">
                  <c:v>45</c:v>
                </c:pt>
                <c:pt idx="24">
                  <c:v>30</c:v>
                </c:pt>
                <c:pt idx="25">
                  <c:v>43</c:v>
                </c:pt>
                <c:pt idx="26">
                  <c:v>35</c:v>
                </c:pt>
                <c:pt idx="27">
                  <c:v>48</c:v>
                </c:pt>
                <c:pt idx="28">
                  <c:v>53</c:v>
                </c:pt>
                <c:pt idx="29">
                  <c:v>45</c:v>
                </c:pt>
                <c:pt idx="30">
                  <c:v>47</c:v>
                </c:pt>
                <c:pt idx="31">
                  <c:v>44</c:v>
                </c:pt>
                <c:pt idx="32">
                  <c:v>47</c:v>
                </c:pt>
                <c:pt idx="33">
                  <c:v>53</c:v>
                </c:pt>
                <c:pt idx="34">
                  <c:v>62</c:v>
                </c:pt>
                <c:pt idx="35">
                  <c:v>51</c:v>
                </c:pt>
                <c:pt idx="36">
                  <c:v>57</c:v>
                </c:pt>
                <c:pt idx="37">
                  <c:v>63</c:v>
                </c:pt>
                <c:pt idx="38">
                  <c:v>73</c:v>
                </c:pt>
                <c:pt idx="39">
                  <c:v>56</c:v>
                </c:pt>
                <c:pt idx="40">
                  <c:v>52</c:v>
                </c:pt>
                <c:pt idx="41">
                  <c:v>55</c:v>
                </c:pt>
                <c:pt idx="42">
                  <c:v>52</c:v>
                </c:pt>
                <c:pt idx="43">
                  <c:v>46</c:v>
                </c:pt>
                <c:pt idx="44">
                  <c:v>44</c:v>
                </c:pt>
                <c:pt idx="45">
                  <c:v>53</c:v>
                </c:pt>
                <c:pt idx="46">
                  <c:v>50</c:v>
                </c:pt>
                <c:pt idx="47">
                  <c:v>43</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83707776"/>
        <c:axId val="83710336"/>
      </c:scatterChart>
      <c:catAx>
        <c:axId val="83707776"/>
        <c:scaling>
          <c:orientation val="minMax"/>
        </c:scaling>
        <c:delete val="0"/>
        <c:axPos val="b"/>
        <c:title>
          <c:tx>
            <c:rich>
              <a:bodyPr/>
              <a:lstStyle/>
              <a:p>
                <a:pPr>
                  <a:defRPr/>
                </a:pPr>
                <a:r>
                  <a:rPr lang="en-US"/>
                  <a:t>Semana Epidemiológica</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83710336"/>
        <c:crosses val="autoZero"/>
        <c:auto val="1"/>
        <c:lblAlgn val="ctr"/>
        <c:lblOffset val="100"/>
        <c:noMultiLvlLbl val="0"/>
      </c:catAx>
      <c:valAx>
        <c:axId val="83710336"/>
        <c:scaling>
          <c:orientation val="minMax"/>
        </c:scaling>
        <c:delete val="0"/>
        <c:axPos val="l"/>
        <c:title>
          <c:tx>
            <c:rich>
              <a:bodyPr/>
              <a:lstStyle/>
              <a:p>
                <a:pPr>
                  <a:defRPr/>
                </a:pPr>
                <a:r>
                  <a:rPr lang="es-CO"/>
                  <a:t>Número de casos</a:t>
                </a:r>
              </a:p>
            </c:rich>
          </c:tx>
          <c:layout/>
          <c:overlay val="0"/>
        </c:title>
        <c:numFmt formatCode="0" sourceLinked="0"/>
        <c:majorTickMark val="none"/>
        <c:minorTickMark val="none"/>
        <c:tickLblPos val="nextTo"/>
        <c:spPr>
          <a:ln w="6350">
            <a:noFill/>
          </a:ln>
        </c:spPr>
        <c:txPr>
          <a:bodyPr rot="-60000000" vert="horz"/>
          <a:lstStyle/>
          <a:p>
            <a:pPr>
              <a:defRPr b="1"/>
            </a:pPr>
            <a:endParaRPr lang="en-US"/>
          </a:p>
        </c:txPr>
        <c:crossAx val="83707776"/>
        <c:crosses val="autoZero"/>
        <c:crossBetween val="between"/>
      </c:valAx>
      <c:spPr>
        <a:noFill/>
        <a:ln w="25400">
          <a:noFill/>
        </a:ln>
      </c:spPr>
    </c:plotArea>
    <c:legend>
      <c:legendPos val="b"/>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endémico'!$A$72</c:f>
              <c:strCache>
                <c:ptCount val="1"/>
                <c:pt idx="0">
                  <c:v>2022</c:v>
                </c:pt>
              </c:strCache>
            </c:strRef>
          </c:tx>
          <c:spPr>
            <a:solidFill>
              <a:srgbClr val="0070C0"/>
            </a:solidFill>
          </c:spPr>
          <c:invertIfNegative val="0"/>
          <c:val>
            <c:numRef>
              <c:f>'Canal endémico'!$B$72:$BA$72</c:f>
              <c:numCache>
                <c:formatCode>General</c:formatCode>
                <c:ptCount val="52"/>
                <c:pt idx="0">
                  <c:v>22</c:v>
                </c:pt>
                <c:pt idx="1">
                  <c:v>43</c:v>
                </c:pt>
                <c:pt idx="2">
                  <c:v>30</c:v>
                </c:pt>
                <c:pt idx="3">
                  <c:v>22</c:v>
                </c:pt>
                <c:pt idx="4">
                  <c:v>39</c:v>
                </c:pt>
                <c:pt idx="5">
                  <c:v>45</c:v>
                </c:pt>
                <c:pt idx="6">
                  <c:v>67</c:v>
                </c:pt>
                <c:pt idx="7">
                  <c:v>50</c:v>
                </c:pt>
                <c:pt idx="8">
                  <c:v>57</c:v>
                </c:pt>
                <c:pt idx="9">
                  <c:v>69</c:v>
                </c:pt>
                <c:pt idx="10">
                  <c:v>52</c:v>
                </c:pt>
                <c:pt idx="11">
                  <c:v>68</c:v>
                </c:pt>
                <c:pt idx="12">
                  <c:v>51</c:v>
                </c:pt>
                <c:pt idx="13">
                  <c:v>53</c:v>
                </c:pt>
                <c:pt idx="14">
                  <c:v>49</c:v>
                </c:pt>
                <c:pt idx="15">
                  <c:v>57</c:v>
                </c:pt>
                <c:pt idx="16">
                  <c:v>44</c:v>
                </c:pt>
                <c:pt idx="17">
                  <c:v>58</c:v>
                </c:pt>
                <c:pt idx="18">
                  <c:v>56</c:v>
                </c:pt>
                <c:pt idx="19">
                  <c:v>57</c:v>
                </c:pt>
                <c:pt idx="20">
                  <c:v>49</c:v>
                </c:pt>
                <c:pt idx="21">
                  <c:v>49</c:v>
                </c:pt>
                <c:pt idx="22">
                  <c:v>58</c:v>
                </c:pt>
                <c:pt idx="23">
                  <c:v>45</c:v>
                </c:pt>
                <c:pt idx="24">
                  <c:v>30</c:v>
                </c:pt>
                <c:pt idx="25">
                  <c:v>43</c:v>
                </c:pt>
                <c:pt idx="26">
                  <c:v>35</c:v>
                </c:pt>
                <c:pt idx="27">
                  <c:v>48</c:v>
                </c:pt>
                <c:pt idx="28">
                  <c:v>53</c:v>
                </c:pt>
                <c:pt idx="29">
                  <c:v>45</c:v>
                </c:pt>
                <c:pt idx="30">
                  <c:v>47</c:v>
                </c:pt>
                <c:pt idx="31">
                  <c:v>44</c:v>
                </c:pt>
                <c:pt idx="32">
                  <c:v>47</c:v>
                </c:pt>
                <c:pt idx="33">
                  <c:v>53</c:v>
                </c:pt>
                <c:pt idx="34">
                  <c:v>62</c:v>
                </c:pt>
                <c:pt idx="35">
                  <c:v>51</c:v>
                </c:pt>
                <c:pt idx="36">
                  <c:v>57</c:v>
                </c:pt>
                <c:pt idx="37">
                  <c:v>63</c:v>
                </c:pt>
                <c:pt idx="38">
                  <c:v>73</c:v>
                </c:pt>
                <c:pt idx="39">
                  <c:v>56</c:v>
                </c:pt>
                <c:pt idx="40">
                  <c:v>52</c:v>
                </c:pt>
                <c:pt idx="41">
                  <c:v>55</c:v>
                </c:pt>
                <c:pt idx="42">
                  <c:v>52</c:v>
                </c:pt>
                <c:pt idx="43">
                  <c:v>46</c:v>
                </c:pt>
                <c:pt idx="44">
                  <c:v>44</c:v>
                </c:pt>
                <c:pt idx="45">
                  <c:v>53</c:v>
                </c:pt>
                <c:pt idx="46">
                  <c:v>50</c:v>
                </c:pt>
                <c:pt idx="47">
                  <c:v>43</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83763968"/>
        <c:axId val="83765888"/>
      </c:barChart>
      <c:lineChart>
        <c:grouping val="standard"/>
        <c:varyColors val="0"/>
        <c:ser>
          <c:idx val="0"/>
          <c:order val="0"/>
          <c:tx>
            <c:strRef>
              <c:f>'Canal endémico'!$A$69</c:f>
              <c:strCache>
                <c:ptCount val="1"/>
                <c:pt idx="0">
                  <c:v>2019</c:v>
                </c:pt>
              </c:strCache>
            </c:strRef>
          </c:tx>
          <c:marker>
            <c:symbol val="none"/>
          </c:marker>
          <c:val>
            <c:numRef>
              <c:f>'Canal endémico'!$B$69:$BA$69</c:f>
              <c:numCache>
                <c:formatCode>General</c:formatCode>
                <c:ptCount val="52"/>
                <c:pt idx="0">
                  <c:v>41</c:v>
                </c:pt>
                <c:pt idx="1">
                  <c:v>32</c:v>
                </c:pt>
                <c:pt idx="2">
                  <c:v>29</c:v>
                </c:pt>
                <c:pt idx="3">
                  <c:v>33</c:v>
                </c:pt>
                <c:pt idx="4">
                  <c:v>34</c:v>
                </c:pt>
                <c:pt idx="5">
                  <c:v>40</c:v>
                </c:pt>
                <c:pt idx="6">
                  <c:v>57</c:v>
                </c:pt>
                <c:pt idx="7">
                  <c:v>50</c:v>
                </c:pt>
                <c:pt idx="8">
                  <c:v>44</c:v>
                </c:pt>
                <c:pt idx="9">
                  <c:v>41</c:v>
                </c:pt>
                <c:pt idx="10">
                  <c:v>54</c:v>
                </c:pt>
                <c:pt idx="11">
                  <c:v>45</c:v>
                </c:pt>
                <c:pt idx="12">
                  <c:v>48</c:v>
                </c:pt>
                <c:pt idx="13">
                  <c:v>46</c:v>
                </c:pt>
                <c:pt idx="14">
                  <c:v>71</c:v>
                </c:pt>
                <c:pt idx="15">
                  <c:v>45</c:v>
                </c:pt>
                <c:pt idx="16">
                  <c:v>47</c:v>
                </c:pt>
                <c:pt idx="17">
                  <c:v>50</c:v>
                </c:pt>
                <c:pt idx="18">
                  <c:v>52</c:v>
                </c:pt>
                <c:pt idx="19">
                  <c:v>52</c:v>
                </c:pt>
                <c:pt idx="20">
                  <c:v>43</c:v>
                </c:pt>
                <c:pt idx="21">
                  <c:v>36</c:v>
                </c:pt>
                <c:pt idx="22">
                  <c:v>46</c:v>
                </c:pt>
                <c:pt idx="23">
                  <c:v>51</c:v>
                </c:pt>
                <c:pt idx="24">
                  <c:v>45</c:v>
                </c:pt>
                <c:pt idx="25">
                  <c:v>42</c:v>
                </c:pt>
                <c:pt idx="26">
                  <c:v>27</c:v>
                </c:pt>
                <c:pt idx="27">
                  <c:v>49</c:v>
                </c:pt>
                <c:pt idx="28">
                  <c:v>51</c:v>
                </c:pt>
                <c:pt idx="29">
                  <c:v>42</c:v>
                </c:pt>
                <c:pt idx="30">
                  <c:v>45</c:v>
                </c:pt>
                <c:pt idx="31">
                  <c:v>52</c:v>
                </c:pt>
                <c:pt idx="32">
                  <c:v>54</c:v>
                </c:pt>
                <c:pt idx="33">
                  <c:v>41</c:v>
                </c:pt>
                <c:pt idx="34">
                  <c:v>52</c:v>
                </c:pt>
                <c:pt idx="35">
                  <c:v>54</c:v>
                </c:pt>
                <c:pt idx="36">
                  <c:v>61</c:v>
                </c:pt>
                <c:pt idx="37">
                  <c:v>50</c:v>
                </c:pt>
                <c:pt idx="38">
                  <c:v>42</c:v>
                </c:pt>
                <c:pt idx="39">
                  <c:v>46</c:v>
                </c:pt>
                <c:pt idx="40">
                  <c:v>43</c:v>
                </c:pt>
                <c:pt idx="41">
                  <c:v>38</c:v>
                </c:pt>
                <c:pt idx="42">
                  <c:v>41</c:v>
                </c:pt>
                <c:pt idx="43">
                  <c:v>57</c:v>
                </c:pt>
                <c:pt idx="44">
                  <c:v>36</c:v>
                </c:pt>
                <c:pt idx="45">
                  <c:v>29</c:v>
                </c:pt>
                <c:pt idx="46">
                  <c:v>55</c:v>
                </c:pt>
                <c:pt idx="47">
                  <c:v>41</c:v>
                </c:pt>
                <c:pt idx="48">
                  <c:v>39</c:v>
                </c:pt>
                <c:pt idx="49">
                  <c:v>57</c:v>
                </c:pt>
                <c:pt idx="50">
                  <c:v>39</c:v>
                </c:pt>
                <c:pt idx="51">
                  <c:v>48</c:v>
                </c:pt>
              </c:numCache>
            </c:numRef>
          </c:val>
          <c:smooth val="0"/>
          <c:extLst>
            <c:ext xmlns:c16="http://schemas.microsoft.com/office/drawing/2014/chart" uri="{C3380CC4-5D6E-409C-BE32-E72D297353CC}">
              <c16:uniqueId val="{00000001-5F54-6843-BFD9-CAA09CBC43B7}"/>
            </c:ext>
          </c:extLst>
        </c:ser>
        <c:ser>
          <c:idx val="3"/>
          <c:order val="1"/>
          <c:tx>
            <c:strRef>
              <c:f>'Canal endémico'!$A$70</c:f>
              <c:strCache>
                <c:ptCount val="1"/>
                <c:pt idx="0">
                  <c:v>2020</c:v>
                </c:pt>
              </c:strCache>
            </c:strRef>
          </c:tx>
          <c:marker>
            <c:symbol val="none"/>
          </c:marker>
          <c:val>
            <c:numRef>
              <c:f>'Canal endémico'!$B$70:$BA$70</c:f>
              <c:numCache>
                <c:formatCode>General</c:formatCode>
                <c:ptCount val="52"/>
                <c:pt idx="0">
                  <c:v>42</c:v>
                </c:pt>
                <c:pt idx="1">
                  <c:v>49</c:v>
                </c:pt>
                <c:pt idx="2">
                  <c:v>37</c:v>
                </c:pt>
                <c:pt idx="3">
                  <c:v>41</c:v>
                </c:pt>
                <c:pt idx="4">
                  <c:v>50</c:v>
                </c:pt>
                <c:pt idx="5">
                  <c:v>49</c:v>
                </c:pt>
                <c:pt idx="6">
                  <c:v>42</c:v>
                </c:pt>
                <c:pt idx="7">
                  <c:v>56</c:v>
                </c:pt>
                <c:pt idx="8">
                  <c:v>60</c:v>
                </c:pt>
                <c:pt idx="9">
                  <c:v>59</c:v>
                </c:pt>
                <c:pt idx="10">
                  <c:v>57</c:v>
                </c:pt>
                <c:pt idx="11">
                  <c:v>48</c:v>
                </c:pt>
                <c:pt idx="12">
                  <c:v>34</c:v>
                </c:pt>
                <c:pt idx="13">
                  <c:v>15</c:v>
                </c:pt>
                <c:pt idx="14">
                  <c:v>34</c:v>
                </c:pt>
                <c:pt idx="15">
                  <c:v>35</c:v>
                </c:pt>
                <c:pt idx="16">
                  <c:v>43</c:v>
                </c:pt>
                <c:pt idx="17">
                  <c:v>22</c:v>
                </c:pt>
                <c:pt idx="18">
                  <c:v>40</c:v>
                </c:pt>
                <c:pt idx="19">
                  <c:v>36</c:v>
                </c:pt>
                <c:pt idx="20">
                  <c:v>46</c:v>
                </c:pt>
                <c:pt idx="21">
                  <c:v>46</c:v>
                </c:pt>
                <c:pt idx="22">
                  <c:v>38</c:v>
                </c:pt>
                <c:pt idx="23">
                  <c:v>37</c:v>
                </c:pt>
                <c:pt idx="24">
                  <c:v>34</c:v>
                </c:pt>
                <c:pt idx="25">
                  <c:v>41</c:v>
                </c:pt>
                <c:pt idx="26">
                  <c:v>28</c:v>
                </c:pt>
                <c:pt idx="27">
                  <c:v>47</c:v>
                </c:pt>
                <c:pt idx="28">
                  <c:v>40</c:v>
                </c:pt>
                <c:pt idx="29">
                  <c:v>32</c:v>
                </c:pt>
                <c:pt idx="30">
                  <c:v>35</c:v>
                </c:pt>
                <c:pt idx="31">
                  <c:v>30</c:v>
                </c:pt>
                <c:pt idx="32">
                  <c:v>43</c:v>
                </c:pt>
                <c:pt idx="33">
                  <c:v>35</c:v>
                </c:pt>
                <c:pt idx="34">
                  <c:v>29</c:v>
                </c:pt>
                <c:pt idx="35">
                  <c:v>35</c:v>
                </c:pt>
                <c:pt idx="36">
                  <c:v>42</c:v>
                </c:pt>
                <c:pt idx="37">
                  <c:v>32</c:v>
                </c:pt>
                <c:pt idx="38">
                  <c:v>36</c:v>
                </c:pt>
                <c:pt idx="39">
                  <c:v>30</c:v>
                </c:pt>
                <c:pt idx="40">
                  <c:v>33</c:v>
                </c:pt>
                <c:pt idx="41">
                  <c:v>39</c:v>
                </c:pt>
                <c:pt idx="42">
                  <c:v>35</c:v>
                </c:pt>
                <c:pt idx="43">
                  <c:v>36</c:v>
                </c:pt>
                <c:pt idx="44">
                  <c:v>33</c:v>
                </c:pt>
                <c:pt idx="45">
                  <c:v>32</c:v>
                </c:pt>
                <c:pt idx="46">
                  <c:v>33</c:v>
                </c:pt>
                <c:pt idx="47">
                  <c:v>30</c:v>
                </c:pt>
                <c:pt idx="48">
                  <c:v>31</c:v>
                </c:pt>
                <c:pt idx="49">
                  <c:v>40</c:v>
                </c:pt>
                <c:pt idx="50">
                  <c:v>35</c:v>
                </c:pt>
                <c:pt idx="51">
                  <c:v>21</c:v>
                </c:pt>
              </c:numCache>
            </c:numRef>
          </c:val>
          <c:smooth val="0"/>
          <c:extLst>
            <c:ext xmlns:c16="http://schemas.microsoft.com/office/drawing/2014/chart" uri="{C3380CC4-5D6E-409C-BE32-E72D297353CC}">
              <c16:uniqueId val="{00000002-5F54-6843-BFD9-CAA09CBC43B7}"/>
            </c:ext>
          </c:extLst>
        </c:ser>
        <c:ser>
          <c:idx val="4"/>
          <c:order val="2"/>
          <c:tx>
            <c:strRef>
              <c:f>'Canal endémico'!$A$71</c:f>
              <c:strCache>
                <c:ptCount val="1"/>
                <c:pt idx="0">
                  <c:v>2021</c:v>
                </c:pt>
              </c:strCache>
            </c:strRef>
          </c:tx>
          <c:marker>
            <c:symbol val="none"/>
          </c:marker>
          <c:val>
            <c:numRef>
              <c:f>'Canal endémico'!$B$71:$BA$71</c:f>
              <c:numCache>
                <c:formatCode>General</c:formatCode>
                <c:ptCount val="52"/>
                <c:pt idx="0">
                  <c:v>24</c:v>
                </c:pt>
                <c:pt idx="1">
                  <c:v>38</c:v>
                </c:pt>
                <c:pt idx="2">
                  <c:v>39</c:v>
                </c:pt>
                <c:pt idx="3">
                  <c:v>33</c:v>
                </c:pt>
                <c:pt idx="4">
                  <c:v>42</c:v>
                </c:pt>
                <c:pt idx="5">
                  <c:v>38</c:v>
                </c:pt>
                <c:pt idx="6">
                  <c:v>49</c:v>
                </c:pt>
                <c:pt idx="7">
                  <c:v>47</c:v>
                </c:pt>
                <c:pt idx="8">
                  <c:v>31</c:v>
                </c:pt>
                <c:pt idx="9">
                  <c:v>40</c:v>
                </c:pt>
                <c:pt idx="10">
                  <c:v>51</c:v>
                </c:pt>
                <c:pt idx="11">
                  <c:v>37</c:v>
                </c:pt>
                <c:pt idx="12">
                  <c:v>34</c:v>
                </c:pt>
                <c:pt idx="13">
                  <c:v>26</c:v>
                </c:pt>
                <c:pt idx="14">
                  <c:v>28</c:v>
                </c:pt>
                <c:pt idx="15">
                  <c:v>28</c:v>
                </c:pt>
                <c:pt idx="16">
                  <c:v>29</c:v>
                </c:pt>
                <c:pt idx="17">
                  <c:v>33</c:v>
                </c:pt>
                <c:pt idx="18">
                  <c:v>27</c:v>
                </c:pt>
                <c:pt idx="19">
                  <c:v>47</c:v>
                </c:pt>
                <c:pt idx="20">
                  <c:v>46</c:v>
                </c:pt>
                <c:pt idx="21">
                  <c:v>39</c:v>
                </c:pt>
                <c:pt idx="22">
                  <c:v>42</c:v>
                </c:pt>
                <c:pt idx="23">
                  <c:v>23</c:v>
                </c:pt>
                <c:pt idx="24">
                  <c:v>36</c:v>
                </c:pt>
                <c:pt idx="25">
                  <c:v>35</c:v>
                </c:pt>
                <c:pt idx="26">
                  <c:v>53</c:v>
                </c:pt>
                <c:pt idx="27">
                  <c:v>34</c:v>
                </c:pt>
                <c:pt idx="28">
                  <c:v>47</c:v>
                </c:pt>
                <c:pt idx="29">
                  <c:v>37</c:v>
                </c:pt>
                <c:pt idx="30">
                  <c:v>43</c:v>
                </c:pt>
                <c:pt idx="31">
                  <c:v>51</c:v>
                </c:pt>
                <c:pt idx="32">
                  <c:v>40</c:v>
                </c:pt>
                <c:pt idx="33">
                  <c:v>42</c:v>
                </c:pt>
                <c:pt idx="34">
                  <c:v>53</c:v>
                </c:pt>
                <c:pt idx="35">
                  <c:v>55</c:v>
                </c:pt>
                <c:pt idx="36">
                  <c:v>62</c:v>
                </c:pt>
                <c:pt idx="37">
                  <c:v>45</c:v>
                </c:pt>
                <c:pt idx="38">
                  <c:v>42</c:v>
                </c:pt>
                <c:pt idx="39">
                  <c:v>54</c:v>
                </c:pt>
                <c:pt idx="40">
                  <c:v>54</c:v>
                </c:pt>
                <c:pt idx="41">
                  <c:v>51</c:v>
                </c:pt>
                <c:pt idx="42">
                  <c:v>33</c:v>
                </c:pt>
                <c:pt idx="43">
                  <c:v>52</c:v>
                </c:pt>
                <c:pt idx="44">
                  <c:v>49</c:v>
                </c:pt>
                <c:pt idx="45">
                  <c:v>40</c:v>
                </c:pt>
                <c:pt idx="46">
                  <c:v>28</c:v>
                </c:pt>
                <c:pt idx="47">
                  <c:v>48</c:v>
                </c:pt>
                <c:pt idx="48">
                  <c:v>39</c:v>
                </c:pt>
                <c:pt idx="49">
                  <c:v>40</c:v>
                </c:pt>
                <c:pt idx="50">
                  <c:v>34</c:v>
                </c:pt>
                <c:pt idx="51">
                  <c:v>33</c:v>
                </c:pt>
              </c:numCache>
            </c:numRef>
          </c:val>
          <c:smooth val="0"/>
          <c:extLst>
            <c:ext xmlns:c16="http://schemas.microsoft.com/office/drawing/2014/chart" uri="{C3380CC4-5D6E-409C-BE32-E72D297353CC}">
              <c16:uniqueId val="{00000000-1F80-5945-B302-D68D8D031777}"/>
            </c:ext>
          </c:extLst>
        </c:ser>
        <c:dLbls>
          <c:showLegendKey val="0"/>
          <c:showVal val="0"/>
          <c:showCatName val="0"/>
          <c:showSerName val="0"/>
          <c:showPercent val="0"/>
          <c:showBubbleSize val="0"/>
        </c:dLbls>
        <c:marker val="1"/>
        <c:smooth val="0"/>
        <c:axId val="83763968"/>
        <c:axId val="83765888"/>
      </c:lineChart>
      <c:catAx>
        <c:axId val="83763968"/>
        <c:scaling>
          <c:orientation val="minMax"/>
        </c:scaling>
        <c:delete val="0"/>
        <c:axPos val="b"/>
        <c:title>
          <c:tx>
            <c:rich>
              <a:bodyPr/>
              <a:lstStyle/>
              <a:p>
                <a:pPr>
                  <a:defRPr/>
                </a:pPr>
                <a:r>
                  <a:rPr lang="en-US"/>
                  <a:t>Semana Epidemiológica</a:t>
                </a:r>
              </a:p>
            </c:rich>
          </c:tx>
          <c:layout/>
          <c:overlay val="0"/>
        </c:title>
        <c:majorTickMark val="out"/>
        <c:minorTickMark val="none"/>
        <c:tickLblPos val="nextTo"/>
        <c:crossAx val="83765888"/>
        <c:crosses val="autoZero"/>
        <c:auto val="1"/>
        <c:lblAlgn val="ctr"/>
        <c:lblOffset val="100"/>
        <c:noMultiLvlLbl val="0"/>
      </c:catAx>
      <c:valAx>
        <c:axId val="83765888"/>
        <c:scaling>
          <c:orientation val="minMax"/>
        </c:scaling>
        <c:delete val="0"/>
        <c:axPos val="l"/>
        <c:title>
          <c:tx>
            <c:rich>
              <a:bodyPr rot="-5400000" vert="horz"/>
              <a:lstStyle/>
              <a:p>
                <a:pPr>
                  <a:defRPr/>
                </a:pPr>
                <a:r>
                  <a:rPr lang="en-US"/>
                  <a:t>Casos</a:t>
                </a:r>
              </a:p>
            </c:rich>
          </c:tx>
          <c:layout/>
          <c:overlay val="0"/>
        </c:title>
        <c:numFmt formatCode="General" sourceLinked="1"/>
        <c:majorTickMark val="out"/>
        <c:minorTickMark val="none"/>
        <c:tickLblPos val="nextTo"/>
        <c:crossAx val="83763968"/>
        <c:crosses val="autoZero"/>
        <c:crossBetween val="between"/>
      </c:valAx>
    </c:plotArea>
    <c:legend>
      <c:legendPos val="t"/>
      <c:layou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1042179950905"/>
          <c:y val="5.1205251611367152E-2"/>
          <c:w val="0.82903014415755127"/>
          <c:h val="0.65161690565805375"/>
        </c:manualLayout>
      </c:layout>
      <c:barChart>
        <c:barDir val="col"/>
        <c:grouping val="clustered"/>
        <c:varyColors val="0"/>
        <c:ser>
          <c:idx val="0"/>
          <c:order val="0"/>
          <c:tx>
            <c:strRef>
              <c:f>'Edad-CicloVital'!$N$3</c:f>
              <c:strCache>
                <c:ptCount val="1"/>
                <c:pt idx="0">
                  <c:v>% Casos</c:v>
                </c:pt>
              </c:strCache>
            </c:strRef>
          </c:tx>
          <c:invertIfNegative val="0"/>
          <c:cat>
            <c:strRef>
              <c:f>'Edad-CicloVital'!$H$4:$H$17</c:f>
              <c:strCache>
                <c:ptCount val="14"/>
                <c:pt idx="0">
                  <c:v>5 a 9</c:v>
                </c:pt>
                <c:pt idx="1">
                  <c:v>10 a 14</c:v>
                </c:pt>
                <c:pt idx="2">
                  <c:v>15 a 19</c:v>
                </c:pt>
                <c:pt idx="3">
                  <c:v>20 a 24</c:v>
                </c:pt>
                <c:pt idx="4">
                  <c:v>25 a 29</c:v>
                </c:pt>
                <c:pt idx="5">
                  <c:v>30 a 34</c:v>
                </c:pt>
                <c:pt idx="6">
                  <c:v>35 a 39</c:v>
                </c:pt>
                <c:pt idx="7">
                  <c:v>40 a 44</c:v>
                </c:pt>
                <c:pt idx="8">
                  <c:v>45 a 49</c:v>
                </c:pt>
                <c:pt idx="9">
                  <c:v>50 a 54</c:v>
                </c:pt>
                <c:pt idx="10">
                  <c:v>55 a 59</c:v>
                </c:pt>
                <c:pt idx="11">
                  <c:v>60 a 64</c:v>
                </c:pt>
                <c:pt idx="12">
                  <c:v>65 a 69</c:v>
                </c:pt>
                <c:pt idx="13">
                  <c:v>70 y más</c:v>
                </c:pt>
              </c:strCache>
            </c:strRef>
          </c:cat>
          <c:val>
            <c:numRef>
              <c:f>'Edad-CicloVital'!$N$4:$N$17</c:f>
              <c:numCache>
                <c:formatCode>0.0</c:formatCode>
                <c:ptCount val="14"/>
                <c:pt idx="0">
                  <c:v>0.45986622073578598</c:v>
                </c:pt>
                <c:pt idx="1">
                  <c:v>11.538461538461538</c:v>
                </c:pt>
                <c:pt idx="2">
                  <c:v>28.637123745819398</c:v>
                </c:pt>
                <c:pt idx="3">
                  <c:v>20.944816053511705</c:v>
                </c:pt>
                <c:pt idx="4">
                  <c:v>12.54180602006689</c:v>
                </c:pt>
                <c:pt idx="5">
                  <c:v>7.5250836120401345</c:v>
                </c:pt>
                <c:pt idx="6">
                  <c:v>5.6856187290969897</c:v>
                </c:pt>
                <c:pt idx="7">
                  <c:v>4.3896321070234112</c:v>
                </c:pt>
                <c:pt idx="8">
                  <c:v>2.4665551839464883</c:v>
                </c:pt>
                <c:pt idx="9">
                  <c:v>1.7558528428093645</c:v>
                </c:pt>
                <c:pt idx="10">
                  <c:v>1.5886287625418061</c:v>
                </c:pt>
                <c:pt idx="11">
                  <c:v>1.0033444816053512</c:v>
                </c:pt>
                <c:pt idx="12">
                  <c:v>0.71070234113712372</c:v>
                </c:pt>
                <c:pt idx="13">
                  <c:v>0.75250836120401343</c:v>
                </c:pt>
              </c:numCache>
            </c:numRef>
          </c:val>
          <c:extLst>
            <c:ext xmlns:c16="http://schemas.microsoft.com/office/drawing/2014/chart" uri="{C3380CC4-5D6E-409C-BE32-E72D297353CC}">
              <c16:uniqueId val="{00000000-21F9-C040-A6F9-2398F49BD508}"/>
            </c:ext>
          </c:extLst>
        </c:ser>
        <c:dLbls>
          <c:showLegendKey val="0"/>
          <c:showVal val="0"/>
          <c:showCatName val="0"/>
          <c:showSerName val="0"/>
          <c:showPercent val="0"/>
          <c:showBubbleSize val="0"/>
        </c:dLbls>
        <c:gapWidth val="9"/>
        <c:axId val="92565504"/>
        <c:axId val="92567424"/>
      </c:barChart>
      <c:catAx>
        <c:axId val="92565504"/>
        <c:scaling>
          <c:orientation val="minMax"/>
        </c:scaling>
        <c:delete val="0"/>
        <c:axPos val="b"/>
        <c:title>
          <c:tx>
            <c:rich>
              <a:bodyPr/>
              <a:lstStyle/>
              <a:p>
                <a:pPr>
                  <a:defRPr sz="700"/>
                </a:pPr>
                <a:r>
                  <a:rPr lang="en-US" sz="700"/>
                  <a:t>Grupos de edad</a:t>
                </a:r>
              </a:p>
            </c:rich>
          </c:tx>
          <c:layout/>
          <c:overlay val="0"/>
        </c:title>
        <c:numFmt formatCode="General" sourceLinked="0"/>
        <c:majorTickMark val="out"/>
        <c:minorTickMark val="none"/>
        <c:tickLblPos val="nextTo"/>
        <c:crossAx val="92567424"/>
        <c:crosses val="autoZero"/>
        <c:auto val="1"/>
        <c:lblAlgn val="ctr"/>
        <c:lblOffset val="100"/>
        <c:noMultiLvlLbl val="0"/>
      </c:catAx>
      <c:valAx>
        <c:axId val="92567424"/>
        <c:scaling>
          <c:orientation val="minMax"/>
        </c:scaling>
        <c:delete val="0"/>
        <c:axPos val="l"/>
        <c:title>
          <c:tx>
            <c:rich>
              <a:bodyPr rot="-5400000" vert="horz"/>
              <a:lstStyle/>
              <a:p>
                <a:pPr>
                  <a:defRPr sz="700"/>
                </a:pPr>
                <a:r>
                  <a:rPr lang="en-US" sz="700"/>
                  <a:t>Porcentaje</a:t>
                </a:r>
              </a:p>
            </c:rich>
          </c:tx>
          <c:layout>
            <c:manualLayout>
              <c:xMode val="edge"/>
              <c:yMode val="edge"/>
              <c:x val="1.978239058819278E-2"/>
              <c:y val="0.31100944995266522"/>
            </c:manualLayout>
          </c:layout>
          <c:overlay val="0"/>
        </c:title>
        <c:numFmt formatCode="0.0" sourceLinked="1"/>
        <c:majorTickMark val="out"/>
        <c:minorTickMark val="none"/>
        <c:tickLblPos val="nextTo"/>
        <c:txPr>
          <a:bodyPr/>
          <a:lstStyle/>
          <a:p>
            <a:pPr>
              <a:defRPr sz="700"/>
            </a:pPr>
            <a:endParaRPr lang="en-US"/>
          </a:p>
        </c:txPr>
        <c:crossAx val="92565504"/>
        <c:crosses val="autoZero"/>
        <c:crossBetween val="between"/>
      </c:valAx>
      <c:dTable>
        <c:showHorzBorder val="1"/>
        <c:showVertBorder val="1"/>
        <c:showOutline val="1"/>
        <c:showKeys val="1"/>
        <c:txPr>
          <a:bodyPr/>
          <a:lstStyle/>
          <a:p>
            <a:pPr rtl="0">
              <a:defRPr sz="700"/>
            </a:pPr>
            <a:endParaRPr lang="en-US"/>
          </a:p>
        </c:txPr>
      </c:dTable>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FactoresASOCIADOS!$E$2</c:f>
              <c:strCache>
                <c:ptCount val="1"/>
                <c:pt idx="0">
                  <c:v>%</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FactoresASOCIADOS!$A$3:$A$12</c:f>
              <c:strCache>
                <c:ptCount val="10"/>
                <c:pt idx="0">
                  <c:v>Suicidio familiar amigo</c:v>
                </c:pt>
                <c:pt idx="1">
                  <c:v>Problema legal</c:v>
                </c:pt>
                <c:pt idx="2">
                  <c:v>Maltrato físico, psicológico o sexual</c:v>
                </c:pt>
                <c:pt idx="3">
                  <c:v>Muerte de familiar</c:v>
                </c:pt>
                <c:pt idx="4">
                  <c:v>Problema laboral</c:v>
                </c:pt>
                <c:pt idx="5">
                  <c:v>Problema escolar/ educación</c:v>
                </c:pt>
                <c:pt idx="6">
                  <c:v>Enfermedad crónica dolorosa o discapacitante</c:v>
                </c:pt>
                <c:pt idx="7">
                  <c:v>Problemas económicos</c:v>
                </c:pt>
                <c:pt idx="8">
                  <c:v>Conflictos con pareja o expareja</c:v>
                </c:pt>
                <c:pt idx="9">
                  <c:v>Problemas familiares</c:v>
                </c:pt>
              </c:strCache>
            </c:strRef>
          </c:cat>
          <c:val>
            <c:numRef>
              <c:f>FactoresASOCIADOS!$E$3:$E$12</c:f>
              <c:numCache>
                <c:formatCode>0.0</c:formatCode>
                <c:ptCount val="10"/>
                <c:pt idx="0">
                  <c:v>1.2533232054690469</c:v>
                </c:pt>
                <c:pt idx="1">
                  <c:v>1.2913026965438663</c:v>
                </c:pt>
                <c:pt idx="2">
                  <c:v>4.8233953665020888</c:v>
                </c:pt>
                <c:pt idx="3">
                  <c:v>4.8993543486517277</c:v>
                </c:pt>
                <c:pt idx="4">
                  <c:v>5.0892518040258263</c:v>
                </c:pt>
                <c:pt idx="5">
                  <c:v>5.9248006076718571</c:v>
                </c:pt>
                <c:pt idx="6">
                  <c:v>7.9377136346372961</c:v>
                </c:pt>
                <c:pt idx="7">
                  <c:v>8.9251804025826047</c:v>
                </c:pt>
                <c:pt idx="8">
                  <c:v>26.699582225598178</c:v>
                </c:pt>
                <c:pt idx="9">
                  <c:v>33.156095708317508</c:v>
                </c:pt>
              </c:numCache>
            </c:numRef>
          </c:val>
          <c:extLst>
            <c:ext xmlns:c16="http://schemas.microsoft.com/office/drawing/2014/chart" uri="{C3380CC4-5D6E-409C-BE32-E72D297353CC}">
              <c16:uniqueId val="{00000000-3270-4C43-907C-037FAD45DCE0}"/>
            </c:ext>
          </c:extLst>
        </c:ser>
        <c:dLbls>
          <c:dLblPos val="outEnd"/>
          <c:showLegendKey val="0"/>
          <c:showVal val="1"/>
          <c:showCatName val="0"/>
          <c:showSerName val="0"/>
          <c:showPercent val="0"/>
          <c:showBubbleSize val="0"/>
        </c:dLbls>
        <c:gapWidth val="150"/>
        <c:axId val="92590464"/>
        <c:axId val="92874624"/>
      </c:barChart>
      <c:catAx>
        <c:axId val="92590464"/>
        <c:scaling>
          <c:orientation val="minMax"/>
        </c:scaling>
        <c:delete val="0"/>
        <c:axPos val="l"/>
        <c:numFmt formatCode="General" sourceLinked="0"/>
        <c:majorTickMark val="none"/>
        <c:minorTickMark val="none"/>
        <c:tickLblPos val="nextTo"/>
        <c:txPr>
          <a:bodyPr/>
          <a:lstStyle/>
          <a:p>
            <a:pPr>
              <a:defRPr sz="700"/>
            </a:pPr>
            <a:endParaRPr lang="en-US"/>
          </a:p>
        </c:txPr>
        <c:crossAx val="92874624"/>
        <c:crosses val="autoZero"/>
        <c:auto val="1"/>
        <c:lblAlgn val="ctr"/>
        <c:lblOffset val="100"/>
        <c:noMultiLvlLbl val="0"/>
      </c:catAx>
      <c:valAx>
        <c:axId val="92874624"/>
        <c:scaling>
          <c:orientation val="minMax"/>
        </c:scaling>
        <c:delete val="0"/>
        <c:axPos val="b"/>
        <c:title>
          <c:tx>
            <c:rich>
              <a:bodyPr/>
              <a:lstStyle/>
              <a:p>
                <a:pPr>
                  <a:defRPr sz="800"/>
                </a:pPr>
                <a:r>
                  <a:rPr lang="es-CO" sz="800"/>
                  <a:t>Porcentaje</a:t>
                </a:r>
              </a:p>
            </c:rich>
          </c:tx>
          <c:layout/>
          <c:overlay val="0"/>
        </c:title>
        <c:numFmt formatCode="0.0" sourceLinked="1"/>
        <c:majorTickMark val="none"/>
        <c:minorTickMark val="none"/>
        <c:tickLblPos val="nextTo"/>
        <c:txPr>
          <a:bodyPr/>
          <a:lstStyle/>
          <a:p>
            <a:pPr>
              <a:defRPr sz="800"/>
            </a:pPr>
            <a:endParaRPr lang="en-US"/>
          </a:p>
        </c:txPr>
        <c:crossAx val="925904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endémico(B)'!$A$72</c:f>
              <c:strCache>
                <c:ptCount val="1"/>
                <c:pt idx="0">
                  <c:v>2022</c:v>
                </c:pt>
              </c:strCache>
            </c:strRef>
          </c:tx>
          <c:spPr>
            <a:solidFill>
              <a:srgbClr val="0070C0"/>
            </a:solidFill>
          </c:spPr>
          <c:invertIfNegative val="0"/>
          <c:val>
            <c:numRef>
              <c:f>'Canal endémico(B)'!$B$72:$BA$72</c:f>
              <c:numCache>
                <c:formatCode>General</c:formatCode>
                <c:ptCount val="52"/>
                <c:pt idx="0">
                  <c:v>1</c:v>
                </c:pt>
                <c:pt idx="1">
                  <c:v>1</c:v>
                </c:pt>
                <c:pt idx="2">
                  <c:v>2</c:v>
                </c:pt>
                <c:pt idx="3">
                  <c:v>4</c:v>
                </c:pt>
                <c:pt idx="4">
                  <c:v>6</c:v>
                </c:pt>
                <c:pt idx="5">
                  <c:v>1</c:v>
                </c:pt>
                <c:pt idx="6">
                  <c:v>2</c:v>
                </c:pt>
                <c:pt idx="7">
                  <c:v>3</c:v>
                </c:pt>
                <c:pt idx="8">
                  <c:v>6</c:v>
                </c:pt>
                <c:pt idx="9">
                  <c:v>5</c:v>
                </c:pt>
                <c:pt idx="10">
                  <c:v>1</c:v>
                </c:pt>
                <c:pt idx="11">
                  <c:v>4</c:v>
                </c:pt>
                <c:pt idx="12">
                  <c:v>3</c:v>
                </c:pt>
                <c:pt idx="13">
                  <c:v>5</c:v>
                </c:pt>
                <c:pt idx="14">
                  <c:v>1</c:v>
                </c:pt>
                <c:pt idx="15">
                  <c:v>2</c:v>
                </c:pt>
                <c:pt idx="16">
                  <c:v>2</c:v>
                </c:pt>
                <c:pt idx="17">
                  <c:v>2</c:v>
                </c:pt>
                <c:pt idx="18">
                  <c:v>2</c:v>
                </c:pt>
                <c:pt idx="19">
                  <c:v>4</c:v>
                </c:pt>
                <c:pt idx="20">
                  <c:v>2</c:v>
                </c:pt>
                <c:pt idx="21">
                  <c:v>5</c:v>
                </c:pt>
                <c:pt idx="22">
                  <c:v>1</c:v>
                </c:pt>
                <c:pt idx="23">
                  <c:v>3</c:v>
                </c:pt>
                <c:pt idx="24">
                  <c:v>4</c:v>
                </c:pt>
                <c:pt idx="25">
                  <c:v>1</c:v>
                </c:pt>
                <c:pt idx="26">
                  <c:v>1</c:v>
                </c:pt>
                <c:pt idx="27">
                  <c:v>3</c:v>
                </c:pt>
                <c:pt idx="28">
                  <c:v>3</c:v>
                </c:pt>
                <c:pt idx="29">
                  <c:v>2</c:v>
                </c:pt>
                <c:pt idx="30">
                  <c:v>3</c:v>
                </c:pt>
                <c:pt idx="31">
                  <c:v>4</c:v>
                </c:pt>
                <c:pt idx="32">
                  <c:v>2</c:v>
                </c:pt>
                <c:pt idx="33">
                  <c:v>8</c:v>
                </c:pt>
                <c:pt idx="34">
                  <c:v>1</c:v>
                </c:pt>
                <c:pt idx="35">
                  <c:v>1</c:v>
                </c:pt>
                <c:pt idx="36">
                  <c:v>5</c:v>
                </c:pt>
                <c:pt idx="37">
                  <c:v>4</c:v>
                </c:pt>
                <c:pt idx="38">
                  <c:v>2</c:v>
                </c:pt>
                <c:pt idx="39">
                  <c:v>2</c:v>
                </c:pt>
                <c:pt idx="40">
                  <c:v>4</c:v>
                </c:pt>
                <c:pt idx="41">
                  <c:v>3</c:v>
                </c:pt>
                <c:pt idx="42">
                  <c:v>2</c:v>
                </c:pt>
                <c:pt idx="43">
                  <c:v>1</c:v>
                </c:pt>
                <c:pt idx="44">
                  <c:v>5</c:v>
                </c:pt>
                <c:pt idx="45">
                  <c:v>2</c:v>
                </c:pt>
                <c:pt idx="46">
                  <c:v>6</c:v>
                </c:pt>
                <c:pt idx="47">
                  <c:v>5</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93895296"/>
        <c:axId val="93905664"/>
      </c:barChart>
      <c:lineChart>
        <c:grouping val="standard"/>
        <c:varyColors val="0"/>
        <c:ser>
          <c:idx val="1"/>
          <c:order val="0"/>
          <c:tx>
            <c:strRef>
              <c:f>'Canal endémico(B)'!$A$71</c:f>
              <c:strCache>
                <c:ptCount val="1"/>
                <c:pt idx="0">
                  <c:v>2021</c:v>
                </c:pt>
              </c:strCache>
            </c:strRef>
          </c:tx>
          <c:spPr>
            <a:ln w="22225"/>
          </c:spPr>
          <c:marker>
            <c:symbol val="none"/>
          </c:marker>
          <c:val>
            <c:numRef>
              <c:f>'Canal endémico(B)'!$B$71:$BA$71</c:f>
              <c:numCache>
                <c:formatCode>General</c:formatCode>
                <c:ptCount val="52"/>
                <c:pt idx="0">
                  <c:v>0</c:v>
                </c:pt>
                <c:pt idx="1">
                  <c:v>1</c:v>
                </c:pt>
                <c:pt idx="2">
                  <c:v>3</c:v>
                </c:pt>
                <c:pt idx="3">
                  <c:v>3</c:v>
                </c:pt>
                <c:pt idx="4">
                  <c:v>2</c:v>
                </c:pt>
                <c:pt idx="5">
                  <c:v>4</c:v>
                </c:pt>
                <c:pt idx="6">
                  <c:v>5</c:v>
                </c:pt>
                <c:pt idx="7">
                  <c:v>1</c:v>
                </c:pt>
                <c:pt idx="8">
                  <c:v>1</c:v>
                </c:pt>
                <c:pt idx="9">
                  <c:v>4</c:v>
                </c:pt>
                <c:pt idx="10">
                  <c:v>2</c:v>
                </c:pt>
                <c:pt idx="11">
                  <c:v>2</c:v>
                </c:pt>
                <c:pt idx="12">
                  <c:v>0</c:v>
                </c:pt>
                <c:pt idx="13">
                  <c:v>3</c:v>
                </c:pt>
                <c:pt idx="14">
                  <c:v>2</c:v>
                </c:pt>
                <c:pt idx="15">
                  <c:v>4</c:v>
                </c:pt>
                <c:pt idx="16">
                  <c:v>2</c:v>
                </c:pt>
                <c:pt idx="17">
                  <c:v>1</c:v>
                </c:pt>
                <c:pt idx="18">
                  <c:v>3</c:v>
                </c:pt>
                <c:pt idx="19">
                  <c:v>2</c:v>
                </c:pt>
                <c:pt idx="20">
                  <c:v>1</c:v>
                </c:pt>
                <c:pt idx="21">
                  <c:v>3</c:v>
                </c:pt>
                <c:pt idx="22">
                  <c:v>1</c:v>
                </c:pt>
                <c:pt idx="23">
                  <c:v>3</c:v>
                </c:pt>
                <c:pt idx="24">
                  <c:v>2</c:v>
                </c:pt>
                <c:pt idx="25">
                  <c:v>5</c:v>
                </c:pt>
                <c:pt idx="26">
                  <c:v>1</c:v>
                </c:pt>
                <c:pt idx="27">
                  <c:v>3</c:v>
                </c:pt>
                <c:pt idx="28">
                  <c:v>3</c:v>
                </c:pt>
                <c:pt idx="29">
                  <c:v>2</c:v>
                </c:pt>
                <c:pt idx="30">
                  <c:v>2</c:v>
                </c:pt>
                <c:pt idx="31">
                  <c:v>4</c:v>
                </c:pt>
                <c:pt idx="32">
                  <c:v>0</c:v>
                </c:pt>
                <c:pt idx="33">
                  <c:v>3</c:v>
                </c:pt>
                <c:pt idx="34">
                  <c:v>5</c:v>
                </c:pt>
                <c:pt idx="35">
                  <c:v>3</c:v>
                </c:pt>
                <c:pt idx="36">
                  <c:v>1</c:v>
                </c:pt>
                <c:pt idx="37">
                  <c:v>3</c:v>
                </c:pt>
                <c:pt idx="38">
                  <c:v>6</c:v>
                </c:pt>
                <c:pt idx="39">
                  <c:v>2</c:v>
                </c:pt>
                <c:pt idx="40">
                  <c:v>4</c:v>
                </c:pt>
                <c:pt idx="41">
                  <c:v>1</c:v>
                </c:pt>
                <c:pt idx="42">
                  <c:v>2</c:v>
                </c:pt>
                <c:pt idx="43">
                  <c:v>0</c:v>
                </c:pt>
                <c:pt idx="44">
                  <c:v>4</c:v>
                </c:pt>
                <c:pt idx="45">
                  <c:v>2</c:v>
                </c:pt>
                <c:pt idx="46">
                  <c:v>3</c:v>
                </c:pt>
                <c:pt idx="47">
                  <c:v>0</c:v>
                </c:pt>
                <c:pt idx="48">
                  <c:v>2</c:v>
                </c:pt>
                <c:pt idx="49">
                  <c:v>2</c:v>
                </c:pt>
                <c:pt idx="50">
                  <c:v>3</c:v>
                </c:pt>
                <c:pt idx="51">
                  <c:v>2</c:v>
                </c:pt>
              </c:numCache>
            </c:numRef>
          </c:val>
          <c:smooth val="0"/>
          <c:extLst>
            <c:ext xmlns:c16="http://schemas.microsoft.com/office/drawing/2014/chart" uri="{C3380CC4-5D6E-409C-BE32-E72D297353CC}">
              <c16:uniqueId val="{00000000-5F54-6843-BFD9-CAA09CBC43B7}"/>
            </c:ext>
          </c:extLst>
        </c:ser>
        <c:ser>
          <c:idx val="3"/>
          <c:order val="1"/>
          <c:tx>
            <c:strRef>
              <c:f>'Canal endémico(B)'!$A$70</c:f>
              <c:strCache>
                <c:ptCount val="1"/>
                <c:pt idx="0">
                  <c:v>2020</c:v>
                </c:pt>
              </c:strCache>
            </c:strRef>
          </c:tx>
          <c:spPr>
            <a:ln w="22225"/>
          </c:spPr>
          <c:marker>
            <c:symbol val="none"/>
          </c:marker>
          <c:val>
            <c:numRef>
              <c:f>'Canal endémico(B)'!$B$70:$BA$70</c:f>
              <c:numCache>
                <c:formatCode>General</c:formatCode>
                <c:ptCount val="52"/>
                <c:pt idx="0">
                  <c:v>1</c:v>
                </c:pt>
                <c:pt idx="1">
                  <c:v>4</c:v>
                </c:pt>
                <c:pt idx="2">
                  <c:v>3</c:v>
                </c:pt>
                <c:pt idx="3">
                  <c:v>2</c:v>
                </c:pt>
                <c:pt idx="4">
                  <c:v>6</c:v>
                </c:pt>
                <c:pt idx="5">
                  <c:v>2</c:v>
                </c:pt>
                <c:pt idx="6">
                  <c:v>2</c:v>
                </c:pt>
                <c:pt idx="7">
                  <c:v>5</c:v>
                </c:pt>
                <c:pt idx="8">
                  <c:v>5</c:v>
                </c:pt>
                <c:pt idx="9">
                  <c:v>3</c:v>
                </c:pt>
                <c:pt idx="10">
                  <c:v>4</c:v>
                </c:pt>
                <c:pt idx="11">
                  <c:v>5</c:v>
                </c:pt>
                <c:pt idx="12">
                  <c:v>3</c:v>
                </c:pt>
                <c:pt idx="13">
                  <c:v>4</c:v>
                </c:pt>
                <c:pt idx="14">
                  <c:v>1</c:v>
                </c:pt>
                <c:pt idx="15">
                  <c:v>1</c:v>
                </c:pt>
                <c:pt idx="16">
                  <c:v>2</c:v>
                </c:pt>
                <c:pt idx="17">
                  <c:v>1</c:v>
                </c:pt>
                <c:pt idx="18">
                  <c:v>2</c:v>
                </c:pt>
                <c:pt idx="19">
                  <c:v>5</c:v>
                </c:pt>
                <c:pt idx="20">
                  <c:v>4</c:v>
                </c:pt>
                <c:pt idx="21">
                  <c:v>2</c:v>
                </c:pt>
                <c:pt idx="22">
                  <c:v>1</c:v>
                </c:pt>
                <c:pt idx="23">
                  <c:v>3</c:v>
                </c:pt>
                <c:pt idx="24">
                  <c:v>4</c:v>
                </c:pt>
                <c:pt idx="25">
                  <c:v>1</c:v>
                </c:pt>
                <c:pt idx="26">
                  <c:v>3</c:v>
                </c:pt>
                <c:pt idx="27">
                  <c:v>2</c:v>
                </c:pt>
                <c:pt idx="28">
                  <c:v>2</c:v>
                </c:pt>
                <c:pt idx="29">
                  <c:v>1</c:v>
                </c:pt>
                <c:pt idx="30">
                  <c:v>4</c:v>
                </c:pt>
                <c:pt idx="31">
                  <c:v>0</c:v>
                </c:pt>
                <c:pt idx="32">
                  <c:v>0</c:v>
                </c:pt>
                <c:pt idx="33">
                  <c:v>2</c:v>
                </c:pt>
                <c:pt idx="34">
                  <c:v>1</c:v>
                </c:pt>
                <c:pt idx="35">
                  <c:v>0</c:v>
                </c:pt>
                <c:pt idx="36">
                  <c:v>1</c:v>
                </c:pt>
                <c:pt idx="37">
                  <c:v>3</c:v>
                </c:pt>
                <c:pt idx="38">
                  <c:v>0</c:v>
                </c:pt>
                <c:pt idx="39">
                  <c:v>1</c:v>
                </c:pt>
                <c:pt idx="40">
                  <c:v>4</c:v>
                </c:pt>
                <c:pt idx="41">
                  <c:v>2</c:v>
                </c:pt>
                <c:pt idx="42">
                  <c:v>1</c:v>
                </c:pt>
                <c:pt idx="43">
                  <c:v>4</c:v>
                </c:pt>
                <c:pt idx="44">
                  <c:v>1</c:v>
                </c:pt>
                <c:pt idx="45">
                  <c:v>2</c:v>
                </c:pt>
                <c:pt idx="46">
                  <c:v>2</c:v>
                </c:pt>
                <c:pt idx="47">
                  <c:v>1</c:v>
                </c:pt>
                <c:pt idx="48">
                  <c:v>5</c:v>
                </c:pt>
                <c:pt idx="49">
                  <c:v>5</c:v>
                </c:pt>
                <c:pt idx="50">
                  <c:v>2</c:v>
                </c:pt>
                <c:pt idx="51">
                  <c:v>2</c:v>
                </c:pt>
              </c:numCache>
            </c:numRef>
          </c:val>
          <c:smooth val="0"/>
          <c:extLst>
            <c:ext xmlns:c16="http://schemas.microsoft.com/office/drawing/2014/chart" uri="{C3380CC4-5D6E-409C-BE32-E72D297353CC}">
              <c16:uniqueId val="{00000002-5F54-6843-BFD9-CAA09CBC43B7}"/>
            </c:ext>
          </c:extLst>
        </c:ser>
        <c:ser>
          <c:idx val="0"/>
          <c:order val="2"/>
          <c:tx>
            <c:strRef>
              <c:f>'Canal endémico(B)'!$A$69</c:f>
              <c:strCache>
                <c:ptCount val="1"/>
                <c:pt idx="0">
                  <c:v>2019</c:v>
                </c:pt>
              </c:strCache>
            </c:strRef>
          </c:tx>
          <c:spPr>
            <a:ln w="22225"/>
          </c:spPr>
          <c:marker>
            <c:symbol val="none"/>
          </c:marker>
          <c:val>
            <c:numRef>
              <c:f>'Canal endémico(B)'!$B$69:$BA$69</c:f>
              <c:numCache>
                <c:formatCode>General</c:formatCode>
                <c:ptCount val="52"/>
                <c:pt idx="0">
                  <c:v>3</c:v>
                </c:pt>
                <c:pt idx="1">
                  <c:v>4</c:v>
                </c:pt>
                <c:pt idx="2">
                  <c:v>2</c:v>
                </c:pt>
                <c:pt idx="3">
                  <c:v>2</c:v>
                </c:pt>
                <c:pt idx="4">
                  <c:v>6</c:v>
                </c:pt>
                <c:pt idx="5">
                  <c:v>4</c:v>
                </c:pt>
                <c:pt idx="6">
                  <c:v>3</c:v>
                </c:pt>
                <c:pt idx="7">
                  <c:v>5</c:v>
                </c:pt>
                <c:pt idx="8">
                  <c:v>2</c:v>
                </c:pt>
                <c:pt idx="9">
                  <c:v>3</c:v>
                </c:pt>
                <c:pt idx="10">
                  <c:v>2</c:v>
                </c:pt>
                <c:pt idx="11">
                  <c:v>5</c:v>
                </c:pt>
                <c:pt idx="12">
                  <c:v>5</c:v>
                </c:pt>
                <c:pt idx="13">
                  <c:v>6</c:v>
                </c:pt>
                <c:pt idx="14">
                  <c:v>4</c:v>
                </c:pt>
                <c:pt idx="15">
                  <c:v>5</c:v>
                </c:pt>
                <c:pt idx="16">
                  <c:v>2</c:v>
                </c:pt>
                <c:pt idx="17">
                  <c:v>3</c:v>
                </c:pt>
                <c:pt idx="18">
                  <c:v>10</c:v>
                </c:pt>
                <c:pt idx="19">
                  <c:v>4</c:v>
                </c:pt>
                <c:pt idx="20">
                  <c:v>3</c:v>
                </c:pt>
                <c:pt idx="21">
                  <c:v>0</c:v>
                </c:pt>
                <c:pt idx="22">
                  <c:v>1</c:v>
                </c:pt>
                <c:pt idx="23">
                  <c:v>8</c:v>
                </c:pt>
                <c:pt idx="24">
                  <c:v>4</c:v>
                </c:pt>
                <c:pt idx="25">
                  <c:v>4</c:v>
                </c:pt>
                <c:pt idx="26">
                  <c:v>4</c:v>
                </c:pt>
                <c:pt idx="27">
                  <c:v>1</c:v>
                </c:pt>
                <c:pt idx="28">
                  <c:v>4</c:v>
                </c:pt>
                <c:pt idx="29">
                  <c:v>3</c:v>
                </c:pt>
                <c:pt idx="30">
                  <c:v>5</c:v>
                </c:pt>
                <c:pt idx="31">
                  <c:v>0</c:v>
                </c:pt>
                <c:pt idx="32">
                  <c:v>1</c:v>
                </c:pt>
                <c:pt idx="33">
                  <c:v>0</c:v>
                </c:pt>
                <c:pt idx="34">
                  <c:v>3</c:v>
                </c:pt>
                <c:pt idx="35">
                  <c:v>7</c:v>
                </c:pt>
                <c:pt idx="36">
                  <c:v>7</c:v>
                </c:pt>
                <c:pt idx="37">
                  <c:v>3</c:v>
                </c:pt>
                <c:pt idx="38">
                  <c:v>5</c:v>
                </c:pt>
                <c:pt idx="39">
                  <c:v>5</c:v>
                </c:pt>
                <c:pt idx="40">
                  <c:v>5</c:v>
                </c:pt>
                <c:pt idx="41">
                  <c:v>5</c:v>
                </c:pt>
                <c:pt idx="42">
                  <c:v>2</c:v>
                </c:pt>
                <c:pt idx="43">
                  <c:v>5</c:v>
                </c:pt>
                <c:pt idx="44">
                  <c:v>4</c:v>
                </c:pt>
                <c:pt idx="45">
                  <c:v>4</c:v>
                </c:pt>
                <c:pt idx="46">
                  <c:v>5</c:v>
                </c:pt>
                <c:pt idx="47">
                  <c:v>2</c:v>
                </c:pt>
                <c:pt idx="48">
                  <c:v>4</c:v>
                </c:pt>
                <c:pt idx="49">
                  <c:v>6</c:v>
                </c:pt>
                <c:pt idx="50">
                  <c:v>3</c:v>
                </c:pt>
                <c:pt idx="51">
                  <c:v>4</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93895296"/>
        <c:axId val="93905664"/>
      </c:lineChart>
      <c:catAx>
        <c:axId val="93895296"/>
        <c:scaling>
          <c:orientation val="minMax"/>
        </c:scaling>
        <c:delete val="0"/>
        <c:axPos val="b"/>
        <c:title>
          <c:tx>
            <c:rich>
              <a:bodyPr/>
              <a:lstStyle/>
              <a:p>
                <a:pPr>
                  <a:defRPr sz="800"/>
                </a:pPr>
                <a:r>
                  <a:rPr lang="en-US" sz="800"/>
                  <a:t>Semana Epidemiológica</a:t>
                </a:r>
              </a:p>
            </c:rich>
          </c:tx>
          <c:layout/>
          <c:overlay val="0"/>
        </c:title>
        <c:majorTickMark val="out"/>
        <c:minorTickMark val="none"/>
        <c:tickLblPos val="nextTo"/>
        <c:txPr>
          <a:bodyPr/>
          <a:lstStyle/>
          <a:p>
            <a:pPr>
              <a:defRPr sz="800"/>
            </a:pPr>
            <a:endParaRPr lang="en-US"/>
          </a:p>
        </c:txPr>
        <c:crossAx val="93905664"/>
        <c:crosses val="autoZero"/>
        <c:auto val="1"/>
        <c:lblAlgn val="ctr"/>
        <c:lblOffset val="100"/>
        <c:noMultiLvlLbl val="0"/>
      </c:catAx>
      <c:valAx>
        <c:axId val="93905664"/>
        <c:scaling>
          <c:orientation val="minMax"/>
        </c:scaling>
        <c:delete val="0"/>
        <c:axPos val="l"/>
        <c:title>
          <c:tx>
            <c:rich>
              <a:bodyPr rot="-5400000" vert="horz"/>
              <a:lstStyle/>
              <a:p>
                <a:pPr>
                  <a:defRPr sz="900"/>
                </a:pPr>
                <a:r>
                  <a:rPr lang="en-US" sz="900"/>
                  <a:t>Casos</a:t>
                </a:r>
              </a:p>
            </c:rich>
          </c:tx>
          <c:layout/>
          <c:overlay val="0"/>
        </c:title>
        <c:numFmt formatCode="General" sourceLinked="1"/>
        <c:majorTickMark val="out"/>
        <c:minorTickMark val="none"/>
        <c:tickLblPos val="nextTo"/>
        <c:txPr>
          <a:bodyPr/>
          <a:lstStyle/>
          <a:p>
            <a:pPr>
              <a:defRPr sz="900"/>
            </a:pPr>
            <a:endParaRPr lang="en-US"/>
          </a:p>
        </c:txPr>
        <c:crossAx val="93895296"/>
        <c:crosses val="autoZero"/>
        <c:crossBetween val="between"/>
      </c:valAx>
    </c:plotArea>
    <c:legend>
      <c:legendPos val="t"/>
      <c:layout/>
      <c:overlay val="0"/>
      <c:txPr>
        <a:bodyPr/>
        <a:lstStyle/>
        <a:p>
          <a:pPr>
            <a:defRPr sz="9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FactoresRiesgo!$E$3</c:f>
              <c:strCache>
                <c:ptCount val="1"/>
                <c:pt idx="0">
                  <c:v>%</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FactoresRiesgo!$A$4:$A$10</c:f>
              <c:strCache>
                <c:ptCount val="7"/>
                <c:pt idx="0">
                  <c:v>Antecedente familiar</c:v>
                </c:pt>
                <c:pt idx="1">
                  <c:v>Antecedente violación abuso</c:v>
                </c:pt>
                <c:pt idx="2">
                  <c:v>Abuso Alcohol</c:v>
                </c:pt>
                <c:pt idx="3">
                  <c:v>Consumo de SPA</c:v>
                </c:pt>
                <c:pt idx="4">
                  <c:v>Plan suicida</c:v>
                </c:pt>
                <c:pt idx="5">
                  <c:v>Idea suicida</c:v>
                </c:pt>
                <c:pt idx="6">
                  <c:v>Trastornos psiquiatricos</c:v>
                </c:pt>
              </c:strCache>
            </c:strRef>
          </c:cat>
          <c:val>
            <c:numRef>
              <c:f>FactoresRiesgo!$E$4:$E$10</c:f>
              <c:numCache>
                <c:formatCode>0.0</c:formatCode>
                <c:ptCount val="7"/>
                <c:pt idx="0">
                  <c:v>2.2583778533268579</c:v>
                </c:pt>
                <c:pt idx="1">
                  <c:v>4.0553666828557553</c:v>
                </c:pt>
                <c:pt idx="2">
                  <c:v>4.6624575036425444</c:v>
                </c:pt>
                <c:pt idx="3">
                  <c:v>11.728994657600778</c:v>
                </c:pt>
                <c:pt idx="4">
                  <c:v>14.424477901894123</c:v>
                </c:pt>
                <c:pt idx="5">
                  <c:v>27.003399708596405</c:v>
                </c:pt>
                <c:pt idx="6">
                  <c:v>35.866925692083534</c:v>
                </c:pt>
              </c:numCache>
            </c:numRef>
          </c:val>
          <c:extLst>
            <c:ext xmlns:c16="http://schemas.microsoft.com/office/drawing/2014/chart" uri="{C3380CC4-5D6E-409C-BE32-E72D297353CC}">
              <c16:uniqueId val="{00000000-6CAF-2345-88F6-86CD0DBCADF3}"/>
            </c:ext>
          </c:extLst>
        </c:ser>
        <c:dLbls>
          <c:dLblPos val="outEnd"/>
          <c:showLegendKey val="0"/>
          <c:showVal val="1"/>
          <c:showCatName val="0"/>
          <c:showSerName val="0"/>
          <c:showPercent val="0"/>
          <c:showBubbleSize val="0"/>
        </c:dLbls>
        <c:gapWidth val="150"/>
        <c:axId val="92894336"/>
        <c:axId val="92897664"/>
      </c:barChart>
      <c:catAx>
        <c:axId val="92894336"/>
        <c:scaling>
          <c:orientation val="minMax"/>
        </c:scaling>
        <c:delete val="0"/>
        <c:axPos val="l"/>
        <c:title>
          <c:tx>
            <c:rich>
              <a:bodyPr/>
              <a:lstStyle/>
              <a:p>
                <a:pPr>
                  <a:defRPr sz="900"/>
                </a:pPr>
                <a:r>
                  <a:rPr lang="en-US" sz="900"/>
                  <a:t>Factores de riesgo</a:t>
                </a:r>
              </a:p>
            </c:rich>
          </c:tx>
          <c:layout/>
          <c:overlay val="0"/>
        </c:title>
        <c:numFmt formatCode="General" sourceLinked="0"/>
        <c:majorTickMark val="out"/>
        <c:minorTickMark val="none"/>
        <c:tickLblPos val="nextTo"/>
        <c:txPr>
          <a:bodyPr/>
          <a:lstStyle/>
          <a:p>
            <a:pPr>
              <a:defRPr sz="700"/>
            </a:pPr>
            <a:endParaRPr lang="en-US"/>
          </a:p>
        </c:txPr>
        <c:crossAx val="92897664"/>
        <c:crosses val="autoZero"/>
        <c:auto val="1"/>
        <c:lblAlgn val="ctr"/>
        <c:lblOffset val="100"/>
        <c:noMultiLvlLbl val="0"/>
      </c:catAx>
      <c:valAx>
        <c:axId val="92897664"/>
        <c:scaling>
          <c:orientation val="minMax"/>
        </c:scaling>
        <c:delete val="0"/>
        <c:axPos val="b"/>
        <c:title>
          <c:tx>
            <c:rich>
              <a:bodyPr/>
              <a:lstStyle/>
              <a:p>
                <a:pPr>
                  <a:defRPr sz="900"/>
                </a:pPr>
                <a:r>
                  <a:rPr lang="en-US" sz="900"/>
                  <a:t>Porcentaje</a:t>
                </a:r>
              </a:p>
            </c:rich>
          </c:tx>
          <c:layout/>
          <c:overlay val="0"/>
        </c:title>
        <c:numFmt formatCode="0.0" sourceLinked="1"/>
        <c:majorTickMark val="out"/>
        <c:minorTickMark val="none"/>
        <c:tickLblPos val="nextTo"/>
        <c:txPr>
          <a:bodyPr/>
          <a:lstStyle/>
          <a:p>
            <a:pPr>
              <a:defRPr sz="800"/>
            </a:pPr>
            <a:endParaRPr lang="en-US"/>
          </a:p>
        </c:txPr>
        <c:crossAx val="92894336"/>
        <c:crosses val="autoZero"/>
        <c:crossBetween val="between"/>
      </c:valAx>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endémico'!$A$75</c:f>
              <c:strCache>
                <c:ptCount val="1"/>
                <c:pt idx="0">
                  <c:v>Percentil 75</c:v>
                </c:pt>
              </c:strCache>
            </c:strRef>
          </c:tx>
          <c:spPr>
            <a:solidFill>
              <a:srgbClr val="C00000"/>
            </a:solidFill>
            <a:ln w="25400">
              <a:solidFill>
                <a:srgbClr val="FF0000"/>
              </a:solidFill>
              <a:prstDash val="solid"/>
            </a:ln>
          </c:spPr>
          <c:val>
            <c:numRef>
              <c:f>'Canal endémico'!$B$75:$BA$75</c:f>
              <c:numCache>
                <c:formatCode>0.0</c:formatCode>
                <c:ptCount val="52"/>
                <c:pt idx="0">
                  <c:v>28</c:v>
                </c:pt>
                <c:pt idx="1">
                  <c:v>32</c:v>
                </c:pt>
                <c:pt idx="2">
                  <c:v>36</c:v>
                </c:pt>
                <c:pt idx="3">
                  <c:v>32</c:v>
                </c:pt>
                <c:pt idx="4">
                  <c:v>38</c:v>
                </c:pt>
                <c:pt idx="5">
                  <c:v>41</c:v>
                </c:pt>
                <c:pt idx="6">
                  <c:v>41</c:v>
                </c:pt>
                <c:pt idx="7">
                  <c:v>35</c:v>
                </c:pt>
                <c:pt idx="8">
                  <c:v>31</c:v>
                </c:pt>
                <c:pt idx="9">
                  <c:v>40</c:v>
                </c:pt>
                <c:pt idx="10">
                  <c:v>31</c:v>
                </c:pt>
                <c:pt idx="11">
                  <c:v>41</c:v>
                </c:pt>
                <c:pt idx="12">
                  <c:v>24</c:v>
                </c:pt>
                <c:pt idx="13">
                  <c:v>36</c:v>
                </c:pt>
                <c:pt idx="14">
                  <c:v>39</c:v>
                </c:pt>
                <c:pt idx="15">
                  <c:v>33</c:v>
                </c:pt>
                <c:pt idx="16">
                  <c:v>34</c:v>
                </c:pt>
                <c:pt idx="17">
                  <c:v>34</c:v>
                </c:pt>
                <c:pt idx="18">
                  <c:v>29</c:v>
                </c:pt>
                <c:pt idx="19">
                  <c:v>30</c:v>
                </c:pt>
                <c:pt idx="20">
                  <c:v>38</c:v>
                </c:pt>
                <c:pt idx="21">
                  <c:v>35</c:v>
                </c:pt>
                <c:pt idx="22">
                  <c:v>36</c:v>
                </c:pt>
                <c:pt idx="23">
                  <c:v>28</c:v>
                </c:pt>
                <c:pt idx="24">
                  <c:v>32</c:v>
                </c:pt>
                <c:pt idx="25">
                  <c:v>39</c:v>
                </c:pt>
                <c:pt idx="26">
                  <c:v>31</c:v>
                </c:pt>
                <c:pt idx="27">
                  <c:v>43</c:v>
                </c:pt>
                <c:pt idx="28">
                  <c:v>37</c:v>
                </c:pt>
                <c:pt idx="29">
                  <c:v>47</c:v>
                </c:pt>
                <c:pt idx="30">
                  <c:v>39</c:v>
                </c:pt>
                <c:pt idx="31">
                  <c:v>35</c:v>
                </c:pt>
                <c:pt idx="32">
                  <c:v>40</c:v>
                </c:pt>
                <c:pt idx="33">
                  <c:v>35</c:v>
                </c:pt>
                <c:pt idx="34">
                  <c:v>38</c:v>
                </c:pt>
                <c:pt idx="35">
                  <c:v>39</c:v>
                </c:pt>
                <c:pt idx="36">
                  <c:v>35</c:v>
                </c:pt>
                <c:pt idx="37">
                  <c:v>38</c:v>
                </c:pt>
                <c:pt idx="38">
                  <c:v>45</c:v>
                </c:pt>
                <c:pt idx="39">
                  <c:v>43</c:v>
                </c:pt>
                <c:pt idx="40">
                  <c:v>39</c:v>
                </c:pt>
                <c:pt idx="41">
                  <c:v>34</c:v>
                </c:pt>
                <c:pt idx="42">
                  <c:v>44</c:v>
                </c:pt>
                <c:pt idx="43">
                  <c:v>32</c:v>
                </c:pt>
                <c:pt idx="44">
                  <c:v>34</c:v>
                </c:pt>
                <c:pt idx="45">
                  <c:v>35</c:v>
                </c:pt>
                <c:pt idx="46">
                  <c:v>36</c:v>
                </c:pt>
                <c:pt idx="47">
                  <c:v>28</c:v>
                </c:pt>
                <c:pt idx="48">
                  <c:v>37</c:v>
                </c:pt>
                <c:pt idx="49">
                  <c:v>38</c:v>
                </c:pt>
                <c:pt idx="50">
                  <c:v>42</c:v>
                </c:pt>
                <c:pt idx="51">
                  <c:v>25</c:v>
                </c:pt>
              </c:numCache>
            </c:numRef>
          </c:val>
          <c:extLst>
            <c:ext xmlns:c16="http://schemas.microsoft.com/office/drawing/2014/chart" uri="{C3380CC4-5D6E-409C-BE32-E72D297353CC}">
              <c16:uniqueId val="{00000002-5A99-4791-8253-E45CCB0CC22F}"/>
            </c:ext>
          </c:extLst>
        </c:ser>
        <c:ser>
          <c:idx val="1"/>
          <c:order val="2"/>
          <c:tx>
            <c:strRef>
              <c:f>'Canal endémico'!$A$73</c:f>
              <c:strCache>
                <c:ptCount val="1"/>
                <c:pt idx="0">
                  <c:v>Mediana</c:v>
                </c:pt>
              </c:strCache>
            </c:strRef>
          </c:tx>
          <c:spPr>
            <a:ln w="28575" cap="rnd">
              <a:solidFill>
                <a:schemeClr val="accent4"/>
              </a:solidFill>
              <a:round/>
            </a:ln>
            <a:effectLst/>
          </c:spPr>
          <c:val>
            <c:numRef>
              <c:f>'Canal endémico'!$B$73:$BA$73</c:f>
              <c:numCache>
                <c:formatCode>0.0</c:formatCode>
                <c:ptCount val="52"/>
                <c:pt idx="0">
                  <c:v>25</c:v>
                </c:pt>
                <c:pt idx="1">
                  <c:v>25</c:v>
                </c:pt>
                <c:pt idx="2">
                  <c:v>30</c:v>
                </c:pt>
                <c:pt idx="3">
                  <c:v>29</c:v>
                </c:pt>
                <c:pt idx="4">
                  <c:v>32</c:v>
                </c:pt>
                <c:pt idx="5">
                  <c:v>39</c:v>
                </c:pt>
                <c:pt idx="6">
                  <c:v>36</c:v>
                </c:pt>
                <c:pt idx="7">
                  <c:v>34</c:v>
                </c:pt>
                <c:pt idx="8">
                  <c:v>30</c:v>
                </c:pt>
                <c:pt idx="9">
                  <c:v>31</c:v>
                </c:pt>
                <c:pt idx="10">
                  <c:v>31</c:v>
                </c:pt>
                <c:pt idx="11">
                  <c:v>33</c:v>
                </c:pt>
                <c:pt idx="12">
                  <c:v>22</c:v>
                </c:pt>
                <c:pt idx="13">
                  <c:v>29</c:v>
                </c:pt>
                <c:pt idx="14">
                  <c:v>36</c:v>
                </c:pt>
                <c:pt idx="15">
                  <c:v>19</c:v>
                </c:pt>
                <c:pt idx="16">
                  <c:v>33</c:v>
                </c:pt>
                <c:pt idx="17">
                  <c:v>24</c:v>
                </c:pt>
                <c:pt idx="18">
                  <c:v>23</c:v>
                </c:pt>
                <c:pt idx="19">
                  <c:v>25</c:v>
                </c:pt>
                <c:pt idx="20">
                  <c:v>35</c:v>
                </c:pt>
                <c:pt idx="21">
                  <c:v>25</c:v>
                </c:pt>
                <c:pt idx="22">
                  <c:v>28</c:v>
                </c:pt>
                <c:pt idx="23">
                  <c:v>27</c:v>
                </c:pt>
                <c:pt idx="24">
                  <c:v>32</c:v>
                </c:pt>
                <c:pt idx="25">
                  <c:v>33</c:v>
                </c:pt>
                <c:pt idx="26">
                  <c:v>29</c:v>
                </c:pt>
                <c:pt idx="27">
                  <c:v>34</c:v>
                </c:pt>
                <c:pt idx="28">
                  <c:v>26</c:v>
                </c:pt>
                <c:pt idx="29">
                  <c:v>42</c:v>
                </c:pt>
                <c:pt idx="30">
                  <c:v>33</c:v>
                </c:pt>
                <c:pt idx="31">
                  <c:v>35</c:v>
                </c:pt>
                <c:pt idx="32">
                  <c:v>36</c:v>
                </c:pt>
                <c:pt idx="33">
                  <c:v>31</c:v>
                </c:pt>
                <c:pt idx="34">
                  <c:v>36</c:v>
                </c:pt>
                <c:pt idx="35">
                  <c:v>36</c:v>
                </c:pt>
                <c:pt idx="36">
                  <c:v>34</c:v>
                </c:pt>
                <c:pt idx="37">
                  <c:v>38</c:v>
                </c:pt>
                <c:pt idx="38">
                  <c:v>44</c:v>
                </c:pt>
                <c:pt idx="39">
                  <c:v>39</c:v>
                </c:pt>
                <c:pt idx="40">
                  <c:v>34</c:v>
                </c:pt>
                <c:pt idx="41">
                  <c:v>28</c:v>
                </c:pt>
                <c:pt idx="42">
                  <c:v>32</c:v>
                </c:pt>
                <c:pt idx="43">
                  <c:v>27</c:v>
                </c:pt>
                <c:pt idx="44">
                  <c:v>24</c:v>
                </c:pt>
                <c:pt idx="45">
                  <c:v>25</c:v>
                </c:pt>
                <c:pt idx="46">
                  <c:v>35</c:v>
                </c:pt>
                <c:pt idx="47">
                  <c:v>27</c:v>
                </c:pt>
                <c:pt idx="48">
                  <c:v>29</c:v>
                </c:pt>
                <c:pt idx="49">
                  <c:v>37</c:v>
                </c:pt>
                <c:pt idx="50">
                  <c:v>37</c:v>
                </c:pt>
                <c:pt idx="51">
                  <c:v>24</c:v>
                </c:pt>
              </c:numCache>
            </c:numRef>
          </c:val>
          <c:extLst>
            <c:ext xmlns:c16="http://schemas.microsoft.com/office/drawing/2014/chart" uri="{C3380CC4-5D6E-409C-BE32-E72D297353CC}">
              <c16:uniqueId val="{00000000-5A99-4791-8253-E45CCB0CC22F}"/>
            </c:ext>
          </c:extLst>
        </c:ser>
        <c:ser>
          <c:idx val="2"/>
          <c:order val="3"/>
          <c:tx>
            <c:strRef>
              <c:f>'Canal endémico'!$A$74</c:f>
              <c:strCache>
                <c:ptCount val="1"/>
                <c:pt idx="0">
                  <c:v>Percentil 25</c:v>
                </c:pt>
              </c:strCache>
            </c:strRef>
          </c:tx>
          <c:spPr>
            <a:solidFill>
              <a:srgbClr val="92D050"/>
            </a:solidFill>
            <a:ln w="28575" cap="rnd">
              <a:solidFill>
                <a:schemeClr val="accent6"/>
              </a:solidFill>
              <a:round/>
            </a:ln>
            <a:effectLst/>
          </c:spPr>
          <c:val>
            <c:numRef>
              <c:f>'Canal endémico'!$B$74:$BA$74</c:f>
              <c:numCache>
                <c:formatCode>0.0</c:formatCode>
                <c:ptCount val="52"/>
                <c:pt idx="0">
                  <c:v>19</c:v>
                </c:pt>
                <c:pt idx="1">
                  <c:v>23</c:v>
                </c:pt>
                <c:pt idx="2">
                  <c:v>26</c:v>
                </c:pt>
                <c:pt idx="3">
                  <c:v>29</c:v>
                </c:pt>
                <c:pt idx="4">
                  <c:v>29</c:v>
                </c:pt>
                <c:pt idx="5">
                  <c:v>38</c:v>
                </c:pt>
                <c:pt idx="6">
                  <c:v>34</c:v>
                </c:pt>
                <c:pt idx="7">
                  <c:v>32</c:v>
                </c:pt>
                <c:pt idx="8">
                  <c:v>29</c:v>
                </c:pt>
                <c:pt idx="9">
                  <c:v>30</c:v>
                </c:pt>
                <c:pt idx="10">
                  <c:v>25</c:v>
                </c:pt>
                <c:pt idx="11">
                  <c:v>15</c:v>
                </c:pt>
                <c:pt idx="12">
                  <c:v>20</c:v>
                </c:pt>
                <c:pt idx="13">
                  <c:v>29</c:v>
                </c:pt>
                <c:pt idx="14">
                  <c:v>23</c:v>
                </c:pt>
                <c:pt idx="15">
                  <c:v>18</c:v>
                </c:pt>
                <c:pt idx="16">
                  <c:v>25</c:v>
                </c:pt>
                <c:pt idx="17">
                  <c:v>17</c:v>
                </c:pt>
                <c:pt idx="18">
                  <c:v>23</c:v>
                </c:pt>
                <c:pt idx="19">
                  <c:v>22</c:v>
                </c:pt>
                <c:pt idx="20">
                  <c:v>27</c:v>
                </c:pt>
                <c:pt idx="21">
                  <c:v>23</c:v>
                </c:pt>
                <c:pt idx="22">
                  <c:v>27</c:v>
                </c:pt>
                <c:pt idx="23">
                  <c:v>25</c:v>
                </c:pt>
                <c:pt idx="24">
                  <c:v>24</c:v>
                </c:pt>
                <c:pt idx="25">
                  <c:v>29</c:v>
                </c:pt>
                <c:pt idx="26">
                  <c:v>28</c:v>
                </c:pt>
                <c:pt idx="27">
                  <c:v>33</c:v>
                </c:pt>
                <c:pt idx="28">
                  <c:v>25</c:v>
                </c:pt>
                <c:pt idx="29">
                  <c:v>31</c:v>
                </c:pt>
                <c:pt idx="30">
                  <c:v>27</c:v>
                </c:pt>
                <c:pt idx="31">
                  <c:v>30</c:v>
                </c:pt>
                <c:pt idx="32">
                  <c:v>34</c:v>
                </c:pt>
                <c:pt idx="33">
                  <c:v>30</c:v>
                </c:pt>
                <c:pt idx="34">
                  <c:v>35</c:v>
                </c:pt>
                <c:pt idx="35">
                  <c:v>35</c:v>
                </c:pt>
                <c:pt idx="36">
                  <c:v>28</c:v>
                </c:pt>
                <c:pt idx="37">
                  <c:v>35</c:v>
                </c:pt>
                <c:pt idx="38">
                  <c:v>38</c:v>
                </c:pt>
                <c:pt idx="39">
                  <c:v>39</c:v>
                </c:pt>
                <c:pt idx="40">
                  <c:v>29</c:v>
                </c:pt>
                <c:pt idx="41">
                  <c:v>24</c:v>
                </c:pt>
                <c:pt idx="42">
                  <c:v>29</c:v>
                </c:pt>
                <c:pt idx="43">
                  <c:v>27</c:v>
                </c:pt>
                <c:pt idx="44">
                  <c:v>18</c:v>
                </c:pt>
                <c:pt idx="45">
                  <c:v>23</c:v>
                </c:pt>
                <c:pt idx="46">
                  <c:v>31</c:v>
                </c:pt>
                <c:pt idx="47">
                  <c:v>23</c:v>
                </c:pt>
                <c:pt idx="48">
                  <c:v>28</c:v>
                </c:pt>
                <c:pt idx="49">
                  <c:v>31</c:v>
                </c:pt>
                <c:pt idx="50">
                  <c:v>31</c:v>
                </c:pt>
                <c:pt idx="51">
                  <c:v>23</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91876352"/>
        <c:axId val="91948544"/>
      </c:areaChart>
      <c:scatterChart>
        <c:scatterStyle val="lineMarker"/>
        <c:varyColors val="0"/>
        <c:ser>
          <c:idx val="0"/>
          <c:order val="0"/>
          <c:tx>
            <c:strRef>
              <c:f>'Canal endémico'!$A$72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endémico'!$B$72:$BA$72</c:f>
              <c:numCache>
                <c:formatCode>General</c:formatCode>
                <c:ptCount val="52"/>
                <c:pt idx="0">
                  <c:v>23</c:v>
                </c:pt>
                <c:pt idx="1">
                  <c:v>26</c:v>
                </c:pt>
                <c:pt idx="2">
                  <c:v>31</c:v>
                </c:pt>
                <c:pt idx="3">
                  <c:v>36</c:v>
                </c:pt>
                <c:pt idx="4">
                  <c:v>37</c:v>
                </c:pt>
                <c:pt idx="5">
                  <c:v>47</c:v>
                </c:pt>
                <c:pt idx="6">
                  <c:v>42</c:v>
                </c:pt>
                <c:pt idx="7">
                  <c:v>42</c:v>
                </c:pt>
                <c:pt idx="8">
                  <c:v>43</c:v>
                </c:pt>
                <c:pt idx="9">
                  <c:v>45</c:v>
                </c:pt>
                <c:pt idx="10">
                  <c:v>38</c:v>
                </c:pt>
                <c:pt idx="11">
                  <c:v>21</c:v>
                </c:pt>
                <c:pt idx="12">
                  <c:v>45</c:v>
                </c:pt>
                <c:pt idx="13">
                  <c:v>52</c:v>
                </c:pt>
                <c:pt idx="14">
                  <c:v>21</c:v>
                </c:pt>
                <c:pt idx="15">
                  <c:v>36</c:v>
                </c:pt>
                <c:pt idx="16">
                  <c:v>42</c:v>
                </c:pt>
                <c:pt idx="17">
                  <c:v>25</c:v>
                </c:pt>
                <c:pt idx="18">
                  <c:v>31</c:v>
                </c:pt>
                <c:pt idx="19">
                  <c:v>37</c:v>
                </c:pt>
                <c:pt idx="20">
                  <c:v>35</c:v>
                </c:pt>
                <c:pt idx="21">
                  <c:v>29</c:v>
                </c:pt>
                <c:pt idx="22">
                  <c:v>44</c:v>
                </c:pt>
                <c:pt idx="23">
                  <c:v>37</c:v>
                </c:pt>
                <c:pt idx="24">
                  <c:v>28</c:v>
                </c:pt>
                <c:pt idx="25">
                  <c:v>28</c:v>
                </c:pt>
                <c:pt idx="26">
                  <c:v>26</c:v>
                </c:pt>
                <c:pt idx="27">
                  <c:v>28</c:v>
                </c:pt>
                <c:pt idx="28">
                  <c:v>34</c:v>
                </c:pt>
                <c:pt idx="29">
                  <c:v>45</c:v>
                </c:pt>
                <c:pt idx="30">
                  <c:v>42</c:v>
                </c:pt>
                <c:pt idx="31">
                  <c:v>29</c:v>
                </c:pt>
                <c:pt idx="32">
                  <c:v>28</c:v>
                </c:pt>
                <c:pt idx="33">
                  <c:v>47</c:v>
                </c:pt>
                <c:pt idx="34">
                  <c:v>35</c:v>
                </c:pt>
                <c:pt idx="35">
                  <c:v>37</c:v>
                </c:pt>
                <c:pt idx="36">
                  <c:v>35</c:v>
                </c:pt>
                <c:pt idx="37">
                  <c:v>53</c:v>
                </c:pt>
                <c:pt idx="38">
                  <c:v>39</c:v>
                </c:pt>
                <c:pt idx="39">
                  <c:v>47</c:v>
                </c:pt>
                <c:pt idx="40">
                  <c:v>37</c:v>
                </c:pt>
                <c:pt idx="41">
                  <c:v>38</c:v>
                </c:pt>
                <c:pt idx="42">
                  <c:v>27</c:v>
                </c:pt>
                <c:pt idx="43">
                  <c:v>46</c:v>
                </c:pt>
                <c:pt idx="44">
                  <c:v>21</c:v>
                </c:pt>
                <c:pt idx="45">
                  <c:v>19</c:v>
                </c:pt>
                <c:pt idx="46">
                  <c:v>32</c:v>
                </c:pt>
                <c:pt idx="47">
                  <c:v>47</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91876352"/>
        <c:axId val="91948544"/>
      </c:scatterChart>
      <c:catAx>
        <c:axId val="91876352"/>
        <c:scaling>
          <c:orientation val="minMax"/>
        </c:scaling>
        <c:delete val="0"/>
        <c:axPos val="b"/>
        <c:title>
          <c:tx>
            <c:rich>
              <a:bodyPr/>
              <a:lstStyle/>
              <a:p>
                <a:pPr>
                  <a:defRPr sz="900"/>
                </a:pPr>
                <a:r>
                  <a:rPr lang="en-US" sz="900"/>
                  <a:t>Semana Epidemiológica</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900" b="1"/>
            </a:pPr>
            <a:endParaRPr lang="en-US"/>
          </a:p>
        </c:txPr>
        <c:crossAx val="91948544"/>
        <c:crosses val="autoZero"/>
        <c:auto val="1"/>
        <c:lblAlgn val="ctr"/>
        <c:lblOffset val="100"/>
        <c:noMultiLvlLbl val="0"/>
      </c:catAx>
      <c:valAx>
        <c:axId val="91948544"/>
        <c:scaling>
          <c:orientation val="minMax"/>
        </c:scaling>
        <c:delete val="0"/>
        <c:axPos val="l"/>
        <c:title>
          <c:tx>
            <c:rich>
              <a:bodyPr/>
              <a:lstStyle/>
              <a:p>
                <a:pPr>
                  <a:defRPr sz="900"/>
                </a:pPr>
                <a:r>
                  <a:rPr lang="es-CO" sz="900"/>
                  <a:t>Número de casos</a:t>
                </a:r>
              </a:p>
            </c:rich>
          </c:tx>
          <c:layout/>
          <c:overlay val="0"/>
        </c:title>
        <c:numFmt formatCode="0" sourceLinked="0"/>
        <c:majorTickMark val="none"/>
        <c:minorTickMark val="none"/>
        <c:tickLblPos val="nextTo"/>
        <c:spPr>
          <a:ln w="6350">
            <a:noFill/>
          </a:ln>
        </c:spPr>
        <c:txPr>
          <a:bodyPr rot="-60000000" vert="horz"/>
          <a:lstStyle/>
          <a:p>
            <a:pPr>
              <a:defRPr b="1"/>
            </a:pPr>
            <a:endParaRPr lang="en-US"/>
          </a:p>
        </c:txPr>
        <c:crossAx val="91876352"/>
        <c:crosses val="autoZero"/>
        <c:crossBetween val="between"/>
      </c:valAx>
      <c:spPr>
        <a:noFill/>
        <a:ln w="25400">
          <a:noFill/>
        </a:ln>
      </c:spPr>
    </c:plotArea>
    <c:legend>
      <c:legendPos val="b"/>
      <c:layout/>
      <c:overlay val="0"/>
      <c:spPr>
        <a:noFill/>
        <a:ln w="25400">
          <a:noFill/>
        </a:ln>
      </c:spPr>
      <c:txPr>
        <a:bodyPr rot="0" vert="horz"/>
        <a:lstStyle/>
        <a:p>
          <a:pPr>
            <a:defRPr sz="900"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endémico'!$A$72</c:f>
              <c:strCache>
                <c:ptCount val="1"/>
                <c:pt idx="0">
                  <c:v>2022</c:v>
                </c:pt>
              </c:strCache>
            </c:strRef>
          </c:tx>
          <c:spPr>
            <a:solidFill>
              <a:srgbClr val="0070C0"/>
            </a:solidFill>
          </c:spPr>
          <c:invertIfNegative val="0"/>
          <c:val>
            <c:numRef>
              <c:f>'Canal endémico'!$B$72:$BA$72</c:f>
              <c:numCache>
                <c:formatCode>General</c:formatCode>
                <c:ptCount val="52"/>
                <c:pt idx="0">
                  <c:v>23</c:v>
                </c:pt>
                <c:pt idx="1">
                  <c:v>26</c:v>
                </c:pt>
                <c:pt idx="2">
                  <c:v>31</c:v>
                </c:pt>
                <c:pt idx="3">
                  <c:v>36</c:v>
                </c:pt>
                <c:pt idx="4">
                  <c:v>37</c:v>
                </c:pt>
                <c:pt idx="5">
                  <c:v>47</c:v>
                </c:pt>
                <c:pt idx="6">
                  <c:v>42</c:v>
                </c:pt>
                <c:pt idx="7">
                  <c:v>42</c:v>
                </c:pt>
                <c:pt idx="8">
                  <c:v>43</c:v>
                </c:pt>
                <c:pt idx="9">
                  <c:v>45</c:v>
                </c:pt>
                <c:pt idx="10">
                  <c:v>38</c:v>
                </c:pt>
                <c:pt idx="11">
                  <c:v>21</c:v>
                </c:pt>
                <c:pt idx="12">
                  <c:v>45</c:v>
                </c:pt>
                <c:pt idx="13">
                  <c:v>52</c:v>
                </c:pt>
                <c:pt idx="14">
                  <c:v>21</c:v>
                </c:pt>
                <c:pt idx="15">
                  <c:v>36</c:v>
                </c:pt>
                <c:pt idx="16">
                  <c:v>42</c:v>
                </c:pt>
                <c:pt idx="17">
                  <c:v>25</c:v>
                </c:pt>
                <c:pt idx="18">
                  <c:v>31</c:v>
                </c:pt>
                <c:pt idx="19">
                  <c:v>37</c:v>
                </c:pt>
                <c:pt idx="20">
                  <c:v>35</c:v>
                </c:pt>
                <c:pt idx="21">
                  <c:v>29</c:v>
                </c:pt>
                <c:pt idx="22">
                  <c:v>44</c:v>
                </c:pt>
                <c:pt idx="23">
                  <c:v>37</c:v>
                </c:pt>
                <c:pt idx="24">
                  <c:v>28</c:v>
                </c:pt>
                <c:pt idx="25">
                  <c:v>28</c:v>
                </c:pt>
                <c:pt idx="26">
                  <c:v>26</c:v>
                </c:pt>
                <c:pt idx="27">
                  <c:v>28</c:v>
                </c:pt>
                <c:pt idx="28">
                  <c:v>34</c:v>
                </c:pt>
                <c:pt idx="29">
                  <c:v>45</c:v>
                </c:pt>
                <c:pt idx="30">
                  <c:v>42</c:v>
                </c:pt>
                <c:pt idx="31">
                  <c:v>29</c:v>
                </c:pt>
                <c:pt idx="32">
                  <c:v>28</c:v>
                </c:pt>
                <c:pt idx="33">
                  <c:v>47</c:v>
                </c:pt>
                <c:pt idx="34">
                  <c:v>35</c:v>
                </c:pt>
                <c:pt idx="35">
                  <c:v>37</c:v>
                </c:pt>
                <c:pt idx="36">
                  <c:v>35</c:v>
                </c:pt>
                <c:pt idx="37">
                  <c:v>53</c:v>
                </c:pt>
                <c:pt idx="38">
                  <c:v>39</c:v>
                </c:pt>
                <c:pt idx="39">
                  <c:v>47</c:v>
                </c:pt>
                <c:pt idx="40">
                  <c:v>37</c:v>
                </c:pt>
                <c:pt idx="41">
                  <c:v>38</c:v>
                </c:pt>
                <c:pt idx="42">
                  <c:v>27</c:v>
                </c:pt>
                <c:pt idx="43">
                  <c:v>46</c:v>
                </c:pt>
                <c:pt idx="44">
                  <c:v>21</c:v>
                </c:pt>
                <c:pt idx="45">
                  <c:v>19</c:v>
                </c:pt>
                <c:pt idx="46">
                  <c:v>32</c:v>
                </c:pt>
                <c:pt idx="47">
                  <c:v>47</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91998080"/>
        <c:axId val="92004352"/>
      </c:barChart>
      <c:lineChart>
        <c:grouping val="standard"/>
        <c:varyColors val="0"/>
        <c:ser>
          <c:idx val="1"/>
          <c:order val="0"/>
          <c:tx>
            <c:strRef>
              <c:f>'Canal endémico'!$A$71</c:f>
              <c:strCache>
                <c:ptCount val="1"/>
                <c:pt idx="0">
                  <c:v>2021</c:v>
                </c:pt>
              </c:strCache>
            </c:strRef>
          </c:tx>
          <c:marker>
            <c:symbol val="none"/>
          </c:marker>
          <c:val>
            <c:numRef>
              <c:f>'Canal endémico'!$B$71:$BA$71</c:f>
              <c:numCache>
                <c:formatCode>General</c:formatCode>
                <c:ptCount val="52"/>
                <c:pt idx="0">
                  <c:v>19</c:v>
                </c:pt>
                <c:pt idx="1">
                  <c:v>19</c:v>
                </c:pt>
                <c:pt idx="2">
                  <c:v>26</c:v>
                </c:pt>
                <c:pt idx="3">
                  <c:v>29</c:v>
                </c:pt>
                <c:pt idx="4">
                  <c:v>25</c:v>
                </c:pt>
                <c:pt idx="5">
                  <c:v>41</c:v>
                </c:pt>
                <c:pt idx="6">
                  <c:v>41</c:v>
                </c:pt>
                <c:pt idx="7">
                  <c:v>34</c:v>
                </c:pt>
                <c:pt idx="8">
                  <c:v>31</c:v>
                </c:pt>
                <c:pt idx="9">
                  <c:v>43</c:v>
                </c:pt>
                <c:pt idx="10">
                  <c:v>33</c:v>
                </c:pt>
                <c:pt idx="11">
                  <c:v>48</c:v>
                </c:pt>
                <c:pt idx="12">
                  <c:v>20</c:v>
                </c:pt>
                <c:pt idx="13">
                  <c:v>29</c:v>
                </c:pt>
                <c:pt idx="14">
                  <c:v>36</c:v>
                </c:pt>
                <c:pt idx="15">
                  <c:v>37</c:v>
                </c:pt>
                <c:pt idx="16">
                  <c:v>35</c:v>
                </c:pt>
                <c:pt idx="17">
                  <c:v>37</c:v>
                </c:pt>
                <c:pt idx="18">
                  <c:v>29</c:v>
                </c:pt>
                <c:pt idx="19">
                  <c:v>40</c:v>
                </c:pt>
                <c:pt idx="20">
                  <c:v>45</c:v>
                </c:pt>
                <c:pt idx="21">
                  <c:v>25</c:v>
                </c:pt>
                <c:pt idx="22">
                  <c:v>37</c:v>
                </c:pt>
                <c:pt idx="23">
                  <c:v>28</c:v>
                </c:pt>
                <c:pt idx="24">
                  <c:v>32</c:v>
                </c:pt>
                <c:pt idx="25">
                  <c:v>39</c:v>
                </c:pt>
                <c:pt idx="26">
                  <c:v>31</c:v>
                </c:pt>
                <c:pt idx="27">
                  <c:v>43</c:v>
                </c:pt>
                <c:pt idx="28">
                  <c:v>26</c:v>
                </c:pt>
                <c:pt idx="29">
                  <c:v>42</c:v>
                </c:pt>
                <c:pt idx="30">
                  <c:v>27</c:v>
                </c:pt>
                <c:pt idx="31">
                  <c:v>44</c:v>
                </c:pt>
                <c:pt idx="32">
                  <c:v>34</c:v>
                </c:pt>
                <c:pt idx="33">
                  <c:v>35</c:v>
                </c:pt>
                <c:pt idx="34">
                  <c:v>38</c:v>
                </c:pt>
                <c:pt idx="35">
                  <c:v>47</c:v>
                </c:pt>
                <c:pt idx="36">
                  <c:v>24</c:v>
                </c:pt>
                <c:pt idx="37">
                  <c:v>38</c:v>
                </c:pt>
                <c:pt idx="38">
                  <c:v>50</c:v>
                </c:pt>
                <c:pt idx="39">
                  <c:v>43</c:v>
                </c:pt>
                <c:pt idx="40">
                  <c:v>52</c:v>
                </c:pt>
                <c:pt idx="41">
                  <c:v>35</c:v>
                </c:pt>
                <c:pt idx="42">
                  <c:v>49</c:v>
                </c:pt>
                <c:pt idx="43">
                  <c:v>32</c:v>
                </c:pt>
                <c:pt idx="44">
                  <c:v>34</c:v>
                </c:pt>
                <c:pt idx="45">
                  <c:v>23</c:v>
                </c:pt>
                <c:pt idx="46">
                  <c:v>37</c:v>
                </c:pt>
                <c:pt idx="47">
                  <c:v>28</c:v>
                </c:pt>
                <c:pt idx="48">
                  <c:v>28</c:v>
                </c:pt>
                <c:pt idx="49">
                  <c:v>31</c:v>
                </c:pt>
                <c:pt idx="50">
                  <c:v>30</c:v>
                </c:pt>
                <c:pt idx="51">
                  <c:v>24</c:v>
                </c:pt>
              </c:numCache>
            </c:numRef>
          </c:val>
          <c:smooth val="0"/>
          <c:extLst>
            <c:ext xmlns:c16="http://schemas.microsoft.com/office/drawing/2014/chart" uri="{C3380CC4-5D6E-409C-BE32-E72D297353CC}">
              <c16:uniqueId val="{00000000-5F54-6843-BFD9-CAA09CBC43B7}"/>
            </c:ext>
          </c:extLst>
        </c:ser>
        <c:ser>
          <c:idx val="3"/>
          <c:order val="1"/>
          <c:tx>
            <c:strRef>
              <c:f>'Canal endémico'!$A$70</c:f>
              <c:strCache>
                <c:ptCount val="1"/>
                <c:pt idx="0">
                  <c:v>2020</c:v>
                </c:pt>
              </c:strCache>
            </c:strRef>
          </c:tx>
          <c:marker>
            <c:symbol val="none"/>
          </c:marker>
          <c:val>
            <c:numRef>
              <c:f>'Canal endémico'!$B$70:$BA$70</c:f>
              <c:numCache>
                <c:formatCode>General</c:formatCode>
                <c:ptCount val="52"/>
                <c:pt idx="0">
                  <c:v>28</c:v>
                </c:pt>
                <c:pt idx="1">
                  <c:v>32</c:v>
                </c:pt>
                <c:pt idx="2">
                  <c:v>45</c:v>
                </c:pt>
                <c:pt idx="3">
                  <c:v>28</c:v>
                </c:pt>
                <c:pt idx="4">
                  <c:v>40</c:v>
                </c:pt>
                <c:pt idx="5">
                  <c:v>39</c:v>
                </c:pt>
                <c:pt idx="6">
                  <c:v>31</c:v>
                </c:pt>
                <c:pt idx="7">
                  <c:v>35</c:v>
                </c:pt>
                <c:pt idx="8">
                  <c:v>46</c:v>
                </c:pt>
                <c:pt idx="9">
                  <c:v>31</c:v>
                </c:pt>
                <c:pt idx="10">
                  <c:v>31</c:v>
                </c:pt>
                <c:pt idx="11">
                  <c:v>33</c:v>
                </c:pt>
                <c:pt idx="12">
                  <c:v>22</c:v>
                </c:pt>
                <c:pt idx="13">
                  <c:v>17</c:v>
                </c:pt>
                <c:pt idx="14">
                  <c:v>14</c:v>
                </c:pt>
                <c:pt idx="15">
                  <c:v>19</c:v>
                </c:pt>
                <c:pt idx="16">
                  <c:v>15</c:v>
                </c:pt>
                <c:pt idx="17">
                  <c:v>17</c:v>
                </c:pt>
                <c:pt idx="18">
                  <c:v>19</c:v>
                </c:pt>
                <c:pt idx="19">
                  <c:v>22</c:v>
                </c:pt>
                <c:pt idx="20">
                  <c:v>15</c:v>
                </c:pt>
                <c:pt idx="21">
                  <c:v>23</c:v>
                </c:pt>
                <c:pt idx="22">
                  <c:v>27</c:v>
                </c:pt>
                <c:pt idx="23">
                  <c:v>27</c:v>
                </c:pt>
                <c:pt idx="24">
                  <c:v>24</c:v>
                </c:pt>
                <c:pt idx="25">
                  <c:v>29</c:v>
                </c:pt>
                <c:pt idx="26">
                  <c:v>28</c:v>
                </c:pt>
                <c:pt idx="27">
                  <c:v>33</c:v>
                </c:pt>
                <c:pt idx="28">
                  <c:v>25</c:v>
                </c:pt>
                <c:pt idx="29">
                  <c:v>10</c:v>
                </c:pt>
                <c:pt idx="30">
                  <c:v>20</c:v>
                </c:pt>
                <c:pt idx="31">
                  <c:v>30</c:v>
                </c:pt>
                <c:pt idx="32">
                  <c:v>49</c:v>
                </c:pt>
                <c:pt idx="33">
                  <c:v>31</c:v>
                </c:pt>
                <c:pt idx="34">
                  <c:v>48</c:v>
                </c:pt>
                <c:pt idx="35">
                  <c:v>39</c:v>
                </c:pt>
                <c:pt idx="36">
                  <c:v>34</c:v>
                </c:pt>
                <c:pt idx="37">
                  <c:v>38</c:v>
                </c:pt>
                <c:pt idx="38">
                  <c:v>38</c:v>
                </c:pt>
                <c:pt idx="39">
                  <c:v>39</c:v>
                </c:pt>
                <c:pt idx="40">
                  <c:v>20</c:v>
                </c:pt>
                <c:pt idx="41">
                  <c:v>28</c:v>
                </c:pt>
                <c:pt idx="42">
                  <c:v>20</c:v>
                </c:pt>
                <c:pt idx="43">
                  <c:v>27</c:v>
                </c:pt>
                <c:pt idx="44">
                  <c:v>17</c:v>
                </c:pt>
                <c:pt idx="45">
                  <c:v>38</c:v>
                </c:pt>
                <c:pt idx="46">
                  <c:v>31</c:v>
                </c:pt>
                <c:pt idx="47">
                  <c:v>17</c:v>
                </c:pt>
                <c:pt idx="48">
                  <c:v>37</c:v>
                </c:pt>
                <c:pt idx="49">
                  <c:v>26</c:v>
                </c:pt>
                <c:pt idx="50">
                  <c:v>37</c:v>
                </c:pt>
                <c:pt idx="51">
                  <c:v>18</c:v>
                </c:pt>
              </c:numCache>
            </c:numRef>
          </c:val>
          <c:smooth val="0"/>
          <c:extLst>
            <c:ext xmlns:c16="http://schemas.microsoft.com/office/drawing/2014/chart" uri="{C3380CC4-5D6E-409C-BE32-E72D297353CC}">
              <c16:uniqueId val="{00000002-5F54-6843-BFD9-CAA09CBC43B7}"/>
            </c:ext>
          </c:extLst>
        </c:ser>
        <c:ser>
          <c:idx val="0"/>
          <c:order val="2"/>
          <c:tx>
            <c:strRef>
              <c:f>'Canal endémico'!$A$69</c:f>
              <c:strCache>
                <c:ptCount val="1"/>
                <c:pt idx="0">
                  <c:v>2019</c:v>
                </c:pt>
              </c:strCache>
            </c:strRef>
          </c:tx>
          <c:marker>
            <c:symbol val="none"/>
          </c:marker>
          <c:val>
            <c:numRef>
              <c:f>'Canal endémico'!$B$69:$BA$69</c:f>
              <c:numCache>
                <c:formatCode>General</c:formatCode>
                <c:ptCount val="52"/>
                <c:pt idx="0">
                  <c:v>25</c:v>
                </c:pt>
                <c:pt idx="1">
                  <c:v>38</c:v>
                </c:pt>
                <c:pt idx="2">
                  <c:v>36</c:v>
                </c:pt>
                <c:pt idx="3">
                  <c:v>32</c:v>
                </c:pt>
                <c:pt idx="4">
                  <c:v>38</c:v>
                </c:pt>
                <c:pt idx="5">
                  <c:v>56</c:v>
                </c:pt>
                <c:pt idx="6">
                  <c:v>34</c:v>
                </c:pt>
                <c:pt idx="7">
                  <c:v>48</c:v>
                </c:pt>
                <c:pt idx="8">
                  <c:v>30</c:v>
                </c:pt>
                <c:pt idx="9">
                  <c:v>30</c:v>
                </c:pt>
                <c:pt idx="10">
                  <c:v>31</c:v>
                </c:pt>
                <c:pt idx="11">
                  <c:v>41</c:v>
                </c:pt>
                <c:pt idx="12">
                  <c:v>28</c:v>
                </c:pt>
                <c:pt idx="13">
                  <c:v>29</c:v>
                </c:pt>
                <c:pt idx="14">
                  <c:v>43</c:v>
                </c:pt>
                <c:pt idx="15">
                  <c:v>16</c:v>
                </c:pt>
                <c:pt idx="16">
                  <c:v>33</c:v>
                </c:pt>
                <c:pt idx="17">
                  <c:v>34</c:v>
                </c:pt>
                <c:pt idx="18">
                  <c:v>45</c:v>
                </c:pt>
                <c:pt idx="19">
                  <c:v>25</c:v>
                </c:pt>
                <c:pt idx="20">
                  <c:v>38</c:v>
                </c:pt>
                <c:pt idx="21">
                  <c:v>35</c:v>
                </c:pt>
                <c:pt idx="22">
                  <c:v>36</c:v>
                </c:pt>
                <c:pt idx="23">
                  <c:v>48</c:v>
                </c:pt>
                <c:pt idx="24">
                  <c:v>32</c:v>
                </c:pt>
                <c:pt idx="25">
                  <c:v>39</c:v>
                </c:pt>
                <c:pt idx="26">
                  <c:v>32</c:v>
                </c:pt>
                <c:pt idx="27">
                  <c:v>34</c:v>
                </c:pt>
                <c:pt idx="28">
                  <c:v>37</c:v>
                </c:pt>
                <c:pt idx="29">
                  <c:v>52</c:v>
                </c:pt>
                <c:pt idx="30">
                  <c:v>39</c:v>
                </c:pt>
                <c:pt idx="31">
                  <c:v>35</c:v>
                </c:pt>
                <c:pt idx="32">
                  <c:v>40</c:v>
                </c:pt>
                <c:pt idx="33">
                  <c:v>38</c:v>
                </c:pt>
                <c:pt idx="34">
                  <c:v>25</c:v>
                </c:pt>
                <c:pt idx="35">
                  <c:v>33</c:v>
                </c:pt>
                <c:pt idx="36">
                  <c:v>35</c:v>
                </c:pt>
                <c:pt idx="37">
                  <c:v>41</c:v>
                </c:pt>
                <c:pt idx="38">
                  <c:v>44</c:v>
                </c:pt>
                <c:pt idx="39">
                  <c:v>44</c:v>
                </c:pt>
                <c:pt idx="40">
                  <c:v>34</c:v>
                </c:pt>
                <c:pt idx="41">
                  <c:v>24</c:v>
                </c:pt>
                <c:pt idx="42">
                  <c:v>44</c:v>
                </c:pt>
                <c:pt idx="43">
                  <c:v>27</c:v>
                </c:pt>
                <c:pt idx="44">
                  <c:v>18</c:v>
                </c:pt>
                <c:pt idx="45">
                  <c:v>22</c:v>
                </c:pt>
                <c:pt idx="46">
                  <c:v>36</c:v>
                </c:pt>
                <c:pt idx="47">
                  <c:v>30</c:v>
                </c:pt>
                <c:pt idx="48">
                  <c:v>29</c:v>
                </c:pt>
                <c:pt idx="49">
                  <c:v>43</c:v>
                </c:pt>
                <c:pt idx="50">
                  <c:v>31</c:v>
                </c:pt>
                <c:pt idx="51">
                  <c:v>25</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91998080"/>
        <c:axId val="92004352"/>
      </c:lineChart>
      <c:catAx>
        <c:axId val="91998080"/>
        <c:scaling>
          <c:orientation val="minMax"/>
        </c:scaling>
        <c:delete val="0"/>
        <c:axPos val="b"/>
        <c:title>
          <c:tx>
            <c:rich>
              <a:bodyPr/>
              <a:lstStyle/>
              <a:p>
                <a:pPr>
                  <a:defRPr/>
                </a:pPr>
                <a:r>
                  <a:rPr lang="en-US"/>
                  <a:t>Semana Epidemiológica</a:t>
                </a:r>
              </a:p>
            </c:rich>
          </c:tx>
          <c:layout/>
          <c:overlay val="0"/>
        </c:title>
        <c:majorTickMark val="out"/>
        <c:minorTickMark val="none"/>
        <c:tickLblPos val="nextTo"/>
        <c:crossAx val="92004352"/>
        <c:crosses val="autoZero"/>
        <c:auto val="1"/>
        <c:lblAlgn val="ctr"/>
        <c:lblOffset val="100"/>
        <c:noMultiLvlLbl val="0"/>
      </c:catAx>
      <c:valAx>
        <c:axId val="92004352"/>
        <c:scaling>
          <c:orientation val="minMax"/>
        </c:scaling>
        <c:delete val="0"/>
        <c:axPos val="l"/>
        <c:title>
          <c:tx>
            <c:rich>
              <a:bodyPr rot="-5400000" vert="horz"/>
              <a:lstStyle/>
              <a:p>
                <a:pPr>
                  <a:defRPr/>
                </a:pPr>
                <a:r>
                  <a:rPr lang="en-US"/>
                  <a:t>Casos</a:t>
                </a:r>
              </a:p>
            </c:rich>
          </c:tx>
          <c:layout/>
          <c:overlay val="0"/>
        </c:title>
        <c:numFmt formatCode="General" sourceLinked="1"/>
        <c:majorTickMark val="out"/>
        <c:minorTickMark val="none"/>
        <c:tickLblPos val="nextTo"/>
        <c:crossAx val="91998080"/>
        <c:crosses val="autoZero"/>
        <c:crossBetween val="between"/>
      </c:valAx>
    </c:plotArea>
    <c:legend>
      <c:legendPos val="t"/>
      <c:layou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Dx!$A$3:$A$6</c:f>
              <c:strCache>
                <c:ptCount val="4"/>
                <c:pt idx="0">
                  <c:v>Western blot</c:v>
                </c:pt>
                <c:pt idx="1">
                  <c:v>Carga viral</c:v>
                </c:pt>
                <c:pt idx="2">
                  <c:v>Prueba rápida</c:v>
                </c:pt>
                <c:pt idx="3">
                  <c:v>Elisa</c:v>
                </c:pt>
              </c:strCache>
            </c:strRef>
          </c:cat>
          <c:val>
            <c:numRef>
              <c:f>Dx!$C$3:$C$6</c:f>
              <c:numCache>
                <c:formatCode>0.0</c:formatCode>
                <c:ptCount val="4"/>
                <c:pt idx="0">
                  <c:v>7.1220081727962636</c:v>
                </c:pt>
                <c:pt idx="1">
                  <c:v>15.528312901342673</c:v>
                </c:pt>
                <c:pt idx="2">
                  <c:v>23.525977816695857</c:v>
                </c:pt>
                <c:pt idx="3">
                  <c:v>53.823701109165214</c:v>
                </c:pt>
              </c:numCache>
            </c:numRef>
          </c:val>
          <c:extLst>
            <c:ext xmlns:c16="http://schemas.microsoft.com/office/drawing/2014/chart" uri="{C3380CC4-5D6E-409C-BE32-E72D297353CC}">
              <c16:uniqueId val="{00000000-5069-4705-9A6E-AC2C0822EE0D}"/>
            </c:ext>
          </c:extLst>
        </c:ser>
        <c:dLbls>
          <c:dLblPos val="outEnd"/>
          <c:showLegendKey val="0"/>
          <c:showVal val="1"/>
          <c:showCatName val="0"/>
          <c:showSerName val="0"/>
          <c:showPercent val="0"/>
          <c:showBubbleSize val="0"/>
        </c:dLbls>
        <c:gapWidth val="150"/>
        <c:axId val="92053888"/>
        <c:axId val="92055808"/>
      </c:barChart>
      <c:catAx>
        <c:axId val="92053888"/>
        <c:scaling>
          <c:orientation val="minMax"/>
        </c:scaling>
        <c:delete val="0"/>
        <c:axPos val="l"/>
        <c:title>
          <c:tx>
            <c:rich>
              <a:bodyPr rot="-5400000" vert="horz"/>
              <a:lstStyle/>
              <a:p>
                <a:pPr>
                  <a:defRPr sz="900"/>
                </a:pPr>
                <a:r>
                  <a:rPr lang="es-CO" sz="900"/>
                  <a:t>Tipo de prueba</a:t>
                </a:r>
              </a:p>
            </c:rich>
          </c:tx>
          <c:layout/>
          <c:overlay val="0"/>
        </c:title>
        <c:numFmt formatCode="General" sourceLinked="0"/>
        <c:majorTickMark val="out"/>
        <c:minorTickMark val="none"/>
        <c:tickLblPos val="nextTo"/>
        <c:txPr>
          <a:bodyPr/>
          <a:lstStyle/>
          <a:p>
            <a:pPr>
              <a:defRPr sz="900"/>
            </a:pPr>
            <a:endParaRPr lang="en-US"/>
          </a:p>
        </c:txPr>
        <c:crossAx val="92055808"/>
        <c:crosses val="autoZero"/>
        <c:auto val="1"/>
        <c:lblAlgn val="ctr"/>
        <c:lblOffset val="100"/>
        <c:noMultiLvlLbl val="0"/>
      </c:catAx>
      <c:valAx>
        <c:axId val="92055808"/>
        <c:scaling>
          <c:orientation val="minMax"/>
        </c:scaling>
        <c:delete val="0"/>
        <c:axPos val="b"/>
        <c:title>
          <c:tx>
            <c:rich>
              <a:bodyPr/>
              <a:lstStyle/>
              <a:p>
                <a:pPr>
                  <a:defRPr sz="900"/>
                </a:pPr>
                <a:r>
                  <a:rPr lang="es-CO" sz="900"/>
                  <a:t>Porcentaje</a:t>
                </a:r>
              </a:p>
            </c:rich>
          </c:tx>
          <c:layout/>
          <c:overlay val="0"/>
        </c:title>
        <c:numFmt formatCode="0.0" sourceLinked="1"/>
        <c:majorTickMark val="out"/>
        <c:minorTickMark val="none"/>
        <c:tickLblPos val="nextTo"/>
        <c:txPr>
          <a:bodyPr/>
          <a:lstStyle/>
          <a:p>
            <a:pPr>
              <a:defRPr sz="900"/>
            </a:pPr>
            <a:endParaRPr lang="en-US"/>
          </a:p>
        </c:txPr>
        <c:crossAx val="92053888"/>
        <c:crosses val="autoZero"/>
        <c:crossBetween val="between"/>
      </c:valAx>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Estado_clinico!$A$3:$A$5</c:f>
              <c:strCache>
                <c:ptCount val="3"/>
                <c:pt idx="0">
                  <c:v>Muerto</c:v>
                </c:pt>
                <c:pt idx="1">
                  <c:v>Sida</c:v>
                </c:pt>
                <c:pt idx="2">
                  <c:v>VIH</c:v>
                </c:pt>
              </c:strCache>
            </c:strRef>
          </c:cat>
          <c:val>
            <c:numRef>
              <c:f>Estado_clinico!$C$3:$C$5</c:f>
              <c:numCache>
                <c:formatCode>0.0</c:formatCode>
                <c:ptCount val="3"/>
                <c:pt idx="0">
                  <c:v>0.93403385872737887</c:v>
                </c:pt>
                <c:pt idx="1">
                  <c:v>5.0788091068301222</c:v>
                </c:pt>
                <c:pt idx="2">
                  <c:v>93.987157034442504</c:v>
                </c:pt>
              </c:numCache>
            </c:numRef>
          </c:val>
          <c:extLst>
            <c:ext xmlns:c16="http://schemas.microsoft.com/office/drawing/2014/chart" uri="{C3380CC4-5D6E-409C-BE32-E72D297353CC}">
              <c16:uniqueId val="{00000000-3D5E-4B4F-8206-1D246D14D11C}"/>
            </c:ext>
          </c:extLst>
        </c:ser>
        <c:dLbls>
          <c:dLblPos val="outEnd"/>
          <c:showLegendKey val="0"/>
          <c:showVal val="1"/>
          <c:showCatName val="0"/>
          <c:showSerName val="0"/>
          <c:showPercent val="0"/>
          <c:showBubbleSize val="0"/>
        </c:dLbls>
        <c:gapWidth val="150"/>
        <c:axId val="93131904"/>
        <c:axId val="93155712"/>
      </c:barChart>
      <c:catAx>
        <c:axId val="93131904"/>
        <c:scaling>
          <c:orientation val="minMax"/>
        </c:scaling>
        <c:delete val="0"/>
        <c:axPos val="b"/>
        <c:title>
          <c:tx>
            <c:rich>
              <a:bodyPr/>
              <a:lstStyle/>
              <a:p>
                <a:pPr>
                  <a:defRPr sz="900"/>
                </a:pPr>
                <a:r>
                  <a:rPr lang="en-US" sz="900"/>
                  <a:t>Estado clínico</a:t>
                </a:r>
              </a:p>
            </c:rich>
          </c:tx>
          <c:layout/>
          <c:overlay val="0"/>
        </c:title>
        <c:numFmt formatCode="General" sourceLinked="0"/>
        <c:majorTickMark val="out"/>
        <c:minorTickMark val="none"/>
        <c:tickLblPos val="nextTo"/>
        <c:txPr>
          <a:bodyPr/>
          <a:lstStyle/>
          <a:p>
            <a:pPr>
              <a:defRPr sz="900"/>
            </a:pPr>
            <a:endParaRPr lang="en-US"/>
          </a:p>
        </c:txPr>
        <c:crossAx val="93155712"/>
        <c:crosses val="autoZero"/>
        <c:auto val="1"/>
        <c:lblAlgn val="ctr"/>
        <c:lblOffset val="100"/>
        <c:noMultiLvlLbl val="0"/>
      </c:catAx>
      <c:valAx>
        <c:axId val="93155712"/>
        <c:scaling>
          <c:orientation val="minMax"/>
        </c:scaling>
        <c:delete val="0"/>
        <c:axPos val="l"/>
        <c:title>
          <c:tx>
            <c:rich>
              <a:bodyPr rot="-5400000" vert="horz"/>
              <a:lstStyle/>
              <a:p>
                <a:pPr>
                  <a:defRPr sz="900"/>
                </a:pPr>
                <a:r>
                  <a:rPr lang="es-CO" sz="900"/>
                  <a:t>Porcentaje</a:t>
                </a:r>
              </a:p>
            </c:rich>
          </c:tx>
          <c:layout/>
          <c:overlay val="0"/>
        </c:title>
        <c:numFmt formatCode="0.0" sourceLinked="1"/>
        <c:majorTickMark val="out"/>
        <c:minorTickMark val="none"/>
        <c:tickLblPos val="nextTo"/>
        <c:txPr>
          <a:bodyPr/>
          <a:lstStyle/>
          <a:p>
            <a:pPr>
              <a:defRPr sz="900"/>
            </a:pPr>
            <a:endParaRPr lang="en-US"/>
          </a:p>
        </c:txPr>
        <c:crossAx val="93131904"/>
        <c:crosses val="autoZero"/>
        <c:crossBetween val="between"/>
      </c:valAx>
    </c:plotArea>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Mec_transm!$I$2</c:f>
              <c:strCache>
                <c:ptCount val="1"/>
                <c:pt idx="0">
                  <c:v>% casos</c:v>
                </c:pt>
              </c:strCache>
            </c:strRef>
          </c:tx>
          <c:spPr>
            <a:solidFill>
              <a:schemeClr val="accent1"/>
            </a:solidFill>
          </c:spPr>
          <c:invertIfNegative val="0"/>
          <c:cat>
            <c:multiLvlStrRef>
              <c:f>Mec_transm!$B$4:$C$14</c:f>
              <c:multiLvlStrCache>
                <c:ptCount val="11"/>
                <c:lvl>
                  <c:pt idx="0">
                    <c:v>Heterosexual</c:v>
                  </c:pt>
                  <c:pt idx="1">
                    <c:v>Homosexual</c:v>
                  </c:pt>
                  <c:pt idx="2">
                    <c:v>Bisexual</c:v>
                  </c:pt>
                  <c:pt idx="3">
                    <c:v>Materno infantil</c:v>
                  </c:pt>
                  <c:pt idx="4">
                    <c:v>Transfusión sanguínea</c:v>
                  </c:pt>
                  <c:pt idx="5">
                    <c:v>Usuarios drogas IV</c:v>
                  </c:pt>
                  <c:pt idx="6">
                    <c:v>Accidente de trabajo</c:v>
                  </c:pt>
                  <c:pt idx="7">
                    <c:v>Transplante de órganos</c:v>
                  </c:pt>
                  <c:pt idx="8">
                    <c:v>Piercing</c:v>
                  </c:pt>
                  <c:pt idx="9">
                    <c:v>Hemodiálisis</c:v>
                  </c:pt>
                  <c:pt idx="10">
                    <c:v>Tatuajes</c:v>
                  </c:pt>
                </c:lvl>
                <c:lvl>
                  <c:pt idx="0">
                    <c:v>Sexual</c:v>
                  </c:pt>
                  <c:pt idx="4">
                    <c:v>Parenteral</c:v>
                  </c:pt>
                </c:lvl>
              </c:multiLvlStrCache>
            </c:multiLvlStrRef>
          </c:cat>
          <c:val>
            <c:numRef>
              <c:f>Mec_transm!$I$4:$I$14</c:f>
              <c:numCache>
                <c:formatCode>0.0%</c:formatCode>
                <c:ptCount val="11"/>
                <c:pt idx="0">
                  <c:v>0.37069468768242847</c:v>
                </c:pt>
                <c:pt idx="1">
                  <c:v>0.55516637478108577</c:v>
                </c:pt>
                <c:pt idx="2">
                  <c:v>5.8960887332165791E-2</c:v>
                </c:pt>
                <c:pt idx="3">
                  <c:v>5.837711617046118E-4</c:v>
                </c:pt>
                <c:pt idx="4">
                  <c:v>0</c:v>
                </c:pt>
                <c:pt idx="5">
                  <c:v>1.2259194395796848E-2</c:v>
                </c:pt>
                <c:pt idx="6">
                  <c:v>0</c:v>
                </c:pt>
                <c:pt idx="7">
                  <c:v>0</c:v>
                </c:pt>
                <c:pt idx="8">
                  <c:v>1.7513134851138354E-3</c:v>
                </c:pt>
                <c:pt idx="9">
                  <c:v>0</c:v>
                </c:pt>
                <c:pt idx="10">
                  <c:v>5.837711617046118E-4</c:v>
                </c:pt>
              </c:numCache>
            </c:numRef>
          </c:val>
          <c:extLst>
            <c:ext xmlns:c16="http://schemas.microsoft.com/office/drawing/2014/chart" uri="{C3380CC4-5D6E-409C-BE32-E72D297353CC}">
              <c16:uniqueId val="{00000000-79E1-48B4-943A-64E655E57319}"/>
            </c:ext>
          </c:extLst>
        </c:ser>
        <c:dLbls>
          <c:showLegendKey val="0"/>
          <c:showVal val="0"/>
          <c:showCatName val="0"/>
          <c:showSerName val="0"/>
          <c:showPercent val="0"/>
          <c:showBubbleSize val="0"/>
        </c:dLbls>
        <c:gapWidth val="150"/>
        <c:axId val="93207168"/>
        <c:axId val="93217152"/>
      </c:barChart>
      <c:catAx>
        <c:axId val="93207168"/>
        <c:scaling>
          <c:orientation val="minMax"/>
        </c:scaling>
        <c:delete val="0"/>
        <c:axPos val="b"/>
        <c:numFmt formatCode="General" sourceLinked="0"/>
        <c:majorTickMark val="none"/>
        <c:minorTickMark val="none"/>
        <c:tickLblPos val="nextTo"/>
        <c:txPr>
          <a:bodyPr/>
          <a:lstStyle/>
          <a:p>
            <a:pPr>
              <a:defRPr sz="800"/>
            </a:pPr>
            <a:endParaRPr lang="en-US"/>
          </a:p>
        </c:txPr>
        <c:crossAx val="93217152"/>
        <c:crosses val="autoZero"/>
        <c:auto val="1"/>
        <c:lblAlgn val="ctr"/>
        <c:lblOffset val="100"/>
        <c:noMultiLvlLbl val="0"/>
      </c:catAx>
      <c:valAx>
        <c:axId val="93217152"/>
        <c:scaling>
          <c:orientation val="minMax"/>
        </c:scaling>
        <c:delete val="0"/>
        <c:axPos val="l"/>
        <c:title>
          <c:tx>
            <c:rich>
              <a:bodyPr/>
              <a:lstStyle/>
              <a:p>
                <a:pPr>
                  <a:defRPr sz="900"/>
                </a:pPr>
                <a:r>
                  <a:rPr lang="es-CO" sz="900" baseline="0"/>
                  <a:t>% casos</a:t>
                </a:r>
              </a:p>
            </c:rich>
          </c:tx>
          <c:layout/>
          <c:overlay val="0"/>
        </c:title>
        <c:numFmt formatCode="0.0%" sourceLinked="1"/>
        <c:majorTickMark val="none"/>
        <c:minorTickMark val="none"/>
        <c:tickLblPos val="nextTo"/>
        <c:txPr>
          <a:bodyPr/>
          <a:lstStyle/>
          <a:p>
            <a:pPr>
              <a:defRPr sz="800"/>
            </a:pPr>
            <a:endParaRPr lang="en-US"/>
          </a:p>
        </c:txPr>
        <c:crossAx val="93207168"/>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1042179950905"/>
          <c:y val="5.1205251611367152E-2"/>
          <c:w val="0.82903014415755127"/>
          <c:h val="0.65161690565805375"/>
        </c:manualLayout>
      </c:layout>
      <c:barChart>
        <c:barDir val="col"/>
        <c:grouping val="clustered"/>
        <c:varyColors val="0"/>
        <c:ser>
          <c:idx val="0"/>
          <c:order val="0"/>
          <c:tx>
            <c:strRef>
              <c:f>'Edad-CicloVital'!$N$2</c:f>
              <c:strCache>
                <c:ptCount val="1"/>
                <c:pt idx="0">
                  <c:v>% casos</c:v>
                </c:pt>
              </c:strCache>
            </c:strRef>
          </c:tx>
          <c:invertIfNegative val="0"/>
          <c:cat>
            <c:strRef>
              <c:f>'Edad-CicloVital'!$H$4:$H$18</c:f>
              <c:strCache>
                <c:ptCount val="15"/>
                <c:pt idx="0">
                  <c:v>0 A 5</c:v>
                </c:pt>
                <c:pt idx="1">
                  <c:v>5 a 9</c:v>
                </c:pt>
                <c:pt idx="2">
                  <c:v>10 a 14</c:v>
                </c:pt>
                <c:pt idx="3">
                  <c:v>15 a 19</c:v>
                </c:pt>
                <c:pt idx="4">
                  <c:v>20 a 24</c:v>
                </c:pt>
                <c:pt idx="5">
                  <c:v>25 a 29</c:v>
                </c:pt>
                <c:pt idx="6">
                  <c:v>30 a 34</c:v>
                </c:pt>
                <c:pt idx="7">
                  <c:v>35 a 39</c:v>
                </c:pt>
                <c:pt idx="8">
                  <c:v>40 a 44</c:v>
                </c:pt>
                <c:pt idx="9">
                  <c:v>45 a 49</c:v>
                </c:pt>
                <c:pt idx="10">
                  <c:v>50 a 54</c:v>
                </c:pt>
                <c:pt idx="11">
                  <c:v>55 a 59</c:v>
                </c:pt>
                <c:pt idx="12">
                  <c:v>60 a 64</c:v>
                </c:pt>
                <c:pt idx="13">
                  <c:v>65 a 69</c:v>
                </c:pt>
                <c:pt idx="14">
                  <c:v>70 y más</c:v>
                </c:pt>
              </c:strCache>
            </c:strRef>
          </c:cat>
          <c:val>
            <c:numRef>
              <c:f>'Edad-CicloVital'!$N$4:$N$18</c:f>
              <c:numCache>
                <c:formatCode>0.0</c:formatCode>
                <c:ptCount val="15"/>
                <c:pt idx="0">
                  <c:v>5.8411214953271021E-2</c:v>
                </c:pt>
                <c:pt idx="1">
                  <c:v>0</c:v>
                </c:pt>
                <c:pt idx="2">
                  <c:v>5.8411214953271021E-2</c:v>
                </c:pt>
                <c:pt idx="3">
                  <c:v>4.6144859813084107</c:v>
                </c:pt>
                <c:pt idx="4">
                  <c:v>19.509345794392523</c:v>
                </c:pt>
                <c:pt idx="5">
                  <c:v>25.525700934579437</c:v>
                </c:pt>
                <c:pt idx="6">
                  <c:v>17.581775700934578</c:v>
                </c:pt>
                <c:pt idx="7">
                  <c:v>11.273364485981309</c:v>
                </c:pt>
                <c:pt idx="8">
                  <c:v>7.3598130841121492</c:v>
                </c:pt>
                <c:pt idx="9">
                  <c:v>3.6214953271028034</c:v>
                </c:pt>
                <c:pt idx="10">
                  <c:v>3.8551401869158877</c:v>
                </c:pt>
                <c:pt idx="11">
                  <c:v>2.7453271028037385</c:v>
                </c:pt>
                <c:pt idx="12">
                  <c:v>1.6939252336448596</c:v>
                </c:pt>
                <c:pt idx="13">
                  <c:v>1.0514018691588785</c:v>
                </c:pt>
                <c:pt idx="14">
                  <c:v>1.1098130841121494</c:v>
                </c:pt>
              </c:numCache>
            </c:numRef>
          </c:val>
          <c:extLst>
            <c:ext xmlns:c16="http://schemas.microsoft.com/office/drawing/2014/chart" uri="{C3380CC4-5D6E-409C-BE32-E72D297353CC}">
              <c16:uniqueId val="{00000000-A29C-4879-9EE9-D573824812EF}"/>
            </c:ext>
          </c:extLst>
        </c:ser>
        <c:dLbls>
          <c:showLegendKey val="0"/>
          <c:showVal val="0"/>
          <c:showCatName val="0"/>
          <c:showSerName val="0"/>
          <c:showPercent val="0"/>
          <c:showBubbleSize val="0"/>
        </c:dLbls>
        <c:gapWidth val="9"/>
        <c:axId val="44894464"/>
        <c:axId val="44974464"/>
      </c:barChart>
      <c:catAx>
        <c:axId val="44894464"/>
        <c:scaling>
          <c:orientation val="minMax"/>
        </c:scaling>
        <c:delete val="0"/>
        <c:axPos val="b"/>
        <c:title>
          <c:tx>
            <c:rich>
              <a:bodyPr/>
              <a:lstStyle/>
              <a:p>
                <a:pPr>
                  <a:defRPr sz="900"/>
                </a:pPr>
                <a:r>
                  <a:rPr lang="en-US" sz="900"/>
                  <a:t>Grupos de edad</a:t>
                </a:r>
              </a:p>
            </c:rich>
          </c:tx>
          <c:layout/>
          <c:overlay val="0"/>
        </c:title>
        <c:numFmt formatCode="General" sourceLinked="0"/>
        <c:majorTickMark val="out"/>
        <c:minorTickMark val="none"/>
        <c:tickLblPos val="nextTo"/>
        <c:crossAx val="44974464"/>
        <c:crosses val="autoZero"/>
        <c:auto val="1"/>
        <c:lblAlgn val="ctr"/>
        <c:lblOffset val="100"/>
        <c:noMultiLvlLbl val="0"/>
      </c:catAx>
      <c:valAx>
        <c:axId val="44974464"/>
        <c:scaling>
          <c:orientation val="minMax"/>
        </c:scaling>
        <c:delete val="0"/>
        <c:axPos val="l"/>
        <c:title>
          <c:tx>
            <c:rich>
              <a:bodyPr rot="-5400000" vert="horz"/>
              <a:lstStyle/>
              <a:p>
                <a:pPr>
                  <a:defRPr sz="900"/>
                </a:pPr>
                <a:r>
                  <a:rPr lang="en-US" sz="900"/>
                  <a:t>Porcentaje</a:t>
                </a:r>
              </a:p>
            </c:rich>
          </c:tx>
          <c:layout>
            <c:manualLayout>
              <c:xMode val="edge"/>
              <c:yMode val="edge"/>
              <c:x val="1.978239058819278E-2"/>
              <c:y val="0.31100944995266522"/>
            </c:manualLayout>
          </c:layout>
          <c:overlay val="0"/>
        </c:title>
        <c:numFmt formatCode="0.0" sourceLinked="1"/>
        <c:majorTickMark val="out"/>
        <c:minorTickMark val="none"/>
        <c:tickLblPos val="nextTo"/>
        <c:txPr>
          <a:bodyPr/>
          <a:lstStyle/>
          <a:p>
            <a:pPr>
              <a:defRPr sz="900"/>
            </a:pPr>
            <a:endParaRPr lang="en-US"/>
          </a:p>
        </c:txPr>
        <c:crossAx val="44894464"/>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980002221975334E-2"/>
          <c:y val="3.6636679989218122E-2"/>
          <c:w val="0.93496007384010904"/>
          <c:h val="0.74495893036542782"/>
        </c:manualLayout>
      </c:layout>
      <c:areaChart>
        <c:grouping val="standard"/>
        <c:varyColors val="0"/>
        <c:ser>
          <c:idx val="3"/>
          <c:order val="1"/>
          <c:tx>
            <c:strRef>
              <c:f>Violencias!$A$72</c:f>
              <c:strCache>
                <c:ptCount val="1"/>
                <c:pt idx="0">
                  <c:v>Percentil 75</c:v>
                </c:pt>
              </c:strCache>
            </c:strRef>
          </c:tx>
          <c:spPr>
            <a:solidFill>
              <a:srgbClr val="C00000"/>
            </a:solidFill>
            <a:ln w="25400">
              <a:solidFill>
                <a:srgbClr val="FF0000"/>
              </a:solidFill>
              <a:prstDash val="solid"/>
            </a:ln>
          </c:spPr>
          <c:val>
            <c:numRef>
              <c:f>Violencias!$B$72:$BA$72</c:f>
              <c:numCache>
                <c:formatCode>0.0</c:formatCode>
                <c:ptCount val="52"/>
                <c:pt idx="0">
                  <c:v>319</c:v>
                </c:pt>
                <c:pt idx="1">
                  <c:v>207</c:v>
                </c:pt>
                <c:pt idx="2">
                  <c:v>262</c:v>
                </c:pt>
                <c:pt idx="3">
                  <c:v>267</c:v>
                </c:pt>
                <c:pt idx="4">
                  <c:v>268</c:v>
                </c:pt>
                <c:pt idx="5">
                  <c:v>272</c:v>
                </c:pt>
                <c:pt idx="6">
                  <c:v>161</c:v>
                </c:pt>
                <c:pt idx="7">
                  <c:v>278</c:v>
                </c:pt>
                <c:pt idx="8">
                  <c:v>285</c:v>
                </c:pt>
                <c:pt idx="9">
                  <c:v>289</c:v>
                </c:pt>
                <c:pt idx="10">
                  <c:v>306</c:v>
                </c:pt>
                <c:pt idx="11">
                  <c:v>208</c:v>
                </c:pt>
                <c:pt idx="12">
                  <c:v>102</c:v>
                </c:pt>
                <c:pt idx="13">
                  <c:v>303</c:v>
                </c:pt>
                <c:pt idx="14">
                  <c:v>258</c:v>
                </c:pt>
                <c:pt idx="15">
                  <c:v>233</c:v>
                </c:pt>
                <c:pt idx="16">
                  <c:v>248</c:v>
                </c:pt>
                <c:pt idx="17">
                  <c:v>251</c:v>
                </c:pt>
                <c:pt idx="18">
                  <c:v>287</c:v>
                </c:pt>
                <c:pt idx="19">
                  <c:v>307</c:v>
                </c:pt>
                <c:pt idx="20">
                  <c:v>240</c:v>
                </c:pt>
                <c:pt idx="21">
                  <c:v>258</c:v>
                </c:pt>
                <c:pt idx="22">
                  <c:v>245</c:v>
                </c:pt>
                <c:pt idx="23">
                  <c:v>298</c:v>
                </c:pt>
                <c:pt idx="24">
                  <c:v>244</c:v>
                </c:pt>
                <c:pt idx="25">
                  <c:v>262</c:v>
                </c:pt>
                <c:pt idx="26">
                  <c:v>285</c:v>
                </c:pt>
                <c:pt idx="27">
                  <c:v>259</c:v>
                </c:pt>
                <c:pt idx="28">
                  <c:v>234</c:v>
                </c:pt>
                <c:pt idx="29">
                  <c:v>217</c:v>
                </c:pt>
                <c:pt idx="30">
                  <c:v>273</c:v>
                </c:pt>
                <c:pt idx="31">
                  <c:v>223</c:v>
                </c:pt>
                <c:pt idx="32">
                  <c:v>288</c:v>
                </c:pt>
                <c:pt idx="33">
                  <c:v>215</c:v>
                </c:pt>
                <c:pt idx="34">
                  <c:v>280</c:v>
                </c:pt>
                <c:pt idx="35">
                  <c:v>271</c:v>
                </c:pt>
                <c:pt idx="36">
                  <c:v>247</c:v>
                </c:pt>
                <c:pt idx="37">
                  <c:v>282</c:v>
                </c:pt>
                <c:pt idx="38">
                  <c:v>165</c:v>
                </c:pt>
                <c:pt idx="39">
                  <c:v>227</c:v>
                </c:pt>
                <c:pt idx="40">
                  <c:v>194</c:v>
                </c:pt>
                <c:pt idx="41">
                  <c:v>168</c:v>
                </c:pt>
                <c:pt idx="42">
                  <c:v>168</c:v>
                </c:pt>
                <c:pt idx="43">
                  <c:v>156</c:v>
                </c:pt>
                <c:pt idx="44">
                  <c:v>270</c:v>
                </c:pt>
                <c:pt idx="45">
                  <c:v>278</c:v>
                </c:pt>
                <c:pt idx="46">
                  <c:v>293</c:v>
                </c:pt>
                <c:pt idx="47">
                  <c:v>289</c:v>
                </c:pt>
                <c:pt idx="48">
                  <c:v>183.25</c:v>
                </c:pt>
                <c:pt idx="49">
                  <c:v>192.75</c:v>
                </c:pt>
                <c:pt idx="50">
                  <c:v>154.5</c:v>
                </c:pt>
                <c:pt idx="51">
                  <c:v>130</c:v>
                </c:pt>
              </c:numCache>
            </c:numRef>
          </c:val>
          <c:extLst>
            <c:ext xmlns:c16="http://schemas.microsoft.com/office/drawing/2014/chart" uri="{C3380CC4-5D6E-409C-BE32-E72D297353CC}">
              <c16:uniqueId val="{00000000-C5DC-4F6C-9482-6F319B72C308}"/>
            </c:ext>
          </c:extLst>
        </c:ser>
        <c:ser>
          <c:idx val="1"/>
          <c:order val="2"/>
          <c:tx>
            <c:strRef>
              <c:f>Violencias!$A$70</c:f>
              <c:strCache>
                <c:ptCount val="1"/>
                <c:pt idx="0">
                  <c:v>Mediana</c:v>
                </c:pt>
              </c:strCache>
            </c:strRef>
          </c:tx>
          <c:spPr>
            <a:ln w="28575" cap="rnd">
              <a:solidFill>
                <a:schemeClr val="accent4"/>
              </a:solidFill>
              <a:round/>
            </a:ln>
            <a:effectLst/>
          </c:spPr>
          <c:val>
            <c:numRef>
              <c:f>Violencias!$B$70:$BA$70</c:f>
              <c:numCache>
                <c:formatCode>0.0</c:formatCode>
                <c:ptCount val="52"/>
                <c:pt idx="0">
                  <c:v>195</c:v>
                </c:pt>
                <c:pt idx="1">
                  <c:v>159</c:v>
                </c:pt>
                <c:pt idx="2">
                  <c:v>217</c:v>
                </c:pt>
                <c:pt idx="3">
                  <c:v>188</c:v>
                </c:pt>
                <c:pt idx="4">
                  <c:v>268</c:v>
                </c:pt>
                <c:pt idx="5">
                  <c:v>254</c:v>
                </c:pt>
                <c:pt idx="6">
                  <c:v>239</c:v>
                </c:pt>
                <c:pt idx="7">
                  <c:v>238</c:v>
                </c:pt>
                <c:pt idx="8">
                  <c:v>252</c:v>
                </c:pt>
                <c:pt idx="9">
                  <c:v>208</c:v>
                </c:pt>
                <c:pt idx="10">
                  <c:v>232</c:v>
                </c:pt>
                <c:pt idx="11">
                  <c:v>194</c:v>
                </c:pt>
                <c:pt idx="12">
                  <c:v>142</c:v>
                </c:pt>
                <c:pt idx="13">
                  <c:v>205</c:v>
                </c:pt>
                <c:pt idx="14">
                  <c:v>143</c:v>
                </c:pt>
                <c:pt idx="15">
                  <c:v>153</c:v>
                </c:pt>
                <c:pt idx="16">
                  <c:v>227</c:v>
                </c:pt>
                <c:pt idx="17">
                  <c:v>236</c:v>
                </c:pt>
                <c:pt idx="18">
                  <c:v>285</c:v>
                </c:pt>
                <c:pt idx="19">
                  <c:v>249</c:v>
                </c:pt>
                <c:pt idx="20">
                  <c:v>240</c:v>
                </c:pt>
                <c:pt idx="21">
                  <c:v>249</c:v>
                </c:pt>
                <c:pt idx="22">
                  <c:v>217</c:v>
                </c:pt>
                <c:pt idx="23">
                  <c:v>246</c:v>
                </c:pt>
                <c:pt idx="24">
                  <c:v>240</c:v>
                </c:pt>
                <c:pt idx="25">
                  <c:v>218</c:v>
                </c:pt>
                <c:pt idx="26">
                  <c:v>237</c:v>
                </c:pt>
                <c:pt idx="27">
                  <c:v>257</c:v>
                </c:pt>
                <c:pt idx="28">
                  <c:v>217</c:v>
                </c:pt>
                <c:pt idx="29">
                  <c:v>201</c:v>
                </c:pt>
                <c:pt idx="30">
                  <c:v>204</c:v>
                </c:pt>
                <c:pt idx="31">
                  <c:v>145</c:v>
                </c:pt>
                <c:pt idx="32">
                  <c:v>147</c:v>
                </c:pt>
                <c:pt idx="33">
                  <c:v>153</c:v>
                </c:pt>
                <c:pt idx="34">
                  <c:v>174</c:v>
                </c:pt>
                <c:pt idx="35">
                  <c:v>161</c:v>
                </c:pt>
                <c:pt idx="36">
                  <c:v>180</c:v>
                </c:pt>
                <c:pt idx="37">
                  <c:v>188</c:v>
                </c:pt>
                <c:pt idx="38">
                  <c:v>165</c:v>
                </c:pt>
                <c:pt idx="39">
                  <c:v>201</c:v>
                </c:pt>
                <c:pt idx="40">
                  <c:v>141</c:v>
                </c:pt>
                <c:pt idx="41">
                  <c:v>142</c:v>
                </c:pt>
                <c:pt idx="42">
                  <c:v>278</c:v>
                </c:pt>
                <c:pt idx="43">
                  <c:v>156</c:v>
                </c:pt>
                <c:pt idx="44">
                  <c:v>164</c:v>
                </c:pt>
                <c:pt idx="45">
                  <c:v>178</c:v>
                </c:pt>
                <c:pt idx="46">
                  <c:v>174</c:v>
                </c:pt>
                <c:pt idx="47">
                  <c:v>146</c:v>
                </c:pt>
                <c:pt idx="48">
                  <c:v>159.5</c:v>
                </c:pt>
                <c:pt idx="49">
                  <c:v>141.5</c:v>
                </c:pt>
                <c:pt idx="50">
                  <c:v>126.5</c:v>
                </c:pt>
                <c:pt idx="51">
                  <c:v>115.5</c:v>
                </c:pt>
              </c:numCache>
            </c:numRef>
          </c:val>
          <c:extLst>
            <c:ext xmlns:c16="http://schemas.microsoft.com/office/drawing/2014/chart" uri="{C3380CC4-5D6E-409C-BE32-E72D297353CC}">
              <c16:uniqueId val="{00000001-C5DC-4F6C-9482-6F319B72C308}"/>
            </c:ext>
          </c:extLst>
        </c:ser>
        <c:ser>
          <c:idx val="2"/>
          <c:order val="3"/>
          <c:tx>
            <c:strRef>
              <c:f>Violencias!$A$71</c:f>
              <c:strCache>
                <c:ptCount val="1"/>
                <c:pt idx="0">
                  <c:v>Percentil 25</c:v>
                </c:pt>
              </c:strCache>
            </c:strRef>
          </c:tx>
          <c:spPr>
            <a:solidFill>
              <a:srgbClr val="92D050"/>
            </a:solidFill>
            <a:ln w="28575" cap="rnd">
              <a:solidFill>
                <a:schemeClr val="accent6"/>
              </a:solidFill>
              <a:round/>
            </a:ln>
            <a:effectLst/>
          </c:spPr>
          <c:val>
            <c:numRef>
              <c:f>Violencias!$B$71:$BA$71</c:f>
              <c:numCache>
                <c:formatCode>0.0</c:formatCode>
                <c:ptCount val="52"/>
                <c:pt idx="0">
                  <c:v>116</c:v>
                </c:pt>
                <c:pt idx="1">
                  <c:v>84</c:v>
                </c:pt>
                <c:pt idx="2">
                  <c:v>127</c:v>
                </c:pt>
                <c:pt idx="3">
                  <c:v>129</c:v>
                </c:pt>
                <c:pt idx="4">
                  <c:v>268</c:v>
                </c:pt>
                <c:pt idx="5">
                  <c:v>135</c:v>
                </c:pt>
                <c:pt idx="6">
                  <c:v>161</c:v>
                </c:pt>
                <c:pt idx="7">
                  <c:v>177</c:v>
                </c:pt>
                <c:pt idx="8">
                  <c:v>167</c:v>
                </c:pt>
                <c:pt idx="9">
                  <c:v>157</c:v>
                </c:pt>
                <c:pt idx="10">
                  <c:v>159</c:v>
                </c:pt>
                <c:pt idx="11">
                  <c:v>190</c:v>
                </c:pt>
                <c:pt idx="12">
                  <c:v>102</c:v>
                </c:pt>
                <c:pt idx="13">
                  <c:v>160</c:v>
                </c:pt>
                <c:pt idx="14">
                  <c:v>126</c:v>
                </c:pt>
                <c:pt idx="15">
                  <c:v>129</c:v>
                </c:pt>
                <c:pt idx="16">
                  <c:v>157</c:v>
                </c:pt>
                <c:pt idx="17">
                  <c:v>170</c:v>
                </c:pt>
                <c:pt idx="18">
                  <c:v>178</c:v>
                </c:pt>
                <c:pt idx="19">
                  <c:v>176</c:v>
                </c:pt>
                <c:pt idx="20">
                  <c:v>196</c:v>
                </c:pt>
                <c:pt idx="21">
                  <c:v>142</c:v>
                </c:pt>
                <c:pt idx="22">
                  <c:v>160</c:v>
                </c:pt>
                <c:pt idx="23">
                  <c:v>163</c:v>
                </c:pt>
                <c:pt idx="24">
                  <c:v>160</c:v>
                </c:pt>
                <c:pt idx="25">
                  <c:v>136</c:v>
                </c:pt>
                <c:pt idx="26">
                  <c:v>136</c:v>
                </c:pt>
                <c:pt idx="27">
                  <c:v>151</c:v>
                </c:pt>
                <c:pt idx="28">
                  <c:v>151</c:v>
                </c:pt>
                <c:pt idx="29">
                  <c:v>151</c:v>
                </c:pt>
                <c:pt idx="30">
                  <c:v>145</c:v>
                </c:pt>
                <c:pt idx="31">
                  <c:v>118</c:v>
                </c:pt>
                <c:pt idx="32">
                  <c:v>102</c:v>
                </c:pt>
                <c:pt idx="33">
                  <c:v>98</c:v>
                </c:pt>
                <c:pt idx="34">
                  <c:v>92</c:v>
                </c:pt>
                <c:pt idx="35">
                  <c:v>87</c:v>
                </c:pt>
                <c:pt idx="36">
                  <c:v>171</c:v>
                </c:pt>
                <c:pt idx="37">
                  <c:v>156</c:v>
                </c:pt>
                <c:pt idx="38">
                  <c:v>165</c:v>
                </c:pt>
                <c:pt idx="39">
                  <c:v>153</c:v>
                </c:pt>
                <c:pt idx="40">
                  <c:v>119</c:v>
                </c:pt>
                <c:pt idx="41">
                  <c:v>138</c:v>
                </c:pt>
                <c:pt idx="42">
                  <c:v>154</c:v>
                </c:pt>
                <c:pt idx="43">
                  <c:v>156</c:v>
                </c:pt>
                <c:pt idx="44">
                  <c:v>153</c:v>
                </c:pt>
                <c:pt idx="45">
                  <c:v>123</c:v>
                </c:pt>
                <c:pt idx="46">
                  <c:v>151</c:v>
                </c:pt>
                <c:pt idx="47">
                  <c:v>139</c:v>
                </c:pt>
                <c:pt idx="48">
                  <c:v>147</c:v>
                </c:pt>
                <c:pt idx="49">
                  <c:v>108.25</c:v>
                </c:pt>
                <c:pt idx="50">
                  <c:v>114.25</c:v>
                </c:pt>
                <c:pt idx="51">
                  <c:v>103.5</c:v>
                </c:pt>
              </c:numCache>
            </c:numRef>
          </c:val>
          <c:extLst>
            <c:ext xmlns:c16="http://schemas.microsoft.com/office/drawing/2014/chart" uri="{C3380CC4-5D6E-409C-BE32-E72D297353CC}">
              <c16:uniqueId val="{00000002-C5DC-4F6C-9482-6F319B72C308}"/>
            </c:ext>
          </c:extLst>
        </c:ser>
        <c:dLbls>
          <c:showLegendKey val="0"/>
          <c:showVal val="0"/>
          <c:showCatName val="0"/>
          <c:showSerName val="0"/>
          <c:showPercent val="0"/>
          <c:showBubbleSize val="0"/>
        </c:dLbls>
        <c:axId val="1071786720"/>
        <c:axId val="1129430688"/>
      </c:areaChart>
      <c:scatterChart>
        <c:scatterStyle val="lineMarker"/>
        <c:varyColors val="0"/>
        <c:ser>
          <c:idx val="0"/>
          <c:order val="0"/>
          <c:tx>
            <c:strRef>
              <c:f>Violencias!$A$69</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Violencias!$B$69:$BA$69</c:f>
              <c:numCache>
                <c:formatCode>General</c:formatCode>
                <c:ptCount val="52"/>
                <c:pt idx="0">
                  <c:v>116</c:v>
                </c:pt>
                <c:pt idx="1">
                  <c:v>84</c:v>
                </c:pt>
                <c:pt idx="2">
                  <c:v>127</c:v>
                </c:pt>
                <c:pt idx="3">
                  <c:v>129</c:v>
                </c:pt>
                <c:pt idx="4">
                  <c:v>147</c:v>
                </c:pt>
                <c:pt idx="5">
                  <c:v>135</c:v>
                </c:pt>
                <c:pt idx="6">
                  <c:v>161</c:v>
                </c:pt>
                <c:pt idx="7">
                  <c:v>177</c:v>
                </c:pt>
                <c:pt idx="8">
                  <c:v>167</c:v>
                </c:pt>
                <c:pt idx="9">
                  <c:v>157</c:v>
                </c:pt>
                <c:pt idx="10">
                  <c:v>159</c:v>
                </c:pt>
                <c:pt idx="11">
                  <c:v>190</c:v>
                </c:pt>
                <c:pt idx="12">
                  <c:v>165</c:v>
                </c:pt>
                <c:pt idx="13">
                  <c:v>205</c:v>
                </c:pt>
                <c:pt idx="14">
                  <c:v>143</c:v>
                </c:pt>
                <c:pt idx="15">
                  <c:v>153</c:v>
                </c:pt>
                <c:pt idx="16">
                  <c:v>157</c:v>
                </c:pt>
                <c:pt idx="17">
                  <c:v>170</c:v>
                </c:pt>
                <c:pt idx="18">
                  <c:v>178</c:v>
                </c:pt>
                <c:pt idx="19">
                  <c:v>176</c:v>
                </c:pt>
                <c:pt idx="20">
                  <c:v>196</c:v>
                </c:pt>
                <c:pt idx="21">
                  <c:v>142</c:v>
                </c:pt>
                <c:pt idx="22">
                  <c:v>141</c:v>
                </c:pt>
                <c:pt idx="23">
                  <c:v>163</c:v>
                </c:pt>
                <c:pt idx="24">
                  <c:v>160</c:v>
                </c:pt>
                <c:pt idx="25">
                  <c:v>134</c:v>
                </c:pt>
                <c:pt idx="26">
                  <c:v>136</c:v>
                </c:pt>
                <c:pt idx="27">
                  <c:v>151</c:v>
                </c:pt>
                <c:pt idx="28">
                  <c:v>151</c:v>
                </c:pt>
                <c:pt idx="29">
                  <c:v>151</c:v>
                </c:pt>
                <c:pt idx="30">
                  <c:v>145</c:v>
                </c:pt>
                <c:pt idx="31">
                  <c:v>145</c:v>
                </c:pt>
                <c:pt idx="32">
                  <c:v>147</c:v>
                </c:pt>
                <c:pt idx="33">
                  <c:v>153</c:v>
                </c:pt>
                <c:pt idx="34">
                  <c:v>174</c:v>
                </c:pt>
                <c:pt idx="35">
                  <c:v>161</c:v>
                </c:pt>
                <c:pt idx="36">
                  <c:v>180</c:v>
                </c:pt>
                <c:pt idx="37">
                  <c:v>188</c:v>
                </c:pt>
                <c:pt idx="38">
                  <c:v>165</c:v>
                </c:pt>
                <c:pt idx="39">
                  <c:v>201</c:v>
                </c:pt>
                <c:pt idx="40">
                  <c:v>194</c:v>
                </c:pt>
                <c:pt idx="41">
                  <c:v>168</c:v>
                </c:pt>
                <c:pt idx="42">
                  <c:v>156</c:v>
                </c:pt>
                <c:pt idx="43">
                  <c:v>156</c:v>
                </c:pt>
                <c:pt idx="44">
                  <c:v>164</c:v>
                </c:pt>
                <c:pt idx="45">
                  <c:v>178</c:v>
                </c:pt>
                <c:pt idx="46">
                  <c:v>174</c:v>
                </c:pt>
                <c:pt idx="47">
                  <c:v>146</c:v>
                </c:pt>
              </c:numCache>
            </c:numRef>
          </c:yVal>
          <c:smooth val="0"/>
          <c:extLst>
            <c:ext xmlns:c16="http://schemas.microsoft.com/office/drawing/2014/chart" uri="{C3380CC4-5D6E-409C-BE32-E72D297353CC}">
              <c16:uniqueId val="{00000003-C5DC-4F6C-9482-6F319B72C308}"/>
            </c:ext>
          </c:extLst>
        </c:ser>
        <c:dLbls>
          <c:showLegendKey val="0"/>
          <c:showVal val="0"/>
          <c:showCatName val="0"/>
          <c:showSerName val="0"/>
          <c:showPercent val="0"/>
          <c:showBubbleSize val="0"/>
        </c:dLbls>
        <c:axId val="1071786720"/>
        <c:axId val="1129430688"/>
      </c:scatterChart>
      <c:catAx>
        <c:axId val="1071786720"/>
        <c:scaling>
          <c:orientation val="minMax"/>
        </c:scaling>
        <c:delete val="0"/>
        <c:axPos val="b"/>
        <c:title>
          <c:tx>
            <c:rich>
              <a:bodyPr/>
              <a:lstStyle/>
              <a:p>
                <a:pPr>
                  <a:defRPr/>
                </a:pPr>
                <a:r>
                  <a:rPr lang="en-US"/>
                  <a:t>Semana Epidemiológica</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1129430688"/>
        <c:crosses val="autoZero"/>
        <c:auto val="1"/>
        <c:lblAlgn val="ctr"/>
        <c:lblOffset val="100"/>
        <c:noMultiLvlLbl val="0"/>
      </c:catAx>
      <c:valAx>
        <c:axId val="1129430688"/>
        <c:scaling>
          <c:orientation val="minMax"/>
        </c:scaling>
        <c:delete val="0"/>
        <c:axPos val="l"/>
        <c:majorGridlines>
          <c:spPr>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ln>
            <a:effectLst/>
          </c:spPr>
        </c:majorGridlines>
        <c:numFmt formatCode="0" sourceLinked="0"/>
        <c:majorTickMark val="none"/>
        <c:minorTickMark val="none"/>
        <c:tickLblPos val="nextTo"/>
        <c:spPr>
          <a:ln w="6350">
            <a:noFill/>
          </a:ln>
        </c:spPr>
        <c:txPr>
          <a:bodyPr rot="-60000000" vert="horz"/>
          <a:lstStyle/>
          <a:p>
            <a:pPr>
              <a:defRPr b="1"/>
            </a:pPr>
            <a:endParaRPr lang="en-US"/>
          </a:p>
        </c:txPr>
        <c:crossAx val="1071786720"/>
        <c:crosses val="autoZero"/>
        <c:crossBetween val="between"/>
      </c:valAx>
      <c:spPr>
        <a:noFill/>
        <a:ln w="25400">
          <a:noFill/>
        </a:ln>
      </c:spPr>
    </c:plotArea>
    <c:legend>
      <c:legendPos val="b"/>
      <c:layout>
        <c:manualLayout>
          <c:xMode val="edge"/>
          <c:yMode val="edge"/>
          <c:x val="0.13064289706694646"/>
          <c:y val="0.90844987176581771"/>
          <c:w val="0.74915702025392072"/>
          <c:h val="9.1550016985392557E-2"/>
        </c:manualLayout>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575543517479004E-2"/>
          <c:y val="0.10449376703319894"/>
          <c:w val="0.91216257555929925"/>
          <c:h val="0.69518532240331021"/>
        </c:manualLayout>
      </c:layout>
      <c:lineChart>
        <c:grouping val="standard"/>
        <c:varyColors val="0"/>
        <c:ser>
          <c:idx val="0"/>
          <c:order val="0"/>
          <c:tx>
            <c:v>2018</c:v>
          </c:tx>
          <c:spPr>
            <a:ln w="28575">
              <a:solidFill>
                <a:srgbClr val="C00000"/>
              </a:solidFill>
            </a:ln>
          </c:spPr>
          <c:marker>
            <c:symbol val="none"/>
          </c:marker>
          <c:val>
            <c:numRef>
              <c:f>Violencias!$B$65:$BA$65</c:f>
              <c:numCache>
                <c:formatCode>General</c:formatCode>
                <c:ptCount val="52"/>
                <c:pt idx="0">
                  <c:v>812</c:v>
                </c:pt>
                <c:pt idx="1">
                  <c:v>159</c:v>
                </c:pt>
                <c:pt idx="2">
                  <c:v>217</c:v>
                </c:pt>
                <c:pt idx="3">
                  <c:v>188</c:v>
                </c:pt>
                <c:pt idx="4">
                  <c:v>268</c:v>
                </c:pt>
                <c:pt idx="5">
                  <c:v>254</c:v>
                </c:pt>
                <c:pt idx="6">
                  <c:v>239</c:v>
                </c:pt>
                <c:pt idx="7">
                  <c:v>238</c:v>
                </c:pt>
                <c:pt idx="8">
                  <c:v>252</c:v>
                </c:pt>
                <c:pt idx="9">
                  <c:v>208</c:v>
                </c:pt>
                <c:pt idx="10">
                  <c:v>232</c:v>
                </c:pt>
                <c:pt idx="11">
                  <c:v>208</c:v>
                </c:pt>
                <c:pt idx="12">
                  <c:v>142</c:v>
                </c:pt>
                <c:pt idx="13">
                  <c:v>303</c:v>
                </c:pt>
                <c:pt idx="14">
                  <c:v>258</c:v>
                </c:pt>
                <c:pt idx="15">
                  <c:v>273</c:v>
                </c:pt>
                <c:pt idx="16">
                  <c:v>248</c:v>
                </c:pt>
                <c:pt idx="17">
                  <c:v>236</c:v>
                </c:pt>
                <c:pt idx="18">
                  <c:v>287</c:v>
                </c:pt>
                <c:pt idx="19">
                  <c:v>249</c:v>
                </c:pt>
                <c:pt idx="20">
                  <c:v>240</c:v>
                </c:pt>
                <c:pt idx="21">
                  <c:v>249</c:v>
                </c:pt>
                <c:pt idx="22">
                  <c:v>217</c:v>
                </c:pt>
                <c:pt idx="23">
                  <c:v>246</c:v>
                </c:pt>
                <c:pt idx="24">
                  <c:v>240</c:v>
                </c:pt>
                <c:pt idx="25">
                  <c:v>218</c:v>
                </c:pt>
                <c:pt idx="26">
                  <c:v>237</c:v>
                </c:pt>
                <c:pt idx="27">
                  <c:v>259</c:v>
                </c:pt>
                <c:pt idx="28">
                  <c:v>217</c:v>
                </c:pt>
                <c:pt idx="29">
                  <c:v>217</c:v>
                </c:pt>
                <c:pt idx="30">
                  <c:v>273</c:v>
                </c:pt>
                <c:pt idx="31">
                  <c:v>223</c:v>
                </c:pt>
                <c:pt idx="32">
                  <c:v>288</c:v>
                </c:pt>
                <c:pt idx="33">
                  <c:v>215</c:v>
                </c:pt>
                <c:pt idx="34">
                  <c:v>280</c:v>
                </c:pt>
                <c:pt idx="35">
                  <c:v>271</c:v>
                </c:pt>
                <c:pt idx="36">
                  <c:v>247</c:v>
                </c:pt>
                <c:pt idx="37">
                  <c:v>282</c:v>
                </c:pt>
                <c:pt idx="38">
                  <c:v>257</c:v>
                </c:pt>
                <c:pt idx="39">
                  <c:v>297</c:v>
                </c:pt>
                <c:pt idx="40">
                  <c:v>273</c:v>
                </c:pt>
                <c:pt idx="41">
                  <c:v>219</c:v>
                </c:pt>
                <c:pt idx="42">
                  <c:v>278</c:v>
                </c:pt>
                <c:pt idx="43">
                  <c:v>292</c:v>
                </c:pt>
                <c:pt idx="44">
                  <c:v>280</c:v>
                </c:pt>
                <c:pt idx="45">
                  <c:v>295</c:v>
                </c:pt>
                <c:pt idx="46">
                  <c:v>293</c:v>
                </c:pt>
                <c:pt idx="47">
                  <c:v>326</c:v>
                </c:pt>
                <c:pt idx="48">
                  <c:v>232</c:v>
                </c:pt>
                <c:pt idx="49">
                  <c:v>255</c:v>
                </c:pt>
                <c:pt idx="50">
                  <c:v>207</c:v>
                </c:pt>
                <c:pt idx="51">
                  <c:v>172</c:v>
                </c:pt>
              </c:numCache>
            </c:numRef>
          </c:val>
          <c:smooth val="0"/>
          <c:extLst>
            <c:ext xmlns:c16="http://schemas.microsoft.com/office/drawing/2014/chart" uri="{C3380CC4-5D6E-409C-BE32-E72D297353CC}">
              <c16:uniqueId val="{00000000-D9C1-4D46-81E1-8D16E552148D}"/>
            </c:ext>
          </c:extLst>
        </c:ser>
        <c:ser>
          <c:idx val="1"/>
          <c:order val="1"/>
          <c:tx>
            <c:v>2019</c:v>
          </c:tx>
          <c:spPr>
            <a:ln w="28575">
              <a:solidFill>
                <a:srgbClr val="00B050"/>
              </a:solidFill>
            </a:ln>
          </c:spPr>
          <c:marker>
            <c:symbol val="none"/>
          </c:marker>
          <c:val>
            <c:numRef>
              <c:f>Violencias!$B$66:$BA$66</c:f>
              <c:numCache>
                <c:formatCode>General</c:formatCode>
                <c:ptCount val="52"/>
                <c:pt idx="0">
                  <c:v>319</c:v>
                </c:pt>
                <c:pt idx="1">
                  <c:v>207</c:v>
                </c:pt>
                <c:pt idx="2">
                  <c:v>275</c:v>
                </c:pt>
                <c:pt idx="3">
                  <c:v>267</c:v>
                </c:pt>
                <c:pt idx="4">
                  <c:v>286</c:v>
                </c:pt>
                <c:pt idx="5">
                  <c:v>278</c:v>
                </c:pt>
                <c:pt idx="6">
                  <c:v>276</c:v>
                </c:pt>
                <c:pt idx="7">
                  <c:v>278</c:v>
                </c:pt>
                <c:pt idx="8">
                  <c:v>285</c:v>
                </c:pt>
                <c:pt idx="9">
                  <c:v>289</c:v>
                </c:pt>
                <c:pt idx="10">
                  <c:v>306</c:v>
                </c:pt>
                <c:pt idx="11">
                  <c:v>329</c:v>
                </c:pt>
                <c:pt idx="12">
                  <c:v>275</c:v>
                </c:pt>
                <c:pt idx="13">
                  <c:v>394</c:v>
                </c:pt>
                <c:pt idx="14">
                  <c:v>326</c:v>
                </c:pt>
                <c:pt idx="15">
                  <c:v>129</c:v>
                </c:pt>
                <c:pt idx="16">
                  <c:v>310</c:v>
                </c:pt>
                <c:pt idx="17">
                  <c:v>308</c:v>
                </c:pt>
                <c:pt idx="18">
                  <c:v>356</c:v>
                </c:pt>
                <c:pt idx="19">
                  <c:v>317</c:v>
                </c:pt>
                <c:pt idx="20">
                  <c:v>320</c:v>
                </c:pt>
                <c:pt idx="21">
                  <c:v>284</c:v>
                </c:pt>
                <c:pt idx="22">
                  <c:v>273</c:v>
                </c:pt>
                <c:pt idx="23">
                  <c:v>322</c:v>
                </c:pt>
                <c:pt idx="24">
                  <c:v>315</c:v>
                </c:pt>
                <c:pt idx="25">
                  <c:v>280</c:v>
                </c:pt>
                <c:pt idx="26">
                  <c:v>285</c:v>
                </c:pt>
                <c:pt idx="27">
                  <c:v>320</c:v>
                </c:pt>
                <c:pt idx="28">
                  <c:v>330</c:v>
                </c:pt>
                <c:pt idx="29">
                  <c:v>368</c:v>
                </c:pt>
                <c:pt idx="30">
                  <c:v>302</c:v>
                </c:pt>
                <c:pt idx="31">
                  <c:v>358</c:v>
                </c:pt>
                <c:pt idx="32">
                  <c:v>346</c:v>
                </c:pt>
                <c:pt idx="33">
                  <c:v>315</c:v>
                </c:pt>
                <c:pt idx="34">
                  <c:v>369</c:v>
                </c:pt>
                <c:pt idx="35">
                  <c:v>396</c:v>
                </c:pt>
                <c:pt idx="36">
                  <c:v>365</c:v>
                </c:pt>
                <c:pt idx="37">
                  <c:v>332</c:v>
                </c:pt>
                <c:pt idx="38">
                  <c:v>325</c:v>
                </c:pt>
                <c:pt idx="39">
                  <c:v>227</c:v>
                </c:pt>
                <c:pt idx="40">
                  <c:v>141</c:v>
                </c:pt>
                <c:pt idx="41">
                  <c:v>142</c:v>
                </c:pt>
                <c:pt idx="42">
                  <c:v>168</c:v>
                </c:pt>
                <c:pt idx="43">
                  <c:v>184</c:v>
                </c:pt>
                <c:pt idx="44">
                  <c:v>270</c:v>
                </c:pt>
                <c:pt idx="45">
                  <c:v>278</c:v>
                </c:pt>
                <c:pt idx="46">
                  <c:v>364</c:v>
                </c:pt>
                <c:pt idx="47">
                  <c:v>289</c:v>
                </c:pt>
                <c:pt idx="48">
                  <c:v>167</c:v>
                </c:pt>
                <c:pt idx="49">
                  <c:v>172</c:v>
                </c:pt>
                <c:pt idx="50">
                  <c:v>137</c:v>
                </c:pt>
                <c:pt idx="51">
                  <c:v>115</c:v>
                </c:pt>
              </c:numCache>
            </c:numRef>
          </c:val>
          <c:smooth val="0"/>
          <c:extLst>
            <c:ext xmlns:c16="http://schemas.microsoft.com/office/drawing/2014/chart" uri="{C3380CC4-5D6E-409C-BE32-E72D297353CC}">
              <c16:uniqueId val="{00000001-D9C1-4D46-81E1-8D16E552148D}"/>
            </c:ext>
          </c:extLst>
        </c:ser>
        <c:ser>
          <c:idx val="3"/>
          <c:order val="2"/>
          <c:tx>
            <c:strRef>
              <c:f>Violencias!$A$67</c:f>
              <c:strCache>
                <c:ptCount val="1"/>
                <c:pt idx="0">
                  <c:v>2020</c:v>
                </c:pt>
              </c:strCache>
            </c:strRef>
          </c:tx>
          <c:marker>
            <c:symbol val="none"/>
          </c:marker>
          <c:val>
            <c:numRef>
              <c:f>Violencias!$B$67:$BA$67</c:f>
              <c:numCache>
                <c:formatCode>General</c:formatCode>
                <c:ptCount val="52"/>
                <c:pt idx="0">
                  <c:v>195</c:v>
                </c:pt>
                <c:pt idx="1">
                  <c:v>250</c:v>
                </c:pt>
                <c:pt idx="2">
                  <c:v>262</c:v>
                </c:pt>
                <c:pt idx="3">
                  <c:v>333</c:v>
                </c:pt>
                <c:pt idx="4">
                  <c:v>280</c:v>
                </c:pt>
                <c:pt idx="5">
                  <c:v>328</c:v>
                </c:pt>
                <c:pt idx="6">
                  <c:v>341</c:v>
                </c:pt>
                <c:pt idx="7">
                  <c:v>338</c:v>
                </c:pt>
                <c:pt idx="8">
                  <c:v>316</c:v>
                </c:pt>
                <c:pt idx="9">
                  <c:v>307</c:v>
                </c:pt>
                <c:pt idx="10">
                  <c:v>364</c:v>
                </c:pt>
                <c:pt idx="11">
                  <c:v>194</c:v>
                </c:pt>
                <c:pt idx="12">
                  <c:v>83</c:v>
                </c:pt>
                <c:pt idx="13">
                  <c:v>160</c:v>
                </c:pt>
                <c:pt idx="14">
                  <c:v>126</c:v>
                </c:pt>
                <c:pt idx="15">
                  <c:v>233</c:v>
                </c:pt>
                <c:pt idx="16">
                  <c:v>227</c:v>
                </c:pt>
                <c:pt idx="17">
                  <c:v>251</c:v>
                </c:pt>
                <c:pt idx="18">
                  <c:v>285</c:v>
                </c:pt>
                <c:pt idx="19">
                  <c:v>307</c:v>
                </c:pt>
                <c:pt idx="20">
                  <c:v>273</c:v>
                </c:pt>
                <c:pt idx="21">
                  <c:v>258</c:v>
                </c:pt>
                <c:pt idx="22">
                  <c:v>245</c:v>
                </c:pt>
                <c:pt idx="23">
                  <c:v>298</c:v>
                </c:pt>
                <c:pt idx="24">
                  <c:v>244</c:v>
                </c:pt>
                <c:pt idx="25">
                  <c:v>262</c:v>
                </c:pt>
                <c:pt idx="26">
                  <c:v>285</c:v>
                </c:pt>
                <c:pt idx="27">
                  <c:v>255</c:v>
                </c:pt>
                <c:pt idx="28">
                  <c:v>234</c:v>
                </c:pt>
                <c:pt idx="29">
                  <c:v>201</c:v>
                </c:pt>
                <c:pt idx="30">
                  <c:v>204</c:v>
                </c:pt>
                <c:pt idx="31">
                  <c:v>76</c:v>
                </c:pt>
                <c:pt idx="32">
                  <c:v>102</c:v>
                </c:pt>
                <c:pt idx="33">
                  <c:v>98</c:v>
                </c:pt>
                <c:pt idx="34">
                  <c:v>92</c:v>
                </c:pt>
                <c:pt idx="35">
                  <c:v>87</c:v>
                </c:pt>
                <c:pt idx="36">
                  <c:v>108</c:v>
                </c:pt>
                <c:pt idx="37">
                  <c:v>114</c:v>
                </c:pt>
                <c:pt idx="38">
                  <c:v>142</c:v>
                </c:pt>
                <c:pt idx="39">
                  <c:v>150</c:v>
                </c:pt>
                <c:pt idx="40">
                  <c:v>115</c:v>
                </c:pt>
                <c:pt idx="41">
                  <c:v>116</c:v>
                </c:pt>
                <c:pt idx="42">
                  <c:v>127</c:v>
                </c:pt>
                <c:pt idx="43">
                  <c:v>122</c:v>
                </c:pt>
                <c:pt idx="44">
                  <c:v>100</c:v>
                </c:pt>
                <c:pt idx="45">
                  <c:v>123</c:v>
                </c:pt>
                <c:pt idx="46">
                  <c:v>115</c:v>
                </c:pt>
                <c:pt idx="47">
                  <c:v>139</c:v>
                </c:pt>
                <c:pt idx="48">
                  <c:v>132</c:v>
                </c:pt>
                <c:pt idx="49">
                  <c:v>100</c:v>
                </c:pt>
                <c:pt idx="50">
                  <c:v>116</c:v>
                </c:pt>
                <c:pt idx="51">
                  <c:v>116</c:v>
                </c:pt>
              </c:numCache>
            </c:numRef>
          </c:val>
          <c:smooth val="0"/>
          <c:extLst>
            <c:ext xmlns:c16="http://schemas.microsoft.com/office/drawing/2014/chart" uri="{C3380CC4-5D6E-409C-BE32-E72D297353CC}">
              <c16:uniqueId val="{00000002-D9C1-4D46-81E1-8D16E552148D}"/>
            </c:ext>
          </c:extLst>
        </c:ser>
        <c:ser>
          <c:idx val="4"/>
          <c:order val="3"/>
          <c:tx>
            <c:strRef>
              <c:f>Violencias!$A$68</c:f>
              <c:strCache>
                <c:ptCount val="1"/>
                <c:pt idx="0">
                  <c:v>2021</c:v>
                </c:pt>
              </c:strCache>
            </c:strRef>
          </c:tx>
          <c:marker>
            <c:symbol val="none"/>
          </c:marker>
          <c:val>
            <c:numRef>
              <c:f>Violencias!$B$68:$BA$68</c:f>
              <c:numCache>
                <c:formatCode>General</c:formatCode>
                <c:ptCount val="52"/>
                <c:pt idx="0">
                  <c:v>80</c:v>
                </c:pt>
                <c:pt idx="1">
                  <c:v>81</c:v>
                </c:pt>
                <c:pt idx="2">
                  <c:v>106</c:v>
                </c:pt>
                <c:pt idx="3">
                  <c:v>112</c:v>
                </c:pt>
                <c:pt idx="4">
                  <c:v>128</c:v>
                </c:pt>
                <c:pt idx="5">
                  <c:v>135</c:v>
                </c:pt>
                <c:pt idx="6">
                  <c:v>118</c:v>
                </c:pt>
                <c:pt idx="7">
                  <c:v>150</c:v>
                </c:pt>
                <c:pt idx="8">
                  <c:v>132</c:v>
                </c:pt>
                <c:pt idx="9">
                  <c:v>124</c:v>
                </c:pt>
                <c:pt idx="10">
                  <c:v>105</c:v>
                </c:pt>
                <c:pt idx="11">
                  <c:v>111</c:v>
                </c:pt>
                <c:pt idx="12">
                  <c:v>102</c:v>
                </c:pt>
                <c:pt idx="13">
                  <c:v>98</c:v>
                </c:pt>
                <c:pt idx="14">
                  <c:v>92</c:v>
                </c:pt>
                <c:pt idx="15">
                  <c:v>110</c:v>
                </c:pt>
                <c:pt idx="16">
                  <c:v>95</c:v>
                </c:pt>
                <c:pt idx="17">
                  <c:v>95</c:v>
                </c:pt>
                <c:pt idx="18">
                  <c:v>120</c:v>
                </c:pt>
                <c:pt idx="19">
                  <c:v>129</c:v>
                </c:pt>
                <c:pt idx="20">
                  <c:v>139</c:v>
                </c:pt>
                <c:pt idx="21">
                  <c:v>131</c:v>
                </c:pt>
                <c:pt idx="22">
                  <c:v>123</c:v>
                </c:pt>
                <c:pt idx="23">
                  <c:v>112</c:v>
                </c:pt>
                <c:pt idx="24">
                  <c:v>117</c:v>
                </c:pt>
                <c:pt idx="25">
                  <c:v>136</c:v>
                </c:pt>
                <c:pt idx="26">
                  <c:v>128</c:v>
                </c:pt>
                <c:pt idx="27">
                  <c:v>148</c:v>
                </c:pt>
                <c:pt idx="28">
                  <c:v>125</c:v>
                </c:pt>
                <c:pt idx="29">
                  <c:v>113</c:v>
                </c:pt>
                <c:pt idx="30">
                  <c:v>129</c:v>
                </c:pt>
                <c:pt idx="31">
                  <c:v>118</c:v>
                </c:pt>
                <c:pt idx="32">
                  <c:v>87</c:v>
                </c:pt>
                <c:pt idx="33">
                  <c:v>6</c:v>
                </c:pt>
                <c:pt idx="34">
                  <c:v>8</c:v>
                </c:pt>
                <c:pt idx="35">
                  <c:v>76</c:v>
                </c:pt>
                <c:pt idx="36">
                  <c:v>171</c:v>
                </c:pt>
                <c:pt idx="37">
                  <c:v>156</c:v>
                </c:pt>
                <c:pt idx="38">
                  <c:v>157</c:v>
                </c:pt>
                <c:pt idx="39">
                  <c:v>153</c:v>
                </c:pt>
                <c:pt idx="40">
                  <c:v>119</c:v>
                </c:pt>
                <c:pt idx="41">
                  <c:v>138</c:v>
                </c:pt>
                <c:pt idx="42">
                  <c:v>154</c:v>
                </c:pt>
                <c:pt idx="43">
                  <c:v>152</c:v>
                </c:pt>
                <c:pt idx="44">
                  <c:v>153</c:v>
                </c:pt>
                <c:pt idx="45">
                  <c:v>114</c:v>
                </c:pt>
                <c:pt idx="46">
                  <c:v>151</c:v>
                </c:pt>
                <c:pt idx="47">
                  <c:v>111</c:v>
                </c:pt>
                <c:pt idx="48">
                  <c:v>152</c:v>
                </c:pt>
                <c:pt idx="49">
                  <c:v>111</c:v>
                </c:pt>
                <c:pt idx="50">
                  <c:v>109</c:v>
                </c:pt>
                <c:pt idx="51">
                  <c:v>69</c:v>
                </c:pt>
              </c:numCache>
            </c:numRef>
          </c:val>
          <c:smooth val="0"/>
          <c:extLst>
            <c:ext xmlns:c16="http://schemas.microsoft.com/office/drawing/2014/chart" uri="{C3380CC4-5D6E-409C-BE32-E72D297353CC}">
              <c16:uniqueId val="{00000003-D9C1-4D46-81E1-8D16E552148D}"/>
            </c:ext>
          </c:extLst>
        </c:ser>
        <c:ser>
          <c:idx val="2"/>
          <c:order val="4"/>
          <c:tx>
            <c:strRef>
              <c:f>Violencias!$A$69</c:f>
              <c:strCache>
                <c:ptCount val="1"/>
                <c:pt idx="0">
                  <c:v>2022</c:v>
                </c:pt>
              </c:strCache>
            </c:strRef>
          </c:tx>
          <c:marker>
            <c:symbol val="none"/>
          </c:marker>
          <c:val>
            <c:numRef>
              <c:f>Violencias!$B$69:$BA$69</c:f>
              <c:numCache>
                <c:formatCode>General</c:formatCode>
                <c:ptCount val="52"/>
                <c:pt idx="0">
                  <c:v>116</c:v>
                </c:pt>
                <c:pt idx="1">
                  <c:v>84</c:v>
                </c:pt>
                <c:pt idx="2">
                  <c:v>127</c:v>
                </c:pt>
                <c:pt idx="3">
                  <c:v>129</c:v>
                </c:pt>
                <c:pt idx="4">
                  <c:v>147</c:v>
                </c:pt>
                <c:pt idx="5">
                  <c:v>135</c:v>
                </c:pt>
                <c:pt idx="6">
                  <c:v>161</c:v>
                </c:pt>
                <c:pt idx="7">
                  <c:v>177</c:v>
                </c:pt>
                <c:pt idx="8">
                  <c:v>167</c:v>
                </c:pt>
                <c:pt idx="9">
                  <c:v>157</c:v>
                </c:pt>
                <c:pt idx="10">
                  <c:v>159</c:v>
                </c:pt>
                <c:pt idx="11">
                  <c:v>190</c:v>
                </c:pt>
                <c:pt idx="12">
                  <c:v>165</c:v>
                </c:pt>
                <c:pt idx="13">
                  <c:v>205</c:v>
                </c:pt>
                <c:pt idx="14">
                  <c:v>143</c:v>
                </c:pt>
                <c:pt idx="15">
                  <c:v>153</c:v>
                </c:pt>
                <c:pt idx="16">
                  <c:v>157</c:v>
                </c:pt>
                <c:pt idx="17">
                  <c:v>170</c:v>
                </c:pt>
                <c:pt idx="18">
                  <c:v>178</c:v>
                </c:pt>
                <c:pt idx="19">
                  <c:v>176</c:v>
                </c:pt>
                <c:pt idx="20">
                  <c:v>196</c:v>
                </c:pt>
                <c:pt idx="21">
                  <c:v>142</c:v>
                </c:pt>
                <c:pt idx="22">
                  <c:v>141</c:v>
                </c:pt>
                <c:pt idx="23">
                  <c:v>163</c:v>
                </c:pt>
                <c:pt idx="24">
                  <c:v>160</c:v>
                </c:pt>
                <c:pt idx="25">
                  <c:v>134</c:v>
                </c:pt>
                <c:pt idx="26">
                  <c:v>136</c:v>
                </c:pt>
                <c:pt idx="27">
                  <c:v>151</c:v>
                </c:pt>
                <c:pt idx="28">
                  <c:v>151</c:v>
                </c:pt>
                <c:pt idx="29">
                  <c:v>151</c:v>
                </c:pt>
                <c:pt idx="30">
                  <c:v>145</c:v>
                </c:pt>
                <c:pt idx="31">
                  <c:v>145</c:v>
                </c:pt>
                <c:pt idx="32">
                  <c:v>147</c:v>
                </c:pt>
                <c:pt idx="33">
                  <c:v>153</c:v>
                </c:pt>
                <c:pt idx="34">
                  <c:v>174</c:v>
                </c:pt>
                <c:pt idx="35">
                  <c:v>161</c:v>
                </c:pt>
                <c:pt idx="36">
                  <c:v>180</c:v>
                </c:pt>
                <c:pt idx="37">
                  <c:v>188</c:v>
                </c:pt>
                <c:pt idx="38">
                  <c:v>165</c:v>
                </c:pt>
                <c:pt idx="39">
                  <c:v>201</c:v>
                </c:pt>
                <c:pt idx="40">
                  <c:v>194</c:v>
                </c:pt>
                <c:pt idx="41">
                  <c:v>168</c:v>
                </c:pt>
                <c:pt idx="42">
                  <c:v>156</c:v>
                </c:pt>
                <c:pt idx="43">
                  <c:v>156</c:v>
                </c:pt>
                <c:pt idx="44">
                  <c:v>164</c:v>
                </c:pt>
                <c:pt idx="45">
                  <c:v>178</c:v>
                </c:pt>
                <c:pt idx="46">
                  <c:v>174</c:v>
                </c:pt>
                <c:pt idx="47">
                  <c:v>146</c:v>
                </c:pt>
              </c:numCache>
            </c:numRef>
          </c:val>
          <c:smooth val="0"/>
          <c:extLst>
            <c:ext xmlns:c16="http://schemas.microsoft.com/office/drawing/2014/chart" uri="{C3380CC4-5D6E-409C-BE32-E72D297353CC}">
              <c16:uniqueId val="{00000004-D9C1-4D46-81E1-8D16E552148D}"/>
            </c:ext>
          </c:extLst>
        </c:ser>
        <c:dLbls>
          <c:showLegendKey val="0"/>
          <c:showVal val="0"/>
          <c:showCatName val="0"/>
          <c:showSerName val="0"/>
          <c:showPercent val="0"/>
          <c:showBubbleSize val="0"/>
        </c:dLbls>
        <c:smooth val="0"/>
        <c:axId val="1325522576"/>
        <c:axId val="1325519856"/>
      </c:lineChart>
      <c:catAx>
        <c:axId val="1325522576"/>
        <c:scaling>
          <c:orientation val="minMax"/>
        </c:scaling>
        <c:delete val="0"/>
        <c:axPos val="b"/>
        <c:title>
          <c:tx>
            <c:rich>
              <a:bodyPr/>
              <a:lstStyle/>
              <a:p>
                <a:pPr>
                  <a:defRPr/>
                </a:pPr>
                <a:r>
                  <a:rPr lang="en-US"/>
                  <a:t>Semana Epidemiológica</a:t>
                </a:r>
              </a:p>
            </c:rich>
          </c:tx>
          <c:layout/>
          <c:overlay val="0"/>
        </c:title>
        <c:majorTickMark val="out"/>
        <c:minorTickMark val="none"/>
        <c:tickLblPos val="nextTo"/>
        <c:crossAx val="1325519856"/>
        <c:crosses val="autoZero"/>
        <c:auto val="1"/>
        <c:lblAlgn val="ctr"/>
        <c:lblOffset val="100"/>
        <c:noMultiLvlLbl val="0"/>
      </c:catAx>
      <c:valAx>
        <c:axId val="1325519856"/>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1"/>
        <c:majorTickMark val="out"/>
        <c:minorTickMark val="none"/>
        <c:tickLblPos val="nextTo"/>
        <c:crossAx val="1325522576"/>
        <c:crosses val="autoZero"/>
        <c:crossBetween val="between"/>
      </c:valAx>
    </c:plotArea>
    <c:legend>
      <c:legendPos val="t"/>
      <c:layout/>
      <c:overlay val="0"/>
      <c:txPr>
        <a:bodyPr/>
        <a:lstStyle/>
        <a:p>
          <a:pPr>
            <a:defRPr sz="11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85736349286541E-2"/>
          <c:y val="6.438583198293614E-2"/>
          <c:w val="0.89891201849957181"/>
          <c:h val="0.7355304710443502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Hoja2!$A$1:$A$6</c:f>
              <c:strCache>
                <c:ptCount val="6"/>
                <c:pt idx="0">
                  <c:v>Menor o igual a 5 años </c:v>
                </c:pt>
                <c:pt idx="1">
                  <c:v>6 a 11 años </c:v>
                </c:pt>
                <c:pt idx="2">
                  <c:v>12 a 18 años </c:v>
                </c:pt>
                <c:pt idx="3">
                  <c:v>19 a 26 años </c:v>
                </c:pt>
                <c:pt idx="4">
                  <c:v>27 a 59 años </c:v>
                </c:pt>
                <c:pt idx="5">
                  <c:v>Mayor o igual a 60 </c:v>
                </c:pt>
              </c:strCache>
            </c:strRef>
          </c:cat>
          <c:val>
            <c:numRef>
              <c:f>Hoja2!$B$1:$B$6</c:f>
              <c:numCache>
                <c:formatCode>General</c:formatCode>
                <c:ptCount val="6"/>
                <c:pt idx="0">
                  <c:v>53</c:v>
                </c:pt>
                <c:pt idx="1">
                  <c:v>75</c:v>
                </c:pt>
                <c:pt idx="2">
                  <c:v>116</c:v>
                </c:pt>
                <c:pt idx="3">
                  <c:v>54</c:v>
                </c:pt>
                <c:pt idx="4">
                  <c:v>54</c:v>
                </c:pt>
                <c:pt idx="5">
                  <c:v>3</c:v>
                </c:pt>
              </c:numCache>
            </c:numRef>
          </c:val>
          <c:extLst>
            <c:ext xmlns:c16="http://schemas.microsoft.com/office/drawing/2014/chart" uri="{C3380CC4-5D6E-409C-BE32-E72D297353CC}">
              <c16:uniqueId val="{00000000-EE91-45AD-B2D3-5462CCF20905}"/>
            </c:ext>
          </c:extLst>
        </c:ser>
        <c:dLbls>
          <c:showLegendKey val="0"/>
          <c:showVal val="0"/>
          <c:showCatName val="0"/>
          <c:showSerName val="0"/>
          <c:showPercent val="0"/>
          <c:showBubbleSize val="0"/>
        </c:dLbls>
        <c:gapWidth val="219"/>
        <c:overlap val="-27"/>
        <c:axId val="859906895"/>
        <c:axId val="859907311"/>
      </c:barChart>
      <c:catAx>
        <c:axId val="859906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59907311"/>
        <c:crosses val="autoZero"/>
        <c:auto val="1"/>
        <c:lblAlgn val="ctr"/>
        <c:lblOffset val="100"/>
        <c:noMultiLvlLbl val="0"/>
      </c:catAx>
      <c:valAx>
        <c:axId val="8599073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99068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 (C)'!$A$72</c:f>
              <c:strCache>
                <c:ptCount val="1"/>
                <c:pt idx="0">
                  <c:v>2022</c:v>
                </c:pt>
              </c:strCache>
            </c:strRef>
          </c:tx>
          <c:spPr>
            <a:solidFill>
              <a:srgbClr val="0070C0"/>
            </a:solidFill>
          </c:spPr>
          <c:invertIfNegative val="0"/>
          <c:val>
            <c:numRef>
              <c:f>'Canal endémico (C)'!$B$72:$BA$72</c:f>
              <c:numCache>
                <c:formatCode>General</c:formatCode>
                <c:ptCount val="52"/>
                <c:pt idx="0">
                  <c:v>4</c:v>
                </c:pt>
                <c:pt idx="1">
                  <c:v>0</c:v>
                </c:pt>
                <c:pt idx="2">
                  <c:v>2</c:v>
                </c:pt>
                <c:pt idx="3">
                  <c:v>2</c:v>
                </c:pt>
                <c:pt idx="4">
                  <c:v>3</c:v>
                </c:pt>
                <c:pt idx="5">
                  <c:v>3</c:v>
                </c:pt>
                <c:pt idx="6">
                  <c:v>2</c:v>
                </c:pt>
                <c:pt idx="7">
                  <c:v>0</c:v>
                </c:pt>
                <c:pt idx="8">
                  <c:v>2</c:v>
                </c:pt>
                <c:pt idx="9">
                  <c:v>2</c:v>
                </c:pt>
                <c:pt idx="10">
                  <c:v>3</c:v>
                </c:pt>
                <c:pt idx="11">
                  <c:v>1</c:v>
                </c:pt>
                <c:pt idx="12">
                  <c:v>3</c:v>
                </c:pt>
                <c:pt idx="13">
                  <c:v>2</c:v>
                </c:pt>
                <c:pt idx="14">
                  <c:v>3</c:v>
                </c:pt>
                <c:pt idx="15">
                  <c:v>3</c:v>
                </c:pt>
                <c:pt idx="16">
                  <c:v>4</c:v>
                </c:pt>
                <c:pt idx="17">
                  <c:v>0</c:v>
                </c:pt>
                <c:pt idx="18">
                  <c:v>7</c:v>
                </c:pt>
                <c:pt idx="19">
                  <c:v>4</c:v>
                </c:pt>
                <c:pt idx="20">
                  <c:v>4</c:v>
                </c:pt>
                <c:pt idx="21">
                  <c:v>1</c:v>
                </c:pt>
                <c:pt idx="22">
                  <c:v>5</c:v>
                </c:pt>
                <c:pt idx="23">
                  <c:v>3</c:v>
                </c:pt>
                <c:pt idx="24">
                  <c:v>6</c:v>
                </c:pt>
                <c:pt idx="25">
                  <c:v>2</c:v>
                </c:pt>
                <c:pt idx="26">
                  <c:v>0</c:v>
                </c:pt>
                <c:pt idx="27">
                  <c:v>2</c:v>
                </c:pt>
                <c:pt idx="28">
                  <c:v>3</c:v>
                </c:pt>
                <c:pt idx="29">
                  <c:v>6</c:v>
                </c:pt>
                <c:pt idx="30">
                  <c:v>0</c:v>
                </c:pt>
                <c:pt idx="31">
                  <c:v>4</c:v>
                </c:pt>
                <c:pt idx="32">
                  <c:v>0</c:v>
                </c:pt>
                <c:pt idx="33">
                  <c:v>3</c:v>
                </c:pt>
                <c:pt idx="34">
                  <c:v>2</c:v>
                </c:pt>
                <c:pt idx="35">
                  <c:v>4</c:v>
                </c:pt>
                <c:pt idx="36">
                  <c:v>1</c:v>
                </c:pt>
                <c:pt idx="37">
                  <c:v>7</c:v>
                </c:pt>
                <c:pt idx="38">
                  <c:v>1</c:v>
                </c:pt>
                <c:pt idx="39">
                  <c:v>3</c:v>
                </c:pt>
                <c:pt idx="40">
                  <c:v>1</c:v>
                </c:pt>
                <c:pt idx="41">
                  <c:v>4</c:v>
                </c:pt>
                <c:pt idx="42">
                  <c:v>1</c:v>
                </c:pt>
                <c:pt idx="43">
                  <c:v>1</c:v>
                </c:pt>
                <c:pt idx="44">
                  <c:v>2</c:v>
                </c:pt>
                <c:pt idx="45">
                  <c:v>6</c:v>
                </c:pt>
                <c:pt idx="46">
                  <c:v>2</c:v>
                </c:pt>
                <c:pt idx="47">
                  <c:v>6</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105606144"/>
        <c:axId val="105616512"/>
      </c:barChart>
      <c:lineChart>
        <c:grouping val="standard"/>
        <c:varyColors val="0"/>
        <c:ser>
          <c:idx val="1"/>
          <c:order val="0"/>
          <c:tx>
            <c:strRef>
              <c:f>'Canal endémico (C)'!$A$71</c:f>
              <c:strCache>
                <c:ptCount val="1"/>
                <c:pt idx="0">
                  <c:v>2021</c:v>
                </c:pt>
              </c:strCache>
            </c:strRef>
          </c:tx>
          <c:spPr>
            <a:ln w="22225"/>
          </c:spPr>
          <c:marker>
            <c:symbol val="none"/>
          </c:marker>
          <c:val>
            <c:numRef>
              <c:f>'Canal endémico (C)'!$B$71:$BA$71</c:f>
              <c:numCache>
                <c:formatCode>General</c:formatCode>
                <c:ptCount val="52"/>
                <c:pt idx="0">
                  <c:v>1</c:v>
                </c:pt>
                <c:pt idx="1">
                  <c:v>0</c:v>
                </c:pt>
                <c:pt idx="2">
                  <c:v>2</c:v>
                </c:pt>
                <c:pt idx="3">
                  <c:v>2</c:v>
                </c:pt>
                <c:pt idx="4">
                  <c:v>0</c:v>
                </c:pt>
                <c:pt idx="5">
                  <c:v>0</c:v>
                </c:pt>
                <c:pt idx="6">
                  <c:v>1</c:v>
                </c:pt>
                <c:pt idx="7">
                  <c:v>2</c:v>
                </c:pt>
                <c:pt idx="8">
                  <c:v>4</c:v>
                </c:pt>
                <c:pt idx="9">
                  <c:v>1</c:v>
                </c:pt>
                <c:pt idx="10">
                  <c:v>1</c:v>
                </c:pt>
                <c:pt idx="11">
                  <c:v>1</c:v>
                </c:pt>
                <c:pt idx="12">
                  <c:v>0</c:v>
                </c:pt>
                <c:pt idx="13">
                  <c:v>2</c:v>
                </c:pt>
                <c:pt idx="14">
                  <c:v>2</c:v>
                </c:pt>
                <c:pt idx="15">
                  <c:v>1</c:v>
                </c:pt>
                <c:pt idx="16">
                  <c:v>3</c:v>
                </c:pt>
                <c:pt idx="17">
                  <c:v>4</c:v>
                </c:pt>
                <c:pt idx="18">
                  <c:v>5</c:v>
                </c:pt>
                <c:pt idx="19">
                  <c:v>2</c:v>
                </c:pt>
                <c:pt idx="20">
                  <c:v>0</c:v>
                </c:pt>
                <c:pt idx="21">
                  <c:v>2</c:v>
                </c:pt>
                <c:pt idx="22">
                  <c:v>3</c:v>
                </c:pt>
                <c:pt idx="23">
                  <c:v>1</c:v>
                </c:pt>
                <c:pt idx="24">
                  <c:v>2</c:v>
                </c:pt>
                <c:pt idx="25">
                  <c:v>3</c:v>
                </c:pt>
                <c:pt idx="26">
                  <c:v>2</c:v>
                </c:pt>
                <c:pt idx="27">
                  <c:v>1</c:v>
                </c:pt>
                <c:pt idx="28">
                  <c:v>2</c:v>
                </c:pt>
                <c:pt idx="29">
                  <c:v>0</c:v>
                </c:pt>
                <c:pt idx="30">
                  <c:v>3</c:v>
                </c:pt>
                <c:pt idx="31">
                  <c:v>3</c:v>
                </c:pt>
                <c:pt idx="32">
                  <c:v>1</c:v>
                </c:pt>
                <c:pt idx="33">
                  <c:v>2</c:v>
                </c:pt>
                <c:pt idx="34">
                  <c:v>3</c:v>
                </c:pt>
                <c:pt idx="35">
                  <c:v>2</c:v>
                </c:pt>
                <c:pt idx="36">
                  <c:v>2</c:v>
                </c:pt>
                <c:pt idx="37">
                  <c:v>9</c:v>
                </c:pt>
                <c:pt idx="38">
                  <c:v>3</c:v>
                </c:pt>
                <c:pt idx="39">
                  <c:v>2</c:v>
                </c:pt>
                <c:pt idx="40">
                  <c:v>1</c:v>
                </c:pt>
                <c:pt idx="41">
                  <c:v>2</c:v>
                </c:pt>
                <c:pt idx="42">
                  <c:v>4</c:v>
                </c:pt>
                <c:pt idx="43">
                  <c:v>2</c:v>
                </c:pt>
                <c:pt idx="44">
                  <c:v>1</c:v>
                </c:pt>
                <c:pt idx="45">
                  <c:v>1</c:v>
                </c:pt>
                <c:pt idx="46">
                  <c:v>4</c:v>
                </c:pt>
                <c:pt idx="47">
                  <c:v>3</c:v>
                </c:pt>
                <c:pt idx="48">
                  <c:v>2</c:v>
                </c:pt>
                <c:pt idx="49">
                  <c:v>2</c:v>
                </c:pt>
                <c:pt idx="50">
                  <c:v>1</c:v>
                </c:pt>
                <c:pt idx="51">
                  <c:v>3</c:v>
                </c:pt>
              </c:numCache>
            </c:numRef>
          </c:val>
          <c:smooth val="0"/>
          <c:extLst>
            <c:ext xmlns:c16="http://schemas.microsoft.com/office/drawing/2014/chart" uri="{C3380CC4-5D6E-409C-BE32-E72D297353CC}">
              <c16:uniqueId val="{00000000-5F54-6843-BFD9-CAA09CBC43B7}"/>
            </c:ext>
          </c:extLst>
        </c:ser>
        <c:ser>
          <c:idx val="3"/>
          <c:order val="1"/>
          <c:tx>
            <c:strRef>
              <c:f>'Canal endémico (C)'!$A$70</c:f>
              <c:strCache>
                <c:ptCount val="1"/>
                <c:pt idx="0">
                  <c:v>2020</c:v>
                </c:pt>
              </c:strCache>
            </c:strRef>
          </c:tx>
          <c:spPr>
            <a:ln w="22225"/>
          </c:spPr>
          <c:marker>
            <c:symbol val="none"/>
          </c:marker>
          <c:val>
            <c:numRef>
              <c:f>'Canal endémico (C)'!$B$70:$BA$70</c:f>
              <c:numCache>
                <c:formatCode>General</c:formatCode>
                <c:ptCount val="52"/>
                <c:pt idx="0">
                  <c:v>2</c:v>
                </c:pt>
                <c:pt idx="1">
                  <c:v>5</c:v>
                </c:pt>
                <c:pt idx="2">
                  <c:v>5</c:v>
                </c:pt>
                <c:pt idx="3">
                  <c:v>1</c:v>
                </c:pt>
                <c:pt idx="4">
                  <c:v>5</c:v>
                </c:pt>
                <c:pt idx="5">
                  <c:v>2</c:v>
                </c:pt>
                <c:pt idx="6">
                  <c:v>3</c:v>
                </c:pt>
                <c:pt idx="7">
                  <c:v>6</c:v>
                </c:pt>
                <c:pt idx="8">
                  <c:v>6</c:v>
                </c:pt>
                <c:pt idx="9">
                  <c:v>6</c:v>
                </c:pt>
                <c:pt idx="10">
                  <c:v>3</c:v>
                </c:pt>
                <c:pt idx="11">
                  <c:v>1</c:v>
                </c:pt>
                <c:pt idx="12">
                  <c:v>2</c:v>
                </c:pt>
                <c:pt idx="13">
                  <c:v>1</c:v>
                </c:pt>
                <c:pt idx="14">
                  <c:v>0</c:v>
                </c:pt>
                <c:pt idx="15">
                  <c:v>0</c:v>
                </c:pt>
                <c:pt idx="16">
                  <c:v>4</c:v>
                </c:pt>
                <c:pt idx="17">
                  <c:v>0</c:v>
                </c:pt>
                <c:pt idx="18">
                  <c:v>1</c:v>
                </c:pt>
                <c:pt idx="19">
                  <c:v>1</c:v>
                </c:pt>
                <c:pt idx="20">
                  <c:v>0</c:v>
                </c:pt>
                <c:pt idx="21">
                  <c:v>0</c:v>
                </c:pt>
                <c:pt idx="22">
                  <c:v>0</c:v>
                </c:pt>
                <c:pt idx="23">
                  <c:v>6</c:v>
                </c:pt>
                <c:pt idx="24">
                  <c:v>1</c:v>
                </c:pt>
                <c:pt idx="25">
                  <c:v>0</c:v>
                </c:pt>
                <c:pt idx="26">
                  <c:v>0</c:v>
                </c:pt>
                <c:pt idx="27">
                  <c:v>0</c:v>
                </c:pt>
                <c:pt idx="28">
                  <c:v>2</c:v>
                </c:pt>
                <c:pt idx="29">
                  <c:v>4</c:v>
                </c:pt>
                <c:pt idx="30">
                  <c:v>1</c:v>
                </c:pt>
                <c:pt idx="31">
                  <c:v>2</c:v>
                </c:pt>
                <c:pt idx="32">
                  <c:v>2</c:v>
                </c:pt>
                <c:pt idx="33">
                  <c:v>0</c:v>
                </c:pt>
                <c:pt idx="34">
                  <c:v>1</c:v>
                </c:pt>
                <c:pt idx="35">
                  <c:v>2</c:v>
                </c:pt>
                <c:pt idx="36">
                  <c:v>0</c:v>
                </c:pt>
                <c:pt idx="37">
                  <c:v>7</c:v>
                </c:pt>
                <c:pt idx="38">
                  <c:v>0</c:v>
                </c:pt>
                <c:pt idx="39">
                  <c:v>3</c:v>
                </c:pt>
                <c:pt idx="40">
                  <c:v>7</c:v>
                </c:pt>
                <c:pt idx="41">
                  <c:v>3</c:v>
                </c:pt>
                <c:pt idx="42">
                  <c:v>2</c:v>
                </c:pt>
                <c:pt idx="43">
                  <c:v>3</c:v>
                </c:pt>
                <c:pt idx="44">
                  <c:v>2</c:v>
                </c:pt>
                <c:pt idx="45">
                  <c:v>6</c:v>
                </c:pt>
                <c:pt idx="46">
                  <c:v>1</c:v>
                </c:pt>
                <c:pt idx="47">
                  <c:v>2</c:v>
                </c:pt>
                <c:pt idx="48">
                  <c:v>7</c:v>
                </c:pt>
                <c:pt idx="49">
                  <c:v>1</c:v>
                </c:pt>
                <c:pt idx="50">
                  <c:v>1</c:v>
                </c:pt>
                <c:pt idx="51">
                  <c:v>3</c:v>
                </c:pt>
              </c:numCache>
            </c:numRef>
          </c:val>
          <c:smooth val="0"/>
          <c:extLst>
            <c:ext xmlns:c16="http://schemas.microsoft.com/office/drawing/2014/chart" uri="{C3380CC4-5D6E-409C-BE32-E72D297353CC}">
              <c16:uniqueId val="{00000002-5F54-6843-BFD9-CAA09CBC43B7}"/>
            </c:ext>
          </c:extLst>
        </c:ser>
        <c:ser>
          <c:idx val="0"/>
          <c:order val="2"/>
          <c:tx>
            <c:strRef>
              <c:f>'Canal endémico (C)'!$A$69</c:f>
              <c:strCache>
                <c:ptCount val="1"/>
                <c:pt idx="0">
                  <c:v>2019</c:v>
                </c:pt>
              </c:strCache>
            </c:strRef>
          </c:tx>
          <c:spPr>
            <a:ln w="22225"/>
          </c:spPr>
          <c:marker>
            <c:symbol val="none"/>
          </c:marker>
          <c:val>
            <c:numRef>
              <c:f>'Canal endémico (C)'!$B$69:$BA$69</c:f>
              <c:numCache>
                <c:formatCode>General</c:formatCode>
                <c:ptCount val="52"/>
                <c:pt idx="0">
                  <c:v>1</c:v>
                </c:pt>
                <c:pt idx="1">
                  <c:v>0</c:v>
                </c:pt>
                <c:pt idx="2">
                  <c:v>6</c:v>
                </c:pt>
                <c:pt idx="3">
                  <c:v>4</c:v>
                </c:pt>
                <c:pt idx="4">
                  <c:v>1</c:v>
                </c:pt>
                <c:pt idx="5">
                  <c:v>0</c:v>
                </c:pt>
                <c:pt idx="6">
                  <c:v>5</c:v>
                </c:pt>
                <c:pt idx="7">
                  <c:v>1</c:v>
                </c:pt>
                <c:pt idx="8">
                  <c:v>2</c:v>
                </c:pt>
                <c:pt idx="9">
                  <c:v>2</c:v>
                </c:pt>
                <c:pt idx="10">
                  <c:v>2</c:v>
                </c:pt>
                <c:pt idx="11">
                  <c:v>3</c:v>
                </c:pt>
                <c:pt idx="12">
                  <c:v>4</c:v>
                </c:pt>
                <c:pt idx="13">
                  <c:v>5</c:v>
                </c:pt>
                <c:pt idx="14">
                  <c:v>6</c:v>
                </c:pt>
                <c:pt idx="15">
                  <c:v>4</c:v>
                </c:pt>
                <c:pt idx="16">
                  <c:v>6</c:v>
                </c:pt>
                <c:pt idx="17">
                  <c:v>5</c:v>
                </c:pt>
                <c:pt idx="18">
                  <c:v>4</c:v>
                </c:pt>
                <c:pt idx="19">
                  <c:v>8</c:v>
                </c:pt>
                <c:pt idx="20">
                  <c:v>4</c:v>
                </c:pt>
                <c:pt idx="21">
                  <c:v>5</c:v>
                </c:pt>
                <c:pt idx="22">
                  <c:v>2</c:v>
                </c:pt>
                <c:pt idx="23">
                  <c:v>4</c:v>
                </c:pt>
                <c:pt idx="24">
                  <c:v>5</c:v>
                </c:pt>
                <c:pt idx="25">
                  <c:v>3</c:v>
                </c:pt>
                <c:pt idx="26">
                  <c:v>3</c:v>
                </c:pt>
                <c:pt idx="27">
                  <c:v>0</c:v>
                </c:pt>
                <c:pt idx="28">
                  <c:v>2</c:v>
                </c:pt>
                <c:pt idx="29">
                  <c:v>3</c:v>
                </c:pt>
                <c:pt idx="30">
                  <c:v>5</c:v>
                </c:pt>
                <c:pt idx="31">
                  <c:v>1</c:v>
                </c:pt>
                <c:pt idx="32">
                  <c:v>1</c:v>
                </c:pt>
                <c:pt idx="33">
                  <c:v>2</c:v>
                </c:pt>
                <c:pt idx="34">
                  <c:v>1</c:v>
                </c:pt>
                <c:pt idx="35">
                  <c:v>4</c:v>
                </c:pt>
                <c:pt idx="36">
                  <c:v>1</c:v>
                </c:pt>
                <c:pt idx="37">
                  <c:v>3</c:v>
                </c:pt>
                <c:pt idx="38">
                  <c:v>3</c:v>
                </c:pt>
                <c:pt idx="39">
                  <c:v>6</c:v>
                </c:pt>
                <c:pt idx="40">
                  <c:v>2</c:v>
                </c:pt>
                <c:pt idx="41">
                  <c:v>3</c:v>
                </c:pt>
                <c:pt idx="42">
                  <c:v>2</c:v>
                </c:pt>
                <c:pt idx="43">
                  <c:v>2</c:v>
                </c:pt>
                <c:pt idx="44">
                  <c:v>2</c:v>
                </c:pt>
                <c:pt idx="45">
                  <c:v>4</c:v>
                </c:pt>
                <c:pt idx="46">
                  <c:v>1</c:v>
                </c:pt>
                <c:pt idx="47">
                  <c:v>5</c:v>
                </c:pt>
                <c:pt idx="48">
                  <c:v>4</c:v>
                </c:pt>
                <c:pt idx="49">
                  <c:v>3</c:v>
                </c:pt>
                <c:pt idx="50">
                  <c:v>4</c:v>
                </c:pt>
                <c:pt idx="51">
                  <c:v>2</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105606144"/>
        <c:axId val="105616512"/>
      </c:lineChart>
      <c:catAx>
        <c:axId val="105606144"/>
        <c:scaling>
          <c:orientation val="minMax"/>
        </c:scaling>
        <c:delete val="0"/>
        <c:axPos val="b"/>
        <c:title>
          <c:tx>
            <c:rich>
              <a:bodyPr/>
              <a:lstStyle/>
              <a:p>
                <a:pPr>
                  <a:defRPr sz="800"/>
                </a:pPr>
                <a:r>
                  <a:rPr lang="en-US" sz="800"/>
                  <a:t>Semana Epidemiológica</a:t>
                </a:r>
              </a:p>
            </c:rich>
          </c:tx>
          <c:layout/>
          <c:overlay val="0"/>
        </c:title>
        <c:majorTickMark val="out"/>
        <c:minorTickMark val="none"/>
        <c:tickLblPos val="nextTo"/>
        <c:txPr>
          <a:bodyPr/>
          <a:lstStyle/>
          <a:p>
            <a:pPr>
              <a:defRPr sz="800"/>
            </a:pPr>
            <a:endParaRPr lang="en-US"/>
          </a:p>
        </c:txPr>
        <c:crossAx val="105616512"/>
        <c:crosses val="autoZero"/>
        <c:auto val="1"/>
        <c:lblAlgn val="ctr"/>
        <c:lblOffset val="100"/>
        <c:noMultiLvlLbl val="0"/>
      </c:catAx>
      <c:valAx>
        <c:axId val="105616512"/>
        <c:scaling>
          <c:orientation val="minMax"/>
        </c:scaling>
        <c:delete val="0"/>
        <c:axPos val="l"/>
        <c:title>
          <c:tx>
            <c:rich>
              <a:bodyPr rot="-5400000" vert="horz"/>
              <a:lstStyle/>
              <a:p>
                <a:pPr>
                  <a:defRPr sz="800"/>
                </a:pPr>
                <a:r>
                  <a:rPr lang="en-US" sz="800"/>
                  <a:t>Casos</a:t>
                </a:r>
              </a:p>
            </c:rich>
          </c:tx>
          <c:layout/>
          <c:overlay val="0"/>
        </c:title>
        <c:numFmt formatCode="General" sourceLinked="1"/>
        <c:majorTickMark val="out"/>
        <c:minorTickMark val="none"/>
        <c:tickLblPos val="nextTo"/>
        <c:txPr>
          <a:bodyPr/>
          <a:lstStyle/>
          <a:p>
            <a:pPr>
              <a:defRPr sz="800"/>
            </a:pPr>
            <a:endParaRPr lang="en-US"/>
          </a:p>
        </c:txPr>
        <c:crossAx val="105606144"/>
        <c:crosses val="autoZero"/>
        <c:crossBetween val="between"/>
      </c:valAx>
    </c:plotArea>
    <c:legend>
      <c:legendPos val="t"/>
      <c:layout/>
      <c:overlay val="0"/>
      <c:txPr>
        <a:bodyPr/>
        <a:lstStyle/>
        <a:p>
          <a:pPr>
            <a:defRPr sz="8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Hoja2!$A$1:$A$6</c:f>
              <c:strCache>
                <c:ptCount val="6"/>
                <c:pt idx="0">
                  <c:v>Menor o igual a 5 años </c:v>
                </c:pt>
                <c:pt idx="1">
                  <c:v>6 a 11 años </c:v>
                </c:pt>
                <c:pt idx="2">
                  <c:v>12 a 18 años </c:v>
                </c:pt>
                <c:pt idx="3">
                  <c:v>19 a 26 años </c:v>
                </c:pt>
                <c:pt idx="4">
                  <c:v>27 a 59 años </c:v>
                </c:pt>
                <c:pt idx="5">
                  <c:v>Mayor o igual a 60 </c:v>
                </c:pt>
              </c:strCache>
            </c:strRef>
          </c:cat>
          <c:val>
            <c:numRef>
              <c:f>Hoja2!$B$1:$B$6</c:f>
              <c:numCache>
                <c:formatCode>General</c:formatCode>
                <c:ptCount val="6"/>
                <c:pt idx="0">
                  <c:v>53</c:v>
                </c:pt>
                <c:pt idx="1">
                  <c:v>75</c:v>
                </c:pt>
                <c:pt idx="2">
                  <c:v>116</c:v>
                </c:pt>
                <c:pt idx="3">
                  <c:v>54</c:v>
                </c:pt>
                <c:pt idx="4">
                  <c:v>54</c:v>
                </c:pt>
                <c:pt idx="5">
                  <c:v>3</c:v>
                </c:pt>
              </c:numCache>
            </c:numRef>
          </c:val>
          <c:extLst>
            <c:ext xmlns:c16="http://schemas.microsoft.com/office/drawing/2014/chart" uri="{C3380CC4-5D6E-409C-BE32-E72D297353CC}">
              <c16:uniqueId val="{00000000-DFCB-4190-B0DC-5AE2CFC9DE3D}"/>
            </c:ext>
          </c:extLst>
        </c:ser>
        <c:dLbls>
          <c:showLegendKey val="0"/>
          <c:showVal val="0"/>
          <c:showCatName val="0"/>
          <c:showSerName val="0"/>
          <c:showPercent val="0"/>
          <c:showBubbleSize val="0"/>
        </c:dLbls>
        <c:gapWidth val="219"/>
        <c:overlap val="-27"/>
        <c:axId val="859906895"/>
        <c:axId val="859907311"/>
      </c:barChart>
      <c:catAx>
        <c:axId val="859906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59907311"/>
        <c:crosses val="autoZero"/>
        <c:auto val="1"/>
        <c:lblAlgn val="ctr"/>
        <c:lblOffset val="100"/>
        <c:noMultiLvlLbl val="0"/>
      </c:catAx>
      <c:valAx>
        <c:axId val="8599073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99068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'Pobl y FR'!$A$6:$A$17</c:f>
              <c:strCache>
                <c:ptCount val="12"/>
                <c:pt idx="0">
                  <c:v>Antecedentes de transfusión de hemoderivados</c:v>
                </c:pt>
                <c:pt idx="1">
                  <c:v>Accidente laboral</c:v>
                </c:pt>
                <c:pt idx="2">
                  <c:v>Convive con persona con HBsAg (+)</c:v>
                </c:pt>
                <c:pt idx="3">
                  <c:v>Recibió tratamiento de acupuntura</c:v>
                </c:pt>
                <c:pt idx="4">
                  <c:v>Antecedente de procedimiento estético</c:v>
                </c:pt>
                <c:pt idx="5">
                  <c:v>Trabajador de la salud</c:v>
                </c:pt>
                <c:pt idx="6">
                  <c:v>Bisexual</c:v>
                </c:pt>
                <c:pt idx="7">
                  <c:v>Contacto sexual con persona con diagnóstico de hepatitis B o C</c:v>
                </c:pt>
                <c:pt idx="8">
                  <c:v>Personas que se inyectan drogas</c:v>
                </c:pt>
                <c:pt idx="9">
                  <c:v>Hijo de madre con HBsAg (+) o diagnóstico de hepatitis C</c:v>
                </c:pt>
                <c:pt idx="10">
                  <c:v>Más de un compañero sexual</c:v>
                </c:pt>
                <c:pt idx="11">
                  <c:v>Hombres que tienen sexo con hombres (HSH)</c:v>
                </c:pt>
              </c:strCache>
            </c:strRef>
          </c:cat>
          <c:val>
            <c:numRef>
              <c:f>'Pobl y FR'!$G$6:$G$17</c:f>
              <c:numCache>
                <c:formatCode>0.0</c:formatCode>
                <c:ptCount val="12"/>
                <c:pt idx="0">
                  <c:v>0.39370078740157477</c:v>
                </c:pt>
                <c:pt idx="1">
                  <c:v>0.39370078740157477</c:v>
                </c:pt>
                <c:pt idx="2">
                  <c:v>0.78740157480314954</c:v>
                </c:pt>
                <c:pt idx="3">
                  <c:v>1.1811023622047243</c:v>
                </c:pt>
                <c:pt idx="4">
                  <c:v>1.5748031496062991</c:v>
                </c:pt>
                <c:pt idx="5">
                  <c:v>1.9685039370078741</c:v>
                </c:pt>
                <c:pt idx="6">
                  <c:v>3.1496062992125982</c:v>
                </c:pt>
                <c:pt idx="7">
                  <c:v>3.9370078740157481</c:v>
                </c:pt>
                <c:pt idx="8">
                  <c:v>3.9370078740157481</c:v>
                </c:pt>
                <c:pt idx="9">
                  <c:v>4.7244094488188972</c:v>
                </c:pt>
                <c:pt idx="10">
                  <c:v>25.984251968503933</c:v>
                </c:pt>
                <c:pt idx="11">
                  <c:v>51.968503937007867</c:v>
                </c:pt>
              </c:numCache>
            </c:numRef>
          </c:val>
          <c:extLst>
            <c:ext xmlns:c16="http://schemas.microsoft.com/office/drawing/2014/chart" uri="{C3380CC4-5D6E-409C-BE32-E72D297353CC}">
              <c16:uniqueId val="{00000000-8800-4D8B-893C-A6F08A9A9F61}"/>
            </c:ext>
          </c:extLst>
        </c:ser>
        <c:dLbls>
          <c:dLblPos val="outEnd"/>
          <c:showLegendKey val="0"/>
          <c:showVal val="1"/>
          <c:showCatName val="0"/>
          <c:showSerName val="0"/>
          <c:showPercent val="0"/>
          <c:showBubbleSize val="0"/>
        </c:dLbls>
        <c:gapWidth val="150"/>
        <c:axId val="105536512"/>
        <c:axId val="105538688"/>
      </c:barChart>
      <c:catAx>
        <c:axId val="105536512"/>
        <c:scaling>
          <c:orientation val="minMax"/>
        </c:scaling>
        <c:delete val="0"/>
        <c:axPos val="l"/>
        <c:title>
          <c:tx>
            <c:rich>
              <a:bodyPr rot="-5400000" vert="horz"/>
              <a:lstStyle/>
              <a:p>
                <a:pPr>
                  <a:defRPr/>
                </a:pPr>
                <a:r>
                  <a:rPr lang="en-US"/>
                  <a:t>Poblaciones y factores de riesgo</a:t>
                </a:r>
              </a:p>
            </c:rich>
          </c:tx>
          <c:layout/>
          <c:overlay val="0"/>
        </c:title>
        <c:numFmt formatCode="General" sourceLinked="0"/>
        <c:majorTickMark val="out"/>
        <c:minorTickMark val="none"/>
        <c:tickLblPos val="nextTo"/>
        <c:crossAx val="105538688"/>
        <c:crosses val="autoZero"/>
        <c:auto val="1"/>
        <c:lblAlgn val="ctr"/>
        <c:lblOffset val="100"/>
        <c:noMultiLvlLbl val="0"/>
      </c:catAx>
      <c:valAx>
        <c:axId val="105538688"/>
        <c:scaling>
          <c:orientation val="minMax"/>
        </c:scaling>
        <c:delete val="0"/>
        <c:axPos val="b"/>
        <c:title>
          <c:tx>
            <c:rich>
              <a:bodyPr/>
              <a:lstStyle/>
              <a:p>
                <a:pPr>
                  <a:defRPr/>
                </a:pPr>
                <a:r>
                  <a:rPr lang="en-US"/>
                  <a:t>Porcentaje</a:t>
                </a:r>
              </a:p>
            </c:rich>
          </c:tx>
          <c:layout/>
          <c:overlay val="0"/>
        </c:title>
        <c:numFmt formatCode="0.0" sourceLinked="1"/>
        <c:majorTickMark val="out"/>
        <c:minorTickMark val="none"/>
        <c:tickLblPos val="nextTo"/>
        <c:crossAx val="105536512"/>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0"/>
          <c:tx>
            <c:strRef>
              <c:f>Complicaciones!$G$3</c:f>
              <c:strCache>
                <c:ptCount val="1"/>
                <c:pt idx="0">
                  <c:v>%</c:v>
                </c:pt>
              </c:strCache>
            </c:strRef>
          </c:tx>
          <c:spPr>
            <a:solidFill>
              <a:schemeClr val="accent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Complicaciones!$A$4:$A$8</c:f>
              <c:strCache>
                <c:ptCount val="5"/>
                <c:pt idx="0">
                  <c:v>Falla hepática fulminante</c:v>
                </c:pt>
                <c:pt idx="1">
                  <c:v>Carcinoma hepático</c:v>
                </c:pt>
                <c:pt idx="2">
                  <c:v>Síndrome febril ictérico</c:v>
                </c:pt>
                <c:pt idx="3">
                  <c:v>Cirrosis hepática</c:v>
                </c:pt>
                <c:pt idx="4">
                  <c:v>Ninguna</c:v>
                </c:pt>
              </c:strCache>
            </c:strRef>
          </c:cat>
          <c:val>
            <c:numRef>
              <c:f>Complicaciones!$G$4:$G$8</c:f>
              <c:numCache>
                <c:formatCode>0.0</c:formatCode>
                <c:ptCount val="5"/>
                <c:pt idx="0">
                  <c:v>0.36764705882352938</c:v>
                </c:pt>
                <c:pt idx="1">
                  <c:v>0.36764705882352938</c:v>
                </c:pt>
                <c:pt idx="2">
                  <c:v>10.661764705882353</c:v>
                </c:pt>
                <c:pt idx="3">
                  <c:v>15.441176470588236</c:v>
                </c:pt>
                <c:pt idx="4">
                  <c:v>73.161764705882348</c:v>
                </c:pt>
              </c:numCache>
            </c:numRef>
          </c:val>
          <c:extLst>
            <c:ext xmlns:c16="http://schemas.microsoft.com/office/drawing/2014/chart" uri="{C3380CC4-5D6E-409C-BE32-E72D297353CC}">
              <c16:uniqueId val="{00000000-2938-47FC-A02A-F69E58A00F15}"/>
            </c:ext>
          </c:extLst>
        </c:ser>
        <c:dLbls>
          <c:showLegendKey val="0"/>
          <c:showVal val="0"/>
          <c:showCatName val="0"/>
          <c:showSerName val="0"/>
          <c:showPercent val="0"/>
          <c:showBubbleSize val="0"/>
        </c:dLbls>
        <c:gapWidth val="150"/>
        <c:axId val="106255104"/>
        <c:axId val="106257024"/>
      </c:barChart>
      <c:catAx>
        <c:axId val="106255104"/>
        <c:scaling>
          <c:orientation val="minMax"/>
        </c:scaling>
        <c:delete val="0"/>
        <c:axPos val="l"/>
        <c:title>
          <c:tx>
            <c:rich>
              <a:bodyPr rot="-5400000" vert="horz"/>
              <a:lstStyle/>
              <a:p>
                <a:pPr>
                  <a:defRPr sz="900"/>
                </a:pPr>
                <a:r>
                  <a:rPr lang="en-US" sz="900"/>
                  <a:t>Complicaciones</a:t>
                </a:r>
              </a:p>
            </c:rich>
          </c:tx>
          <c:layout/>
          <c:overlay val="0"/>
        </c:title>
        <c:numFmt formatCode="General" sourceLinked="0"/>
        <c:majorTickMark val="out"/>
        <c:minorTickMark val="none"/>
        <c:tickLblPos val="nextTo"/>
        <c:txPr>
          <a:bodyPr/>
          <a:lstStyle/>
          <a:p>
            <a:pPr>
              <a:defRPr sz="900"/>
            </a:pPr>
            <a:endParaRPr lang="en-US"/>
          </a:p>
        </c:txPr>
        <c:crossAx val="106257024"/>
        <c:crosses val="autoZero"/>
        <c:auto val="1"/>
        <c:lblAlgn val="ctr"/>
        <c:lblOffset val="100"/>
        <c:noMultiLvlLbl val="0"/>
      </c:catAx>
      <c:valAx>
        <c:axId val="106257024"/>
        <c:scaling>
          <c:orientation val="minMax"/>
        </c:scaling>
        <c:delete val="0"/>
        <c:axPos val="b"/>
        <c:title>
          <c:tx>
            <c:rich>
              <a:bodyPr/>
              <a:lstStyle/>
              <a:p>
                <a:pPr>
                  <a:defRPr sz="800"/>
                </a:pPr>
                <a:r>
                  <a:rPr lang="en-US" sz="800"/>
                  <a:t>Porcentaje</a:t>
                </a:r>
              </a:p>
            </c:rich>
          </c:tx>
          <c:layout/>
          <c:overlay val="0"/>
        </c:title>
        <c:numFmt formatCode="0.0" sourceLinked="1"/>
        <c:majorTickMark val="out"/>
        <c:minorTickMark val="none"/>
        <c:tickLblPos val="nextTo"/>
        <c:txPr>
          <a:bodyPr/>
          <a:lstStyle/>
          <a:p>
            <a:pPr>
              <a:defRPr sz="800"/>
            </a:pPr>
            <a:endParaRPr lang="en-US"/>
          </a:p>
        </c:txPr>
        <c:crossAx val="10625510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'Clasif del caso'!$A$3:$A$8</c:f>
              <c:strCache>
                <c:ptCount val="6"/>
                <c:pt idx="0">
                  <c:v>Hepatitis B por transmisión materno infantil</c:v>
                </c:pt>
                <c:pt idx="1">
                  <c:v>Hepatitis coinfección B-D</c:v>
                </c:pt>
                <c:pt idx="2">
                  <c:v>Hepatitis B crónica</c:v>
                </c:pt>
                <c:pt idx="3">
                  <c:v>Hepatitis B a clasificar</c:v>
                </c:pt>
                <c:pt idx="4">
                  <c:v>Hepatitis B aguda</c:v>
                </c:pt>
                <c:pt idx="5">
                  <c:v>Hepatitis C</c:v>
                </c:pt>
              </c:strCache>
            </c:strRef>
          </c:cat>
          <c:val>
            <c:numRef>
              <c:f>'Clasif del caso'!$C$3:$C$8</c:f>
              <c:numCache>
                <c:formatCode>0.0</c:formatCode>
                <c:ptCount val="6"/>
                <c:pt idx="0">
                  <c:v>0</c:v>
                </c:pt>
                <c:pt idx="1">
                  <c:v>0</c:v>
                </c:pt>
                <c:pt idx="2">
                  <c:v>15.441176470588236</c:v>
                </c:pt>
                <c:pt idx="3">
                  <c:v>18.382352941176471</c:v>
                </c:pt>
                <c:pt idx="4">
                  <c:v>18.382352941176471</c:v>
                </c:pt>
                <c:pt idx="5">
                  <c:v>47.794117647058826</c:v>
                </c:pt>
              </c:numCache>
            </c:numRef>
          </c:val>
          <c:extLst>
            <c:ext xmlns:c16="http://schemas.microsoft.com/office/drawing/2014/chart" uri="{C3380CC4-5D6E-409C-BE32-E72D297353CC}">
              <c16:uniqueId val="{00000000-507A-4CBB-B611-148EADD5442A}"/>
            </c:ext>
          </c:extLst>
        </c:ser>
        <c:dLbls>
          <c:dLblPos val="outEnd"/>
          <c:showLegendKey val="0"/>
          <c:showVal val="1"/>
          <c:showCatName val="0"/>
          <c:showSerName val="0"/>
          <c:showPercent val="0"/>
          <c:showBubbleSize val="0"/>
        </c:dLbls>
        <c:gapWidth val="150"/>
        <c:axId val="106273792"/>
        <c:axId val="106280064"/>
      </c:barChart>
      <c:catAx>
        <c:axId val="106273792"/>
        <c:scaling>
          <c:orientation val="minMax"/>
        </c:scaling>
        <c:delete val="0"/>
        <c:axPos val="l"/>
        <c:title>
          <c:tx>
            <c:rich>
              <a:bodyPr rot="-5400000" vert="horz"/>
              <a:lstStyle/>
              <a:p>
                <a:pPr>
                  <a:defRPr sz="900"/>
                </a:pPr>
                <a:r>
                  <a:rPr lang="es-CO" sz="900"/>
                  <a:t>Tipo de hepatitis</a:t>
                </a:r>
              </a:p>
            </c:rich>
          </c:tx>
          <c:layout/>
          <c:overlay val="0"/>
        </c:title>
        <c:numFmt formatCode="General" sourceLinked="0"/>
        <c:majorTickMark val="out"/>
        <c:minorTickMark val="none"/>
        <c:tickLblPos val="nextTo"/>
        <c:txPr>
          <a:bodyPr/>
          <a:lstStyle/>
          <a:p>
            <a:pPr>
              <a:defRPr sz="900"/>
            </a:pPr>
            <a:endParaRPr lang="en-US"/>
          </a:p>
        </c:txPr>
        <c:crossAx val="106280064"/>
        <c:crosses val="autoZero"/>
        <c:auto val="1"/>
        <c:lblAlgn val="ctr"/>
        <c:lblOffset val="100"/>
        <c:noMultiLvlLbl val="0"/>
      </c:catAx>
      <c:valAx>
        <c:axId val="106280064"/>
        <c:scaling>
          <c:orientation val="minMax"/>
        </c:scaling>
        <c:delete val="0"/>
        <c:axPos val="b"/>
        <c:title>
          <c:tx>
            <c:rich>
              <a:bodyPr/>
              <a:lstStyle/>
              <a:p>
                <a:pPr>
                  <a:defRPr sz="900"/>
                </a:pPr>
                <a:r>
                  <a:rPr lang="es-CO" sz="900"/>
                  <a:t>Porcentaje</a:t>
                </a:r>
              </a:p>
            </c:rich>
          </c:tx>
          <c:layout/>
          <c:overlay val="0"/>
        </c:title>
        <c:numFmt formatCode="0.0" sourceLinked="1"/>
        <c:majorTickMark val="out"/>
        <c:minorTickMark val="none"/>
        <c:tickLblPos val="nextTo"/>
        <c:txPr>
          <a:bodyPr/>
          <a:lstStyle/>
          <a:p>
            <a:pPr>
              <a:defRPr sz="900"/>
            </a:pPr>
            <a:endParaRPr lang="en-US"/>
          </a:p>
        </c:txPr>
        <c:crossAx val="106273792"/>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71130168950893"/>
          <c:y val="5.3979226988698038E-2"/>
          <c:w val="0.84186109071775295"/>
          <c:h val="0.6021104565455796"/>
        </c:manualLayout>
      </c:layout>
      <c:areaChart>
        <c:grouping val="standard"/>
        <c:varyColors val="0"/>
        <c:ser>
          <c:idx val="3"/>
          <c:order val="1"/>
          <c:tx>
            <c:strRef>
              <c:f>'[2-Canal endémico IRA medellin 2022 Bortman y MMWR.xlsx]IRA'!$A$79</c:f>
              <c:strCache>
                <c:ptCount val="1"/>
                <c:pt idx="0">
                  <c:v>Percentil 75</c:v>
                </c:pt>
              </c:strCache>
            </c:strRef>
          </c:tx>
          <c:spPr>
            <a:solidFill>
              <a:srgbClr val="C00000"/>
            </a:solidFill>
            <a:ln w="25400">
              <a:noFill/>
              <a:prstDash val="solid"/>
            </a:ln>
          </c:spPr>
          <c:val>
            <c:numRef>
              <c:f>'[2-Canal endémico IRA medellin 2022 Bortman y MMWR.xlsx]IRA'!$B$79:$BA$79</c:f>
              <c:numCache>
                <c:formatCode>0.0</c:formatCode>
                <c:ptCount val="52"/>
                <c:pt idx="0">
                  <c:v>12311.75</c:v>
                </c:pt>
                <c:pt idx="1">
                  <c:v>11807.75</c:v>
                </c:pt>
                <c:pt idx="2">
                  <c:v>10014.5</c:v>
                </c:pt>
                <c:pt idx="3">
                  <c:v>10716.25</c:v>
                </c:pt>
                <c:pt idx="4">
                  <c:v>11038.5</c:v>
                </c:pt>
                <c:pt idx="5">
                  <c:v>13232.75</c:v>
                </c:pt>
                <c:pt idx="6">
                  <c:v>11651</c:v>
                </c:pt>
                <c:pt idx="7">
                  <c:v>14124</c:v>
                </c:pt>
                <c:pt idx="8">
                  <c:v>13113.5</c:v>
                </c:pt>
                <c:pt idx="9">
                  <c:v>12696.25</c:v>
                </c:pt>
                <c:pt idx="10">
                  <c:v>12593</c:v>
                </c:pt>
                <c:pt idx="11">
                  <c:v>11443</c:v>
                </c:pt>
                <c:pt idx="12">
                  <c:v>13317.5</c:v>
                </c:pt>
                <c:pt idx="13">
                  <c:v>13000.5</c:v>
                </c:pt>
                <c:pt idx="14">
                  <c:v>11845.75</c:v>
                </c:pt>
                <c:pt idx="15">
                  <c:v>11684.5</c:v>
                </c:pt>
                <c:pt idx="16">
                  <c:v>11441.25</c:v>
                </c:pt>
                <c:pt idx="17">
                  <c:v>12032.25</c:v>
                </c:pt>
                <c:pt idx="18">
                  <c:v>13525.25</c:v>
                </c:pt>
                <c:pt idx="19">
                  <c:v>15271</c:v>
                </c:pt>
                <c:pt idx="20">
                  <c:v>13754.75</c:v>
                </c:pt>
                <c:pt idx="21">
                  <c:v>11705</c:v>
                </c:pt>
                <c:pt idx="22">
                  <c:v>13947.25</c:v>
                </c:pt>
                <c:pt idx="23">
                  <c:v>14984.75</c:v>
                </c:pt>
                <c:pt idx="24">
                  <c:v>12511</c:v>
                </c:pt>
                <c:pt idx="25">
                  <c:v>10835.75</c:v>
                </c:pt>
                <c:pt idx="26">
                  <c:v>12719.25</c:v>
                </c:pt>
                <c:pt idx="27">
                  <c:v>11804.75</c:v>
                </c:pt>
                <c:pt idx="28">
                  <c:v>11544.5</c:v>
                </c:pt>
                <c:pt idx="29">
                  <c:v>13120.25</c:v>
                </c:pt>
                <c:pt idx="30">
                  <c:v>13741.25</c:v>
                </c:pt>
                <c:pt idx="31">
                  <c:v>11849.25</c:v>
                </c:pt>
                <c:pt idx="32">
                  <c:v>13326.5</c:v>
                </c:pt>
                <c:pt idx="33">
                  <c:v>14662.75</c:v>
                </c:pt>
                <c:pt idx="34">
                  <c:v>13236.75</c:v>
                </c:pt>
                <c:pt idx="35">
                  <c:v>13933</c:v>
                </c:pt>
                <c:pt idx="36">
                  <c:v>13328</c:v>
                </c:pt>
                <c:pt idx="37">
                  <c:v>14975.5</c:v>
                </c:pt>
                <c:pt idx="38">
                  <c:v>14911.5</c:v>
                </c:pt>
                <c:pt idx="39">
                  <c:v>13346.5</c:v>
                </c:pt>
                <c:pt idx="40">
                  <c:v>12111</c:v>
                </c:pt>
                <c:pt idx="41">
                  <c:v>15718.25</c:v>
                </c:pt>
                <c:pt idx="42">
                  <c:v>12936.5</c:v>
                </c:pt>
                <c:pt idx="43">
                  <c:v>10638.75</c:v>
                </c:pt>
                <c:pt idx="44">
                  <c:v>12261.5</c:v>
                </c:pt>
                <c:pt idx="45">
                  <c:v>14346.25</c:v>
                </c:pt>
                <c:pt idx="46">
                  <c:v>15132.75</c:v>
                </c:pt>
                <c:pt idx="47">
                  <c:v>14037.75</c:v>
                </c:pt>
                <c:pt idx="48">
                  <c:v>15665.75</c:v>
                </c:pt>
                <c:pt idx="49">
                  <c:v>14540.5</c:v>
                </c:pt>
                <c:pt idx="50">
                  <c:v>12542.75</c:v>
                </c:pt>
                <c:pt idx="51">
                  <c:v>11201.5</c:v>
                </c:pt>
              </c:numCache>
            </c:numRef>
          </c:val>
          <c:extLst>
            <c:ext xmlns:c16="http://schemas.microsoft.com/office/drawing/2014/chart" uri="{C3380CC4-5D6E-409C-BE32-E72D297353CC}">
              <c16:uniqueId val="{00000002-5A99-4791-8253-E45CCB0CC22F}"/>
            </c:ext>
          </c:extLst>
        </c:ser>
        <c:ser>
          <c:idx val="1"/>
          <c:order val="2"/>
          <c:tx>
            <c:strRef>
              <c:f>'[2-Canal endémico IRA medellin 2022 Bortman y MMWR.xlsx]IRA'!$A$77</c:f>
              <c:strCache>
                <c:ptCount val="1"/>
                <c:pt idx="0">
                  <c:v>Mediana</c:v>
                </c:pt>
              </c:strCache>
            </c:strRef>
          </c:tx>
          <c:spPr>
            <a:ln w="28575" cap="rnd">
              <a:noFill/>
              <a:round/>
            </a:ln>
            <a:effectLst/>
          </c:spPr>
          <c:val>
            <c:numRef>
              <c:f>'[2-Canal endémico IRA medellin 2022 Bortman y MMWR.xlsx]IRA'!$B$77:$BA$77</c:f>
              <c:numCache>
                <c:formatCode>0.0</c:formatCode>
                <c:ptCount val="52"/>
                <c:pt idx="0">
                  <c:v>9731.5</c:v>
                </c:pt>
                <c:pt idx="1">
                  <c:v>11470.5</c:v>
                </c:pt>
                <c:pt idx="2">
                  <c:v>9818</c:v>
                </c:pt>
                <c:pt idx="3">
                  <c:v>9413</c:v>
                </c:pt>
                <c:pt idx="4">
                  <c:v>10195.5</c:v>
                </c:pt>
                <c:pt idx="5">
                  <c:v>11295</c:v>
                </c:pt>
                <c:pt idx="6">
                  <c:v>11288.5</c:v>
                </c:pt>
                <c:pt idx="7">
                  <c:v>12905.5</c:v>
                </c:pt>
                <c:pt idx="8">
                  <c:v>12364.5</c:v>
                </c:pt>
                <c:pt idx="9">
                  <c:v>12139.5</c:v>
                </c:pt>
                <c:pt idx="10">
                  <c:v>11117</c:v>
                </c:pt>
                <c:pt idx="11">
                  <c:v>10971</c:v>
                </c:pt>
                <c:pt idx="12">
                  <c:v>11279</c:v>
                </c:pt>
                <c:pt idx="13">
                  <c:v>11154</c:v>
                </c:pt>
                <c:pt idx="14">
                  <c:v>10599.5</c:v>
                </c:pt>
                <c:pt idx="15">
                  <c:v>11034</c:v>
                </c:pt>
                <c:pt idx="16">
                  <c:v>10627</c:v>
                </c:pt>
                <c:pt idx="17">
                  <c:v>11061</c:v>
                </c:pt>
                <c:pt idx="18">
                  <c:v>11523.5</c:v>
                </c:pt>
                <c:pt idx="19">
                  <c:v>14039</c:v>
                </c:pt>
                <c:pt idx="20">
                  <c:v>12050.5</c:v>
                </c:pt>
                <c:pt idx="21">
                  <c:v>11361</c:v>
                </c:pt>
                <c:pt idx="22">
                  <c:v>13307</c:v>
                </c:pt>
                <c:pt idx="23">
                  <c:v>12997.5</c:v>
                </c:pt>
                <c:pt idx="24">
                  <c:v>10884.5</c:v>
                </c:pt>
                <c:pt idx="25">
                  <c:v>10373</c:v>
                </c:pt>
                <c:pt idx="26">
                  <c:v>11556</c:v>
                </c:pt>
                <c:pt idx="27">
                  <c:v>11484</c:v>
                </c:pt>
                <c:pt idx="28">
                  <c:v>10864</c:v>
                </c:pt>
                <c:pt idx="29">
                  <c:v>12687.5</c:v>
                </c:pt>
                <c:pt idx="30">
                  <c:v>12534</c:v>
                </c:pt>
                <c:pt idx="31">
                  <c:v>11205</c:v>
                </c:pt>
                <c:pt idx="32">
                  <c:v>10579.5</c:v>
                </c:pt>
                <c:pt idx="33">
                  <c:v>14000</c:v>
                </c:pt>
                <c:pt idx="34">
                  <c:v>12400.5</c:v>
                </c:pt>
                <c:pt idx="35">
                  <c:v>12019.5</c:v>
                </c:pt>
                <c:pt idx="36">
                  <c:v>12674</c:v>
                </c:pt>
                <c:pt idx="37">
                  <c:v>13081.5</c:v>
                </c:pt>
                <c:pt idx="38">
                  <c:v>13789</c:v>
                </c:pt>
                <c:pt idx="39">
                  <c:v>12269.5</c:v>
                </c:pt>
                <c:pt idx="40">
                  <c:v>11757.5</c:v>
                </c:pt>
                <c:pt idx="41">
                  <c:v>13441.5</c:v>
                </c:pt>
                <c:pt idx="42">
                  <c:v>12175.5</c:v>
                </c:pt>
                <c:pt idx="43">
                  <c:v>9983</c:v>
                </c:pt>
                <c:pt idx="44">
                  <c:v>11811.5</c:v>
                </c:pt>
                <c:pt idx="45">
                  <c:v>13506</c:v>
                </c:pt>
                <c:pt idx="46">
                  <c:v>13880</c:v>
                </c:pt>
                <c:pt idx="47">
                  <c:v>12984.5</c:v>
                </c:pt>
                <c:pt idx="48">
                  <c:v>13151</c:v>
                </c:pt>
                <c:pt idx="49">
                  <c:v>13725</c:v>
                </c:pt>
                <c:pt idx="50">
                  <c:v>12154.5</c:v>
                </c:pt>
                <c:pt idx="51">
                  <c:v>11067.5</c:v>
                </c:pt>
              </c:numCache>
            </c:numRef>
          </c:val>
          <c:extLst>
            <c:ext xmlns:c16="http://schemas.microsoft.com/office/drawing/2014/chart" uri="{C3380CC4-5D6E-409C-BE32-E72D297353CC}">
              <c16:uniqueId val="{00000000-5A99-4791-8253-E45CCB0CC22F}"/>
            </c:ext>
          </c:extLst>
        </c:ser>
        <c:ser>
          <c:idx val="2"/>
          <c:order val="3"/>
          <c:tx>
            <c:strRef>
              <c:f>'[2-Canal endémico IRA medellin 2022 Bortman y MMWR.xlsx]IRA'!$A$78</c:f>
              <c:strCache>
                <c:ptCount val="1"/>
                <c:pt idx="0">
                  <c:v>Percentil 25</c:v>
                </c:pt>
              </c:strCache>
            </c:strRef>
          </c:tx>
          <c:spPr>
            <a:solidFill>
              <a:srgbClr val="92D050"/>
            </a:solidFill>
            <a:ln w="28575" cap="rnd">
              <a:noFill/>
              <a:round/>
            </a:ln>
            <a:effectLst/>
          </c:spPr>
          <c:val>
            <c:numRef>
              <c:f>'[2-Canal endémico IRA medellin 2022 Bortman y MMWR.xlsx]IRA'!$B$78:$BA$78</c:f>
              <c:numCache>
                <c:formatCode>0.0</c:formatCode>
                <c:ptCount val="52"/>
                <c:pt idx="0">
                  <c:v>9476.25</c:v>
                </c:pt>
                <c:pt idx="1">
                  <c:v>11014</c:v>
                </c:pt>
                <c:pt idx="2">
                  <c:v>9578</c:v>
                </c:pt>
                <c:pt idx="3">
                  <c:v>9194.25</c:v>
                </c:pt>
                <c:pt idx="4">
                  <c:v>9631.5</c:v>
                </c:pt>
                <c:pt idx="5">
                  <c:v>10915.75</c:v>
                </c:pt>
                <c:pt idx="6">
                  <c:v>10926</c:v>
                </c:pt>
                <c:pt idx="7">
                  <c:v>11670.5</c:v>
                </c:pt>
                <c:pt idx="8">
                  <c:v>11955.25</c:v>
                </c:pt>
                <c:pt idx="9">
                  <c:v>12013.25</c:v>
                </c:pt>
                <c:pt idx="10">
                  <c:v>9695.75</c:v>
                </c:pt>
                <c:pt idx="11">
                  <c:v>10679</c:v>
                </c:pt>
                <c:pt idx="12">
                  <c:v>9127.25</c:v>
                </c:pt>
                <c:pt idx="13">
                  <c:v>10137.75</c:v>
                </c:pt>
                <c:pt idx="14">
                  <c:v>10276.5</c:v>
                </c:pt>
                <c:pt idx="15">
                  <c:v>9908</c:v>
                </c:pt>
                <c:pt idx="16">
                  <c:v>10213.25</c:v>
                </c:pt>
                <c:pt idx="17">
                  <c:v>10242.75</c:v>
                </c:pt>
                <c:pt idx="18">
                  <c:v>10413.5</c:v>
                </c:pt>
                <c:pt idx="19">
                  <c:v>12024.75</c:v>
                </c:pt>
                <c:pt idx="20">
                  <c:v>11326.5</c:v>
                </c:pt>
                <c:pt idx="21">
                  <c:v>10528</c:v>
                </c:pt>
                <c:pt idx="22">
                  <c:v>13071</c:v>
                </c:pt>
                <c:pt idx="23">
                  <c:v>10606.75</c:v>
                </c:pt>
                <c:pt idx="24">
                  <c:v>8676</c:v>
                </c:pt>
                <c:pt idx="25">
                  <c:v>8855.75</c:v>
                </c:pt>
                <c:pt idx="26">
                  <c:v>10722.75</c:v>
                </c:pt>
                <c:pt idx="27">
                  <c:v>10929.25</c:v>
                </c:pt>
                <c:pt idx="28">
                  <c:v>10419</c:v>
                </c:pt>
                <c:pt idx="29">
                  <c:v>11576</c:v>
                </c:pt>
                <c:pt idx="30">
                  <c:v>10595.5</c:v>
                </c:pt>
                <c:pt idx="31">
                  <c:v>10854</c:v>
                </c:pt>
                <c:pt idx="32">
                  <c:v>10087.75</c:v>
                </c:pt>
                <c:pt idx="33">
                  <c:v>11517.75</c:v>
                </c:pt>
                <c:pt idx="34">
                  <c:v>11564.25</c:v>
                </c:pt>
                <c:pt idx="35">
                  <c:v>11318.75</c:v>
                </c:pt>
                <c:pt idx="36">
                  <c:v>11228</c:v>
                </c:pt>
                <c:pt idx="37">
                  <c:v>11622.5</c:v>
                </c:pt>
                <c:pt idx="38">
                  <c:v>11987</c:v>
                </c:pt>
                <c:pt idx="39">
                  <c:v>10960</c:v>
                </c:pt>
                <c:pt idx="40">
                  <c:v>9890.5</c:v>
                </c:pt>
                <c:pt idx="41">
                  <c:v>12475</c:v>
                </c:pt>
                <c:pt idx="42">
                  <c:v>11076.25</c:v>
                </c:pt>
                <c:pt idx="43">
                  <c:v>9278.5</c:v>
                </c:pt>
                <c:pt idx="44">
                  <c:v>11382.5</c:v>
                </c:pt>
                <c:pt idx="45">
                  <c:v>12497</c:v>
                </c:pt>
                <c:pt idx="46">
                  <c:v>13585.75</c:v>
                </c:pt>
                <c:pt idx="47">
                  <c:v>12282.25</c:v>
                </c:pt>
                <c:pt idx="48">
                  <c:v>12323.75</c:v>
                </c:pt>
                <c:pt idx="49">
                  <c:v>12847.25</c:v>
                </c:pt>
                <c:pt idx="50">
                  <c:v>11671</c:v>
                </c:pt>
                <c:pt idx="51">
                  <c:v>10773</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242616888"/>
        <c:axId val="242611792"/>
      </c:areaChart>
      <c:scatterChart>
        <c:scatterStyle val="lineMarker"/>
        <c:varyColors val="0"/>
        <c:ser>
          <c:idx val="0"/>
          <c:order val="0"/>
          <c:tx>
            <c:strRef>
              <c:f>'[2-Canal endémico IRA medellin 2022 Bortman y MMWR.xlsx]IRA'!$A$76</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'[2-Canal endémico IRA medellin 2022 Bortman y MMWR.xlsx]IRA'!$B$76:$AW$76</c:f>
              <c:numCache>
                <c:formatCode>General</c:formatCode>
                <c:ptCount val="48"/>
                <c:pt idx="0">
                  <c:v>22545</c:v>
                </c:pt>
                <c:pt idx="1">
                  <c:v>24153</c:v>
                </c:pt>
                <c:pt idx="2">
                  <c:v>16600</c:v>
                </c:pt>
                <c:pt idx="3">
                  <c:v>11812</c:v>
                </c:pt>
                <c:pt idx="4">
                  <c:v>9218</c:v>
                </c:pt>
                <c:pt idx="5">
                  <c:v>7856</c:v>
                </c:pt>
                <c:pt idx="6">
                  <c:v>8916</c:v>
                </c:pt>
                <c:pt idx="7">
                  <c:v>9737</c:v>
                </c:pt>
                <c:pt idx="8">
                  <c:v>9639</c:v>
                </c:pt>
                <c:pt idx="9">
                  <c:v>10334</c:v>
                </c:pt>
                <c:pt idx="10">
                  <c:v>9228</c:v>
                </c:pt>
                <c:pt idx="11">
                  <c:v>9655</c:v>
                </c:pt>
                <c:pt idx="12">
                  <c:v>10088</c:v>
                </c:pt>
                <c:pt idx="13">
                  <c:v>10876</c:v>
                </c:pt>
                <c:pt idx="14">
                  <c:v>6624</c:v>
                </c:pt>
                <c:pt idx="15">
                  <c:v>10009</c:v>
                </c:pt>
                <c:pt idx="16">
                  <c:v>10359</c:v>
                </c:pt>
                <c:pt idx="17">
                  <c:v>11389</c:v>
                </c:pt>
                <c:pt idx="18">
                  <c:v>13586</c:v>
                </c:pt>
                <c:pt idx="19">
                  <c:v>17546</c:v>
                </c:pt>
                <c:pt idx="20">
                  <c:v>16295</c:v>
                </c:pt>
                <c:pt idx="21">
                  <c:v>22843</c:v>
                </c:pt>
                <c:pt idx="22">
                  <c:v>17018</c:v>
                </c:pt>
                <c:pt idx="23">
                  <c:v>17219</c:v>
                </c:pt>
                <c:pt idx="24">
                  <c:v>17087</c:v>
                </c:pt>
                <c:pt idx="25">
                  <c:v>14433</c:v>
                </c:pt>
                <c:pt idx="26">
                  <c:v>18259</c:v>
                </c:pt>
                <c:pt idx="27">
                  <c:v>15466</c:v>
                </c:pt>
                <c:pt idx="28">
                  <c:v>14708</c:v>
                </c:pt>
                <c:pt idx="29">
                  <c:v>17422</c:v>
                </c:pt>
                <c:pt idx="30">
                  <c:v>16712</c:v>
                </c:pt>
                <c:pt idx="31">
                  <c:v>14150</c:v>
                </c:pt>
                <c:pt idx="32">
                  <c:v>16664</c:v>
                </c:pt>
                <c:pt idx="33">
                  <c:v>18779</c:v>
                </c:pt>
                <c:pt idx="34">
                  <c:v>16082</c:v>
                </c:pt>
                <c:pt idx="35">
                  <c:v>16217</c:v>
                </c:pt>
                <c:pt idx="36">
                  <c:v>16252</c:v>
                </c:pt>
                <c:pt idx="37">
                  <c:v>16226</c:v>
                </c:pt>
                <c:pt idx="38">
                  <c:v>16596</c:v>
                </c:pt>
                <c:pt idx="39">
                  <c:v>17153</c:v>
                </c:pt>
                <c:pt idx="40">
                  <c:v>12288</c:v>
                </c:pt>
                <c:pt idx="41">
                  <c:v>14089</c:v>
                </c:pt>
                <c:pt idx="42">
                  <c:v>13565</c:v>
                </c:pt>
                <c:pt idx="43">
                  <c:v>10948</c:v>
                </c:pt>
                <c:pt idx="44">
                  <c:v>12383</c:v>
                </c:pt>
                <c:pt idx="45">
                  <c:v>17475</c:v>
                </c:pt>
                <c:pt idx="46">
                  <c:v>16857</c:v>
                </c:pt>
                <c:pt idx="47">
                  <c:v>17767</c:v>
                </c:pt>
              </c:numCache>
            </c:numRef>
          </c:yVal>
          <c:smooth val="0"/>
          <c:extLst>
            <c:ext xmlns:c16="http://schemas.microsoft.com/office/drawing/2014/chart" uri="{C3380CC4-5D6E-409C-BE32-E72D297353CC}">
              <c16:uniqueId val="{00000003-5A99-4791-8253-E45CCB0CC22F}"/>
            </c:ext>
          </c:extLst>
        </c:ser>
        <c:ser>
          <c:idx val="4"/>
          <c:order val="4"/>
          <c:tx>
            <c:strRef>
              <c:f>'[2-Canal endémico IRA medellin 2022 Bortman y MMWR.xlsx]IRA'!$A$75</c:f>
              <c:strCache>
                <c:ptCount val="1"/>
                <c:pt idx="0">
                  <c:v>2021</c:v>
                </c:pt>
              </c:strCache>
            </c:strRef>
          </c:tx>
          <c:spPr>
            <a:ln>
              <a:solidFill>
                <a:schemeClr val="bg1">
                  <a:lumMod val="50000"/>
                </a:schemeClr>
              </a:solidFill>
              <a:prstDash val="sysDash"/>
            </a:ln>
          </c:spPr>
          <c:marker>
            <c:symbol val="none"/>
          </c:marker>
          <c:yVal>
            <c:numRef>
              <c:f>'[2-Canal endémico IRA medellin 2022 Bortman y MMWR.xlsx]IRA'!$B$75:$BA$75</c:f>
              <c:numCache>
                <c:formatCode>General</c:formatCode>
                <c:ptCount val="52"/>
                <c:pt idx="0">
                  <c:v>8719</c:v>
                </c:pt>
                <c:pt idx="1">
                  <c:v>9875</c:v>
                </c:pt>
                <c:pt idx="2">
                  <c:v>9139</c:v>
                </c:pt>
                <c:pt idx="3">
                  <c:v>5868</c:v>
                </c:pt>
                <c:pt idx="4">
                  <c:v>5714</c:v>
                </c:pt>
                <c:pt idx="5">
                  <c:v>7175</c:v>
                </c:pt>
                <c:pt idx="6">
                  <c:v>7171</c:v>
                </c:pt>
                <c:pt idx="7">
                  <c:v>7415</c:v>
                </c:pt>
                <c:pt idx="8">
                  <c:v>7777</c:v>
                </c:pt>
                <c:pt idx="9">
                  <c:v>8599</c:v>
                </c:pt>
                <c:pt idx="10">
                  <c:v>7986</c:v>
                </c:pt>
                <c:pt idx="11">
                  <c:v>9678</c:v>
                </c:pt>
                <c:pt idx="12">
                  <c:v>8454</c:v>
                </c:pt>
                <c:pt idx="13">
                  <c:v>8392</c:v>
                </c:pt>
                <c:pt idx="14">
                  <c:v>9217</c:v>
                </c:pt>
                <c:pt idx="15">
                  <c:v>8171</c:v>
                </c:pt>
                <c:pt idx="16">
                  <c:v>7988</c:v>
                </c:pt>
                <c:pt idx="17">
                  <c:v>6863</c:v>
                </c:pt>
                <c:pt idx="18">
                  <c:v>4939</c:v>
                </c:pt>
                <c:pt idx="19">
                  <c:v>6961</c:v>
                </c:pt>
                <c:pt idx="20">
                  <c:v>11241</c:v>
                </c:pt>
                <c:pt idx="21">
                  <c:v>6443</c:v>
                </c:pt>
                <c:pt idx="22">
                  <c:v>7558</c:v>
                </c:pt>
                <c:pt idx="23">
                  <c:v>8352</c:v>
                </c:pt>
                <c:pt idx="24">
                  <c:v>9484</c:v>
                </c:pt>
                <c:pt idx="25">
                  <c:v>8710</c:v>
                </c:pt>
                <c:pt idx="26">
                  <c:v>10760</c:v>
                </c:pt>
                <c:pt idx="27">
                  <c:v>11606</c:v>
                </c:pt>
                <c:pt idx="28">
                  <c:v>9721</c:v>
                </c:pt>
                <c:pt idx="29">
                  <c:v>9564</c:v>
                </c:pt>
                <c:pt idx="30">
                  <c:v>12168</c:v>
                </c:pt>
                <c:pt idx="31">
                  <c:v>8065</c:v>
                </c:pt>
                <c:pt idx="32">
                  <c:v>10893</c:v>
                </c:pt>
                <c:pt idx="33">
                  <c:v>12194</c:v>
                </c:pt>
                <c:pt idx="34">
                  <c:v>14549</c:v>
                </c:pt>
                <c:pt idx="35">
                  <c:v>14421</c:v>
                </c:pt>
                <c:pt idx="36">
                  <c:v>15663</c:v>
                </c:pt>
                <c:pt idx="37">
                  <c:v>14432</c:v>
                </c:pt>
                <c:pt idx="38">
                  <c:v>12010</c:v>
                </c:pt>
                <c:pt idx="39">
                  <c:v>14170</c:v>
                </c:pt>
                <c:pt idx="40">
                  <c:v>14119</c:v>
                </c:pt>
                <c:pt idx="41">
                  <c:v>11619</c:v>
                </c:pt>
                <c:pt idx="42">
                  <c:v>9472</c:v>
                </c:pt>
                <c:pt idx="43">
                  <c:v>13641</c:v>
                </c:pt>
                <c:pt idx="44">
                  <c:v>10334</c:v>
                </c:pt>
                <c:pt idx="45">
                  <c:v>13918</c:v>
                </c:pt>
                <c:pt idx="46">
                  <c:v>12749</c:v>
                </c:pt>
                <c:pt idx="47">
                  <c:v>13914</c:v>
                </c:pt>
                <c:pt idx="48">
                  <c:v>12211</c:v>
                </c:pt>
                <c:pt idx="49">
                  <c:v>16481</c:v>
                </c:pt>
                <c:pt idx="50">
                  <c:v>17367</c:v>
                </c:pt>
                <c:pt idx="51">
                  <c:v>20851</c:v>
                </c:pt>
              </c:numCache>
            </c:numRef>
          </c:yVal>
          <c:smooth val="0"/>
          <c:extLst>
            <c:ext xmlns:c16="http://schemas.microsoft.com/office/drawing/2014/chart" uri="{C3380CC4-5D6E-409C-BE32-E72D297353CC}">
              <c16:uniqueId val="{00000000-6EDF-463D-9C09-8210011F8292}"/>
            </c:ext>
          </c:extLst>
        </c:ser>
        <c:dLbls>
          <c:showLegendKey val="0"/>
          <c:showVal val="0"/>
          <c:showCatName val="0"/>
          <c:showSerName val="0"/>
          <c:showPercent val="0"/>
          <c:showBubbleSize val="0"/>
        </c:dLbls>
        <c:axId val="242616888"/>
        <c:axId val="242611792"/>
      </c:scatterChart>
      <c:catAx>
        <c:axId val="242616888"/>
        <c:scaling>
          <c:orientation val="minMax"/>
        </c:scaling>
        <c:delete val="0"/>
        <c:axPos val="b"/>
        <c:title>
          <c:tx>
            <c:rich>
              <a:bodyPr/>
              <a:lstStyle/>
              <a:p>
                <a:pPr>
                  <a:defRPr/>
                </a:pPr>
                <a:r>
                  <a:rPr lang="en-US"/>
                  <a:t>Semanas epidemiológicas</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242611792"/>
        <c:crosses val="autoZero"/>
        <c:auto val="1"/>
        <c:lblAlgn val="ctr"/>
        <c:lblOffset val="100"/>
        <c:noMultiLvlLbl val="0"/>
      </c:catAx>
      <c:valAx>
        <c:axId val="242611792"/>
        <c:scaling>
          <c:orientation val="minMax"/>
        </c:scaling>
        <c:delete val="0"/>
        <c:axPos val="l"/>
        <c:title>
          <c:tx>
            <c:rich>
              <a:bodyPr/>
              <a:lstStyle/>
              <a:p>
                <a:pPr>
                  <a:defRPr/>
                </a:pPr>
                <a:r>
                  <a:rPr lang="es-CO"/>
                  <a:t>Número de consultas</a:t>
                </a:r>
              </a:p>
            </c:rich>
          </c:tx>
          <c:layout>
            <c:manualLayout>
              <c:xMode val="edge"/>
              <c:yMode val="edge"/>
              <c:x val="1.1711468442205292E-2"/>
              <c:y val="0.14617553560064336"/>
            </c:manualLayout>
          </c:layout>
          <c:overlay val="0"/>
        </c:title>
        <c:numFmt formatCode="0" sourceLinked="0"/>
        <c:majorTickMark val="none"/>
        <c:minorTickMark val="none"/>
        <c:tickLblPos val="nextTo"/>
        <c:spPr>
          <a:ln w="6350">
            <a:noFill/>
          </a:ln>
        </c:spPr>
        <c:txPr>
          <a:bodyPr rot="-60000000" vert="horz"/>
          <a:lstStyle/>
          <a:p>
            <a:pPr>
              <a:defRPr b="1"/>
            </a:pPr>
            <a:endParaRPr lang="en-US"/>
          </a:p>
        </c:txPr>
        <c:crossAx val="242616888"/>
        <c:crosses val="autoZero"/>
        <c:crossBetween val="between"/>
      </c:valAx>
      <c:spPr>
        <a:noFill/>
        <a:ln w="25400">
          <a:noFill/>
        </a:ln>
      </c:spPr>
    </c:plotArea>
    <c:legend>
      <c:legendPos val="b"/>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7021861295551"/>
          <c:y val="9.315021664126108E-2"/>
          <c:w val="0.79019873711599442"/>
          <c:h val="0.71442222692381707"/>
        </c:manualLayout>
      </c:layout>
      <c:barChart>
        <c:barDir val="col"/>
        <c:grouping val="clustered"/>
        <c:varyColors val="0"/>
        <c:ser>
          <c:idx val="1"/>
          <c:order val="3"/>
          <c:tx>
            <c:strRef>
              <c:f>'2021-2022'!$AJ$1</c:f>
              <c:strCache>
                <c:ptCount val="1"/>
                <c:pt idx="0">
                  <c:v>2022</c:v>
                </c:pt>
              </c:strCache>
            </c:strRef>
          </c:tx>
          <c:spPr>
            <a:solidFill>
              <a:srgbClr val="C00000"/>
            </a:solidFill>
            <a:ln>
              <a:solidFill>
                <a:srgbClr val="C00000"/>
              </a:solidFill>
            </a:ln>
          </c:spPr>
          <c:invertIfNegative val="0"/>
          <c:val>
            <c:numRef>
              <c:f>'2021-2022'!$AJ$2:$AJ$49</c:f>
              <c:numCache>
                <c:formatCode>General</c:formatCode>
                <c:ptCount val="48"/>
                <c:pt idx="0">
                  <c:v>22545</c:v>
                </c:pt>
                <c:pt idx="1">
                  <c:v>24153</c:v>
                </c:pt>
                <c:pt idx="2">
                  <c:v>16600</c:v>
                </c:pt>
                <c:pt idx="3">
                  <c:v>11812</c:v>
                </c:pt>
                <c:pt idx="4">
                  <c:v>9218</c:v>
                </c:pt>
                <c:pt idx="5">
                  <c:v>7856</c:v>
                </c:pt>
                <c:pt idx="6">
                  <c:v>8916</c:v>
                </c:pt>
                <c:pt idx="7">
                  <c:v>9737</c:v>
                </c:pt>
                <c:pt idx="8">
                  <c:v>9639</c:v>
                </c:pt>
                <c:pt idx="9">
                  <c:v>10334</c:v>
                </c:pt>
                <c:pt idx="10">
                  <c:v>9228</c:v>
                </c:pt>
                <c:pt idx="11">
                  <c:v>9655</c:v>
                </c:pt>
                <c:pt idx="12">
                  <c:v>10088</c:v>
                </c:pt>
                <c:pt idx="13">
                  <c:v>10876</c:v>
                </c:pt>
                <c:pt idx="14">
                  <c:v>6624</c:v>
                </c:pt>
                <c:pt idx="15">
                  <c:v>10009</c:v>
                </c:pt>
                <c:pt idx="16">
                  <c:v>10359</c:v>
                </c:pt>
                <c:pt idx="17">
                  <c:v>11389</c:v>
                </c:pt>
                <c:pt idx="18">
                  <c:v>13586</c:v>
                </c:pt>
                <c:pt idx="19">
                  <c:v>17546</c:v>
                </c:pt>
                <c:pt idx="20">
                  <c:v>16295</c:v>
                </c:pt>
                <c:pt idx="21">
                  <c:v>22843</c:v>
                </c:pt>
                <c:pt idx="22">
                  <c:v>17018</c:v>
                </c:pt>
                <c:pt idx="23">
                  <c:v>17219</c:v>
                </c:pt>
                <c:pt idx="24">
                  <c:v>17087</c:v>
                </c:pt>
                <c:pt idx="25">
                  <c:v>14433</c:v>
                </c:pt>
                <c:pt idx="26">
                  <c:v>18259</c:v>
                </c:pt>
                <c:pt idx="27">
                  <c:v>15466</c:v>
                </c:pt>
                <c:pt idx="28">
                  <c:v>14708</c:v>
                </c:pt>
                <c:pt idx="29">
                  <c:v>17422</c:v>
                </c:pt>
                <c:pt idx="30">
                  <c:v>16712</c:v>
                </c:pt>
                <c:pt idx="31">
                  <c:v>14150</c:v>
                </c:pt>
                <c:pt idx="32">
                  <c:v>16664</c:v>
                </c:pt>
                <c:pt idx="33">
                  <c:v>18779</c:v>
                </c:pt>
                <c:pt idx="34">
                  <c:v>16082</c:v>
                </c:pt>
                <c:pt idx="35">
                  <c:v>16217</c:v>
                </c:pt>
                <c:pt idx="36">
                  <c:v>16252</c:v>
                </c:pt>
                <c:pt idx="37">
                  <c:v>16226</c:v>
                </c:pt>
                <c:pt idx="38">
                  <c:v>16596</c:v>
                </c:pt>
                <c:pt idx="39">
                  <c:v>17153</c:v>
                </c:pt>
                <c:pt idx="40">
                  <c:v>12288</c:v>
                </c:pt>
                <c:pt idx="41">
                  <c:v>14089</c:v>
                </c:pt>
                <c:pt idx="42">
                  <c:v>13565</c:v>
                </c:pt>
                <c:pt idx="43">
                  <c:v>10948</c:v>
                </c:pt>
                <c:pt idx="44">
                  <c:v>12383</c:v>
                </c:pt>
                <c:pt idx="45">
                  <c:v>17475</c:v>
                </c:pt>
                <c:pt idx="46">
                  <c:v>16857</c:v>
                </c:pt>
                <c:pt idx="47">
                  <c:v>17767</c:v>
                </c:pt>
              </c:numCache>
            </c:numRef>
          </c:val>
          <c:extLst>
            <c:ext xmlns:c16="http://schemas.microsoft.com/office/drawing/2014/chart" uri="{C3380CC4-5D6E-409C-BE32-E72D297353CC}">
              <c16:uniqueId val="{00000000-0043-4774-9C58-127041FC7668}"/>
            </c:ext>
          </c:extLst>
        </c:ser>
        <c:dLbls>
          <c:showLegendKey val="0"/>
          <c:showVal val="0"/>
          <c:showCatName val="0"/>
          <c:showSerName val="0"/>
          <c:showPercent val="0"/>
          <c:showBubbleSize val="0"/>
        </c:dLbls>
        <c:gapWidth val="50"/>
        <c:axId val="242595328"/>
        <c:axId val="242603560"/>
      </c:barChart>
      <c:lineChart>
        <c:grouping val="standard"/>
        <c:varyColors val="0"/>
        <c:ser>
          <c:idx val="0"/>
          <c:order val="0"/>
          <c:tx>
            <c:strRef>
              <c:f>'2021-2022'!$AH$1</c:f>
              <c:strCache>
                <c:ptCount val="1"/>
                <c:pt idx="0">
                  <c:v>2021</c:v>
                </c:pt>
              </c:strCache>
            </c:strRef>
          </c:tx>
          <c:spPr>
            <a:ln w="15875" cap="rnd">
              <a:solidFill>
                <a:schemeClr val="bg1">
                  <a:lumMod val="50000"/>
                </a:schemeClr>
              </a:solidFill>
              <a:prstDash val="solid"/>
              <a:round/>
            </a:ln>
            <a:effectLst>
              <a:outerShdw blurRad="40000" dist="20000" dir="5400000" rotWithShape="0">
                <a:srgbClr val="000000">
                  <a:alpha val="38000"/>
                </a:srgbClr>
              </a:outerShdw>
            </a:effectLst>
          </c:spPr>
          <c:marker>
            <c:symbol val="diamond"/>
            <c:size val="3"/>
            <c:spPr>
              <a:solidFill>
                <a:schemeClr val="bg1">
                  <a:lumMod val="75000"/>
                </a:schemeClr>
              </a:solidFill>
              <a:ln>
                <a:solidFill>
                  <a:schemeClr val="bg1">
                    <a:lumMod val="50000"/>
                  </a:schemeClr>
                </a:solidFill>
              </a:ln>
            </c:spPr>
          </c:marker>
          <c:cat>
            <c:numRef>
              <c:f>'2020-2021'!$A$2:$A$53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'2021-2022'!$AH$2:$AH$53</c:f>
              <c:numCache>
                <c:formatCode>General</c:formatCode>
                <c:ptCount val="52"/>
                <c:pt idx="0">
                  <c:v>8719</c:v>
                </c:pt>
                <c:pt idx="1">
                  <c:v>9875</c:v>
                </c:pt>
                <c:pt idx="2">
                  <c:v>9139</c:v>
                </c:pt>
                <c:pt idx="3">
                  <c:v>5868</c:v>
                </c:pt>
                <c:pt idx="4">
                  <c:v>5714</c:v>
                </c:pt>
                <c:pt idx="5">
                  <c:v>7175</c:v>
                </c:pt>
                <c:pt idx="6">
                  <c:v>7171</c:v>
                </c:pt>
                <c:pt idx="7">
                  <c:v>7415</c:v>
                </c:pt>
                <c:pt idx="8">
                  <c:v>7777</c:v>
                </c:pt>
                <c:pt idx="9">
                  <c:v>8599</c:v>
                </c:pt>
                <c:pt idx="10">
                  <c:v>7986</c:v>
                </c:pt>
                <c:pt idx="11">
                  <c:v>9678</c:v>
                </c:pt>
                <c:pt idx="12">
                  <c:v>8454</c:v>
                </c:pt>
                <c:pt idx="13">
                  <c:v>8392</c:v>
                </c:pt>
                <c:pt idx="14">
                  <c:v>9217</c:v>
                </c:pt>
                <c:pt idx="15">
                  <c:v>8171</c:v>
                </c:pt>
                <c:pt idx="16">
                  <c:v>7988</c:v>
                </c:pt>
                <c:pt idx="17">
                  <c:v>6863</c:v>
                </c:pt>
                <c:pt idx="18">
                  <c:v>4939</c:v>
                </c:pt>
                <c:pt idx="19">
                  <c:v>6961</c:v>
                </c:pt>
                <c:pt idx="20">
                  <c:v>11241</c:v>
                </c:pt>
                <c:pt idx="21">
                  <c:v>6443</c:v>
                </c:pt>
                <c:pt idx="22">
                  <c:v>7558</c:v>
                </c:pt>
                <c:pt idx="23">
                  <c:v>8352</c:v>
                </c:pt>
                <c:pt idx="24">
                  <c:v>9484</c:v>
                </c:pt>
                <c:pt idx="25">
                  <c:v>8710</c:v>
                </c:pt>
                <c:pt idx="26">
                  <c:v>10760</c:v>
                </c:pt>
                <c:pt idx="27">
                  <c:v>11606</c:v>
                </c:pt>
                <c:pt idx="28">
                  <c:v>9721</c:v>
                </c:pt>
                <c:pt idx="29">
                  <c:v>9564</c:v>
                </c:pt>
                <c:pt idx="30">
                  <c:v>12168</c:v>
                </c:pt>
                <c:pt idx="31">
                  <c:v>8065</c:v>
                </c:pt>
                <c:pt idx="32">
                  <c:v>10893</c:v>
                </c:pt>
                <c:pt idx="33">
                  <c:v>12194</c:v>
                </c:pt>
                <c:pt idx="34">
                  <c:v>14549</c:v>
                </c:pt>
                <c:pt idx="35">
                  <c:v>14421</c:v>
                </c:pt>
                <c:pt idx="36">
                  <c:v>15663</c:v>
                </c:pt>
                <c:pt idx="37">
                  <c:v>14432</c:v>
                </c:pt>
                <c:pt idx="38">
                  <c:v>12010</c:v>
                </c:pt>
                <c:pt idx="39">
                  <c:v>14170</c:v>
                </c:pt>
                <c:pt idx="40">
                  <c:v>14119</c:v>
                </c:pt>
                <c:pt idx="41">
                  <c:v>11619</c:v>
                </c:pt>
                <c:pt idx="42">
                  <c:v>9472</c:v>
                </c:pt>
                <c:pt idx="43">
                  <c:v>13641</c:v>
                </c:pt>
                <c:pt idx="44">
                  <c:v>10334</c:v>
                </c:pt>
                <c:pt idx="45">
                  <c:v>13918</c:v>
                </c:pt>
                <c:pt idx="46">
                  <c:v>12749</c:v>
                </c:pt>
                <c:pt idx="47">
                  <c:v>13914</c:v>
                </c:pt>
                <c:pt idx="48">
                  <c:v>12211</c:v>
                </c:pt>
                <c:pt idx="49">
                  <c:v>16481</c:v>
                </c:pt>
                <c:pt idx="50">
                  <c:v>17367</c:v>
                </c:pt>
                <c:pt idx="51">
                  <c:v>20851</c:v>
                </c:pt>
              </c:numCache>
            </c:numRef>
          </c:val>
          <c:smooth val="0"/>
          <c:extLst>
            <c:ext xmlns:c16="http://schemas.microsoft.com/office/drawing/2014/chart" uri="{C3380CC4-5D6E-409C-BE32-E72D297353CC}">
              <c16:uniqueId val="{00000001-EDFE-4D3A-9481-54C1820925BA}"/>
            </c:ext>
          </c:extLst>
        </c:ser>
        <c:ser>
          <c:idx val="3"/>
          <c:order val="1"/>
          <c:tx>
            <c:strRef>
              <c:f>'2021-2022'!$AG$1</c:f>
              <c:strCache>
                <c:ptCount val="1"/>
                <c:pt idx="0">
                  <c:v>2020</c:v>
                </c:pt>
              </c:strCache>
            </c:strRef>
          </c:tx>
          <c:spPr>
            <a:ln w="15875" cap="rnd">
              <a:solidFill>
                <a:srgbClr val="002060"/>
              </a:solidFill>
              <a:prstDash val="solid"/>
              <a:round/>
            </a:ln>
            <a:effectLst>
              <a:outerShdw blurRad="40000" dist="20000" dir="5400000" rotWithShape="0">
                <a:srgbClr val="000000">
                  <a:alpha val="38000"/>
                </a:srgbClr>
              </a:outerShdw>
            </a:effectLst>
          </c:spPr>
          <c:marker>
            <c:symbol val="star"/>
            <c:size val="3"/>
            <c:spPr>
              <a:solidFill>
                <a:srgbClr val="002060"/>
              </a:solidFill>
              <a:ln>
                <a:solidFill>
                  <a:srgbClr val="002060"/>
                </a:solidFill>
                <a:prstDash val="solid"/>
              </a:ln>
            </c:spPr>
          </c:marker>
          <c:cat>
            <c:numRef>
              <c:f>'2020-2021'!$A$2:$A$53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'2021-2022'!$AG$2:$AG$53</c:f>
              <c:numCache>
                <c:formatCode>General</c:formatCode>
                <c:ptCount val="52"/>
                <c:pt idx="0">
                  <c:v>9326</c:v>
                </c:pt>
                <c:pt idx="1">
                  <c:v>16394</c:v>
                </c:pt>
                <c:pt idx="2">
                  <c:v>12240</c:v>
                </c:pt>
                <c:pt idx="3">
                  <c:v>9799</c:v>
                </c:pt>
                <c:pt idx="4">
                  <c:v>10188</c:v>
                </c:pt>
                <c:pt idx="5">
                  <c:v>13863</c:v>
                </c:pt>
                <c:pt idx="6">
                  <c:v>12867</c:v>
                </c:pt>
                <c:pt idx="7">
                  <c:v>11917</c:v>
                </c:pt>
                <c:pt idx="8">
                  <c:v>12334</c:v>
                </c:pt>
                <c:pt idx="9">
                  <c:v>13612</c:v>
                </c:pt>
                <c:pt idx="10">
                  <c:v>19499</c:v>
                </c:pt>
                <c:pt idx="11">
                  <c:v>17777</c:v>
                </c:pt>
                <c:pt idx="12">
                  <c:v>6661</c:v>
                </c:pt>
                <c:pt idx="13">
                  <c:v>4795</c:v>
                </c:pt>
                <c:pt idx="14">
                  <c:v>2497</c:v>
                </c:pt>
                <c:pt idx="15">
                  <c:v>2476</c:v>
                </c:pt>
                <c:pt idx="16">
                  <c:v>2024</c:v>
                </c:pt>
                <c:pt idx="17">
                  <c:v>1874</c:v>
                </c:pt>
                <c:pt idx="18">
                  <c:v>2324</c:v>
                </c:pt>
                <c:pt idx="19">
                  <c:v>2354</c:v>
                </c:pt>
                <c:pt idx="20">
                  <c:v>4044</c:v>
                </c:pt>
                <c:pt idx="21">
                  <c:v>2800</c:v>
                </c:pt>
                <c:pt idx="22">
                  <c:v>2670</c:v>
                </c:pt>
                <c:pt idx="23">
                  <c:v>2955</c:v>
                </c:pt>
                <c:pt idx="24">
                  <c:v>2269</c:v>
                </c:pt>
                <c:pt idx="25">
                  <c:v>4991</c:v>
                </c:pt>
                <c:pt idx="26">
                  <c:v>7539</c:v>
                </c:pt>
                <c:pt idx="27">
                  <c:v>9543</c:v>
                </c:pt>
                <c:pt idx="28">
                  <c:v>7602</c:v>
                </c:pt>
                <c:pt idx="29">
                  <c:v>10171</c:v>
                </c:pt>
                <c:pt idx="30">
                  <c:v>9915</c:v>
                </c:pt>
                <c:pt idx="31">
                  <c:v>7876</c:v>
                </c:pt>
                <c:pt idx="32">
                  <c:v>15491</c:v>
                </c:pt>
                <c:pt idx="33">
                  <c:v>6883</c:v>
                </c:pt>
                <c:pt idx="34">
                  <c:v>7051</c:v>
                </c:pt>
                <c:pt idx="35">
                  <c:v>3943</c:v>
                </c:pt>
                <c:pt idx="36">
                  <c:v>4291</c:v>
                </c:pt>
                <c:pt idx="37">
                  <c:v>7566</c:v>
                </c:pt>
                <c:pt idx="38">
                  <c:v>4747</c:v>
                </c:pt>
                <c:pt idx="39">
                  <c:v>7850</c:v>
                </c:pt>
                <c:pt idx="40">
                  <c:v>7357</c:v>
                </c:pt>
                <c:pt idx="41">
                  <c:v>21702</c:v>
                </c:pt>
                <c:pt idx="42">
                  <c:v>7511</c:v>
                </c:pt>
                <c:pt idx="43">
                  <c:v>5167</c:v>
                </c:pt>
                <c:pt idx="44">
                  <c:v>6157</c:v>
                </c:pt>
                <c:pt idx="45">
                  <c:v>6575</c:v>
                </c:pt>
                <c:pt idx="46">
                  <c:v>7859</c:v>
                </c:pt>
                <c:pt idx="47">
                  <c:v>7988</c:v>
                </c:pt>
                <c:pt idx="48">
                  <c:v>7690</c:v>
                </c:pt>
                <c:pt idx="49">
                  <c:v>7353</c:v>
                </c:pt>
                <c:pt idx="50">
                  <c:v>8542</c:v>
                </c:pt>
                <c:pt idx="51">
                  <c:v>7153</c:v>
                </c:pt>
              </c:numCache>
            </c:numRef>
          </c:val>
          <c:smooth val="0"/>
          <c:extLst>
            <c:ext xmlns:c16="http://schemas.microsoft.com/office/drawing/2014/chart" uri="{C3380CC4-5D6E-409C-BE32-E72D297353CC}">
              <c16:uniqueId val="{00000001-0043-4774-9C58-127041FC7668}"/>
            </c:ext>
          </c:extLst>
        </c:ser>
        <c:ser>
          <c:idx val="7"/>
          <c:order val="2"/>
          <c:tx>
            <c:strRef>
              <c:f>'2021-2022'!$AF$1</c:f>
              <c:strCache>
                <c:ptCount val="1"/>
                <c:pt idx="0">
                  <c:v>2019</c:v>
                </c:pt>
              </c:strCache>
            </c:strRef>
          </c:tx>
          <c:spPr>
            <a:ln w="15875" cap="rnd">
              <a:solidFill>
                <a:schemeClr val="accent3"/>
              </a:solidFill>
              <a:prstDash val="solid"/>
              <a:round/>
            </a:ln>
            <a:effectLst>
              <a:outerShdw blurRad="40000" dist="20000" dir="5400000" rotWithShape="0">
                <a:srgbClr val="000000">
                  <a:alpha val="38000"/>
                </a:srgbClr>
              </a:outerShdw>
            </a:effectLst>
          </c:spPr>
          <c:marker>
            <c:symbol val="triangle"/>
            <c:size val="3"/>
            <c:spPr>
              <a:solidFill>
                <a:schemeClr val="accent3"/>
              </a:solidFill>
              <a:ln>
                <a:solidFill>
                  <a:schemeClr val="accent3"/>
                </a:solidFill>
                <a:prstDash val="solid"/>
              </a:ln>
            </c:spPr>
          </c:marker>
          <c:cat>
            <c:numRef>
              <c:f>'2020-2021'!$A$2:$A$53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'2021-2022'!$AF$2:$AF$53</c:f>
              <c:numCache>
                <c:formatCode>General</c:formatCode>
                <c:ptCount val="52"/>
                <c:pt idx="0">
                  <c:v>9962</c:v>
                </c:pt>
                <c:pt idx="1">
                  <c:v>11844</c:v>
                </c:pt>
                <c:pt idx="2">
                  <c:v>9947</c:v>
                </c:pt>
                <c:pt idx="3">
                  <c:v>9478</c:v>
                </c:pt>
                <c:pt idx="4">
                  <c:v>11170</c:v>
                </c:pt>
                <c:pt idx="5">
                  <c:v>11558</c:v>
                </c:pt>
                <c:pt idx="6">
                  <c:v>11690</c:v>
                </c:pt>
                <c:pt idx="7">
                  <c:v>15139</c:v>
                </c:pt>
                <c:pt idx="8">
                  <c:v>11892</c:v>
                </c:pt>
                <c:pt idx="9">
                  <c:v>12879</c:v>
                </c:pt>
                <c:pt idx="10">
                  <c:v>13000</c:v>
                </c:pt>
                <c:pt idx="11">
                  <c:v>11585</c:v>
                </c:pt>
                <c:pt idx="12">
                  <c:v>11357</c:v>
                </c:pt>
                <c:pt idx="13">
                  <c:v>11814</c:v>
                </c:pt>
                <c:pt idx="14">
                  <c:v>10150</c:v>
                </c:pt>
                <c:pt idx="15">
                  <c:v>8917</c:v>
                </c:pt>
                <c:pt idx="16">
                  <c:v>10100</c:v>
                </c:pt>
                <c:pt idx="17">
                  <c:v>10782</c:v>
                </c:pt>
                <c:pt idx="18">
                  <c:v>12011</c:v>
                </c:pt>
                <c:pt idx="19">
                  <c:v>11577</c:v>
                </c:pt>
                <c:pt idx="20">
                  <c:v>14170</c:v>
                </c:pt>
                <c:pt idx="21">
                  <c:v>11275</c:v>
                </c:pt>
                <c:pt idx="22">
                  <c:v>14133</c:v>
                </c:pt>
                <c:pt idx="23">
                  <c:v>15115</c:v>
                </c:pt>
                <c:pt idx="24">
                  <c:v>11704</c:v>
                </c:pt>
                <c:pt idx="25">
                  <c:v>10592</c:v>
                </c:pt>
                <c:pt idx="26">
                  <c:v>10598</c:v>
                </c:pt>
                <c:pt idx="27">
                  <c:v>11783</c:v>
                </c:pt>
                <c:pt idx="28">
                  <c:v>11636</c:v>
                </c:pt>
                <c:pt idx="29">
                  <c:v>13160</c:v>
                </c:pt>
                <c:pt idx="30">
                  <c:v>13511</c:v>
                </c:pt>
                <c:pt idx="31">
                  <c:v>10761</c:v>
                </c:pt>
                <c:pt idx="32">
                  <c:v>10976</c:v>
                </c:pt>
                <c:pt idx="33">
                  <c:v>13869</c:v>
                </c:pt>
                <c:pt idx="34">
                  <c:v>12696</c:v>
                </c:pt>
                <c:pt idx="35">
                  <c:v>12331</c:v>
                </c:pt>
                <c:pt idx="36">
                  <c:v>12287</c:v>
                </c:pt>
                <c:pt idx="37">
                  <c:v>11663</c:v>
                </c:pt>
                <c:pt idx="38">
                  <c:v>11505</c:v>
                </c:pt>
                <c:pt idx="39">
                  <c:v>10761</c:v>
                </c:pt>
                <c:pt idx="40">
                  <c:v>9360</c:v>
                </c:pt>
                <c:pt idx="41">
                  <c:v>12239</c:v>
                </c:pt>
                <c:pt idx="42">
                  <c:v>12209</c:v>
                </c:pt>
                <c:pt idx="43">
                  <c:v>9862</c:v>
                </c:pt>
                <c:pt idx="44">
                  <c:v>11305</c:v>
                </c:pt>
                <c:pt idx="45">
                  <c:v>13711</c:v>
                </c:pt>
                <c:pt idx="46">
                  <c:v>13044</c:v>
                </c:pt>
                <c:pt idx="47">
                  <c:v>12275</c:v>
                </c:pt>
                <c:pt idx="48">
                  <c:v>13139</c:v>
                </c:pt>
                <c:pt idx="49">
                  <c:v>13451</c:v>
                </c:pt>
                <c:pt idx="50">
                  <c:v>11794</c:v>
                </c:pt>
                <c:pt idx="51">
                  <c:v>11237</c:v>
                </c:pt>
              </c:numCache>
            </c:numRef>
          </c:val>
          <c:smooth val="0"/>
          <c:extLst>
            <c:ext xmlns:c16="http://schemas.microsoft.com/office/drawing/2014/chart" uri="{C3380CC4-5D6E-409C-BE32-E72D297353CC}">
              <c16:uniqueId val="{00000002-0043-4774-9C58-127041FC7668}"/>
            </c:ext>
          </c:extLst>
        </c:ser>
        <c:dLbls>
          <c:showLegendKey val="0"/>
          <c:showVal val="0"/>
          <c:showCatName val="0"/>
          <c:showSerName val="0"/>
          <c:showPercent val="0"/>
          <c:showBubbleSize val="0"/>
        </c:dLbls>
        <c:marker val="1"/>
        <c:smooth val="0"/>
        <c:axId val="242595328"/>
        <c:axId val="242603560"/>
      </c:lineChart>
      <c:catAx>
        <c:axId val="242595328"/>
        <c:scaling>
          <c:orientation val="minMax"/>
        </c:scaling>
        <c:delete val="0"/>
        <c:axPos val="b"/>
        <c:title>
          <c:tx>
            <c:rich>
              <a:bodyPr rot="0" vert="horz"/>
              <a:lstStyle/>
              <a:p>
                <a:pPr>
                  <a:defRPr sz="900"/>
                </a:pPr>
                <a:r>
                  <a:rPr lang="en-US" sz="900"/>
                  <a:t>Semanas epidemiológicas</a:t>
                </a:r>
              </a:p>
            </c:rich>
          </c:tx>
          <c:layout>
            <c:manualLayout>
              <c:xMode val="edge"/>
              <c:yMode val="edge"/>
              <c:x val="0.38459837003737057"/>
              <c:y val="0.9051474222656474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800" b="0"/>
            </a:pPr>
            <a:endParaRPr lang="en-US"/>
          </a:p>
        </c:txPr>
        <c:crossAx val="242603560"/>
        <c:crosses val="autoZero"/>
        <c:auto val="1"/>
        <c:lblAlgn val="ctr"/>
        <c:lblOffset val="100"/>
        <c:noMultiLvlLbl val="0"/>
      </c:catAx>
      <c:valAx>
        <c:axId val="242603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Número de consultas</a:t>
                </a:r>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242595328"/>
        <c:crosses val="autoZero"/>
        <c:crossBetween val="between"/>
      </c:valAx>
      <c:spPr>
        <a:noFill/>
        <a:ln>
          <a:noFill/>
        </a:ln>
        <a:effectLst/>
      </c:spPr>
    </c:plotArea>
    <c:legend>
      <c:legendPos val="b"/>
      <c:layout>
        <c:manualLayout>
          <c:xMode val="edge"/>
          <c:yMode val="edge"/>
          <c:x val="0.28131265024552915"/>
          <c:y val="1.0530073229304481E-2"/>
          <c:w val="0.49693240465380523"/>
          <c:h val="6.9766975573523224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0.png"/></Relationships>
</file>

<file path=ppt/drawings/drawing1.xml><?xml version="1.0" encoding="utf-8"?>
<c:userShapes xmlns:c="http://schemas.openxmlformats.org/drawingml/2006/chart">
  <cdr:relSizeAnchor xmlns:cdr="http://schemas.openxmlformats.org/drawingml/2006/chartDrawing">
    <cdr:from>
      <cdr:x>0.21312</cdr:x>
      <cdr:y>0.8021</cdr:y>
    </cdr:from>
    <cdr:to>
      <cdr:x>0.81049</cdr:x>
      <cdr:y>0.8699</cdr:y>
    </cdr:to>
    <cdr:sp macro="" textlink="">
      <cdr:nvSpPr>
        <cdr:cNvPr id="5121" name="5 CuadroTexto"/>
        <cdr:cNvSpPr txBox="1">
          <a:spLocks xmlns:a="http://schemas.openxmlformats.org/drawingml/2006/main" noChangeArrowheads="1"/>
        </cdr:cNvSpPr>
      </cdr:nvSpPr>
      <cdr:spPr bwMode="auto">
        <a:xfrm xmlns:a="http://schemas.openxmlformats.org/drawingml/2006/main">
          <a:off x="1759956" y="5080616"/>
          <a:ext cx="4933185" cy="42945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8"/>
              </a:solidFill>
              <a:miter lim="800000"/>
              <a:headEnd/>
              <a:tailEnd/>
            </a14:hiddenLine>
          </a:ext>
        </a:extLst>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s-CO" sz="1000" b="1" i="0" u="none" strike="noStrike" baseline="0">
              <a:solidFill>
                <a:srgbClr val="000000"/>
              </a:solidFill>
              <a:latin typeface="Calibri"/>
            </a:rPr>
            <a:t> Semanas epidemiológicas</a:t>
          </a:r>
          <a:endParaRPr lang="es-CO" sz="1000" b="0" i="0" u="none" strike="noStrike" baseline="0">
            <a:solidFill>
              <a:srgbClr val="000000"/>
            </a:solidFill>
            <a:latin typeface="Calibri"/>
          </a:endParaRPr>
        </a:p>
        <a:p xmlns:a="http://schemas.openxmlformats.org/drawingml/2006/main">
          <a:pPr algn="ctr" rtl="0">
            <a:defRPr sz="1000"/>
          </a:pPr>
          <a:endParaRPr lang="es-CO" sz="1000" b="0" i="0" u="none" strike="noStrike" baseline="0">
            <a:solidFill>
              <a:srgbClr val="000000"/>
            </a:solidFill>
            <a:latin typeface="Calibri"/>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92" name="Google Shape;392;p1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13" name="Google Shape;413;p1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85" name="Google Shape;485;p1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1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61" name="Google Shape;561;p1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1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92" name="Google Shape;592;p1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1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86" name="Google Shape;686;p1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1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46" name="Google Shape;746;p1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1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68" name="Google Shape;768;p1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1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01" name="Google Shape;801;p1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1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41" name="Google Shape;841;p1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1" name="Google Shape;101;p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2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76" name="Google Shape;876;p2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2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11" name="Google Shape;911;p2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2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67" name="Google Shape;967;p2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p2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88" name="Google Shape;988;p2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2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48" name="Google Shape;1048;p2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p2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5" name="Google Shape;1105;p2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06" name="Google Shape;1106;p2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p2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7" name="Google Shape;1137;p26: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38" name="Google Shape;1138;p26: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p2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70" name="Google Shape;1170;p2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p2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01" name="Google Shape;1201;p2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3" name="Shape 1273"/>
        <p:cNvGrpSpPr/>
        <p:nvPr/>
      </p:nvGrpSpPr>
      <p:grpSpPr>
        <a:xfrm>
          <a:off x="0" y="0"/>
          <a:ext cx="0" cy="0"/>
          <a:chOff x="0" y="0"/>
          <a:chExt cx="0" cy="0"/>
        </a:xfrm>
      </p:grpSpPr>
      <p:sp>
        <p:nvSpPr>
          <p:cNvPr id="1274" name="Google Shape;1274;p2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75" name="Google Shape;1275;p2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4" name="Google Shape;114;p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4" name="Shape 1314"/>
        <p:cNvGrpSpPr/>
        <p:nvPr/>
      </p:nvGrpSpPr>
      <p:grpSpPr>
        <a:xfrm>
          <a:off x="0" y="0"/>
          <a:ext cx="0" cy="0"/>
          <a:chOff x="0" y="0"/>
          <a:chExt cx="0" cy="0"/>
        </a:xfrm>
      </p:grpSpPr>
      <p:sp>
        <p:nvSpPr>
          <p:cNvPr id="1315" name="Google Shape;1315;p3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16" name="Google Shape;1316;p3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p3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44" name="Google Shape;1344;p3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p3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24" name="Google Shape;1424;p3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p3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2" name="Google Shape;1442;p3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1443" name="Google Shape;1443;p3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3" name="Shape 1493"/>
        <p:cNvGrpSpPr/>
        <p:nvPr/>
      </p:nvGrpSpPr>
      <p:grpSpPr>
        <a:xfrm>
          <a:off x="0" y="0"/>
          <a:ext cx="0" cy="0"/>
          <a:chOff x="0" y="0"/>
          <a:chExt cx="0" cy="0"/>
        </a:xfrm>
      </p:grpSpPr>
      <p:sp>
        <p:nvSpPr>
          <p:cNvPr id="1494" name="Google Shape;1494;p3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5" name="Google Shape;1495;p3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1496" name="Google Shape;1496;p3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3" name="Shape 1553"/>
        <p:cNvGrpSpPr/>
        <p:nvPr/>
      </p:nvGrpSpPr>
      <p:grpSpPr>
        <a:xfrm>
          <a:off x="0" y="0"/>
          <a:ext cx="0" cy="0"/>
          <a:chOff x="0" y="0"/>
          <a:chExt cx="0" cy="0"/>
        </a:xfrm>
      </p:grpSpPr>
      <p:sp>
        <p:nvSpPr>
          <p:cNvPr id="1554" name="Google Shape;1554;p3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5" name="Google Shape;1555;p3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1556" name="Google Shape;1556;p3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4" name="Shape 1604"/>
        <p:cNvGrpSpPr/>
        <p:nvPr/>
      </p:nvGrpSpPr>
      <p:grpSpPr>
        <a:xfrm>
          <a:off x="0" y="0"/>
          <a:ext cx="0" cy="0"/>
          <a:chOff x="0" y="0"/>
          <a:chExt cx="0" cy="0"/>
        </a:xfrm>
      </p:grpSpPr>
      <p:sp>
        <p:nvSpPr>
          <p:cNvPr id="1605" name="Google Shape;1605;p3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06" name="Google Shape;1606;p3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1" name="Shape 1651"/>
        <p:cNvGrpSpPr/>
        <p:nvPr/>
      </p:nvGrpSpPr>
      <p:grpSpPr>
        <a:xfrm>
          <a:off x="0" y="0"/>
          <a:ext cx="0" cy="0"/>
          <a:chOff x="0" y="0"/>
          <a:chExt cx="0" cy="0"/>
        </a:xfrm>
      </p:grpSpPr>
      <p:sp>
        <p:nvSpPr>
          <p:cNvPr id="1652" name="Google Shape;1652;p3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53" name="Google Shape;1653;p3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6" name="Shape 1696"/>
        <p:cNvGrpSpPr/>
        <p:nvPr/>
      </p:nvGrpSpPr>
      <p:grpSpPr>
        <a:xfrm>
          <a:off x="0" y="0"/>
          <a:ext cx="0" cy="0"/>
          <a:chOff x="0" y="0"/>
          <a:chExt cx="0" cy="0"/>
        </a:xfrm>
      </p:grpSpPr>
      <p:sp>
        <p:nvSpPr>
          <p:cNvPr id="1697" name="Google Shape;1697;p3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98" name="Google Shape;1698;p3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9" name="Shape 1769"/>
        <p:cNvGrpSpPr/>
        <p:nvPr/>
      </p:nvGrpSpPr>
      <p:grpSpPr>
        <a:xfrm>
          <a:off x="0" y="0"/>
          <a:ext cx="0" cy="0"/>
          <a:chOff x="0" y="0"/>
          <a:chExt cx="0" cy="0"/>
        </a:xfrm>
      </p:grpSpPr>
      <p:sp>
        <p:nvSpPr>
          <p:cNvPr id="1770" name="Google Shape;1770;p3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71" name="Google Shape;1771;p3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9" name="Shape 1849"/>
        <p:cNvGrpSpPr/>
        <p:nvPr/>
      </p:nvGrpSpPr>
      <p:grpSpPr>
        <a:xfrm>
          <a:off x="0" y="0"/>
          <a:ext cx="0" cy="0"/>
          <a:chOff x="0" y="0"/>
          <a:chExt cx="0" cy="0"/>
        </a:xfrm>
      </p:grpSpPr>
      <p:sp>
        <p:nvSpPr>
          <p:cNvPr id="1850" name="Google Shape;1850;p4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51" name="Google Shape;1851;p4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0" name="Shape 1870"/>
        <p:cNvGrpSpPr/>
        <p:nvPr/>
      </p:nvGrpSpPr>
      <p:grpSpPr>
        <a:xfrm>
          <a:off x="0" y="0"/>
          <a:ext cx="0" cy="0"/>
          <a:chOff x="0" y="0"/>
          <a:chExt cx="0" cy="0"/>
        </a:xfrm>
      </p:grpSpPr>
      <p:sp>
        <p:nvSpPr>
          <p:cNvPr id="1871" name="Google Shape;1871;p4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72" name="Google Shape;1872;p4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6" name="Shape 1936"/>
        <p:cNvGrpSpPr/>
        <p:nvPr/>
      </p:nvGrpSpPr>
      <p:grpSpPr>
        <a:xfrm>
          <a:off x="0" y="0"/>
          <a:ext cx="0" cy="0"/>
          <a:chOff x="0" y="0"/>
          <a:chExt cx="0" cy="0"/>
        </a:xfrm>
      </p:grpSpPr>
      <p:sp>
        <p:nvSpPr>
          <p:cNvPr id="1937" name="Google Shape;1937;p4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38" name="Google Shape;1938;p4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4" name="Shape 1974"/>
        <p:cNvGrpSpPr/>
        <p:nvPr/>
      </p:nvGrpSpPr>
      <p:grpSpPr>
        <a:xfrm>
          <a:off x="0" y="0"/>
          <a:ext cx="0" cy="0"/>
          <a:chOff x="0" y="0"/>
          <a:chExt cx="0" cy="0"/>
        </a:xfrm>
      </p:grpSpPr>
      <p:sp>
        <p:nvSpPr>
          <p:cNvPr id="1975" name="Google Shape;1975;p4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76" name="Google Shape;1976;p4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7" name="Shape 2057"/>
        <p:cNvGrpSpPr/>
        <p:nvPr/>
      </p:nvGrpSpPr>
      <p:grpSpPr>
        <a:xfrm>
          <a:off x="0" y="0"/>
          <a:ext cx="0" cy="0"/>
          <a:chOff x="0" y="0"/>
          <a:chExt cx="0" cy="0"/>
        </a:xfrm>
      </p:grpSpPr>
      <p:sp>
        <p:nvSpPr>
          <p:cNvPr id="2058" name="Google Shape;2058;p4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9" name="Google Shape;2059;p4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60" name="Google Shape;2060;p4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3" name="Shape 2073"/>
        <p:cNvGrpSpPr/>
        <p:nvPr/>
      </p:nvGrpSpPr>
      <p:grpSpPr>
        <a:xfrm>
          <a:off x="0" y="0"/>
          <a:ext cx="0" cy="0"/>
          <a:chOff x="0" y="0"/>
          <a:chExt cx="0" cy="0"/>
        </a:xfrm>
      </p:grpSpPr>
      <p:sp>
        <p:nvSpPr>
          <p:cNvPr id="2074" name="Google Shape;2074;p4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5" name="Google Shape;2075;p4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76" name="Google Shape;2076;p4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8" name="Shape 2088"/>
        <p:cNvGrpSpPr/>
        <p:nvPr/>
      </p:nvGrpSpPr>
      <p:grpSpPr>
        <a:xfrm>
          <a:off x="0" y="0"/>
          <a:ext cx="0" cy="0"/>
          <a:chOff x="0" y="0"/>
          <a:chExt cx="0" cy="0"/>
        </a:xfrm>
      </p:grpSpPr>
      <p:sp>
        <p:nvSpPr>
          <p:cNvPr id="2089" name="Google Shape;2089;p4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0" name="Google Shape;2090;p46: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91" name="Google Shape;2091;p46: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3" name="Shape 2103"/>
        <p:cNvGrpSpPr/>
        <p:nvPr/>
      </p:nvGrpSpPr>
      <p:grpSpPr>
        <a:xfrm>
          <a:off x="0" y="0"/>
          <a:ext cx="0" cy="0"/>
          <a:chOff x="0" y="0"/>
          <a:chExt cx="0" cy="0"/>
        </a:xfrm>
      </p:grpSpPr>
      <p:sp>
        <p:nvSpPr>
          <p:cNvPr id="2104" name="Google Shape;2104;p4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5" name="Google Shape;2105;p4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06" name="Google Shape;2106;p4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3" name="Google Shape;213;p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0" name="Google Shape;240;p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0" name="Google Shape;280;p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62" name="Google Shape;362;p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5" name="Shape 15"/>
        <p:cNvGrpSpPr/>
        <p:nvPr/>
      </p:nvGrpSpPr>
      <p:grpSpPr>
        <a:xfrm>
          <a:off x="0" y="0"/>
          <a:ext cx="0" cy="0"/>
          <a:chOff x="0" y="0"/>
          <a:chExt cx="0" cy="0"/>
        </a:xfrm>
      </p:grpSpPr>
      <p:sp>
        <p:nvSpPr>
          <p:cNvPr id="16" name="Google Shape;16;p49"/>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9"/>
          <p:cNvSpPr txBox="1"/>
          <p:nvPr>
            <p:ph idx="1" type="body"/>
          </p:nvPr>
        </p:nvSpPr>
        <p:spPr>
          <a:xfrm>
            <a:off x="360045" y="2133603"/>
            <a:ext cx="6480810" cy="603461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49"/>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9"/>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9"/>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58"/>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8"/>
          <p:cNvSpPr txBox="1"/>
          <p:nvPr>
            <p:ph idx="1" type="body"/>
          </p:nvPr>
        </p:nvSpPr>
        <p:spPr>
          <a:xfrm rot="5400000">
            <a:off x="583142" y="1910506"/>
            <a:ext cx="6034617" cy="648081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58"/>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8"/>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8"/>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59"/>
          <p:cNvSpPr txBox="1"/>
          <p:nvPr>
            <p:ph type="title"/>
          </p:nvPr>
        </p:nvSpPr>
        <p:spPr>
          <a:xfrm rot="5400000">
            <a:off x="2129738" y="3457103"/>
            <a:ext cx="7802033" cy="1620202"/>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9"/>
          <p:cNvSpPr txBox="1"/>
          <p:nvPr>
            <p:ph idx="1" type="body"/>
          </p:nvPr>
        </p:nvSpPr>
        <p:spPr>
          <a:xfrm rot="5400000">
            <a:off x="-1170676" y="1896908"/>
            <a:ext cx="7802033" cy="474059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59"/>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9"/>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9"/>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1" name="Shape 21"/>
        <p:cNvGrpSpPr/>
        <p:nvPr/>
      </p:nvGrpSpPr>
      <p:grpSpPr>
        <a:xfrm>
          <a:off x="0" y="0"/>
          <a:ext cx="0" cy="0"/>
          <a:chOff x="0" y="0"/>
          <a:chExt cx="0" cy="0"/>
        </a:xfrm>
      </p:grpSpPr>
      <p:sp>
        <p:nvSpPr>
          <p:cNvPr id="22" name="Google Shape;22;p50"/>
          <p:cNvSpPr txBox="1"/>
          <p:nvPr>
            <p:ph type="ctrTitle"/>
          </p:nvPr>
        </p:nvSpPr>
        <p:spPr>
          <a:xfrm>
            <a:off x="540068" y="2840569"/>
            <a:ext cx="6120765" cy="196003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0"/>
          <p:cNvSpPr txBox="1"/>
          <p:nvPr>
            <p:ph idx="1" type="subTitle"/>
          </p:nvPr>
        </p:nvSpPr>
        <p:spPr>
          <a:xfrm>
            <a:off x="1080135" y="5181600"/>
            <a:ext cx="5040630" cy="23368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50"/>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0"/>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0"/>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51"/>
          <p:cNvSpPr txBox="1"/>
          <p:nvPr>
            <p:ph type="title"/>
          </p:nvPr>
        </p:nvSpPr>
        <p:spPr>
          <a:xfrm>
            <a:off x="568822" y="5875867"/>
            <a:ext cx="6120765" cy="18161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1"/>
          <p:cNvSpPr txBox="1"/>
          <p:nvPr>
            <p:ph idx="1" type="body"/>
          </p:nvPr>
        </p:nvSpPr>
        <p:spPr>
          <a:xfrm>
            <a:off x="568822" y="3875620"/>
            <a:ext cx="6120765" cy="2000249"/>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1"/>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1"/>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1"/>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52"/>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2"/>
          <p:cNvSpPr txBox="1"/>
          <p:nvPr>
            <p:ph idx="1" type="body"/>
          </p:nvPr>
        </p:nvSpPr>
        <p:spPr>
          <a:xfrm>
            <a:off x="360045" y="2133603"/>
            <a:ext cx="3180398" cy="6034617"/>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52"/>
          <p:cNvSpPr txBox="1"/>
          <p:nvPr>
            <p:ph idx="2" type="body"/>
          </p:nvPr>
        </p:nvSpPr>
        <p:spPr>
          <a:xfrm>
            <a:off x="3660457" y="2133603"/>
            <a:ext cx="3180398" cy="6034617"/>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52"/>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2"/>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2"/>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53"/>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3"/>
          <p:cNvSpPr txBox="1"/>
          <p:nvPr>
            <p:ph idx="1" type="body"/>
          </p:nvPr>
        </p:nvSpPr>
        <p:spPr>
          <a:xfrm>
            <a:off x="360046" y="2046817"/>
            <a:ext cx="3181648" cy="85301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53"/>
          <p:cNvSpPr txBox="1"/>
          <p:nvPr>
            <p:ph idx="2" type="body"/>
          </p:nvPr>
        </p:nvSpPr>
        <p:spPr>
          <a:xfrm>
            <a:off x="360046" y="2899833"/>
            <a:ext cx="3181648" cy="5268384"/>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53"/>
          <p:cNvSpPr txBox="1"/>
          <p:nvPr>
            <p:ph idx="3" type="body"/>
          </p:nvPr>
        </p:nvSpPr>
        <p:spPr>
          <a:xfrm>
            <a:off x="3657958" y="2046817"/>
            <a:ext cx="3182898" cy="85301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53"/>
          <p:cNvSpPr txBox="1"/>
          <p:nvPr>
            <p:ph idx="4" type="body"/>
          </p:nvPr>
        </p:nvSpPr>
        <p:spPr>
          <a:xfrm>
            <a:off x="3657958" y="2899833"/>
            <a:ext cx="3182898" cy="5268384"/>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53"/>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3"/>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3"/>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9" name="Shape 49"/>
        <p:cNvGrpSpPr/>
        <p:nvPr/>
      </p:nvGrpSpPr>
      <p:grpSpPr>
        <a:xfrm>
          <a:off x="0" y="0"/>
          <a:ext cx="0" cy="0"/>
          <a:chOff x="0" y="0"/>
          <a:chExt cx="0" cy="0"/>
        </a:xfrm>
      </p:grpSpPr>
      <p:sp>
        <p:nvSpPr>
          <p:cNvPr id="50" name="Google Shape;50;p54"/>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4"/>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4"/>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4"/>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55"/>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5"/>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5"/>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56"/>
          <p:cNvSpPr txBox="1"/>
          <p:nvPr>
            <p:ph type="title"/>
          </p:nvPr>
        </p:nvSpPr>
        <p:spPr>
          <a:xfrm>
            <a:off x="360046" y="364067"/>
            <a:ext cx="2369047" cy="1549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6"/>
          <p:cNvSpPr txBox="1"/>
          <p:nvPr>
            <p:ph idx="1" type="body"/>
          </p:nvPr>
        </p:nvSpPr>
        <p:spPr>
          <a:xfrm>
            <a:off x="2815353" y="364069"/>
            <a:ext cx="4025504" cy="7804151"/>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56"/>
          <p:cNvSpPr txBox="1"/>
          <p:nvPr>
            <p:ph idx="2" type="body"/>
          </p:nvPr>
        </p:nvSpPr>
        <p:spPr>
          <a:xfrm>
            <a:off x="360046" y="1913469"/>
            <a:ext cx="2369047" cy="6254751"/>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56"/>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6"/>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6"/>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57"/>
          <p:cNvSpPr txBox="1"/>
          <p:nvPr>
            <p:ph type="title"/>
          </p:nvPr>
        </p:nvSpPr>
        <p:spPr>
          <a:xfrm>
            <a:off x="1411426" y="6400802"/>
            <a:ext cx="4320540" cy="75565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7"/>
          <p:cNvSpPr/>
          <p:nvPr>
            <p:ph idx="2" type="pic"/>
          </p:nvPr>
        </p:nvSpPr>
        <p:spPr>
          <a:xfrm>
            <a:off x="1411426" y="817033"/>
            <a:ext cx="4320540" cy="5486400"/>
          </a:xfrm>
          <a:prstGeom prst="rect">
            <a:avLst/>
          </a:prstGeom>
          <a:noFill/>
          <a:ln>
            <a:noFill/>
          </a:ln>
        </p:spPr>
      </p:sp>
      <p:sp>
        <p:nvSpPr>
          <p:cNvPr id="68" name="Google Shape;68;p57"/>
          <p:cNvSpPr txBox="1"/>
          <p:nvPr>
            <p:ph idx="1" type="body"/>
          </p:nvPr>
        </p:nvSpPr>
        <p:spPr>
          <a:xfrm>
            <a:off x="1411426" y="7156453"/>
            <a:ext cx="4320540" cy="1073149"/>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57"/>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7"/>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7"/>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8"/>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8"/>
          <p:cNvSpPr txBox="1"/>
          <p:nvPr>
            <p:ph idx="1" type="body"/>
          </p:nvPr>
        </p:nvSpPr>
        <p:spPr>
          <a:xfrm>
            <a:off x="360045" y="2133603"/>
            <a:ext cx="6480810" cy="6034617"/>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8"/>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8"/>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8"/>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4.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41.png"/><Relationship Id="rId9" Type="http://schemas.openxmlformats.org/officeDocument/2006/relationships/image" Target="../media/image56.jpg"/><Relationship Id="rId5" Type="http://schemas.openxmlformats.org/officeDocument/2006/relationships/image" Target="../media/image36.png"/><Relationship Id="rId6" Type="http://schemas.openxmlformats.org/officeDocument/2006/relationships/image" Target="../media/image69.png"/><Relationship Id="rId7" Type="http://schemas.openxmlformats.org/officeDocument/2006/relationships/image" Target="../media/image27.png"/><Relationship Id="rId8"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6.png"/><Relationship Id="rId4" Type="http://schemas.openxmlformats.org/officeDocument/2006/relationships/image" Target="../media/image41.png"/><Relationship Id="rId11" Type="http://schemas.openxmlformats.org/officeDocument/2006/relationships/chart" Target="../charts/chart5.xml"/><Relationship Id="rId10" Type="http://schemas.openxmlformats.org/officeDocument/2006/relationships/image" Target="../media/image59.png"/><Relationship Id="rId9" Type="http://schemas.openxmlformats.org/officeDocument/2006/relationships/image" Target="../media/image31.png"/><Relationship Id="rId5" Type="http://schemas.openxmlformats.org/officeDocument/2006/relationships/image" Target="../media/image9.png"/><Relationship Id="rId6" Type="http://schemas.openxmlformats.org/officeDocument/2006/relationships/image" Target="../media/image69.png"/><Relationship Id="rId7" Type="http://schemas.openxmlformats.org/officeDocument/2006/relationships/image" Target="../media/image27.png"/><Relationship Id="rId8"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2.png"/><Relationship Id="rId4" Type="http://schemas.openxmlformats.org/officeDocument/2006/relationships/chart" Target="../charts/chart6.xml"/><Relationship Id="rId5" Type="http://schemas.openxmlformats.org/officeDocument/2006/relationships/chart" Target="../charts/chart7.xml"/></Relationships>
</file>

<file path=ppt/slides/_rels/slide14.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49.png"/><Relationship Id="rId13" Type="http://schemas.openxmlformats.org/officeDocument/2006/relationships/image" Target="../media/image64.png"/><Relationship Id="rId12"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4.png"/><Relationship Id="rId4" Type="http://schemas.openxmlformats.org/officeDocument/2006/relationships/image" Target="../media/image15.png"/><Relationship Id="rId9" Type="http://schemas.openxmlformats.org/officeDocument/2006/relationships/image" Target="../media/image38.png"/><Relationship Id="rId15" Type="http://schemas.openxmlformats.org/officeDocument/2006/relationships/image" Target="../media/image43.png"/><Relationship Id="rId14" Type="http://schemas.openxmlformats.org/officeDocument/2006/relationships/image" Target="../media/image44.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34.png"/><Relationship Id="rId8" Type="http://schemas.openxmlformats.org/officeDocument/2006/relationships/image" Target="../media/image42.png"/></Relationships>
</file>

<file path=ppt/slides/_rels/slide15.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48.png"/><Relationship Id="rId12"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47.png"/><Relationship Id="rId9" Type="http://schemas.openxmlformats.org/officeDocument/2006/relationships/image" Target="../media/image50.png"/><Relationship Id="rId5" Type="http://schemas.openxmlformats.org/officeDocument/2006/relationships/image" Target="../media/image11.png"/><Relationship Id="rId6" Type="http://schemas.openxmlformats.org/officeDocument/2006/relationships/image" Target="../media/image51.png"/><Relationship Id="rId7" Type="http://schemas.openxmlformats.org/officeDocument/2006/relationships/image" Target="../media/image9.png"/><Relationship Id="rId8" Type="http://schemas.openxmlformats.org/officeDocument/2006/relationships/image" Target="../media/image4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3.png"/><Relationship Id="rId4" Type="http://schemas.openxmlformats.org/officeDocument/2006/relationships/image" Target="../media/image102.png"/><Relationship Id="rId5" Type="http://schemas.openxmlformats.org/officeDocument/2006/relationships/image" Target="../media/image8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5.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10"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2.png"/><Relationship Id="rId4" Type="http://schemas.openxmlformats.org/officeDocument/2006/relationships/image" Target="../media/image15.png"/><Relationship Id="rId9" Type="http://schemas.openxmlformats.org/officeDocument/2006/relationships/image" Target="../media/image93.png"/><Relationship Id="rId5" Type="http://schemas.openxmlformats.org/officeDocument/2006/relationships/image" Target="../media/image11.png"/><Relationship Id="rId6" Type="http://schemas.openxmlformats.org/officeDocument/2006/relationships/chart" Target="../charts/chart8.xml"/><Relationship Id="rId7" Type="http://schemas.openxmlformats.org/officeDocument/2006/relationships/chart" Target="../charts/chart9.xml"/><Relationship Id="rId8" Type="http://schemas.openxmlformats.org/officeDocument/2006/relationships/chart" Target="../charts/char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2.png"/><Relationship Id="rId4" Type="http://schemas.openxmlformats.org/officeDocument/2006/relationships/image" Target="../media/image15.png"/><Relationship Id="rId9" Type="http://schemas.openxmlformats.org/officeDocument/2006/relationships/image" Target="../media/image63.png"/><Relationship Id="rId5" Type="http://schemas.openxmlformats.org/officeDocument/2006/relationships/image" Target="../media/image11.png"/><Relationship Id="rId6" Type="http://schemas.openxmlformats.org/officeDocument/2006/relationships/chart" Target="../charts/chart11.xml"/><Relationship Id="rId7" Type="http://schemas.openxmlformats.org/officeDocument/2006/relationships/chart" Target="../charts/chart12.xml"/><Relationship Id="rId8" Type="http://schemas.openxmlformats.org/officeDocument/2006/relationships/chart" Target="../charts/char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2.png"/><Relationship Id="rId4" Type="http://schemas.openxmlformats.org/officeDocument/2006/relationships/image" Target="../media/image15.png"/><Relationship Id="rId9" Type="http://schemas.openxmlformats.org/officeDocument/2006/relationships/image" Target="../media/image101.png"/><Relationship Id="rId5" Type="http://schemas.openxmlformats.org/officeDocument/2006/relationships/image" Target="../media/image11.png"/><Relationship Id="rId6" Type="http://schemas.openxmlformats.org/officeDocument/2006/relationships/chart" Target="../charts/chart14.xml"/><Relationship Id="rId7" Type="http://schemas.openxmlformats.org/officeDocument/2006/relationships/chart" Target="../charts/chart15.xml"/><Relationship Id="rId8" Type="http://schemas.openxmlformats.org/officeDocument/2006/relationships/chart" Target="../charts/chart16.xml"/></Relationships>
</file>

<file path=ppt/slides/_rels/slide21.xml.rels><?xml version="1.0" encoding="UTF-8" standalone="yes"?><Relationships xmlns="http://schemas.openxmlformats.org/package/2006/relationships"><Relationship Id="rId11" Type="http://schemas.openxmlformats.org/officeDocument/2006/relationships/chart" Target="../charts/chart18.xml"/><Relationship Id="rId10" Type="http://schemas.openxmlformats.org/officeDocument/2006/relationships/chart" Target="../charts/chart17.xml"/><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2.png"/><Relationship Id="rId4" Type="http://schemas.openxmlformats.org/officeDocument/2006/relationships/image" Target="../media/image15.png"/><Relationship Id="rId9" Type="http://schemas.openxmlformats.org/officeDocument/2006/relationships/image" Target="../media/image87.png"/><Relationship Id="rId5" Type="http://schemas.openxmlformats.org/officeDocument/2006/relationships/image" Target="../media/image11.png"/><Relationship Id="rId6" Type="http://schemas.openxmlformats.org/officeDocument/2006/relationships/image" Target="../media/image66.png"/><Relationship Id="rId7" Type="http://schemas.openxmlformats.org/officeDocument/2006/relationships/image" Target="../media/image9.png"/><Relationship Id="rId8" Type="http://schemas.openxmlformats.org/officeDocument/2006/relationships/image" Target="../media/image7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19.xml"/><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11" Type="http://schemas.openxmlformats.org/officeDocument/2006/relationships/chart" Target="../charts/chart21.xml"/><Relationship Id="rId10" Type="http://schemas.openxmlformats.org/officeDocument/2006/relationships/image" Target="../media/image86.png"/><Relationship Id="rId12" Type="http://schemas.openxmlformats.org/officeDocument/2006/relationships/chart" Target="../charts/chart22.xml"/><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2.png"/><Relationship Id="rId4" Type="http://schemas.openxmlformats.org/officeDocument/2006/relationships/image" Target="../media/image15.png"/><Relationship Id="rId9"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5.png"/><Relationship Id="rId8"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8.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70.png"/><Relationship Id="rId7" Type="http://schemas.openxmlformats.org/officeDocument/2006/relationships/image" Target="../media/image9.png"/><Relationship Id="rId8" Type="http://schemas.openxmlformats.org/officeDocument/2006/relationships/chart" Target="../charts/char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2.png"/><Relationship Id="rId4" Type="http://schemas.openxmlformats.org/officeDocument/2006/relationships/chart" Target="../charts/char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2.png"/><Relationship Id="rId4" Type="http://schemas.openxmlformats.org/officeDocument/2006/relationships/chart" Target="../charts/char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chart" Target="../charts/chart26.xml"/><Relationship Id="rId7" Type="http://schemas.openxmlformats.org/officeDocument/2006/relationships/chart" Target="../charts/char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9.png"/><Relationship Id="rId4" Type="http://schemas.openxmlformats.org/officeDocument/2006/relationships/image" Target="../media/image41.png"/><Relationship Id="rId9" Type="http://schemas.openxmlformats.org/officeDocument/2006/relationships/image" Target="../media/image78.jpg"/><Relationship Id="rId5" Type="http://schemas.openxmlformats.org/officeDocument/2006/relationships/image" Target="../media/image36.png"/><Relationship Id="rId6" Type="http://schemas.openxmlformats.org/officeDocument/2006/relationships/image" Target="../media/image69.png"/><Relationship Id="rId7" Type="http://schemas.openxmlformats.org/officeDocument/2006/relationships/image" Target="../media/image27.png"/><Relationship Id="rId8"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6.png"/><Relationship Id="rId4" Type="http://schemas.openxmlformats.org/officeDocument/2006/relationships/image" Target="../media/image91.png"/><Relationship Id="rId9" Type="http://schemas.openxmlformats.org/officeDocument/2006/relationships/chart" Target="../charts/chart30.xml"/><Relationship Id="rId5" Type="http://schemas.openxmlformats.org/officeDocument/2006/relationships/image" Target="../media/image77.png"/><Relationship Id="rId6" Type="http://schemas.openxmlformats.org/officeDocument/2006/relationships/image" Target="../media/image76.png"/><Relationship Id="rId7" Type="http://schemas.openxmlformats.org/officeDocument/2006/relationships/chart" Target="../charts/chart28.xml"/><Relationship Id="rId8" Type="http://schemas.openxmlformats.org/officeDocument/2006/relationships/chart" Target="../charts/char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89.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chart" Target="../charts/chart31.xml"/><Relationship Id="rId7" Type="http://schemas.openxmlformats.org/officeDocument/2006/relationships/chart" Target="../charts/chart32.xml"/></Relationships>
</file>

<file path=ppt/slides/_rels/slide31.xml.rels><?xml version="1.0" encoding="UTF-8" standalone="yes"?><Relationships xmlns="http://schemas.openxmlformats.org/package/2006/relationships"><Relationship Id="rId11" Type="http://schemas.openxmlformats.org/officeDocument/2006/relationships/image" Target="../media/image85.jpg"/><Relationship Id="rId10"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6.png"/><Relationship Id="rId4" Type="http://schemas.openxmlformats.org/officeDocument/2006/relationships/image" Target="../media/image41.png"/><Relationship Id="rId9" Type="http://schemas.openxmlformats.org/officeDocument/2006/relationships/image" Target="../media/image30.png"/><Relationship Id="rId5" Type="http://schemas.openxmlformats.org/officeDocument/2006/relationships/image" Target="../media/image83.png"/><Relationship Id="rId6" Type="http://schemas.openxmlformats.org/officeDocument/2006/relationships/image" Target="../media/image9.png"/><Relationship Id="rId7" Type="http://schemas.openxmlformats.org/officeDocument/2006/relationships/image" Target="../media/image69.png"/><Relationship Id="rId8"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chart" Target="../charts/chart33.xml"/><Relationship Id="rId4" Type="http://schemas.openxmlformats.org/officeDocument/2006/relationships/chart" Target="../charts/chart34.xml"/><Relationship Id="rId5" Type="http://schemas.openxmlformats.org/officeDocument/2006/relationships/chart" Target="../charts/chart35.xml"/><Relationship Id="rId6" Type="http://schemas.openxmlformats.org/officeDocument/2006/relationships/chart" Target="../charts/char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5.png"/><Relationship Id="rId4" Type="http://schemas.openxmlformats.org/officeDocument/2006/relationships/image" Target="../media/image15.png"/><Relationship Id="rId9" Type="http://schemas.openxmlformats.org/officeDocument/2006/relationships/image" Target="../media/image124.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41.png"/><Relationship Id="rId8" Type="http://schemas.openxmlformats.org/officeDocument/2006/relationships/image" Target="../media/image6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5.png"/><Relationship Id="rId4" Type="http://schemas.openxmlformats.org/officeDocument/2006/relationships/image" Target="../media/image15.png"/><Relationship Id="rId9" Type="http://schemas.openxmlformats.org/officeDocument/2006/relationships/image" Target="../media/image82.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41.png"/><Relationship Id="rId8" Type="http://schemas.openxmlformats.org/officeDocument/2006/relationships/image" Target="../media/image69.png"/></Relationships>
</file>

<file path=ppt/slides/_rels/slide35.xml.rels><?xml version="1.0" encoding="UTF-8" standalone="yes"?><Relationships xmlns="http://schemas.openxmlformats.org/package/2006/relationships"><Relationship Id="rId11" Type="http://schemas.openxmlformats.org/officeDocument/2006/relationships/image" Target="../media/image110.png"/><Relationship Id="rId10" Type="http://schemas.openxmlformats.org/officeDocument/2006/relationships/image" Target="../media/image100.png"/><Relationship Id="rId12" Type="http://schemas.openxmlformats.org/officeDocument/2006/relationships/image" Target="../media/image108.png"/><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05.png"/><Relationship Id="rId4" Type="http://schemas.openxmlformats.org/officeDocument/2006/relationships/image" Target="../media/image15.png"/><Relationship Id="rId9" Type="http://schemas.openxmlformats.org/officeDocument/2006/relationships/image" Target="../media/image90.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41.png"/><Relationship Id="rId8" Type="http://schemas.openxmlformats.org/officeDocument/2006/relationships/image" Target="../media/image36.png"/></Relationships>
</file>

<file path=ppt/slides/_rels/slide36.xml.rels><?xml version="1.0" encoding="UTF-8" standalone="yes"?><Relationships xmlns="http://schemas.openxmlformats.org/package/2006/relationships"><Relationship Id="rId11" Type="http://schemas.openxmlformats.org/officeDocument/2006/relationships/image" Target="../media/image113.png"/><Relationship Id="rId10" Type="http://schemas.openxmlformats.org/officeDocument/2006/relationships/image" Target="../media/image98.png"/><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9.png"/><Relationship Id="rId4" Type="http://schemas.openxmlformats.org/officeDocument/2006/relationships/image" Target="../media/image103.png"/><Relationship Id="rId9" Type="http://schemas.openxmlformats.org/officeDocument/2006/relationships/image" Target="../media/image27.png"/><Relationship Id="rId5" Type="http://schemas.openxmlformats.org/officeDocument/2006/relationships/image" Target="../media/image15.png"/><Relationship Id="rId6" Type="http://schemas.openxmlformats.org/officeDocument/2006/relationships/image" Target="../media/image11.png"/><Relationship Id="rId7" Type="http://schemas.openxmlformats.org/officeDocument/2006/relationships/image" Target="../media/image41.png"/><Relationship Id="rId8"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04.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36.png"/><Relationship Id="rId7" Type="http://schemas.openxmlformats.org/officeDocument/2006/relationships/image" Target="../media/image112.png"/><Relationship Id="rId8" Type="http://schemas.openxmlformats.org/officeDocument/2006/relationships/image" Target="../media/image99.png"/></Relationships>
</file>

<file path=ppt/slides/_rels/slide38.xml.rels><?xml version="1.0" encoding="UTF-8" standalone="yes"?><Relationships xmlns="http://schemas.openxmlformats.org/package/2006/relationships"><Relationship Id="rId10" Type="http://schemas.openxmlformats.org/officeDocument/2006/relationships/image" Target="../media/image114.png"/><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27.png"/><Relationship Id="rId5" Type="http://schemas.openxmlformats.org/officeDocument/2006/relationships/image" Target="../media/image94.png"/><Relationship Id="rId6" Type="http://schemas.openxmlformats.org/officeDocument/2006/relationships/image" Target="../media/image3.png"/><Relationship Id="rId7" Type="http://schemas.openxmlformats.org/officeDocument/2006/relationships/image" Target="../media/image107.png"/><Relationship Id="rId8" Type="http://schemas.openxmlformats.org/officeDocument/2006/relationships/image" Target="../media/image127.png"/></Relationships>
</file>

<file path=ppt/slides/_rels/slide39.xml.rels><?xml version="1.0" encoding="UTF-8" standalone="yes"?><Relationships xmlns="http://schemas.openxmlformats.org/package/2006/relationships"><Relationship Id="rId10" Type="http://schemas.openxmlformats.org/officeDocument/2006/relationships/image" Target="../media/image109.png"/><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21.png"/><Relationship Id="rId5" Type="http://schemas.openxmlformats.org/officeDocument/2006/relationships/image" Target="../media/image36.png"/><Relationship Id="rId6" Type="http://schemas.openxmlformats.org/officeDocument/2006/relationships/image" Target="../media/image3.png"/><Relationship Id="rId7" Type="http://schemas.openxmlformats.org/officeDocument/2006/relationships/image" Target="../media/image107.png"/><Relationship Id="rId8" Type="http://schemas.openxmlformats.org/officeDocument/2006/relationships/image" Target="../media/image1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39.png"/><Relationship Id="rId6" Type="http://schemas.openxmlformats.org/officeDocument/2006/relationships/image" Target="../media/image4.png"/><Relationship Id="rId7" Type="http://schemas.openxmlformats.org/officeDocument/2006/relationships/image" Target="../media/image14.png"/><Relationship Id="rId8"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89.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chart" Target="../charts/chart37.xml"/><Relationship Id="rId7" Type="http://schemas.openxmlformats.org/officeDocument/2006/relationships/chart" Target="../charts/char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9.png"/><Relationship Id="rId4" Type="http://schemas.openxmlformats.org/officeDocument/2006/relationships/image" Target="../media/image69.png"/><Relationship Id="rId5" Type="http://schemas.openxmlformats.org/officeDocument/2006/relationships/image" Target="../media/image27.png"/><Relationship Id="rId6" Type="http://schemas.openxmlformats.org/officeDocument/2006/relationships/image" Target="../media/image3.png"/><Relationship Id="rId7" Type="http://schemas.openxmlformats.org/officeDocument/2006/relationships/image" Target="../media/image1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15.png"/><Relationship Id="rId4" Type="http://schemas.openxmlformats.org/officeDocument/2006/relationships/image" Target="../media/image117.png"/><Relationship Id="rId5" Type="http://schemas.openxmlformats.org/officeDocument/2006/relationships/image" Target="../media/image128.png"/><Relationship Id="rId6" Type="http://schemas.openxmlformats.org/officeDocument/2006/relationships/image" Target="../media/image41.png"/><Relationship Id="rId7" Type="http://schemas.openxmlformats.org/officeDocument/2006/relationships/image" Target="../media/image36.png"/><Relationship Id="rId8" Type="http://schemas.openxmlformats.org/officeDocument/2006/relationships/chart" Target="../charts/chart39.xml"/></Relationships>
</file>

<file path=ppt/slides/_rels/slide43.xml.rels><?xml version="1.0" encoding="UTF-8" standalone="yes"?><Relationships xmlns="http://schemas.openxmlformats.org/package/2006/relationships"><Relationship Id="rId11" Type="http://schemas.openxmlformats.org/officeDocument/2006/relationships/chart" Target="../charts/chart40.xml"/><Relationship Id="rId10" Type="http://schemas.openxmlformats.org/officeDocument/2006/relationships/image" Target="../media/image119.png"/><Relationship Id="rId13" Type="http://schemas.openxmlformats.org/officeDocument/2006/relationships/package" Target="../embeddings/Microsoft_Excel_Sheet3.xlsx"/><Relationship Id="rId12" Type="http://schemas.openxmlformats.org/officeDocument/2006/relationships/package" Target="../embeddings/Microsoft_Excel_Sheet3.xlsx"/><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vmlDrawing" Target="../drawings/vmlDrawing1.vml"/><Relationship Id="rId4" Type="http://schemas.openxmlformats.org/officeDocument/2006/relationships/image" Target="../media/image9.png"/><Relationship Id="rId9" Type="http://schemas.openxmlformats.org/officeDocument/2006/relationships/image" Target="../media/image3.png"/><Relationship Id="rId14" Type="http://schemas.openxmlformats.org/officeDocument/2006/relationships/image" Target="../media/image120.png"/><Relationship Id="rId5" Type="http://schemas.openxmlformats.org/officeDocument/2006/relationships/image" Target="../media/image41.png"/><Relationship Id="rId6" Type="http://schemas.openxmlformats.org/officeDocument/2006/relationships/image" Target="../media/image36.png"/><Relationship Id="rId7" Type="http://schemas.openxmlformats.org/officeDocument/2006/relationships/image" Target="../media/image69.png"/><Relationship Id="rId8"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11.png"/><Relationship Id="rId4" Type="http://schemas.openxmlformats.org/officeDocument/2006/relationships/image" Target="../media/image2.jpg"/><Relationship Id="rId5" Type="http://schemas.openxmlformats.org/officeDocument/2006/relationships/image" Target="../media/image1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11.png"/><Relationship Id="rId4" Type="http://schemas.openxmlformats.org/officeDocument/2006/relationships/image" Target="../media/image2.jpg"/><Relationship Id="rId5" Type="http://schemas.openxmlformats.org/officeDocument/2006/relationships/image" Target="../media/image1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11.png"/><Relationship Id="rId4" Type="http://schemas.openxmlformats.org/officeDocument/2006/relationships/image" Target="../media/image2.jpg"/><Relationship Id="rId5" Type="http://schemas.openxmlformats.org/officeDocument/2006/relationships/image" Target="../media/image1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22.png"/><Relationship Id="rId4" Type="http://schemas.openxmlformats.org/officeDocument/2006/relationships/image" Target="../media/image131.jpg"/><Relationship Id="rId5"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20.jpg"/><Relationship Id="rId5" Type="http://schemas.openxmlformats.org/officeDocument/2006/relationships/image" Target="../media/image5.png"/><Relationship Id="rId6" Type="http://schemas.openxmlformats.org/officeDocument/2006/relationships/image" Target="../media/image12.png"/><Relationship Id="rId7" Type="http://schemas.openxmlformats.org/officeDocument/2006/relationships/image" Target="../media/image17.png"/><Relationship Id="rId8"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15.png"/><Relationship Id="rId9"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28.png"/><Relationship Id="rId7" Type="http://schemas.openxmlformats.org/officeDocument/2006/relationships/image" Target="../media/image25.png"/><Relationship Id="rId8"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41.png"/><Relationship Id="rId10" Type="http://schemas.openxmlformats.org/officeDocument/2006/relationships/image" Target="../media/image54.png"/><Relationship Id="rId9" Type="http://schemas.openxmlformats.org/officeDocument/2006/relationships/image" Target="../media/image33.png"/><Relationship Id="rId5" Type="http://schemas.openxmlformats.org/officeDocument/2006/relationships/image" Target="../media/image36.png"/><Relationship Id="rId6" Type="http://schemas.openxmlformats.org/officeDocument/2006/relationships/image" Target="../media/image69.png"/><Relationship Id="rId7" Type="http://schemas.openxmlformats.org/officeDocument/2006/relationships/image" Target="../media/image27.png"/><Relationship Id="rId8"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40.png"/><Relationship Id="rId5" Type="http://schemas.openxmlformats.org/officeDocument/2006/relationships/image" Target="../media/image11.png"/><Relationship Id="rId6" Type="http://schemas.openxmlformats.org/officeDocument/2006/relationships/chart" Target="../charts/chart1.xml"/><Relationship Id="rId7" Type="http://schemas.openxmlformats.org/officeDocument/2006/relationships/chart" Target="../charts/chart2.xml"/><Relationship Id="rId8"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216074" y="2617734"/>
            <a:ext cx="6840760" cy="60016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a:t>
            </a:r>
            <a:r>
              <a:rPr b="1" lang="es-ES" sz="1200">
                <a:solidFill>
                  <a:schemeClr val="dk1"/>
                </a:solidFill>
                <a:latin typeface="Arial Narrow"/>
                <a:ea typeface="Arial Narrow"/>
                <a:cs typeface="Arial Narrow"/>
                <a:sym typeface="Arial Narrow"/>
              </a:rPr>
              <a:t>Boletín de Período Epidemiológico </a:t>
            </a:r>
            <a:r>
              <a:rPr lang="es-ES" sz="1200">
                <a:solidFill>
                  <a:schemeClr val="dk1"/>
                </a:solidFill>
                <a:latin typeface="Arial Narrow"/>
                <a:ea typeface="Arial Narrow"/>
                <a:cs typeface="Arial Narrow"/>
                <a:sym typeface="Arial Narrow"/>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Secretaría de Salud de Medellín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Subsecretaria de Salud Pública</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Programa Vigilancia Epidemiológica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Líder de Programa: </a:t>
            </a:r>
            <a:r>
              <a:rPr lang="es-ES" sz="1200">
                <a:solidFill>
                  <a:schemeClr val="dk1"/>
                </a:solidFill>
                <a:latin typeface="Arial Narrow"/>
                <a:ea typeface="Arial Narrow"/>
                <a:cs typeface="Arial Narrow"/>
                <a:sym typeface="Arial Narrow"/>
              </a:rPr>
              <a:t>Rita Elena Almanza Payares</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Epidemiólogos</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Fernando Nicolás Montes Zuluaga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Carlos Julio Montes Zuluaga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Johana María Vélez Lopera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Maria Alejandra Roa López</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Isabel Cristina Vallejo Zapata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José José Arteaga García </a:t>
            </a:r>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Ximena Ríos</a:t>
            </a:r>
            <a:endParaRPr>
              <a:solidFill>
                <a:schemeClr val="dk1"/>
              </a:solidFill>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Maritza Rodríguez</a:t>
            </a:r>
            <a:endParaRPr>
              <a:solidFill>
                <a:schemeClr val="dk1"/>
              </a:solidFill>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Sebastián Villada</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a:t>
            </a:r>
            <a:endParaRPr/>
          </a:p>
          <a:p>
            <a:pPr indent="0" lvl="0" marL="0" marR="0" rtl="0" algn="l">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90" name="Google Shape;90;p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a:t>
            </a:r>
            <a:endParaRPr/>
          </a:p>
        </p:txBody>
      </p:sp>
      <p:sp>
        <p:nvSpPr>
          <p:cNvPr id="91" name="Google Shape;91;p1"/>
          <p:cNvSpPr txBox="1"/>
          <p:nvPr>
            <p:ph type="title"/>
          </p:nvPr>
        </p:nvSpPr>
        <p:spPr>
          <a:xfrm>
            <a:off x="144066" y="2267744"/>
            <a:ext cx="2037476" cy="48461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Presentación</a:t>
            </a:r>
            <a:endParaRPr/>
          </a:p>
        </p:txBody>
      </p:sp>
      <p:grpSp>
        <p:nvGrpSpPr>
          <p:cNvPr id="92" name="Google Shape;92;p1"/>
          <p:cNvGrpSpPr/>
          <p:nvPr/>
        </p:nvGrpSpPr>
        <p:grpSpPr>
          <a:xfrm>
            <a:off x="0" y="14519"/>
            <a:ext cx="7200898" cy="2121549"/>
            <a:chOff x="0" y="14519"/>
            <a:chExt cx="7200898" cy="2121549"/>
          </a:xfrm>
        </p:grpSpPr>
        <p:sp>
          <p:nvSpPr>
            <p:cNvPr id="93" name="Google Shape;93;p1"/>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12 de 2022 - Reporte Semanas 1 a 48 (Hasta diciembre 02 de 2022) </a:t>
              </a:r>
              <a:r>
                <a:rPr b="1" lang="es-ES" sz="9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94" name="Google Shape;94;p1"/>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95" name="Google Shape;95;p1"/>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96" name="Google Shape;96;p1"/>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97" name="Google Shape;97;p1"/>
          <p:cNvSpPr/>
          <p:nvPr/>
        </p:nvSpPr>
        <p:spPr>
          <a:xfrm>
            <a:off x="2736354" y="6423387"/>
            <a:ext cx="4392488"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Profesionales Vigilancia Epidemiológica  y Sistemas de Información</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Wilson Restrepo Manrique</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Priscila Ramírez García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Laura Osorno Arias </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María Cecilia Ospina Mejía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Catalina María Vargas Guzmán </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Adiela María Yepes Pemberthy</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Jonathan Zuleta Betancur</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Andrés Felipe Montoya Giraldo</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0"/>
          <p:cNvSpPr/>
          <p:nvPr/>
        </p:nvSpPr>
        <p:spPr>
          <a:xfrm>
            <a:off x="0" y="19077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1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9</a:t>
            </a:r>
            <a:endParaRPr b="1" sz="1050">
              <a:solidFill>
                <a:schemeClr val="dk1"/>
              </a:solidFill>
              <a:latin typeface="Arial Narrow"/>
              <a:ea typeface="Arial Narrow"/>
              <a:cs typeface="Arial Narrow"/>
              <a:sym typeface="Arial Narrow"/>
            </a:endParaRPr>
          </a:p>
        </p:txBody>
      </p:sp>
      <p:sp>
        <p:nvSpPr>
          <p:cNvPr id="396" name="Google Shape;396;p10"/>
          <p:cNvSpPr/>
          <p:nvPr/>
        </p:nvSpPr>
        <p:spPr>
          <a:xfrm>
            <a:off x="0" y="3407126"/>
            <a:ext cx="7177588" cy="37278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10"/>
          <p:cNvSpPr/>
          <p:nvPr/>
        </p:nvSpPr>
        <p:spPr>
          <a:xfrm>
            <a:off x="151139" y="2035624"/>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98" name="Google Shape;398;p10"/>
          <p:cNvCxnSpPr>
            <a:stCxn id="397" idx="6"/>
          </p:cNvCxnSpPr>
          <p:nvPr/>
        </p:nvCxnSpPr>
        <p:spPr>
          <a:xfrm>
            <a:off x="439171" y="2166429"/>
            <a:ext cx="648000" cy="0"/>
          </a:xfrm>
          <a:prstGeom prst="straightConnector1">
            <a:avLst/>
          </a:prstGeom>
          <a:noFill/>
          <a:ln cap="flat" cmpd="sng" w="28575">
            <a:solidFill>
              <a:srgbClr val="C00000"/>
            </a:solidFill>
            <a:prstDash val="solid"/>
            <a:round/>
            <a:headEnd len="sm" w="sm" type="none"/>
            <a:tailEnd len="sm" w="sm" type="none"/>
          </a:ln>
        </p:spPr>
      </p:cxnSp>
      <p:sp>
        <p:nvSpPr>
          <p:cNvPr id="399" name="Google Shape;399;p10"/>
          <p:cNvSpPr txBox="1"/>
          <p:nvPr/>
        </p:nvSpPr>
        <p:spPr>
          <a:xfrm>
            <a:off x="1005355" y="2035624"/>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sp>
        <p:nvSpPr>
          <p:cNvPr id="400" name="Google Shape;400;p10"/>
          <p:cNvSpPr txBox="1"/>
          <p:nvPr/>
        </p:nvSpPr>
        <p:spPr>
          <a:xfrm>
            <a:off x="864146" y="2607459"/>
            <a:ext cx="259228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de Hepatitis B en población general por 100.000 habitantes</a:t>
            </a:r>
            <a:endParaRPr b="1" sz="1100">
              <a:solidFill>
                <a:schemeClr val="dk1"/>
              </a:solidFill>
              <a:latin typeface="Arial Narrow"/>
              <a:ea typeface="Arial Narrow"/>
              <a:cs typeface="Arial Narrow"/>
              <a:sym typeface="Arial Narrow"/>
            </a:endParaRPr>
          </a:p>
        </p:txBody>
      </p:sp>
      <p:sp>
        <p:nvSpPr>
          <p:cNvPr id="401" name="Google Shape;401;p10"/>
          <p:cNvSpPr txBox="1"/>
          <p:nvPr/>
        </p:nvSpPr>
        <p:spPr>
          <a:xfrm>
            <a:off x="1533332" y="3059832"/>
            <a:ext cx="114326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5,4 * 100 mil</a:t>
            </a:r>
            <a:endParaRPr/>
          </a:p>
        </p:txBody>
      </p:sp>
      <p:sp>
        <p:nvSpPr>
          <p:cNvPr id="402" name="Google Shape;402;p10"/>
          <p:cNvSpPr txBox="1"/>
          <p:nvPr/>
        </p:nvSpPr>
        <p:spPr>
          <a:xfrm>
            <a:off x="3967732" y="2628945"/>
            <a:ext cx="259228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de Hepatitis C en población general por 100.000 habitantes</a:t>
            </a:r>
            <a:endParaRPr b="1" sz="1100">
              <a:solidFill>
                <a:schemeClr val="dk1"/>
              </a:solidFill>
              <a:latin typeface="Arial Narrow"/>
              <a:ea typeface="Arial Narrow"/>
              <a:cs typeface="Arial Narrow"/>
              <a:sym typeface="Arial Narrow"/>
            </a:endParaRPr>
          </a:p>
        </p:txBody>
      </p:sp>
      <p:sp>
        <p:nvSpPr>
          <p:cNvPr id="403" name="Google Shape;403;p10"/>
          <p:cNvSpPr txBox="1"/>
          <p:nvPr/>
        </p:nvSpPr>
        <p:spPr>
          <a:xfrm>
            <a:off x="4660161" y="3081318"/>
            <a:ext cx="109677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4,9* 100 mil</a:t>
            </a:r>
            <a:endParaRPr/>
          </a:p>
        </p:txBody>
      </p:sp>
      <p:sp>
        <p:nvSpPr>
          <p:cNvPr id="404" name="Google Shape;404;p10"/>
          <p:cNvSpPr/>
          <p:nvPr/>
        </p:nvSpPr>
        <p:spPr>
          <a:xfrm>
            <a:off x="118769" y="3455019"/>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05" name="Google Shape;405;p10"/>
          <p:cNvCxnSpPr>
            <a:stCxn id="404" idx="6"/>
          </p:cNvCxnSpPr>
          <p:nvPr/>
        </p:nvCxnSpPr>
        <p:spPr>
          <a:xfrm>
            <a:off x="406801" y="3585824"/>
            <a:ext cx="648000" cy="0"/>
          </a:xfrm>
          <a:prstGeom prst="straightConnector1">
            <a:avLst/>
          </a:prstGeom>
          <a:noFill/>
          <a:ln cap="flat" cmpd="sng" w="28575">
            <a:solidFill>
              <a:srgbClr val="C00000"/>
            </a:solidFill>
            <a:prstDash val="solid"/>
            <a:round/>
            <a:headEnd len="sm" w="sm" type="none"/>
            <a:tailEnd len="sm" w="sm" type="none"/>
          </a:ln>
        </p:spPr>
      </p:cxnSp>
      <p:sp>
        <p:nvSpPr>
          <p:cNvPr id="406" name="Google Shape;406;p10"/>
          <p:cNvSpPr txBox="1"/>
          <p:nvPr/>
        </p:nvSpPr>
        <p:spPr>
          <a:xfrm>
            <a:off x="972985" y="3455019"/>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sp>
        <p:nvSpPr>
          <p:cNvPr id="407" name="Google Shape;407;p10"/>
          <p:cNvSpPr/>
          <p:nvPr/>
        </p:nvSpPr>
        <p:spPr>
          <a:xfrm>
            <a:off x="0" y="8656711"/>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Hepatitis B. Medellín, a Periodo epidemiológico 12 acumulado  de  2022. </a:t>
            </a:r>
            <a:endParaRPr sz="700">
              <a:solidFill>
                <a:schemeClr val="dk1"/>
              </a:solidFill>
              <a:latin typeface="Arial Narrow"/>
              <a:ea typeface="Arial Narrow"/>
              <a:cs typeface="Arial Narrow"/>
              <a:sym typeface="Arial Narrow"/>
            </a:endParaRPr>
          </a:p>
        </p:txBody>
      </p:sp>
      <p:sp>
        <p:nvSpPr>
          <p:cNvPr id="408" name="Google Shape;408;p10"/>
          <p:cNvSpPr/>
          <p:nvPr/>
        </p:nvSpPr>
        <p:spPr>
          <a:xfrm>
            <a:off x="257175" y="628650"/>
            <a:ext cx="1903115"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500">
                <a:solidFill>
                  <a:schemeClr val="dk1"/>
                </a:solidFill>
                <a:latin typeface="Arial Narrow"/>
                <a:ea typeface="Arial Narrow"/>
                <a:cs typeface="Arial Narrow"/>
                <a:sym typeface="Arial Narrow"/>
              </a:rPr>
              <a:t>Fuente: SIVIGILA. Secretaria de Salud de Medellín.</a:t>
            </a:r>
            <a:endParaRPr sz="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de la hepatitis C. Medellín, a Periodo epidemiológico 12   acumulado de 2019-2022. </a:t>
            </a:r>
            <a:endParaRPr sz="1000">
              <a:solidFill>
                <a:schemeClr val="dk1"/>
              </a:solidFill>
              <a:latin typeface="Arial Narrow"/>
              <a:ea typeface="Arial Narrow"/>
              <a:cs typeface="Arial Narrow"/>
              <a:sym typeface="Arial Narrow"/>
            </a:endParaRPr>
          </a:p>
        </p:txBody>
      </p:sp>
      <p:graphicFrame>
        <p:nvGraphicFramePr>
          <p:cNvPr id="409" name="Google Shape;409;p10"/>
          <p:cNvGraphicFramePr/>
          <p:nvPr/>
        </p:nvGraphicFramePr>
        <p:xfrm>
          <a:off x="2280063" y="-9897"/>
          <a:ext cx="4200707" cy="2045521"/>
        </p:xfrm>
        <a:graphic>
          <a:graphicData uri="http://schemas.openxmlformats.org/drawingml/2006/chart">
            <c:chart r:id="rId3"/>
          </a:graphicData>
        </a:graphic>
      </p:graphicFrame>
      <p:pic>
        <p:nvPicPr>
          <p:cNvPr descr="C:\Users\1037613764\Documents\Boletines\Mapas período 12\HepatitisB_P12.jpg" id="410" name="Google Shape;410;p10"/>
          <p:cNvPicPr preferRelativeResize="0"/>
          <p:nvPr/>
        </p:nvPicPr>
        <p:blipFill rotWithShape="1">
          <a:blip r:embed="rId4">
            <a:alphaModFix/>
          </a:blip>
          <a:srcRect b="0" l="0" r="0" t="0"/>
          <a:stretch/>
        </p:blipFill>
        <p:spPr>
          <a:xfrm>
            <a:off x="85858" y="3923928"/>
            <a:ext cx="7091730" cy="45887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11"/>
          <p:cNvSpPr/>
          <p:nvPr/>
        </p:nvSpPr>
        <p:spPr>
          <a:xfrm>
            <a:off x="0"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16" name="Google Shape;416;p11"/>
          <p:cNvGrpSpPr/>
          <p:nvPr/>
        </p:nvGrpSpPr>
        <p:grpSpPr>
          <a:xfrm>
            <a:off x="122078" y="6179675"/>
            <a:ext cx="841843" cy="1132310"/>
            <a:chOff x="1030415" y="748098"/>
            <a:chExt cx="841843" cy="1132310"/>
          </a:xfrm>
        </p:grpSpPr>
        <p:pic>
          <p:nvPicPr>
            <p:cNvPr id="417" name="Google Shape;417;p11"/>
            <p:cNvPicPr preferRelativeResize="0"/>
            <p:nvPr/>
          </p:nvPicPr>
          <p:blipFill rotWithShape="1">
            <a:blip r:embed="rId3">
              <a:alphaModFix/>
            </a:blip>
            <a:srcRect b="0" l="0" r="84474" t="10614"/>
            <a:stretch/>
          </p:blipFill>
          <p:spPr>
            <a:xfrm>
              <a:off x="1252052" y="748098"/>
              <a:ext cx="554199" cy="541398"/>
            </a:xfrm>
            <a:prstGeom prst="rect">
              <a:avLst/>
            </a:prstGeom>
            <a:noFill/>
            <a:ln>
              <a:noFill/>
            </a:ln>
          </p:spPr>
        </p:pic>
        <p:sp>
          <p:nvSpPr>
            <p:cNvPr id="418" name="Google Shape;418;p11"/>
            <p:cNvSpPr/>
            <p:nvPr/>
          </p:nvSpPr>
          <p:spPr>
            <a:xfrm>
              <a:off x="1030415" y="1520368"/>
              <a:ext cx="824936"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71,83%</a:t>
              </a:r>
              <a:endParaRPr b="1" sz="1600">
                <a:solidFill>
                  <a:schemeClr val="dk1"/>
                </a:solidFill>
                <a:latin typeface="Arial Narrow"/>
                <a:ea typeface="Arial Narrow"/>
                <a:cs typeface="Arial Narrow"/>
                <a:sym typeface="Arial Narrow"/>
              </a:endParaRPr>
            </a:p>
          </p:txBody>
        </p:sp>
        <p:sp>
          <p:nvSpPr>
            <p:cNvPr id="419" name="Google Shape;419;p11"/>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grpSp>
      <p:grpSp>
        <p:nvGrpSpPr>
          <p:cNvPr id="420" name="Google Shape;420;p11"/>
          <p:cNvGrpSpPr/>
          <p:nvPr/>
        </p:nvGrpSpPr>
        <p:grpSpPr>
          <a:xfrm>
            <a:off x="1017033" y="6209407"/>
            <a:ext cx="827642" cy="1091720"/>
            <a:chOff x="1825139" y="815810"/>
            <a:chExt cx="827642" cy="1091720"/>
          </a:xfrm>
        </p:grpSpPr>
        <p:sp>
          <p:nvSpPr>
            <p:cNvPr id="421" name="Google Shape;421;p11"/>
            <p:cNvSpPr/>
            <p:nvPr/>
          </p:nvSpPr>
          <p:spPr>
            <a:xfrm>
              <a:off x="1846951" y="1547490"/>
              <a:ext cx="80583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28,17%</a:t>
              </a:r>
              <a:endParaRPr b="1" sz="1600">
                <a:solidFill>
                  <a:schemeClr val="dk1"/>
                </a:solidFill>
                <a:latin typeface="Arial Narrow"/>
                <a:ea typeface="Arial Narrow"/>
                <a:cs typeface="Arial Narrow"/>
                <a:sym typeface="Arial Narrow"/>
              </a:endParaRPr>
            </a:p>
          </p:txBody>
        </p:sp>
        <p:sp>
          <p:nvSpPr>
            <p:cNvPr id="422" name="Google Shape;422;p11"/>
            <p:cNvSpPr/>
            <p:nvPr/>
          </p:nvSpPr>
          <p:spPr>
            <a:xfrm>
              <a:off x="1825139" y="127419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pic>
          <p:nvPicPr>
            <p:cNvPr id="423" name="Google Shape;423;p11"/>
            <p:cNvPicPr preferRelativeResize="0"/>
            <p:nvPr/>
          </p:nvPicPr>
          <p:blipFill rotWithShape="1">
            <a:blip r:embed="rId3">
              <a:alphaModFix/>
            </a:blip>
            <a:srcRect b="0" l="29313" r="56038" t="7366"/>
            <a:stretch/>
          </p:blipFill>
          <p:spPr>
            <a:xfrm>
              <a:off x="1975931" y="815810"/>
              <a:ext cx="489570" cy="526328"/>
            </a:xfrm>
            <a:prstGeom prst="rect">
              <a:avLst/>
            </a:prstGeom>
            <a:noFill/>
            <a:ln>
              <a:noFill/>
            </a:ln>
          </p:spPr>
        </p:pic>
      </p:grpSp>
      <p:grpSp>
        <p:nvGrpSpPr>
          <p:cNvPr id="424" name="Google Shape;424;p11"/>
          <p:cNvGrpSpPr/>
          <p:nvPr/>
        </p:nvGrpSpPr>
        <p:grpSpPr>
          <a:xfrm>
            <a:off x="2126041" y="6213471"/>
            <a:ext cx="1152880" cy="1113356"/>
            <a:chOff x="2107178" y="815810"/>
            <a:chExt cx="1152880" cy="1113356"/>
          </a:xfrm>
        </p:grpSpPr>
        <p:grpSp>
          <p:nvGrpSpPr>
            <p:cNvPr id="425" name="Google Shape;425;p11"/>
            <p:cNvGrpSpPr/>
            <p:nvPr/>
          </p:nvGrpSpPr>
          <p:grpSpPr>
            <a:xfrm>
              <a:off x="2107178" y="1317818"/>
              <a:ext cx="1152880" cy="611348"/>
              <a:chOff x="3744466" y="1301912"/>
              <a:chExt cx="1152880" cy="611348"/>
            </a:xfrm>
          </p:grpSpPr>
          <p:sp>
            <p:nvSpPr>
              <p:cNvPr id="426" name="Google Shape;426;p11"/>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2,11%</a:t>
                </a:r>
                <a:endParaRPr b="1" sz="1600">
                  <a:solidFill>
                    <a:schemeClr val="dk1"/>
                  </a:solidFill>
                  <a:latin typeface="Arial Narrow"/>
                  <a:ea typeface="Arial Narrow"/>
                  <a:cs typeface="Arial Narrow"/>
                  <a:sym typeface="Arial Narrow"/>
                </a:endParaRPr>
              </a:p>
            </p:txBody>
          </p:sp>
          <p:sp>
            <p:nvSpPr>
              <p:cNvPr id="427" name="Google Shape;427;p11"/>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pic>
          <p:nvPicPr>
            <p:cNvPr id="428" name="Google Shape;428;p11"/>
            <p:cNvPicPr preferRelativeResize="0"/>
            <p:nvPr/>
          </p:nvPicPr>
          <p:blipFill rotWithShape="1">
            <a:blip r:embed="rId3">
              <a:alphaModFix/>
            </a:blip>
            <a:srcRect b="0" l="59057" r="25145" t="8806"/>
            <a:stretch/>
          </p:blipFill>
          <p:spPr>
            <a:xfrm>
              <a:off x="2376314" y="815810"/>
              <a:ext cx="535911" cy="554004"/>
            </a:xfrm>
            <a:prstGeom prst="rect">
              <a:avLst/>
            </a:prstGeom>
            <a:noFill/>
            <a:ln>
              <a:noFill/>
            </a:ln>
          </p:spPr>
        </p:pic>
      </p:grpSp>
      <p:grpSp>
        <p:nvGrpSpPr>
          <p:cNvPr id="429" name="Google Shape;429;p11"/>
          <p:cNvGrpSpPr/>
          <p:nvPr/>
        </p:nvGrpSpPr>
        <p:grpSpPr>
          <a:xfrm>
            <a:off x="3206913" y="6232761"/>
            <a:ext cx="740068" cy="1110282"/>
            <a:chOff x="3580462" y="815810"/>
            <a:chExt cx="740068" cy="1110282"/>
          </a:xfrm>
        </p:grpSpPr>
        <p:grpSp>
          <p:nvGrpSpPr>
            <p:cNvPr id="430" name="Google Shape;430;p11"/>
            <p:cNvGrpSpPr/>
            <p:nvPr/>
          </p:nvGrpSpPr>
          <p:grpSpPr>
            <a:xfrm>
              <a:off x="3580462" y="1288342"/>
              <a:ext cx="740068" cy="637750"/>
              <a:chOff x="5245046" y="1274868"/>
              <a:chExt cx="740068" cy="637750"/>
            </a:xfrm>
          </p:grpSpPr>
          <p:sp>
            <p:nvSpPr>
              <p:cNvPr id="431" name="Google Shape;431;p11"/>
              <p:cNvSpPr/>
              <p:nvPr/>
            </p:nvSpPr>
            <p:spPr>
              <a:xfrm>
                <a:off x="5245046" y="1561312"/>
                <a:ext cx="740068" cy="351306"/>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432" name="Google Shape;432;p11"/>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433" name="Google Shape;433;p11"/>
            <p:cNvPicPr preferRelativeResize="0"/>
            <p:nvPr/>
          </p:nvPicPr>
          <p:blipFill rotWithShape="1">
            <a:blip r:embed="rId3">
              <a:alphaModFix/>
            </a:blip>
            <a:srcRect b="0" l="86761" r="0" t="0"/>
            <a:stretch/>
          </p:blipFill>
          <p:spPr>
            <a:xfrm>
              <a:off x="3727050" y="815810"/>
              <a:ext cx="451077" cy="562592"/>
            </a:xfrm>
            <a:prstGeom prst="rect">
              <a:avLst/>
            </a:prstGeom>
            <a:noFill/>
            <a:ln>
              <a:noFill/>
            </a:ln>
          </p:spPr>
        </p:pic>
      </p:grpSp>
      <p:pic>
        <p:nvPicPr>
          <p:cNvPr id="434" name="Google Shape;434;p11"/>
          <p:cNvPicPr preferRelativeResize="0"/>
          <p:nvPr/>
        </p:nvPicPr>
        <p:blipFill rotWithShape="1">
          <a:blip r:embed="rId4">
            <a:alphaModFix/>
          </a:blip>
          <a:srcRect b="0" l="0" r="0" t="0"/>
          <a:stretch/>
        </p:blipFill>
        <p:spPr>
          <a:xfrm>
            <a:off x="4840293" y="7447480"/>
            <a:ext cx="721930" cy="590670"/>
          </a:xfrm>
          <a:prstGeom prst="rect">
            <a:avLst/>
          </a:prstGeom>
          <a:noFill/>
          <a:ln>
            <a:noFill/>
          </a:ln>
        </p:spPr>
      </p:pic>
      <p:grpSp>
        <p:nvGrpSpPr>
          <p:cNvPr id="435" name="Google Shape;435;p11"/>
          <p:cNvGrpSpPr/>
          <p:nvPr/>
        </p:nvGrpSpPr>
        <p:grpSpPr>
          <a:xfrm>
            <a:off x="4301137" y="7901115"/>
            <a:ext cx="1690560" cy="650645"/>
            <a:chOff x="-14122" y="7072716"/>
            <a:chExt cx="1282684" cy="650645"/>
          </a:xfrm>
        </p:grpSpPr>
        <p:sp>
          <p:nvSpPr>
            <p:cNvPr id="436" name="Google Shape;436;p1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437" name="Google Shape;437;p11"/>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95,07%</a:t>
              </a:r>
              <a:endParaRPr b="1" sz="1600">
                <a:solidFill>
                  <a:schemeClr val="dk1"/>
                </a:solidFill>
                <a:latin typeface="Arial Narrow"/>
                <a:ea typeface="Arial Narrow"/>
                <a:cs typeface="Arial Narrow"/>
                <a:sym typeface="Arial Narrow"/>
              </a:endParaRPr>
            </a:p>
          </p:txBody>
        </p:sp>
      </p:grpSp>
      <p:pic>
        <p:nvPicPr>
          <p:cNvPr id="438" name="Google Shape;438;p11"/>
          <p:cNvPicPr preferRelativeResize="0"/>
          <p:nvPr/>
        </p:nvPicPr>
        <p:blipFill rotWithShape="1">
          <a:blip r:embed="rId5">
            <a:alphaModFix/>
          </a:blip>
          <a:srcRect b="0" l="0" r="0" t="0"/>
          <a:stretch/>
        </p:blipFill>
        <p:spPr>
          <a:xfrm>
            <a:off x="1780820" y="7430207"/>
            <a:ext cx="514828" cy="409761"/>
          </a:xfrm>
          <a:prstGeom prst="rect">
            <a:avLst/>
          </a:prstGeom>
          <a:noFill/>
          <a:ln>
            <a:noFill/>
          </a:ln>
        </p:spPr>
      </p:pic>
      <p:grpSp>
        <p:nvGrpSpPr>
          <p:cNvPr id="439" name="Google Shape;439;p11"/>
          <p:cNvGrpSpPr/>
          <p:nvPr/>
        </p:nvGrpSpPr>
        <p:grpSpPr>
          <a:xfrm>
            <a:off x="1049891" y="7771259"/>
            <a:ext cx="1995317" cy="905197"/>
            <a:chOff x="-188366" y="7072716"/>
            <a:chExt cx="1513913" cy="905197"/>
          </a:xfrm>
        </p:grpSpPr>
        <p:sp>
          <p:nvSpPr>
            <p:cNvPr id="440" name="Google Shape;440;p1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441" name="Google Shape;441;p11"/>
            <p:cNvSpPr/>
            <p:nvPr/>
          </p:nvSpPr>
          <p:spPr>
            <a:xfrm>
              <a:off x="-188366" y="7363320"/>
              <a:ext cx="1513913" cy="489897"/>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64,08%</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23,24%</a:t>
              </a:r>
              <a:endParaRPr b="1" sz="1200">
                <a:solidFill>
                  <a:schemeClr val="dk1"/>
                </a:solidFill>
                <a:latin typeface="Arial Narrow"/>
                <a:ea typeface="Arial Narrow"/>
                <a:cs typeface="Arial Narrow"/>
                <a:sym typeface="Arial Narrow"/>
              </a:endParaRPr>
            </a:p>
          </p:txBody>
        </p:sp>
        <p:sp>
          <p:nvSpPr>
            <p:cNvPr id="442" name="Google Shape;442;p11"/>
            <p:cNvSpPr txBox="1"/>
            <p:nvPr/>
          </p:nvSpPr>
          <p:spPr>
            <a:xfrm>
              <a:off x="-3688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443" name="Google Shape;443;p11"/>
          <p:cNvGrpSpPr/>
          <p:nvPr/>
        </p:nvGrpSpPr>
        <p:grpSpPr>
          <a:xfrm>
            <a:off x="5241863" y="6264784"/>
            <a:ext cx="874090" cy="1056602"/>
            <a:chOff x="2507826" y="2775558"/>
            <a:chExt cx="874090" cy="1056602"/>
          </a:xfrm>
        </p:grpSpPr>
        <p:sp>
          <p:nvSpPr>
            <p:cNvPr id="444" name="Google Shape;444;p11"/>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3,21%</a:t>
              </a:r>
              <a:endParaRPr b="1" sz="1600">
                <a:solidFill>
                  <a:schemeClr val="dk1"/>
                </a:solidFill>
                <a:latin typeface="Arial Narrow"/>
                <a:ea typeface="Arial Narrow"/>
                <a:cs typeface="Arial Narrow"/>
                <a:sym typeface="Arial Narrow"/>
              </a:endParaRPr>
            </a:p>
          </p:txBody>
        </p:sp>
        <p:pic>
          <p:nvPicPr>
            <p:cNvPr id="445" name="Google Shape;445;p11"/>
            <p:cNvPicPr preferRelativeResize="0"/>
            <p:nvPr/>
          </p:nvPicPr>
          <p:blipFill rotWithShape="1">
            <a:blip r:embed="rId6">
              <a:alphaModFix/>
            </a:blip>
            <a:srcRect b="0" l="0" r="0" t="0"/>
            <a:stretch/>
          </p:blipFill>
          <p:spPr>
            <a:xfrm>
              <a:off x="2810491" y="2775558"/>
              <a:ext cx="354332" cy="543426"/>
            </a:xfrm>
            <a:prstGeom prst="rect">
              <a:avLst/>
            </a:prstGeom>
            <a:noFill/>
            <a:ln>
              <a:noFill/>
            </a:ln>
          </p:spPr>
        </p:pic>
        <p:sp>
          <p:nvSpPr>
            <p:cNvPr id="446" name="Google Shape;446;p11"/>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grpSp>
      <p:grpSp>
        <p:nvGrpSpPr>
          <p:cNvPr id="447" name="Google Shape;447;p11"/>
          <p:cNvGrpSpPr/>
          <p:nvPr/>
        </p:nvGrpSpPr>
        <p:grpSpPr>
          <a:xfrm>
            <a:off x="4287033" y="6211979"/>
            <a:ext cx="874090" cy="1127234"/>
            <a:chOff x="4542245" y="835972"/>
            <a:chExt cx="874090" cy="1127234"/>
          </a:xfrm>
        </p:grpSpPr>
        <p:grpSp>
          <p:nvGrpSpPr>
            <p:cNvPr id="448" name="Google Shape;448;p11"/>
            <p:cNvGrpSpPr/>
            <p:nvPr/>
          </p:nvGrpSpPr>
          <p:grpSpPr>
            <a:xfrm>
              <a:off x="4542245" y="1334894"/>
              <a:ext cx="874090" cy="628312"/>
              <a:chOff x="2507826" y="3203848"/>
              <a:chExt cx="874090" cy="628312"/>
            </a:xfrm>
          </p:grpSpPr>
          <p:sp>
            <p:nvSpPr>
              <p:cNvPr id="449" name="Google Shape;449;p11"/>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5,13%</a:t>
                </a:r>
                <a:endParaRPr b="1" sz="1600">
                  <a:solidFill>
                    <a:schemeClr val="dk1"/>
                  </a:solidFill>
                  <a:latin typeface="Arial Narrow"/>
                  <a:ea typeface="Arial Narrow"/>
                  <a:cs typeface="Arial Narrow"/>
                  <a:sym typeface="Arial Narrow"/>
                </a:endParaRPr>
              </a:p>
            </p:txBody>
          </p:sp>
          <p:sp>
            <p:nvSpPr>
              <p:cNvPr id="450" name="Google Shape;450;p11"/>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451" name="Google Shape;451;p11"/>
            <p:cNvPicPr preferRelativeResize="0"/>
            <p:nvPr/>
          </p:nvPicPr>
          <p:blipFill rotWithShape="1">
            <a:blip r:embed="rId7">
              <a:alphaModFix/>
            </a:blip>
            <a:srcRect b="0" l="0" r="0" t="0"/>
            <a:stretch/>
          </p:blipFill>
          <p:spPr>
            <a:xfrm>
              <a:off x="4769141" y="835972"/>
              <a:ext cx="479073" cy="553215"/>
            </a:xfrm>
            <a:prstGeom prst="rect">
              <a:avLst/>
            </a:prstGeom>
            <a:noFill/>
            <a:ln>
              <a:noFill/>
            </a:ln>
          </p:spPr>
        </p:pic>
      </p:grpSp>
      <p:grpSp>
        <p:nvGrpSpPr>
          <p:cNvPr id="452" name="Google Shape;452;p11"/>
          <p:cNvGrpSpPr/>
          <p:nvPr/>
        </p:nvGrpSpPr>
        <p:grpSpPr>
          <a:xfrm>
            <a:off x="5991697" y="6108613"/>
            <a:ext cx="1290798" cy="1202122"/>
            <a:chOff x="9455421" y="903990"/>
            <a:chExt cx="1290798" cy="1202122"/>
          </a:xfrm>
        </p:grpSpPr>
        <p:pic>
          <p:nvPicPr>
            <p:cNvPr id="453" name="Google Shape;453;p11"/>
            <p:cNvPicPr preferRelativeResize="0"/>
            <p:nvPr/>
          </p:nvPicPr>
          <p:blipFill rotWithShape="1">
            <a:blip r:embed="rId8">
              <a:alphaModFix/>
            </a:blip>
            <a:srcRect b="0" l="0" r="48966" t="0"/>
            <a:stretch/>
          </p:blipFill>
          <p:spPr>
            <a:xfrm>
              <a:off x="9749565" y="903990"/>
              <a:ext cx="680837" cy="500286"/>
            </a:xfrm>
            <a:prstGeom prst="rect">
              <a:avLst/>
            </a:prstGeom>
            <a:noFill/>
            <a:ln>
              <a:noFill/>
            </a:ln>
          </p:spPr>
        </p:pic>
        <p:grpSp>
          <p:nvGrpSpPr>
            <p:cNvPr id="454" name="Google Shape;454;p11"/>
            <p:cNvGrpSpPr/>
            <p:nvPr/>
          </p:nvGrpSpPr>
          <p:grpSpPr>
            <a:xfrm>
              <a:off x="9455421" y="1311975"/>
              <a:ext cx="1290798" cy="794137"/>
              <a:chOff x="-344103" y="6929224"/>
              <a:chExt cx="1508162" cy="794137"/>
            </a:xfrm>
          </p:grpSpPr>
          <p:sp>
            <p:nvSpPr>
              <p:cNvPr id="455" name="Google Shape;455;p11"/>
              <p:cNvSpPr txBox="1"/>
              <p:nvPr/>
            </p:nvSpPr>
            <p:spPr>
              <a:xfrm>
                <a:off x="-344103" y="6929224"/>
                <a:ext cx="15081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456" name="Google Shape;456;p11"/>
              <p:cNvSpPr/>
              <p:nvPr/>
            </p:nvSpPr>
            <p:spPr>
              <a:xfrm>
                <a:off x="-103304" y="7363321"/>
                <a:ext cx="102418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grpSp>
      </p:grpSp>
      <p:grpSp>
        <p:nvGrpSpPr>
          <p:cNvPr id="457" name="Google Shape;457;p11"/>
          <p:cNvGrpSpPr/>
          <p:nvPr/>
        </p:nvGrpSpPr>
        <p:grpSpPr>
          <a:xfrm>
            <a:off x="2172466" y="5827943"/>
            <a:ext cx="1847617" cy="436842"/>
            <a:chOff x="3060727" y="484500"/>
            <a:chExt cx="2369636" cy="436842"/>
          </a:xfrm>
        </p:grpSpPr>
        <p:sp>
          <p:nvSpPr>
            <p:cNvPr id="458" name="Google Shape;458;p1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9" name="Google Shape;459;p11"/>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460" name="Google Shape;460;p11"/>
          <p:cNvGrpSpPr/>
          <p:nvPr/>
        </p:nvGrpSpPr>
        <p:grpSpPr>
          <a:xfrm>
            <a:off x="20877" y="5816081"/>
            <a:ext cx="1852274" cy="436842"/>
            <a:chOff x="3054754" y="484500"/>
            <a:chExt cx="2375609" cy="436842"/>
          </a:xfrm>
        </p:grpSpPr>
        <p:sp>
          <p:nvSpPr>
            <p:cNvPr id="461" name="Google Shape;461;p1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11"/>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463" name="Google Shape;463;p11"/>
          <p:cNvGrpSpPr/>
          <p:nvPr/>
        </p:nvGrpSpPr>
        <p:grpSpPr>
          <a:xfrm>
            <a:off x="4351910" y="5846641"/>
            <a:ext cx="2722458" cy="436842"/>
            <a:chOff x="3060727" y="484500"/>
            <a:chExt cx="2369637" cy="436842"/>
          </a:xfrm>
        </p:grpSpPr>
        <p:sp>
          <p:nvSpPr>
            <p:cNvPr id="464" name="Google Shape;464;p1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11"/>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466" name="Google Shape;466;p1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Pág..10 </a:t>
            </a:r>
            <a:endParaRPr b="1" sz="1050">
              <a:solidFill>
                <a:schemeClr val="dk1"/>
              </a:solidFill>
              <a:latin typeface="Arial Narrow"/>
              <a:ea typeface="Arial Narrow"/>
              <a:cs typeface="Arial Narrow"/>
              <a:sym typeface="Arial Narrow"/>
            </a:endParaRPr>
          </a:p>
        </p:txBody>
      </p:sp>
      <p:sp>
        <p:nvSpPr>
          <p:cNvPr id="467" name="Google Shape;467;p11"/>
          <p:cNvSpPr/>
          <p:nvPr/>
        </p:nvSpPr>
        <p:spPr>
          <a:xfrm>
            <a:off x="3252012" y="7280827"/>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468" name="Google Shape;468;p11"/>
          <p:cNvSpPr/>
          <p:nvPr/>
        </p:nvSpPr>
        <p:spPr>
          <a:xfrm>
            <a:off x="2339359" y="7291708"/>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 casos</a:t>
            </a:r>
            <a:endParaRPr sz="1200">
              <a:solidFill>
                <a:schemeClr val="dk1"/>
              </a:solidFill>
              <a:latin typeface="Calibri"/>
              <a:ea typeface="Calibri"/>
              <a:cs typeface="Calibri"/>
              <a:sym typeface="Calibri"/>
            </a:endParaRPr>
          </a:p>
        </p:txBody>
      </p:sp>
      <p:sp>
        <p:nvSpPr>
          <p:cNvPr id="469" name="Google Shape;469;p11"/>
          <p:cNvSpPr/>
          <p:nvPr/>
        </p:nvSpPr>
        <p:spPr>
          <a:xfrm>
            <a:off x="184508" y="7288390"/>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102 casos</a:t>
            </a:r>
            <a:endParaRPr sz="1200">
              <a:solidFill>
                <a:schemeClr val="dk1"/>
              </a:solidFill>
              <a:latin typeface="Calibri"/>
              <a:ea typeface="Calibri"/>
              <a:cs typeface="Calibri"/>
              <a:sym typeface="Calibri"/>
            </a:endParaRPr>
          </a:p>
        </p:txBody>
      </p:sp>
      <p:sp>
        <p:nvSpPr>
          <p:cNvPr id="470" name="Google Shape;470;p11"/>
          <p:cNvSpPr/>
          <p:nvPr/>
        </p:nvSpPr>
        <p:spPr>
          <a:xfrm>
            <a:off x="1087841" y="7280827"/>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40 casos</a:t>
            </a:r>
            <a:endParaRPr sz="1200">
              <a:solidFill>
                <a:schemeClr val="dk1"/>
              </a:solidFill>
              <a:latin typeface="Calibri"/>
              <a:ea typeface="Calibri"/>
              <a:cs typeface="Calibri"/>
              <a:sym typeface="Calibri"/>
            </a:endParaRPr>
          </a:p>
        </p:txBody>
      </p:sp>
      <p:sp>
        <p:nvSpPr>
          <p:cNvPr id="471" name="Google Shape;471;p11"/>
          <p:cNvSpPr/>
          <p:nvPr/>
        </p:nvSpPr>
        <p:spPr>
          <a:xfrm>
            <a:off x="4399309" y="7294727"/>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 casos</a:t>
            </a:r>
            <a:endParaRPr sz="1200">
              <a:solidFill>
                <a:schemeClr val="dk1"/>
              </a:solidFill>
              <a:latin typeface="Calibri"/>
              <a:ea typeface="Calibri"/>
              <a:cs typeface="Calibri"/>
              <a:sym typeface="Calibri"/>
            </a:endParaRPr>
          </a:p>
        </p:txBody>
      </p:sp>
      <p:sp>
        <p:nvSpPr>
          <p:cNvPr id="472" name="Google Shape;472;p11"/>
          <p:cNvSpPr/>
          <p:nvPr/>
        </p:nvSpPr>
        <p:spPr>
          <a:xfrm>
            <a:off x="5354139" y="728838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 casos</a:t>
            </a:r>
            <a:endParaRPr sz="1200">
              <a:solidFill>
                <a:schemeClr val="dk1"/>
              </a:solidFill>
              <a:latin typeface="Calibri"/>
              <a:ea typeface="Calibri"/>
              <a:cs typeface="Calibri"/>
              <a:sym typeface="Calibri"/>
            </a:endParaRPr>
          </a:p>
        </p:txBody>
      </p:sp>
      <p:sp>
        <p:nvSpPr>
          <p:cNvPr id="473" name="Google Shape;473;p11"/>
          <p:cNvSpPr/>
          <p:nvPr/>
        </p:nvSpPr>
        <p:spPr>
          <a:xfrm>
            <a:off x="6317141" y="7280826"/>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474" name="Google Shape;474;p11"/>
          <p:cNvSpPr/>
          <p:nvPr/>
        </p:nvSpPr>
        <p:spPr>
          <a:xfrm>
            <a:off x="126295" y="113528"/>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75" name="Google Shape;475;p11"/>
          <p:cNvCxnSpPr>
            <a:stCxn id="474" idx="6"/>
          </p:cNvCxnSpPr>
          <p:nvPr/>
        </p:nvCxnSpPr>
        <p:spPr>
          <a:xfrm>
            <a:off x="414327" y="244333"/>
            <a:ext cx="648000" cy="0"/>
          </a:xfrm>
          <a:prstGeom prst="straightConnector1">
            <a:avLst/>
          </a:prstGeom>
          <a:noFill/>
          <a:ln cap="flat" cmpd="sng" w="28575">
            <a:solidFill>
              <a:srgbClr val="C00000"/>
            </a:solidFill>
            <a:prstDash val="solid"/>
            <a:round/>
            <a:headEnd len="sm" w="sm" type="none"/>
            <a:tailEnd len="sm" w="sm" type="none"/>
          </a:ln>
        </p:spPr>
      </p:cxnSp>
      <p:sp>
        <p:nvSpPr>
          <p:cNvPr id="476" name="Google Shape;476;p11"/>
          <p:cNvSpPr txBox="1"/>
          <p:nvPr/>
        </p:nvSpPr>
        <p:spPr>
          <a:xfrm>
            <a:off x="1080170" y="118537"/>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sp>
        <p:nvSpPr>
          <p:cNvPr id="477" name="Google Shape;477;p11"/>
          <p:cNvSpPr/>
          <p:nvPr/>
        </p:nvSpPr>
        <p:spPr>
          <a:xfrm>
            <a:off x="0" y="523008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11"/>
          <p:cNvSpPr/>
          <p:nvPr/>
        </p:nvSpPr>
        <p:spPr>
          <a:xfrm>
            <a:off x="126295" y="5343616"/>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79" name="Google Shape;479;p11"/>
          <p:cNvCxnSpPr>
            <a:stCxn id="478" idx="6"/>
          </p:cNvCxnSpPr>
          <p:nvPr/>
        </p:nvCxnSpPr>
        <p:spPr>
          <a:xfrm>
            <a:off x="414327" y="5474421"/>
            <a:ext cx="648000" cy="0"/>
          </a:xfrm>
          <a:prstGeom prst="straightConnector1">
            <a:avLst/>
          </a:prstGeom>
          <a:noFill/>
          <a:ln cap="flat" cmpd="sng" w="28575">
            <a:solidFill>
              <a:srgbClr val="C00000"/>
            </a:solidFill>
            <a:prstDash val="solid"/>
            <a:round/>
            <a:headEnd len="sm" w="sm" type="none"/>
            <a:tailEnd len="sm" w="sm" type="none"/>
          </a:ln>
        </p:spPr>
      </p:cxnSp>
      <p:sp>
        <p:nvSpPr>
          <p:cNvPr id="480" name="Google Shape;480;p11"/>
          <p:cNvSpPr txBox="1"/>
          <p:nvPr/>
        </p:nvSpPr>
        <p:spPr>
          <a:xfrm>
            <a:off x="980511" y="5234944"/>
            <a:ext cx="25922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 Hepatitis B</a:t>
            </a:r>
            <a:endParaRPr b="1" sz="1200">
              <a:solidFill>
                <a:schemeClr val="dk1"/>
              </a:solidFill>
              <a:latin typeface="Arial Narrow"/>
              <a:ea typeface="Arial Narrow"/>
              <a:cs typeface="Arial Narrow"/>
              <a:sym typeface="Arial Narrow"/>
            </a:endParaRPr>
          </a:p>
        </p:txBody>
      </p:sp>
      <p:sp>
        <p:nvSpPr>
          <p:cNvPr id="481" name="Google Shape;481;p11"/>
          <p:cNvSpPr/>
          <p:nvPr/>
        </p:nvSpPr>
        <p:spPr>
          <a:xfrm>
            <a:off x="29741" y="4840287"/>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Hepatitis C. Medellín, a Periodo epidemiológico 12 acumulado  de  2022. </a:t>
            </a:r>
            <a:endParaRPr sz="700">
              <a:solidFill>
                <a:schemeClr val="dk1"/>
              </a:solidFill>
              <a:latin typeface="Arial Narrow"/>
              <a:ea typeface="Arial Narrow"/>
              <a:cs typeface="Arial Narrow"/>
              <a:sym typeface="Arial Narrow"/>
            </a:endParaRPr>
          </a:p>
        </p:txBody>
      </p:sp>
      <p:pic>
        <p:nvPicPr>
          <p:cNvPr descr="C:\Users\1037613764\Documents\Boletines\Mapas período 12\HepatitisC_P12.jpg" id="482" name="Google Shape;482;p11"/>
          <p:cNvPicPr preferRelativeResize="0"/>
          <p:nvPr/>
        </p:nvPicPr>
        <p:blipFill rotWithShape="1">
          <a:blip r:embed="rId9">
            <a:alphaModFix/>
          </a:blip>
          <a:srcRect b="0" l="0" r="0" t="0"/>
          <a:stretch/>
        </p:blipFill>
        <p:spPr>
          <a:xfrm>
            <a:off x="343715" y="531613"/>
            <a:ext cx="6674807" cy="431899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12"/>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488" name="Google Shape;488;p12"/>
          <p:cNvGrpSpPr/>
          <p:nvPr/>
        </p:nvGrpSpPr>
        <p:grpSpPr>
          <a:xfrm>
            <a:off x="1070784" y="2796492"/>
            <a:ext cx="1881594" cy="1358120"/>
            <a:chOff x="3232545" y="2931806"/>
            <a:chExt cx="1881594" cy="1358120"/>
          </a:xfrm>
        </p:grpSpPr>
        <p:pic>
          <p:nvPicPr>
            <p:cNvPr id="489" name="Google Shape;489;p12"/>
            <p:cNvPicPr preferRelativeResize="0"/>
            <p:nvPr/>
          </p:nvPicPr>
          <p:blipFill rotWithShape="1">
            <a:blip r:embed="rId3">
              <a:alphaModFix/>
            </a:blip>
            <a:srcRect b="0" l="0" r="0" t="0"/>
            <a:stretch/>
          </p:blipFill>
          <p:spPr>
            <a:xfrm>
              <a:off x="3685453" y="2931806"/>
              <a:ext cx="933450" cy="742950"/>
            </a:xfrm>
            <a:prstGeom prst="rect">
              <a:avLst/>
            </a:prstGeom>
            <a:noFill/>
            <a:ln>
              <a:noFill/>
            </a:ln>
          </p:spPr>
        </p:pic>
        <p:grpSp>
          <p:nvGrpSpPr>
            <p:cNvPr id="490" name="Google Shape;490;p12"/>
            <p:cNvGrpSpPr/>
            <p:nvPr/>
          </p:nvGrpSpPr>
          <p:grpSpPr>
            <a:xfrm>
              <a:off x="3232545" y="3564985"/>
              <a:ext cx="1881594" cy="724941"/>
              <a:chOff x="-103304" y="7072716"/>
              <a:chExt cx="1427628" cy="724941"/>
            </a:xfrm>
          </p:grpSpPr>
          <p:sp>
            <p:nvSpPr>
              <p:cNvPr id="491" name="Google Shape;491;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Afiliación al SGSS</a:t>
                </a:r>
                <a:endParaRPr/>
              </a:p>
            </p:txBody>
          </p:sp>
          <p:sp>
            <p:nvSpPr>
              <p:cNvPr id="492" name="Google Shape;492;p12"/>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rgbClr val="000000"/>
                    </a:solidFill>
                    <a:latin typeface="Arial Narrow"/>
                    <a:ea typeface="Arial Narrow"/>
                    <a:cs typeface="Arial Narrow"/>
                    <a:sym typeface="Arial Narrow"/>
                  </a:rPr>
                  <a:t>Régimen contributivo: 86,15%</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rgbClr val="000000"/>
                    </a:solidFill>
                    <a:latin typeface="Arial Narrow"/>
                    <a:ea typeface="Arial Narrow"/>
                    <a:cs typeface="Arial Narrow"/>
                    <a:sym typeface="Arial Narrow"/>
                  </a:rPr>
                  <a:t>Régimen subsidiado: 11,54%</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rgbClr val="000000"/>
                  </a:solidFill>
                  <a:latin typeface="Arial Narrow"/>
                  <a:ea typeface="Arial Narrow"/>
                  <a:cs typeface="Arial Narrow"/>
                  <a:sym typeface="Arial Narrow"/>
                </a:endParaRPr>
              </a:p>
            </p:txBody>
          </p:sp>
        </p:grpSp>
      </p:grpSp>
      <p:grpSp>
        <p:nvGrpSpPr>
          <p:cNvPr id="493" name="Google Shape;493;p12"/>
          <p:cNvGrpSpPr/>
          <p:nvPr/>
        </p:nvGrpSpPr>
        <p:grpSpPr>
          <a:xfrm>
            <a:off x="4430170" y="2764717"/>
            <a:ext cx="1690560" cy="1385678"/>
            <a:chOff x="5322204" y="2849006"/>
            <a:chExt cx="1690560" cy="1385678"/>
          </a:xfrm>
        </p:grpSpPr>
        <p:pic>
          <p:nvPicPr>
            <p:cNvPr id="494" name="Google Shape;494;p12"/>
            <p:cNvPicPr preferRelativeResize="0"/>
            <p:nvPr/>
          </p:nvPicPr>
          <p:blipFill rotWithShape="1">
            <a:blip r:embed="rId4">
              <a:alphaModFix/>
            </a:blip>
            <a:srcRect b="0" l="0" r="0" t="0"/>
            <a:stretch/>
          </p:blipFill>
          <p:spPr>
            <a:xfrm>
              <a:off x="5575328" y="2849006"/>
              <a:ext cx="942975" cy="771525"/>
            </a:xfrm>
            <a:prstGeom prst="rect">
              <a:avLst/>
            </a:prstGeom>
            <a:noFill/>
            <a:ln>
              <a:noFill/>
            </a:ln>
          </p:spPr>
        </p:pic>
        <p:grpSp>
          <p:nvGrpSpPr>
            <p:cNvPr id="495" name="Google Shape;495;p12"/>
            <p:cNvGrpSpPr/>
            <p:nvPr/>
          </p:nvGrpSpPr>
          <p:grpSpPr>
            <a:xfrm>
              <a:off x="5322204" y="3584039"/>
              <a:ext cx="1690560" cy="650645"/>
              <a:chOff x="-14122" y="7072716"/>
              <a:chExt cx="1282684" cy="650645"/>
            </a:xfrm>
          </p:grpSpPr>
          <p:sp>
            <p:nvSpPr>
              <p:cNvPr id="496" name="Google Shape;496;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Área de ocurrencia</a:t>
                </a:r>
                <a:endParaRPr/>
              </a:p>
            </p:txBody>
          </p:sp>
          <p:sp>
            <p:nvSpPr>
              <p:cNvPr id="497" name="Google Shape;497;p12"/>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99,23%</a:t>
                </a:r>
                <a:endParaRPr b="1" sz="1600">
                  <a:solidFill>
                    <a:srgbClr val="000000"/>
                  </a:solidFill>
                  <a:latin typeface="Arial Narrow"/>
                  <a:ea typeface="Arial Narrow"/>
                  <a:cs typeface="Arial Narrow"/>
                  <a:sym typeface="Arial Narrow"/>
                </a:endParaRPr>
              </a:p>
            </p:txBody>
          </p:sp>
        </p:grpSp>
      </p:grpSp>
      <p:sp>
        <p:nvSpPr>
          <p:cNvPr id="498" name="Google Shape;498;p1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rgbClr val="000000"/>
                </a:solidFill>
                <a:latin typeface="Arial Narrow"/>
                <a:ea typeface="Arial Narrow"/>
                <a:cs typeface="Arial Narrow"/>
                <a:sym typeface="Arial Narrow"/>
              </a:rPr>
              <a:t>Pág.. 11</a:t>
            </a:r>
            <a:endParaRPr b="1" sz="1050">
              <a:solidFill>
                <a:srgbClr val="000000"/>
              </a:solidFill>
              <a:latin typeface="Arial Narrow"/>
              <a:ea typeface="Arial Narrow"/>
              <a:cs typeface="Arial Narrow"/>
              <a:sym typeface="Arial Narrow"/>
            </a:endParaRPr>
          </a:p>
        </p:txBody>
      </p:sp>
      <p:grpSp>
        <p:nvGrpSpPr>
          <p:cNvPr id="499" name="Google Shape;499;p12"/>
          <p:cNvGrpSpPr/>
          <p:nvPr/>
        </p:nvGrpSpPr>
        <p:grpSpPr>
          <a:xfrm>
            <a:off x="160662" y="75973"/>
            <a:ext cx="936032" cy="261610"/>
            <a:chOff x="2448322" y="74775"/>
            <a:chExt cx="936032" cy="261610"/>
          </a:xfrm>
        </p:grpSpPr>
        <p:sp>
          <p:nvSpPr>
            <p:cNvPr id="500" name="Google Shape;500;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Narrow"/>
                <a:ea typeface="Arial Narrow"/>
                <a:cs typeface="Arial Narrow"/>
                <a:sym typeface="Arial Narrow"/>
              </a:endParaRPr>
            </a:p>
          </p:txBody>
        </p:sp>
        <p:cxnSp>
          <p:nvCxnSpPr>
            <p:cNvPr id="501" name="Google Shape;501;p12"/>
            <p:cNvCxnSpPr>
              <a:stCxn id="50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sp>
        <p:nvSpPr>
          <p:cNvPr id="502" name="Google Shape;502;p12"/>
          <p:cNvSpPr/>
          <p:nvPr/>
        </p:nvSpPr>
        <p:spPr>
          <a:xfrm>
            <a:off x="-2" y="435597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503" name="Google Shape;503;p12"/>
          <p:cNvGrpSpPr/>
          <p:nvPr/>
        </p:nvGrpSpPr>
        <p:grpSpPr>
          <a:xfrm>
            <a:off x="30478" y="4469504"/>
            <a:ext cx="936032" cy="261610"/>
            <a:chOff x="2448322" y="74775"/>
            <a:chExt cx="936032" cy="261610"/>
          </a:xfrm>
        </p:grpSpPr>
        <p:sp>
          <p:nvSpPr>
            <p:cNvPr id="504" name="Google Shape;504;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Narrow"/>
                <a:ea typeface="Arial Narrow"/>
                <a:cs typeface="Arial Narrow"/>
                <a:sym typeface="Arial Narrow"/>
              </a:endParaRPr>
            </a:p>
          </p:txBody>
        </p:sp>
        <p:cxnSp>
          <p:nvCxnSpPr>
            <p:cNvPr id="505" name="Google Shape;505;p12"/>
            <p:cNvCxnSpPr>
              <a:stCxn id="50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grpSp>
        <p:nvGrpSpPr>
          <p:cNvPr id="506" name="Google Shape;506;p12"/>
          <p:cNvGrpSpPr/>
          <p:nvPr/>
        </p:nvGrpSpPr>
        <p:grpSpPr>
          <a:xfrm>
            <a:off x="180838" y="920327"/>
            <a:ext cx="857788" cy="1573970"/>
            <a:chOff x="1068833" y="553075"/>
            <a:chExt cx="857788" cy="1573970"/>
          </a:xfrm>
        </p:grpSpPr>
        <p:pic>
          <p:nvPicPr>
            <p:cNvPr id="507" name="Google Shape;507;p12"/>
            <p:cNvPicPr preferRelativeResize="0"/>
            <p:nvPr/>
          </p:nvPicPr>
          <p:blipFill rotWithShape="1">
            <a:blip r:embed="rId5">
              <a:alphaModFix/>
            </a:blip>
            <a:srcRect b="0" l="0" r="84474" t="10614"/>
            <a:stretch/>
          </p:blipFill>
          <p:spPr>
            <a:xfrm>
              <a:off x="1131620" y="553075"/>
              <a:ext cx="737696" cy="720656"/>
            </a:xfrm>
            <a:prstGeom prst="rect">
              <a:avLst/>
            </a:prstGeom>
            <a:noFill/>
            <a:ln>
              <a:noFill/>
            </a:ln>
          </p:spPr>
        </p:pic>
        <p:sp>
          <p:nvSpPr>
            <p:cNvPr id="508" name="Google Shape;508;p12"/>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96,15%</a:t>
              </a:r>
              <a:endParaRPr b="1" sz="1600">
                <a:solidFill>
                  <a:srgbClr val="000000"/>
                </a:solidFill>
                <a:latin typeface="Arial Narrow"/>
                <a:ea typeface="Arial Narrow"/>
                <a:cs typeface="Arial Narrow"/>
                <a:sym typeface="Arial Narrow"/>
              </a:endParaRPr>
            </a:p>
          </p:txBody>
        </p:sp>
        <p:sp>
          <p:nvSpPr>
            <p:cNvPr id="509" name="Google Shape;509;p12"/>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510" name="Google Shape;510;p12"/>
            <p:cNvSpPr/>
            <p:nvPr/>
          </p:nvSpPr>
          <p:spPr>
            <a:xfrm>
              <a:off x="1136020" y="185004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125 casos</a:t>
              </a:r>
              <a:endParaRPr sz="1200">
                <a:solidFill>
                  <a:srgbClr val="000000"/>
                </a:solidFill>
                <a:latin typeface="Calibri"/>
                <a:ea typeface="Calibri"/>
                <a:cs typeface="Calibri"/>
                <a:sym typeface="Calibri"/>
              </a:endParaRPr>
            </a:p>
          </p:txBody>
        </p:sp>
      </p:grpSp>
      <p:grpSp>
        <p:nvGrpSpPr>
          <p:cNvPr id="511" name="Google Shape;511;p12"/>
          <p:cNvGrpSpPr/>
          <p:nvPr/>
        </p:nvGrpSpPr>
        <p:grpSpPr>
          <a:xfrm>
            <a:off x="1175708" y="920327"/>
            <a:ext cx="811840" cy="1560887"/>
            <a:chOff x="1752268" y="1227775"/>
            <a:chExt cx="811840" cy="1560887"/>
          </a:xfrm>
        </p:grpSpPr>
        <p:sp>
          <p:nvSpPr>
            <p:cNvPr id="512" name="Google Shape;512;p12"/>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3,85%</a:t>
              </a:r>
              <a:endParaRPr b="1" sz="1600">
                <a:solidFill>
                  <a:srgbClr val="000000"/>
                </a:solidFill>
                <a:latin typeface="Arial Narrow"/>
                <a:ea typeface="Arial Narrow"/>
                <a:cs typeface="Arial Narrow"/>
                <a:sym typeface="Arial Narrow"/>
              </a:endParaRPr>
            </a:p>
          </p:txBody>
        </p:sp>
        <p:sp>
          <p:nvSpPr>
            <p:cNvPr id="513" name="Google Shape;513;p12"/>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514" name="Google Shape;514;p12"/>
            <p:cNvSpPr/>
            <p:nvPr/>
          </p:nvSpPr>
          <p:spPr>
            <a:xfrm>
              <a:off x="1816937" y="251166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5 casos</a:t>
              </a:r>
              <a:endParaRPr sz="1200">
                <a:solidFill>
                  <a:srgbClr val="000000"/>
                </a:solidFill>
                <a:latin typeface="Calibri"/>
                <a:ea typeface="Calibri"/>
                <a:cs typeface="Calibri"/>
                <a:sym typeface="Calibri"/>
              </a:endParaRPr>
            </a:p>
          </p:txBody>
        </p:sp>
        <p:pic>
          <p:nvPicPr>
            <p:cNvPr id="515" name="Google Shape;515;p12"/>
            <p:cNvPicPr preferRelativeResize="0"/>
            <p:nvPr/>
          </p:nvPicPr>
          <p:blipFill rotWithShape="1">
            <a:blip r:embed="rId5">
              <a:alphaModFix/>
            </a:blip>
            <a:srcRect b="0" l="29313" r="56038" t="7366"/>
            <a:stretch/>
          </p:blipFill>
          <p:spPr>
            <a:xfrm>
              <a:off x="1782238" y="1227775"/>
              <a:ext cx="696035" cy="748294"/>
            </a:xfrm>
            <a:prstGeom prst="rect">
              <a:avLst/>
            </a:prstGeom>
            <a:noFill/>
            <a:ln>
              <a:noFill/>
            </a:ln>
          </p:spPr>
        </p:pic>
      </p:grpSp>
      <p:grpSp>
        <p:nvGrpSpPr>
          <p:cNvPr id="516" name="Google Shape;516;p12"/>
          <p:cNvGrpSpPr/>
          <p:nvPr/>
        </p:nvGrpSpPr>
        <p:grpSpPr>
          <a:xfrm>
            <a:off x="125886" y="560287"/>
            <a:ext cx="1852274" cy="436842"/>
            <a:chOff x="3054754" y="484500"/>
            <a:chExt cx="2375609" cy="436842"/>
          </a:xfrm>
        </p:grpSpPr>
        <p:sp>
          <p:nvSpPr>
            <p:cNvPr id="517" name="Google Shape;517;p1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18" name="Google Shape;518;p12"/>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Sexo</a:t>
              </a:r>
              <a:endParaRPr/>
            </a:p>
          </p:txBody>
        </p:sp>
      </p:grpSp>
      <p:grpSp>
        <p:nvGrpSpPr>
          <p:cNvPr id="519" name="Google Shape;519;p12"/>
          <p:cNvGrpSpPr/>
          <p:nvPr/>
        </p:nvGrpSpPr>
        <p:grpSpPr>
          <a:xfrm>
            <a:off x="2070944" y="857976"/>
            <a:ext cx="874090" cy="1631193"/>
            <a:chOff x="2507826" y="2454167"/>
            <a:chExt cx="874090" cy="1631193"/>
          </a:xfrm>
        </p:grpSpPr>
        <p:sp>
          <p:nvSpPr>
            <p:cNvPr id="520" name="Google Shape;520;p12"/>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pic>
          <p:nvPicPr>
            <p:cNvPr id="521" name="Google Shape;521;p12"/>
            <p:cNvPicPr preferRelativeResize="0"/>
            <p:nvPr/>
          </p:nvPicPr>
          <p:blipFill rotWithShape="1">
            <a:blip r:embed="rId6">
              <a:alphaModFix/>
            </a:blip>
            <a:srcRect b="0" l="0" r="0" t="0"/>
            <a:stretch/>
          </p:blipFill>
          <p:spPr>
            <a:xfrm>
              <a:off x="2702014" y="2454167"/>
              <a:ext cx="557405" cy="912116"/>
            </a:xfrm>
            <a:prstGeom prst="rect">
              <a:avLst/>
            </a:prstGeom>
            <a:noFill/>
            <a:ln>
              <a:noFill/>
            </a:ln>
          </p:spPr>
        </p:pic>
        <p:sp>
          <p:nvSpPr>
            <p:cNvPr id="522" name="Google Shape;522;p12"/>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sp>
          <p:nvSpPr>
            <p:cNvPr id="523" name="Google Shape;523;p12"/>
            <p:cNvSpPr/>
            <p:nvPr/>
          </p:nvSpPr>
          <p:spPr>
            <a:xfrm>
              <a:off x="2620874" y="380836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grpSp>
        <p:nvGrpSpPr>
          <p:cNvPr id="524" name="Google Shape;524;p12"/>
          <p:cNvGrpSpPr/>
          <p:nvPr/>
        </p:nvGrpSpPr>
        <p:grpSpPr>
          <a:xfrm>
            <a:off x="3039937" y="950012"/>
            <a:ext cx="874090" cy="1519436"/>
            <a:chOff x="3826683" y="2822224"/>
            <a:chExt cx="874090" cy="1519436"/>
          </a:xfrm>
        </p:grpSpPr>
        <p:grpSp>
          <p:nvGrpSpPr>
            <p:cNvPr id="525" name="Google Shape;525;p12"/>
            <p:cNvGrpSpPr/>
            <p:nvPr/>
          </p:nvGrpSpPr>
          <p:grpSpPr>
            <a:xfrm>
              <a:off x="3826683" y="3446500"/>
              <a:ext cx="874090" cy="895160"/>
              <a:chOff x="2507826" y="3203848"/>
              <a:chExt cx="874090" cy="895160"/>
            </a:xfrm>
          </p:grpSpPr>
          <p:sp>
            <p:nvSpPr>
              <p:cNvPr id="526" name="Google Shape;526;p12"/>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1,50%</a:t>
                </a:r>
                <a:endParaRPr b="1" sz="1600">
                  <a:solidFill>
                    <a:srgbClr val="000000"/>
                  </a:solidFill>
                  <a:latin typeface="Arial Narrow"/>
                  <a:ea typeface="Arial Narrow"/>
                  <a:cs typeface="Arial Narrow"/>
                  <a:sym typeface="Arial Narrow"/>
                </a:endParaRPr>
              </a:p>
            </p:txBody>
          </p:sp>
          <p:sp>
            <p:nvSpPr>
              <p:cNvPr id="527" name="Google Shape;527;p12"/>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528" name="Google Shape;528;p12"/>
              <p:cNvSpPr/>
              <p:nvPr/>
            </p:nvSpPr>
            <p:spPr>
              <a:xfrm>
                <a:off x="2648170" y="382200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2 casos</a:t>
                </a:r>
                <a:endParaRPr sz="1200">
                  <a:solidFill>
                    <a:srgbClr val="000000"/>
                  </a:solidFill>
                  <a:latin typeface="Calibri"/>
                  <a:ea typeface="Calibri"/>
                  <a:cs typeface="Calibri"/>
                  <a:sym typeface="Calibri"/>
                </a:endParaRPr>
              </a:p>
            </p:txBody>
          </p:sp>
        </p:grpSp>
        <p:pic>
          <p:nvPicPr>
            <p:cNvPr id="529" name="Google Shape;529;p12"/>
            <p:cNvPicPr preferRelativeResize="0"/>
            <p:nvPr/>
          </p:nvPicPr>
          <p:blipFill rotWithShape="1">
            <a:blip r:embed="rId7">
              <a:alphaModFix/>
            </a:blip>
            <a:srcRect b="0" l="0" r="0" t="0"/>
            <a:stretch/>
          </p:blipFill>
          <p:spPr>
            <a:xfrm>
              <a:off x="3945025" y="2822224"/>
              <a:ext cx="587628" cy="678570"/>
            </a:xfrm>
            <a:prstGeom prst="rect">
              <a:avLst/>
            </a:prstGeom>
            <a:noFill/>
            <a:ln>
              <a:noFill/>
            </a:ln>
          </p:spPr>
        </p:pic>
      </p:grpSp>
      <p:grpSp>
        <p:nvGrpSpPr>
          <p:cNvPr id="530" name="Google Shape;530;p12"/>
          <p:cNvGrpSpPr/>
          <p:nvPr/>
        </p:nvGrpSpPr>
        <p:grpSpPr>
          <a:xfrm>
            <a:off x="3914027" y="1550561"/>
            <a:ext cx="1275167" cy="891591"/>
            <a:chOff x="-177188" y="7086322"/>
            <a:chExt cx="1489900" cy="891591"/>
          </a:xfrm>
        </p:grpSpPr>
        <p:sp>
          <p:nvSpPr>
            <p:cNvPr id="531" name="Google Shape;531;p12"/>
            <p:cNvSpPr txBox="1"/>
            <p:nvPr/>
          </p:nvSpPr>
          <p:spPr>
            <a:xfrm>
              <a:off x="-177188" y="7086322"/>
              <a:ext cx="14899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sp>
          <p:nvSpPr>
            <p:cNvPr id="532" name="Google Shape;532;p12"/>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0,75%</a:t>
              </a:r>
              <a:endParaRPr b="1" sz="1600">
                <a:solidFill>
                  <a:srgbClr val="000000"/>
                </a:solidFill>
                <a:latin typeface="Arial Narrow"/>
                <a:ea typeface="Arial Narrow"/>
                <a:cs typeface="Arial Narrow"/>
                <a:sym typeface="Arial Narrow"/>
              </a:endParaRPr>
            </a:p>
          </p:txBody>
        </p:sp>
        <p:sp>
          <p:nvSpPr>
            <p:cNvPr id="533" name="Google Shape;533;p12"/>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1 caso</a:t>
              </a:r>
              <a:endParaRPr b="1" sz="1200">
                <a:solidFill>
                  <a:srgbClr val="000000"/>
                </a:solidFill>
                <a:latin typeface="Arial Narrow"/>
                <a:ea typeface="Arial Narrow"/>
                <a:cs typeface="Arial Narrow"/>
                <a:sym typeface="Arial Narrow"/>
              </a:endParaRPr>
            </a:p>
          </p:txBody>
        </p:sp>
      </p:grpSp>
      <p:grpSp>
        <p:nvGrpSpPr>
          <p:cNvPr id="534" name="Google Shape;534;p12"/>
          <p:cNvGrpSpPr/>
          <p:nvPr/>
        </p:nvGrpSpPr>
        <p:grpSpPr>
          <a:xfrm>
            <a:off x="2282181" y="528496"/>
            <a:ext cx="2722458" cy="436842"/>
            <a:chOff x="3060727" y="484500"/>
            <a:chExt cx="2369637" cy="436842"/>
          </a:xfrm>
        </p:grpSpPr>
        <p:sp>
          <p:nvSpPr>
            <p:cNvPr id="535" name="Google Shape;535;p1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36" name="Google Shape;536;p12"/>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Poblaciones especiales</a:t>
              </a:r>
              <a:endParaRPr/>
            </a:p>
          </p:txBody>
        </p:sp>
      </p:grpSp>
      <p:grpSp>
        <p:nvGrpSpPr>
          <p:cNvPr id="537" name="Google Shape;537;p12"/>
          <p:cNvGrpSpPr/>
          <p:nvPr/>
        </p:nvGrpSpPr>
        <p:grpSpPr>
          <a:xfrm>
            <a:off x="5098921" y="528496"/>
            <a:ext cx="2129010" cy="1936247"/>
            <a:chOff x="616494" y="2584689"/>
            <a:chExt cx="2129010" cy="1936247"/>
          </a:xfrm>
        </p:grpSpPr>
        <p:grpSp>
          <p:nvGrpSpPr>
            <p:cNvPr id="538" name="Google Shape;538;p12"/>
            <p:cNvGrpSpPr/>
            <p:nvPr/>
          </p:nvGrpSpPr>
          <p:grpSpPr>
            <a:xfrm>
              <a:off x="616494" y="2934239"/>
              <a:ext cx="1152880" cy="1582804"/>
              <a:chOff x="3115290" y="1227775"/>
              <a:chExt cx="1152880" cy="1582804"/>
            </a:xfrm>
          </p:grpSpPr>
          <p:grpSp>
            <p:nvGrpSpPr>
              <p:cNvPr id="539" name="Google Shape;539;p12"/>
              <p:cNvGrpSpPr/>
              <p:nvPr/>
            </p:nvGrpSpPr>
            <p:grpSpPr>
              <a:xfrm>
                <a:off x="3115290" y="1951748"/>
                <a:ext cx="1152880" cy="858831"/>
                <a:chOff x="3744466" y="1301912"/>
                <a:chExt cx="1152880" cy="858831"/>
              </a:xfrm>
            </p:grpSpPr>
            <p:sp>
              <p:nvSpPr>
                <p:cNvPr id="540" name="Google Shape;540;p12"/>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sp>
              <p:nvSpPr>
                <p:cNvPr id="541" name="Google Shape;541;p12"/>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542" name="Google Shape;542;p12"/>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pic>
            <p:nvPicPr>
              <p:cNvPr id="543" name="Google Shape;543;p12"/>
              <p:cNvPicPr preferRelativeResize="0"/>
              <p:nvPr/>
            </p:nvPicPr>
            <p:blipFill rotWithShape="1">
              <a:blip r:embed="rId5">
                <a:alphaModFix/>
              </a:blip>
              <a:srcRect b="0" l="59057" r="25145" t="8806"/>
              <a:stretch/>
            </p:blipFill>
            <p:spPr>
              <a:xfrm>
                <a:off x="3328608" y="1227775"/>
                <a:ext cx="750627" cy="775969"/>
              </a:xfrm>
              <a:prstGeom prst="rect">
                <a:avLst/>
              </a:prstGeom>
              <a:noFill/>
              <a:ln>
                <a:noFill/>
              </a:ln>
            </p:spPr>
          </p:pic>
        </p:grpSp>
        <p:grpSp>
          <p:nvGrpSpPr>
            <p:cNvPr id="544" name="Google Shape;544;p12"/>
            <p:cNvGrpSpPr/>
            <p:nvPr/>
          </p:nvGrpSpPr>
          <p:grpSpPr>
            <a:xfrm>
              <a:off x="1741326" y="3641012"/>
              <a:ext cx="1004178" cy="879924"/>
              <a:chOff x="5245046" y="1274868"/>
              <a:chExt cx="1004178" cy="879924"/>
            </a:xfrm>
          </p:grpSpPr>
          <p:sp>
            <p:nvSpPr>
              <p:cNvPr id="545" name="Google Shape;545;p12"/>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sp>
            <p:nvSpPr>
              <p:cNvPr id="546" name="Google Shape;546;p12"/>
              <p:cNvSpPr/>
              <p:nvPr/>
            </p:nvSpPr>
            <p:spPr>
              <a:xfrm>
                <a:off x="5272675" y="1274868"/>
                <a:ext cx="9765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Rom - Gitano</a:t>
                </a:r>
                <a:endParaRPr b="1" sz="1200" u="sng">
                  <a:solidFill>
                    <a:srgbClr val="000000"/>
                  </a:solidFill>
                  <a:latin typeface="Arial Narrow"/>
                  <a:ea typeface="Arial Narrow"/>
                  <a:cs typeface="Arial Narrow"/>
                  <a:sym typeface="Arial Narrow"/>
                </a:endParaRPr>
              </a:p>
            </p:txBody>
          </p:sp>
          <p:sp>
            <p:nvSpPr>
              <p:cNvPr id="547" name="Google Shape;547;p12"/>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grpSp>
          <p:nvGrpSpPr>
            <p:cNvPr id="548" name="Google Shape;548;p12"/>
            <p:cNvGrpSpPr/>
            <p:nvPr/>
          </p:nvGrpSpPr>
          <p:grpSpPr>
            <a:xfrm>
              <a:off x="734175" y="2584689"/>
              <a:ext cx="1847617" cy="436842"/>
              <a:chOff x="3060727" y="484500"/>
              <a:chExt cx="2369636" cy="436842"/>
            </a:xfrm>
          </p:grpSpPr>
          <p:sp>
            <p:nvSpPr>
              <p:cNvPr id="549" name="Google Shape;549;p1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50" name="Google Shape;550;p12"/>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Etnia</a:t>
                </a:r>
                <a:endParaRPr/>
              </a:p>
            </p:txBody>
          </p:sp>
        </p:grpSp>
      </p:grpSp>
      <p:pic>
        <p:nvPicPr>
          <p:cNvPr id="551" name="Google Shape;551;p12"/>
          <p:cNvPicPr preferRelativeResize="0"/>
          <p:nvPr/>
        </p:nvPicPr>
        <p:blipFill rotWithShape="1">
          <a:blip r:embed="rId8">
            <a:alphaModFix/>
          </a:blip>
          <a:srcRect b="0" l="0" r="0" t="0"/>
          <a:stretch/>
        </p:blipFill>
        <p:spPr>
          <a:xfrm>
            <a:off x="6487755" y="930627"/>
            <a:ext cx="503801" cy="677030"/>
          </a:xfrm>
          <a:prstGeom prst="rect">
            <a:avLst/>
          </a:prstGeom>
          <a:noFill/>
          <a:ln>
            <a:noFill/>
          </a:ln>
        </p:spPr>
      </p:pic>
      <p:pic>
        <p:nvPicPr>
          <p:cNvPr id="552" name="Google Shape;552;p12"/>
          <p:cNvPicPr preferRelativeResize="0"/>
          <p:nvPr/>
        </p:nvPicPr>
        <p:blipFill rotWithShape="1">
          <a:blip r:embed="rId9">
            <a:alphaModFix/>
          </a:blip>
          <a:srcRect b="0" l="0" r="0" t="0"/>
          <a:stretch/>
        </p:blipFill>
        <p:spPr>
          <a:xfrm>
            <a:off x="3849300" y="930961"/>
            <a:ext cx="1203640" cy="716671"/>
          </a:xfrm>
          <a:prstGeom prst="rect">
            <a:avLst/>
          </a:prstGeom>
          <a:noFill/>
          <a:ln>
            <a:noFill/>
          </a:ln>
        </p:spPr>
      </p:pic>
      <p:sp>
        <p:nvSpPr>
          <p:cNvPr id="553" name="Google Shape;553;p12"/>
          <p:cNvSpPr/>
          <p:nvPr/>
        </p:nvSpPr>
        <p:spPr>
          <a:xfrm>
            <a:off x="11918" y="7956376"/>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rgbClr val="000000"/>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Poblaciones y factores de riesgo de los casos notificados de Hepatitis B, C y Coinfecciòn/Superinfección B - Delta. Periodo epidemiológico 12. 2022</a:t>
            </a:r>
            <a:r>
              <a:rPr lang="es-ES" sz="700">
                <a:solidFill>
                  <a:srgbClr val="000000"/>
                </a:solidFill>
                <a:latin typeface="Arial Narrow"/>
                <a:ea typeface="Arial Narrow"/>
                <a:cs typeface="Arial Narrow"/>
                <a:sym typeface="Arial Narrow"/>
              </a:rPr>
              <a:t>. </a:t>
            </a:r>
            <a:endParaRPr sz="700">
              <a:solidFill>
                <a:srgbClr val="000000"/>
              </a:solidFill>
              <a:latin typeface="Arial Narrow"/>
              <a:ea typeface="Arial Narrow"/>
              <a:cs typeface="Arial Narrow"/>
              <a:sym typeface="Arial Narrow"/>
            </a:endParaRPr>
          </a:p>
        </p:txBody>
      </p:sp>
      <p:sp>
        <p:nvSpPr>
          <p:cNvPr id="554" name="Google Shape;554;p12"/>
          <p:cNvSpPr txBox="1"/>
          <p:nvPr/>
        </p:nvSpPr>
        <p:spPr>
          <a:xfrm>
            <a:off x="1080170" y="-66129"/>
            <a:ext cx="25922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 Hepatitis C</a:t>
            </a:r>
            <a:endParaRPr/>
          </a:p>
        </p:txBody>
      </p:sp>
      <p:sp>
        <p:nvSpPr>
          <p:cNvPr id="555" name="Google Shape;555;p12"/>
          <p:cNvSpPr txBox="1"/>
          <p:nvPr/>
        </p:nvSpPr>
        <p:spPr>
          <a:xfrm>
            <a:off x="936154" y="4427984"/>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pic>
        <p:nvPicPr>
          <p:cNvPr id="556" name="Google Shape;556;p12"/>
          <p:cNvPicPr preferRelativeResize="0"/>
          <p:nvPr/>
        </p:nvPicPr>
        <p:blipFill rotWithShape="1">
          <a:blip r:embed="rId10">
            <a:alphaModFix/>
          </a:blip>
          <a:srcRect b="35333" l="65937" r="29313" t="56778"/>
          <a:stretch/>
        </p:blipFill>
        <p:spPr>
          <a:xfrm>
            <a:off x="5652632" y="5652121"/>
            <a:ext cx="937120" cy="875468"/>
          </a:xfrm>
          <a:prstGeom prst="rect">
            <a:avLst/>
          </a:prstGeom>
          <a:noFill/>
          <a:ln>
            <a:noFill/>
          </a:ln>
        </p:spPr>
      </p:pic>
      <p:sp>
        <p:nvSpPr>
          <p:cNvPr id="557" name="Google Shape;557;p12"/>
          <p:cNvSpPr/>
          <p:nvPr/>
        </p:nvSpPr>
        <p:spPr>
          <a:xfrm>
            <a:off x="5189193" y="6660232"/>
            <a:ext cx="1725328" cy="504056"/>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Sin vacunación previa para Hepatitis B</a:t>
            </a:r>
            <a:endParaRPr b="1" sz="12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98,6%</a:t>
            </a:r>
            <a:endParaRPr b="1" sz="1600">
              <a:solidFill>
                <a:srgbClr val="000000"/>
              </a:solidFill>
              <a:latin typeface="Arial Narrow"/>
              <a:ea typeface="Arial Narrow"/>
              <a:cs typeface="Arial Narrow"/>
              <a:sym typeface="Arial Narrow"/>
            </a:endParaRPr>
          </a:p>
        </p:txBody>
      </p:sp>
      <p:graphicFrame>
        <p:nvGraphicFramePr>
          <p:cNvPr id="558" name="Google Shape;558;p12"/>
          <p:cNvGraphicFramePr/>
          <p:nvPr/>
        </p:nvGraphicFramePr>
        <p:xfrm>
          <a:off x="-71958" y="5076056"/>
          <a:ext cx="5124898" cy="2952328"/>
        </p:xfrm>
        <a:graphic>
          <a:graphicData uri="http://schemas.openxmlformats.org/drawingml/2006/chart">
            <c:chart r:id="rId11"/>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13"/>
          <p:cNvSpPr/>
          <p:nvPr/>
        </p:nvSpPr>
        <p:spPr>
          <a:xfrm>
            <a:off x="14436" y="15338"/>
            <a:ext cx="7200900"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64" name="Google Shape;564;p13"/>
          <p:cNvGrpSpPr/>
          <p:nvPr/>
        </p:nvGrpSpPr>
        <p:grpSpPr>
          <a:xfrm>
            <a:off x="291840" y="87346"/>
            <a:ext cx="5701151" cy="288032"/>
            <a:chOff x="2448322" y="33255"/>
            <a:chExt cx="5701151" cy="288032"/>
          </a:xfrm>
        </p:grpSpPr>
        <p:sp>
          <p:nvSpPr>
            <p:cNvPr id="565" name="Google Shape;565;p13"/>
            <p:cNvSpPr/>
            <p:nvPr/>
          </p:nvSpPr>
          <p:spPr>
            <a:xfrm>
              <a:off x="2448322" y="3325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66" name="Google Shape;566;p13"/>
            <p:cNvCxnSpPr>
              <a:stCxn id="565" idx="6"/>
            </p:cNvCxnSpPr>
            <p:nvPr/>
          </p:nvCxnSpPr>
          <p:spPr>
            <a:xfrm>
              <a:off x="2736354" y="164060"/>
              <a:ext cx="648000" cy="0"/>
            </a:xfrm>
            <a:prstGeom prst="straightConnector1">
              <a:avLst/>
            </a:prstGeom>
            <a:noFill/>
            <a:ln cap="flat" cmpd="sng" w="28575">
              <a:solidFill>
                <a:srgbClr val="C00000"/>
              </a:solidFill>
              <a:prstDash val="solid"/>
              <a:round/>
              <a:headEnd len="sm" w="sm" type="none"/>
              <a:tailEnd len="sm" w="sm" type="none"/>
            </a:ln>
          </p:spPr>
        </p:cxnSp>
        <p:sp>
          <p:nvSpPr>
            <p:cNvPr id="567" name="Google Shape;567;p13"/>
            <p:cNvSpPr txBox="1"/>
            <p:nvPr/>
          </p:nvSpPr>
          <p:spPr>
            <a:xfrm>
              <a:off x="3302536" y="44288"/>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568" name="Google Shape;568;p1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Pág..12 </a:t>
            </a:r>
            <a:endParaRPr b="1" sz="1050">
              <a:solidFill>
                <a:schemeClr val="dk1"/>
              </a:solidFill>
              <a:latin typeface="Arial Narrow"/>
              <a:ea typeface="Arial Narrow"/>
              <a:cs typeface="Arial Narrow"/>
              <a:sym typeface="Arial Narrow"/>
            </a:endParaRPr>
          </a:p>
        </p:txBody>
      </p:sp>
      <p:sp>
        <p:nvSpPr>
          <p:cNvPr id="569" name="Google Shape;569;p13"/>
          <p:cNvSpPr/>
          <p:nvPr/>
        </p:nvSpPr>
        <p:spPr>
          <a:xfrm>
            <a:off x="245381" y="4860032"/>
            <a:ext cx="6924326"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Complicaciones de los casos notificados de Hepatitis B, C y Coinfección/superinfección Hepatitis B-Delta. Periodo epidemiológico 12. 2022. </a:t>
            </a:r>
            <a:endParaRPr sz="700">
              <a:solidFill>
                <a:schemeClr val="dk1"/>
              </a:solidFill>
              <a:latin typeface="Arial Narrow"/>
              <a:ea typeface="Arial Narrow"/>
              <a:cs typeface="Arial Narrow"/>
              <a:sym typeface="Arial Narrow"/>
            </a:endParaRPr>
          </a:p>
        </p:txBody>
      </p:sp>
      <p:sp>
        <p:nvSpPr>
          <p:cNvPr id="570" name="Google Shape;570;p13"/>
          <p:cNvSpPr txBox="1"/>
          <p:nvPr/>
        </p:nvSpPr>
        <p:spPr>
          <a:xfrm>
            <a:off x="1619805" y="1835696"/>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15 casos</a:t>
            </a:r>
            <a:endParaRPr/>
          </a:p>
        </p:txBody>
      </p:sp>
      <p:sp>
        <p:nvSpPr>
          <p:cNvPr id="571" name="Google Shape;571;p13"/>
          <p:cNvSpPr txBox="1"/>
          <p:nvPr/>
        </p:nvSpPr>
        <p:spPr>
          <a:xfrm>
            <a:off x="3996069" y="181708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sp>
        <p:nvSpPr>
          <p:cNvPr id="572" name="Google Shape;572;p13"/>
          <p:cNvSpPr txBox="1"/>
          <p:nvPr/>
        </p:nvSpPr>
        <p:spPr>
          <a:xfrm>
            <a:off x="2844198" y="181708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223 casos</a:t>
            </a:r>
            <a:endParaRPr/>
          </a:p>
        </p:txBody>
      </p:sp>
      <p:sp>
        <p:nvSpPr>
          <p:cNvPr id="573" name="Google Shape;573;p13"/>
          <p:cNvSpPr/>
          <p:nvPr/>
        </p:nvSpPr>
        <p:spPr>
          <a:xfrm>
            <a:off x="14436" y="7360567"/>
            <a:ext cx="687612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Clasificación del caso Hepatitis B, C Coinfección/Superinfecciòn B-Delta. Periodo epidemiológico 12. 2022. </a:t>
            </a:r>
            <a:endParaRPr sz="700">
              <a:solidFill>
                <a:schemeClr val="dk1"/>
              </a:solidFill>
              <a:latin typeface="Arial Narrow"/>
              <a:ea typeface="Arial Narrow"/>
              <a:cs typeface="Arial Narrow"/>
              <a:sym typeface="Arial Narrow"/>
            </a:endParaRPr>
          </a:p>
        </p:txBody>
      </p:sp>
      <p:sp>
        <p:nvSpPr>
          <p:cNvPr id="574" name="Google Shape;574;p13"/>
          <p:cNvSpPr/>
          <p:nvPr/>
        </p:nvSpPr>
        <p:spPr>
          <a:xfrm>
            <a:off x="-27139" y="7924844"/>
            <a:ext cx="7135004" cy="122341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La frecuencia de las hepatitis virales es mayor en jóvenes, adultos y grupos poblacionales con factores de riesgo, ocasionan discapacidad y muerte principalmente asociada a cuadros de insuficiencia hepática, cirrosis y cáncer de hígado. Es de aclarar que se cuenta con una vacuna segura y eficaz que confiere una protección del 98% al 100% contra la enfermedad de la hepatitis B, lo que conlleva a evitar las complicaciones que pueden derivarse de la enfermedad. La relación hombre: mujer es de aproximadamente 5 hombres por cada mujer. Los grupos de edad en los que más se presenta el evento se ubican entre los 25 y los 44 años con un 68%. El principal mecanismo de transmisión es el sexual, por lo que se hace vital la orientación de las estrategias hacia la promoción de la salud sexual y reproductiva. No se han notificado casos de Hepatitis B-Delta. Nota: Los datos del presente boletín corresponden a cifras preliminares.</a:t>
            </a:r>
            <a:endParaRPr sz="1050">
              <a:solidFill>
                <a:schemeClr val="dk1"/>
              </a:solidFill>
              <a:latin typeface="Arial Narrow"/>
              <a:ea typeface="Arial Narrow"/>
              <a:cs typeface="Arial Narrow"/>
              <a:sym typeface="Arial Narrow"/>
            </a:endParaRPr>
          </a:p>
        </p:txBody>
      </p:sp>
      <p:sp>
        <p:nvSpPr>
          <p:cNvPr id="575" name="Google Shape;575;p13"/>
          <p:cNvSpPr/>
          <p:nvPr/>
        </p:nvSpPr>
        <p:spPr>
          <a:xfrm>
            <a:off x="-1849" y="7645552"/>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76" name="Google Shape;576;p13"/>
          <p:cNvGrpSpPr/>
          <p:nvPr/>
        </p:nvGrpSpPr>
        <p:grpSpPr>
          <a:xfrm>
            <a:off x="190189" y="7663143"/>
            <a:ext cx="3446504" cy="276999"/>
            <a:chOff x="2448322" y="33831"/>
            <a:chExt cx="3446504" cy="276999"/>
          </a:xfrm>
        </p:grpSpPr>
        <p:sp>
          <p:nvSpPr>
            <p:cNvPr id="577" name="Google Shape;577;p13"/>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78" name="Google Shape;578;p13"/>
            <p:cNvCxnSpPr>
              <a:stCxn id="577"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579" name="Google Shape;579;p13"/>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descr="https://i1.wp.com/periodicovictoria.mx/wp-content/uploads/2016/04/1-infografi%CC%81a-suicidio.jpg?fit=1403%2C1500" id="580" name="Google Shape;580;p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1" name="Google Shape;581;p13"/>
          <p:cNvSpPr/>
          <p:nvPr/>
        </p:nvSpPr>
        <p:spPr>
          <a:xfrm>
            <a:off x="1830187" y="2124700"/>
            <a:ext cx="3507593"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Mecanismo probable de transmisión de Hepatitis B, C y Coinfección/superinfección B-Delta. Periodo epidemiológico 12  2022 </a:t>
            </a:r>
            <a:endParaRPr sz="900">
              <a:solidFill>
                <a:schemeClr val="dk1"/>
              </a:solidFill>
              <a:latin typeface="Arial Narrow"/>
              <a:ea typeface="Arial Narrow"/>
              <a:cs typeface="Arial Narrow"/>
              <a:sym typeface="Arial Narrow"/>
            </a:endParaRPr>
          </a:p>
        </p:txBody>
      </p:sp>
      <p:sp>
        <p:nvSpPr>
          <p:cNvPr id="582" name="Google Shape;582;p13"/>
          <p:cNvSpPr/>
          <p:nvPr/>
        </p:nvSpPr>
        <p:spPr>
          <a:xfrm>
            <a:off x="1981961"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5,51%</a:t>
            </a:r>
            <a:endParaRPr b="1" sz="1400">
              <a:solidFill>
                <a:schemeClr val="dk1"/>
              </a:solidFill>
              <a:latin typeface="Arial Narrow"/>
              <a:ea typeface="Arial Narrow"/>
              <a:cs typeface="Arial Narrow"/>
              <a:sym typeface="Arial Narrow"/>
            </a:endParaRPr>
          </a:p>
        </p:txBody>
      </p:sp>
      <p:sp>
        <p:nvSpPr>
          <p:cNvPr id="583" name="Google Shape;583;p13"/>
          <p:cNvSpPr/>
          <p:nvPr/>
        </p:nvSpPr>
        <p:spPr>
          <a:xfrm>
            <a:off x="3310557"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81,99%</a:t>
            </a:r>
            <a:endParaRPr b="1" sz="1400">
              <a:solidFill>
                <a:schemeClr val="dk1"/>
              </a:solidFill>
              <a:latin typeface="Arial Narrow"/>
              <a:ea typeface="Arial Narrow"/>
              <a:cs typeface="Arial Narrow"/>
              <a:sym typeface="Arial Narrow"/>
            </a:endParaRPr>
          </a:p>
        </p:txBody>
      </p:sp>
      <p:pic>
        <p:nvPicPr>
          <p:cNvPr id="584" name="Google Shape;584;p13"/>
          <p:cNvPicPr preferRelativeResize="0"/>
          <p:nvPr/>
        </p:nvPicPr>
        <p:blipFill rotWithShape="1">
          <a:blip r:embed="rId3">
            <a:alphaModFix/>
          </a:blip>
          <a:srcRect b="51667" l="56813" r="37500" t="36222"/>
          <a:stretch/>
        </p:blipFill>
        <p:spPr>
          <a:xfrm>
            <a:off x="3364889" y="666852"/>
            <a:ext cx="579224" cy="693796"/>
          </a:xfrm>
          <a:prstGeom prst="rect">
            <a:avLst/>
          </a:prstGeom>
          <a:noFill/>
          <a:ln>
            <a:noFill/>
          </a:ln>
        </p:spPr>
      </p:pic>
      <p:pic>
        <p:nvPicPr>
          <p:cNvPr id="585" name="Google Shape;585;p13"/>
          <p:cNvPicPr preferRelativeResize="0"/>
          <p:nvPr/>
        </p:nvPicPr>
        <p:blipFill rotWithShape="1">
          <a:blip r:embed="rId3">
            <a:alphaModFix/>
          </a:blip>
          <a:srcRect b="51667" l="31926" r="56249" t="33444"/>
          <a:stretch/>
        </p:blipFill>
        <p:spPr>
          <a:xfrm>
            <a:off x="1906804" y="629434"/>
            <a:ext cx="1119923" cy="793229"/>
          </a:xfrm>
          <a:prstGeom prst="rect">
            <a:avLst/>
          </a:prstGeom>
          <a:noFill/>
          <a:ln>
            <a:noFill/>
          </a:ln>
        </p:spPr>
      </p:pic>
      <p:pic>
        <p:nvPicPr>
          <p:cNvPr id="586" name="Google Shape;586;p13"/>
          <p:cNvPicPr preferRelativeResize="0"/>
          <p:nvPr/>
        </p:nvPicPr>
        <p:blipFill rotWithShape="1">
          <a:blip r:embed="rId3">
            <a:alphaModFix/>
          </a:blip>
          <a:srcRect b="52222" l="76875" r="16561" t="32666"/>
          <a:stretch/>
        </p:blipFill>
        <p:spPr>
          <a:xfrm>
            <a:off x="4551282" y="663074"/>
            <a:ext cx="556360" cy="720618"/>
          </a:xfrm>
          <a:prstGeom prst="rect">
            <a:avLst/>
          </a:prstGeom>
          <a:noFill/>
          <a:ln>
            <a:noFill/>
          </a:ln>
        </p:spPr>
      </p:pic>
      <p:sp>
        <p:nvSpPr>
          <p:cNvPr id="587" name="Google Shape;587;p13"/>
          <p:cNvSpPr/>
          <p:nvPr/>
        </p:nvSpPr>
        <p:spPr>
          <a:xfrm>
            <a:off x="4409385"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0,0%</a:t>
            </a:r>
            <a:endParaRPr b="1" sz="1400">
              <a:solidFill>
                <a:schemeClr val="dk1"/>
              </a:solidFill>
              <a:latin typeface="Arial Narrow"/>
              <a:ea typeface="Arial Narrow"/>
              <a:cs typeface="Arial Narrow"/>
              <a:sym typeface="Arial Narrow"/>
            </a:endParaRPr>
          </a:p>
        </p:txBody>
      </p:sp>
      <p:graphicFrame>
        <p:nvGraphicFramePr>
          <p:cNvPr id="588" name="Google Shape;588;p13"/>
          <p:cNvGraphicFramePr/>
          <p:nvPr/>
        </p:nvGraphicFramePr>
        <p:xfrm>
          <a:off x="1103523" y="2409220"/>
          <a:ext cx="4513151" cy="2597006"/>
        </p:xfrm>
        <a:graphic>
          <a:graphicData uri="http://schemas.openxmlformats.org/drawingml/2006/chart">
            <c:chart r:id="rId4"/>
          </a:graphicData>
        </a:graphic>
      </p:graphicFrame>
      <p:graphicFrame>
        <p:nvGraphicFramePr>
          <p:cNvPr id="589" name="Google Shape;589;p13"/>
          <p:cNvGraphicFramePr/>
          <p:nvPr/>
        </p:nvGraphicFramePr>
        <p:xfrm>
          <a:off x="1250064" y="5152419"/>
          <a:ext cx="4366610" cy="2362035"/>
        </p:xfrm>
        <a:graphic>
          <a:graphicData uri="http://schemas.openxmlformats.org/drawingml/2006/chart">
            <c:chart r:id="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id="594" name="Google Shape;594;p14"/>
          <p:cNvPicPr preferRelativeResize="0"/>
          <p:nvPr/>
        </p:nvPicPr>
        <p:blipFill rotWithShape="1">
          <a:blip r:embed="rId3">
            <a:alphaModFix/>
          </a:blip>
          <a:srcRect b="0" l="0" r="0" t="0"/>
          <a:stretch/>
        </p:blipFill>
        <p:spPr>
          <a:xfrm>
            <a:off x="-8298" y="-2118"/>
            <a:ext cx="2228231" cy="2824179"/>
          </a:xfrm>
          <a:prstGeom prst="rect">
            <a:avLst/>
          </a:prstGeom>
          <a:noFill/>
          <a:ln>
            <a:noFill/>
          </a:ln>
        </p:spPr>
      </p:pic>
      <p:pic>
        <p:nvPicPr>
          <p:cNvPr id="595" name="Google Shape;595;p14"/>
          <p:cNvPicPr preferRelativeResize="0"/>
          <p:nvPr/>
        </p:nvPicPr>
        <p:blipFill rotWithShape="1">
          <a:blip r:embed="rId4">
            <a:alphaModFix/>
          </a:blip>
          <a:srcRect b="0" l="0" r="0" t="51431"/>
          <a:stretch/>
        </p:blipFill>
        <p:spPr>
          <a:xfrm>
            <a:off x="0" y="2808413"/>
            <a:ext cx="2232223" cy="2666962"/>
          </a:xfrm>
          <a:prstGeom prst="rect">
            <a:avLst/>
          </a:prstGeom>
          <a:noFill/>
          <a:ln>
            <a:noFill/>
          </a:ln>
        </p:spPr>
      </p:pic>
      <p:sp>
        <p:nvSpPr>
          <p:cNvPr id="596" name="Google Shape;596;p14"/>
          <p:cNvSpPr txBox="1"/>
          <p:nvPr/>
        </p:nvSpPr>
        <p:spPr>
          <a:xfrm>
            <a:off x="-30097" y="617076"/>
            <a:ext cx="225002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12 - 2022</a:t>
            </a:r>
            <a:endParaRPr/>
          </a:p>
        </p:txBody>
      </p:sp>
      <p:grpSp>
        <p:nvGrpSpPr>
          <p:cNvPr id="597" name="Google Shape;597;p14"/>
          <p:cNvGrpSpPr/>
          <p:nvPr/>
        </p:nvGrpSpPr>
        <p:grpSpPr>
          <a:xfrm>
            <a:off x="179214" y="4211960"/>
            <a:ext cx="1892650" cy="488476"/>
            <a:chOff x="2397524" y="3379972"/>
            <a:chExt cx="4508500" cy="904875"/>
          </a:xfrm>
        </p:grpSpPr>
        <p:pic>
          <p:nvPicPr>
            <p:cNvPr id="598" name="Google Shape;598;p1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599" name="Google Shape;599;p14"/>
            <p:cNvSpPr txBox="1"/>
            <p:nvPr/>
          </p:nvSpPr>
          <p:spPr>
            <a:xfrm>
              <a:off x="3290517" y="3478755"/>
              <a:ext cx="172431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1434</a:t>
              </a:r>
              <a:endParaRPr b="1" sz="2000">
                <a:solidFill>
                  <a:schemeClr val="dk1"/>
                </a:solidFill>
                <a:latin typeface="Arial Narrow"/>
                <a:ea typeface="Arial Narrow"/>
                <a:cs typeface="Arial Narrow"/>
                <a:sym typeface="Arial Narrow"/>
              </a:endParaRPr>
            </a:p>
          </p:txBody>
        </p:sp>
      </p:grpSp>
      <p:sp>
        <p:nvSpPr>
          <p:cNvPr id="600" name="Google Shape;600;p14"/>
          <p:cNvSpPr txBox="1"/>
          <p:nvPr/>
        </p:nvSpPr>
        <p:spPr>
          <a:xfrm>
            <a:off x="-16906" y="4716016"/>
            <a:ext cx="213531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2,94%.</a:t>
            </a:r>
            <a:endParaRPr b="1" sz="1200">
              <a:solidFill>
                <a:schemeClr val="dk1"/>
              </a:solidFill>
              <a:latin typeface="Arial Narrow"/>
              <a:ea typeface="Arial Narrow"/>
              <a:cs typeface="Arial Narrow"/>
              <a:sym typeface="Arial Narrow"/>
            </a:endParaRPr>
          </a:p>
        </p:txBody>
      </p:sp>
      <p:sp>
        <p:nvSpPr>
          <p:cNvPr id="601" name="Google Shape;601;p14"/>
          <p:cNvSpPr/>
          <p:nvPr/>
        </p:nvSpPr>
        <p:spPr>
          <a:xfrm>
            <a:off x="2231041" y="2085526"/>
            <a:ext cx="4946011"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intoxicaciones. Medellín, a Periodo epidemiológico 12 acumulado  de 2017-2022. </a:t>
            </a:r>
            <a:endParaRPr/>
          </a:p>
        </p:txBody>
      </p:sp>
      <p:grpSp>
        <p:nvGrpSpPr>
          <p:cNvPr id="602" name="Google Shape;602;p14"/>
          <p:cNvGrpSpPr/>
          <p:nvPr/>
        </p:nvGrpSpPr>
        <p:grpSpPr>
          <a:xfrm>
            <a:off x="2448322" y="74775"/>
            <a:ext cx="3446504" cy="276999"/>
            <a:chOff x="2448322" y="74775"/>
            <a:chExt cx="3446504" cy="276999"/>
          </a:xfrm>
        </p:grpSpPr>
        <p:sp>
          <p:nvSpPr>
            <p:cNvPr id="603" name="Google Shape;603;p1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04" name="Google Shape;604;p14"/>
            <p:cNvCxnSpPr>
              <a:stCxn id="60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05" name="Google Shape;605;p1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606" name="Google Shape;606;p14"/>
          <p:cNvSpPr/>
          <p:nvPr/>
        </p:nvSpPr>
        <p:spPr>
          <a:xfrm>
            <a:off x="2223346" y="3706456"/>
            <a:ext cx="4961400" cy="3604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07" name="Google Shape;607;p14"/>
          <p:cNvGrpSpPr/>
          <p:nvPr/>
        </p:nvGrpSpPr>
        <p:grpSpPr>
          <a:xfrm>
            <a:off x="2516904" y="3736932"/>
            <a:ext cx="3446504" cy="286016"/>
            <a:chOff x="2448322" y="-7125"/>
            <a:chExt cx="3446504" cy="286016"/>
          </a:xfrm>
        </p:grpSpPr>
        <p:sp>
          <p:nvSpPr>
            <p:cNvPr id="608" name="Google Shape;608;p14"/>
            <p:cNvSpPr/>
            <p:nvPr/>
          </p:nvSpPr>
          <p:spPr>
            <a:xfrm>
              <a:off x="2448322" y="1728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09" name="Google Shape;609;p14"/>
            <p:cNvCxnSpPr>
              <a:stCxn id="608" idx="6"/>
            </p:cNvCxnSpPr>
            <p:nvPr/>
          </p:nvCxnSpPr>
          <p:spPr>
            <a:xfrm>
              <a:off x="2736354" y="148086"/>
              <a:ext cx="648000" cy="0"/>
            </a:xfrm>
            <a:prstGeom prst="straightConnector1">
              <a:avLst/>
            </a:prstGeom>
            <a:noFill/>
            <a:ln cap="flat" cmpd="sng" w="28575">
              <a:solidFill>
                <a:srgbClr val="C00000"/>
              </a:solidFill>
              <a:prstDash val="solid"/>
              <a:round/>
              <a:headEnd len="sm" w="sm" type="none"/>
              <a:tailEnd len="sm" w="sm" type="none"/>
            </a:ln>
          </p:spPr>
        </p:cxnSp>
        <p:sp>
          <p:nvSpPr>
            <p:cNvPr id="610" name="Google Shape;610;p14"/>
            <p:cNvSpPr txBox="1"/>
            <p:nvPr/>
          </p:nvSpPr>
          <p:spPr>
            <a:xfrm>
              <a:off x="3302538" y="-712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611" name="Google Shape;611;p1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14 </a:t>
            </a:r>
            <a:endParaRPr b="1" sz="1050">
              <a:solidFill>
                <a:schemeClr val="dk1"/>
              </a:solidFill>
              <a:latin typeface="Arial Narrow"/>
              <a:ea typeface="Arial Narrow"/>
              <a:cs typeface="Arial Narrow"/>
              <a:sym typeface="Arial Narrow"/>
            </a:endParaRPr>
          </a:p>
        </p:txBody>
      </p:sp>
      <p:sp>
        <p:nvSpPr>
          <p:cNvPr id="612" name="Google Shape;612;p14"/>
          <p:cNvSpPr txBox="1"/>
          <p:nvPr>
            <p:ph type="ctrTitle"/>
          </p:nvPr>
        </p:nvSpPr>
        <p:spPr>
          <a:xfrm>
            <a:off x="-30096" y="177934"/>
            <a:ext cx="2208885" cy="40011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Intoxicaciones</a:t>
            </a:r>
            <a:endParaRPr/>
          </a:p>
        </p:txBody>
      </p:sp>
      <p:grpSp>
        <p:nvGrpSpPr>
          <p:cNvPr id="613" name="Google Shape;613;p14"/>
          <p:cNvGrpSpPr/>
          <p:nvPr/>
        </p:nvGrpSpPr>
        <p:grpSpPr>
          <a:xfrm>
            <a:off x="2274030" y="4873984"/>
            <a:ext cx="833825" cy="904648"/>
            <a:chOff x="1038433" y="1243369"/>
            <a:chExt cx="833825" cy="904648"/>
          </a:xfrm>
        </p:grpSpPr>
        <p:sp>
          <p:nvSpPr>
            <p:cNvPr id="614" name="Google Shape;614;p14"/>
            <p:cNvSpPr/>
            <p:nvPr/>
          </p:nvSpPr>
          <p:spPr>
            <a:xfrm>
              <a:off x="1038433" y="1520368"/>
              <a:ext cx="81691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60,53%</a:t>
              </a:r>
              <a:endParaRPr b="1" sz="1600">
                <a:solidFill>
                  <a:schemeClr val="dk1"/>
                </a:solidFill>
                <a:latin typeface="Arial Narrow"/>
                <a:ea typeface="Arial Narrow"/>
                <a:cs typeface="Arial Narrow"/>
                <a:sym typeface="Arial Narrow"/>
              </a:endParaRPr>
            </a:p>
          </p:txBody>
        </p:sp>
        <p:sp>
          <p:nvSpPr>
            <p:cNvPr id="615" name="Google Shape;615;p14"/>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616" name="Google Shape;616;p14"/>
            <p:cNvSpPr/>
            <p:nvPr/>
          </p:nvSpPr>
          <p:spPr>
            <a:xfrm>
              <a:off x="1064280" y="1871018"/>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868 casos</a:t>
              </a:r>
              <a:endParaRPr sz="1200">
                <a:solidFill>
                  <a:schemeClr val="dk1"/>
                </a:solidFill>
                <a:latin typeface="Calibri"/>
                <a:ea typeface="Calibri"/>
                <a:cs typeface="Calibri"/>
                <a:sym typeface="Calibri"/>
              </a:endParaRPr>
            </a:p>
          </p:txBody>
        </p:sp>
      </p:grpSp>
      <p:grpSp>
        <p:nvGrpSpPr>
          <p:cNvPr id="617" name="Google Shape;617;p14"/>
          <p:cNvGrpSpPr/>
          <p:nvPr/>
        </p:nvGrpSpPr>
        <p:grpSpPr>
          <a:xfrm>
            <a:off x="4522309" y="6596400"/>
            <a:ext cx="855577" cy="883043"/>
            <a:chOff x="1033171" y="8262441"/>
            <a:chExt cx="855577" cy="883043"/>
          </a:xfrm>
        </p:grpSpPr>
        <p:sp>
          <p:nvSpPr>
            <p:cNvPr id="618" name="Google Shape;618;p14"/>
            <p:cNvSpPr/>
            <p:nvPr/>
          </p:nvSpPr>
          <p:spPr>
            <a:xfrm>
              <a:off x="1068351" y="8535741"/>
              <a:ext cx="817939"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31,59%</a:t>
              </a:r>
              <a:endParaRPr b="1" sz="1600">
                <a:solidFill>
                  <a:schemeClr val="dk1"/>
                </a:solidFill>
                <a:latin typeface="Arial Narrow"/>
                <a:ea typeface="Arial Narrow"/>
                <a:cs typeface="Arial Narrow"/>
                <a:sym typeface="Arial Narrow"/>
              </a:endParaRPr>
            </a:p>
          </p:txBody>
        </p:sp>
        <p:sp>
          <p:nvSpPr>
            <p:cNvPr id="619" name="Google Shape;619;p14"/>
            <p:cNvSpPr/>
            <p:nvPr/>
          </p:nvSpPr>
          <p:spPr>
            <a:xfrm>
              <a:off x="1033171" y="8262441"/>
              <a:ext cx="85311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Vía pública</a:t>
              </a:r>
              <a:endParaRPr b="1" sz="1200" u="sng">
                <a:solidFill>
                  <a:srgbClr val="000000"/>
                </a:solidFill>
                <a:latin typeface="Arial Narrow"/>
                <a:ea typeface="Arial Narrow"/>
                <a:cs typeface="Arial Narrow"/>
                <a:sym typeface="Arial Narrow"/>
              </a:endParaRPr>
            </a:p>
          </p:txBody>
        </p:sp>
        <p:sp>
          <p:nvSpPr>
            <p:cNvPr id="620" name="Google Shape;620;p14"/>
            <p:cNvSpPr/>
            <p:nvPr/>
          </p:nvSpPr>
          <p:spPr>
            <a:xfrm>
              <a:off x="1098147" y="886848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453 casos</a:t>
              </a:r>
              <a:endParaRPr sz="1200">
                <a:solidFill>
                  <a:schemeClr val="dk1"/>
                </a:solidFill>
                <a:latin typeface="Calibri"/>
                <a:ea typeface="Calibri"/>
                <a:cs typeface="Calibri"/>
                <a:sym typeface="Calibri"/>
              </a:endParaRPr>
            </a:p>
          </p:txBody>
        </p:sp>
      </p:grpSp>
      <p:pic>
        <p:nvPicPr>
          <p:cNvPr id="621" name="Google Shape;621;p14"/>
          <p:cNvPicPr preferRelativeResize="0"/>
          <p:nvPr/>
        </p:nvPicPr>
        <p:blipFill rotWithShape="1">
          <a:blip r:embed="rId6">
            <a:alphaModFix/>
          </a:blip>
          <a:srcRect b="0" l="0" r="84474" t="10614"/>
          <a:stretch/>
        </p:blipFill>
        <p:spPr>
          <a:xfrm>
            <a:off x="2442384" y="4383828"/>
            <a:ext cx="542252" cy="529727"/>
          </a:xfrm>
          <a:prstGeom prst="rect">
            <a:avLst/>
          </a:prstGeom>
          <a:noFill/>
          <a:ln>
            <a:noFill/>
          </a:ln>
        </p:spPr>
      </p:pic>
      <p:sp>
        <p:nvSpPr>
          <p:cNvPr id="622" name="Google Shape;622;p14"/>
          <p:cNvSpPr/>
          <p:nvPr/>
        </p:nvSpPr>
        <p:spPr>
          <a:xfrm>
            <a:off x="26911" y="7668344"/>
            <a:ext cx="5556050"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Secretaría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grupo de sustancia, intoxicaciones, a Periodo epidemiológico 12 acumulado. Medellín 2022</a:t>
            </a:r>
            <a:endParaRPr/>
          </a:p>
        </p:txBody>
      </p:sp>
      <p:grpSp>
        <p:nvGrpSpPr>
          <p:cNvPr id="623" name="Google Shape;623;p14"/>
          <p:cNvGrpSpPr/>
          <p:nvPr/>
        </p:nvGrpSpPr>
        <p:grpSpPr>
          <a:xfrm>
            <a:off x="4905808" y="4866208"/>
            <a:ext cx="877163" cy="894649"/>
            <a:chOff x="5265956" y="1265576"/>
            <a:chExt cx="877163" cy="894649"/>
          </a:xfrm>
        </p:grpSpPr>
        <p:sp>
          <p:nvSpPr>
            <p:cNvPr id="624" name="Google Shape;624;p14"/>
            <p:cNvSpPr/>
            <p:nvPr/>
          </p:nvSpPr>
          <p:spPr>
            <a:xfrm>
              <a:off x="5327048" y="1561312"/>
              <a:ext cx="781202"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10,39%</a:t>
              </a:r>
              <a:endParaRPr b="1" sz="1600">
                <a:solidFill>
                  <a:schemeClr val="dk1"/>
                </a:solidFill>
                <a:latin typeface="Arial Narrow"/>
                <a:ea typeface="Arial Narrow"/>
                <a:cs typeface="Arial Narrow"/>
                <a:sym typeface="Arial Narrow"/>
              </a:endParaRPr>
            </a:p>
          </p:txBody>
        </p:sp>
        <p:sp>
          <p:nvSpPr>
            <p:cNvPr id="625" name="Google Shape;625;p14"/>
            <p:cNvSpPr/>
            <p:nvPr/>
          </p:nvSpPr>
          <p:spPr>
            <a:xfrm>
              <a:off x="5265956" y="1265576"/>
              <a:ext cx="87716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&lt; de 5 años</a:t>
              </a:r>
              <a:endParaRPr b="1" sz="1200" u="sng">
                <a:solidFill>
                  <a:srgbClr val="000000"/>
                </a:solidFill>
                <a:latin typeface="Arial Narrow"/>
                <a:ea typeface="Arial Narrow"/>
                <a:cs typeface="Arial Narrow"/>
                <a:sym typeface="Arial Narrow"/>
              </a:endParaRPr>
            </a:p>
          </p:txBody>
        </p:sp>
        <p:sp>
          <p:nvSpPr>
            <p:cNvPr id="626" name="Google Shape;626;p14"/>
            <p:cNvSpPr/>
            <p:nvPr/>
          </p:nvSpPr>
          <p:spPr>
            <a:xfrm>
              <a:off x="5298050" y="188322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149 casos</a:t>
              </a:r>
              <a:endParaRPr sz="1200">
                <a:solidFill>
                  <a:schemeClr val="dk1"/>
                </a:solidFill>
                <a:latin typeface="Calibri"/>
                <a:ea typeface="Calibri"/>
                <a:cs typeface="Calibri"/>
                <a:sym typeface="Calibri"/>
              </a:endParaRPr>
            </a:p>
          </p:txBody>
        </p:sp>
      </p:grpSp>
      <p:grpSp>
        <p:nvGrpSpPr>
          <p:cNvPr id="627" name="Google Shape;627;p14"/>
          <p:cNvGrpSpPr/>
          <p:nvPr/>
        </p:nvGrpSpPr>
        <p:grpSpPr>
          <a:xfrm>
            <a:off x="5986396" y="4877806"/>
            <a:ext cx="1253869" cy="895160"/>
            <a:chOff x="2370037" y="3162904"/>
            <a:chExt cx="1253869" cy="895160"/>
          </a:xfrm>
        </p:grpSpPr>
        <p:sp>
          <p:nvSpPr>
            <p:cNvPr id="628" name="Google Shape;628;p14"/>
            <p:cNvSpPr/>
            <p:nvPr/>
          </p:nvSpPr>
          <p:spPr>
            <a:xfrm>
              <a:off x="2576066" y="3431176"/>
              <a:ext cx="874090"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Oral</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57,95%</a:t>
              </a:r>
              <a:endParaRPr b="1" sz="1600">
                <a:solidFill>
                  <a:schemeClr val="dk1"/>
                </a:solidFill>
                <a:latin typeface="Arial Narrow"/>
                <a:ea typeface="Arial Narrow"/>
                <a:cs typeface="Arial Narrow"/>
                <a:sym typeface="Arial Narrow"/>
              </a:endParaRPr>
            </a:p>
          </p:txBody>
        </p:sp>
        <p:sp>
          <p:nvSpPr>
            <p:cNvPr id="629" name="Google Shape;629;p14"/>
            <p:cNvSpPr/>
            <p:nvPr/>
          </p:nvSpPr>
          <p:spPr>
            <a:xfrm>
              <a:off x="2370037" y="3162904"/>
              <a:ext cx="125386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Vía de exposición</a:t>
              </a:r>
              <a:endParaRPr b="1" sz="1200" u="sng">
                <a:solidFill>
                  <a:srgbClr val="000000"/>
                </a:solidFill>
                <a:latin typeface="Arial Narrow"/>
                <a:ea typeface="Arial Narrow"/>
                <a:cs typeface="Arial Narrow"/>
                <a:sym typeface="Arial Narrow"/>
              </a:endParaRPr>
            </a:p>
          </p:txBody>
        </p:sp>
        <p:sp>
          <p:nvSpPr>
            <p:cNvPr id="630" name="Google Shape;630;p14"/>
            <p:cNvSpPr/>
            <p:nvPr/>
          </p:nvSpPr>
          <p:spPr>
            <a:xfrm>
              <a:off x="2716410" y="378106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831 casos</a:t>
              </a:r>
              <a:endParaRPr sz="1200">
                <a:solidFill>
                  <a:schemeClr val="dk1"/>
                </a:solidFill>
                <a:latin typeface="Calibri"/>
                <a:ea typeface="Calibri"/>
                <a:cs typeface="Calibri"/>
                <a:sym typeface="Calibri"/>
              </a:endParaRPr>
            </a:p>
          </p:txBody>
        </p:sp>
      </p:grpSp>
      <p:sp>
        <p:nvSpPr>
          <p:cNvPr id="631" name="Google Shape;631;p14"/>
          <p:cNvSpPr txBox="1"/>
          <p:nvPr/>
        </p:nvSpPr>
        <p:spPr>
          <a:xfrm>
            <a:off x="1989184" y="2911116"/>
            <a:ext cx="2331346"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Incidencia en población general x 100,000 habitantes</a:t>
            </a:r>
            <a:endParaRPr b="1" sz="1050">
              <a:solidFill>
                <a:schemeClr val="dk1"/>
              </a:solidFill>
              <a:latin typeface="Arial Narrow"/>
              <a:ea typeface="Arial Narrow"/>
              <a:cs typeface="Arial Narrow"/>
              <a:sym typeface="Arial Narrow"/>
            </a:endParaRPr>
          </a:p>
        </p:txBody>
      </p:sp>
      <p:sp>
        <p:nvSpPr>
          <p:cNvPr id="632" name="Google Shape;632;p14"/>
          <p:cNvSpPr txBox="1"/>
          <p:nvPr/>
        </p:nvSpPr>
        <p:spPr>
          <a:xfrm>
            <a:off x="2329383" y="3271156"/>
            <a:ext cx="157286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54,88 * cada 100 mil</a:t>
            </a:r>
            <a:endParaRPr/>
          </a:p>
        </p:txBody>
      </p:sp>
      <p:sp>
        <p:nvSpPr>
          <p:cNvPr id="633" name="Google Shape;633;p14"/>
          <p:cNvSpPr txBox="1"/>
          <p:nvPr/>
        </p:nvSpPr>
        <p:spPr>
          <a:xfrm>
            <a:off x="4083293" y="2911116"/>
            <a:ext cx="1605389"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Casos confirmados por laboratorio de intoxicación por metanol</a:t>
            </a:r>
            <a:endParaRPr b="1" sz="1050">
              <a:solidFill>
                <a:schemeClr val="dk1"/>
              </a:solidFill>
              <a:latin typeface="Arial Narrow"/>
              <a:ea typeface="Arial Narrow"/>
              <a:cs typeface="Arial Narrow"/>
              <a:sym typeface="Arial Narrow"/>
            </a:endParaRPr>
          </a:p>
        </p:txBody>
      </p:sp>
      <p:sp>
        <p:nvSpPr>
          <p:cNvPr id="634" name="Google Shape;634;p14"/>
          <p:cNvSpPr txBox="1"/>
          <p:nvPr/>
        </p:nvSpPr>
        <p:spPr>
          <a:xfrm>
            <a:off x="4703339" y="3449170"/>
            <a:ext cx="39786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0%</a:t>
            </a:r>
            <a:endParaRPr/>
          </a:p>
        </p:txBody>
      </p:sp>
      <p:sp>
        <p:nvSpPr>
          <p:cNvPr id="635" name="Google Shape;635;p14"/>
          <p:cNvSpPr/>
          <p:nvPr/>
        </p:nvSpPr>
        <p:spPr>
          <a:xfrm>
            <a:off x="2235549" y="2533188"/>
            <a:ext cx="4965349"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36" name="Google Shape;636;p14"/>
          <p:cNvGrpSpPr/>
          <p:nvPr/>
        </p:nvGrpSpPr>
        <p:grpSpPr>
          <a:xfrm>
            <a:off x="2424996" y="2603074"/>
            <a:ext cx="3446504" cy="276999"/>
            <a:chOff x="2448322" y="74775"/>
            <a:chExt cx="3446504" cy="276999"/>
          </a:xfrm>
        </p:grpSpPr>
        <p:sp>
          <p:nvSpPr>
            <p:cNvPr id="637" name="Google Shape;637;p1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38" name="Google Shape;638;p14"/>
            <p:cNvCxnSpPr>
              <a:stCxn id="6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39" name="Google Shape;639;p1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640" name="Google Shape;640;p14"/>
          <p:cNvSpPr txBox="1"/>
          <p:nvPr/>
        </p:nvSpPr>
        <p:spPr>
          <a:xfrm>
            <a:off x="5894826" y="2920771"/>
            <a:ext cx="1282226"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brotes en población confinada</a:t>
            </a:r>
            <a:endParaRPr b="1" sz="1050">
              <a:solidFill>
                <a:schemeClr val="dk1"/>
              </a:solidFill>
              <a:latin typeface="Arial Narrow"/>
              <a:ea typeface="Arial Narrow"/>
              <a:cs typeface="Arial Narrow"/>
              <a:sym typeface="Arial Narrow"/>
            </a:endParaRPr>
          </a:p>
        </p:txBody>
      </p:sp>
      <p:pic>
        <p:nvPicPr>
          <p:cNvPr id="641" name="Google Shape;641;p14"/>
          <p:cNvPicPr preferRelativeResize="0"/>
          <p:nvPr/>
        </p:nvPicPr>
        <p:blipFill rotWithShape="1">
          <a:blip r:embed="rId7">
            <a:alphaModFix/>
          </a:blip>
          <a:srcRect b="0" l="0" r="0" t="14231"/>
          <a:stretch/>
        </p:blipFill>
        <p:spPr>
          <a:xfrm>
            <a:off x="4270803" y="4456042"/>
            <a:ext cx="508027" cy="482577"/>
          </a:xfrm>
          <a:prstGeom prst="rect">
            <a:avLst/>
          </a:prstGeom>
          <a:noFill/>
          <a:ln>
            <a:noFill/>
          </a:ln>
        </p:spPr>
      </p:pic>
      <p:pic>
        <p:nvPicPr>
          <p:cNvPr id="642" name="Google Shape;642;p14"/>
          <p:cNvPicPr preferRelativeResize="0"/>
          <p:nvPr/>
        </p:nvPicPr>
        <p:blipFill rotWithShape="1">
          <a:blip r:embed="rId8">
            <a:alphaModFix/>
          </a:blip>
          <a:srcRect b="0" l="0" r="0" t="0"/>
          <a:stretch/>
        </p:blipFill>
        <p:spPr>
          <a:xfrm>
            <a:off x="5094423" y="4375173"/>
            <a:ext cx="458010" cy="520466"/>
          </a:xfrm>
          <a:prstGeom prst="rect">
            <a:avLst/>
          </a:prstGeom>
          <a:noFill/>
          <a:ln>
            <a:noFill/>
          </a:ln>
        </p:spPr>
      </p:pic>
      <p:pic>
        <p:nvPicPr>
          <p:cNvPr id="643" name="Google Shape;643;p14"/>
          <p:cNvPicPr preferRelativeResize="0"/>
          <p:nvPr/>
        </p:nvPicPr>
        <p:blipFill rotWithShape="1">
          <a:blip r:embed="rId9">
            <a:alphaModFix/>
          </a:blip>
          <a:srcRect b="0" l="0" r="0" t="0"/>
          <a:stretch/>
        </p:blipFill>
        <p:spPr>
          <a:xfrm>
            <a:off x="6151745" y="4189418"/>
            <a:ext cx="935931" cy="713784"/>
          </a:xfrm>
          <a:prstGeom prst="rect">
            <a:avLst/>
          </a:prstGeom>
          <a:noFill/>
          <a:ln>
            <a:noFill/>
          </a:ln>
        </p:spPr>
      </p:pic>
      <p:pic>
        <p:nvPicPr>
          <p:cNvPr id="644" name="Google Shape;644;p14"/>
          <p:cNvPicPr preferRelativeResize="0"/>
          <p:nvPr/>
        </p:nvPicPr>
        <p:blipFill rotWithShape="1">
          <a:blip r:embed="rId10">
            <a:alphaModFix/>
          </a:blip>
          <a:srcRect b="0" l="0" r="0" t="0"/>
          <a:stretch/>
        </p:blipFill>
        <p:spPr>
          <a:xfrm>
            <a:off x="3802389" y="6025389"/>
            <a:ext cx="642392" cy="636332"/>
          </a:xfrm>
          <a:prstGeom prst="rect">
            <a:avLst/>
          </a:prstGeom>
          <a:noFill/>
          <a:ln>
            <a:noFill/>
          </a:ln>
        </p:spPr>
      </p:pic>
      <p:pic>
        <p:nvPicPr>
          <p:cNvPr id="645" name="Google Shape;645;p14"/>
          <p:cNvPicPr preferRelativeResize="0"/>
          <p:nvPr/>
        </p:nvPicPr>
        <p:blipFill rotWithShape="1">
          <a:blip r:embed="rId11">
            <a:alphaModFix/>
          </a:blip>
          <a:srcRect b="0" l="0" r="0" t="0"/>
          <a:stretch/>
        </p:blipFill>
        <p:spPr>
          <a:xfrm>
            <a:off x="4636123" y="6009827"/>
            <a:ext cx="623710" cy="601234"/>
          </a:xfrm>
          <a:prstGeom prst="rect">
            <a:avLst/>
          </a:prstGeom>
          <a:noFill/>
          <a:ln>
            <a:noFill/>
          </a:ln>
        </p:spPr>
      </p:pic>
      <p:grpSp>
        <p:nvGrpSpPr>
          <p:cNvPr id="646" name="Google Shape;646;p14"/>
          <p:cNvGrpSpPr/>
          <p:nvPr/>
        </p:nvGrpSpPr>
        <p:grpSpPr>
          <a:xfrm>
            <a:off x="3702805" y="6605790"/>
            <a:ext cx="823641" cy="882974"/>
            <a:chOff x="1073622" y="1243369"/>
            <a:chExt cx="823641" cy="882974"/>
          </a:xfrm>
        </p:grpSpPr>
        <p:sp>
          <p:nvSpPr>
            <p:cNvPr id="647" name="Google Shape;647;p14"/>
            <p:cNvSpPr/>
            <p:nvPr/>
          </p:nvSpPr>
          <p:spPr>
            <a:xfrm>
              <a:off x="1073622" y="1520368"/>
              <a:ext cx="781729"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46,23%</a:t>
              </a:r>
              <a:endParaRPr b="1" sz="1600">
                <a:solidFill>
                  <a:schemeClr val="dk1"/>
                </a:solidFill>
                <a:latin typeface="Arial Narrow"/>
                <a:ea typeface="Arial Narrow"/>
                <a:cs typeface="Arial Narrow"/>
                <a:sym typeface="Arial Narrow"/>
              </a:endParaRPr>
            </a:p>
          </p:txBody>
        </p:sp>
        <p:sp>
          <p:nvSpPr>
            <p:cNvPr id="648" name="Google Shape;648;p14"/>
            <p:cNvSpPr/>
            <p:nvPr/>
          </p:nvSpPr>
          <p:spPr>
            <a:xfrm>
              <a:off x="1180698" y="1243369"/>
              <a:ext cx="5501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Hogar</a:t>
              </a:r>
              <a:endParaRPr/>
            </a:p>
          </p:txBody>
        </p:sp>
        <p:sp>
          <p:nvSpPr>
            <p:cNvPr id="649" name="Google Shape;649;p14"/>
            <p:cNvSpPr/>
            <p:nvPr/>
          </p:nvSpPr>
          <p:spPr>
            <a:xfrm>
              <a:off x="1073623" y="1849344"/>
              <a:ext cx="8236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663 casos</a:t>
              </a:r>
              <a:endParaRPr sz="1200">
                <a:solidFill>
                  <a:schemeClr val="dk1"/>
                </a:solidFill>
                <a:latin typeface="Calibri"/>
                <a:ea typeface="Calibri"/>
                <a:cs typeface="Calibri"/>
                <a:sym typeface="Calibri"/>
              </a:endParaRPr>
            </a:p>
          </p:txBody>
        </p:sp>
      </p:grpSp>
      <p:grpSp>
        <p:nvGrpSpPr>
          <p:cNvPr id="650" name="Google Shape;650;p14"/>
          <p:cNvGrpSpPr/>
          <p:nvPr/>
        </p:nvGrpSpPr>
        <p:grpSpPr>
          <a:xfrm>
            <a:off x="4013888" y="4872449"/>
            <a:ext cx="904415" cy="883043"/>
            <a:chOff x="1033171" y="8262441"/>
            <a:chExt cx="904415" cy="883043"/>
          </a:xfrm>
        </p:grpSpPr>
        <p:sp>
          <p:nvSpPr>
            <p:cNvPr id="651" name="Google Shape;651;p14"/>
            <p:cNvSpPr/>
            <p:nvPr/>
          </p:nvSpPr>
          <p:spPr>
            <a:xfrm>
              <a:off x="1073490" y="8535741"/>
              <a:ext cx="826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14,44%</a:t>
              </a:r>
              <a:endParaRPr b="1" sz="1600">
                <a:solidFill>
                  <a:schemeClr val="dk1"/>
                </a:solidFill>
                <a:latin typeface="Arial Narrow"/>
                <a:ea typeface="Arial Narrow"/>
                <a:cs typeface="Arial Narrow"/>
                <a:sym typeface="Arial Narrow"/>
              </a:endParaRPr>
            </a:p>
          </p:txBody>
        </p:sp>
        <p:sp>
          <p:nvSpPr>
            <p:cNvPr id="652" name="Google Shape;652;p14"/>
            <p:cNvSpPr/>
            <p:nvPr/>
          </p:nvSpPr>
          <p:spPr>
            <a:xfrm>
              <a:off x="1033171" y="8262441"/>
              <a:ext cx="86754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5 a 18 años</a:t>
              </a:r>
              <a:endParaRPr b="1" sz="1200" u="sng">
                <a:solidFill>
                  <a:srgbClr val="000000"/>
                </a:solidFill>
                <a:latin typeface="Arial Narrow"/>
                <a:ea typeface="Arial Narrow"/>
                <a:cs typeface="Arial Narrow"/>
                <a:sym typeface="Arial Narrow"/>
              </a:endParaRPr>
            </a:p>
          </p:txBody>
        </p:sp>
        <p:sp>
          <p:nvSpPr>
            <p:cNvPr id="653" name="Google Shape;653;p14"/>
            <p:cNvSpPr/>
            <p:nvPr/>
          </p:nvSpPr>
          <p:spPr>
            <a:xfrm>
              <a:off x="1146985" y="886848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207 casos</a:t>
              </a:r>
              <a:endParaRPr sz="1200">
                <a:solidFill>
                  <a:schemeClr val="dk1"/>
                </a:solidFill>
                <a:latin typeface="Calibri"/>
                <a:ea typeface="Calibri"/>
                <a:cs typeface="Calibri"/>
                <a:sym typeface="Calibri"/>
              </a:endParaRPr>
            </a:p>
          </p:txBody>
        </p:sp>
      </p:grpSp>
      <p:pic>
        <p:nvPicPr>
          <p:cNvPr id="654" name="Google Shape;654;p14"/>
          <p:cNvPicPr preferRelativeResize="0"/>
          <p:nvPr/>
        </p:nvPicPr>
        <p:blipFill rotWithShape="1">
          <a:blip r:embed="rId12">
            <a:alphaModFix/>
          </a:blip>
          <a:srcRect b="0" l="0" r="0" t="0"/>
          <a:stretch/>
        </p:blipFill>
        <p:spPr>
          <a:xfrm>
            <a:off x="6454409" y="5996223"/>
            <a:ext cx="687960" cy="663390"/>
          </a:xfrm>
          <a:prstGeom prst="rect">
            <a:avLst/>
          </a:prstGeom>
          <a:noFill/>
          <a:ln>
            <a:noFill/>
          </a:ln>
        </p:spPr>
      </p:pic>
      <p:grpSp>
        <p:nvGrpSpPr>
          <p:cNvPr id="655" name="Google Shape;655;p14"/>
          <p:cNvGrpSpPr/>
          <p:nvPr/>
        </p:nvGrpSpPr>
        <p:grpSpPr>
          <a:xfrm>
            <a:off x="6383433" y="6588420"/>
            <a:ext cx="774775" cy="903208"/>
            <a:chOff x="5327048" y="1270665"/>
            <a:chExt cx="774775" cy="903208"/>
          </a:xfrm>
        </p:grpSpPr>
        <p:sp>
          <p:nvSpPr>
            <p:cNvPr id="656" name="Google Shape;656;p14"/>
            <p:cNvSpPr/>
            <p:nvPr/>
          </p:nvSpPr>
          <p:spPr>
            <a:xfrm>
              <a:off x="5327048"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6,28%</a:t>
              </a:r>
              <a:endParaRPr b="1" sz="1600">
                <a:solidFill>
                  <a:schemeClr val="dk1"/>
                </a:solidFill>
                <a:latin typeface="Arial Narrow"/>
                <a:ea typeface="Arial Narrow"/>
                <a:cs typeface="Arial Narrow"/>
                <a:sym typeface="Arial Narrow"/>
              </a:endParaRPr>
            </a:p>
          </p:txBody>
        </p:sp>
        <p:sp>
          <p:nvSpPr>
            <p:cNvPr id="657" name="Google Shape;657;p14"/>
            <p:cNvSpPr/>
            <p:nvPr/>
          </p:nvSpPr>
          <p:spPr>
            <a:xfrm>
              <a:off x="5338616" y="1270665"/>
              <a:ext cx="66986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Trabajo </a:t>
              </a:r>
              <a:endParaRPr b="1" sz="1200" u="sng">
                <a:solidFill>
                  <a:srgbClr val="000000"/>
                </a:solidFill>
                <a:latin typeface="Arial Narrow"/>
                <a:ea typeface="Arial Narrow"/>
                <a:cs typeface="Arial Narrow"/>
                <a:sym typeface="Arial Narrow"/>
              </a:endParaRPr>
            </a:p>
          </p:txBody>
        </p:sp>
        <p:sp>
          <p:nvSpPr>
            <p:cNvPr id="658" name="Google Shape;658;p14"/>
            <p:cNvSpPr/>
            <p:nvPr/>
          </p:nvSpPr>
          <p:spPr>
            <a:xfrm>
              <a:off x="5381754" y="189687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90 casos</a:t>
              </a:r>
              <a:endParaRPr sz="1200">
                <a:solidFill>
                  <a:schemeClr val="dk1"/>
                </a:solidFill>
                <a:latin typeface="Calibri"/>
                <a:ea typeface="Calibri"/>
                <a:cs typeface="Calibri"/>
                <a:sym typeface="Calibri"/>
              </a:endParaRPr>
            </a:p>
          </p:txBody>
        </p:sp>
      </p:grpSp>
      <p:pic>
        <p:nvPicPr>
          <p:cNvPr id="659" name="Google Shape;659;p14"/>
          <p:cNvPicPr preferRelativeResize="0"/>
          <p:nvPr/>
        </p:nvPicPr>
        <p:blipFill rotWithShape="1">
          <a:blip r:embed="rId13">
            <a:alphaModFix/>
          </a:blip>
          <a:srcRect b="0" l="0" r="0" t="0"/>
          <a:stretch/>
        </p:blipFill>
        <p:spPr>
          <a:xfrm>
            <a:off x="5600783" y="6036718"/>
            <a:ext cx="493788" cy="633211"/>
          </a:xfrm>
          <a:prstGeom prst="rect">
            <a:avLst/>
          </a:prstGeom>
          <a:noFill/>
          <a:ln>
            <a:noFill/>
          </a:ln>
        </p:spPr>
      </p:pic>
      <p:grpSp>
        <p:nvGrpSpPr>
          <p:cNvPr id="660" name="Google Shape;660;p14"/>
          <p:cNvGrpSpPr/>
          <p:nvPr/>
        </p:nvGrpSpPr>
        <p:grpSpPr>
          <a:xfrm>
            <a:off x="5309646" y="6613815"/>
            <a:ext cx="1144763" cy="895160"/>
            <a:chOff x="2420491" y="3162904"/>
            <a:chExt cx="1144763" cy="895160"/>
          </a:xfrm>
        </p:grpSpPr>
        <p:sp>
          <p:nvSpPr>
            <p:cNvPr id="661" name="Google Shape;661;p14"/>
            <p:cNvSpPr/>
            <p:nvPr/>
          </p:nvSpPr>
          <p:spPr>
            <a:xfrm>
              <a:off x="2609254" y="3431176"/>
              <a:ext cx="733607"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9,62%</a:t>
              </a:r>
              <a:endParaRPr b="1" sz="1600">
                <a:solidFill>
                  <a:schemeClr val="dk1"/>
                </a:solidFill>
                <a:latin typeface="Arial Narrow"/>
                <a:ea typeface="Arial Narrow"/>
                <a:cs typeface="Arial Narrow"/>
                <a:sym typeface="Arial Narrow"/>
              </a:endParaRPr>
            </a:p>
          </p:txBody>
        </p:sp>
        <p:sp>
          <p:nvSpPr>
            <p:cNvPr id="662" name="Google Shape;662;p14"/>
            <p:cNvSpPr/>
            <p:nvPr/>
          </p:nvSpPr>
          <p:spPr>
            <a:xfrm>
              <a:off x="2420491" y="3162904"/>
              <a:ext cx="114476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Bares/Tabernas</a:t>
              </a:r>
              <a:endParaRPr b="1" sz="1200" u="sng">
                <a:solidFill>
                  <a:srgbClr val="000000"/>
                </a:solidFill>
                <a:latin typeface="Arial Narrow"/>
                <a:ea typeface="Arial Narrow"/>
                <a:cs typeface="Arial Narrow"/>
                <a:sym typeface="Arial Narrow"/>
              </a:endParaRPr>
            </a:p>
          </p:txBody>
        </p:sp>
        <p:sp>
          <p:nvSpPr>
            <p:cNvPr id="663" name="Google Shape;663;p14"/>
            <p:cNvSpPr/>
            <p:nvPr/>
          </p:nvSpPr>
          <p:spPr>
            <a:xfrm>
              <a:off x="2606048" y="378106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138 casos</a:t>
              </a:r>
              <a:endParaRPr sz="1200">
                <a:solidFill>
                  <a:schemeClr val="dk1"/>
                </a:solidFill>
                <a:latin typeface="Calibri"/>
                <a:ea typeface="Calibri"/>
                <a:cs typeface="Calibri"/>
                <a:sym typeface="Calibri"/>
              </a:endParaRPr>
            </a:p>
          </p:txBody>
        </p:sp>
      </p:grpSp>
      <p:sp>
        <p:nvSpPr>
          <p:cNvPr id="664" name="Google Shape;664;p14"/>
          <p:cNvSpPr txBox="1"/>
          <p:nvPr/>
        </p:nvSpPr>
        <p:spPr>
          <a:xfrm>
            <a:off x="5902928" y="3440403"/>
            <a:ext cx="123944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No hubo casos</a:t>
            </a:r>
            <a:endParaRPr/>
          </a:p>
        </p:txBody>
      </p:sp>
      <p:grpSp>
        <p:nvGrpSpPr>
          <p:cNvPr id="665" name="Google Shape;665;p14"/>
          <p:cNvGrpSpPr/>
          <p:nvPr/>
        </p:nvGrpSpPr>
        <p:grpSpPr>
          <a:xfrm>
            <a:off x="2405662" y="4024402"/>
            <a:ext cx="2480324" cy="436842"/>
            <a:chOff x="3054754" y="484500"/>
            <a:chExt cx="2375609" cy="436842"/>
          </a:xfrm>
        </p:grpSpPr>
        <p:sp>
          <p:nvSpPr>
            <p:cNvPr id="666" name="Google Shape;666;p14"/>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67" name="Google Shape;667;p14"/>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 y Edad</a:t>
              </a:r>
              <a:endParaRPr/>
            </a:p>
          </p:txBody>
        </p:sp>
      </p:grpSp>
      <p:grpSp>
        <p:nvGrpSpPr>
          <p:cNvPr id="668" name="Google Shape;668;p14"/>
          <p:cNvGrpSpPr/>
          <p:nvPr/>
        </p:nvGrpSpPr>
        <p:grpSpPr>
          <a:xfrm>
            <a:off x="3861366" y="5640349"/>
            <a:ext cx="3281002" cy="436842"/>
            <a:chOff x="3054754" y="484500"/>
            <a:chExt cx="2375609" cy="436842"/>
          </a:xfrm>
        </p:grpSpPr>
        <p:sp>
          <p:nvSpPr>
            <p:cNvPr id="669" name="Google Shape;669;p14"/>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70" name="Google Shape;670;p14"/>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Lugar de exposición</a:t>
              </a:r>
              <a:endParaRPr/>
            </a:p>
          </p:txBody>
        </p:sp>
      </p:grpSp>
      <p:sp>
        <p:nvSpPr>
          <p:cNvPr id="671" name="Google Shape;671;p14"/>
          <p:cNvSpPr/>
          <p:nvPr/>
        </p:nvSpPr>
        <p:spPr>
          <a:xfrm>
            <a:off x="-11503" y="8429079"/>
            <a:ext cx="7135004"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El comportamiento de la notificación tuvo un aumento del 2,94% respecto al mismo periodo del año anterior.</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Alrededor del 56,83% de las notificaciones relacionadas con las intoxicaciones corresponden aquellas notificadas por sustancias psicoactivas, principalmente en los hombres y dichas exposiciones ocurrieron en el hogar. </a:t>
            </a:r>
            <a:endParaRPr sz="1200">
              <a:solidFill>
                <a:srgbClr val="FF0000"/>
              </a:solidFill>
              <a:latin typeface="Arial Narrow"/>
              <a:ea typeface="Arial Narrow"/>
              <a:cs typeface="Arial Narrow"/>
              <a:sym typeface="Arial Narrow"/>
            </a:endParaRPr>
          </a:p>
        </p:txBody>
      </p:sp>
      <p:sp>
        <p:nvSpPr>
          <p:cNvPr id="672" name="Google Shape;672;p14"/>
          <p:cNvSpPr/>
          <p:nvPr/>
        </p:nvSpPr>
        <p:spPr>
          <a:xfrm>
            <a:off x="-1849" y="8013308"/>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73" name="Google Shape;673;p14"/>
          <p:cNvGrpSpPr/>
          <p:nvPr/>
        </p:nvGrpSpPr>
        <p:grpSpPr>
          <a:xfrm>
            <a:off x="93859" y="8056850"/>
            <a:ext cx="3446504" cy="276999"/>
            <a:chOff x="2448322" y="33831"/>
            <a:chExt cx="3446504" cy="276999"/>
          </a:xfrm>
        </p:grpSpPr>
        <p:sp>
          <p:nvSpPr>
            <p:cNvPr id="674" name="Google Shape;674;p14"/>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75" name="Google Shape;675;p14"/>
            <p:cNvCxnSpPr>
              <a:stCxn id="674"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676" name="Google Shape;676;p14"/>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grpSp>
        <p:nvGrpSpPr>
          <p:cNvPr id="677" name="Google Shape;677;p14"/>
          <p:cNvGrpSpPr/>
          <p:nvPr/>
        </p:nvGrpSpPr>
        <p:grpSpPr>
          <a:xfrm>
            <a:off x="3132739" y="4419182"/>
            <a:ext cx="879488" cy="1377146"/>
            <a:chOff x="1708524" y="1209162"/>
            <a:chExt cx="1075155" cy="1830651"/>
          </a:xfrm>
        </p:grpSpPr>
        <p:sp>
          <p:nvSpPr>
            <p:cNvPr id="678" name="Google Shape;678;p14"/>
            <p:cNvSpPr/>
            <p:nvPr/>
          </p:nvSpPr>
          <p:spPr>
            <a:xfrm>
              <a:off x="1708524" y="2181418"/>
              <a:ext cx="966980" cy="44279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39,47%</a:t>
              </a:r>
              <a:endParaRPr b="1" sz="1600">
                <a:solidFill>
                  <a:schemeClr val="dk1"/>
                </a:solidFill>
                <a:latin typeface="Arial Narrow"/>
                <a:ea typeface="Arial Narrow"/>
                <a:cs typeface="Arial Narrow"/>
                <a:sym typeface="Arial Narrow"/>
              </a:endParaRPr>
            </a:p>
          </p:txBody>
        </p:sp>
        <p:sp>
          <p:nvSpPr>
            <p:cNvPr id="679" name="Google Shape;679;p14"/>
            <p:cNvSpPr/>
            <p:nvPr/>
          </p:nvSpPr>
          <p:spPr>
            <a:xfrm>
              <a:off x="1715245" y="1803779"/>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680" name="Google Shape;680;p14"/>
            <p:cNvSpPr/>
            <p:nvPr/>
          </p:nvSpPr>
          <p:spPr>
            <a:xfrm>
              <a:off x="1817186" y="2671596"/>
              <a:ext cx="966493" cy="3682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566 casos</a:t>
              </a:r>
              <a:endParaRPr sz="1200">
                <a:solidFill>
                  <a:schemeClr val="dk1"/>
                </a:solidFill>
                <a:latin typeface="Calibri"/>
                <a:ea typeface="Calibri"/>
                <a:cs typeface="Calibri"/>
                <a:sym typeface="Calibri"/>
              </a:endParaRPr>
            </a:p>
          </p:txBody>
        </p:sp>
        <p:pic>
          <p:nvPicPr>
            <p:cNvPr id="681" name="Google Shape;681;p14"/>
            <p:cNvPicPr preferRelativeResize="0"/>
            <p:nvPr/>
          </p:nvPicPr>
          <p:blipFill rotWithShape="1">
            <a:blip r:embed="rId6">
              <a:alphaModFix/>
            </a:blip>
            <a:srcRect b="0" l="29313" r="56038" t="7366"/>
            <a:stretch/>
          </p:blipFill>
          <p:spPr>
            <a:xfrm>
              <a:off x="1875394" y="1209162"/>
              <a:ext cx="530003" cy="699844"/>
            </a:xfrm>
            <a:prstGeom prst="rect">
              <a:avLst/>
            </a:prstGeom>
            <a:noFill/>
            <a:ln>
              <a:noFill/>
            </a:ln>
          </p:spPr>
        </p:pic>
      </p:grpSp>
      <p:pic>
        <p:nvPicPr>
          <p:cNvPr id="682" name="Google Shape;682;p14"/>
          <p:cNvPicPr preferRelativeResize="0"/>
          <p:nvPr/>
        </p:nvPicPr>
        <p:blipFill rotWithShape="1">
          <a:blip r:embed="rId14">
            <a:alphaModFix/>
          </a:blip>
          <a:srcRect b="0" l="0" r="0" t="0"/>
          <a:stretch/>
        </p:blipFill>
        <p:spPr>
          <a:xfrm>
            <a:off x="2249152" y="426151"/>
            <a:ext cx="4909056" cy="1786047"/>
          </a:xfrm>
          <a:prstGeom prst="rect">
            <a:avLst/>
          </a:prstGeom>
          <a:noFill/>
          <a:ln>
            <a:noFill/>
          </a:ln>
        </p:spPr>
      </p:pic>
      <p:pic>
        <p:nvPicPr>
          <p:cNvPr id="683" name="Google Shape;683;p14"/>
          <p:cNvPicPr preferRelativeResize="0"/>
          <p:nvPr/>
        </p:nvPicPr>
        <p:blipFill rotWithShape="1">
          <a:blip r:embed="rId15">
            <a:alphaModFix/>
          </a:blip>
          <a:srcRect b="0" l="0" r="0" t="0"/>
          <a:stretch/>
        </p:blipFill>
        <p:spPr>
          <a:xfrm>
            <a:off x="-20666" y="5719855"/>
            <a:ext cx="3570149" cy="19661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pic>
        <p:nvPicPr>
          <p:cNvPr id="688" name="Google Shape;688;p15"/>
          <p:cNvPicPr preferRelativeResize="0"/>
          <p:nvPr/>
        </p:nvPicPr>
        <p:blipFill rotWithShape="1">
          <a:blip r:embed="rId3">
            <a:alphaModFix/>
          </a:blip>
          <a:srcRect b="0" l="0" r="0" t="75483"/>
          <a:stretch/>
        </p:blipFill>
        <p:spPr>
          <a:xfrm>
            <a:off x="568" y="4771410"/>
            <a:ext cx="2180731" cy="1439461"/>
          </a:xfrm>
          <a:prstGeom prst="rect">
            <a:avLst/>
          </a:prstGeom>
          <a:noFill/>
          <a:ln>
            <a:noFill/>
          </a:ln>
        </p:spPr>
      </p:pic>
      <p:pic>
        <p:nvPicPr>
          <p:cNvPr id="689" name="Google Shape;689;p15"/>
          <p:cNvPicPr preferRelativeResize="0"/>
          <p:nvPr/>
        </p:nvPicPr>
        <p:blipFill rotWithShape="1">
          <a:blip r:embed="rId4">
            <a:alphaModFix/>
          </a:blip>
          <a:srcRect b="0" l="0" r="0" t="0"/>
          <a:stretch/>
        </p:blipFill>
        <p:spPr>
          <a:xfrm>
            <a:off x="-14180" y="0"/>
            <a:ext cx="2166585" cy="2824178"/>
          </a:xfrm>
          <a:prstGeom prst="rect">
            <a:avLst/>
          </a:prstGeom>
          <a:noFill/>
          <a:ln>
            <a:noFill/>
          </a:ln>
        </p:spPr>
      </p:pic>
      <p:pic>
        <p:nvPicPr>
          <p:cNvPr id="690" name="Google Shape;690;p15"/>
          <p:cNvPicPr preferRelativeResize="0"/>
          <p:nvPr/>
        </p:nvPicPr>
        <p:blipFill rotWithShape="1">
          <a:blip r:embed="rId3">
            <a:alphaModFix/>
          </a:blip>
          <a:srcRect b="0" l="0" r="0" t="51431"/>
          <a:stretch/>
        </p:blipFill>
        <p:spPr>
          <a:xfrm>
            <a:off x="0" y="2824178"/>
            <a:ext cx="2180731" cy="2851629"/>
          </a:xfrm>
          <a:prstGeom prst="rect">
            <a:avLst/>
          </a:prstGeom>
          <a:noFill/>
          <a:ln>
            <a:noFill/>
          </a:ln>
        </p:spPr>
      </p:pic>
      <p:sp>
        <p:nvSpPr>
          <p:cNvPr id="691" name="Google Shape;691;p15"/>
          <p:cNvSpPr txBox="1"/>
          <p:nvPr/>
        </p:nvSpPr>
        <p:spPr>
          <a:xfrm>
            <a:off x="-28154" y="2367583"/>
            <a:ext cx="22514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12 - 2022</a:t>
            </a:r>
            <a:endParaRPr/>
          </a:p>
        </p:txBody>
      </p:sp>
      <p:grpSp>
        <p:nvGrpSpPr>
          <p:cNvPr id="692" name="Google Shape;692;p15"/>
          <p:cNvGrpSpPr/>
          <p:nvPr/>
        </p:nvGrpSpPr>
        <p:grpSpPr>
          <a:xfrm>
            <a:off x="144066" y="4161193"/>
            <a:ext cx="1892650" cy="488476"/>
            <a:chOff x="2397524" y="3379972"/>
            <a:chExt cx="4508500" cy="904875"/>
          </a:xfrm>
        </p:grpSpPr>
        <p:pic>
          <p:nvPicPr>
            <p:cNvPr id="693" name="Google Shape;693;p15"/>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694" name="Google Shape;694;p15"/>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619</a:t>
              </a:r>
              <a:endParaRPr b="1" sz="1800">
                <a:solidFill>
                  <a:schemeClr val="dk1"/>
                </a:solidFill>
                <a:latin typeface="Arial Narrow"/>
                <a:ea typeface="Arial Narrow"/>
                <a:cs typeface="Arial Narrow"/>
                <a:sym typeface="Arial Narrow"/>
              </a:endParaRPr>
            </a:p>
          </p:txBody>
        </p:sp>
      </p:grpSp>
      <p:grpSp>
        <p:nvGrpSpPr>
          <p:cNvPr id="695" name="Google Shape;695;p15"/>
          <p:cNvGrpSpPr/>
          <p:nvPr/>
        </p:nvGrpSpPr>
        <p:grpSpPr>
          <a:xfrm>
            <a:off x="2448322" y="74775"/>
            <a:ext cx="3446504" cy="276999"/>
            <a:chOff x="2448322" y="74775"/>
            <a:chExt cx="3446504" cy="276999"/>
          </a:xfrm>
        </p:grpSpPr>
        <p:sp>
          <p:nvSpPr>
            <p:cNvPr id="696" name="Google Shape;696;p1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97" name="Google Shape;697;p15"/>
            <p:cNvCxnSpPr>
              <a:stCxn id="69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98" name="Google Shape;698;p1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699" name="Google Shape;699;p1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15</a:t>
            </a:r>
            <a:endParaRPr b="1" sz="1050">
              <a:solidFill>
                <a:schemeClr val="dk1"/>
              </a:solidFill>
              <a:latin typeface="Arial Narrow"/>
              <a:ea typeface="Arial Narrow"/>
              <a:cs typeface="Arial Narrow"/>
              <a:sym typeface="Arial Narrow"/>
            </a:endParaRPr>
          </a:p>
        </p:txBody>
      </p:sp>
      <p:sp>
        <p:nvSpPr>
          <p:cNvPr id="700" name="Google Shape;700;p15"/>
          <p:cNvSpPr txBox="1"/>
          <p:nvPr>
            <p:ph type="ctrTitle"/>
          </p:nvPr>
        </p:nvSpPr>
        <p:spPr>
          <a:xfrm>
            <a:off x="-28154" y="14590"/>
            <a:ext cx="2208885" cy="1323439"/>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Enfermedad transmitida por alimentos ETA</a:t>
            </a:r>
            <a:br>
              <a:rPr b="1" lang="es-ES" sz="2000">
                <a:solidFill>
                  <a:srgbClr val="C00000"/>
                </a:solidFill>
                <a:latin typeface="Arial Narrow"/>
                <a:ea typeface="Arial Narrow"/>
                <a:cs typeface="Arial Narrow"/>
                <a:sym typeface="Arial Narrow"/>
              </a:rPr>
            </a:br>
            <a:endParaRPr b="1" sz="2000">
              <a:solidFill>
                <a:srgbClr val="C00000"/>
              </a:solidFill>
              <a:latin typeface="Arial Narrow"/>
              <a:ea typeface="Arial Narrow"/>
              <a:cs typeface="Arial Narrow"/>
              <a:sym typeface="Arial Narrow"/>
            </a:endParaRPr>
          </a:p>
        </p:txBody>
      </p:sp>
      <p:pic>
        <p:nvPicPr>
          <p:cNvPr id="701" name="Google Shape;701;p15"/>
          <p:cNvPicPr preferRelativeResize="0"/>
          <p:nvPr/>
        </p:nvPicPr>
        <p:blipFill rotWithShape="1">
          <a:blip r:embed="rId6">
            <a:alphaModFix/>
          </a:blip>
          <a:srcRect b="0" l="0" r="0" t="0"/>
          <a:stretch/>
        </p:blipFill>
        <p:spPr>
          <a:xfrm>
            <a:off x="288082" y="1043608"/>
            <a:ext cx="1519238" cy="1323975"/>
          </a:xfrm>
          <a:prstGeom prst="rect">
            <a:avLst/>
          </a:prstGeom>
          <a:noFill/>
          <a:ln>
            <a:noFill/>
          </a:ln>
        </p:spPr>
      </p:pic>
      <p:sp>
        <p:nvSpPr>
          <p:cNvPr id="702" name="Google Shape;702;p15"/>
          <p:cNvSpPr/>
          <p:nvPr/>
        </p:nvSpPr>
        <p:spPr>
          <a:xfrm>
            <a:off x="2152405" y="4950692"/>
            <a:ext cx="4895141"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Mapa temático de densidad de ETA. Medellín, a Periodo epidemiológico 12 acumulado  de  2022</a:t>
            </a:r>
            <a:endParaRPr b="1" sz="1000">
              <a:solidFill>
                <a:schemeClr val="dk1"/>
              </a:solidFill>
              <a:latin typeface="Arial Narrow"/>
              <a:ea typeface="Arial Narrow"/>
              <a:cs typeface="Arial Narrow"/>
              <a:sym typeface="Arial Narrow"/>
            </a:endParaRPr>
          </a:p>
        </p:txBody>
      </p:sp>
      <p:sp>
        <p:nvSpPr>
          <p:cNvPr id="703" name="Google Shape;703;p15"/>
          <p:cNvSpPr/>
          <p:nvPr/>
        </p:nvSpPr>
        <p:spPr>
          <a:xfrm>
            <a:off x="-16570" y="622818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04" name="Google Shape;704;p15"/>
          <p:cNvGrpSpPr/>
          <p:nvPr/>
        </p:nvGrpSpPr>
        <p:grpSpPr>
          <a:xfrm>
            <a:off x="260834" y="6355360"/>
            <a:ext cx="3446504" cy="276999"/>
            <a:chOff x="2448322" y="74775"/>
            <a:chExt cx="3446504" cy="276999"/>
          </a:xfrm>
        </p:grpSpPr>
        <p:sp>
          <p:nvSpPr>
            <p:cNvPr id="705" name="Google Shape;705;p1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06" name="Google Shape;706;p15"/>
            <p:cNvCxnSpPr>
              <a:stCxn id="70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707" name="Google Shape;707;p1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grpSp>
        <p:nvGrpSpPr>
          <p:cNvPr id="708" name="Google Shape;708;p15"/>
          <p:cNvGrpSpPr/>
          <p:nvPr/>
        </p:nvGrpSpPr>
        <p:grpSpPr>
          <a:xfrm>
            <a:off x="473331" y="6875809"/>
            <a:ext cx="873454" cy="1573268"/>
            <a:chOff x="1059074" y="553075"/>
            <a:chExt cx="873454" cy="1573268"/>
          </a:xfrm>
        </p:grpSpPr>
        <p:pic>
          <p:nvPicPr>
            <p:cNvPr id="709" name="Google Shape;709;p15"/>
            <p:cNvPicPr preferRelativeResize="0"/>
            <p:nvPr/>
          </p:nvPicPr>
          <p:blipFill rotWithShape="1">
            <a:blip r:embed="rId7">
              <a:alphaModFix/>
            </a:blip>
            <a:srcRect b="0" l="0" r="84474" t="10614"/>
            <a:stretch/>
          </p:blipFill>
          <p:spPr>
            <a:xfrm>
              <a:off x="1131620" y="553075"/>
              <a:ext cx="737696" cy="720656"/>
            </a:xfrm>
            <a:prstGeom prst="rect">
              <a:avLst/>
            </a:prstGeom>
            <a:noFill/>
            <a:ln>
              <a:noFill/>
            </a:ln>
          </p:spPr>
        </p:pic>
        <p:sp>
          <p:nvSpPr>
            <p:cNvPr id="710" name="Google Shape;710;p15"/>
            <p:cNvSpPr/>
            <p:nvPr/>
          </p:nvSpPr>
          <p:spPr>
            <a:xfrm>
              <a:off x="1059074" y="1520368"/>
              <a:ext cx="796277"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46,85%</a:t>
              </a:r>
              <a:endParaRPr b="1" sz="1600">
                <a:solidFill>
                  <a:schemeClr val="dk1"/>
                </a:solidFill>
                <a:latin typeface="Arial Narrow"/>
                <a:ea typeface="Arial Narrow"/>
                <a:cs typeface="Arial Narrow"/>
                <a:sym typeface="Arial Narrow"/>
              </a:endParaRPr>
            </a:p>
          </p:txBody>
        </p:sp>
        <p:sp>
          <p:nvSpPr>
            <p:cNvPr id="711" name="Google Shape;711;p15"/>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712" name="Google Shape;712;p15"/>
            <p:cNvSpPr/>
            <p:nvPr/>
          </p:nvSpPr>
          <p:spPr>
            <a:xfrm>
              <a:off x="1141927" y="1849344"/>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290 casos</a:t>
              </a:r>
              <a:endParaRPr sz="1200">
                <a:solidFill>
                  <a:schemeClr val="dk1"/>
                </a:solidFill>
                <a:latin typeface="Calibri"/>
                <a:ea typeface="Calibri"/>
                <a:cs typeface="Calibri"/>
                <a:sym typeface="Calibri"/>
              </a:endParaRPr>
            </a:p>
          </p:txBody>
        </p:sp>
      </p:grpSp>
      <p:grpSp>
        <p:nvGrpSpPr>
          <p:cNvPr id="713" name="Google Shape;713;p15"/>
          <p:cNvGrpSpPr/>
          <p:nvPr/>
        </p:nvGrpSpPr>
        <p:grpSpPr>
          <a:xfrm>
            <a:off x="1352672" y="6885689"/>
            <a:ext cx="826373" cy="1582088"/>
            <a:chOff x="3159269" y="6660232"/>
            <a:chExt cx="826373" cy="1582088"/>
          </a:xfrm>
        </p:grpSpPr>
        <p:sp>
          <p:nvSpPr>
            <p:cNvPr id="714" name="Google Shape;714;p15"/>
            <p:cNvSpPr/>
            <p:nvPr/>
          </p:nvSpPr>
          <p:spPr>
            <a:xfrm>
              <a:off x="3171391" y="7613877"/>
              <a:ext cx="79514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53,15%</a:t>
              </a:r>
              <a:endParaRPr b="1" sz="1600">
                <a:solidFill>
                  <a:schemeClr val="dk1"/>
                </a:solidFill>
                <a:latin typeface="Arial Narrow"/>
                <a:ea typeface="Arial Narrow"/>
                <a:cs typeface="Arial Narrow"/>
                <a:sym typeface="Arial Narrow"/>
              </a:endParaRPr>
            </a:p>
          </p:txBody>
        </p:sp>
        <p:sp>
          <p:nvSpPr>
            <p:cNvPr id="715" name="Google Shape;715;p15"/>
            <p:cNvSpPr/>
            <p:nvPr/>
          </p:nvSpPr>
          <p:spPr>
            <a:xfrm>
              <a:off x="3204659" y="7340577"/>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716" name="Google Shape;716;p15"/>
            <p:cNvSpPr/>
            <p:nvPr/>
          </p:nvSpPr>
          <p:spPr>
            <a:xfrm>
              <a:off x="3159269" y="7965321"/>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329 casos</a:t>
              </a:r>
              <a:endParaRPr sz="1200">
                <a:solidFill>
                  <a:schemeClr val="dk1"/>
                </a:solidFill>
                <a:latin typeface="Calibri"/>
                <a:ea typeface="Calibri"/>
                <a:cs typeface="Calibri"/>
                <a:sym typeface="Calibri"/>
              </a:endParaRPr>
            </a:p>
          </p:txBody>
        </p:sp>
        <p:pic>
          <p:nvPicPr>
            <p:cNvPr id="717" name="Google Shape;717;p15"/>
            <p:cNvPicPr preferRelativeResize="0"/>
            <p:nvPr/>
          </p:nvPicPr>
          <p:blipFill rotWithShape="1">
            <a:blip r:embed="rId7">
              <a:alphaModFix/>
            </a:blip>
            <a:srcRect b="0" l="29313" r="56038" t="7366"/>
            <a:stretch/>
          </p:blipFill>
          <p:spPr>
            <a:xfrm>
              <a:off x="3230874" y="6660232"/>
              <a:ext cx="696035" cy="748294"/>
            </a:xfrm>
            <a:prstGeom prst="rect">
              <a:avLst/>
            </a:prstGeom>
            <a:noFill/>
            <a:ln>
              <a:noFill/>
            </a:ln>
          </p:spPr>
        </p:pic>
      </p:grpSp>
      <p:grpSp>
        <p:nvGrpSpPr>
          <p:cNvPr id="718" name="Google Shape;718;p15"/>
          <p:cNvGrpSpPr/>
          <p:nvPr/>
        </p:nvGrpSpPr>
        <p:grpSpPr>
          <a:xfrm>
            <a:off x="3694124" y="6997057"/>
            <a:ext cx="816548" cy="1463375"/>
            <a:chOff x="838588" y="8382748"/>
            <a:chExt cx="816548" cy="1463375"/>
          </a:xfrm>
        </p:grpSpPr>
        <p:pic>
          <p:nvPicPr>
            <p:cNvPr id="719" name="Google Shape;719;p15"/>
            <p:cNvPicPr preferRelativeResize="0"/>
            <p:nvPr/>
          </p:nvPicPr>
          <p:blipFill rotWithShape="1">
            <a:blip r:embed="rId8">
              <a:alphaModFix/>
            </a:blip>
            <a:srcRect b="0" l="0" r="0" t="0"/>
            <a:stretch/>
          </p:blipFill>
          <p:spPr>
            <a:xfrm>
              <a:off x="882863" y="8382748"/>
              <a:ext cx="642392" cy="636332"/>
            </a:xfrm>
            <a:prstGeom prst="rect">
              <a:avLst/>
            </a:prstGeom>
            <a:noFill/>
            <a:ln>
              <a:noFill/>
            </a:ln>
          </p:spPr>
        </p:pic>
        <p:grpSp>
          <p:nvGrpSpPr>
            <p:cNvPr id="720" name="Google Shape;720;p15"/>
            <p:cNvGrpSpPr/>
            <p:nvPr/>
          </p:nvGrpSpPr>
          <p:grpSpPr>
            <a:xfrm>
              <a:off x="838588" y="8963149"/>
              <a:ext cx="816548" cy="882974"/>
              <a:chOff x="1115283" y="1243369"/>
              <a:chExt cx="816548" cy="882974"/>
            </a:xfrm>
          </p:grpSpPr>
          <p:sp>
            <p:nvSpPr>
              <p:cNvPr id="721" name="Google Shape;721;p15"/>
              <p:cNvSpPr/>
              <p:nvPr/>
            </p:nvSpPr>
            <p:spPr>
              <a:xfrm>
                <a:off x="1115283" y="1520368"/>
                <a:ext cx="81654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18,58%</a:t>
                </a:r>
                <a:endParaRPr b="1" sz="1600">
                  <a:solidFill>
                    <a:schemeClr val="dk1"/>
                  </a:solidFill>
                  <a:latin typeface="Arial Narrow"/>
                  <a:ea typeface="Arial Narrow"/>
                  <a:cs typeface="Arial Narrow"/>
                  <a:sym typeface="Arial Narrow"/>
                </a:endParaRPr>
              </a:p>
            </p:txBody>
          </p:sp>
          <p:sp>
            <p:nvSpPr>
              <p:cNvPr id="722" name="Google Shape;722;p15"/>
              <p:cNvSpPr/>
              <p:nvPr/>
            </p:nvSpPr>
            <p:spPr>
              <a:xfrm>
                <a:off x="1180698" y="1243369"/>
                <a:ext cx="5501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Hogar</a:t>
                </a:r>
                <a:endParaRPr/>
              </a:p>
            </p:txBody>
          </p:sp>
          <p:sp>
            <p:nvSpPr>
              <p:cNvPr id="723" name="Google Shape;723;p15"/>
              <p:cNvSpPr/>
              <p:nvPr/>
            </p:nvSpPr>
            <p:spPr>
              <a:xfrm>
                <a:off x="1141927" y="1849344"/>
                <a:ext cx="78367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115 casos</a:t>
                </a:r>
                <a:endParaRPr sz="1200">
                  <a:solidFill>
                    <a:schemeClr val="dk1"/>
                  </a:solidFill>
                  <a:latin typeface="Calibri"/>
                  <a:ea typeface="Calibri"/>
                  <a:cs typeface="Calibri"/>
                  <a:sym typeface="Calibri"/>
                </a:endParaRPr>
              </a:p>
            </p:txBody>
          </p:sp>
        </p:grpSp>
      </p:grpSp>
      <p:grpSp>
        <p:nvGrpSpPr>
          <p:cNvPr id="724" name="Google Shape;724;p15"/>
          <p:cNvGrpSpPr/>
          <p:nvPr/>
        </p:nvGrpSpPr>
        <p:grpSpPr>
          <a:xfrm>
            <a:off x="5894826" y="6883495"/>
            <a:ext cx="915635" cy="1545833"/>
            <a:chOff x="2206271" y="8300359"/>
            <a:chExt cx="915635" cy="1545833"/>
          </a:xfrm>
        </p:grpSpPr>
        <p:grpSp>
          <p:nvGrpSpPr>
            <p:cNvPr id="725" name="Google Shape;725;p15"/>
            <p:cNvGrpSpPr/>
            <p:nvPr/>
          </p:nvGrpSpPr>
          <p:grpSpPr>
            <a:xfrm>
              <a:off x="2206271" y="8963149"/>
              <a:ext cx="915635" cy="883043"/>
              <a:chOff x="1033171" y="8262441"/>
              <a:chExt cx="915635" cy="883043"/>
            </a:xfrm>
          </p:grpSpPr>
          <p:sp>
            <p:nvSpPr>
              <p:cNvPr id="726" name="Google Shape;726;p15"/>
              <p:cNvSpPr/>
              <p:nvPr/>
            </p:nvSpPr>
            <p:spPr>
              <a:xfrm>
                <a:off x="1101982" y="8535741"/>
                <a:ext cx="84453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8,40%</a:t>
                </a:r>
                <a:endParaRPr b="1" sz="1600">
                  <a:solidFill>
                    <a:schemeClr val="dk1"/>
                  </a:solidFill>
                  <a:latin typeface="Arial Narrow"/>
                  <a:ea typeface="Arial Narrow"/>
                  <a:cs typeface="Arial Narrow"/>
                  <a:sym typeface="Arial Narrow"/>
                </a:endParaRPr>
              </a:p>
            </p:txBody>
          </p:sp>
          <p:sp>
            <p:nvSpPr>
              <p:cNvPr id="727" name="Google Shape;727;p15"/>
              <p:cNvSpPr/>
              <p:nvPr/>
            </p:nvSpPr>
            <p:spPr>
              <a:xfrm>
                <a:off x="1033171" y="8262441"/>
                <a:ext cx="91563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Restaurante</a:t>
                </a:r>
                <a:endParaRPr b="1" sz="1200" u="sng">
                  <a:solidFill>
                    <a:srgbClr val="000000"/>
                  </a:solidFill>
                  <a:latin typeface="Arial Narrow"/>
                  <a:ea typeface="Arial Narrow"/>
                  <a:cs typeface="Arial Narrow"/>
                  <a:sym typeface="Arial Narrow"/>
                </a:endParaRPr>
              </a:p>
            </p:txBody>
          </p:sp>
          <p:sp>
            <p:nvSpPr>
              <p:cNvPr id="728" name="Google Shape;728;p15"/>
              <p:cNvSpPr/>
              <p:nvPr/>
            </p:nvSpPr>
            <p:spPr>
              <a:xfrm>
                <a:off x="1146985" y="8868485"/>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52 casos</a:t>
                </a:r>
                <a:endParaRPr sz="1200">
                  <a:solidFill>
                    <a:schemeClr val="dk1"/>
                  </a:solidFill>
                  <a:latin typeface="Calibri"/>
                  <a:ea typeface="Calibri"/>
                  <a:cs typeface="Calibri"/>
                  <a:sym typeface="Calibri"/>
                </a:endParaRPr>
              </a:p>
            </p:txBody>
          </p:sp>
        </p:grpSp>
        <p:pic>
          <p:nvPicPr>
            <p:cNvPr id="729" name="Google Shape;729;p15"/>
            <p:cNvPicPr preferRelativeResize="0"/>
            <p:nvPr/>
          </p:nvPicPr>
          <p:blipFill rotWithShape="1">
            <a:blip r:embed="rId9">
              <a:alphaModFix/>
            </a:blip>
            <a:srcRect b="0" l="0" r="13735" t="5974"/>
            <a:stretch/>
          </p:blipFill>
          <p:spPr>
            <a:xfrm>
              <a:off x="2357954" y="8300359"/>
              <a:ext cx="672937" cy="733488"/>
            </a:xfrm>
            <a:prstGeom prst="rect">
              <a:avLst/>
            </a:prstGeom>
            <a:noFill/>
            <a:ln>
              <a:noFill/>
            </a:ln>
          </p:spPr>
        </p:pic>
      </p:grpSp>
      <p:grpSp>
        <p:nvGrpSpPr>
          <p:cNvPr id="730" name="Google Shape;730;p15"/>
          <p:cNvGrpSpPr/>
          <p:nvPr/>
        </p:nvGrpSpPr>
        <p:grpSpPr>
          <a:xfrm>
            <a:off x="4818108" y="6876256"/>
            <a:ext cx="861100" cy="1584176"/>
            <a:chOff x="3633824" y="8315126"/>
            <a:chExt cx="861100" cy="1584176"/>
          </a:xfrm>
        </p:grpSpPr>
        <p:grpSp>
          <p:nvGrpSpPr>
            <p:cNvPr id="731" name="Google Shape;731;p15"/>
            <p:cNvGrpSpPr/>
            <p:nvPr/>
          </p:nvGrpSpPr>
          <p:grpSpPr>
            <a:xfrm>
              <a:off x="3633824" y="8987827"/>
              <a:ext cx="861100" cy="911475"/>
              <a:chOff x="5301781" y="1270665"/>
              <a:chExt cx="861100" cy="911475"/>
            </a:xfrm>
          </p:grpSpPr>
          <p:sp>
            <p:nvSpPr>
              <p:cNvPr id="732" name="Google Shape;732;p15"/>
              <p:cNvSpPr/>
              <p:nvPr/>
            </p:nvSpPr>
            <p:spPr>
              <a:xfrm>
                <a:off x="5327048" y="1561312"/>
                <a:ext cx="832562"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51,21%</a:t>
                </a:r>
                <a:endParaRPr b="1" sz="1600">
                  <a:solidFill>
                    <a:schemeClr val="dk1"/>
                  </a:solidFill>
                  <a:latin typeface="Arial Narrow"/>
                  <a:ea typeface="Arial Narrow"/>
                  <a:cs typeface="Arial Narrow"/>
                  <a:sym typeface="Arial Narrow"/>
                </a:endParaRPr>
              </a:p>
            </p:txBody>
          </p:sp>
          <p:sp>
            <p:nvSpPr>
              <p:cNvPr id="733" name="Google Shape;733;p15"/>
              <p:cNvSpPr/>
              <p:nvPr/>
            </p:nvSpPr>
            <p:spPr>
              <a:xfrm>
                <a:off x="5338616" y="1270665"/>
                <a:ext cx="8242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Educación</a:t>
                </a:r>
                <a:endParaRPr b="1" sz="1200" u="sng">
                  <a:solidFill>
                    <a:srgbClr val="000000"/>
                  </a:solidFill>
                  <a:latin typeface="Arial Narrow"/>
                  <a:ea typeface="Arial Narrow"/>
                  <a:cs typeface="Arial Narrow"/>
                  <a:sym typeface="Arial Narrow"/>
                </a:endParaRPr>
              </a:p>
            </p:txBody>
          </p:sp>
          <p:sp>
            <p:nvSpPr>
              <p:cNvPr id="734" name="Google Shape;734;p15"/>
              <p:cNvSpPr/>
              <p:nvPr/>
            </p:nvSpPr>
            <p:spPr>
              <a:xfrm>
                <a:off x="5301781" y="1905141"/>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317 caso</a:t>
                </a:r>
                <a:endParaRPr sz="1200">
                  <a:solidFill>
                    <a:schemeClr val="dk1"/>
                  </a:solidFill>
                  <a:latin typeface="Calibri"/>
                  <a:ea typeface="Calibri"/>
                  <a:cs typeface="Calibri"/>
                  <a:sym typeface="Calibri"/>
                </a:endParaRPr>
              </a:p>
            </p:txBody>
          </p:sp>
        </p:grpSp>
        <p:pic>
          <p:nvPicPr>
            <p:cNvPr id="735" name="Google Shape;735;p15"/>
            <p:cNvPicPr preferRelativeResize="0"/>
            <p:nvPr/>
          </p:nvPicPr>
          <p:blipFill rotWithShape="1">
            <a:blip r:embed="rId10">
              <a:alphaModFix/>
            </a:blip>
            <a:srcRect b="0" l="0" r="0" t="0"/>
            <a:stretch/>
          </p:blipFill>
          <p:spPr>
            <a:xfrm>
              <a:off x="3636992" y="8315126"/>
              <a:ext cx="854661" cy="785265"/>
            </a:xfrm>
            <a:prstGeom prst="rect">
              <a:avLst/>
            </a:prstGeom>
            <a:noFill/>
            <a:ln>
              <a:noFill/>
            </a:ln>
          </p:spPr>
        </p:pic>
      </p:grpSp>
      <p:grpSp>
        <p:nvGrpSpPr>
          <p:cNvPr id="736" name="Google Shape;736;p15"/>
          <p:cNvGrpSpPr/>
          <p:nvPr/>
        </p:nvGrpSpPr>
        <p:grpSpPr>
          <a:xfrm>
            <a:off x="2128575" y="6929556"/>
            <a:ext cx="1465466" cy="1519521"/>
            <a:chOff x="4557698" y="6783372"/>
            <a:chExt cx="1465466" cy="1519521"/>
          </a:xfrm>
        </p:grpSpPr>
        <p:grpSp>
          <p:nvGrpSpPr>
            <p:cNvPr id="737" name="Google Shape;737;p15"/>
            <p:cNvGrpSpPr/>
            <p:nvPr/>
          </p:nvGrpSpPr>
          <p:grpSpPr>
            <a:xfrm>
              <a:off x="4557698" y="7444062"/>
              <a:ext cx="1465466" cy="858831"/>
              <a:chOff x="3600450" y="1301912"/>
              <a:chExt cx="1465466" cy="858831"/>
            </a:xfrm>
          </p:grpSpPr>
          <p:sp>
            <p:nvSpPr>
              <p:cNvPr id="738" name="Google Shape;738;p15"/>
              <p:cNvSpPr/>
              <p:nvPr/>
            </p:nvSpPr>
            <p:spPr>
              <a:xfrm>
                <a:off x="3912518" y="1553220"/>
                <a:ext cx="783017"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4,04%</a:t>
                </a:r>
                <a:endParaRPr b="1" sz="1600">
                  <a:solidFill>
                    <a:schemeClr val="dk1"/>
                  </a:solidFill>
                  <a:latin typeface="Arial Narrow"/>
                  <a:ea typeface="Arial Narrow"/>
                  <a:cs typeface="Arial Narrow"/>
                  <a:sym typeface="Arial Narrow"/>
                </a:endParaRPr>
              </a:p>
            </p:txBody>
          </p:sp>
          <p:sp>
            <p:nvSpPr>
              <p:cNvPr id="739" name="Google Shape;739;p15"/>
              <p:cNvSpPr/>
              <p:nvPr/>
            </p:nvSpPr>
            <p:spPr>
              <a:xfrm>
                <a:off x="3600450" y="1301912"/>
                <a:ext cx="146546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Privado de la libertad</a:t>
                </a:r>
                <a:endParaRPr/>
              </a:p>
            </p:txBody>
          </p:sp>
          <p:sp>
            <p:nvSpPr>
              <p:cNvPr id="740" name="Google Shape;740;p15"/>
              <p:cNvSpPr/>
              <p:nvPr/>
            </p:nvSpPr>
            <p:spPr>
              <a:xfrm>
                <a:off x="3920197" y="18837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25 casos</a:t>
                </a:r>
                <a:endParaRPr sz="1200">
                  <a:solidFill>
                    <a:schemeClr val="dk1"/>
                  </a:solidFill>
                  <a:latin typeface="Calibri"/>
                  <a:ea typeface="Calibri"/>
                  <a:cs typeface="Calibri"/>
                  <a:sym typeface="Calibri"/>
                </a:endParaRPr>
              </a:p>
            </p:txBody>
          </p:sp>
        </p:grpSp>
        <p:pic>
          <p:nvPicPr>
            <p:cNvPr id="741" name="Google Shape;741;p15"/>
            <p:cNvPicPr preferRelativeResize="0"/>
            <p:nvPr/>
          </p:nvPicPr>
          <p:blipFill rotWithShape="1">
            <a:blip r:embed="rId11">
              <a:alphaModFix/>
            </a:blip>
            <a:srcRect b="0" l="0" r="48966" t="0"/>
            <a:stretch/>
          </p:blipFill>
          <p:spPr>
            <a:xfrm>
              <a:off x="4816320" y="6783372"/>
              <a:ext cx="946782" cy="695704"/>
            </a:xfrm>
            <a:prstGeom prst="rect">
              <a:avLst/>
            </a:prstGeom>
            <a:noFill/>
            <a:ln>
              <a:noFill/>
            </a:ln>
          </p:spPr>
        </p:pic>
      </p:grpSp>
      <p:sp>
        <p:nvSpPr>
          <p:cNvPr id="742" name="Google Shape;742;p15"/>
          <p:cNvSpPr txBox="1"/>
          <p:nvPr/>
        </p:nvSpPr>
        <p:spPr>
          <a:xfrm>
            <a:off x="-16570" y="4771410"/>
            <a:ext cx="209575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Total de personas por brotes</a:t>
            </a:r>
            <a:endParaRPr/>
          </a:p>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424 Personas</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Total de personas reporte individual </a:t>
            </a:r>
            <a:endParaRPr/>
          </a:p>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195 Personas</a:t>
            </a:r>
            <a:endParaRPr/>
          </a:p>
        </p:txBody>
      </p:sp>
      <p:pic>
        <p:nvPicPr>
          <p:cNvPr id="743" name="Google Shape;743;p15"/>
          <p:cNvPicPr preferRelativeResize="0"/>
          <p:nvPr/>
        </p:nvPicPr>
        <p:blipFill rotWithShape="1">
          <a:blip r:embed="rId12">
            <a:alphaModFix/>
          </a:blip>
          <a:srcRect b="0" l="0" r="0" t="0"/>
          <a:stretch/>
        </p:blipFill>
        <p:spPr>
          <a:xfrm>
            <a:off x="2162754" y="430039"/>
            <a:ext cx="5021576" cy="45033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16"/>
          <p:cNvSpPr/>
          <p:nvPr/>
        </p:nvSpPr>
        <p:spPr>
          <a:xfrm>
            <a:off x="-2" y="26642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49" name="Google Shape;749;p16"/>
          <p:cNvGrpSpPr/>
          <p:nvPr/>
        </p:nvGrpSpPr>
        <p:grpSpPr>
          <a:xfrm>
            <a:off x="277402" y="379948"/>
            <a:ext cx="5047355" cy="276999"/>
            <a:chOff x="2448322" y="74775"/>
            <a:chExt cx="5047355" cy="276999"/>
          </a:xfrm>
        </p:grpSpPr>
        <p:sp>
          <p:nvSpPr>
            <p:cNvPr id="750" name="Google Shape;750;p1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4</a:t>
              </a:r>
              <a:endParaRPr/>
            </a:p>
          </p:txBody>
        </p:sp>
        <p:cxnSp>
          <p:nvCxnSpPr>
            <p:cNvPr id="751" name="Google Shape;751;p16"/>
            <p:cNvCxnSpPr>
              <a:stCxn id="75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752" name="Google Shape;752;p16"/>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Curso de vida y agente identificado en la muestra</a:t>
              </a:r>
              <a:endParaRPr/>
            </a:p>
          </p:txBody>
        </p:sp>
      </p:grpSp>
      <p:sp>
        <p:nvSpPr>
          <p:cNvPr id="753" name="Google Shape;753;p1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16 </a:t>
            </a:r>
            <a:endParaRPr b="1" sz="1050">
              <a:solidFill>
                <a:schemeClr val="dk1"/>
              </a:solidFill>
              <a:latin typeface="Arial Narrow"/>
              <a:ea typeface="Arial Narrow"/>
              <a:cs typeface="Arial Narrow"/>
              <a:sym typeface="Arial Narrow"/>
            </a:endParaRPr>
          </a:p>
        </p:txBody>
      </p:sp>
      <p:sp>
        <p:nvSpPr>
          <p:cNvPr id="754" name="Google Shape;754;p16"/>
          <p:cNvSpPr/>
          <p:nvPr/>
        </p:nvSpPr>
        <p:spPr>
          <a:xfrm>
            <a:off x="77562" y="4093862"/>
            <a:ext cx="6902777"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por grupos de edad de los casos notificados de ETA. Periodo epidemiológico 12 de 2022. </a:t>
            </a:r>
            <a:endParaRPr/>
          </a:p>
        </p:txBody>
      </p:sp>
      <p:sp>
        <p:nvSpPr>
          <p:cNvPr descr="https://encrypted-tbn0.gstatic.com/images?q=tbn:ANd9GcQmYAaqrmXHMkh6n_3D5aU9FAfS3KwTjfrPHPkhV7BM2n6lGzte" id="755" name="Google Shape;755;p16"/>
          <p:cNvSpPr/>
          <p:nvPr/>
        </p:nvSpPr>
        <p:spPr>
          <a:xfrm>
            <a:off x="155623" y="107565"/>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6" name="Google Shape;756;p16"/>
          <p:cNvSpPr/>
          <p:nvPr/>
        </p:nvSpPr>
        <p:spPr>
          <a:xfrm>
            <a:off x="-11281" y="8095313"/>
            <a:ext cx="362015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de Alimentos implicados en brotes ETA. Periodo epidemiológico 12 de 2022. </a:t>
            </a:r>
            <a:endParaRPr/>
          </a:p>
        </p:txBody>
      </p:sp>
      <p:sp>
        <p:nvSpPr>
          <p:cNvPr id="757" name="Google Shape;757;p16"/>
          <p:cNvSpPr/>
          <p:nvPr/>
        </p:nvSpPr>
        <p:spPr>
          <a:xfrm>
            <a:off x="36243" y="464400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58" name="Google Shape;758;p16"/>
          <p:cNvGrpSpPr/>
          <p:nvPr/>
        </p:nvGrpSpPr>
        <p:grpSpPr>
          <a:xfrm>
            <a:off x="313647" y="4757536"/>
            <a:ext cx="5047355" cy="276999"/>
            <a:chOff x="2448322" y="74775"/>
            <a:chExt cx="5047355" cy="276999"/>
          </a:xfrm>
        </p:grpSpPr>
        <p:sp>
          <p:nvSpPr>
            <p:cNvPr id="759" name="Google Shape;759;p1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60" name="Google Shape;760;p16"/>
            <p:cNvCxnSpPr>
              <a:stCxn id="75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761" name="Google Shape;761;p16"/>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Tipo de alimento y síntomas</a:t>
              </a:r>
              <a:endParaRPr/>
            </a:p>
          </p:txBody>
        </p:sp>
      </p:grpSp>
      <p:sp>
        <p:nvSpPr>
          <p:cNvPr id="762" name="Google Shape;762;p16"/>
          <p:cNvSpPr/>
          <p:nvPr/>
        </p:nvSpPr>
        <p:spPr>
          <a:xfrm>
            <a:off x="3714879" y="8095313"/>
            <a:ext cx="346037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de Síntomas en pacientes. ETA. Periodo epidemiológico 12 de 2022. </a:t>
            </a:r>
            <a:endParaRPr/>
          </a:p>
        </p:txBody>
      </p:sp>
      <p:pic>
        <p:nvPicPr>
          <p:cNvPr id="763" name="Google Shape;763;p16"/>
          <p:cNvPicPr preferRelativeResize="0"/>
          <p:nvPr/>
        </p:nvPicPr>
        <p:blipFill rotWithShape="1">
          <a:blip r:embed="rId3">
            <a:alphaModFix/>
          </a:blip>
          <a:srcRect b="0" l="0" r="0" t="0"/>
          <a:stretch/>
        </p:blipFill>
        <p:spPr>
          <a:xfrm>
            <a:off x="36243" y="877723"/>
            <a:ext cx="7164657" cy="3216139"/>
          </a:xfrm>
          <a:prstGeom prst="rect">
            <a:avLst/>
          </a:prstGeom>
          <a:noFill/>
          <a:ln>
            <a:noFill/>
          </a:ln>
        </p:spPr>
      </p:pic>
      <p:pic>
        <p:nvPicPr>
          <p:cNvPr id="764" name="Google Shape;764;p16"/>
          <p:cNvPicPr preferRelativeResize="0"/>
          <p:nvPr/>
        </p:nvPicPr>
        <p:blipFill rotWithShape="1">
          <a:blip r:embed="rId4">
            <a:alphaModFix/>
          </a:blip>
          <a:srcRect b="0" l="0" r="0" t="0"/>
          <a:stretch/>
        </p:blipFill>
        <p:spPr>
          <a:xfrm>
            <a:off x="-11281" y="5208061"/>
            <a:ext cx="3620159" cy="2887252"/>
          </a:xfrm>
          <a:prstGeom prst="rect">
            <a:avLst/>
          </a:prstGeom>
          <a:noFill/>
          <a:ln>
            <a:noFill/>
          </a:ln>
        </p:spPr>
      </p:pic>
      <p:pic>
        <p:nvPicPr>
          <p:cNvPr id="765" name="Google Shape;765;p16"/>
          <p:cNvPicPr preferRelativeResize="0"/>
          <p:nvPr/>
        </p:nvPicPr>
        <p:blipFill rotWithShape="1">
          <a:blip r:embed="rId5">
            <a:alphaModFix/>
          </a:blip>
          <a:srcRect b="0" l="0" r="0" t="0"/>
          <a:stretch/>
        </p:blipFill>
        <p:spPr>
          <a:xfrm>
            <a:off x="3714879" y="5227461"/>
            <a:ext cx="3460378" cy="28678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17"/>
          <p:cNvSpPr/>
          <p:nvPr/>
        </p:nvSpPr>
        <p:spPr>
          <a:xfrm>
            <a:off x="-50" y="1439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71" name="Google Shape;771;p17"/>
          <p:cNvGrpSpPr/>
          <p:nvPr/>
        </p:nvGrpSpPr>
        <p:grpSpPr>
          <a:xfrm>
            <a:off x="277354" y="127920"/>
            <a:ext cx="936032" cy="261610"/>
            <a:chOff x="2448322" y="74775"/>
            <a:chExt cx="936032" cy="261610"/>
          </a:xfrm>
        </p:grpSpPr>
        <p:sp>
          <p:nvSpPr>
            <p:cNvPr id="772" name="Google Shape;772;p1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73" name="Google Shape;773;p17"/>
            <p:cNvCxnSpPr>
              <a:stCxn id="77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sp>
        <p:nvSpPr>
          <p:cNvPr id="774" name="Google Shape;774;p1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17 </a:t>
            </a:r>
            <a:endParaRPr b="1" sz="1050">
              <a:solidFill>
                <a:schemeClr val="dk1"/>
              </a:solidFill>
              <a:latin typeface="Arial Narrow"/>
              <a:ea typeface="Arial Narrow"/>
              <a:cs typeface="Arial Narrow"/>
              <a:sym typeface="Arial Narrow"/>
            </a:endParaRPr>
          </a:p>
        </p:txBody>
      </p:sp>
      <p:sp>
        <p:nvSpPr>
          <p:cNvPr descr="https://encrypted-tbn0.gstatic.com/images?q=tbn:ANd9GcQmYAaqrmXHMkh6n_3D5aU9FAfS3KwTjfrPHPkhV7BM2n6lGzte" id="775" name="Google Shape;775;p1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776" name="Google Shape;776;p17"/>
          <p:cNvPicPr preferRelativeResize="0"/>
          <p:nvPr/>
        </p:nvPicPr>
        <p:blipFill rotWithShape="1">
          <a:blip r:embed="rId3">
            <a:alphaModFix/>
          </a:blip>
          <a:srcRect b="0" l="0" r="0" t="0"/>
          <a:stretch/>
        </p:blipFill>
        <p:spPr>
          <a:xfrm>
            <a:off x="1126293" y="114180"/>
            <a:ext cx="2597121" cy="323116"/>
          </a:xfrm>
          <a:prstGeom prst="rect">
            <a:avLst/>
          </a:prstGeom>
          <a:noFill/>
          <a:ln>
            <a:noFill/>
          </a:ln>
        </p:spPr>
      </p:pic>
      <p:sp>
        <p:nvSpPr>
          <p:cNvPr id="777" name="Google Shape;777;p17"/>
          <p:cNvSpPr/>
          <p:nvPr/>
        </p:nvSpPr>
        <p:spPr>
          <a:xfrm>
            <a:off x="196649" y="4367042"/>
            <a:ext cx="4946011"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ETA. Medellín, a Periodo epidemiológico 12 acumulado de 2022. </a:t>
            </a:r>
            <a:endParaRPr/>
          </a:p>
        </p:txBody>
      </p:sp>
      <p:sp>
        <p:nvSpPr>
          <p:cNvPr id="778" name="Google Shape;778;p17"/>
          <p:cNvSpPr/>
          <p:nvPr/>
        </p:nvSpPr>
        <p:spPr>
          <a:xfrm>
            <a:off x="9418" y="4795018"/>
            <a:ext cx="7201344"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79" name="Google Shape;779;p17"/>
          <p:cNvGrpSpPr/>
          <p:nvPr/>
        </p:nvGrpSpPr>
        <p:grpSpPr>
          <a:xfrm>
            <a:off x="286822" y="4922194"/>
            <a:ext cx="3446504" cy="276999"/>
            <a:chOff x="2448322" y="74775"/>
            <a:chExt cx="3446504" cy="276999"/>
          </a:xfrm>
        </p:grpSpPr>
        <p:sp>
          <p:nvSpPr>
            <p:cNvPr id="780" name="Google Shape;780;p1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81" name="Google Shape;781;p17"/>
            <p:cNvCxnSpPr>
              <a:stCxn id="78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782" name="Google Shape;782;p1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783" name="Google Shape;783;p17"/>
          <p:cNvSpPr txBox="1"/>
          <p:nvPr/>
        </p:nvSpPr>
        <p:spPr>
          <a:xfrm>
            <a:off x="945066" y="5365661"/>
            <a:ext cx="2578141"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de notificación inmediata notificados oportunamente</a:t>
            </a:r>
            <a:endParaRPr b="1" sz="1050">
              <a:solidFill>
                <a:schemeClr val="dk1"/>
              </a:solidFill>
              <a:latin typeface="Arial Narrow"/>
              <a:ea typeface="Arial Narrow"/>
              <a:cs typeface="Arial Narrow"/>
              <a:sym typeface="Arial Narrow"/>
            </a:endParaRPr>
          </a:p>
        </p:txBody>
      </p:sp>
      <p:sp>
        <p:nvSpPr>
          <p:cNvPr id="784" name="Google Shape;784;p17"/>
          <p:cNvSpPr txBox="1"/>
          <p:nvPr/>
        </p:nvSpPr>
        <p:spPr>
          <a:xfrm>
            <a:off x="1065973" y="6316205"/>
            <a:ext cx="224121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a los que se les detecto modo de transmisión</a:t>
            </a:r>
            <a:endParaRPr b="1" sz="1050">
              <a:solidFill>
                <a:schemeClr val="dk1"/>
              </a:solidFill>
              <a:latin typeface="Arial Narrow"/>
              <a:ea typeface="Arial Narrow"/>
              <a:cs typeface="Arial Narrow"/>
              <a:sym typeface="Arial Narrow"/>
            </a:endParaRPr>
          </a:p>
        </p:txBody>
      </p:sp>
      <p:sp>
        <p:nvSpPr>
          <p:cNvPr id="785" name="Google Shape;785;p17"/>
          <p:cNvSpPr txBox="1"/>
          <p:nvPr/>
        </p:nvSpPr>
        <p:spPr>
          <a:xfrm>
            <a:off x="1562356" y="6676374"/>
            <a:ext cx="9348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100,00%</a:t>
            </a:r>
            <a:endParaRPr/>
          </a:p>
        </p:txBody>
      </p:sp>
      <p:sp>
        <p:nvSpPr>
          <p:cNvPr id="786" name="Google Shape;786;p17"/>
          <p:cNvSpPr txBox="1"/>
          <p:nvPr/>
        </p:nvSpPr>
        <p:spPr>
          <a:xfrm>
            <a:off x="3528442" y="5365661"/>
            <a:ext cx="224121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con identificación de agente etiológico</a:t>
            </a:r>
            <a:endParaRPr/>
          </a:p>
        </p:txBody>
      </p:sp>
      <p:sp>
        <p:nvSpPr>
          <p:cNvPr id="787" name="Google Shape;787;p17"/>
          <p:cNvSpPr txBox="1"/>
          <p:nvPr/>
        </p:nvSpPr>
        <p:spPr>
          <a:xfrm>
            <a:off x="4202569" y="5747941"/>
            <a:ext cx="77617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0,00% </a:t>
            </a:r>
            <a:endParaRPr/>
          </a:p>
        </p:txBody>
      </p:sp>
      <p:sp>
        <p:nvSpPr>
          <p:cNvPr id="788" name="Google Shape;788;p17"/>
          <p:cNvSpPr txBox="1"/>
          <p:nvPr/>
        </p:nvSpPr>
        <p:spPr>
          <a:xfrm>
            <a:off x="3470055" y="6317883"/>
            <a:ext cx="2241210" cy="45704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con toma de muestra</a:t>
            </a:r>
            <a:endParaRPr/>
          </a:p>
        </p:txBody>
      </p:sp>
      <p:sp>
        <p:nvSpPr>
          <p:cNvPr id="789" name="Google Shape;789;p17"/>
          <p:cNvSpPr txBox="1"/>
          <p:nvPr/>
        </p:nvSpPr>
        <p:spPr>
          <a:xfrm>
            <a:off x="4176124" y="6684045"/>
            <a:ext cx="82907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71,43%</a:t>
            </a:r>
            <a:endParaRPr b="1" sz="1800">
              <a:solidFill>
                <a:srgbClr val="C00000"/>
              </a:solidFill>
              <a:latin typeface="Arial Narrow"/>
              <a:ea typeface="Arial Narrow"/>
              <a:cs typeface="Arial Narrow"/>
              <a:sym typeface="Arial Narrow"/>
            </a:endParaRPr>
          </a:p>
        </p:txBody>
      </p:sp>
      <p:cxnSp>
        <p:nvCxnSpPr>
          <p:cNvPr id="790" name="Google Shape;790;p17"/>
          <p:cNvCxnSpPr/>
          <p:nvPr/>
        </p:nvCxnSpPr>
        <p:spPr>
          <a:xfrm rot="10800000">
            <a:off x="1103436" y="6189281"/>
            <a:ext cx="4724027" cy="0"/>
          </a:xfrm>
          <a:prstGeom prst="straightConnector1">
            <a:avLst/>
          </a:prstGeom>
          <a:noFill/>
          <a:ln cap="flat" cmpd="sng" w="9525">
            <a:solidFill>
              <a:srgbClr val="002060"/>
            </a:solidFill>
            <a:prstDash val="solid"/>
            <a:round/>
            <a:headEnd len="sm" w="sm" type="none"/>
            <a:tailEnd len="med" w="med" type="oval"/>
          </a:ln>
        </p:spPr>
      </p:cxnSp>
      <p:sp>
        <p:nvSpPr>
          <p:cNvPr id="791" name="Google Shape;791;p17"/>
          <p:cNvSpPr txBox="1"/>
          <p:nvPr/>
        </p:nvSpPr>
        <p:spPr>
          <a:xfrm>
            <a:off x="1527553" y="5753362"/>
            <a:ext cx="88197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85,71% </a:t>
            </a:r>
            <a:endParaRPr b="1" sz="1800">
              <a:solidFill>
                <a:srgbClr val="C00000"/>
              </a:solidFill>
              <a:latin typeface="Arial Narrow"/>
              <a:ea typeface="Arial Narrow"/>
              <a:cs typeface="Arial Narrow"/>
              <a:sym typeface="Arial Narrow"/>
            </a:endParaRPr>
          </a:p>
        </p:txBody>
      </p:sp>
      <p:sp>
        <p:nvSpPr>
          <p:cNvPr id="792" name="Google Shape;792;p17"/>
          <p:cNvSpPr/>
          <p:nvPr/>
        </p:nvSpPr>
        <p:spPr>
          <a:xfrm>
            <a:off x="-494" y="7574340"/>
            <a:ext cx="717181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 nivel individual el sitio de mayor ocurrencia de las ETA es instituciones educativas.</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Los alimentos más involucrados son los alimentos que contiene derivados lácteos  y la sintomatología más predominante es la enfermedad gastrointestinal.</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 pesar de todas las acciones  y esfuerzos se ve demora en la notificación,  lo que no permite en muchas  ocasiones un estudio más asertivo con la afectación de los indicadores para el evento como: oportunidad, toma de muestras e identificación del agente causal</a:t>
            </a:r>
            <a:endParaRPr/>
          </a:p>
        </p:txBody>
      </p:sp>
      <p:sp>
        <p:nvSpPr>
          <p:cNvPr id="793" name="Google Shape;793;p17"/>
          <p:cNvSpPr/>
          <p:nvPr/>
        </p:nvSpPr>
        <p:spPr>
          <a:xfrm>
            <a:off x="0" y="7093007"/>
            <a:ext cx="7200900" cy="42111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94" name="Google Shape;794;p17"/>
          <p:cNvGrpSpPr/>
          <p:nvPr/>
        </p:nvGrpSpPr>
        <p:grpSpPr>
          <a:xfrm>
            <a:off x="192038" y="7147421"/>
            <a:ext cx="3446504" cy="304699"/>
            <a:chOff x="2448322" y="33831"/>
            <a:chExt cx="3446504" cy="276999"/>
          </a:xfrm>
        </p:grpSpPr>
        <p:sp>
          <p:nvSpPr>
            <p:cNvPr id="795" name="Google Shape;795;p17"/>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96" name="Google Shape;796;p17"/>
            <p:cNvCxnSpPr>
              <a:stCxn id="795"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797" name="Google Shape;797;p17"/>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Finales</a:t>
              </a:r>
              <a:endParaRPr/>
            </a:p>
          </p:txBody>
        </p:sp>
      </p:grpSp>
      <p:pic>
        <p:nvPicPr>
          <p:cNvPr id="798" name="Google Shape;798;p17"/>
          <p:cNvPicPr preferRelativeResize="0"/>
          <p:nvPr/>
        </p:nvPicPr>
        <p:blipFill rotWithShape="1">
          <a:blip r:embed="rId4">
            <a:alphaModFix/>
          </a:blip>
          <a:srcRect b="0" l="0" r="0" t="0"/>
          <a:stretch/>
        </p:blipFill>
        <p:spPr>
          <a:xfrm>
            <a:off x="-495" y="542618"/>
            <a:ext cx="7171815" cy="38244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pic>
        <p:nvPicPr>
          <p:cNvPr id="803" name="Google Shape;803;p18"/>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804" name="Google Shape;804;p18"/>
          <p:cNvPicPr preferRelativeResize="0"/>
          <p:nvPr/>
        </p:nvPicPr>
        <p:blipFill rotWithShape="1">
          <a:blip r:embed="rId4">
            <a:alphaModFix/>
          </a:blip>
          <a:srcRect b="0" l="0" r="0" t="51431"/>
          <a:stretch/>
        </p:blipFill>
        <p:spPr>
          <a:xfrm>
            <a:off x="0" y="2800429"/>
            <a:ext cx="2232223" cy="2666962"/>
          </a:xfrm>
          <a:prstGeom prst="rect">
            <a:avLst/>
          </a:prstGeom>
          <a:noFill/>
          <a:ln>
            <a:noFill/>
          </a:ln>
        </p:spPr>
      </p:pic>
      <p:sp>
        <p:nvSpPr>
          <p:cNvPr id="805" name="Google Shape;805;p18"/>
          <p:cNvSpPr txBox="1"/>
          <p:nvPr/>
        </p:nvSpPr>
        <p:spPr>
          <a:xfrm>
            <a:off x="-13888" y="753116"/>
            <a:ext cx="223224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12-2022</a:t>
            </a:r>
            <a:endParaRPr b="1" sz="1200">
              <a:solidFill>
                <a:schemeClr val="dk1"/>
              </a:solidFill>
              <a:latin typeface="Arial Narrow"/>
              <a:ea typeface="Arial Narrow"/>
              <a:cs typeface="Arial Narrow"/>
              <a:sym typeface="Arial Narrow"/>
            </a:endParaRPr>
          </a:p>
        </p:txBody>
      </p:sp>
      <p:sp>
        <p:nvSpPr>
          <p:cNvPr id="806" name="Google Shape;806;p18"/>
          <p:cNvSpPr/>
          <p:nvPr/>
        </p:nvSpPr>
        <p:spPr>
          <a:xfrm>
            <a:off x="2274078" y="2167727"/>
            <a:ext cx="4946011"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IRA ambulatorias. Medellín, a Periodo 12 acumulado de 2022. </a:t>
            </a:r>
            <a:endParaRPr/>
          </a:p>
        </p:txBody>
      </p:sp>
      <p:grpSp>
        <p:nvGrpSpPr>
          <p:cNvPr id="807" name="Google Shape;807;p18"/>
          <p:cNvGrpSpPr/>
          <p:nvPr/>
        </p:nvGrpSpPr>
        <p:grpSpPr>
          <a:xfrm>
            <a:off x="110974" y="4211962"/>
            <a:ext cx="1981076" cy="488476"/>
            <a:chOff x="2234969" y="3379972"/>
            <a:chExt cx="4719140" cy="904874"/>
          </a:xfrm>
        </p:grpSpPr>
        <p:pic>
          <p:nvPicPr>
            <p:cNvPr id="808" name="Google Shape;808;p18"/>
            <p:cNvPicPr preferRelativeResize="0"/>
            <p:nvPr/>
          </p:nvPicPr>
          <p:blipFill rotWithShape="1">
            <a:blip r:embed="rId5">
              <a:alphaModFix/>
            </a:blip>
            <a:srcRect b="0" l="0" r="0" t="0"/>
            <a:stretch/>
          </p:blipFill>
          <p:spPr>
            <a:xfrm>
              <a:off x="2234969" y="3379972"/>
              <a:ext cx="4719140" cy="904874"/>
            </a:xfrm>
            <a:prstGeom prst="rect">
              <a:avLst/>
            </a:prstGeom>
            <a:noFill/>
            <a:ln>
              <a:noFill/>
            </a:ln>
          </p:spPr>
        </p:pic>
        <p:sp>
          <p:nvSpPr>
            <p:cNvPr id="809" name="Google Shape;809;p18"/>
            <p:cNvSpPr txBox="1"/>
            <p:nvPr/>
          </p:nvSpPr>
          <p:spPr>
            <a:xfrm>
              <a:off x="3154990" y="3554602"/>
              <a:ext cx="1912279" cy="5701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691.123</a:t>
              </a:r>
              <a:endParaRPr b="1" sz="1400">
                <a:solidFill>
                  <a:schemeClr val="dk1"/>
                </a:solidFill>
                <a:latin typeface="Arial Narrow"/>
                <a:ea typeface="Arial Narrow"/>
                <a:cs typeface="Arial Narrow"/>
                <a:sym typeface="Arial Narrow"/>
              </a:endParaRPr>
            </a:p>
          </p:txBody>
        </p:sp>
      </p:grpSp>
      <p:sp>
        <p:nvSpPr>
          <p:cNvPr id="810" name="Google Shape;810;p18"/>
          <p:cNvSpPr txBox="1"/>
          <p:nvPr/>
        </p:nvSpPr>
        <p:spPr>
          <a:xfrm>
            <a:off x="-38575" y="4709843"/>
            <a:ext cx="23093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28%</a:t>
            </a:r>
            <a:endParaRPr b="1" sz="1200">
              <a:solidFill>
                <a:schemeClr val="dk1"/>
              </a:solidFill>
              <a:latin typeface="Arial Narrow"/>
              <a:ea typeface="Arial Narrow"/>
              <a:cs typeface="Arial Narrow"/>
              <a:sym typeface="Arial Narrow"/>
            </a:endParaRPr>
          </a:p>
        </p:txBody>
      </p:sp>
      <p:sp>
        <p:nvSpPr>
          <p:cNvPr id="811" name="Google Shape;811;p18"/>
          <p:cNvSpPr/>
          <p:nvPr/>
        </p:nvSpPr>
        <p:spPr>
          <a:xfrm>
            <a:off x="2295483" y="4843626"/>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consultas por IRA ambulatorias, Medellín, a Periodo epidemiológico 12 acumulado, años 2019-2022. </a:t>
            </a:r>
            <a:endParaRPr/>
          </a:p>
        </p:txBody>
      </p:sp>
      <p:grpSp>
        <p:nvGrpSpPr>
          <p:cNvPr id="812" name="Google Shape;812;p18"/>
          <p:cNvGrpSpPr/>
          <p:nvPr/>
        </p:nvGrpSpPr>
        <p:grpSpPr>
          <a:xfrm>
            <a:off x="2448322" y="74775"/>
            <a:ext cx="3446504" cy="276999"/>
            <a:chOff x="2448322" y="74775"/>
            <a:chExt cx="3446504" cy="276999"/>
          </a:xfrm>
        </p:grpSpPr>
        <p:sp>
          <p:nvSpPr>
            <p:cNvPr id="813" name="Google Shape;813;p1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14" name="Google Shape;814;p18"/>
            <p:cNvCxnSpPr>
              <a:stCxn id="81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15" name="Google Shape;815;p1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816" name="Google Shape;816;p18"/>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17" name="Google Shape;817;p18"/>
          <p:cNvGrpSpPr/>
          <p:nvPr/>
        </p:nvGrpSpPr>
        <p:grpSpPr>
          <a:xfrm>
            <a:off x="277404" y="5621632"/>
            <a:ext cx="3446504" cy="276999"/>
            <a:chOff x="2448322" y="74775"/>
            <a:chExt cx="3446504" cy="276999"/>
          </a:xfrm>
        </p:grpSpPr>
        <p:sp>
          <p:nvSpPr>
            <p:cNvPr id="818" name="Google Shape;818;p1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19" name="Google Shape;819;p18"/>
            <p:cNvCxnSpPr>
              <a:stCxn id="81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20" name="Google Shape;820;p1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821" name="Google Shape;821;p18"/>
          <p:cNvGrpSpPr/>
          <p:nvPr/>
        </p:nvGrpSpPr>
        <p:grpSpPr>
          <a:xfrm>
            <a:off x="4752578" y="5635532"/>
            <a:ext cx="3446504" cy="276999"/>
            <a:chOff x="2448322" y="74775"/>
            <a:chExt cx="3446504" cy="276999"/>
          </a:xfrm>
        </p:grpSpPr>
        <p:sp>
          <p:nvSpPr>
            <p:cNvPr id="822" name="Google Shape;822;p1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23" name="Google Shape;823;p18"/>
            <p:cNvCxnSpPr>
              <a:stCxn id="82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24" name="Google Shape;824;p1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825" name="Google Shape;825;p18"/>
          <p:cNvSpPr/>
          <p:nvPr/>
        </p:nvSpPr>
        <p:spPr>
          <a:xfrm>
            <a:off x="36911" y="7766119"/>
            <a:ext cx="43575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IRA consulta ambulatoria. Medellín, a Periodo epidemiológico 12 acumulado de 2022. </a:t>
            </a:r>
            <a:endParaRPr/>
          </a:p>
        </p:txBody>
      </p:sp>
      <p:sp>
        <p:nvSpPr>
          <p:cNvPr id="826" name="Google Shape;826;p1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Pág..18 </a:t>
            </a:r>
            <a:endParaRPr b="1" sz="1050">
              <a:solidFill>
                <a:schemeClr val="dk1"/>
              </a:solidFill>
              <a:latin typeface="Arial Narrow"/>
              <a:ea typeface="Arial Narrow"/>
              <a:cs typeface="Arial Narrow"/>
              <a:sym typeface="Arial Narrow"/>
            </a:endParaRPr>
          </a:p>
        </p:txBody>
      </p:sp>
      <p:sp>
        <p:nvSpPr>
          <p:cNvPr id="827" name="Google Shape;827;p18"/>
          <p:cNvSpPr txBox="1"/>
          <p:nvPr>
            <p:ph type="ctrTitle"/>
          </p:nvPr>
        </p:nvSpPr>
        <p:spPr>
          <a:xfrm>
            <a:off x="85115" y="-31714"/>
            <a:ext cx="2075175" cy="92333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Infección respiratoria aguda IRA</a:t>
            </a:r>
            <a:endParaRPr/>
          </a:p>
        </p:txBody>
      </p:sp>
      <p:sp>
        <p:nvSpPr>
          <p:cNvPr id="828" name="Google Shape;828;p18"/>
          <p:cNvSpPr/>
          <p:nvPr/>
        </p:nvSpPr>
        <p:spPr>
          <a:xfrm>
            <a:off x="24751" y="2452420"/>
            <a:ext cx="212109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Consulta ambulatoria</a:t>
            </a:r>
            <a:endParaRPr/>
          </a:p>
        </p:txBody>
      </p:sp>
      <p:sp>
        <p:nvSpPr>
          <p:cNvPr id="829" name="Google Shape;829;p18"/>
          <p:cNvSpPr/>
          <p:nvPr/>
        </p:nvSpPr>
        <p:spPr>
          <a:xfrm>
            <a:off x="4394504" y="7166029"/>
            <a:ext cx="2878356" cy="477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 </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Proporción  de casos de IRA  ambulatorios, por grupos de edad a Periodo epidemiológico 12 acumulado, 2022</a:t>
            </a:r>
            <a:endParaRPr/>
          </a:p>
        </p:txBody>
      </p:sp>
      <p:sp>
        <p:nvSpPr>
          <p:cNvPr id="830" name="Google Shape;830;p18"/>
          <p:cNvSpPr txBox="1"/>
          <p:nvPr/>
        </p:nvSpPr>
        <p:spPr>
          <a:xfrm>
            <a:off x="85115" y="8540792"/>
            <a:ext cx="140124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1.486  Muertes</a:t>
            </a:r>
            <a:endParaRPr/>
          </a:p>
        </p:txBody>
      </p:sp>
      <p:cxnSp>
        <p:nvCxnSpPr>
          <p:cNvPr id="831" name="Google Shape;831;p18"/>
          <p:cNvCxnSpPr/>
          <p:nvPr/>
        </p:nvCxnSpPr>
        <p:spPr>
          <a:xfrm>
            <a:off x="4177681" y="8581667"/>
            <a:ext cx="216822" cy="3006"/>
          </a:xfrm>
          <a:prstGeom prst="straightConnector1">
            <a:avLst/>
          </a:prstGeom>
          <a:noFill/>
          <a:ln cap="flat" cmpd="sng" w="28575">
            <a:solidFill>
              <a:srgbClr val="C00000"/>
            </a:solidFill>
            <a:prstDash val="solid"/>
            <a:round/>
            <a:headEnd len="sm" w="sm" type="none"/>
            <a:tailEnd len="med" w="med" type="stealth"/>
          </a:ln>
        </p:spPr>
      </p:cxnSp>
      <p:sp>
        <p:nvSpPr>
          <p:cNvPr id="832" name="Google Shape;832;p18"/>
          <p:cNvSpPr/>
          <p:nvPr/>
        </p:nvSpPr>
        <p:spPr>
          <a:xfrm>
            <a:off x="1299962" y="8309961"/>
            <a:ext cx="2918785"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El mayor porcentaje se registró en el grupo de mayores de 60 años (78%).  La mayoría corresponden a pacientes  con otras  comorbilidades. Se han notificado  50 muertes en menores de 5 años.</a:t>
            </a:r>
            <a:endParaRPr/>
          </a:p>
        </p:txBody>
      </p:sp>
      <p:sp>
        <p:nvSpPr>
          <p:cNvPr id="833" name="Google Shape;833;p18"/>
          <p:cNvSpPr/>
          <p:nvPr/>
        </p:nvSpPr>
        <p:spPr>
          <a:xfrm>
            <a:off x="4394504" y="8695764"/>
            <a:ext cx="2796050" cy="48474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Figura. Proporción  de muertes por  IRAG,   por grupos de edad a Periodo epidemiológico 12 acumulado, 2022</a:t>
            </a:r>
            <a:endParaRPr/>
          </a:p>
        </p:txBody>
      </p:sp>
      <p:graphicFrame>
        <p:nvGraphicFramePr>
          <p:cNvPr id="834" name="Google Shape;834;p18"/>
          <p:cNvGraphicFramePr/>
          <p:nvPr/>
        </p:nvGraphicFramePr>
        <p:xfrm>
          <a:off x="2270795" y="303848"/>
          <a:ext cx="4899471" cy="1920628"/>
        </p:xfrm>
        <a:graphic>
          <a:graphicData uri="http://schemas.openxmlformats.org/drawingml/2006/chart">
            <c:chart r:id="rId6"/>
          </a:graphicData>
        </a:graphic>
      </p:graphicFrame>
      <p:graphicFrame>
        <p:nvGraphicFramePr>
          <p:cNvPr id="835" name="Google Shape;835;p18"/>
          <p:cNvGraphicFramePr/>
          <p:nvPr/>
        </p:nvGraphicFramePr>
        <p:xfrm>
          <a:off x="2302283" y="2521593"/>
          <a:ext cx="4867983" cy="2301411"/>
        </p:xfrm>
        <a:graphic>
          <a:graphicData uri="http://schemas.openxmlformats.org/drawingml/2006/chart">
            <c:chart r:id="rId7"/>
          </a:graphicData>
        </a:graphic>
      </p:graphicFrame>
      <p:graphicFrame>
        <p:nvGraphicFramePr>
          <p:cNvPr id="836" name="Google Shape;836;p18"/>
          <p:cNvGraphicFramePr/>
          <p:nvPr/>
        </p:nvGraphicFramePr>
        <p:xfrm>
          <a:off x="-38575" y="6011503"/>
          <a:ext cx="4216256" cy="1731532"/>
        </p:xfrm>
        <a:graphic>
          <a:graphicData uri="http://schemas.openxmlformats.org/drawingml/2006/chart">
            <c:chart r:id="rId8"/>
          </a:graphicData>
        </a:graphic>
      </p:graphicFrame>
      <p:pic>
        <p:nvPicPr>
          <p:cNvPr id="837" name="Google Shape;837;p18"/>
          <p:cNvPicPr preferRelativeResize="0"/>
          <p:nvPr/>
        </p:nvPicPr>
        <p:blipFill rotWithShape="1">
          <a:blip r:embed="rId9">
            <a:alphaModFix/>
          </a:blip>
          <a:srcRect b="0" l="0" r="0" t="0"/>
          <a:stretch/>
        </p:blipFill>
        <p:spPr>
          <a:xfrm>
            <a:off x="4438257" y="6008233"/>
            <a:ext cx="2732009" cy="1172266"/>
          </a:xfrm>
          <a:prstGeom prst="rect">
            <a:avLst/>
          </a:prstGeom>
          <a:noFill/>
          <a:ln>
            <a:noFill/>
          </a:ln>
        </p:spPr>
      </p:pic>
      <p:pic>
        <p:nvPicPr>
          <p:cNvPr id="838" name="Google Shape;838;p18"/>
          <p:cNvPicPr preferRelativeResize="0"/>
          <p:nvPr/>
        </p:nvPicPr>
        <p:blipFill rotWithShape="1">
          <a:blip r:embed="rId10">
            <a:alphaModFix/>
          </a:blip>
          <a:srcRect b="0" l="0" r="0" t="0"/>
          <a:stretch/>
        </p:blipFill>
        <p:spPr>
          <a:xfrm>
            <a:off x="4435570" y="7664144"/>
            <a:ext cx="2734696" cy="108432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pic>
        <p:nvPicPr>
          <p:cNvPr id="843" name="Google Shape;843;p19"/>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844" name="Google Shape;844;p19"/>
          <p:cNvPicPr preferRelativeResize="0"/>
          <p:nvPr/>
        </p:nvPicPr>
        <p:blipFill rotWithShape="1">
          <a:blip r:embed="rId4">
            <a:alphaModFix/>
          </a:blip>
          <a:srcRect b="0" l="0" r="0" t="51431"/>
          <a:stretch/>
        </p:blipFill>
        <p:spPr>
          <a:xfrm>
            <a:off x="0" y="2781646"/>
            <a:ext cx="2232223" cy="2726457"/>
          </a:xfrm>
          <a:prstGeom prst="rect">
            <a:avLst/>
          </a:prstGeom>
          <a:noFill/>
          <a:ln>
            <a:noFill/>
          </a:ln>
        </p:spPr>
      </p:pic>
      <p:sp>
        <p:nvSpPr>
          <p:cNvPr id="845" name="Google Shape;845;p19"/>
          <p:cNvSpPr txBox="1"/>
          <p:nvPr/>
        </p:nvSpPr>
        <p:spPr>
          <a:xfrm>
            <a:off x="-3666" y="741756"/>
            <a:ext cx="22315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12-2022</a:t>
            </a:r>
            <a:endParaRPr b="1" sz="1200">
              <a:solidFill>
                <a:schemeClr val="dk1"/>
              </a:solidFill>
              <a:latin typeface="Arial Narrow"/>
              <a:ea typeface="Arial Narrow"/>
              <a:cs typeface="Arial Narrow"/>
              <a:sym typeface="Arial Narrow"/>
            </a:endParaRPr>
          </a:p>
        </p:txBody>
      </p:sp>
      <p:sp>
        <p:nvSpPr>
          <p:cNvPr id="846" name="Google Shape;846;p19"/>
          <p:cNvSpPr/>
          <p:nvPr/>
        </p:nvSpPr>
        <p:spPr>
          <a:xfrm>
            <a:off x="2274078" y="2304207"/>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IRA - Hospitalización. Medellín, a Periodo epidemiológico 12 acumulado de 2022. </a:t>
            </a:r>
            <a:endParaRPr/>
          </a:p>
        </p:txBody>
      </p:sp>
      <p:grpSp>
        <p:nvGrpSpPr>
          <p:cNvPr id="847" name="Google Shape;847;p19"/>
          <p:cNvGrpSpPr/>
          <p:nvPr/>
        </p:nvGrpSpPr>
        <p:grpSpPr>
          <a:xfrm>
            <a:off x="179214" y="4211960"/>
            <a:ext cx="1892650" cy="488476"/>
            <a:chOff x="2397524" y="3379972"/>
            <a:chExt cx="4508500" cy="904875"/>
          </a:xfrm>
        </p:grpSpPr>
        <p:pic>
          <p:nvPicPr>
            <p:cNvPr id="848" name="Google Shape;848;p19"/>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849" name="Google Shape;849;p19"/>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25.766</a:t>
              </a:r>
              <a:endParaRPr b="1" sz="1400">
                <a:solidFill>
                  <a:schemeClr val="dk1"/>
                </a:solidFill>
                <a:latin typeface="Arial Narrow"/>
                <a:ea typeface="Arial Narrow"/>
                <a:cs typeface="Arial Narrow"/>
                <a:sym typeface="Arial Narrow"/>
              </a:endParaRPr>
            </a:p>
          </p:txBody>
        </p:sp>
      </p:grpSp>
      <p:sp>
        <p:nvSpPr>
          <p:cNvPr id="850" name="Google Shape;850;p19"/>
          <p:cNvSpPr txBox="1"/>
          <p:nvPr/>
        </p:nvSpPr>
        <p:spPr>
          <a:xfrm>
            <a:off x="-34895" y="4708900"/>
            <a:ext cx="224333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10%</a:t>
            </a:r>
            <a:endParaRPr b="1" sz="1200">
              <a:solidFill>
                <a:schemeClr val="dk1"/>
              </a:solidFill>
              <a:latin typeface="Arial Narrow"/>
              <a:ea typeface="Arial Narrow"/>
              <a:cs typeface="Arial Narrow"/>
              <a:sym typeface="Arial Narrow"/>
            </a:endParaRPr>
          </a:p>
        </p:txBody>
      </p:sp>
      <p:sp>
        <p:nvSpPr>
          <p:cNvPr id="851" name="Google Shape;851;p19"/>
          <p:cNvSpPr/>
          <p:nvPr/>
        </p:nvSpPr>
        <p:spPr>
          <a:xfrm>
            <a:off x="2230463" y="4964775"/>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Hospitalizaciones por IRAG, Medellín, a Periodo epidemiológico 12 acumulado.</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 Años  2019-2022. </a:t>
            </a:r>
            <a:endParaRPr/>
          </a:p>
        </p:txBody>
      </p:sp>
      <p:grpSp>
        <p:nvGrpSpPr>
          <p:cNvPr id="852" name="Google Shape;852;p19"/>
          <p:cNvGrpSpPr/>
          <p:nvPr/>
        </p:nvGrpSpPr>
        <p:grpSpPr>
          <a:xfrm>
            <a:off x="2448322" y="74775"/>
            <a:ext cx="3446504" cy="276999"/>
            <a:chOff x="2448322" y="74775"/>
            <a:chExt cx="3446504" cy="276999"/>
          </a:xfrm>
        </p:grpSpPr>
        <p:sp>
          <p:nvSpPr>
            <p:cNvPr id="853" name="Google Shape;853;p1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54" name="Google Shape;854;p19"/>
            <p:cNvCxnSpPr>
              <a:stCxn id="85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55" name="Google Shape;855;p1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856" name="Google Shape;856;p19"/>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57" name="Google Shape;857;p19"/>
          <p:cNvGrpSpPr/>
          <p:nvPr/>
        </p:nvGrpSpPr>
        <p:grpSpPr>
          <a:xfrm>
            <a:off x="277404" y="5621632"/>
            <a:ext cx="3446504" cy="276999"/>
            <a:chOff x="2448322" y="74775"/>
            <a:chExt cx="3446504" cy="276999"/>
          </a:xfrm>
        </p:grpSpPr>
        <p:sp>
          <p:nvSpPr>
            <p:cNvPr id="858" name="Google Shape;858;p1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59" name="Google Shape;859;p19"/>
            <p:cNvCxnSpPr>
              <a:stCxn id="85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60" name="Google Shape;860;p1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861" name="Google Shape;861;p19"/>
          <p:cNvGrpSpPr/>
          <p:nvPr/>
        </p:nvGrpSpPr>
        <p:grpSpPr>
          <a:xfrm>
            <a:off x="4752578" y="5635532"/>
            <a:ext cx="3446504" cy="276999"/>
            <a:chOff x="2448322" y="74775"/>
            <a:chExt cx="3446504" cy="276999"/>
          </a:xfrm>
        </p:grpSpPr>
        <p:sp>
          <p:nvSpPr>
            <p:cNvPr id="862" name="Google Shape;862;p1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63" name="Google Shape;863;p19"/>
            <p:cNvCxnSpPr>
              <a:stCxn id="86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64" name="Google Shape;864;p1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865" name="Google Shape;865;p19"/>
          <p:cNvSpPr/>
          <p:nvPr/>
        </p:nvSpPr>
        <p:spPr>
          <a:xfrm>
            <a:off x="50069" y="8119764"/>
            <a:ext cx="412644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Comportamiento inusual de la IRA en hospitalización. Medellín, a Periodo epidemiológico 12 acumulado de 2022</a:t>
            </a:r>
            <a:endParaRPr/>
          </a:p>
        </p:txBody>
      </p:sp>
      <p:sp>
        <p:nvSpPr>
          <p:cNvPr id="866" name="Google Shape;866;p1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Pág..19 </a:t>
            </a:r>
            <a:endParaRPr b="1" sz="1050">
              <a:solidFill>
                <a:schemeClr val="dk1"/>
              </a:solidFill>
              <a:latin typeface="Arial Narrow"/>
              <a:ea typeface="Arial Narrow"/>
              <a:cs typeface="Arial Narrow"/>
              <a:sym typeface="Arial Narrow"/>
            </a:endParaRPr>
          </a:p>
        </p:txBody>
      </p:sp>
      <p:sp>
        <p:nvSpPr>
          <p:cNvPr id="867" name="Google Shape;867;p19"/>
          <p:cNvSpPr txBox="1"/>
          <p:nvPr>
            <p:ph type="ctrTitle"/>
          </p:nvPr>
        </p:nvSpPr>
        <p:spPr>
          <a:xfrm>
            <a:off x="85115" y="-79012"/>
            <a:ext cx="2075175" cy="92333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 Infección respiratoria aguda IRA</a:t>
            </a:r>
            <a:endParaRPr/>
          </a:p>
        </p:txBody>
      </p:sp>
      <p:sp>
        <p:nvSpPr>
          <p:cNvPr id="868" name="Google Shape;868;p19"/>
          <p:cNvSpPr/>
          <p:nvPr/>
        </p:nvSpPr>
        <p:spPr>
          <a:xfrm>
            <a:off x="298067" y="2452420"/>
            <a:ext cx="157446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Hospitalizados </a:t>
            </a:r>
            <a:endParaRPr/>
          </a:p>
        </p:txBody>
      </p:sp>
      <p:sp>
        <p:nvSpPr>
          <p:cNvPr id="869" name="Google Shape;869;p19"/>
          <p:cNvSpPr/>
          <p:nvPr/>
        </p:nvSpPr>
        <p:spPr>
          <a:xfrm>
            <a:off x="4206942" y="7944432"/>
            <a:ext cx="2799703" cy="6617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 </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Proporción  de pacientes con IRA  hospitalizados en sala general por grupos de edad, a Periodo epidemiológico 12 acumulado, 2022</a:t>
            </a:r>
            <a:endParaRPr/>
          </a:p>
        </p:txBody>
      </p:sp>
      <p:graphicFrame>
        <p:nvGraphicFramePr>
          <p:cNvPr id="870" name="Google Shape;870;p19"/>
          <p:cNvGraphicFramePr/>
          <p:nvPr/>
        </p:nvGraphicFramePr>
        <p:xfrm>
          <a:off x="2259785" y="333010"/>
          <a:ext cx="4941113" cy="1966478"/>
        </p:xfrm>
        <a:graphic>
          <a:graphicData uri="http://schemas.openxmlformats.org/drawingml/2006/chart">
            <c:chart r:id="rId6"/>
          </a:graphicData>
        </a:graphic>
      </p:graphicFrame>
      <p:graphicFrame>
        <p:nvGraphicFramePr>
          <p:cNvPr id="871" name="Google Shape;871;p19"/>
          <p:cNvGraphicFramePr/>
          <p:nvPr/>
        </p:nvGraphicFramePr>
        <p:xfrm>
          <a:off x="2287948" y="2772600"/>
          <a:ext cx="4888527" cy="2212285"/>
        </p:xfrm>
        <a:graphic>
          <a:graphicData uri="http://schemas.openxmlformats.org/drawingml/2006/chart">
            <c:chart r:id="rId7"/>
          </a:graphicData>
        </a:graphic>
      </p:graphicFrame>
      <p:graphicFrame>
        <p:nvGraphicFramePr>
          <p:cNvPr id="872" name="Google Shape;872;p19"/>
          <p:cNvGraphicFramePr/>
          <p:nvPr/>
        </p:nvGraphicFramePr>
        <p:xfrm>
          <a:off x="7932" y="6042689"/>
          <a:ext cx="4024566" cy="2077076"/>
        </p:xfrm>
        <a:graphic>
          <a:graphicData uri="http://schemas.openxmlformats.org/drawingml/2006/chart">
            <c:chart r:id="rId8"/>
          </a:graphicData>
        </a:graphic>
      </p:graphicFrame>
      <p:pic>
        <p:nvPicPr>
          <p:cNvPr id="873" name="Google Shape;873;p19"/>
          <p:cNvPicPr preferRelativeResize="0"/>
          <p:nvPr/>
        </p:nvPicPr>
        <p:blipFill rotWithShape="1">
          <a:blip r:embed="rId9">
            <a:alphaModFix/>
          </a:blip>
          <a:srcRect b="0" l="0" r="0" t="0"/>
          <a:stretch/>
        </p:blipFill>
        <p:spPr>
          <a:xfrm>
            <a:off x="4206942" y="6660232"/>
            <a:ext cx="2969532" cy="11696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a:t>
            </a:r>
            <a:endParaRPr/>
          </a:p>
        </p:txBody>
      </p:sp>
      <p:sp>
        <p:nvSpPr>
          <p:cNvPr id="104" name="Google Shape;104;p2"/>
          <p:cNvSpPr txBox="1"/>
          <p:nvPr>
            <p:ph type="title"/>
          </p:nvPr>
        </p:nvSpPr>
        <p:spPr>
          <a:xfrm>
            <a:off x="216073" y="3030174"/>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Contenido</a:t>
            </a:r>
            <a:endParaRPr/>
          </a:p>
        </p:txBody>
      </p:sp>
      <p:grpSp>
        <p:nvGrpSpPr>
          <p:cNvPr id="105" name="Google Shape;105;p2"/>
          <p:cNvGrpSpPr/>
          <p:nvPr/>
        </p:nvGrpSpPr>
        <p:grpSpPr>
          <a:xfrm>
            <a:off x="0" y="107504"/>
            <a:ext cx="7200898" cy="1987144"/>
            <a:chOff x="0" y="14519"/>
            <a:chExt cx="7200898" cy="2078230"/>
          </a:xfrm>
        </p:grpSpPr>
        <p:sp>
          <p:nvSpPr>
            <p:cNvPr id="106" name="Google Shape;106;p2"/>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07" name="Google Shape;107;p2"/>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108" name="Google Shape;108;p2"/>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09" name="Google Shape;109;p2"/>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12 de 2022 - Reporte Semanas 1 a 48 (Hasta diciembre 02 de 2022)</a:t>
            </a:r>
            <a:endParaRPr sz="1200">
              <a:solidFill>
                <a:schemeClr val="dk1"/>
              </a:solidFill>
              <a:latin typeface="Times New Roman"/>
              <a:ea typeface="Times New Roman"/>
              <a:cs typeface="Times New Roman"/>
              <a:sym typeface="Times New Roman"/>
            </a:endParaRPr>
          </a:p>
        </p:txBody>
      </p:sp>
      <p:graphicFrame>
        <p:nvGraphicFramePr>
          <p:cNvPr id="110" name="Google Shape;110;p2"/>
          <p:cNvGraphicFramePr/>
          <p:nvPr/>
        </p:nvGraphicFramePr>
        <p:xfrm>
          <a:off x="216073" y="3656318"/>
          <a:ext cx="3000000" cy="3000000"/>
        </p:xfrm>
        <a:graphic>
          <a:graphicData uri="http://schemas.openxmlformats.org/drawingml/2006/table">
            <a:tbl>
              <a:tblPr>
                <a:noFill/>
                <a:tableStyleId>{40584C3A-2F8A-4840-B263-C5A4AD1582C1}</a:tableStyleId>
              </a:tblPr>
              <a:tblGrid>
                <a:gridCol w="1483275"/>
                <a:gridCol w="1483275"/>
                <a:gridCol w="1483275"/>
                <a:gridCol w="1483275"/>
                <a:gridCol w="712350"/>
              </a:tblGrid>
              <a:tr h="137125">
                <a:tc>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Tuberculosis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4">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Hepatitis A</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Pág. 7</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4">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Hepatitis B</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Pág. 9</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Hepatitis C</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9</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INTOXICACIONES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14</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8725">
                <a:tc gridSpan="2">
                  <a:txBody>
                    <a:bodyPr/>
                    <a:lstStyle/>
                    <a:p>
                      <a:pPr indent="0" lvl="0" marL="0" marR="0" rtl="0" algn="l">
                        <a:spcBef>
                          <a:spcPts val="0"/>
                        </a:spcBef>
                        <a:spcAft>
                          <a:spcPts val="0"/>
                        </a:spcAft>
                        <a:buNone/>
                      </a:pPr>
                      <a:r>
                        <a:rPr b="1" i="0" lang="es-ES" sz="1100" u="none" strike="noStrike">
                          <a:solidFill>
                            <a:schemeClr val="dk1"/>
                          </a:solidFill>
                          <a:latin typeface="Arial Narrow"/>
                          <a:ea typeface="Arial Narrow"/>
                          <a:cs typeface="Arial Narrow"/>
                          <a:sym typeface="Arial Narrow"/>
                        </a:rPr>
                        <a:t>Enfermedades Transmitidas por Alimentos ETA y vehiculizadas por agua</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15</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pic>
        <p:nvPicPr>
          <p:cNvPr id="878" name="Google Shape;878;p20"/>
          <p:cNvPicPr preferRelativeResize="0"/>
          <p:nvPr/>
        </p:nvPicPr>
        <p:blipFill rotWithShape="1">
          <a:blip r:embed="rId3">
            <a:alphaModFix/>
          </a:blip>
          <a:srcRect b="0" l="0" r="0" t="4235"/>
          <a:stretch/>
        </p:blipFill>
        <p:spPr>
          <a:xfrm>
            <a:off x="3790" y="10387"/>
            <a:ext cx="2214563" cy="2792664"/>
          </a:xfrm>
          <a:prstGeom prst="rect">
            <a:avLst/>
          </a:prstGeom>
          <a:noFill/>
          <a:ln>
            <a:noFill/>
          </a:ln>
        </p:spPr>
      </p:pic>
      <p:pic>
        <p:nvPicPr>
          <p:cNvPr id="879" name="Google Shape;879;p20"/>
          <p:cNvPicPr preferRelativeResize="0"/>
          <p:nvPr/>
        </p:nvPicPr>
        <p:blipFill rotWithShape="1">
          <a:blip r:embed="rId4">
            <a:alphaModFix/>
          </a:blip>
          <a:srcRect b="0" l="0" r="0" t="51431"/>
          <a:stretch/>
        </p:blipFill>
        <p:spPr>
          <a:xfrm>
            <a:off x="50" y="2805169"/>
            <a:ext cx="2232223" cy="2685972"/>
          </a:xfrm>
          <a:prstGeom prst="rect">
            <a:avLst/>
          </a:prstGeom>
          <a:noFill/>
          <a:ln>
            <a:noFill/>
          </a:ln>
        </p:spPr>
      </p:pic>
      <p:sp>
        <p:nvSpPr>
          <p:cNvPr id="880" name="Google Shape;880;p20"/>
          <p:cNvSpPr txBox="1"/>
          <p:nvPr/>
        </p:nvSpPr>
        <p:spPr>
          <a:xfrm>
            <a:off x="-65136" y="741756"/>
            <a:ext cx="2304256"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12-2022</a:t>
            </a:r>
            <a:endParaRPr b="1" sz="1200">
              <a:solidFill>
                <a:schemeClr val="dk1"/>
              </a:solidFill>
              <a:latin typeface="Arial Narrow"/>
              <a:ea typeface="Arial Narrow"/>
              <a:cs typeface="Arial Narrow"/>
              <a:sym typeface="Arial Narrow"/>
            </a:endParaRPr>
          </a:p>
        </p:txBody>
      </p:sp>
      <p:sp>
        <p:nvSpPr>
          <p:cNvPr id="881" name="Google Shape;881;p20"/>
          <p:cNvSpPr/>
          <p:nvPr/>
        </p:nvSpPr>
        <p:spPr>
          <a:xfrm>
            <a:off x="2274078" y="2317855"/>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Gráfico de control IRA-UCI. Medellín, a Periodo epidemiológico 12 acumulado de 2022 </a:t>
            </a:r>
            <a:endParaRPr/>
          </a:p>
        </p:txBody>
      </p:sp>
      <p:grpSp>
        <p:nvGrpSpPr>
          <p:cNvPr id="882" name="Google Shape;882;p20"/>
          <p:cNvGrpSpPr/>
          <p:nvPr/>
        </p:nvGrpSpPr>
        <p:grpSpPr>
          <a:xfrm>
            <a:off x="179214" y="4211960"/>
            <a:ext cx="1892650" cy="488476"/>
            <a:chOff x="2397524" y="3379972"/>
            <a:chExt cx="4508500" cy="904875"/>
          </a:xfrm>
        </p:grpSpPr>
        <p:pic>
          <p:nvPicPr>
            <p:cNvPr id="883" name="Google Shape;883;p20"/>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884" name="Google Shape;884;p20"/>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3.794</a:t>
              </a:r>
              <a:endParaRPr b="1" sz="1400">
                <a:solidFill>
                  <a:schemeClr val="dk1"/>
                </a:solidFill>
                <a:latin typeface="Arial Narrow"/>
                <a:ea typeface="Arial Narrow"/>
                <a:cs typeface="Arial Narrow"/>
                <a:sym typeface="Arial Narrow"/>
              </a:endParaRPr>
            </a:p>
          </p:txBody>
        </p:sp>
      </p:grpSp>
      <p:sp>
        <p:nvSpPr>
          <p:cNvPr id="885" name="Google Shape;885;p20"/>
          <p:cNvSpPr txBox="1"/>
          <p:nvPr/>
        </p:nvSpPr>
        <p:spPr>
          <a:xfrm>
            <a:off x="0" y="4724560"/>
            <a:ext cx="218073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58%.</a:t>
            </a:r>
            <a:endParaRPr b="1" sz="1200">
              <a:solidFill>
                <a:schemeClr val="dk1"/>
              </a:solidFill>
              <a:latin typeface="Arial Narrow"/>
              <a:ea typeface="Arial Narrow"/>
              <a:cs typeface="Arial Narrow"/>
              <a:sym typeface="Arial Narrow"/>
            </a:endParaRPr>
          </a:p>
        </p:txBody>
      </p:sp>
      <p:sp>
        <p:nvSpPr>
          <p:cNvPr id="886" name="Google Shape;886;p20"/>
          <p:cNvSpPr/>
          <p:nvPr/>
        </p:nvSpPr>
        <p:spPr>
          <a:xfrm>
            <a:off x="2295483" y="4912876"/>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Hospitalizaciones en UCI por IRAG, Medellín, a Periodo epidemiológico 12 acumulado  Años 2019-2022</a:t>
            </a:r>
            <a:endParaRPr/>
          </a:p>
        </p:txBody>
      </p:sp>
      <p:grpSp>
        <p:nvGrpSpPr>
          <p:cNvPr id="887" name="Google Shape;887;p20"/>
          <p:cNvGrpSpPr/>
          <p:nvPr/>
        </p:nvGrpSpPr>
        <p:grpSpPr>
          <a:xfrm>
            <a:off x="2448322" y="74775"/>
            <a:ext cx="3446504" cy="276999"/>
            <a:chOff x="2448322" y="74775"/>
            <a:chExt cx="3446504" cy="276999"/>
          </a:xfrm>
        </p:grpSpPr>
        <p:sp>
          <p:nvSpPr>
            <p:cNvPr id="888" name="Google Shape;888;p2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89" name="Google Shape;889;p20"/>
            <p:cNvCxnSpPr>
              <a:stCxn id="88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90" name="Google Shape;890;p2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891" name="Google Shape;891;p20"/>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92" name="Google Shape;892;p20"/>
          <p:cNvGrpSpPr/>
          <p:nvPr/>
        </p:nvGrpSpPr>
        <p:grpSpPr>
          <a:xfrm>
            <a:off x="277404" y="5621632"/>
            <a:ext cx="3446504" cy="276999"/>
            <a:chOff x="2448322" y="74775"/>
            <a:chExt cx="3446504" cy="276999"/>
          </a:xfrm>
        </p:grpSpPr>
        <p:sp>
          <p:nvSpPr>
            <p:cNvPr id="893" name="Google Shape;893;p2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94" name="Google Shape;894;p20"/>
            <p:cNvCxnSpPr>
              <a:stCxn id="89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95" name="Google Shape;895;p2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896" name="Google Shape;896;p20"/>
          <p:cNvGrpSpPr/>
          <p:nvPr/>
        </p:nvGrpSpPr>
        <p:grpSpPr>
          <a:xfrm>
            <a:off x="4752578" y="5635532"/>
            <a:ext cx="3446504" cy="276999"/>
            <a:chOff x="2448322" y="74775"/>
            <a:chExt cx="3446504" cy="276999"/>
          </a:xfrm>
        </p:grpSpPr>
        <p:sp>
          <p:nvSpPr>
            <p:cNvPr id="897" name="Google Shape;897;p2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98" name="Google Shape;898;p20"/>
            <p:cNvCxnSpPr>
              <a:stCxn id="89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99" name="Google Shape;899;p2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900" name="Google Shape;900;p20"/>
          <p:cNvSpPr/>
          <p:nvPr/>
        </p:nvSpPr>
        <p:spPr>
          <a:xfrm>
            <a:off x="47604" y="8040974"/>
            <a:ext cx="4357592"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IRA hospitalización en UCI. Medellín, a Periodo epidemiológico 12 acumulado de 2022. </a:t>
            </a:r>
            <a:endParaRPr/>
          </a:p>
        </p:txBody>
      </p:sp>
      <p:sp>
        <p:nvSpPr>
          <p:cNvPr id="901" name="Google Shape;901;p2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20</a:t>
            </a:r>
            <a:endParaRPr b="1" sz="1050">
              <a:solidFill>
                <a:schemeClr val="dk1"/>
              </a:solidFill>
              <a:latin typeface="Arial Narrow"/>
              <a:ea typeface="Arial Narrow"/>
              <a:cs typeface="Arial Narrow"/>
              <a:sym typeface="Arial Narrow"/>
            </a:endParaRPr>
          </a:p>
        </p:txBody>
      </p:sp>
      <p:sp>
        <p:nvSpPr>
          <p:cNvPr id="902" name="Google Shape;902;p20"/>
          <p:cNvSpPr txBox="1"/>
          <p:nvPr>
            <p:ph type="ctrTitle"/>
          </p:nvPr>
        </p:nvSpPr>
        <p:spPr>
          <a:xfrm>
            <a:off x="85115" y="-79012"/>
            <a:ext cx="2075175" cy="92333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Infección respiratoria aguda IRA</a:t>
            </a:r>
            <a:endParaRPr/>
          </a:p>
        </p:txBody>
      </p:sp>
      <p:sp>
        <p:nvSpPr>
          <p:cNvPr id="903" name="Google Shape;903;p20"/>
          <p:cNvSpPr/>
          <p:nvPr/>
        </p:nvSpPr>
        <p:spPr>
          <a:xfrm>
            <a:off x="-1695" y="2452420"/>
            <a:ext cx="217399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Hospitalizados en UCI</a:t>
            </a:r>
            <a:endParaRPr/>
          </a:p>
        </p:txBody>
      </p:sp>
      <p:sp>
        <p:nvSpPr>
          <p:cNvPr id="904" name="Google Shape;904;p20"/>
          <p:cNvSpPr/>
          <p:nvPr/>
        </p:nvSpPr>
        <p:spPr>
          <a:xfrm>
            <a:off x="4279741" y="8040974"/>
            <a:ext cx="2824952" cy="61555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 </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Proporción  de pacientes de IRAG  Hospitalizados en UCI por grupos de edad, a Periodo epidemiológico 12 acumulado de 2022</a:t>
            </a:r>
            <a:endParaRPr/>
          </a:p>
        </p:txBody>
      </p:sp>
      <p:graphicFrame>
        <p:nvGraphicFramePr>
          <p:cNvPr id="905" name="Google Shape;905;p20"/>
          <p:cNvGraphicFramePr/>
          <p:nvPr/>
        </p:nvGraphicFramePr>
        <p:xfrm>
          <a:off x="2270647" y="353886"/>
          <a:ext cx="4889227" cy="1941347"/>
        </p:xfrm>
        <a:graphic>
          <a:graphicData uri="http://schemas.openxmlformats.org/drawingml/2006/chart">
            <c:chart r:id="rId6"/>
          </a:graphicData>
        </a:graphic>
      </p:graphicFrame>
      <p:graphicFrame>
        <p:nvGraphicFramePr>
          <p:cNvPr id="906" name="Google Shape;906;p20"/>
          <p:cNvGraphicFramePr/>
          <p:nvPr/>
        </p:nvGraphicFramePr>
        <p:xfrm>
          <a:off x="2235177" y="2821752"/>
          <a:ext cx="4924698" cy="2086147"/>
        </p:xfrm>
        <a:graphic>
          <a:graphicData uri="http://schemas.openxmlformats.org/drawingml/2006/chart">
            <c:chart r:id="rId7"/>
          </a:graphicData>
        </a:graphic>
      </p:graphicFrame>
      <p:graphicFrame>
        <p:nvGraphicFramePr>
          <p:cNvPr id="907" name="Google Shape;907;p20"/>
          <p:cNvGraphicFramePr/>
          <p:nvPr/>
        </p:nvGraphicFramePr>
        <p:xfrm>
          <a:off x="47604" y="6090644"/>
          <a:ext cx="4128910" cy="1950330"/>
        </p:xfrm>
        <a:graphic>
          <a:graphicData uri="http://schemas.openxmlformats.org/drawingml/2006/chart">
            <c:chart r:id="rId8"/>
          </a:graphicData>
        </a:graphic>
      </p:graphicFrame>
      <p:pic>
        <p:nvPicPr>
          <p:cNvPr id="908" name="Google Shape;908;p20"/>
          <p:cNvPicPr preferRelativeResize="0"/>
          <p:nvPr/>
        </p:nvPicPr>
        <p:blipFill rotWithShape="1">
          <a:blip r:embed="rId9">
            <a:alphaModFix/>
          </a:blip>
          <a:srcRect b="0" l="0" r="0" t="0"/>
          <a:stretch/>
        </p:blipFill>
        <p:spPr>
          <a:xfrm>
            <a:off x="4279741" y="6758718"/>
            <a:ext cx="2897146" cy="118262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pic>
        <p:nvPicPr>
          <p:cNvPr id="913" name="Google Shape;913;p21"/>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914" name="Google Shape;914;p21"/>
          <p:cNvPicPr preferRelativeResize="0"/>
          <p:nvPr/>
        </p:nvPicPr>
        <p:blipFill rotWithShape="1">
          <a:blip r:embed="rId4">
            <a:alphaModFix/>
          </a:blip>
          <a:srcRect b="0" l="0" r="0" t="51431"/>
          <a:stretch/>
        </p:blipFill>
        <p:spPr>
          <a:xfrm>
            <a:off x="0" y="2751189"/>
            <a:ext cx="2232223" cy="2739952"/>
          </a:xfrm>
          <a:prstGeom prst="rect">
            <a:avLst/>
          </a:prstGeom>
          <a:noFill/>
          <a:ln>
            <a:noFill/>
          </a:ln>
        </p:spPr>
      </p:pic>
      <p:sp>
        <p:nvSpPr>
          <p:cNvPr id="915" name="Google Shape;915;p21"/>
          <p:cNvSpPr txBox="1"/>
          <p:nvPr/>
        </p:nvSpPr>
        <p:spPr>
          <a:xfrm>
            <a:off x="-46293" y="741756"/>
            <a:ext cx="220658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12-2022</a:t>
            </a:r>
            <a:endParaRPr b="1" sz="1200">
              <a:solidFill>
                <a:schemeClr val="dk1"/>
              </a:solidFill>
              <a:latin typeface="Arial Narrow"/>
              <a:ea typeface="Arial Narrow"/>
              <a:cs typeface="Arial Narrow"/>
              <a:sym typeface="Arial Narrow"/>
            </a:endParaRPr>
          </a:p>
        </p:txBody>
      </p:sp>
      <p:sp>
        <p:nvSpPr>
          <p:cNvPr id="916" name="Google Shape;916;p21"/>
          <p:cNvSpPr/>
          <p:nvPr/>
        </p:nvSpPr>
        <p:spPr>
          <a:xfrm>
            <a:off x="2201761" y="4877572"/>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casos de IRAG positivos notificados por la unidad centinela a Periodo epidemiológico 12 acumulado, 2022</a:t>
            </a:r>
            <a:endParaRPr/>
          </a:p>
        </p:txBody>
      </p:sp>
      <p:grpSp>
        <p:nvGrpSpPr>
          <p:cNvPr id="917" name="Google Shape;917;p21"/>
          <p:cNvGrpSpPr/>
          <p:nvPr/>
        </p:nvGrpSpPr>
        <p:grpSpPr>
          <a:xfrm>
            <a:off x="72058" y="4067944"/>
            <a:ext cx="2071864" cy="635617"/>
            <a:chOff x="2397524" y="3379972"/>
            <a:chExt cx="4508500" cy="904875"/>
          </a:xfrm>
        </p:grpSpPr>
        <p:pic>
          <p:nvPicPr>
            <p:cNvPr id="918" name="Google Shape;918;p21"/>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919" name="Google Shape;919;p21"/>
            <p:cNvSpPr txBox="1"/>
            <p:nvPr/>
          </p:nvSpPr>
          <p:spPr>
            <a:xfrm>
              <a:off x="3317545" y="3519041"/>
              <a:ext cx="1593561" cy="4819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380</a:t>
              </a:r>
              <a:endParaRPr b="1" sz="1600">
                <a:solidFill>
                  <a:schemeClr val="dk1"/>
                </a:solidFill>
                <a:latin typeface="Arial Narrow"/>
                <a:ea typeface="Arial Narrow"/>
                <a:cs typeface="Arial Narrow"/>
                <a:sym typeface="Arial Narrow"/>
              </a:endParaRPr>
            </a:p>
          </p:txBody>
        </p:sp>
      </p:grpSp>
      <p:sp>
        <p:nvSpPr>
          <p:cNvPr id="920" name="Google Shape;920;p21"/>
          <p:cNvSpPr/>
          <p:nvPr/>
        </p:nvSpPr>
        <p:spPr>
          <a:xfrm>
            <a:off x="2196850" y="2293750"/>
            <a:ext cx="4946011"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muestras captadas por la unidad centinela HUSVF, para  estudio  de circulación viral, a Periodo epidemiológico 12 acumulado, 2022</a:t>
            </a:r>
            <a:endParaRPr/>
          </a:p>
          <a:p>
            <a:pPr indent="0" lvl="0" marL="0" marR="0" rtl="0" algn="just">
              <a:spcBef>
                <a:spcPts val="0"/>
              </a:spcBef>
              <a:spcAft>
                <a:spcPts val="0"/>
              </a:spcAft>
              <a:buNone/>
            </a:pPr>
            <a:r>
              <a:t/>
            </a:r>
            <a:endParaRPr sz="1100">
              <a:solidFill>
                <a:schemeClr val="dk1"/>
              </a:solidFill>
              <a:latin typeface="Arial Narrow"/>
              <a:ea typeface="Arial Narrow"/>
              <a:cs typeface="Arial Narrow"/>
              <a:sym typeface="Arial Narrow"/>
            </a:endParaRPr>
          </a:p>
        </p:txBody>
      </p:sp>
      <p:grpSp>
        <p:nvGrpSpPr>
          <p:cNvPr id="921" name="Google Shape;921;p21"/>
          <p:cNvGrpSpPr/>
          <p:nvPr/>
        </p:nvGrpSpPr>
        <p:grpSpPr>
          <a:xfrm>
            <a:off x="2448322" y="74775"/>
            <a:ext cx="3446504" cy="276999"/>
            <a:chOff x="2448322" y="74775"/>
            <a:chExt cx="3446504" cy="276999"/>
          </a:xfrm>
        </p:grpSpPr>
        <p:sp>
          <p:nvSpPr>
            <p:cNvPr id="922" name="Google Shape;922;p2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23" name="Google Shape;923;p21"/>
            <p:cNvCxnSpPr>
              <a:stCxn id="92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24" name="Google Shape;924;p2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925" name="Google Shape;925;p21"/>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26" name="Google Shape;926;p21"/>
          <p:cNvGrpSpPr/>
          <p:nvPr/>
        </p:nvGrpSpPr>
        <p:grpSpPr>
          <a:xfrm>
            <a:off x="277404" y="5621632"/>
            <a:ext cx="3446504" cy="276999"/>
            <a:chOff x="2448322" y="74775"/>
            <a:chExt cx="3446504" cy="276999"/>
          </a:xfrm>
        </p:grpSpPr>
        <p:sp>
          <p:nvSpPr>
            <p:cNvPr id="927" name="Google Shape;927;p2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28" name="Google Shape;928;p21"/>
            <p:cNvCxnSpPr>
              <a:stCxn id="92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29" name="Google Shape;929;p2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930" name="Google Shape;930;p2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21</a:t>
            </a:r>
            <a:endParaRPr b="1" sz="1050">
              <a:solidFill>
                <a:schemeClr val="dk1"/>
              </a:solidFill>
              <a:latin typeface="Arial Narrow"/>
              <a:ea typeface="Arial Narrow"/>
              <a:cs typeface="Arial Narrow"/>
              <a:sym typeface="Arial Narrow"/>
            </a:endParaRPr>
          </a:p>
        </p:txBody>
      </p:sp>
      <p:sp>
        <p:nvSpPr>
          <p:cNvPr id="931" name="Google Shape;931;p21"/>
          <p:cNvSpPr txBox="1"/>
          <p:nvPr>
            <p:ph type="ctrTitle"/>
          </p:nvPr>
        </p:nvSpPr>
        <p:spPr>
          <a:xfrm>
            <a:off x="85115" y="-94400"/>
            <a:ext cx="2075175" cy="954107"/>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800"/>
              <a:buFont typeface="Arial Narrow"/>
              <a:buNone/>
            </a:pPr>
            <a:r>
              <a:rPr b="1" lang="es-ES" sz="2800">
                <a:solidFill>
                  <a:srgbClr val="C00000"/>
                </a:solidFill>
                <a:latin typeface="Arial Narrow"/>
                <a:ea typeface="Arial Narrow"/>
                <a:cs typeface="Arial Narrow"/>
                <a:sym typeface="Arial Narrow"/>
              </a:rPr>
              <a:t>ESI – IRAG Centinela</a:t>
            </a:r>
            <a:endParaRPr/>
          </a:p>
        </p:txBody>
      </p:sp>
      <p:sp>
        <p:nvSpPr>
          <p:cNvPr id="932" name="Google Shape;932;p21"/>
          <p:cNvSpPr txBox="1"/>
          <p:nvPr/>
        </p:nvSpPr>
        <p:spPr>
          <a:xfrm>
            <a:off x="113975" y="4716016"/>
            <a:ext cx="2016079"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14%</a:t>
            </a:r>
            <a:endParaRPr b="1" sz="1200">
              <a:solidFill>
                <a:schemeClr val="dk1"/>
              </a:solidFill>
              <a:latin typeface="Arial Narrow"/>
              <a:ea typeface="Arial Narrow"/>
              <a:cs typeface="Arial Narrow"/>
              <a:sym typeface="Arial Narrow"/>
            </a:endParaRPr>
          </a:p>
        </p:txBody>
      </p:sp>
      <p:pic>
        <p:nvPicPr>
          <p:cNvPr id="933" name="Google Shape;933;p21"/>
          <p:cNvPicPr preferRelativeResize="0"/>
          <p:nvPr/>
        </p:nvPicPr>
        <p:blipFill rotWithShape="1">
          <a:blip r:embed="rId6">
            <a:alphaModFix/>
          </a:blip>
          <a:srcRect b="0" l="0" r="0" t="0"/>
          <a:stretch/>
        </p:blipFill>
        <p:spPr>
          <a:xfrm>
            <a:off x="72058" y="6382190"/>
            <a:ext cx="1089717" cy="904875"/>
          </a:xfrm>
          <a:prstGeom prst="rect">
            <a:avLst/>
          </a:prstGeom>
          <a:noFill/>
          <a:ln>
            <a:noFill/>
          </a:ln>
        </p:spPr>
      </p:pic>
      <p:grpSp>
        <p:nvGrpSpPr>
          <p:cNvPr id="934" name="Google Shape;934;p21"/>
          <p:cNvGrpSpPr/>
          <p:nvPr/>
        </p:nvGrpSpPr>
        <p:grpSpPr>
          <a:xfrm>
            <a:off x="1051937" y="6726660"/>
            <a:ext cx="1252369" cy="877901"/>
            <a:chOff x="-36884" y="7072716"/>
            <a:chExt cx="1252369" cy="877901"/>
          </a:xfrm>
        </p:grpSpPr>
        <p:sp>
          <p:nvSpPr>
            <p:cNvPr id="935" name="Google Shape;935;p2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a:p>
          </p:txBody>
        </p:sp>
        <p:sp>
          <p:nvSpPr>
            <p:cNvPr id="936" name="Google Shape;936;p21"/>
            <p:cNvSpPr/>
            <p:nvPr/>
          </p:nvSpPr>
          <p:spPr>
            <a:xfrm>
              <a:off x="209546" y="7363321"/>
              <a:ext cx="74006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52%</a:t>
              </a:r>
              <a:endParaRPr b="1" sz="1600">
                <a:solidFill>
                  <a:schemeClr val="dk1"/>
                </a:solidFill>
                <a:latin typeface="Arial Narrow"/>
                <a:ea typeface="Arial Narrow"/>
                <a:cs typeface="Arial Narrow"/>
                <a:sym typeface="Arial Narrow"/>
              </a:endParaRPr>
            </a:p>
          </p:txBody>
        </p:sp>
        <p:sp>
          <p:nvSpPr>
            <p:cNvPr id="937" name="Google Shape;937;p21"/>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197 Casos</a:t>
              </a:r>
              <a:endParaRPr b="1" sz="1200">
                <a:solidFill>
                  <a:schemeClr val="dk1"/>
                </a:solidFill>
                <a:latin typeface="Arial Narrow"/>
                <a:ea typeface="Arial Narrow"/>
                <a:cs typeface="Arial Narrow"/>
                <a:sym typeface="Arial Narrow"/>
              </a:endParaRPr>
            </a:p>
          </p:txBody>
        </p:sp>
      </p:grpSp>
      <p:pic>
        <p:nvPicPr>
          <p:cNvPr id="938" name="Google Shape;938;p21"/>
          <p:cNvPicPr preferRelativeResize="0"/>
          <p:nvPr/>
        </p:nvPicPr>
        <p:blipFill rotWithShape="1">
          <a:blip r:embed="rId7">
            <a:alphaModFix/>
          </a:blip>
          <a:srcRect b="1" l="0" r="83073" t="8462"/>
          <a:stretch/>
        </p:blipFill>
        <p:spPr>
          <a:xfrm>
            <a:off x="1269027" y="6025808"/>
            <a:ext cx="804283" cy="778892"/>
          </a:xfrm>
          <a:prstGeom prst="rect">
            <a:avLst/>
          </a:prstGeom>
          <a:noFill/>
          <a:ln>
            <a:noFill/>
          </a:ln>
        </p:spPr>
      </p:pic>
      <p:grpSp>
        <p:nvGrpSpPr>
          <p:cNvPr id="939" name="Google Shape;939;p21"/>
          <p:cNvGrpSpPr/>
          <p:nvPr/>
        </p:nvGrpSpPr>
        <p:grpSpPr>
          <a:xfrm>
            <a:off x="-58310" y="7244599"/>
            <a:ext cx="1241624" cy="1071817"/>
            <a:chOff x="-14122" y="7072716"/>
            <a:chExt cx="1241624" cy="1071817"/>
          </a:xfrm>
        </p:grpSpPr>
        <p:sp>
          <p:nvSpPr>
            <p:cNvPr id="940" name="Google Shape;940;p21"/>
            <p:cNvSpPr txBox="1"/>
            <p:nvPr/>
          </p:nvSpPr>
          <p:spPr>
            <a:xfrm>
              <a:off x="-14122" y="7072716"/>
              <a:ext cx="122960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Confirmados por laboratorio</a:t>
              </a:r>
              <a:endParaRPr/>
            </a:p>
          </p:txBody>
        </p:sp>
        <p:sp>
          <p:nvSpPr>
            <p:cNvPr id="941" name="Google Shape;941;p21"/>
            <p:cNvSpPr/>
            <p:nvPr/>
          </p:nvSpPr>
          <p:spPr>
            <a:xfrm>
              <a:off x="242917" y="7543341"/>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56%</a:t>
              </a:r>
              <a:endParaRPr b="1" sz="1600">
                <a:solidFill>
                  <a:schemeClr val="dk1"/>
                </a:solidFill>
                <a:latin typeface="Arial Narrow"/>
                <a:ea typeface="Arial Narrow"/>
                <a:cs typeface="Arial Narrow"/>
                <a:sym typeface="Arial Narrow"/>
              </a:endParaRPr>
            </a:p>
          </p:txBody>
        </p:sp>
        <p:sp>
          <p:nvSpPr>
            <p:cNvPr id="942" name="Google Shape;942;p21"/>
            <p:cNvSpPr txBox="1"/>
            <p:nvPr/>
          </p:nvSpPr>
          <p:spPr>
            <a:xfrm>
              <a:off x="-2105" y="786753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380 Casos</a:t>
              </a:r>
              <a:endParaRPr b="1" sz="1200">
                <a:solidFill>
                  <a:schemeClr val="dk1"/>
                </a:solidFill>
                <a:latin typeface="Arial Narrow"/>
                <a:ea typeface="Arial Narrow"/>
                <a:cs typeface="Arial Narrow"/>
                <a:sym typeface="Arial Narrow"/>
              </a:endParaRPr>
            </a:p>
          </p:txBody>
        </p:sp>
      </p:grpSp>
      <p:pic>
        <p:nvPicPr>
          <p:cNvPr id="943" name="Google Shape;943;p21"/>
          <p:cNvPicPr preferRelativeResize="0"/>
          <p:nvPr/>
        </p:nvPicPr>
        <p:blipFill rotWithShape="1">
          <a:blip r:embed="rId7">
            <a:alphaModFix/>
          </a:blip>
          <a:srcRect b="1381" l="28990" r="53580" t="5393"/>
          <a:stretch/>
        </p:blipFill>
        <p:spPr>
          <a:xfrm>
            <a:off x="2124273" y="6025808"/>
            <a:ext cx="828105" cy="793252"/>
          </a:xfrm>
          <a:prstGeom prst="rect">
            <a:avLst/>
          </a:prstGeom>
          <a:noFill/>
          <a:ln>
            <a:noFill/>
          </a:ln>
        </p:spPr>
      </p:pic>
      <p:grpSp>
        <p:nvGrpSpPr>
          <p:cNvPr id="944" name="Google Shape;944;p21"/>
          <p:cNvGrpSpPr/>
          <p:nvPr/>
        </p:nvGrpSpPr>
        <p:grpSpPr>
          <a:xfrm>
            <a:off x="1938795" y="6726660"/>
            <a:ext cx="1229607" cy="877901"/>
            <a:chOff x="-14122" y="7072716"/>
            <a:chExt cx="1229607" cy="877901"/>
          </a:xfrm>
        </p:grpSpPr>
        <p:sp>
          <p:nvSpPr>
            <p:cNvPr id="945" name="Google Shape;945;p2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a:p>
          </p:txBody>
        </p:sp>
        <p:sp>
          <p:nvSpPr>
            <p:cNvPr id="946" name="Google Shape;946;p21"/>
            <p:cNvSpPr/>
            <p:nvPr/>
          </p:nvSpPr>
          <p:spPr>
            <a:xfrm>
              <a:off x="209546" y="7363321"/>
              <a:ext cx="74006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48%</a:t>
              </a:r>
              <a:endParaRPr b="1" sz="1600">
                <a:solidFill>
                  <a:schemeClr val="dk1"/>
                </a:solidFill>
                <a:latin typeface="Arial Narrow"/>
                <a:ea typeface="Arial Narrow"/>
                <a:cs typeface="Arial Narrow"/>
                <a:sym typeface="Arial Narrow"/>
              </a:endParaRPr>
            </a:p>
          </p:txBody>
        </p:sp>
        <p:sp>
          <p:nvSpPr>
            <p:cNvPr id="947" name="Google Shape;947;p21"/>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183 Casos</a:t>
              </a:r>
              <a:endParaRPr/>
            </a:p>
          </p:txBody>
        </p:sp>
      </p:grpSp>
      <p:pic>
        <p:nvPicPr>
          <p:cNvPr id="948" name="Google Shape;948;p21"/>
          <p:cNvPicPr preferRelativeResize="0"/>
          <p:nvPr/>
        </p:nvPicPr>
        <p:blipFill rotWithShape="1">
          <a:blip r:embed="rId8">
            <a:alphaModFix/>
          </a:blip>
          <a:srcRect b="0" l="13773" r="11756" t="0"/>
          <a:stretch/>
        </p:blipFill>
        <p:spPr>
          <a:xfrm>
            <a:off x="2094883" y="7695354"/>
            <a:ext cx="762489" cy="737854"/>
          </a:xfrm>
          <a:prstGeom prst="rect">
            <a:avLst/>
          </a:prstGeom>
          <a:noFill/>
          <a:ln>
            <a:noFill/>
          </a:ln>
        </p:spPr>
      </p:pic>
      <p:pic>
        <p:nvPicPr>
          <p:cNvPr descr="https://www.comb.cat/Upload/Imatges/2979.JPG" id="949" name="Google Shape;949;p21"/>
          <p:cNvPicPr preferRelativeResize="0"/>
          <p:nvPr/>
        </p:nvPicPr>
        <p:blipFill rotWithShape="1">
          <a:blip r:embed="rId9">
            <a:alphaModFix/>
          </a:blip>
          <a:srcRect b="12182" l="20417" r="28520" t="9029"/>
          <a:stretch/>
        </p:blipFill>
        <p:spPr>
          <a:xfrm>
            <a:off x="1216367" y="7604561"/>
            <a:ext cx="831338" cy="808094"/>
          </a:xfrm>
          <a:prstGeom prst="rect">
            <a:avLst/>
          </a:prstGeom>
          <a:noFill/>
          <a:ln>
            <a:noFill/>
          </a:ln>
        </p:spPr>
      </p:pic>
      <p:grpSp>
        <p:nvGrpSpPr>
          <p:cNvPr id="950" name="Google Shape;950;p21"/>
          <p:cNvGrpSpPr/>
          <p:nvPr/>
        </p:nvGrpSpPr>
        <p:grpSpPr>
          <a:xfrm>
            <a:off x="1034152" y="8322080"/>
            <a:ext cx="1229607" cy="877901"/>
            <a:chOff x="-14122" y="7072716"/>
            <a:chExt cx="1229607" cy="877901"/>
          </a:xfrm>
        </p:grpSpPr>
        <p:sp>
          <p:nvSpPr>
            <p:cNvPr id="951" name="Google Shape;951;p2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&lt; 5 años</a:t>
              </a:r>
              <a:endParaRPr/>
            </a:p>
          </p:txBody>
        </p:sp>
        <p:sp>
          <p:nvSpPr>
            <p:cNvPr id="952" name="Google Shape;952;p21"/>
            <p:cNvSpPr/>
            <p:nvPr/>
          </p:nvSpPr>
          <p:spPr>
            <a:xfrm>
              <a:off x="209546" y="7363321"/>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82%</a:t>
              </a:r>
              <a:endParaRPr b="1" sz="1600">
                <a:solidFill>
                  <a:schemeClr val="dk1"/>
                </a:solidFill>
                <a:latin typeface="Arial Narrow"/>
                <a:ea typeface="Arial Narrow"/>
                <a:cs typeface="Arial Narrow"/>
                <a:sym typeface="Arial Narrow"/>
              </a:endParaRPr>
            </a:p>
          </p:txBody>
        </p:sp>
        <p:sp>
          <p:nvSpPr>
            <p:cNvPr id="953" name="Google Shape;953;p21"/>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311 Casos</a:t>
              </a:r>
              <a:endParaRPr/>
            </a:p>
          </p:txBody>
        </p:sp>
      </p:grpSp>
      <p:grpSp>
        <p:nvGrpSpPr>
          <p:cNvPr id="954" name="Google Shape;954;p21"/>
          <p:cNvGrpSpPr/>
          <p:nvPr/>
        </p:nvGrpSpPr>
        <p:grpSpPr>
          <a:xfrm>
            <a:off x="1925147" y="8312486"/>
            <a:ext cx="1229607" cy="877901"/>
            <a:chOff x="-14122" y="7072716"/>
            <a:chExt cx="1229607" cy="877901"/>
          </a:xfrm>
        </p:grpSpPr>
        <p:sp>
          <p:nvSpPr>
            <p:cNvPr id="955" name="Google Shape;955;p2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&gt; 65 años</a:t>
              </a:r>
              <a:endParaRPr/>
            </a:p>
          </p:txBody>
        </p:sp>
        <p:sp>
          <p:nvSpPr>
            <p:cNvPr id="956" name="Google Shape;956;p21"/>
            <p:cNvSpPr/>
            <p:nvPr/>
          </p:nvSpPr>
          <p:spPr>
            <a:xfrm>
              <a:off x="209546"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a:t>
              </a:r>
              <a:endParaRPr b="1" sz="1600">
                <a:solidFill>
                  <a:schemeClr val="dk1"/>
                </a:solidFill>
                <a:latin typeface="Arial Narrow"/>
                <a:ea typeface="Arial Narrow"/>
                <a:cs typeface="Arial Narrow"/>
                <a:sym typeface="Arial Narrow"/>
              </a:endParaRPr>
            </a:p>
          </p:txBody>
        </p:sp>
        <p:sp>
          <p:nvSpPr>
            <p:cNvPr id="957" name="Google Shape;957;p21"/>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30 Casos</a:t>
              </a:r>
              <a:endParaRPr/>
            </a:p>
          </p:txBody>
        </p:sp>
      </p:grpSp>
      <p:grpSp>
        <p:nvGrpSpPr>
          <p:cNvPr id="958" name="Google Shape;958;p21"/>
          <p:cNvGrpSpPr/>
          <p:nvPr/>
        </p:nvGrpSpPr>
        <p:grpSpPr>
          <a:xfrm>
            <a:off x="3528442" y="5635532"/>
            <a:ext cx="3446504" cy="276999"/>
            <a:chOff x="2448322" y="74775"/>
            <a:chExt cx="3446504" cy="276999"/>
          </a:xfrm>
        </p:grpSpPr>
        <p:sp>
          <p:nvSpPr>
            <p:cNvPr id="959" name="Google Shape;959;p2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60" name="Google Shape;960;p21"/>
            <p:cNvCxnSpPr>
              <a:stCxn id="95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61" name="Google Shape;961;p2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962" name="Google Shape;962;p21"/>
          <p:cNvSpPr/>
          <p:nvPr/>
        </p:nvSpPr>
        <p:spPr>
          <a:xfrm>
            <a:off x="3272261" y="6012160"/>
            <a:ext cx="388913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unidad centinela Hospital Universitario San Vicente Fundación ha captado en promedio por semana 18 casos para el estudio de circulación viral y bacteriana. La meta para esta Unidad es de 5 muestras por semana, según lineamientos del evento 345 del INS, lo que denota que ha cumplido con la meta establecida.</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Se han captado 859 muestras estudiadas en la Unidad, se tienen resultados a la fecha del 90% de las cuales se han confirmado por laboratorio el 56%.</a:t>
            </a:r>
            <a:endParaRPr sz="1200">
              <a:solidFill>
                <a:schemeClr val="dk1"/>
              </a:solidFill>
              <a:latin typeface="Arial Narrow"/>
              <a:ea typeface="Arial Narrow"/>
              <a:cs typeface="Arial Narrow"/>
              <a:sym typeface="Arial Narrow"/>
            </a:endParaRPr>
          </a:p>
        </p:txBody>
      </p:sp>
      <p:graphicFrame>
        <p:nvGraphicFramePr>
          <p:cNvPr id="963" name="Google Shape;963;p21"/>
          <p:cNvGraphicFramePr/>
          <p:nvPr/>
        </p:nvGraphicFramePr>
        <p:xfrm>
          <a:off x="2280394" y="355786"/>
          <a:ext cx="4776439" cy="1953353"/>
        </p:xfrm>
        <a:graphic>
          <a:graphicData uri="http://schemas.openxmlformats.org/drawingml/2006/chart">
            <c:chart r:id="rId10"/>
          </a:graphicData>
        </a:graphic>
      </p:graphicFrame>
      <p:graphicFrame>
        <p:nvGraphicFramePr>
          <p:cNvPr id="964" name="Google Shape;964;p21"/>
          <p:cNvGraphicFramePr/>
          <p:nvPr/>
        </p:nvGraphicFramePr>
        <p:xfrm>
          <a:off x="2186175" y="2843800"/>
          <a:ext cx="4870657" cy="2083807"/>
        </p:xfrm>
        <a:graphic>
          <a:graphicData uri="http://schemas.openxmlformats.org/drawingml/2006/chart">
            <c:chart r:id="rId11"/>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22"/>
          <p:cNvSpPr/>
          <p:nvPr/>
        </p:nvSpPr>
        <p:spPr>
          <a:xfrm>
            <a:off x="0" y="23621"/>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70" name="Google Shape;970;p22"/>
          <p:cNvGrpSpPr/>
          <p:nvPr/>
        </p:nvGrpSpPr>
        <p:grpSpPr>
          <a:xfrm>
            <a:off x="277404" y="137149"/>
            <a:ext cx="3446504" cy="276999"/>
            <a:chOff x="2448322" y="74775"/>
            <a:chExt cx="3446504" cy="276999"/>
          </a:xfrm>
        </p:grpSpPr>
        <p:sp>
          <p:nvSpPr>
            <p:cNvPr id="971" name="Google Shape;971;p2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72" name="Google Shape;972;p22"/>
            <p:cNvCxnSpPr>
              <a:stCxn id="97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73" name="Google Shape;973;p2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Circulación viral</a:t>
              </a:r>
              <a:endParaRPr/>
            </a:p>
          </p:txBody>
        </p:sp>
      </p:grpSp>
      <p:sp>
        <p:nvSpPr>
          <p:cNvPr id="974" name="Google Shape;974;p22"/>
          <p:cNvSpPr/>
          <p:nvPr/>
        </p:nvSpPr>
        <p:spPr>
          <a:xfrm>
            <a:off x="0" y="428396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75" name="Google Shape;975;p22"/>
          <p:cNvGrpSpPr/>
          <p:nvPr/>
        </p:nvGrpSpPr>
        <p:grpSpPr>
          <a:xfrm>
            <a:off x="277404" y="4397496"/>
            <a:ext cx="3446504" cy="276999"/>
            <a:chOff x="2448322" y="74775"/>
            <a:chExt cx="3446504" cy="276999"/>
          </a:xfrm>
        </p:grpSpPr>
        <p:sp>
          <p:nvSpPr>
            <p:cNvPr id="976" name="Google Shape;976;p2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77" name="Google Shape;977;p22"/>
            <p:cNvCxnSpPr>
              <a:stCxn id="97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78" name="Google Shape;978;p2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Grupos de edad y circulación viral</a:t>
              </a:r>
              <a:endParaRPr/>
            </a:p>
          </p:txBody>
        </p:sp>
      </p:grpSp>
      <p:sp>
        <p:nvSpPr>
          <p:cNvPr id="979" name="Google Shape;979;p2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22</a:t>
            </a:r>
            <a:endParaRPr b="1" sz="1050">
              <a:solidFill>
                <a:schemeClr val="dk1"/>
              </a:solidFill>
              <a:latin typeface="Arial Narrow"/>
              <a:ea typeface="Arial Narrow"/>
              <a:cs typeface="Arial Narrow"/>
              <a:sym typeface="Arial Narrow"/>
            </a:endParaRPr>
          </a:p>
        </p:txBody>
      </p:sp>
      <p:sp>
        <p:nvSpPr>
          <p:cNvPr id="980" name="Google Shape;980;p22"/>
          <p:cNvSpPr/>
          <p:nvPr/>
        </p:nvSpPr>
        <p:spPr>
          <a:xfrm>
            <a:off x="288082" y="3704129"/>
            <a:ext cx="6912816" cy="3616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LDSP de Antioquia y SIVIGILA 2022.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Comportamiento de la  Circulación viral por semana epidemiológica, Medellín a Periodo epidemiológico 12 acumulado de 2022</a:t>
            </a:r>
            <a:endParaRPr/>
          </a:p>
        </p:txBody>
      </p:sp>
      <p:sp>
        <p:nvSpPr>
          <p:cNvPr id="981" name="Google Shape;981;p22"/>
          <p:cNvSpPr/>
          <p:nvPr/>
        </p:nvSpPr>
        <p:spPr>
          <a:xfrm>
            <a:off x="288082" y="8540311"/>
            <a:ext cx="645541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Unidad Centinela IRAG y SIVIGILA 2022.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Número de muestras positivas  por virus respiratorios Captados por la Unidad Centinela, según grupo de edad, a Periodo epidemiológico 12 acumulado de 2022</a:t>
            </a:r>
            <a:endParaRPr/>
          </a:p>
        </p:txBody>
      </p:sp>
      <p:sp>
        <p:nvSpPr>
          <p:cNvPr id="982" name="Google Shape;982;p22"/>
          <p:cNvSpPr txBox="1"/>
          <p:nvPr/>
        </p:nvSpPr>
        <p:spPr>
          <a:xfrm>
            <a:off x="5112618" y="111561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3" name="Google Shape;983;p22"/>
          <p:cNvSpPr/>
          <p:nvPr/>
        </p:nvSpPr>
        <p:spPr>
          <a:xfrm>
            <a:off x="4680569" y="615330"/>
            <a:ext cx="2480821" cy="280076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Para conocer la circulación viral en la Ciudad, se tuvo en cuenta además de los casos evaluados en la unidad centinela,  los casos notificados como IRAG inusitada por las demás IPS de la ciudad y los resultados del LDSP de los pacientes atendidos en las IPS de la ciudad.  De un total de 100.196 muestras confirmadas por laboratorio para virus respiratorios, los virus de mayor circulación son el Covid-19 con 97.566 y el VSR con 2.291 casos. Se han diagnosticado además,   29 casos de influenza AH1N1,  37 casos de Influenza A,  14 casos  Influenza B, 10 casos de Influenza AH3 estacional,  78 casos de Parainfluenza, 99 casos de adenovirus y  59 casos de  Metaneumovirus.</a:t>
            </a:r>
            <a:endParaRPr sz="1100">
              <a:solidFill>
                <a:srgbClr val="FF0000"/>
              </a:solidFill>
              <a:latin typeface="Arial Narrow"/>
              <a:ea typeface="Arial Narrow"/>
              <a:cs typeface="Arial Narrow"/>
              <a:sym typeface="Arial Narrow"/>
            </a:endParaRPr>
          </a:p>
        </p:txBody>
      </p:sp>
      <p:graphicFrame>
        <p:nvGraphicFramePr>
          <p:cNvPr id="984" name="Google Shape;984;p22"/>
          <p:cNvGraphicFramePr/>
          <p:nvPr/>
        </p:nvGraphicFramePr>
        <p:xfrm>
          <a:off x="-23228" y="4805300"/>
          <a:ext cx="7184617" cy="3735011"/>
        </p:xfrm>
        <a:graphic>
          <a:graphicData uri="http://schemas.openxmlformats.org/drawingml/2006/chart">
            <c:chart r:id="rId3"/>
          </a:graphicData>
        </a:graphic>
      </p:graphicFrame>
      <p:graphicFrame>
        <p:nvGraphicFramePr>
          <p:cNvPr id="985" name="Google Shape;985;p22"/>
          <p:cNvGraphicFramePr/>
          <p:nvPr/>
        </p:nvGraphicFramePr>
        <p:xfrm>
          <a:off x="0" y="538794"/>
          <a:ext cx="4680569" cy="3165335"/>
        </p:xfrm>
        <a:graphic>
          <a:graphicData uri="http://schemas.openxmlformats.org/drawingml/2006/chart">
            <c:chart r:id="rId4"/>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pic>
        <p:nvPicPr>
          <p:cNvPr id="990" name="Google Shape;990;p23"/>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991" name="Google Shape;991;p23"/>
          <p:cNvPicPr preferRelativeResize="0"/>
          <p:nvPr/>
        </p:nvPicPr>
        <p:blipFill rotWithShape="1">
          <a:blip r:embed="rId4">
            <a:alphaModFix/>
          </a:blip>
          <a:srcRect b="0" l="0" r="0" t="51431"/>
          <a:stretch/>
        </p:blipFill>
        <p:spPr>
          <a:xfrm>
            <a:off x="4287" y="2805169"/>
            <a:ext cx="2232223" cy="2666962"/>
          </a:xfrm>
          <a:prstGeom prst="rect">
            <a:avLst/>
          </a:prstGeom>
          <a:noFill/>
          <a:ln>
            <a:noFill/>
          </a:ln>
        </p:spPr>
      </p:pic>
      <p:sp>
        <p:nvSpPr>
          <p:cNvPr id="992" name="Google Shape;992;p23"/>
          <p:cNvSpPr txBox="1"/>
          <p:nvPr/>
        </p:nvSpPr>
        <p:spPr>
          <a:xfrm>
            <a:off x="-1" y="741756"/>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12-2022</a:t>
            </a:r>
            <a:endParaRPr b="1" sz="1200">
              <a:solidFill>
                <a:schemeClr val="dk1"/>
              </a:solidFill>
              <a:latin typeface="Arial Narrow"/>
              <a:ea typeface="Arial Narrow"/>
              <a:cs typeface="Arial Narrow"/>
              <a:sym typeface="Arial Narrow"/>
            </a:endParaRPr>
          </a:p>
        </p:txBody>
      </p:sp>
      <p:sp>
        <p:nvSpPr>
          <p:cNvPr id="993" name="Google Shape;993;p23"/>
          <p:cNvSpPr/>
          <p:nvPr/>
        </p:nvSpPr>
        <p:spPr>
          <a:xfrm>
            <a:off x="2254889" y="2300959"/>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casos de IRAG inusitado, notificados al SIVIGILA,  Medellín  a Periodo epidemiológico 12 acumulado, 2021-2022. </a:t>
            </a:r>
            <a:endParaRPr/>
          </a:p>
        </p:txBody>
      </p:sp>
      <p:grpSp>
        <p:nvGrpSpPr>
          <p:cNvPr id="994" name="Google Shape;994;p23"/>
          <p:cNvGrpSpPr/>
          <p:nvPr/>
        </p:nvGrpSpPr>
        <p:grpSpPr>
          <a:xfrm>
            <a:off x="149112" y="4139952"/>
            <a:ext cx="1892650" cy="488476"/>
            <a:chOff x="2397524" y="3379972"/>
            <a:chExt cx="4508500" cy="904875"/>
          </a:xfrm>
        </p:grpSpPr>
        <p:pic>
          <p:nvPicPr>
            <p:cNvPr id="995" name="Google Shape;995;p23"/>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996" name="Google Shape;996;p23"/>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9.415</a:t>
              </a:r>
              <a:endParaRPr b="1" sz="1400">
                <a:solidFill>
                  <a:schemeClr val="dk1"/>
                </a:solidFill>
                <a:latin typeface="Arial Narrow"/>
                <a:ea typeface="Arial Narrow"/>
                <a:cs typeface="Arial Narrow"/>
                <a:sym typeface="Arial Narrow"/>
              </a:endParaRPr>
            </a:p>
          </p:txBody>
        </p:sp>
      </p:grpSp>
      <p:sp>
        <p:nvSpPr>
          <p:cNvPr id="997" name="Google Shape;997;p23"/>
          <p:cNvSpPr txBox="1"/>
          <p:nvPr/>
        </p:nvSpPr>
        <p:spPr>
          <a:xfrm>
            <a:off x="2229324" y="5035596"/>
            <a:ext cx="4971576"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Los 1.919 confirmados corresponden todos a casos que cumplen con el criterio 5 del protocolo, es decir IRAG por Covid-19.</a:t>
            </a:r>
            <a:endParaRPr/>
          </a:p>
        </p:txBody>
      </p:sp>
      <p:grpSp>
        <p:nvGrpSpPr>
          <p:cNvPr id="998" name="Google Shape;998;p23"/>
          <p:cNvGrpSpPr/>
          <p:nvPr/>
        </p:nvGrpSpPr>
        <p:grpSpPr>
          <a:xfrm>
            <a:off x="2448322" y="74775"/>
            <a:ext cx="3446504" cy="276999"/>
            <a:chOff x="2448322" y="74775"/>
            <a:chExt cx="3446504" cy="276999"/>
          </a:xfrm>
        </p:grpSpPr>
        <p:sp>
          <p:nvSpPr>
            <p:cNvPr id="999" name="Google Shape;999;p2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00" name="Google Shape;1000;p23"/>
            <p:cNvCxnSpPr>
              <a:stCxn id="99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01" name="Google Shape;1001;p2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002" name="Google Shape;1002;p23"/>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03" name="Google Shape;1003;p23"/>
          <p:cNvGrpSpPr/>
          <p:nvPr/>
        </p:nvGrpSpPr>
        <p:grpSpPr>
          <a:xfrm>
            <a:off x="277404" y="5621632"/>
            <a:ext cx="3446504" cy="276999"/>
            <a:chOff x="2448322" y="74775"/>
            <a:chExt cx="3446504" cy="276999"/>
          </a:xfrm>
        </p:grpSpPr>
        <p:sp>
          <p:nvSpPr>
            <p:cNvPr id="1004" name="Google Shape;1004;p2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05" name="Google Shape;1005;p23"/>
            <p:cNvCxnSpPr>
              <a:stCxn id="100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06" name="Google Shape;1006;p2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 casos confirmados</a:t>
              </a:r>
              <a:endParaRPr/>
            </a:p>
          </p:txBody>
        </p:sp>
      </p:grpSp>
      <p:sp>
        <p:nvSpPr>
          <p:cNvPr id="1007" name="Google Shape;1007;p2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Pág..23 </a:t>
            </a:r>
            <a:endParaRPr b="1" sz="1050">
              <a:solidFill>
                <a:schemeClr val="dk1"/>
              </a:solidFill>
              <a:latin typeface="Arial Narrow"/>
              <a:ea typeface="Arial Narrow"/>
              <a:cs typeface="Arial Narrow"/>
              <a:sym typeface="Arial Narrow"/>
            </a:endParaRPr>
          </a:p>
        </p:txBody>
      </p:sp>
      <p:sp>
        <p:nvSpPr>
          <p:cNvPr id="1008" name="Google Shape;1008;p23"/>
          <p:cNvSpPr txBox="1"/>
          <p:nvPr>
            <p:ph type="ctrTitle"/>
          </p:nvPr>
        </p:nvSpPr>
        <p:spPr>
          <a:xfrm>
            <a:off x="85115" y="-32846"/>
            <a:ext cx="2075175" cy="830997"/>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Infección Respiratoria Aguda Grave Inusitada - IRAG</a:t>
            </a:r>
            <a:endParaRPr/>
          </a:p>
        </p:txBody>
      </p:sp>
      <p:grpSp>
        <p:nvGrpSpPr>
          <p:cNvPr id="1009" name="Google Shape;1009;p23"/>
          <p:cNvGrpSpPr/>
          <p:nvPr/>
        </p:nvGrpSpPr>
        <p:grpSpPr>
          <a:xfrm>
            <a:off x="437570" y="6848803"/>
            <a:ext cx="1252369" cy="877901"/>
            <a:chOff x="-36884" y="7072716"/>
            <a:chExt cx="1252369" cy="877901"/>
          </a:xfrm>
        </p:grpSpPr>
        <p:sp>
          <p:nvSpPr>
            <p:cNvPr id="1010" name="Google Shape;1010;p2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a:p>
          </p:txBody>
        </p:sp>
        <p:sp>
          <p:nvSpPr>
            <p:cNvPr id="1011" name="Google Shape;1011;p23"/>
            <p:cNvSpPr/>
            <p:nvPr/>
          </p:nvSpPr>
          <p:spPr>
            <a:xfrm>
              <a:off x="60879" y="7363321"/>
              <a:ext cx="888735"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903 casos</a:t>
              </a:r>
              <a:endParaRPr b="1" sz="1200">
                <a:solidFill>
                  <a:schemeClr val="dk1"/>
                </a:solidFill>
                <a:latin typeface="Arial Narrow"/>
                <a:ea typeface="Arial Narrow"/>
                <a:cs typeface="Arial Narrow"/>
                <a:sym typeface="Arial Narrow"/>
              </a:endParaRPr>
            </a:p>
          </p:txBody>
        </p:sp>
        <p:sp>
          <p:nvSpPr>
            <p:cNvPr id="1012" name="Google Shape;1012;p23"/>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013" name="Google Shape;1013;p23"/>
          <p:cNvPicPr preferRelativeResize="0"/>
          <p:nvPr/>
        </p:nvPicPr>
        <p:blipFill rotWithShape="1">
          <a:blip r:embed="rId6">
            <a:alphaModFix/>
          </a:blip>
          <a:srcRect b="0" l="0" r="83073" t="0"/>
          <a:stretch/>
        </p:blipFill>
        <p:spPr>
          <a:xfrm>
            <a:off x="654660" y="6062295"/>
            <a:ext cx="804283" cy="850900"/>
          </a:xfrm>
          <a:prstGeom prst="rect">
            <a:avLst/>
          </a:prstGeom>
          <a:noFill/>
          <a:ln>
            <a:noFill/>
          </a:ln>
        </p:spPr>
      </p:pic>
      <p:pic>
        <p:nvPicPr>
          <p:cNvPr id="1014" name="Google Shape;1014;p23"/>
          <p:cNvPicPr preferRelativeResize="0"/>
          <p:nvPr/>
        </p:nvPicPr>
        <p:blipFill rotWithShape="1">
          <a:blip r:embed="rId6">
            <a:alphaModFix/>
          </a:blip>
          <a:srcRect b="1382" l="28990" r="53580" t="-1382"/>
          <a:stretch/>
        </p:blipFill>
        <p:spPr>
          <a:xfrm>
            <a:off x="1725930" y="6076655"/>
            <a:ext cx="828105" cy="850900"/>
          </a:xfrm>
          <a:prstGeom prst="rect">
            <a:avLst/>
          </a:prstGeom>
          <a:noFill/>
          <a:ln>
            <a:noFill/>
          </a:ln>
        </p:spPr>
      </p:pic>
      <p:grpSp>
        <p:nvGrpSpPr>
          <p:cNvPr id="1015" name="Google Shape;1015;p23"/>
          <p:cNvGrpSpPr/>
          <p:nvPr/>
        </p:nvGrpSpPr>
        <p:grpSpPr>
          <a:xfrm>
            <a:off x="1540452" y="6848803"/>
            <a:ext cx="1229607" cy="877901"/>
            <a:chOff x="-14122" y="7072716"/>
            <a:chExt cx="1229607" cy="877901"/>
          </a:xfrm>
        </p:grpSpPr>
        <p:sp>
          <p:nvSpPr>
            <p:cNvPr id="1016" name="Google Shape;1016;p2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a:p>
          </p:txBody>
        </p:sp>
        <p:sp>
          <p:nvSpPr>
            <p:cNvPr id="1017" name="Google Shape;1017;p23"/>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1.016 casos</a:t>
              </a:r>
              <a:endParaRPr b="1" sz="1200">
                <a:solidFill>
                  <a:schemeClr val="dk1"/>
                </a:solidFill>
                <a:latin typeface="Arial Narrow"/>
                <a:ea typeface="Arial Narrow"/>
                <a:cs typeface="Arial Narrow"/>
                <a:sym typeface="Arial Narrow"/>
              </a:endParaRPr>
            </a:p>
          </p:txBody>
        </p:sp>
        <p:sp>
          <p:nvSpPr>
            <p:cNvPr id="1018" name="Google Shape;1018;p23"/>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019" name="Google Shape;1019;p23"/>
          <p:cNvGrpSpPr/>
          <p:nvPr/>
        </p:nvGrpSpPr>
        <p:grpSpPr>
          <a:xfrm>
            <a:off x="190340" y="7806669"/>
            <a:ext cx="2237424" cy="1105852"/>
            <a:chOff x="-788022" y="6983264"/>
            <a:chExt cx="2237424" cy="1105852"/>
          </a:xfrm>
        </p:grpSpPr>
        <p:sp>
          <p:nvSpPr>
            <p:cNvPr id="1020" name="Google Shape;1020;p23"/>
            <p:cNvSpPr txBox="1"/>
            <p:nvPr/>
          </p:nvSpPr>
          <p:spPr>
            <a:xfrm>
              <a:off x="-788022" y="6983264"/>
              <a:ext cx="223742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Antecedentes de viaje internacional</a:t>
              </a:r>
              <a:endParaRPr/>
            </a:p>
          </p:txBody>
        </p:sp>
        <p:sp>
          <p:nvSpPr>
            <p:cNvPr id="1021" name="Google Shape;1021;p23"/>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1022" name="Google Shape;1022;p23"/>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023" name="Google Shape;1023;p23"/>
          <p:cNvGrpSpPr/>
          <p:nvPr/>
        </p:nvGrpSpPr>
        <p:grpSpPr>
          <a:xfrm>
            <a:off x="5019370" y="7920176"/>
            <a:ext cx="1857467" cy="877901"/>
            <a:chOff x="-14122" y="7072716"/>
            <a:chExt cx="1857467" cy="877901"/>
          </a:xfrm>
        </p:grpSpPr>
        <p:sp>
          <p:nvSpPr>
            <p:cNvPr id="1024" name="Google Shape;1024;p23"/>
            <p:cNvSpPr txBox="1"/>
            <p:nvPr/>
          </p:nvSpPr>
          <p:spPr>
            <a:xfrm>
              <a:off x="-14122" y="707271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Contacto con aves o cerdos</a:t>
              </a:r>
              <a:endParaRPr/>
            </a:p>
          </p:txBody>
        </p:sp>
        <p:sp>
          <p:nvSpPr>
            <p:cNvPr id="1025" name="Google Shape;1025;p23"/>
            <p:cNvSpPr/>
            <p:nvPr/>
          </p:nvSpPr>
          <p:spPr>
            <a:xfrm>
              <a:off x="476451"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1026" name="Google Shape;1026;p23"/>
            <p:cNvSpPr txBox="1"/>
            <p:nvPr/>
          </p:nvSpPr>
          <p:spPr>
            <a:xfrm>
              <a:off x="231681"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sp>
        <p:nvSpPr>
          <p:cNvPr id="1027" name="Google Shape;1027;p23"/>
          <p:cNvSpPr/>
          <p:nvPr/>
        </p:nvSpPr>
        <p:spPr>
          <a:xfrm>
            <a:off x="2273046" y="2858322"/>
            <a:ext cx="4808475"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Número de casos de IRAG inusitada, residentes en Medellín, a Periodo epidemiológico 12 acumulado, 2022</a:t>
            </a:r>
            <a:endParaRPr/>
          </a:p>
        </p:txBody>
      </p:sp>
      <p:pic>
        <p:nvPicPr>
          <p:cNvPr id="1028" name="Google Shape;1028;p23"/>
          <p:cNvPicPr preferRelativeResize="0"/>
          <p:nvPr/>
        </p:nvPicPr>
        <p:blipFill rotWithShape="1">
          <a:blip r:embed="rId7">
            <a:alphaModFix/>
          </a:blip>
          <a:srcRect b="0" l="0" r="50000" t="0"/>
          <a:stretch/>
        </p:blipFill>
        <p:spPr>
          <a:xfrm>
            <a:off x="5438539" y="6073446"/>
            <a:ext cx="998542" cy="874818"/>
          </a:xfrm>
          <a:prstGeom prst="rect">
            <a:avLst/>
          </a:prstGeom>
          <a:noFill/>
          <a:ln>
            <a:noFill/>
          </a:ln>
        </p:spPr>
      </p:pic>
      <p:pic>
        <p:nvPicPr>
          <p:cNvPr id="1029" name="Google Shape;1029;p23"/>
          <p:cNvPicPr preferRelativeResize="0"/>
          <p:nvPr/>
        </p:nvPicPr>
        <p:blipFill rotWithShape="1">
          <a:blip r:embed="rId7">
            <a:alphaModFix/>
          </a:blip>
          <a:srcRect b="0" l="50528" r="0" t="0"/>
          <a:stretch/>
        </p:blipFill>
        <p:spPr>
          <a:xfrm>
            <a:off x="2041762" y="7904185"/>
            <a:ext cx="949056" cy="840331"/>
          </a:xfrm>
          <a:prstGeom prst="rect">
            <a:avLst/>
          </a:prstGeom>
          <a:noFill/>
          <a:ln>
            <a:noFill/>
          </a:ln>
        </p:spPr>
      </p:pic>
      <p:pic>
        <p:nvPicPr>
          <p:cNvPr id="1030" name="Google Shape;1030;p23"/>
          <p:cNvPicPr preferRelativeResize="0"/>
          <p:nvPr/>
        </p:nvPicPr>
        <p:blipFill rotWithShape="1">
          <a:blip r:embed="rId8">
            <a:alphaModFix/>
          </a:blip>
          <a:srcRect b="0" l="10893" r="64411" t="0"/>
          <a:stretch/>
        </p:blipFill>
        <p:spPr>
          <a:xfrm>
            <a:off x="3045857" y="6162832"/>
            <a:ext cx="904106" cy="743198"/>
          </a:xfrm>
          <a:prstGeom prst="rect">
            <a:avLst/>
          </a:prstGeom>
          <a:noFill/>
          <a:ln>
            <a:noFill/>
          </a:ln>
        </p:spPr>
      </p:pic>
      <p:grpSp>
        <p:nvGrpSpPr>
          <p:cNvPr id="1031" name="Google Shape;1031;p23"/>
          <p:cNvGrpSpPr/>
          <p:nvPr/>
        </p:nvGrpSpPr>
        <p:grpSpPr>
          <a:xfrm>
            <a:off x="2874133" y="6840926"/>
            <a:ext cx="1229607" cy="747277"/>
            <a:chOff x="-14122" y="7072716"/>
            <a:chExt cx="1229607" cy="747277"/>
          </a:xfrm>
        </p:grpSpPr>
        <p:sp>
          <p:nvSpPr>
            <p:cNvPr id="1032" name="Google Shape;1032;p2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Hospitalizados</a:t>
              </a:r>
              <a:endParaRPr/>
            </a:p>
          </p:txBody>
        </p:sp>
        <p:sp>
          <p:nvSpPr>
            <p:cNvPr id="1033" name="Google Shape;1033;p23"/>
            <p:cNvSpPr/>
            <p:nvPr/>
          </p:nvSpPr>
          <p:spPr>
            <a:xfrm>
              <a:off x="157602" y="7363320"/>
              <a:ext cx="792012"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1.919 casos</a:t>
              </a:r>
              <a:endParaRPr b="1" sz="1200">
                <a:solidFill>
                  <a:schemeClr val="dk1"/>
                </a:solidFill>
                <a:latin typeface="Arial Narrow"/>
                <a:ea typeface="Arial Narrow"/>
                <a:cs typeface="Arial Narrow"/>
                <a:sym typeface="Arial Narrow"/>
              </a:endParaRPr>
            </a:p>
          </p:txBody>
        </p:sp>
      </p:grpSp>
      <p:pic>
        <p:nvPicPr>
          <p:cNvPr id="1034" name="Google Shape;1034;p23"/>
          <p:cNvPicPr preferRelativeResize="0"/>
          <p:nvPr/>
        </p:nvPicPr>
        <p:blipFill rotWithShape="1">
          <a:blip r:embed="rId9">
            <a:alphaModFix/>
          </a:blip>
          <a:srcRect b="0" l="55406" r="19476" t="0"/>
          <a:stretch/>
        </p:blipFill>
        <p:spPr>
          <a:xfrm>
            <a:off x="4108267" y="6219530"/>
            <a:ext cx="844527" cy="708025"/>
          </a:xfrm>
          <a:prstGeom prst="rect">
            <a:avLst/>
          </a:prstGeom>
          <a:noFill/>
          <a:ln>
            <a:noFill/>
          </a:ln>
        </p:spPr>
      </p:pic>
      <p:grpSp>
        <p:nvGrpSpPr>
          <p:cNvPr id="1035" name="Google Shape;1035;p23"/>
          <p:cNvGrpSpPr/>
          <p:nvPr/>
        </p:nvGrpSpPr>
        <p:grpSpPr>
          <a:xfrm>
            <a:off x="3965962" y="6848803"/>
            <a:ext cx="1229607" cy="650645"/>
            <a:chOff x="-14122" y="7072716"/>
            <a:chExt cx="1229607" cy="650645"/>
          </a:xfrm>
        </p:grpSpPr>
        <p:sp>
          <p:nvSpPr>
            <p:cNvPr id="1036" name="Google Shape;1036;p2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Defunciones</a:t>
              </a:r>
              <a:endParaRPr/>
            </a:p>
          </p:txBody>
        </p:sp>
        <p:sp>
          <p:nvSpPr>
            <p:cNvPr id="1037" name="Google Shape;1037;p23"/>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45 casos</a:t>
              </a:r>
              <a:endParaRPr b="1" sz="1200">
                <a:solidFill>
                  <a:schemeClr val="dk1"/>
                </a:solidFill>
                <a:latin typeface="Arial Narrow"/>
                <a:ea typeface="Arial Narrow"/>
                <a:cs typeface="Arial Narrow"/>
                <a:sym typeface="Arial Narrow"/>
              </a:endParaRPr>
            </a:p>
          </p:txBody>
        </p:sp>
      </p:grpSp>
      <p:grpSp>
        <p:nvGrpSpPr>
          <p:cNvPr id="1038" name="Google Shape;1038;p23"/>
          <p:cNvGrpSpPr/>
          <p:nvPr/>
        </p:nvGrpSpPr>
        <p:grpSpPr>
          <a:xfrm>
            <a:off x="4974074" y="6852567"/>
            <a:ext cx="1794728" cy="631184"/>
            <a:chOff x="-14122" y="7072716"/>
            <a:chExt cx="1794728" cy="631184"/>
          </a:xfrm>
        </p:grpSpPr>
        <p:sp>
          <p:nvSpPr>
            <p:cNvPr id="1039" name="Google Shape;1039;p23"/>
            <p:cNvSpPr txBox="1"/>
            <p:nvPr/>
          </p:nvSpPr>
          <p:spPr>
            <a:xfrm>
              <a:off x="-14122" y="7072716"/>
              <a:ext cx="179472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Trabajadores de la salud</a:t>
              </a:r>
              <a:endParaRPr/>
            </a:p>
          </p:txBody>
        </p:sp>
        <p:sp>
          <p:nvSpPr>
            <p:cNvPr id="1040" name="Google Shape;1040;p23"/>
            <p:cNvSpPr/>
            <p:nvPr/>
          </p:nvSpPr>
          <p:spPr>
            <a:xfrm>
              <a:off x="537468" y="7343860"/>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pic>
        <p:nvPicPr>
          <p:cNvPr id="1041" name="Google Shape;1041;p23"/>
          <p:cNvPicPr preferRelativeResize="0"/>
          <p:nvPr/>
        </p:nvPicPr>
        <p:blipFill rotWithShape="1">
          <a:blip r:embed="rId10">
            <a:alphaModFix/>
          </a:blip>
          <a:srcRect b="0" l="0" r="0" t="0"/>
          <a:stretch/>
        </p:blipFill>
        <p:spPr>
          <a:xfrm>
            <a:off x="4146244" y="7906739"/>
            <a:ext cx="904875" cy="788987"/>
          </a:xfrm>
          <a:prstGeom prst="rect">
            <a:avLst/>
          </a:prstGeom>
          <a:noFill/>
          <a:ln>
            <a:noFill/>
          </a:ln>
        </p:spPr>
      </p:pic>
      <p:sp>
        <p:nvSpPr>
          <p:cNvPr id="1042" name="Google Shape;1042;p23"/>
          <p:cNvSpPr txBox="1"/>
          <p:nvPr/>
        </p:nvSpPr>
        <p:spPr>
          <a:xfrm>
            <a:off x="-1" y="4635320"/>
            <a:ext cx="215341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El lineamiento para la vigilancia de este evento cambió a partir del 1º de mayo de 2022, incluyendo en su reporte los pacientes hospitalizados y fallecidos con sospecha o confirmación de Covid-19.</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43" name="Google Shape;1043;p23"/>
          <p:cNvSpPr/>
          <p:nvPr/>
        </p:nvSpPr>
        <p:spPr>
          <a:xfrm>
            <a:off x="2218352" y="4895586"/>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graphicFrame>
        <p:nvGraphicFramePr>
          <p:cNvPr id="1044" name="Google Shape;1044;p23"/>
          <p:cNvGraphicFramePr/>
          <p:nvPr/>
        </p:nvGraphicFramePr>
        <p:xfrm>
          <a:off x="2207775" y="354465"/>
          <a:ext cx="4960750" cy="1904873"/>
        </p:xfrm>
        <a:graphic>
          <a:graphicData uri="http://schemas.openxmlformats.org/drawingml/2006/chart">
            <c:chart r:id="rId11"/>
          </a:graphicData>
        </a:graphic>
      </p:graphicFrame>
      <p:graphicFrame>
        <p:nvGraphicFramePr>
          <p:cNvPr id="1045" name="Google Shape;1045;p23"/>
          <p:cNvGraphicFramePr/>
          <p:nvPr/>
        </p:nvGraphicFramePr>
        <p:xfrm>
          <a:off x="2273045" y="3255325"/>
          <a:ext cx="4895479" cy="1666742"/>
        </p:xfrm>
        <a:graphic>
          <a:graphicData uri="http://schemas.openxmlformats.org/drawingml/2006/chart">
            <c:chart r:id="rId1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pic>
        <p:nvPicPr>
          <p:cNvPr id="1050" name="Google Shape;1050;p24"/>
          <p:cNvPicPr preferRelativeResize="0"/>
          <p:nvPr/>
        </p:nvPicPr>
        <p:blipFill rotWithShape="1">
          <a:blip r:embed="rId3">
            <a:alphaModFix/>
          </a:blip>
          <a:srcRect b="0" l="0" r="0" t="0"/>
          <a:stretch/>
        </p:blipFill>
        <p:spPr>
          <a:xfrm>
            <a:off x="-21678" y="5592"/>
            <a:ext cx="2174084" cy="2818587"/>
          </a:xfrm>
          <a:prstGeom prst="rect">
            <a:avLst/>
          </a:prstGeom>
          <a:noFill/>
          <a:ln>
            <a:noFill/>
          </a:ln>
        </p:spPr>
      </p:pic>
      <p:pic>
        <p:nvPicPr>
          <p:cNvPr id="1051" name="Google Shape;1051;p24"/>
          <p:cNvPicPr preferRelativeResize="0"/>
          <p:nvPr/>
        </p:nvPicPr>
        <p:blipFill rotWithShape="1">
          <a:blip r:embed="rId4">
            <a:alphaModFix/>
          </a:blip>
          <a:srcRect b="0" l="0" r="0" t="51431"/>
          <a:stretch/>
        </p:blipFill>
        <p:spPr>
          <a:xfrm>
            <a:off x="0" y="2824178"/>
            <a:ext cx="2180731" cy="2872968"/>
          </a:xfrm>
          <a:prstGeom prst="rect">
            <a:avLst/>
          </a:prstGeom>
          <a:noFill/>
          <a:ln>
            <a:noFill/>
          </a:ln>
        </p:spPr>
      </p:pic>
      <p:sp>
        <p:nvSpPr>
          <p:cNvPr id="1052" name="Google Shape;1052;p24"/>
          <p:cNvSpPr txBox="1"/>
          <p:nvPr/>
        </p:nvSpPr>
        <p:spPr>
          <a:xfrm>
            <a:off x="72058" y="766609"/>
            <a:ext cx="216024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Medellín, año 2022</a:t>
            </a:r>
            <a:endParaRPr b="1" sz="1200">
              <a:solidFill>
                <a:schemeClr val="dk1"/>
              </a:solidFill>
              <a:latin typeface="Arial Narrow"/>
              <a:ea typeface="Arial Narrow"/>
              <a:cs typeface="Arial Narrow"/>
              <a:sym typeface="Arial Narrow"/>
            </a:endParaRPr>
          </a:p>
        </p:txBody>
      </p:sp>
      <p:grpSp>
        <p:nvGrpSpPr>
          <p:cNvPr id="1053" name="Google Shape;1053;p24"/>
          <p:cNvGrpSpPr/>
          <p:nvPr/>
        </p:nvGrpSpPr>
        <p:grpSpPr>
          <a:xfrm>
            <a:off x="179214" y="4211960"/>
            <a:ext cx="1892650" cy="488476"/>
            <a:chOff x="2397524" y="3379972"/>
            <a:chExt cx="4508500" cy="904875"/>
          </a:xfrm>
        </p:grpSpPr>
        <p:pic>
          <p:nvPicPr>
            <p:cNvPr id="1054" name="Google Shape;1054;p2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055" name="Google Shape;1055;p24"/>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776</a:t>
              </a:r>
              <a:endParaRPr b="1" sz="2000">
                <a:solidFill>
                  <a:schemeClr val="dk1"/>
                </a:solidFill>
                <a:latin typeface="Arial Narrow"/>
                <a:ea typeface="Arial Narrow"/>
                <a:cs typeface="Arial Narrow"/>
                <a:sym typeface="Arial Narrow"/>
              </a:endParaRPr>
            </a:p>
          </p:txBody>
        </p:sp>
      </p:grpSp>
      <p:sp>
        <p:nvSpPr>
          <p:cNvPr id="1056" name="Google Shape;1056;p24"/>
          <p:cNvSpPr txBox="1"/>
          <p:nvPr/>
        </p:nvSpPr>
        <p:spPr>
          <a:xfrm>
            <a:off x="179214" y="4704713"/>
            <a:ext cx="200151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de</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-61% respecto al mismo periodo del año anterior</a:t>
            </a:r>
            <a:endParaRPr/>
          </a:p>
        </p:txBody>
      </p:sp>
      <p:grpSp>
        <p:nvGrpSpPr>
          <p:cNvPr id="1057" name="Google Shape;1057;p24"/>
          <p:cNvGrpSpPr/>
          <p:nvPr/>
        </p:nvGrpSpPr>
        <p:grpSpPr>
          <a:xfrm>
            <a:off x="2448322" y="74775"/>
            <a:ext cx="3446504" cy="276999"/>
            <a:chOff x="2448322" y="74775"/>
            <a:chExt cx="3446504" cy="276999"/>
          </a:xfrm>
        </p:grpSpPr>
        <p:sp>
          <p:nvSpPr>
            <p:cNvPr id="1058" name="Google Shape;1058;p2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1</a:t>
              </a:r>
              <a:endParaRPr/>
            </a:p>
          </p:txBody>
        </p:sp>
        <p:cxnSp>
          <p:nvCxnSpPr>
            <p:cNvPr id="1059" name="Google Shape;1059;p24"/>
            <p:cNvCxnSpPr>
              <a:stCxn id="105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60" name="Google Shape;1060;p2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grpSp>
        <p:nvGrpSpPr>
          <p:cNvPr id="1061" name="Google Shape;1061;p24"/>
          <p:cNvGrpSpPr/>
          <p:nvPr/>
        </p:nvGrpSpPr>
        <p:grpSpPr>
          <a:xfrm>
            <a:off x="103154" y="5670805"/>
            <a:ext cx="7056713" cy="461665"/>
            <a:chOff x="2448322" y="28805"/>
            <a:chExt cx="6539760" cy="461665"/>
          </a:xfrm>
        </p:grpSpPr>
        <p:sp>
          <p:nvSpPr>
            <p:cNvPr id="1062" name="Google Shape;1062;p2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3</a:t>
              </a:r>
              <a:endParaRPr/>
            </a:p>
          </p:txBody>
        </p:sp>
        <p:cxnSp>
          <p:nvCxnSpPr>
            <p:cNvPr id="1063" name="Google Shape;1063;p24"/>
            <p:cNvCxnSpPr>
              <a:stCxn id="106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64" name="Google Shape;1064;p24"/>
            <p:cNvSpPr txBox="1"/>
            <p:nvPr/>
          </p:nvSpPr>
          <p:spPr>
            <a:xfrm>
              <a:off x="3384426" y="28805"/>
              <a:ext cx="560365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Tasas de incidencia, porcentajes de uso de dispositivos en UCI y microorganismos asociados a IAD año 2022*</a:t>
              </a:r>
              <a:endParaRPr/>
            </a:p>
          </p:txBody>
        </p:sp>
      </p:grpSp>
      <p:sp>
        <p:nvSpPr>
          <p:cNvPr id="1065" name="Google Shape;1065;p2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24</a:t>
            </a:r>
            <a:endParaRPr b="1" sz="1050">
              <a:solidFill>
                <a:schemeClr val="dk1"/>
              </a:solidFill>
              <a:latin typeface="Arial Narrow"/>
              <a:ea typeface="Arial Narrow"/>
              <a:cs typeface="Arial Narrow"/>
              <a:sym typeface="Arial Narrow"/>
            </a:endParaRPr>
          </a:p>
        </p:txBody>
      </p:sp>
      <p:sp>
        <p:nvSpPr>
          <p:cNvPr id="1066" name="Google Shape;1066;p24"/>
          <p:cNvSpPr txBox="1"/>
          <p:nvPr>
            <p:ph type="ctrTitle"/>
          </p:nvPr>
        </p:nvSpPr>
        <p:spPr>
          <a:xfrm>
            <a:off x="-29713" y="132123"/>
            <a:ext cx="2208885" cy="646331"/>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Infección asociadas a dispositivos en UCI</a:t>
            </a:r>
            <a:endParaRPr/>
          </a:p>
        </p:txBody>
      </p:sp>
      <p:sp>
        <p:nvSpPr>
          <p:cNvPr id="1067" name="Google Shape;1067;p24"/>
          <p:cNvSpPr/>
          <p:nvPr/>
        </p:nvSpPr>
        <p:spPr>
          <a:xfrm>
            <a:off x="2180731" y="3060608"/>
            <a:ext cx="5020169" cy="39052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68" name="Google Shape;1068;p24"/>
          <p:cNvGrpSpPr/>
          <p:nvPr/>
        </p:nvGrpSpPr>
        <p:grpSpPr>
          <a:xfrm>
            <a:off x="4397478" y="3111269"/>
            <a:ext cx="3446504" cy="276999"/>
            <a:chOff x="2448322" y="74775"/>
            <a:chExt cx="3446504" cy="276999"/>
          </a:xfrm>
        </p:grpSpPr>
        <p:sp>
          <p:nvSpPr>
            <p:cNvPr id="1069" name="Google Shape;1069;p2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2</a:t>
              </a:r>
              <a:endParaRPr/>
            </a:p>
          </p:txBody>
        </p:sp>
        <p:cxnSp>
          <p:nvCxnSpPr>
            <p:cNvPr id="1070" name="Google Shape;1070;p24"/>
            <p:cNvCxnSpPr>
              <a:stCxn id="106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71" name="Google Shape;1071;p2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Definiciones y percentiles</a:t>
              </a:r>
              <a:endParaRPr/>
            </a:p>
          </p:txBody>
        </p:sp>
      </p:grpSp>
      <p:sp>
        <p:nvSpPr>
          <p:cNvPr id="1072" name="Google Shape;1072;p24"/>
          <p:cNvSpPr txBox="1"/>
          <p:nvPr/>
        </p:nvSpPr>
        <p:spPr>
          <a:xfrm>
            <a:off x="2138635" y="3409922"/>
            <a:ext cx="1716226" cy="121571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u="sng">
                <a:solidFill>
                  <a:schemeClr val="dk1"/>
                </a:solidFill>
                <a:latin typeface="Arial Narrow"/>
                <a:ea typeface="Arial Narrow"/>
                <a:cs typeface="Arial Narrow"/>
                <a:sym typeface="Arial Narrow"/>
              </a:rPr>
              <a:t>Infección del torrente sanguíneo asociada a catéter – ITS-AC</a:t>
            </a:r>
            <a:endParaRPr b="1" sz="1100" u="sng">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800">
                <a:solidFill>
                  <a:schemeClr val="dk1"/>
                </a:solidFill>
                <a:latin typeface="Arial Narrow"/>
                <a:ea typeface="Arial Narrow"/>
                <a:cs typeface="Arial Narrow"/>
                <a:sym typeface="Arial Narrow"/>
              </a:rPr>
              <a:t>Combinación de criterios clínicos y de laboratorios aplicados en pacientes para clasificar las infecciones del torrente sanguíneo primarias derivadas del catéter central.</a:t>
            </a:r>
            <a:endParaRPr/>
          </a:p>
        </p:txBody>
      </p:sp>
      <p:sp>
        <p:nvSpPr>
          <p:cNvPr id="1073" name="Google Shape;1073;p24"/>
          <p:cNvSpPr txBox="1"/>
          <p:nvPr/>
        </p:nvSpPr>
        <p:spPr>
          <a:xfrm>
            <a:off x="5577320" y="3441703"/>
            <a:ext cx="1582548"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u="sng">
                <a:solidFill>
                  <a:schemeClr val="dk1"/>
                </a:solidFill>
                <a:latin typeface="Arial Narrow"/>
                <a:ea typeface="Arial Narrow"/>
                <a:cs typeface="Arial Narrow"/>
                <a:sym typeface="Arial Narrow"/>
              </a:rPr>
              <a:t>Neumonía asociada a ventilador - NAV</a:t>
            </a:r>
            <a:endParaRPr b="1" sz="1100" u="sng">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800">
                <a:solidFill>
                  <a:schemeClr val="dk1"/>
                </a:solidFill>
                <a:latin typeface="Arial Narrow"/>
                <a:ea typeface="Arial Narrow"/>
                <a:cs typeface="Arial Narrow"/>
                <a:sym typeface="Arial Narrow"/>
              </a:rPr>
              <a:t>Combinación de criterios radiológicos, clínicos y de laboratorio para Neumonía en un paciente que estuvo intubado y ventilado en el momento o dentro de las 48 horas previas al inicio del evento.</a:t>
            </a:r>
            <a:endParaRPr/>
          </a:p>
        </p:txBody>
      </p:sp>
      <p:cxnSp>
        <p:nvCxnSpPr>
          <p:cNvPr id="1074" name="Google Shape;1074;p24"/>
          <p:cNvCxnSpPr/>
          <p:nvPr/>
        </p:nvCxnSpPr>
        <p:spPr>
          <a:xfrm>
            <a:off x="3743125" y="3442129"/>
            <a:ext cx="3516" cy="1200894"/>
          </a:xfrm>
          <a:prstGeom prst="straightConnector1">
            <a:avLst/>
          </a:prstGeom>
          <a:noFill/>
          <a:ln cap="flat" cmpd="sng" w="9525">
            <a:solidFill>
              <a:schemeClr val="dk1"/>
            </a:solidFill>
            <a:prstDash val="dashDot"/>
            <a:round/>
            <a:headEnd len="sm" w="sm" type="none"/>
            <a:tailEnd len="sm" w="sm" type="none"/>
          </a:ln>
        </p:spPr>
      </p:cxnSp>
      <p:cxnSp>
        <p:nvCxnSpPr>
          <p:cNvPr id="1075" name="Google Shape;1075;p24"/>
          <p:cNvCxnSpPr/>
          <p:nvPr/>
        </p:nvCxnSpPr>
        <p:spPr>
          <a:xfrm>
            <a:off x="5505146" y="3535582"/>
            <a:ext cx="0" cy="1222862"/>
          </a:xfrm>
          <a:prstGeom prst="straightConnector1">
            <a:avLst/>
          </a:prstGeom>
          <a:noFill/>
          <a:ln cap="flat" cmpd="sng" w="9525">
            <a:solidFill>
              <a:schemeClr val="dk1"/>
            </a:solidFill>
            <a:prstDash val="dashDot"/>
            <a:round/>
            <a:headEnd len="sm" w="sm" type="none"/>
            <a:tailEnd len="sm" w="sm" type="none"/>
          </a:ln>
        </p:spPr>
      </p:cxnSp>
      <p:sp>
        <p:nvSpPr>
          <p:cNvPr id="1076" name="Google Shape;1076;p24"/>
          <p:cNvSpPr txBox="1"/>
          <p:nvPr/>
        </p:nvSpPr>
        <p:spPr>
          <a:xfrm>
            <a:off x="3788737" y="3410825"/>
            <a:ext cx="1721340" cy="13388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u="sng">
                <a:solidFill>
                  <a:schemeClr val="dk1"/>
                </a:solidFill>
                <a:latin typeface="Arial Narrow"/>
                <a:ea typeface="Arial Narrow"/>
                <a:cs typeface="Arial Narrow"/>
                <a:sym typeface="Arial Narrow"/>
              </a:rPr>
              <a:t>Infección sintomática de tracto urinario asociada a catéter – ISTU-AC</a:t>
            </a:r>
            <a:endParaRPr b="1" sz="1100" u="sng">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800">
                <a:solidFill>
                  <a:schemeClr val="dk1"/>
                </a:solidFill>
                <a:latin typeface="Arial Narrow"/>
                <a:ea typeface="Arial Narrow"/>
                <a:cs typeface="Arial Narrow"/>
                <a:sym typeface="Arial Narrow"/>
              </a:rPr>
              <a:t>Combinación de criterios clínicos y de laboratorio aplicados en pacientes con infección sintomática del tracto urinario quienes tienen o estuvieron expuestos a sonda vesical 48 horas antes del inicio del evento.</a:t>
            </a:r>
            <a:endParaRPr/>
          </a:p>
        </p:txBody>
      </p:sp>
      <p:pic>
        <p:nvPicPr>
          <p:cNvPr id="1077" name="Google Shape;1077;p24"/>
          <p:cNvPicPr preferRelativeResize="0"/>
          <p:nvPr/>
        </p:nvPicPr>
        <p:blipFill rotWithShape="1">
          <a:blip r:embed="rId6">
            <a:alphaModFix/>
          </a:blip>
          <a:srcRect b="0" l="8316" r="59526" t="0"/>
          <a:stretch/>
        </p:blipFill>
        <p:spPr>
          <a:xfrm>
            <a:off x="504106" y="6016697"/>
            <a:ext cx="1231717" cy="3090897"/>
          </a:xfrm>
          <a:prstGeom prst="rect">
            <a:avLst/>
          </a:prstGeom>
          <a:noFill/>
          <a:ln>
            <a:noFill/>
          </a:ln>
        </p:spPr>
      </p:pic>
      <p:sp>
        <p:nvSpPr>
          <p:cNvPr id="1078" name="Google Shape;1078;p24"/>
          <p:cNvSpPr/>
          <p:nvPr/>
        </p:nvSpPr>
        <p:spPr>
          <a:xfrm>
            <a:off x="2232298" y="6084168"/>
            <a:ext cx="1353561" cy="527569"/>
          </a:xfrm>
          <a:prstGeom prst="roundRect">
            <a:avLst>
              <a:gd fmla="val 16667" name="adj"/>
            </a:avLst>
          </a:prstGeom>
          <a:solidFill>
            <a:srgbClr val="E5B8B7"/>
          </a:solidFill>
          <a:ln cap="flat" cmpd="sng" w="25400">
            <a:solidFill>
              <a:srgbClr val="E5B8B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Tasa de Infección del torrente sanguíneo asociado al catéter venoso central </a:t>
            </a:r>
            <a:endParaRPr/>
          </a:p>
        </p:txBody>
      </p:sp>
      <p:sp>
        <p:nvSpPr>
          <p:cNvPr id="1079" name="Google Shape;1079;p24"/>
          <p:cNvSpPr/>
          <p:nvPr/>
        </p:nvSpPr>
        <p:spPr>
          <a:xfrm>
            <a:off x="2254840" y="7485235"/>
            <a:ext cx="1331019" cy="504055"/>
          </a:xfrm>
          <a:prstGeom prst="roundRect">
            <a:avLst>
              <a:gd fmla="val 16667" name="adj"/>
            </a:avLst>
          </a:prstGeom>
          <a:solidFill>
            <a:srgbClr val="B6DDE7"/>
          </a:solidFill>
          <a:ln cap="flat" cmpd="sng" w="25400">
            <a:solidFill>
              <a:srgbClr val="B6DDE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Tasa de Neumonía asociada al </a:t>
            </a:r>
            <a:endParaRPr/>
          </a:p>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ventilador</a:t>
            </a:r>
            <a:endParaRPr/>
          </a:p>
        </p:txBody>
      </p:sp>
      <p:sp>
        <p:nvSpPr>
          <p:cNvPr id="1080" name="Google Shape;1080;p24"/>
          <p:cNvSpPr/>
          <p:nvPr/>
        </p:nvSpPr>
        <p:spPr>
          <a:xfrm>
            <a:off x="4809734" y="6100116"/>
            <a:ext cx="1166980" cy="511622"/>
          </a:xfrm>
          <a:prstGeom prst="roundRect">
            <a:avLst>
              <a:gd fmla="val 16667" name="adj"/>
            </a:avLst>
          </a:prstGeom>
          <a:solidFill>
            <a:srgbClr val="D4F7A9"/>
          </a:solidFill>
          <a:ln cap="flat" cmpd="sng" w="25400">
            <a:solidFill>
              <a:srgbClr val="D4F7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Tasa de Infección del tracto urinario asociado a sonda vesical </a:t>
            </a:r>
            <a:endParaRPr/>
          </a:p>
        </p:txBody>
      </p:sp>
      <p:pic>
        <p:nvPicPr>
          <p:cNvPr id="1081" name="Google Shape;1081;p24"/>
          <p:cNvPicPr preferRelativeResize="0"/>
          <p:nvPr/>
        </p:nvPicPr>
        <p:blipFill rotWithShape="1">
          <a:blip r:embed="rId7">
            <a:alphaModFix/>
          </a:blip>
          <a:srcRect b="0" l="0" r="84474" t="10614"/>
          <a:stretch/>
        </p:blipFill>
        <p:spPr>
          <a:xfrm>
            <a:off x="6048722" y="7212534"/>
            <a:ext cx="389068" cy="356302"/>
          </a:xfrm>
          <a:prstGeom prst="rect">
            <a:avLst/>
          </a:prstGeom>
          <a:noFill/>
          <a:ln>
            <a:noFill/>
          </a:ln>
        </p:spPr>
      </p:pic>
      <p:pic>
        <p:nvPicPr>
          <p:cNvPr id="1082" name="Google Shape;1082;p24"/>
          <p:cNvPicPr preferRelativeResize="0"/>
          <p:nvPr/>
        </p:nvPicPr>
        <p:blipFill rotWithShape="1">
          <a:blip r:embed="rId7">
            <a:alphaModFix/>
          </a:blip>
          <a:srcRect b="0" l="29313" r="56038" t="7366"/>
          <a:stretch/>
        </p:blipFill>
        <p:spPr>
          <a:xfrm>
            <a:off x="5691724" y="7212534"/>
            <a:ext cx="356998" cy="383802"/>
          </a:xfrm>
          <a:prstGeom prst="rect">
            <a:avLst/>
          </a:prstGeom>
          <a:noFill/>
          <a:ln>
            <a:noFill/>
          </a:ln>
        </p:spPr>
      </p:pic>
      <p:sp>
        <p:nvSpPr>
          <p:cNvPr id="1083" name="Google Shape;1083;p24"/>
          <p:cNvSpPr txBox="1"/>
          <p:nvPr/>
        </p:nvSpPr>
        <p:spPr>
          <a:xfrm>
            <a:off x="2256810" y="6613675"/>
            <a:ext cx="1343640"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Adultos:	2,1*           </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Pediátrica:	2,3*</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Neonatal:       6,6*</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 </a:t>
            </a:r>
            <a:r>
              <a:rPr b="1" lang="es-ES" sz="800">
                <a:solidFill>
                  <a:schemeClr val="dk1"/>
                </a:solidFill>
                <a:latin typeface="Arial Narrow"/>
                <a:ea typeface="Arial Narrow"/>
                <a:cs typeface="Arial Narrow"/>
                <a:sym typeface="Arial Narrow"/>
              </a:rPr>
              <a:t>*Casos por 1000 días de uso de catéter venoso central</a:t>
            </a:r>
            <a:endParaRPr/>
          </a:p>
        </p:txBody>
      </p:sp>
      <p:sp>
        <p:nvSpPr>
          <p:cNvPr id="1084" name="Google Shape;1084;p24"/>
          <p:cNvSpPr txBox="1"/>
          <p:nvPr/>
        </p:nvSpPr>
        <p:spPr>
          <a:xfrm>
            <a:off x="4727031" y="6621323"/>
            <a:ext cx="1393699"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Adultos:	1,8**</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Pediátrica:	3,4*</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 </a:t>
            </a:r>
            <a:r>
              <a:rPr b="1" lang="es-ES" sz="800">
                <a:solidFill>
                  <a:schemeClr val="dk1"/>
                </a:solidFill>
                <a:latin typeface="Arial Narrow"/>
                <a:ea typeface="Arial Narrow"/>
                <a:cs typeface="Arial Narrow"/>
                <a:sym typeface="Arial Narrow"/>
              </a:rPr>
              <a:t>***Casos por 1000 días de uso de catéter urinario</a:t>
            </a:r>
            <a:endParaRPr/>
          </a:p>
        </p:txBody>
      </p:sp>
      <p:sp>
        <p:nvSpPr>
          <p:cNvPr id="1085" name="Google Shape;1085;p24"/>
          <p:cNvSpPr txBox="1"/>
          <p:nvPr/>
        </p:nvSpPr>
        <p:spPr>
          <a:xfrm>
            <a:off x="2232298" y="7989290"/>
            <a:ext cx="1343639" cy="8233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Adultos:	3,7**</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Pediátrica:	2,2**</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Neonatal: 	3,0*</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 **Casos por 1000 días de uso de ventilador</a:t>
            </a:r>
            <a:endParaRPr/>
          </a:p>
        </p:txBody>
      </p:sp>
      <p:sp>
        <p:nvSpPr>
          <p:cNvPr id="1086" name="Google Shape;1086;p24"/>
          <p:cNvSpPr txBox="1"/>
          <p:nvPr/>
        </p:nvSpPr>
        <p:spPr>
          <a:xfrm>
            <a:off x="50" y="2643753"/>
            <a:ext cx="2180731" cy="200055"/>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700"/>
              <a:buFont typeface="Arial"/>
              <a:buChar char="•"/>
            </a:pPr>
            <a:r>
              <a:rPr b="1" lang="es-ES" sz="700">
                <a:solidFill>
                  <a:schemeClr val="dk1"/>
                </a:solidFill>
                <a:latin typeface="Arial Narrow"/>
                <a:ea typeface="Arial Narrow"/>
                <a:cs typeface="Arial Narrow"/>
                <a:sym typeface="Arial Narrow"/>
              </a:rPr>
              <a:t>UCI= Unidad de cuidado intensivo</a:t>
            </a:r>
            <a:endParaRPr/>
          </a:p>
        </p:txBody>
      </p:sp>
      <p:sp>
        <p:nvSpPr>
          <p:cNvPr id="1087" name="Google Shape;1087;p24"/>
          <p:cNvSpPr/>
          <p:nvPr/>
        </p:nvSpPr>
        <p:spPr>
          <a:xfrm>
            <a:off x="3638508" y="6084169"/>
            <a:ext cx="1114070" cy="527568"/>
          </a:xfrm>
          <a:prstGeom prst="roundRect">
            <a:avLst>
              <a:gd fmla="val 16667" name="adj"/>
            </a:avLst>
          </a:prstGeom>
          <a:solidFill>
            <a:srgbClr val="E5B8B7"/>
          </a:solidFill>
          <a:ln cap="flat" cmpd="sng" w="25400">
            <a:solidFill>
              <a:srgbClr val="E5B8B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Porcentaje de uso de catéter venoso central</a:t>
            </a:r>
            <a:endParaRPr/>
          </a:p>
        </p:txBody>
      </p:sp>
      <p:sp>
        <p:nvSpPr>
          <p:cNvPr id="1088" name="Google Shape;1088;p24"/>
          <p:cNvSpPr/>
          <p:nvPr/>
        </p:nvSpPr>
        <p:spPr>
          <a:xfrm>
            <a:off x="6048722" y="6084170"/>
            <a:ext cx="1139528" cy="527568"/>
          </a:xfrm>
          <a:prstGeom prst="roundRect">
            <a:avLst>
              <a:gd fmla="val 16667" name="adj"/>
            </a:avLst>
          </a:prstGeom>
          <a:solidFill>
            <a:srgbClr val="D4F7A9"/>
          </a:solidFill>
          <a:ln cap="flat" cmpd="sng" w="25400">
            <a:solidFill>
              <a:srgbClr val="D4F7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Porcentaje de uso de sonda vesical</a:t>
            </a:r>
            <a:endParaRPr/>
          </a:p>
        </p:txBody>
      </p:sp>
      <p:sp>
        <p:nvSpPr>
          <p:cNvPr id="1089" name="Google Shape;1089;p24"/>
          <p:cNvSpPr/>
          <p:nvPr/>
        </p:nvSpPr>
        <p:spPr>
          <a:xfrm>
            <a:off x="3638509" y="7485235"/>
            <a:ext cx="1114070" cy="504055"/>
          </a:xfrm>
          <a:prstGeom prst="roundRect">
            <a:avLst>
              <a:gd fmla="val 16667" name="adj"/>
            </a:avLst>
          </a:prstGeom>
          <a:solidFill>
            <a:srgbClr val="B6DDE7"/>
          </a:solidFill>
          <a:ln cap="flat" cmpd="sng" w="25400">
            <a:solidFill>
              <a:srgbClr val="B6DDE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Porcentaje de uso de </a:t>
            </a:r>
            <a:endParaRPr/>
          </a:p>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ventilador</a:t>
            </a:r>
            <a:endParaRPr/>
          </a:p>
        </p:txBody>
      </p:sp>
      <p:sp>
        <p:nvSpPr>
          <p:cNvPr id="1090" name="Google Shape;1090;p24"/>
          <p:cNvSpPr txBox="1"/>
          <p:nvPr/>
        </p:nvSpPr>
        <p:spPr>
          <a:xfrm>
            <a:off x="3474896" y="6613675"/>
            <a:ext cx="1565714"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Adultos:     54,6%           </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Pediátrica: 53,6%</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Neonatal:   48,3%     </a:t>
            </a:r>
            <a:endParaRPr b="1" sz="1050">
              <a:solidFill>
                <a:schemeClr val="dk1"/>
              </a:solidFill>
              <a:latin typeface="Arial Narrow"/>
              <a:ea typeface="Arial Narrow"/>
              <a:cs typeface="Arial Narrow"/>
              <a:sym typeface="Arial Narrow"/>
            </a:endParaRPr>
          </a:p>
        </p:txBody>
      </p:sp>
      <p:sp>
        <p:nvSpPr>
          <p:cNvPr id="1091" name="Google Shape;1091;p24"/>
          <p:cNvSpPr txBox="1"/>
          <p:nvPr/>
        </p:nvSpPr>
        <p:spPr>
          <a:xfrm>
            <a:off x="5956124" y="6613675"/>
            <a:ext cx="1558305"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Adultos:   61,5%</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Pediátrica:34,1%</a:t>
            </a:r>
            <a:endParaRPr b="1" sz="1050">
              <a:solidFill>
                <a:schemeClr val="dk1"/>
              </a:solidFill>
              <a:latin typeface="Arial Narrow"/>
              <a:ea typeface="Arial Narrow"/>
              <a:cs typeface="Arial Narrow"/>
              <a:sym typeface="Arial Narrow"/>
            </a:endParaRPr>
          </a:p>
        </p:txBody>
      </p:sp>
      <p:sp>
        <p:nvSpPr>
          <p:cNvPr id="1092" name="Google Shape;1092;p24"/>
          <p:cNvSpPr txBox="1"/>
          <p:nvPr/>
        </p:nvSpPr>
        <p:spPr>
          <a:xfrm>
            <a:off x="3600450" y="8024058"/>
            <a:ext cx="1976870"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Adultos:     43,8%</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Pediátrica: 34,7%</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Neonatal:   18,6%</a:t>
            </a:r>
            <a:endParaRPr b="1" sz="1050">
              <a:solidFill>
                <a:schemeClr val="dk1"/>
              </a:solidFill>
              <a:latin typeface="Arial Narrow"/>
              <a:ea typeface="Arial Narrow"/>
              <a:cs typeface="Arial Narrow"/>
              <a:sym typeface="Arial Narrow"/>
            </a:endParaRPr>
          </a:p>
        </p:txBody>
      </p:sp>
      <p:sp>
        <p:nvSpPr>
          <p:cNvPr id="1093" name="Google Shape;1093;p24"/>
          <p:cNvSpPr txBox="1"/>
          <p:nvPr/>
        </p:nvSpPr>
        <p:spPr>
          <a:xfrm>
            <a:off x="0" y="6012160"/>
            <a:ext cx="2232298"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Número de agentes causales por tipo de IAD</a:t>
            </a:r>
            <a:endParaRPr/>
          </a:p>
        </p:txBody>
      </p:sp>
      <p:sp>
        <p:nvSpPr>
          <p:cNvPr id="1094" name="Google Shape;1094;p24"/>
          <p:cNvSpPr txBox="1"/>
          <p:nvPr/>
        </p:nvSpPr>
        <p:spPr>
          <a:xfrm>
            <a:off x="-22594" y="8980457"/>
            <a:ext cx="1845028"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700">
                <a:solidFill>
                  <a:schemeClr val="dk1"/>
                </a:solidFill>
                <a:latin typeface="Arial Narrow"/>
                <a:ea typeface="Arial Narrow"/>
                <a:cs typeface="Arial Narrow"/>
                <a:sym typeface="Arial Narrow"/>
              </a:rPr>
              <a:t>Fuente: SIVIGILA</a:t>
            </a:r>
            <a:endParaRPr/>
          </a:p>
        </p:txBody>
      </p:sp>
      <p:sp>
        <p:nvSpPr>
          <p:cNvPr id="1095" name="Google Shape;1095;p24"/>
          <p:cNvSpPr/>
          <p:nvPr/>
        </p:nvSpPr>
        <p:spPr>
          <a:xfrm>
            <a:off x="2254840" y="2364178"/>
            <a:ext cx="4946011"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Comportamiento de la notificación de Infección asociada a dispositivo -IAD en UCI. Medellín, a diciembre de 2022(acumulado)- 2021 vs 2022 </a:t>
            </a:r>
            <a:r>
              <a:rPr lang="es-ES" sz="900" u="sng">
                <a:solidFill>
                  <a:schemeClr val="dk1"/>
                </a:solidFill>
                <a:latin typeface="Arial Narrow"/>
                <a:ea typeface="Arial Narrow"/>
                <a:cs typeface="Arial Narrow"/>
                <a:sym typeface="Arial Narrow"/>
              </a:rPr>
              <a:t>Nota: Durante el 2022 el número de IAD solo sobrepasó el promedio acumulado durante las semanas 3 y 4</a:t>
            </a:r>
            <a:endParaRPr sz="900" u="sng">
              <a:solidFill>
                <a:schemeClr val="dk1"/>
              </a:solidFill>
              <a:latin typeface="Arial Narrow"/>
              <a:ea typeface="Arial Narrow"/>
              <a:cs typeface="Arial Narrow"/>
              <a:sym typeface="Arial Narrow"/>
            </a:endParaRPr>
          </a:p>
        </p:txBody>
      </p:sp>
      <p:sp>
        <p:nvSpPr>
          <p:cNvPr id="1096" name="Google Shape;1096;p24"/>
          <p:cNvSpPr/>
          <p:nvPr/>
        </p:nvSpPr>
        <p:spPr>
          <a:xfrm rot="10800000">
            <a:off x="179214" y="4890870"/>
            <a:ext cx="206344" cy="255023"/>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aphicFrame>
        <p:nvGraphicFramePr>
          <p:cNvPr id="1097" name="Google Shape;1097;p24"/>
          <p:cNvGraphicFramePr/>
          <p:nvPr/>
        </p:nvGraphicFramePr>
        <p:xfrm>
          <a:off x="2152406" y="379111"/>
          <a:ext cx="4880838" cy="2090743"/>
        </p:xfrm>
        <a:graphic>
          <a:graphicData uri="http://schemas.openxmlformats.org/drawingml/2006/chart">
            <c:chart r:id="rId8"/>
          </a:graphicData>
        </a:graphic>
      </p:graphicFrame>
      <p:graphicFrame>
        <p:nvGraphicFramePr>
          <p:cNvPr id="1098" name="Google Shape;1098;p24"/>
          <p:cNvGraphicFramePr/>
          <p:nvPr/>
        </p:nvGraphicFramePr>
        <p:xfrm>
          <a:off x="2232296" y="4709107"/>
          <a:ext cx="3000000" cy="3000000"/>
        </p:xfrm>
        <a:graphic>
          <a:graphicData uri="http://schemas.openxmlformats.org/drawingml/2006/table">
            <a:tbl>
              <a:tblPr>
                <a:noFill/>
                <a:tableStyleId>{7B08FA8E-90C8-4D3D-B9A8-B39E94C7CA0B}</a:tableStyleId>
              </a:tblPr>
              <a:tblGrid>
                <a:gridCol w="367575"/>
                <a:gridCol w="367575"/>
                <a:gridCol w="361250"/>
                <a:gridCol w="294700"/>
                <a:gridCol w="351750"/>
                <a:gridCol w="251925"/>
                <a:gridCol w="237675"/>
                <a:gridCol w="247175"/>
                <a:gridCol w="237675"/>
                <a:gridCol w="323225"/>
                <a:gridCol w="337475"/>
                <a:gridCol w="266175"/>
                <a:gridCol w="251925"/>
                <a:gridCol w="166375"/>
                <a:gridCol w="209150"/>
                <a:gridCol w="171125"/>
                <a:gridCol w="266175"/>
                <a:gridCol w="218650"/>
              </a:tblGrid>
              <a:tr h="88925">
                <a:tc rowSpan="2">
                  <a:txBody>
                    <a:bodyPr/>
                    <a:lstStyle/>
                    <a:p>
                      <a:pPr indent="0" lvl="0" marL="0" marR="0" rtl="0" algn="ctr">
                        <a:spcBef>
                          <a:spcPts val="0"/>
                        </a:spcBef>
                        <a:spcAft>
                          <a:spcPts val="0"/>
                        </a:spcAft>
                        <a:buNone/>
                      </a:pPr>
                      <a:r>
                        <a:rPr b="1" i="0" lang="es-ES" sz="600" u="none" strike="noStrike">
                          <a:solidFill>
                            <a:srgbClr val="000000"/>
                          </a:solidFill>
                          <a:latin typeface="Arial Narrow"/>
                          <a:ea typeface="Arial Narrow"/>
                          <a:cs typeface="Arial Narrow"/>
                          <a:sym typeface="Arial Narrow"/>
                        </a:rPr>
                        <a:t>Item</a:t>
                      </a:r>
                      <a:endParaRPr b="1" i="0" sz="600" u="none" strike="noStrike">
                        <a:solidFill>
                          <a:srgbClr val="000000"/>
                        </a:solidFill>
                        <a:latin typeface="Arial Narrow"/>
                        <a:ea typeface="Arial Narrow"/>
                        <a:cs typeface="Arial Narrow"/>
                        <a:sym typeface="Arial Narrow"/>
                      </a:endParaRPr>
                    </a:p>
                  </a:txBody>
                  <a:tcPr marT="0" marB="0" marR="0" marL="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rowSpan="2">
                  <a:txBody>
                    <a:bodyPr/>
                    <a:lstStyle/>
                    <a:p>
                      <a:pPr indent="0" lvl="0" marL="0" marR="0" rtl="0" algn="ctr">
                        <a:spcBef>
                          <a:spcPts val="0"/>
                        </a:spcBef>
                        <a:spcAft>
                          <a:spcPts val="0"/>
                        </a:spcAft>
                        <a:buNone/>
                      </a:pPr>
                      <a:r>
                        <a:rPr b="1" i="0" lang="es-ES" sz="600" u="none" strike="noStrike">
                          <a:solidFill>
                            <a:srgbClr val="000000"/>
                          </a:solidFill>
                          <a:latin typeface="Arial Narrow"/>
                          <a:ea typeface="Arial Narrow"/>
                          <a:cs typeface="Arial Narrow"/>
                          <a:sym typeface="Arial Narrow"/>
                        </a:rPr>
                        <a:t>Valor</a:t>
                      </a:r>
                      <a:endParaRPr/>
                    </a:p>
                  </a:txBody>
                  <a:tcPr marT="0" marB="0" marR="0" marL="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gridSpan="3">
                  <a:txBody>
                    <a:bodyPr/>
                    <a:lstStyle/>
                    <a:p>
                      <a:pPr indent="0" lvl="0" marL="0" marR="0" rtl="0" algn="ctr">
                        <a:spcBef>
                          <a:spcPts val="0"/>
                        </a:spcBef>
                        <a:spcAft>
                          <a:spcPts val="0"/>
                        </a:spcAft>
                        <a:buNone/>
                      </a:pPr>
                      <a:r>
                        <a:rPr b="1" i="0" lang="es-ES" sz="600" u="none" strike="noStrike">
                          <a:solidFill>
                            <a:srgbClr val="000000"/>
                          </a:solidFill>
                          <a:latin typeface="Arial Narrow"/>
                          <a:ea typeface="Arial Narrow"/>
                          <a:cs typeface="Arial Narrow"/>
                          <a:sym typeface="Arial Narrow"/>
                        </a:rPr>
                        <a:t>UCI adultos</a:t>
                      </a:r>
                      <a:endParaRPr/>
                    </a:p>
                  </a:txBody>
                  <a:tcPr marT="0" marB="0" marR="0" marL="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hMerge="1"/>
                <a:tc gridSpan="3">
                  <a:txBody>
                    <a:bodyPr/>
                    <a:lstStyle/>
                    <a:p>
                      <a:pPr indent="0" lvl="0" marL="0" marR="0" rtl="0" algn="ctr">
                        <a:spcBef>
                          <a:spcPts val="0"/>
                        </a:spcBef>
                        <a:spcAft>
                          <a:spcPts val="0"/>
                        </a:spcAft>
                        <a:buNone/>
                      </a:pPr>
                      <a:r>
                        <a:rPr b="1" i="0" lang="es-ES" sz="600" u="none" strike="noStrike">
                          <a:solidFill>
                            <a:srgbClr val="000000"/>
                          </a:solidFill>
                          <a:latin typeface="Arial Narrow"/>
                          <a:ea typeface="Arial Narrow"/>
                          <a:cs typeface="Arial Narrow"/>
                          <a:sym typeface="Arial Narrow"/>
                        </a:rPr>
                        <a:t>UCI pediátrica</a:t>
                      </a:r>
                      <a:endParaRPr/>
                    </a:p>
                  </a:txBody>
                  <a:tcPr marT="0" marB="0" marR="0" marL="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hMerge="1"/>
                <a:tc gridSpan="5">
                  <a:txBody>
                    <a:bodyPr/>
                    <a:lstStyle/>
                    <a:p>
                      <a:pPr indent="0" lvl="0" marL="0" marR="0" rtl="0" algn="ctr">
                        <a:spcBef>
                          <a:spcPts val="0"/>
                        </a:spcBef>
                        <a:spcAft>
                          <a:spcPts val="0"/>
                        </a:spcAft>
                        <a:buNone/>
                      </a:pPr>
                      <a:r>
                        <a:rPr b="1" i="0" lang="es-ES" sz="600" u="none" strike="noStrike">
                          <a:solidFill>
                            <a:srgbClr val="000000"/>
                          </a:solidFill>
                          <a:latin typeface="Arial Narrow"/>
                          <a:ea typeface="Arial Narrow"/>
                          <a:cs typeface="Arial Narrow"/>
                          <a:sym typeface="Arial Narrow"/>
                        </a:rPr>
                        <a:t>UCI neonatal ITS-AC</a:t>
                      </a:r>
                      <a:endParaRPr/>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hMerge="1"/>
                <a:tc hMerge="1"/>
                <a:tc hMerge="1"/>
                <a:tc gridSpan="5">
                  <a:txBody>
                    <a:bodyPr/>
                    <a:lstStyle/>
                    <a:p>
                      <a:pPr indent="0" lvl="0" marL="0" marR="0" rtl="0" algn="ctr">
                        <a:spcBef>
                          <a:spcPts val="0"/>
                        </a:spcBef>
                        <a:spcAft>
                          <a:spcPts val="0"/>
                        </a:spcAft>
                        <a:buNone/>
                      </a:pPr>
                      <a:r>
                        <a:rPr b="1" i="0" lang="es-ES" sz="600" u="none" strike="noStrike">
                          <a:solidFill>
                            <a:srgbClr val="000000"/>
                          </a:solidFill>
                          <a:latin typeface="Arial Narrow"/>
                          <a:ea typeface="Arial Narrow"/>
                          <a:cs typeface="Arial Narrow"/>
                          <a:sym typeface="Arial Narrow"/>
                        </a:rPr>
                        <a:t>UCI Neonatal NAV</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hMerge="1"/>
                <a:tc hMerge="1"/>
                <a:tc hMerge="1"/>
              </a:tr>
              <a:tr h="241150">
                <a:tc vMerge="1"/>
                <a:tc vMerge="1"/>
                <a:tc>
                  <a:txBody>
                    <a:bodyPr/>
                    <a:lstStyle/>
                    <a:p>
                      <a:pPr indent="0" lvl="0" marL="0" marR="0" rtl="0" algn="ctr">
                        <a:spcBef>
                          <a:spcPts val="0"/>
                        </a:spcBef>
                        <a:spcAft>
                          <a:spcPts val="0"/>
                        </a:spcAft>
                        <a:buNone/>
                      </a:pPr>
                      <a:r>
                        <a:rPr b="1" i="0" lang="es-ES" sz="600" u="none" strike="noStrike">
                          <a:solidFill>
                            <a:srgbClr val="000000"/>
                          </a:solidFill>
                          <a:latin typeface="Arial Narrow"/>
                          <a:ea typeface="Arial Narrow"/>
                          <a:cs typeface="Arial Narrow"/>
                          <a:sym typeface="Arial Narrow"/>
                        </a:rPr>
                        <a:t>ITS-AC</a:t>
                      </a:r>
                      <a:endParaRPr/>
                    </a:p>
                  </a:txBody>
                  <a:tcPr marT="0" marB="0" marR="0" marL="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Narrow"/>
                          <a:ea typeface="Arial Narrow"/>
                          <a:cs typeface="Arial Narrow"/>
                          <a:sym typeface="Arial Narrow"/>
                        </a:rPr>
                        <a:t>ISTU-AC</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Narrow"/>
                          <a:ea typeface="Arial Narrow"/>
                          <a:cs typeface="Arial Narrow"/>
                          <a:sym typeface="Arial Narrow"/>
                        </a:rPr>
                        <a:t>NAV</a:t>
                      </a:r>
                      <a:endParaRPr/>
                    </a:p>
                  </a:txBody>
                  <a:tcPr marT="0" marB="0" marR="0" marL="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Narrow"/>
                          <a:ea typeface="Arial Narrow"/>
                          <a:cs typeface="Arial Narrow"/>
                          <a:sym typeface="Arial Narrow"/>
                        </a:rPr>
                        <a:t>ITS-AC</a:t>
                      </a:r>
                      <a:endParaRPr/>
                    </a:p>
                  </a:txBody>
                  <a:tcPr marT="0" marB="0" marR="0" marL="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Narrow"/>
                          <a:ea typeface="Arial Narrow"/>
                          <a:cs typeface="Arial Narrow"/>
                          <a:sym typeface="Arial Narrow"/>
                        </a:rPr>
                        <a:t>ISTU-AC</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Narrow"/>
                          <a:ea typeface="Arial Narrow"/>
                          <a:cs typeface="Arial Narrow"/>
                          <a:sym typeface="Arial Narrow"/>
                        </a:rPr>
                        <a:t>NAV</a:t>
                      </a:r>
                      <a:endParaRPr/>
                    </a:p>
                  </a:txBody>
                  <a:tcPr marT="0" marB="0" marR="0" marL="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Narrow"/>
                          <a:ea typeface="Arial Narrow"/>
                          <a:cs typeface="Arial Narrow"/>
                          <a:sym typeface="Arial Narrow"/>
                        </a:rPr>
                        <a:t>&lt;=750gr</a:t>
                      </a:r>
                      <a:endParaRPr/>
                    </a:p>
                  </a:txBody>
                  <a:tcPr marT="0" marB="0" marR="0" marL="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Narrow"/>
                          <a:ea typeface="Arial Narrow"/>
                          <a:cs typeface="Arial Narrow"/>
                          <a:sym typeface="Arial Narrow"/>
                        </a:rPr>
                        <a:t>751-1000gr</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Narrow"/>
                          <a:ea typeface="Arial Narrow"/>
                          <a:cs typeface="Arial Narrow"/>
                          <a:sym typeface="Arial Narrow"/>
                        </a:rPr>
                        <a:t>1001-1500gr</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1" i="0" lang="es-ES" sz="600" u="none" strike="noStrike">
                          <a:solidFill>
                            <a:srgbClr val="000000"/>
                          </a:solidFill>
                          <a:latin typeface="Arial Narrow"/>
                          <a:ea typeface="Arial Narrow"/>
                          <a:cs typeface="Arial Narrow"/>
                          <a:sym typeface="Arial Narrow"/>
                        </a:rPr>
                        <a:t>15001-2500gr</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Narrow"/>
                          <a:ea typeface="Arial Narrow"/>
                          <a:cs typeface="Arial Narrow"/>
                          <a:sym typeface="Arial Narrow"/>
                        </a:rPr>
                        <a:t>&gt;2500gr</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Narrow"/>
                          <a:ea typeface="Arial Narrow"/>
                          <a:cs typeface="Arial Narrow"/>
                          <a:sym typeface="Arial Narrow"/>
                        </a:rPr>
                        <a:t>&lt;=750gr</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Narrow"/>
                          <a:ea typeface="Arial Narrow"/>
                          <a:cs typeface="Arial Narrow"/>
                          <a:sym typeface="Arial Narrow"/>
                        </a:rPr>
                        <a:t>751-1000gr</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Narrow"/>
                          <a:ea typeface="Arial Narrow"/>
                          <a:cs typeface="Arial Narrow"/>
                          <a:sym typeface="Arial Narrow"/>
                        </a:rPr>
                        <a:t>1001-1500gr</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1" i="0" lang="es-ES" sz="600" u="none" strike="noStrike">
                          <a:solidFill>
                            <a:srgbClr val="000000"/>
                          </a:solidFill>
                          <a:latin typeface="Arial Narrow"/>
                          <a:ea typeface="Arial Narrow"/>
                          <a:cs typeface="Arial Narrow"/>
                          <a:sym typeface="Arial Narrow"/>
                        </a:rPr>
                        <a:t>15001-2500gr</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Narrow"/>
                          <a:ea typeface="Arial Narrow"/>
                          <a:cs typeface="Arial Narrow"/>
                          <a:sym typeface="Arial Narrow"/>
                        </a:rPr>
                        <a:t>&gt;2500gr</a:t>
                      </a:r>
                      <a:endParaRPr/>
                    </a:p>
                  </a:txBody>
                  <a:tcPr marT="0" marB="0" marR="0" marL="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93775">
                <a:tc rowSpan="3">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Tasa de IAD</a:t>
                      </a:r>
                      <a:endParaRPr/>
                    </a:p>
                  </a:txBody>
                  <a:tcPr marT="0" marB="0" marR="0" marL="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s-ES" sz="700" u="none" strike="noStrike">
                          <a:solidFill>
                            <a:srgbClr val="000000"/>
                          </a:solidFill>
                          <a:latin typeface="Arial Narrow"/>
                          <a:ea typeface="Arial Narrow"/>
                          <a:cs typeface="Arial Narrow"/>
                          <a:sym typeface="Arial Narrow"/>
                        </a:rPr>
                        <a:t>P25</a:t>
                      </a:r>
                      <a:endParaRPr/>
                    </a:p>
                  </a:txBody>
                  <a:tcPr marT="0" marB="0" marR="0" marL="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1,5</a:t>
                      </a:r>
                      <a:endParaRPr/>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1,5</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2,9</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1,2</a:t>
                      </a:r>
                      <a:endParaRPr/>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2,0</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1,6</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0,0</a:t>
                      </a:r>
                      <a:endParaRPr/>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5,8</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6,6</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2,6</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2,6</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0,0</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0,0</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0,0</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0,0</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0,0</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3775">
                <a:tc vMerge="1"/>
                <a:tc>
                  <a:txBody>
                    <a:bodyPr/>
                    <a:lstStyle/>
                    <a:p>
                      <a:pPr indent="0" lvl="0" marL="0" marR="0" rtl="0" algn="l">
                        <a:spcBef>
                          <a:spcPts val="0"/>
                        </a:spcBef>
                        <a:spcAft>
                          <a:spcPts val="0"/>
                        </a:spcAft>
                        <a:buNone/>
                      </a:pPr>
                      <a:r>
                        <a:rPr b="0" i="0" lang="es-ES" sz="700" u="none" strike="noStrike">
                          <a:solidFill>
                            <a:srgbClr val="000000"/>
                          </a:solidFill>
                          <a:latin typeface="Arial Narrow"/>
                          <a:ea typeface="Arial Narrow"/>
                          <a:cs typeface="Arial Narrow"/>
                          <a:sym typeface="Arial Narrow"/>
                        </a:rPr>
                        <a:t>Mediana</a:t>
                      </a:r>
                      <a:endParaRPr/>
                    </a:p>
                  </a:txBody>
                  <a:tcPr marT="0" marB="0" marR="0" marL="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1,9</a:t>
                      </a:r>
                      <a:endParaRPr/>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1,6</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3,6</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2,3</a:t>
                      </a:r>
                      <a:endParaRPr/>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3,3</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1,9</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0,0</a:t>
                      </a:r>
                      <a:endParaRPr/>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10,3</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8,0</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3,8</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5,5</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8,0</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5,3</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1,7</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3,1</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1,4</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3775">
                <a:tc vMerge="1"/>
                <a:tc>
                  <a:txBody>
                    <a:bodyPr/>
                    <a:lstStyle/>
                    <a:p>
                      <a:pPr indent="0" lvl="0" marL="0" marR="0" rtl="0" algn="l">
                        <a:spcBef>
                          <a:spcPts val="0"/>
                        </a:spcBef>
                        <a:spcAft>
                          <a:spcPts val="0"/>
                        </a:spcAft>
                        <a:buNone/>
                      </a:pPr>
                      <a:r>
                        <a:rPr b="0" i="0" lang="es-ES" sz="700" u="none" strike="noStrike">
                          <a:solidFill>
                            <a:srgbClr val="000000"/>
                          </a:solidFill>
                          <a:latin typeface="Arial Narrow"/>
                          <a:ea typeface="Arial Narrow"/>
                          <a:cs typeface="Arial Narrow"/>
                          <a:sym typeface="Arial Narrow"/>
                        </a:rPr>
                        <a:t>P75</a:t>
                      </a:r>
                      <a:endParaRPr/>
                    </a:p>
                  </a:txBody>
                  <a:tcPr marT="0" marB="0" marR="0" marL="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2,4</a:t>
                      </a:r>
                      <a:endParaRPr/>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1,8</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4,1</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2,9</a:t>
                      </a:r>
                      <a:endParaRPr/>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4,5</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2,8</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9,1</a:t>
                      </a:r>
                      <a:endParaRPr/>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16,3</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10,2</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6,0</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9,3</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12,9</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4,8</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0,0</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6,5</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1,3</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3775">
                <a:tc rowSpan="3">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 Uso dispositivo</a:t>
                      </a:r>
                      <a:endParaRPr/>
                    </a:p>
                  </a:txBody>
                  <a:tcPr marT="0" marB="0" marR="0" marL="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s-ES" sz="700" u="none" strike="noStrike">
                          <a:solidFill>
                            <a:srgbClr val="000000"/>
                          </a:solidFill>
                          <a:latin typeface="Arial Narrow"/>
                          <a:ea typeface="Arial Narrow"/>
                          <a:cs typeface="Arial Narrow"/>
                          <a:sym typeface="Arial Narrow"/>
                        </a:rPr>
                        <a:t>P25</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51,8</a:t>
                      </a:r>
                      <a:endParaRPr/>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59,9</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40,4</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49,5</a:t>
                      </a:r>
                      <a:endParaRPr/>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29,7</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31,0</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41,3</a:t>
                      </a:r>
                      <a:endParaRPr/>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58,1</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60,2</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40,2</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39,3</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45,3</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29,4</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12,6</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10,7</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17,0</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93775">
                <a:tc vMerge="1"/>
                <a:tc>
                  <a:txBody>
                    <a:bodyPr/>
                    <a:lstStyle/>
                    <a:p>
                      <a:pPr indent="0" lvl="0" marL="0" marR="0" rtl="0" algn="l">
                        <a:spcBef>
                          <a:spcPts val="0"/>
                        </a:spcBef>
                        <a:spcAft>
                          <a:spcPts val="0"/>
                        </a:spcAft>
                        <a:buNone/>
                      </a:pPr>
                      <a:r>
                        <a:rPr b="0" i="0" lang="es-ES" sz="700" u="none" strike="noStrike">
                          <a:solidFill>
                            <a:srgbClr val="000000"/>
                          </a:solidFill>
                          <a:latin typeface="Arial Narrow"/>
                          <a:ea typeface="Arial Narrow"/>
                          <a:cs typeface="Arial Narrow"/>
                          <a:sym typeface="Arial Narrow"/>
                        </a:rPr>
                        <a:t>Mediana</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54,1</a:t>
                      </a:r>
                      <a:endParaRPr/>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61,4</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41,8</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52,4</a:t>
                      </a:r>
                      <a:endParaRPr/>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33,9</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32,1</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53,2</a:t>
                      </a:r>
                      <a:endParaRPr/>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61,4</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68,4</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41,4</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42,6</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60,9</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31,4</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15,5</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13,5</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19,4</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93775">
                <a:tc vMerge="1"/>
                <a:tc>
                  <a:txBody>
                    <a:bodyPr/>
                    <a:lstStyle/>
                    <a:p>
                      <a:pPr indent="0" lvl="0" marL="0" marR="0" rtl="0" algn="l">
                        <a:spcBef>
                          <a:spcPts val="0"/>
                        </a:spcBef>
                        <a:spcAft>
                          <a:spcPts val="0"/>
                        </a:spcAft>
                        <a:buNone/>
                      </a:pPr>
                      <a:r>
                        <a:rPr b="0" i="0" lang="es-ES" sz="700" u="none" strike="noStrike">
                          <a:solidFill>
                            <a:srgbClr val="000000"/>
                          </a:solidFill>
                          <a:latin typeface="Arial Narrow"/>
                          <a:ea typeface="Arial Narrow"/>
                          <a:cs typeface="Arial Narrow"/>
                          <a:sym typeface="Arial Narrow"/>
                        </a:rPr>
                        <a:t>P75</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55,9</a:t>
                      </a:r>
                      <a:endParaRPr/>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62,6</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44,0</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56,5</a:t>
                      </a:r>
                      <a:endParaRPr/>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37,2</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38,7</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74,0</a:t>
                      </a:r>
                      <a:endParaRPr/>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67,6</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69,5</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46,7</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44,8</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69,6</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36,3</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19,3</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17,0</a:t>
                      </a:r>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21,4</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bl>
          </a:graphicData>
        </a:graphic>
      </p:graphicFrame>
      <p:graphicFrame>
        <p:nvGraphicFramePr>
          <p:cNvPr id="1099" name="Google Shape;1099;p24"/>
          <p:cNvGraphicFramePr/>
          <p:nvPr/>
        </p:nvGraphicFramePr>
        <p:xfrm>
          <a:off x="3292" y="6204478"/>
          <a:ext cx="3000000" cy="3000000"/>
        </p:xfrm>
        <a:graphic>
          <a:graphicData uri="http://schemas.openxmlformats.org/drawingml/2006/table">
            <a:tbl>
              <a:tblPr>
                <a:noFill/>
                <a:tableStyleId>{7B08FA8E-90C8-4D3D-B9A8-B39E94C7CA0B}</a:tableStyleId>
              </a:tblPr>
              <a:tblGrid>
                <a:gridCol w="758050"/>
                <a:gridCol w="363850"/>
                <a:gridCol w="363850"/>
                <a:gridCol w="363850"/>
                <a:gridCol w="363850"/>
              </a:tblGrid>
              <a:tr h="105000">
                <a:tc>
                  <a:txBody>
                    <a:bodyPr/>
                    <a:lstStyle/>
                    <a:p>
                      <a:pPr indent="0" lvl="0" marL="0" marR="0" rtl="0" algn="ctr">
                        <a:spcBef>
                          <a:spcPts val="0"/>
                        </a:spcBef>
                        <a:spcAft>
                          <a:spcPts val="0"/>
                        </a:spcAft>
                        <a:buNone/>
                      </a:pPr>
                      <a:r>
                        <a:rPr b="1" i="0" lang="es-ES" sz="600" u="none" strike="noStrike">
                          <a:latin typeface="Arial"/>
                          <a:ea typeface="Arial"/>
                          <a:cs typeface="Arial"/>
                          <a:sym typeface="Arial"/>
                        </a:rPr>
                        <a:t>Microorganismo</a:t>
                      </a:r>
                      <a:endParaRPr/>
                    </a:p>
                  </a:txBody>
                  <a:tcPr marT="9525" marB="0" marR="9525" marL="952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s-ES" sz="600" u="none" strike="noStrike">
                          <a:latin typeface="Arial"/>
                          <a:ea typeface="Arial"/>
                          <a:cs typeface="Arial"/>
                          <a:sym typeface="Arial"/>
                        </a:rPr>
                        <a:t>NAV</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s-ES" sz="600" u="none" strike="noStrike">
                          <a:latin typeface="Arial"/>
                          <a:ea typeface="Arial"/>
                          <a:cs typeface="Arial"/>
                          <a:sym typeface="Arial"/>
                        </a:rPr>
                        <a:t>ISTU-AC</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s-ES" sz="600" u="none" strike="noStrike">
                          <a:latin typeface="Arial"/>
                          <a:ea typeface="Arial"/>
                          <a:cs typeface="Arial"/>
                          <a:sym typeface="Arial"/>
                        </a:rPr>
                        <a:t>ITS-AC</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s-ES" sz="600" u="none" strike="noStrike">
                          <a:latin typeface="Arial"/>
                          <a:ea typeface="Arial"/>
                          <a:cs typeface="Arial"/>
                          <a:sym typeface="Arial"/>
                        </a:rPr>
                        <a:t>Total </a:t>
                      </a:r>
                      <a:endParaRPr/>
                    </a:p>
                  </a:txBody>
                  <a:tcPr marT="9525" marB="0" marR="9525" marL="952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9175">
                <a:tc>
                  <a:txBody>
                    <a:bodyPr/>
                    <a:lstStyle/>
                    <a:p>
                      <a:pPr indent="0" lvl="0" marL="0" marR="0" rtl="0" algn="l">
                        <a:spcBef>
                          <a:spcPts val="0"/>
                        </a:spcBef>
                        <a:spcAft>
                          <a:spcPts val="0"/>
                        </a:spcAft>
                        <a:buNone/>
                      </a:pPr>
                      <a:r>
                        <a:rPr b="0" i="1" lang="es-ES" sz="600" u="none" strike="noStrike">
                          <a:latin typeface="Arial"/>
                          <a:ea typeface="Arial"/>
                          <a:cs typeface="Arial"/>
                          <a:sym typeface="Arial"/>
                        </a:rPr>
                        <a:t>Escherichia coli</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86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22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112</a:t>
                      </a:r>
                      <a:endParaRPr/>
                    </a:p>
                  </a:txBody>
                  <a:tcPr marT="9525" marB="0" marR="9525" marL="952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2525">
                <a:tc>
                  <a:txBody>
                    <a:bodyPr/>
                    <a:lstStyle/>
                    <a:p>
                      <a:pPr indent="0" lvl="0" marL="0" marR="0" rtl="0" algn="l">
                        <a:spcBef>
                          <a:spcPts val="0"/>
                        </a:spcBef>
                        <a:spcAft>
                          <a:spcPts val="0"/>
                        </a:spcAft>
                        <a:buNone/>
                      </a:pPr>
                      <a:r>
                        <a:rPr b="0" i="1" lang="es-ES" sz="600" u="none" strike="noStrike">
                          <a:latin typeface="Arial"/>
                          <a:ea typeface="Arial"/>
                          <a:cs typeface="Arial"/>
                          <a:sym typeface="Arial"/>
                        </a:rPr>
                        <a:t>Staphylococcus, coagulase negative</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 </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92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94</a:t>
                      </a:r>
                      <a:endParaRPr/>
                    </a:p>
                  </a:txBody>
                  <a:tcPr marT="9525" marB="0" marR="9525" marL="952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9175">
                <a:tc>
                  <a:txBody>
                    <a:bodyPr/>
                    <a:lstStyle/>
                    <a:p>
                      <a:pPr indent="0" lvl="0" marL="0" marR="0" rtl="0" algn="l">
                        <a:spcBef>
                          <a:spcPts val="0"/>
                        </a:spcBef>
                        <a:spcAft>
                          <a:spcPts val="0"/>
                        </a:spcAft>
                        <a:buNone/>
                      </a:pPr>
                      <a:r>
                        <a:rPr b="0" i="1" lang="es-ES" sz="600" u="none" strike="noStrike">
                          <a:latin typeface="Arial"/>
                          <a:ea typeface="Arial"/>
                          <a:cs typeface="Arial"/>
                          <a:sym typeface="Arial"/>
                        </a:rPr>
                        <a:t>Klebsiella pneumoniae</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10</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35</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42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87</a:t>
                      </a:r>
                      <a:endParaRPr/>
                    </a:p>
                  </a:txBody>
                  <a:tcPr marT="9525" marB="0" marR="9525" marL="952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9175">
                <a:tc>
                  <a:txBody>
                    <a:bodyPr/>
                    <a:lstStyle/>
                    <a:p>
                      <a:pPr indent="0" lvl="0" marL="0" marR="0" rtl="0" algn="l">
                        <a:spcBef>
                          <a:spcPts val="0"/>
                        </a:spcBef>
                        <a:spcAft>
                          <a:spcPts val="0"/>
                        </a:spcAft>
                        <a:buNone/>
                      </a:pPr>
                      <a:r>
                        <a:rPr b="0" i="1" lang="es-ES" sz="600" u="none" strike="noStrike">
                          <a:latin typeface="Arial"/>
                          <a:ea typeface="Arial"/>
                          <a:cs typeface="Arial"/>
                          <a:sym typeface="Arial"/>
                        </a:rPr>
                        <a:t>Staphylococcus aureus</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7</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3</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31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41</a:t>
                      </a:r>
                      <a:endParaRPr/>
                    </a:p>
                  </a:txBody>
                  <a:tcPr marT="9525" marB="0" marR="9525" marL="952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9175">
                <a:tc>
                  <a:txBody>
                    <a:bodyPr/>
                    <a:lstStyle/>
                    <a:p>
                      <a:pPr indent="0" lvl="0" marL="0" marR="0" rtl="0" algn="l">
                        <a:spcBef>
                          <a:spcPts val="0"/>
                        </a:spcBef>
                        <a:spcAft>
                          <a:spcPts val="0"/>
                        </a:spcAft>
                        <a:buNone/>
                      </a:pPr>
                      <a:r>
                        <a:rPr b="0" i="1" lang="es-ES" sz="600" u="none" strike="noStrike">
                          <a:latin typeface="Arial"/>
                          <a:ea typeface="Arial"/>
                          <a:cs typeface="Arial"/>
                          <a:sym typeface="Arial"/>
                        </a:rPr>
                        <a:t>Pseudomonas</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7</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19</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10</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36</a:t>
                      </a:r>
                      <a:endParaRPr/>
                    </a:p>
                  </a:txBody>
                  <a:tcPr marT="9525" marB="0" marR="9525" marL="952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9175">
                <a:tc>
                  <a:txBody>
                    <a:bodyPr/>
                    <a:lstStyle/>
                    <a:p>
                      <a:pPr indent="0" lvl="0" marL="0" marR="0" rtl="0" algn="l">
                        <a:spcBef>
                          <a:spcPts val="0"/>
                        </a:spcBef>
                        <a:spcAft>
                          <a:spcPts val="0"/>
                        </a:spcAft>
                        <a:buNone/>
                      </a:pPr>
                      <a:r>
                        <a:rPr b="0" i="1" lang="es-ES" sz="600" u="none" strike="noStrike">
                          <a:latin typeface="Arial"/>
                          <a:ea typeface="Arial"/>
                          <a:cs typeface="Arial"/>
                          <a:sym typeface="Arial"/>
                        </a:rPr>
                        <a:t>Enterococcus faecalis</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 </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5</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17</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22</a:t>
                      </a:r>
                      <a:endParaRPr/>
                    </a:p>
                  </a:txBody>
                  <a:tcPr marT="9525" marB="0" marR="9525" marL="952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9175">
                <a:tc>
                  <a:txBody>
                    <a:bodyPr/>
                    <a:lstStyle/>
                    <a:p>
                      <a:pPr indent="0" lvl="0" marL="0" marR="0" rtl="0" algn="l">
                        <a:spcBef>
                          <a:spcPts val="0"/>
                        </a:spcBef>
                        <a:spcAft>
                          <a:spcPts val="0"/>
                        </a:spcAft>
                        <a:buNone/>
                      </a:pPr>
                      <a:r>
                        <a:rPr b="0" i="1" lang="es-ES" sz="600" u="none" strike="noStrike">
                          <a:latin typeface="Arial"/>
                          <a:ea typeface="Arial"/>
                          <a:cs typeface="Arial"/>
                          <a:sym typeface="Arial"/>
                        </a:rPr>
                        <a:t>Serratia marcescens</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3</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16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21</a:t>
                      </a:r>
                      <a:endParaRPr/>
                    </a:p>
                  </a:txBody>
                  <a:tcPr marT="9525" marB="0" marR="9525" marL="952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9175">
                <a:tc>
                  <a:txBody>
                    <a:bodyPr/>
                    <a:lstStyle/>
                    <a:p>
                      <a:pPr indent="0" lvl="0" marL="0" marR="0" rtl="0" algn="l">
                        <a:spcBef>
                          <a:spcPts val="0"/>
                        </a:spcBef>
                        <a:spcAft>
                          <a:spcPts val="0"/>
                        </a:spcAft>
                        <a:buNone/>
                      </a:pPr>
                      <a:r>
                        <a:rPr b="0" i="1" lang="es-ES" sz="600" u="none" strike="noStrike">
                          <a:latin typeface="Arial"/>
                          <a:ea typeface="Arial"/>
                          <a:cs typeface="Arial"/>
                          <a:sym typeface="Arial"/>
                        </a:rPr>
                        <a:t>Proteus mirabilis</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11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17</a:t>
                      </a:r>
                      <a:endParaRPr/>
                    </a:p>
                  </a:txBody>
                  <a:tcPr marT="9525" marB="0" marR="9525" marL="952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9175">
                <a:tc>
                  <a:txBody>
                    <a:bodyPr/>
                    <a:lstStyle/>
                    <a:p>
                      <a:pPr indent="0" lvl="0" marL="0" marR="0" rtl="0" algn="l">
                        <a:spcBef>
                          <a:spcPts val="0"/>
                        </a:spcBef>
                        <a:spcAft>
                          <a:spcPts val="0"/>
                        </a:spcAft>
                        <a:buNone/>
                      </a:pPr>
                      <a:r>
                        <a:rPr b="0" i="1" lang="es-ES" sz="600" u="none" strike="noStrike">
                          <a:latin typeface="Arial"/>
                          <a:ea typeface="Arial"/>
                          <a:cs typeface="Arial"/>
                          <a:sym typeface="Arial"/>
                        </a:rPr>
                        <a:t>Enterobacter cloacae</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10</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16</a:t>
                      </a:r>
                      <a:endParaRPr/>
                    </a:p>
                  </a:txBody>
                  <a:tcPr marT="9525" marB="0" marR="9525" marL="952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9175">
                <a:tc>
                  <a:txBody>
                    <a:bodyPr/>
                    <a:lstStyle/>
                    <a:p>
                      <a:pPr indent="0" lvl="0" marL="0" marR="0" rtl="0" algn="l">
                        <a:spcBef>
                          <a:spcPts val="0"/>
                        </a:spcBef>
                        <a:spcAft>
                          <a:spcPts val="0"/>
                        </a:spcAft>
                        <a:buNone/>
                      </a:pPr>
                      <a:r>
                        <a:rPr b="0" i="1" lang="es-ES" sz="600" u="none" strike="noStrike">
                          <a:latin typeface="Arial"/>
                          <a:ea typeface="Arial"/>
                          <a:cs typeface="Arial"/>
                          <a:sym typeface="Arial"/>
                        </a:rPr>
                        <a:t>Acinetobacter baumannii</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3</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3</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9</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15</a:t>
                      </a:r>
                      <a:endParaRPr/>
                    </a:p>
                  </a:txBody>
                  <a:tcPr marT="9525" marB="0" marR="9525" marL="952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9175">
                <a:tc>
                  <a:txBody>
                    <a:bodyPr/>
                    <a:lstStyle/>
                    <a:p>
                      <a:pPr indent="0" lvl="0" marL="0" marR="0" rtl="0" algn="l">
                        <a:spcBef>
                          <a:spcPts val="0"/>
                        </a:spcBef>
                        <a:spcAft>
                          <a:spcPts val="0"/>
                        </a:spcAft>
                        <a:buNone/>
                      </a:pPr>
                      <a:r>
                        <a:rPr b="0" i="1" lang="es-ES" sz="600" u="none" strike="noStrike">
                          <a:latin typeface="Arial"/>
                          <a:ea typeface="Arial"/>
                          <a:cs typeface="Arial"/>
                          <a:sym typeface="Arial"/>
                        </a:rPr>
                        <a:t>Candida albicans</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 </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9</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13</a:t>
                      </a:r>
                      <a:endParaRPr/>
                    </a:p>
                  </a:txBody>
                  <a:tcPr marT="9525" marB="0" marR="9525" marL="952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2525">
                <a:tc>
                  <a:txBody>
                    <a:bodyPr/>
                    <a:lstStyle/>
                    <a:p>
                      <a:pPr indent="0" lvl="0" marL="0" marR="0" rtl="0" algn="l">
                        <a:spcBef>
                          <a:spcPts val="0"/>
                        </a:spcBef>
                        <a:spcAft>
                          <a:spcPts val="0"/>
                        </a:spcAft>
                        <a:buNone/>
                      </a:pPr>
                      <a:r>
                        <a:rPr b="0" i="1" lang="es-ES" sz="600" u="none" strike="noStrike">
                          <a:latin typeface="Arial"/>
                          <a:ea typeface="Arial"/>
                          <a:cs typeface="Arial"/>
                          <a:sym typeface="Arial"/>
                        </a:rPr>
                        <a:t>Stenotrophomonas maltophilia</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5</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12</a:t>
                      </a:r>
                      <a:endParaRPr/>
                    </a:p>
                  </a:txBody>
                  <a:tcPr marT="9525" marB="0" marR="9525" marL="952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9175">
                <a:tc>
                  <a:txBody>
                    <a:bodyPr/>
                    <a:lstStyle/>
                    <a:p>
                      <a:pPr indent="0" lvl="0" marL="0" marR="0" rtl="0" algn="l">
                        <a:spcBef>
                          <a:spcPts val="0"/>
                        </a:spcBef>
                        <a:spcAft>
                          <a:spcPts val="0"/>
                        </a:spcAft>
                        <a:buNone/>
                      </a:pPr>
                      <a:r>
                        <a:rPr b="0" i="1" lang="es-ES" sz="600" u="none" strike="noStrike">
                          <a:latin typeface="Arial"/>
                          <a:ea typeface="Arial"/>
                          <a:cs typeface="Arial"/>
                          <a:sym typeface="Arial"/>
                        </a:rPr>
                        <a:t>Burkholderia </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9</a:t>
                      </a:r>
                      <a:endParaRPr/>
                    </a:p>
                  </a:txBody>
                  <a:tcPr marT="9525" marB="0" marR="9525" marL="952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9175">
                <a:tc>
                  <a:txBody>
                    <a:bodyPr/>
                    <a:lstStyle/>
                    <a:p>
                      <a:pPr indent="0" lvl="0" marL="0" marR="0" rtl="0" algn="l">
                        <a:spcBef>
                          <a:spcPts val="0"/>
                        </a:spcBef>
                        <a:spcAft>
                          <a:spcPts val="0"/>
                        </a:spcAft>
                        <a:buNone/>
                      </a:pPr>
                      <a:r>
                        <a:rPr b="0" i="1" lang="es-ES" sz="600" u="none" strike="noStrike">
                          <a:latin typeface="Arial"/>
                          <a:ea typeface="Arial"/>
                          <a:cs typeface="Arial"/>
                          <a:sym typeface="Arial"/>
                        </a:rPr>
                        <a:t>Candida parapsilosis</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 </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5</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7</a:t>
                      </a:r>
                      <a:endParaRPr/>
                    </a:p>
                  </a:txBody>
                  <a:tcPr marT="9525" marB="0" marR="9525" marL="952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9175">
                <a:tc>
                  <a:txBody>
                    <a:bodyPr/>
                    <a:lstStyle/>
                    <a:p>
                      <a:pPr indent="0" lvl="0" marL="0" marR="0" rtl="0" algn="l">
                        <a:spcBef>
                          <a:spcPts val="0"/>
                        </a:spcBef>
                        <a:spcAft>
                          <a:spcPts val="0"/>
                        </a:spcAft>
                        <a:buNone/>
                      </a:pPr>
                      <a:r>
                        <a:rPr b="0" i="1" lang="es-ES" sz="600" u="none" strike="noStrike">
                          <a:latin typeface="Arial"/>
                          <a:ea typeface="Arial"/>
                          <a:cs typeface="Arial"/>
                          <a:sym typeface="Arial"/>
                        </a:rPr>
                        <a:t>Candida tropicalis</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 </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3</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7</a:t>
                      </a:r>
                      <a:endParaRPr/>
                    </a:p>
                  </a:txBody>
                  <a:tcPr marT="9525" marB="0" marR="9525" marL="952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9175">
                <a:tc>
                  <a:txBody>
                    <a:bodyPr/>
                    <a:lstStyle/>
                    <a:p>
                      <a:pPr indent="0" lvl="0" marL="0" marR="0" rtl="0" algn="l">
                        <a:spcBef>
                          <a:spcPts val="0"/>
                        </a:spcBef>
                        <a:spcAft>
                          <a:spcPts val="0"/>
                        </a:spcAft>
                        <a:buNone/>
                      </a:pPr>
                      <a:r>
                        <a:rPr b="0" i="1" lang="es-ES" sz="600" u="none" strike="noStrike">
                          <a:latin typeface="Arial"/>
                          <a:ea typeface="Arial"/>
                          <a:cs typeface="Arial"/>
                          <a:sym typeface="Arial"/>
                        </a:rPr>
                        <a:t>Klebsiella aerogenes</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 </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6</a:t>
                      </a:r>
                      <a:endParaRPr/>
                    </a:p>
                  </a:txBody>
                  <a:tcPr marT="9525" marB="0" marR="9525" marL="952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9175">
                <a:tc>
                  <a:txBody>
                    <a:bodyPr/>
                    <a:lstStyle/>
                    <a:p>
                      <a:pPr indent="0" lvl="0" marL="0" marR="0" rtl="0" algn="l">
                        <a:spcBef>
                          <a:spcPts val="0"/>
                        </a:spcBef>
                        <a:spcAft>
                          <a:spcPts val="0"/>
                        </a:spcAft>
                        <a:buNone/>
                      </a:pPr>
                      <a:r>
                        <a:rPr b="0" i="1" lang="es-ES" sz="600" u="none" strike="noStrike">
                          <a:latin typeface="Arial"/>
                          <a:ea typeface="Arial"/>
                          <a:cs typeface="Arial"/>
                          <a:sym typeface="Arial"/>
                        </a:rPr>
                        <a:t>Klebsiella oxytoca</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 </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4</a:t>
                      </a:r>
                      <a:endParaRPr/>
                    </a:p>
                  </a:txBody>
                  <a:tcPr marT="9525" marB="0" marR="9525" marL="952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9175">
                <a:tc>
                  <a:txBody>
                    <a:bodyPr/>
                    <a:lstStyle/>
                    <a:p>
                      <a:pPr indent="0" lvl="0" marL="0" marR="0" rtl="0" algn="l">
                        <a:spcBef>
                          <a:spcPts val="0"/>
                        </a:spcBef>
                        <a:spcAft>
                          <a:spcPts val="0"/>
                        </a:spcAft>
                        <a:buNone/>
                      </a:pPr>
                      <a:r>
                        <a:rPr b="0" i="0" lang="es-ES" sz="600" u="none" strike="noStrike">
                          <a:latin typeface="Arial"/>
                          <a:ea typeface="Arial"/>
                          <a:cs typeface="Arial"/>
                          <a:sym typeface="Arial"/>
                        </a:rPr>
                        <a:t>otros</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17</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24</a:t>
                      </a:r>
                      <a:endParaRPr/>
                    </a:p>
                  </a:txBody>
                  <a:tcPr marT="9525" marB="0" marR="9525" marL="952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5000">
                <a:tc>
                  <a:txBody>
                    <a:bodyPr/>
                    <a:lstStyle/>
                    <a:p>
                      <a:pPr indent="0" lvl="0" marL="0" marR="0" rtl="0" algn="l">
                        <a:spcBef>
                          <a:spcPts val="0"/>
                        </a:spcBef>
                        <a:spcAft>
                          <a:spcPts val="0"/>
                        </a:spcAft>
                        <a:buNone/>
                      </a:pPr>
                      <a:r>
                        <a:rPr b="0" i="0" lang="es-ES" sz="600" u="none" strike="noStrike">
                          <a:latin typeface="Arial"/>
                          <a:ea typeface="Arial"/>
                          <a:cs typeface="Arial"/>
                          <a:sym typeface="Arial"/>
                        </a:rPr>
                        <a:t>(en blanco)</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231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 </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233</a:t>
                      </a:r>
                      <a:endParaRPr/>
                    </a:p>
                  </a:txBody>
                  <a:tcPr marT="9525" marB="0" marR="9525" marL="952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5000">
                <a:tc>
                  <a:txBody>
                    <a:bodyPr/>
                    <a:lstStyle/>
                    <a:p>
                      <a:pPr indent="0" lvl="0" marL="0" marR="0" rtl="0" algn="l">
                        <a:spcBef>
                          <a:spcPts val="0"/>
                        </a:spcBef>
                        <a:spcAft>
                          <a:spcPts val="0"/>
                        </a:spcAft>
                        <a:buNone/>
                      </a:pPr>
                      <a:r>
                        <a:rPr b="0" i="0" lang="es-ES" sz="600" u="none" strike="noStrike">
                          <a:latin typeface="Arial"/>
                          <a:ea typeface="Arial"/>
                          <a:cs typeface="Arial"/>
                          <a:sym typeface="Arial"/>
                        </a:rPr>
                        <a:t>Total general</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277</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194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305</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a:ea typeface="Arial"/>
                          <a:cs typeface="Arial"/>
                          <a:sym typeface="Arial"/>
                        </a:rPr>
                        <a:t>776</a:t>
                      </a:r>
                      <a:endParaRPr/>
                    </a:p>
                  </a:txBody>
                  <a:tcPr marT="9525" marB="0" marR="9525" marL="952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100" name="Google Shape;1100;p24"/>
          <p:cNvSpPr txBox="1"/>
          <p:nvPr/>
        </p:nvSpPr>
        <p:spPr>
          <a:xfrm>
            <a:off x="5155525" y="7306079"/>
            <a:ext cx="53671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Calibri"/>
                <a:ea typeface="Calibri"/>
                <a:cs typeface="Calibri"/>
                <a:sym typeface="Calibri"/>
              </a:rPr>
              <a:t>43,8%</a:t>
            </a:r>
            <a:endParaRPr sz="800">
              <a:solidFill>
                <a:schemeClr val="dk1"/>
              </a:solidFill>
              <a:latin typeface="Calibri"/>
              <a:ea typeface="Calibri"/>
              <a:cs typeface="Calibri"/>
              <a:sym typeface="Calibri"/>
            </a:endParaRPr>
          </a:p>
        </p:txBody>
      </p:sp>
      <p:sp>
        <p:nvSpPr>
          <p:cNvPr id="1101" name="Google Shape;1101;p24"/>
          <p:cNvSpPr txBox="1"/>
          <p:nvPr/>
        </p:nvSpPr>
        <p:spPr>
          <a:xfrm>
            <a:off x="6451157" y="7296713"/>
            <a:ext cx="53671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Calibri"/>
                <a:ea typeface="Calibri"/>
                <a:cs typeface="Calibri"/>
                <a:sym typeface="Calibri"/>
              </a:rPr>
              <a:t>56,2%</a:t>
            </a:r>
            <a:endParaRPr sz="800">
              <a:solidFill>
                <a:schemeClr val="dk1"/>
              </a:solidFill>
              <a:latin typeface="Calibri"/>
              <a:ea typeface="Calibri"/>
              <a:cs typeface="Calibri"/>
              <a:sym typeface="Calibri"/>
            </a:endParaRPr>
          </a:p>
        </p:txBody>
      </p:sp>
      <p:graphicFrame>
        <p:nvGraphicFramePr>
          <p:cNvPr id="1102" name="Google Shape;1102;p24"/>
          <p:cNvGraphicFramePr/>
          <p:nvPr/>
        </p:nvGraphicFramePr>
        <p:xfrm>
          <a:off x="4963814" y="7594528"/>
          <a:ext cx="3000000" cy="3000000"/>
        </p:xfrm>
        <a:graphic>
          <a:graphicData uri="http://schemas.openxmlformats.org/drawingml/2006/table">
            <a:tbl>
              <a:tblPr>
                <a:noFill/>
                <a:tableStyleId>{7B08FA8E-90C8-4D3D-B9A8-B39E94C7CA0B}</a:tableStyleId>
              </a:tblPr>
              <a:tblGrid>
                <a:gridCol w="673950"/>
                <a:gridCol w="414750"/>
                <a:gridCol w="500600"/>
                <a:gridCol w="395300"/>
              </a:tblGrid>
              <a:tr h="133400">
                <a:tc>
                  <a:txBody>
                    <a:bodyPr/>
                    <a:lstStyle/>
                    <a:p>
                      <a:pPr indent="0" lvl="0" marL="0" marR="0" rtl="0" algn="ctr">
                        <a:spcBef>
                          <a:spcPts val="0"/>
                        </a:spcBef>
                        <a:spcAft>
                          <a:spcPts val="0"/>
                        </a:spcAft>
                        <a:buNone/>
                      </a:pPr>
                      <a:r>
                        <a:rPr b="1" i="0" lang="es-ES" sz="500" u="none" strike="noStrike">
                          <a:latin typeface="Arial"/>
                          <a:ea typeface="Arial"/>
                          <a:cs typeface="Arial"/>
                          <a:sym typeface="Arial"/>
                        </a:rPr>
                        <a:t>Comorbilidad 63,3%</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s-ES" sz="500" u="none" strike="noStrike">
                          <a:latin typeface="Arial"/>
                          <a:ea typeface="Arial"/>
                          <a:cs typeface="Arial"/>
                          <a:sym typeface="Arial"/>
                        </a:rPr>
                        <a:t>F</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s-ES" sz="500" u="none" strike="noStrike">
                          <a:latin typeface="Arial"/>
                          <a:ea typeface="Arial"/>
                          <a:cs typeface="Arial"/>
                          <a:sym typeface="Arial"/>
                        </a:rPr>
                        <a:t>M</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s-ES" sz="500" u="none" strike="noStrike">
                          <a:latin typeface="Arial"/>
                          <a:ea typeface="Arial"/>
                          <a:cs typeface="Arial"/>
                          <a:sym typeface="Arial"/>
                        </a:rPr>
                        <a:t>%</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3400">
                <a:tc>
                  <a:txBody>
                    <a:bodyPr/>
                    <a:lstStyle/>
                    <a:p>
                      <a:pPr indent="0" lvl="0" marL="0" marR="0" rtl="0" algn="l">
                        <a:spcBef>
                          <a:spcPts val="0"/>
                        </a:spcBef>
                        <a:spcAft>
                          <a:spcPts val="0"/>
                        </a:spcAft>
                        <a:buNone/>
                      </a:pPr>
                      <a:r>
                        <a:rPr b="0" i="0" lang="es-ES" sz="500" u="none" strike="noStrike">
                          <a:latin typeface="Arial"/>
                          <a:ea typeface="Arial"/>
                          <a:cs typeface="Arial"/>
                          <a:sym typeface="Arial"/>
                        </a:rPr>
                        <a:t>Cancer</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24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22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6,0</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3400">
                <a:tc>
                  <a:txBody>
                    <a:bodyPr/>
                    <a:lstStyle/>
                    <a:p>
                      <a:pPr indent="0" lvl="0" marL="0" marR="0" rtl="0" algn="l">
                        <a:spcBef>
                          <a:spcPts val="0"/>
                        </a:spcBef>
                        <a:spcAft>
                          <a:spcPts val="0"/>
                        </a:spcAft>
                        <a:buNone/>
                      </a:pPr>
                      <a:r>
                        <a:rPr b="0" i="0" lang="es-ES" sz="500" u="none" strike="noStrike">
                          <a:latin typeface="Arial"/>
                          <a:ea typeface="Arial"/>
                          <a:cs typeface="Arial"/>
                          <a:sym typeface="Arial"/>
                        </a:rPr>
                        <a:t>Desnutrición</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11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14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3,3</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3400">
                <a:tc>
                  <a:txBody>
                    <a:bodyPr/>
                    <a:lstStyle/>
                    <a:p>
                      <a:pPr indent="0" lvl="0" marL="0" marR="0" rtl="0" algn="l">
                        <a:spcBef>
                          <a:spcPts val="0"/>
                        </a:spcBef>
                        <a:spcAft>
                          <a:spcPts val="0"/>
                        </a:spcAft>
                        <a:buNone/>
                      </a:pPr>
                      <a:r>
                        <a:rPr b="0" i="0" lang="es-ES" sz="500" u="none" strike="noStrike">
                          <a:latin typeface="Arial"/>
                          <a:ea typeface="Arial"/>
                          <a:cs typeface="Arial"/>
                          <a:sym typeface="Arial"/>
                        </a:rPr>
                        <a:t>Diabetes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51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62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14,8</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3400">
                <a:tc>
                  <a:txBody>
                    <a:bodyPr/>
                    <a:lstStyle/>
                    <a:p>
                      <a:pPr indent="0" lvl="0" marL="0" marR="0" rtl="0" algn="l">
                        <a:spcBef>
                          <a:spcPts val="0"/>
                        </a:spcBef>
                        <a:spcAft>
                          <a:spcPts val="0"/>
                        </a:spcAft>
                        <a:buNone/>
                      </a:pPr>
                      <a:r>
                        <a:rPr b="0" i="0" lang="es-ES" sz="500" u="none" strike="noStrike">
                          <a:latin typeface="Arial"/>
                          <a:ea typeface="Arial"/>
                          <a:cs typeface="Arial"/>
                          <a:sym typeface="Arial"/>
                        </a:rPr>
                        <a:t>Enf Renal</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20</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33</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6,9</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3400">
                <a:tc>
                  <a:txBody>
                    <a:bodyPr/>
                    <a:lstStyle/>
                    <a:p>
                      <a:pPr indent="0" lvl="0" marL="0" marR="0" rtl="0" algn="l">
                        <a:spcBef>
                          <a:spcPts val="0"/>
                        </a:spcBef>
                        <a:spcAft>
                          <a:spcPts val="0"/>
                        </a:spcAft>
                        <a:buNone/>
                      </a:pPr>
                      <a:r>
                        <a:rPr b="0" i="0" lang="es-ES" sz="500" u="none" strike="noStrike">
                          <a:latin typeface="Arial"/>
                          <a:ea typeface="Arial"/>
                          <a:cs typeface="Arial"/>
                          <a:sym typeface="Arial"/>
                        </a:rPr>
                        <a:t>EPOC</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29</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25</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7,1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3400">
                <a:tc>
                  <a:txBody>
                    <a:bodyPr/>
                    <a:lstStyle/>
                    <a:p>
                      <a:pPr indent="0" lvl="0" marL="0" marR="0" rtl="0" algn="l">
                        <a:spcBef>
                          <a:spcPts val="0"/>
                        </a:spcBef>
                        <a:spcAft>
                          <a:spcPts val="0"/>
                        </a:spcAft>
                        <a:buNone/>
                      </a:pPr>
                      <a:r>
                        <a:rPr b="0" i="0" lang="es-ES" sz="500" u="none" strike="noStrike">
                          <a:latin typeface="Arial"/>
                          <a:ea typeface="Arial"/>
                          <a:cs typeface="Arial"/>
                          <a:sym typeface="Arial"/>
                        </a:rPr>
                        <a:t>Inmunosupresión</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43</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25</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8,9</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3400">
                <a:tc>
                  <a:txBody>
                    <a:bodyPr/>
                    <a:lstStyle/>
                    <a:p>
                      <a:pPr indent="0" lvl="0" marL="0" marR="0" rtl="0" algn="l">
                        <a:spcBef>
                          <a:spcPts val="0"/>
                        </a:spcBef>
                        <a:spcAft>
                          <a:spcPts val="0"/>
                        </a:spcAft>
                        <a:buNone/>
                      </a:pPr>
                      <a:r>
                        <a:rPr b="0" i="0" lang="es-ES" sz="500" u="none" strike="noStrike">
                          <a:latin typeface="Arial"/>
                          <a:ea typeface="Arial"/>
                          <a:cs typeface="Arial"/>
                          <a:sym typeface="Arial"/>
                        </a:rPr>
                        <a:t>VIH Sida</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11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1,7</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3400">
                <a:tc>
                  <a:txBody>
                    <a:bodyPr/>
                    <a:lstStyle/>
                    <a:p>
                      <a:pPr indent="0" lvl="0" marL="0" marR="0" rtl="0" algn="l">
                        <a:spcBef>
                          <a:spcPts val="0"/>
                        </a:spcBef>
                        <a:spcAft>
                          <a:spcPts val="0"/>
                        </a:spcAft>
                        <a:buNone/>
                      </a:pPr>
                      <a:r>
                        <a:rPr b="0" i="0" lang="es-ES" sz="500" u="none" strike="noStrike">
                          <a:latin typeface="Arial"/>
                          <a:ea typeface="Arial"/>
                          <a:cs typeface="Arial"/>
                          <a:sym typeface="Arial"/>
                        </a:rPr>
                        <a:t>Infección previa</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24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24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6,3</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3400">
                <a:tc>
                  <a:txBody>
                    <a:bodyPr/>
                    <a:lstStyle/>
                    <a:p>
                      <a:pPr indent="0" lvl="0" marL="0" marR="0" rtl="0" algn="l">
                        <a:spcBef>
                          <a:spcPts val="0"/>
                        </a:spcBef>
                        <a:spcAft>
                          <a:spcPts val="0"/>
                        </a:spcAft>
                        <a:buNone/>
                      </a:pPr>
                      <a:r>
                        <a:rPr b="0" i="0" lang="es-ES" sz="500" u="none" strike="noStrike">
                          <a:latin typeface="Arial"/>
                          <a:ea typeface="Arial"/>
                          <a:cs typeface="Arial"/>
                          <a:sym typeface="Arial"/>
                        </a:rPr>
                        <a:t>Traumatismo</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15</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2,5</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3400">
                <a:tc>
                  <a:txBody>
                    <a:bodyPr/>
                    <a:lstStyle/>
                    <a:p>
                      <a:pPr indent="0" lvl="0" marL="0" marR="0" rtl="0" algn="l">
                        <a:spcBef>
                          <a:spcPts val="0"/>
                        </a:spcBef>
                        <a:spcAft>
                          <a:spcPts val="0"/>
                        </a:spcAft>
                        <a:buNone/>
                      </a:pPr>
                      <a:r>
                        <a:rPr b="0" i="0" lang="es-ES" sz="500" u="none" strike="noStrike">
                          <a:latin typeface="Arial"/>
                          <a:ea typeface="Arial"/>
                          <a:cs typeface="Arial"/>
                          <a:sym typeface="Arial"/>
                        </a:rPr>
                        <a:t>Obesidad</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24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21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500" u="none" strike="noStrike">
                          <a:latin typeface="Arial"/>
                          <a:ea typeface="Arial"/>
                          <a:cs typeface="Arial"/>
                          <a:sym typeface="Arial"/>
                        </a:rPr>
                        <a:t>5,9</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25"/>
          <p:cNvSpPr/>
          <p:nvPr/>
        </p:nvSpPr>
        <p:spPr>
          <a:xfrm>
            <a:off x="-13385" y="2856770"/>
            <a:ext cx="2138700" cy="2795349"/>
          </a:xfrm>
          <a:prstGeom prst="rect">
            <a:avLst/>
          </a:prstGeom>
          <a:solidFill>
            <a:srgbClr val="FB995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4000">
                <a:solidFill>
                  <a:srgbClr val="C00000"/>
                </a:solidFill>
                <a:latin typeface="Calibri"/>
                <a:ea typeface="Calibri"/>
                <a:cs typeface="Calibri"/>
                <a:sym typeface="Calibri"/>
              </a:rPr>
              <a:t>UCI adultos</a:t>
            </a:r>
            <a:endParaRPr/>
          </a:p>
        </p:txBody>
      </p:sp>
      <p:pic>
        <p:nvPicPr>
          <p:cNvPr id="1109" name="Google Shape;1109;p25"/>
          <p:cNvPicPr preferRelativeResize="0"/>
          <p:nvPr/>
        </p:nvPicPr>
        <p:blipFill rotWithShape="1">
          <a:blip r:embed="rId3">
            <a:alphaModFix/>
          </a:blip>
          <a:srcRect b="26533" l="0" r="0" t="0"/>
          <a:stretch/>
        </p:blipFill>
        <p:spPr>
          <a:xfrm>
            <a:off x="0" y="1950"/>
            <a:ext cx="2129908" cy="2867570"/>
          </a:xfrm>
          <a:prstGeom prst="rect">
            <a:avLst/>
          </a:prstGeom>
          <a:noFill/>
          <a:ln>
            <a:noFill/>
          </a:ln>
        </p:spPr>
      </p:pic>
      <p:sp>
        <p:nvSpPr>
          <p:cNvPr id="1110" name="Google Shape;1110;p25"/>
          <p:cNvSpPr txBox="1"/>
          <p:nvPr/>
        </p:nvSpPr>
        <p:spPr>
          <a:xfrm>
            <a:off x="2090338" y="1033079"/>
            <a:ext cx="532448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Información acumulada a semana 3 de 2023 – Consideraciones en la notificación de ficha 354</a:t>
            </a:r>
            <a:endParaRPr b="1" sz="1050">
              <a:solidFill>
                <a:schemeClr val="dk1"/>
              </a:solidFill>
              <a:latin typeface="Arial Narrow"/>
              <a:ea typeface="Arial Narrow"/>
              <a:cs typeface="Arial Narrow"/>
              <a:sym typeface="Arial Narrow"/>
            </a:endParaRPr>
          </a:p>
        </p:txBody>
      </p:sp>
      <p:sp>
        <p:nvSpPr>
          <p:cNvPr id="1111" name="Google Shape;1111;p25"/>
          <p:cNvSpPr txBox="1"/>
          <p:nvPr/>
        </p:nvSpPr>
        <p:spPr>
          <a:xfrm>
            <a:off x="447069" y="4057543"/>
            <a:ext cx="1532877"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La molécula de mayor consumo es piperacilina</a:t>
            </a:r>
            <a:endParaRPr/>
          </a:p>
        </p:txBody>
      </p:sp>
      <p:sp>
        <p:nvSpPr>
          <p:cNvPr id="1112" name="Google Shape;1112;p25"/>
          <p:cNvSpPr/>
          <p:nvPr/>
        </p:nvSpPr>
        <p:spPr>
          <a:xfrm>
            <a:off x="72368" y="4251360"/>
            <a:ext cx="370108" cy="854870"/>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3" name="Google Shape;1113;p25"/>
          <p:cNvSpPr/>
          <p:nvPr/>
        </p:nvSpPr>
        <p:spPr>
          <a:xfrm>
            <a:off x="2125315" y="1313613"/>
            <a:ext cx="502016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Ajustar el reporte de gramos consumidos teniendo en cuenta devoluciones, sólo servicios de adultos, excluye urgencias y salas de cirugía. El 16-01-2023, el INS informa que el cálculo de las nuevas moléculas que se reportan en la ficha 354 no tiene los valores actualizados para las nuevas DDD estándar publicadas por OMS.  Por lo anterior, la información del cálculo de las siguientes moléculas en SIVIGILA, es errada: Ceftazidima avibactam</a:t>
            </a:r>
            <a:endParaRPr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Ampicilina Sulbactam, Oxacilina, Amoxacilina + ácido clavuánico, Amikacina, Gentamicina, Doripem, Trimetropina+sulfametoxazol, Linezolid. En caso de requerir la DDD de éstas moléculas se debe realizar cálculo manual, actualmente no es necesario ingresar los gramos consumidos obligatoriamente en la ficha 354. Para el presente informe se excluyen éstas moléculas.</a:t>
            </a:r>
            <a:endParaRPr sz="900">
              <a:solidFill>
                <a:schemeClr val="dk1"/>
              </a:solidFill>
              <a:latin typeface="Arial Narrow"/>
              <a:ea typeface="Arial Narrow"/>
              <a:cs typeface="Arial Narrow"/>
              <a:sym typeface="Arial Narrow"/>
            </a:endParaRPr>
          </a:p>
        </p:txBody>
      </p:sp>
      <p:grpSp>
        <p:nvGrpSpPr>
          <p:cNvPr id="1114" name="Google Shape;1114;p25"/>
          <p:cNvGrpSpPr/>
          <p:nvPr/>
        </p:nvGrpSpPr>
        <p:grpSpPr>
          <a:xfrm>
            <a:off x="2448322" y="74775"/>
            <a:ext cx="3446504" cy="276999"/>
            <a:chOff x="2448322" y="74775"/>
            <a:chExt cx="3446504" cy="276999"/>
          </a:xfrm>
        </p:grpSpPr>
        <p:sp>
          <p:nvSpPr>
            <p:cNvPr id="1115" name="Google Shape;1115;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1</a:t>
              </a:r>
              <a:endParaRPr/>
            </a:p>
          </p:txBody>
        </p:sp>
        <p:cxnSp>
          <p:nvCxnSpPr>
            <p:cNvPr id="1116" name="Google Shape;1116;p25"/>
            <p:cNvCxnSpPr>
              <a:stCxn id="111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17" name="Google Shape;1117;p2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de la notificación</a:t>
              </a:r>
              <a:endParaRPr/>
            </a:p>
          </p:txBody>
        </p:sp>
      </p:grpSp>
      <p:sp>
        <p:nvSpPr>
          <p:cNvPr id="1118" name="Google Shape;1118;p25"/>
          <p:cNvSpPr/>
          <p:nvPr/>
        </p:nvSpPr>
        <p:spPr>
          <a:xfrm>
            <a:off x="0" y="6762414"/>
            <a:ext cx="7200851" cy="32986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19" name="Google Shape;1119;p25"/>
          <p:cNvGrpSpPr/>
          <p:nvPr/>
        </p:nvGrpSpPr>
        <p:grpSpPr>
          <a:xfrm>
            <a:off x="277404" y="6762414"/>
            <a:ext cx="3557998" cy="295999"/>
            <a:chOff x="2448322" y="40386"/>
            <a:chExt cx="3557998" cy="295999"/>
          </a:xfrm>
        </p:grpSpPr>
        <p:sp>
          <p:nvSpPr>
            <p:cNvPr id="1120" name="Google Shape;1120;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3</a:t>
              </a:r>
              <a:endParaRPr/>
            </a:p>
          </p:txBody>
        </p:sp>
        <p:cxnSp>
          <p:nvCxnSpPr>
            <p:cNvPr id="1121" name="Google Shape;1121;p25"/>
            <p:cNvCxnSpPr>
              <a:stCxn id="112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22" name="Google Shape;1122;p25"/>
            <p:cNvSpPr txBox="1"/>
            <p:nvPr/>
          </p:nvSpPr>
          <p:spPr>
            <a:xfrm>
              <a:off x="3302537" y="40386"/>
              <a:ext cx="27037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Percentiles</a:t>
              </a:r>
              <a:endParaRPr/>
            </a:p>
          </p:txBody>
        </p:sp>
      </p:grpSp>
      <p:sp>
        <p:nvSpPr>
          <p:cNvPr id="1123" name="Google Shape;1123;p2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25</a:t>
            </a:r>
            <a:endParaRPr b="1" sz="1050">
              <a:solidFill>
                <a:schemeClr val="dk1"/>
              </a:solidFill>
              <a:latin typeface="Arial Narrow"/>
              <a:ea typeface="Arial Narrow"/>
              <a:cs typeface="Arial Narrow"/>
              <a:sym typeface="Arial Narrow"/>
            </a:endParaRPr>
          </a:p>
        </p:txBody>
      </p:sp>
      <p:sp>
        <p:nvSpPr>
          <p:cNvPr id="1124" name="Google Shape;1124;p25"/>
          <p:cNvSpPr txBox="1"/>
          <p:nvPr>
            <p:ph type="ctrTitle"/>
          </p:nvPr>
        </p:nvSpPr>
        <p:spPr>
          <a:xfrm>
            <a:off x="2160574" y="323528"/>
            <a:ext cx="4752244" cy="707886"/>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Consumo de antibióticos en el ámbito hospitalario, Medellín año 2022 </a:t>
            </a:r>
            <a:endParaRPr b="1" sz="2000">
              <a:solidFill>
                <a:srgbClr val="C00000"/>
              </a:solidFill>
              <a:latin typeface="Arial Narrow"/>
              <a:ea typeface="Arial Narrow"/>
              <a:cs typeface="Arial Narrow"/>
              <a:sym typeface="Arial Narrow"/>
            </a:endParaRPr>
          </a:p>
        </p:txBody>
      </p:sp>
      <p:cxnSp>
        <p:nvCxnSpPr>
          <p:cNvPr id="1125" name="Google Shape;1125;p25"/>
          <p:cNvCxnSpPr/>
          <p:nvPr/>
        </p:nvCxnSpPr>
        <p:spPr>
          <a:xfrm>
            <a:off x="79809" y="6762414"/>
            <a:ext cx="7121042" cy="0"/>
          </a:xfrm>
          <a:prstGeom prst="straightConnector1">
            <a:avLst/>
          </a:prstGeom>
          <a:noFill/>
          <a:ln cap="flat" cmpd="sng" w="9525">
            <a:solidFill>
              <a:srgbClr val="002060"/>
            </a:solidFill>
            <a:prstDash val="solid"/>
            <a:round/>
            <a:headEnd len="sm" w="sm" type="none"/>
            <a:tailEnd len="med" w="med" type="oval"/>
          </a:ln>
        </p:spPr>
      </p:cxnSp>
      <p:sp>
        <p:nvSpPr>
          <p:cNvPr id="1126" name="Google Shape;1126;p25"/>
          <p:cNvSpPr/>
          <p:nvPr/>
        </p:nvSpPr>
        <p:spPr>
          <a:xfrm>
            <a:off x="2180731" y="2565692"/>
            <a:ext cx="5020169" cy="25202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27" name="Google Shape;1127;p25"/>
          <p:cNvGrpSpPr/>
          <p:nvPr/>
        </p:nvGrpSpPr>
        <p:grpSpPr>
          <a:xfrm>
            <a:off x="2601432" y="2566809"/>
            <a:ext cx="4527409" cy="276999"/>
            <a:chOff x="2448322" y="146783"/>
            <a:chExt cx="3446504" cy="276999"/>
          </a:xfrm>
        </p:grpSpPr>
        <p:sp>
          <p:nvSpPr>
            <p:cNvPr id="1128" name="Google Shape;1128;p25"/>
            <p:cNvSpPr/>
            <p:nvPr/>
          </p:nvSpPr>
          <p:spPr>
            <a:xfrm>
              <a:off x="2448322" y="146783"/>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2</a:t>
              </a:r>
              <a:endParaRPr/>
            </a:p>
          </p:txBody>
        </p:sp>
        <p:cxnSp>
          <p:nvCxnSpPr>
            <p:cNvPr id="1129" name="Google Shape;1129;p25"/>
            <p:cNvCxnSpPr>
              <a:stCxn id="1128" idx="6"/>
            </p:cNvCxnSpPr>
            <p:nvPr/>
          </p:nvCxnSpPr>
          <p:spPr>
            <a:xfrm>
              <a:off x="2736354" y="277588"/>
              <a:ext cx="648000" cy="0"/>
            </a:xfrm>
            <a:prstGeom prst="straightConnector1">
              <a:avLst/>
            </a:prstGeom>
            <a:noFill/>
            <a:ln cap="flat" cmpd="sng" w="28575">
              <a:solidFill>
                <a:srgbClr val="C00000"/>
              </a:solidFill>
              <a:prstDash val="solid"/>
              <a:round/>
              <a:headEnd len="sm" w="sm" type="none"/>
              <a:tailEnd len="sm" w="sm" type="none"/>
            </a:ln>
          </p:spPr>
        </p:cxnSp>
        <p:sp>
          <p:nvSpPr>
            <p:cNvPr id="1130" name="Google Shape;1130;p25"/>
            <p:cNvSpPr txBox="1"/>
            <p:nvPr/>
          </p:nvSpPr>
          <p:spPr>
            <a:xfrm>
              <a:off x="3302538" y="146783"/>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Tendencia de DDD por cada 100 pacientes en UCI </a:t>
              </a:r>
              <a:endParaRPr/>
            </a:p>
          </p:txBody>
        </p:sp>
      </p:grpSp>
      <p:sp>
        <p:nvSpPr>
          <p:cNvPr id="1131" name="Google Shape;1131;p25"/>
          <p:cNvSpPr/>
          <p:nvPr/>
        </p:nvSpPr>
        <p:spPr>
          <a:xfrm>
            <a:off x="4752578" y="8748464"/>
            <a:ext cx="2376264"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 y boletín INS año 2021</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Características del CAB en Medellín,  semana 3 de 2023</a:t>
            </a:r>
            <a:endParaRPr sz="700">
              <a:solidFill>
                <a:schemeClr val="dk1"/>
              </a:solidFill>
              <a:latin typeface="Arial Narrow"/>
              <a:ea typeface="Arial Narrow"/>
              <a:cs typeface="Arial Narrow"/>
              <a:sym typeface="Arial Narrow"/>
            </a:endParaRPr>
          </a:p>
        </p:txBody>
      </p:sp>
      <p:sp>
        <p:nvSpPr>
          <p:cNvPr id="1132" name="Google Shape;1132;p25"/>
          <p:cNvSpPr txBox="1"/>
          <p:nvPr/>
        </p:nvSpPr>
        <p:spPr>
          <a:xfrm>
            <a:off x="-47504" y="5710847"/>
            <a:ext cx="2531014"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600">
                <a:solidFill>
                  <a:schemeClr val="dk1"/>
                </a:solidFill>
                <a:latin typeface="Arial Narrow"/>
                <a:ea typeface="Arial Narrow"/>
                <a:cs typeface="Arial Narrow"/>
                <a:sym typeface="Arial Narrow"/>
              </a:rPr>
              <a:t>Siglas: DDD=dosis día definida, CEF=Ceftriaxona, ERT=ertapenem, MEM=meropenem, PTZ=Piperacilina, VAN=Vancomicina, FEP=cefepime, FAV=ceftazidime/avivacam, AMP= ampicilina, OXA=oxacilina, , GEN=gentamicina,LNZ=linezolid</a:t>
            </a:r>
            <a:endParaRPr b="1" sz="6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600">
                <a:solidFill>
                  <a:schemeClr val="dk1"/>
                </a:solidFill>
                <a:latin typeface="Arial Narrow"/>
                <a:ea typeface="Arial Narrow"/>
                <a:cs typeface="Arial Narrow"/>
                <a:sym typeface="Arial Narrow"/>
              </a:rPr>
              <a:t>%OCUP=porcentaje de ocupación</a:t>
            </a:r>
            <a:endParaRPr/>
          </a:p>
        </p:txBody>
      </p:sp>
      <p:graphicFrame>
        <p:nvGraphicFramePr>
          <p:cNvPr id="1133" name="Google Shape;1133;p25"/>
          <p:cNvGraphicFramePr/>
          <p:nvPr/>
        </p:nvGraphicFramePr>
        <p:xfrm>
          <a:off x="2211067" y="2882110"/>
          <a:ext cx="4917774" cy="3749500"/>
        </p:xfrm>
        <a:graphic>
          <a:graphicData uri="http://schemas.openxmlformats.org/drawingml/2006/chart">
            <c:chart r:id="rId4"/>
          </a:graphicData>
        </a:graphic>
      </p:graphicFrame>
      <p:graphicFrame>
        <p:nvGraphicFramePr>
          <p:cNvPr id="1134" name="Google Shape;1134;p25"/>
          <p:cNvGraphicFramePr/>
          <p:nvPr/>
        </p:nvGraphicFramePr>
        <p:xfrm>
          <a:off x="257362" y="7171462"/>
          <a:ext cx="3000000" cy="3000000"/>
        </p:xfrm>
        <a:graphic>
          <a:graphicData uri="http://schemas.openxmlformats.org/drawingml/2006/table">
            <a:tbl>
              <a:tblPr>
                <a:noFill/>
                <a:tableStyleId>{7B08FA8E-90C8-4D3D-B9A8-B39E94C7CA0B}</a:tableStyleId>
              </a:tblPr>
              <a:tblGrid>
                <a:gridCol w="731525"/>
                <a:gridCol w="649225"/>
                <a:gridCol w="780300"/>
                <a:gridCol w="877850"/>
                <a:gridCol w="951000"/>
                <a:gridCol w="795550"/>
                <a:gridCol w="902225"/>
                <a:gridCol w="792500"/>
              </a:tblGrid>
              <a:tr h="375275">
                <a:tc>
                  <a:txBody>
                    <a:bodyPr/>
                    <a:lstStyle/>
                    <a:p>
                      <a:pPr indent="0" lvl="0" marL="0" marR="0" rtl="0" algn="ctr">
                        <a:spcBef>
                          <a:spcPts val="0"/>
                        </a:spcBef>
                        <a:spcAft>
                          <a:spcPts val="0"/>
                        </a:spcAft>
                        <a:buNone/>
                      </a:pPr>
                      <a:r>
                        <a:rPr b="1" i="0" lang="es-ES" sz="1100" u="none" strike="noStrike">
                          <a:solidFill>
                            <a:srgbClr val="000000"/>
                          </a:solidFill>
                          <a:latin typeface="Calibri"/>
                          <a:ea typeface="Calibri"/>
                          <a:cs typeface="Calibri"/>
                          <a:sym typeface="Calibri"/>
                        </a:rPr>
                        <a:t>Servicio</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1100" u="none" strike="noStrike">
                          <a:solidFill>
                            <a:srgbClr val="000000"/>
                          </a:solidFill>
                          <a:latin typeface="Calibri"/>
                          <a:ea typeface="Calibri"/>
                          <a:cs typeface="Calibri"/>
                          <a:sym typeface="Calibri"/>
                        </a:rPr>
                        <a:t>Item</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1100" u="none" strike="noStrike">
                          <a:solidFill>
                            <a:srgbClr val="000000"/>
                          </a:solidFill>
                          <a:latin typeface="Calibri"/>
                          <a:ea typeface="Calibri"/>
                          <a:cs typeface="Calibri"/>
                          <a:sym typeface="Calibri"/>
                        </a:rPr>
                        <a:t>ceftriaxona</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1100" u="none" strike="noStrike">
                          <a:solidFill>
                            <a:srgbClr val="000000"/>
                          </a:solidFill>
                          <a:latin typeface="Calibri"/>
                          <a:ea typeface="Calibri"/>
                          <a:cs typeface="Calibri"/>
                          <a:sym typeface="Calibri"/>
                        </a:rPr>
                        <a:t>ertapenem</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1100" u="none" strike="noStrike">
                          <a:solidFill>
                            <a:srgbClr val="000000"/>
                          </a:solidFill>
                          <a:latin typeface="Calibri"/>
                          <a:ea typeface="Calibri"/>
                          <a:cs typeface="Calibri"/>
                          <a:sym typeface="Calibri"/>
                        </a:rPr>
                        <a:t>meropenem</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1100" u="none" strike="noStrike">
                          <a:solidFill>
                            <a:srgbClr val="000000"/>
                          </a:solidFill>
                          <a:latin typeface="Calibri"/>
                          <a:ea typeface="Calibri"/>
                          <a:cs typeface="Calibri"/>
                          <a:sym typeface="Calibri"/>
                        </a:rPr>
                        <a:t>piperacilina</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1100" u="none" strike="noStrike">
                          <a:solidFill>
                            <a:srgbClr val="000000"/>
                          </a:solidFill>
                          <a:latin typeface="Calibri"/>
                          <a:ea typeface="Calibri"/>
                          <a:cs typeface="Calibri"/>
                          <a:sym typeface="Calibri"/>
                        </a:rPr>
                        <a:t>vancomicina</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1100" u="none" strike="noStrike">
                          <a:solidFill>
                            <a:srgbClr val="000000"/>
                          </a:solidFill>
                          <a:latin typeface="Calibri"/>
                          <a:ea typeface="Calibri"/>
                          <a:cs typeface="Calibri"/>
                          <a:sym typeface="Calibri"/>
                        </a:rPr>
                        <a:t>cefepime</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r>
              <a:tr h="183050">
                <a:tc rowSpan="4">
                  <a:txBody>
                    <a:bodyPr/>
                    <a:lstStyle/>
                    <a:p>
                      <a:pPr indent="0" lvl="0" marL="0" marR="0" rtl="0" algn="ctr">
                        <a:spcBef>
                          <a:spcPts val="0"/>
                        </a:spcBef>
                        <a:spcAft>
                          <a:spcPts val="0"/>
                        </a:spcAft>
                        <a:buNone/>
                      </a:pPr>
                      <a:r>
                        <a:rPr b="1" i="0" lang="es-ES" sz="1100" u="none" strike="noStrike">
                          <a:solidFill>
                            <a:srgbClr val="000000"/>
                          </a:solidFill>
                          <a:latin typeface="Calibri"/>
                          <a:ea typeface="Calibri"/>
                          <a:cs typeface="Calibri"/>
                          <a:sym typeface="Calibri"/>
                        </a:rPr>
                        <a:t>UCI adultos Medellín </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p10</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1,87</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0,04</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8,77</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11,19</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5,14</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3,81</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183050">
                <a:tc vMerge="1"/>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Promedio</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2,72</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0,12</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12,06</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14,41</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6,54</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4,94</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83050">
                <a:tc vMerge="1"/>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P75</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3,24</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0,14</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13,89</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16,37</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7,28</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5,36</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r>
              <a:tr h="183050">
                <a:tc vMerge="1"/>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P90</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3,75</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0,26</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14,68</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17,67</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8,57</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6,10</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83050">
                <a:tc rowSpan="2">
                  <a:txBody>
                    <a:bodyPr/>
                    <a:lstStyle/>
                    <a:p>
                      <a:pPr indent="0" lvl="0" marL="0" marR="0" rtl="0" algn="ctr">
                        <a:spcBef>
                          <a:spcPts val="0"/>
                        </a:spcBef>
                        <a:spcAft>
                          <a:spcPts val="0"/>
                        </a:spcAft>
                        <a:buNone/>
                      </a:pPr>
                      <a:r>
                        <a:rPr b="1" i="0" lang="es-ES" sz="1000" u="none" strike="noStrike">
                          <a:solidFill>
                            <a:srgbClr val="000000"/>
                          </a:solidFill>
                          <a:latin typeface="Calibri"/>
                          <a:ea typeface="Calibri"/>
                          <a:cs typeface="Calibri"/>
                          <a:sym typeface="Calibri"/>
                        </a:rPr>
                        <a:t>Datos del INS a nov 2022</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Antioquia</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3,00</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0,40</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13,10</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17,80</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7,60</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6,10</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r>
              <a:tr h="192200">
                <a:tc vMerge="1"/>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INS</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6,50</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0,00</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17,60</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14,70</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11,50</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6,80</a:t>
                      </a:r>
                      <a:endParaRPr/>
                    </a:p>
                  </a:txBody>
                  <a:tcPr marT="9150" marB="0" marR="9150" marL="9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sp>
        <p:nvSpPr>
          <p:cNvPr id="1140" name="Google Shape;1140;p26"/>
          <p:cNvSpPr/>
          <p:nvPr/>
        </p:nvSpPr>
        <p:spPr>
          <a:xfrm>
            <a:off x="-13385" y="2856770"/>
            <a:ext cx="2138700" cy="2795349"/>
          </a:xfrm>
          <a:prstGeom prst="rect">
            <a:avLst/>
          </a:prstGeom>
          <a:solidFill>
            <a:srgbClr val="FB995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2400">
              <a:solidFill>
                <a:srgbClr val="C00000"/>
              </a:solidFill>
              <a:latin typeface="Calibri"/>
              <a:ea typeface="Calibri"/>
              <a:cs typeface="Calibri"/>
              <a:sym typeface="Calibri"/>
            </a:endParaRPr>
          </a:p>
          <a:p>
            <a:pPr indent="0" lvl="0" marL="0" marR="0" rtl="0" algn="ctr">
              <a:spcBef>
                <a:spcPts val="0"/>
              </a:spcBef>
              <a:spcAft>
                <a:spcPts val="0"/>
              </a:spcAft>
              <a:buNone/>
            </a:pPr>
            <a:r>
              <a:rPr b="1" lang="es-ES" sz="2400">
                <a:solidFill>
                  <a:srgbClr val="C00000"/>
                </a:solidFill>
                <a:latin typeface="Calibri"/>
                <a:ea typeface="Calibri"/>
                <a:cs typeface="Calibri"/>
                <a:sym typeface="Calibri"/>
              </a:rPr>
              <a:t>Hospitalización adultos</a:t>
            </a:r>
            <a:endParaRPr/>
          </a:p>
        </p:txBody>
      </p:sp>
      <p:pic>
        <p:nvPicPr>
          <p:cNvPr id="1141" name="Google Shape;1141;p26"/>
          <p:cNvPicPr preferRelativeResize="0"/>
          <p:nvPr/>
        </p:nvPicPr>
        <p:blipFill rotWithShape="1">
          <a:blip r:embed="rId3">
            <a:alphaModFix/>
          </a:blip>
          <a:srcRect b="26533" l="0" r="0" t="0"/>
          <a:stretch/>
        </p:blipFill>
        <p:spPr>
          <a:xfrm>
            <a:off x="0" y="1950"/>
            <a:ext cx="2129908" cy="2867570"/>
          </a:xfrm>
          <a:prstGeom prst="rect">
            <a:avLst/>
          </a:prstGeom>
          <a:noFill/>
          <a:ln>
            <a:noFill/>
          </a:ln>
        </p:spPr>
      </p:pic>
      <p:sp>
        <p:nvSpPr>
          <p:cNvPr id="1142" name="Google Shape;1142;p26"/>
          <p:cNvSpPr txBox="1"/>
          <p:nvPr/>
        </p:nvSpPr>
        <p:spPr>
          <a:xfrm>
            <a:off x="2195770" y="1115616"/>
            <a:ext cx="50051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Información acumulada a semana 3 2023 – Oportunidad en la notificación de ficha 354: </a:t>
            </a:r>
            <a:endParaRPr b="1" sz="1050">
              <a:solidFill>
                <a:schemeClr val="dk1"/>
              </a:solidFill>
              <a:latin typeface="Arial Narrow"/>
              <a:ea typeface="Arial Narrow"/>
              <a:cs typeface="Arial Narrow"/>
              <a:sym typeface="Arial Narrow"/>
            </a:endParaRPr>
          </a:p>
        </p:txBody>
      </p:sp>
      <p:sp>
        <p:nvSpPr>
          <p:cNvPr id="1143" name="Google Shape;1143;p26"/>
          <p:cNvSpPr txBox="1"/>
          <p:nvPr/>
        </p:nvSpPr>
        <p:spPr>
          <a:xfrm>
            <a:off x="447069" y="4057543"/>
            <a:ext cx="1532877"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La molécula de mayor consumo es piperacilina</a:t>
            </a:r>
            <a:endParaRPr/>
          </a:p>
        </p:txBody>
      </p:sp>
      <p:sp>
        <p:nvSpPr>
          <p:cNvPr id="1144" name="Google Shape;1144;p26"/>
          <p:cNvSpPr/>
          <p:nvPr/>
        </p:nvSpPr>
        <p:spPr>
          <a:xfrm>
            <a:off x="72368" y="4251360"/>
            <a:ext cx="370108" cy="854870"/>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45" name="Google Shape;1145;p26"/>
          <p:cNvGrpSpPr/>
          <p:nvPr/>
        </p:nvGrpSpPr>
        <p:grpSpPr>
          <a:xfrm>
            <a:off x="2448322" y="74775"/>
            <a:ext cx="3446504" cy="276999"/>
            <a:chOff x="2448322" y="74775"/>
            <a:chExt cx="3446504" cy="276999"/>
          </a:xfrm>
        </p:grpSpPr>
        <p:sp>
          <p:nvSpPr>
            <p:cNvPr id="1146" name="Google Shape;1146;p2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1</a:t>
              </a:r>
              <a:endParaRPr/>
            </a:p>
          </p:txBody>
        </p:sp>
        <p:cxnSp>
          <p:nvCxnSpPr>
            <p:cNvPr id="1147" name="Google Shape;1147;p26"/>
            <p:cNvCxnSpPr>
              <a:stCxn id="114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48" name="Google Shape;1148;p2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de la notificación</a:t>
              </a:r>
              <a:endParaRPr/>
            </a:p>
          </p:txBody>
        </p:sp>
      </p:grpSp>
      <p:sp>
        <p:nvSpPr>
          <p:cNvPr id="1149" name="Google Shape;1149;p26"/>
          <p:cNvSpPr/>
          <p:nvPr/>
        </p:nvSpPr>
        <p:spPr>
          <a:xfrm>
            <a:off x="0" y="6762414"/>
            <a:ext cx="7200851" cy="32986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50" name="Google Shape;1150;p26"/>
          <p:cNvGrpSpPr/>
          <p:nvPr/>
        </p:nvGrpSpPr>
        <p:grpSpPr>
          <a:xfrm>
            <a:off x="277404" y="6762414"/>
            <a:ext cx="3557998" cy="295999"/>
            <a:chOff x="2448322" y="40386"/>
            <a:chExt cx="3557998" cy="295999"/>
          </a:xfrm>
        </p:grpSpPr>
        <p:sp>
          <p:nvSpPr>
            <p:cNvPr id="1151" name="Google Shape;1151;p2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3</a:t>
              </a:r>
              <a:endParaRPr/>
            </a:p>
          </p:txBody>
        </p:sp>
        <p:cxnSp>
          <p:nvCxnSpPr>
            <p:cNvPr id="1152" name="Google Shape;1152;p26"/>
            <p:cNvCxnSpPr>
              <a:stCxn id="115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53" name="Google Shape;1153;p26"/>
            <p:cNvSpPr txBox="1"/>
            <p:nvPr/>
          </p:nvSpPr>
          <p:spPr>
            <a:xfrm>
              <a:off x="3302537" y="40386"/>
              <a:ext cx="27037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Percentiles</a:t>
              </a:r>
              <a:endParaRPr/>
            </a:p>
          </p:txBody>
        </p:sp>
      </p:grpSp>
      <p:sp>
        <p:nvSpPr>
          <p:cNvPr id="1154" name="Google Shape;1154;p2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26</a:t>
            </a:r>
            <a:endParaRPr b="1" sz="1050">
              <a:solidFill>
                <a:schemeClr val="dk1"/>
              </a:solidFill>
              <a:latin typeface="Arial Narrow"/>
              <a:ea typeface="Arial Narrow"/>
              <a:cs typeface="Arial Narrow"/>
              <a:sym typeface="Arial Narrow"/>
            </a:endParaRPr>
          </a:p>
        </p:txBody>
      </p:sp>
      <p:sp>
        <p:nvSpPr>
          <p:cNvPr id="1155" name="Google Shape;1155;p26"/>
          <p:cNvSpPr txBox="1"/>
          <p:nvPr>
            <p:ph type="ctrTitle"/>
          </p:nvPr>
        </p:nvSpPr>
        <p:spPr>
          <a:xfrm>
            <a:off x="2160574" y="395536"/>
            <a:ext cx="4824252" cy="707886"/>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Consumo de antibióticos en el ámbito hospitalario, Medellín año 2022</a:t>
            </a:r>
            <a:endParaRPr b="1" sz="2000">
              <a:solidFill>
                <a:srgbClr val="C00000"/>
              </a:solidFill>
              <a:latin typeface="Arial Narrow"/>
              <a:ea typeface="Arial Narrow"/>
              <a:cs typeface="Arial Narrow"/>
              <a:sym typeface="Arial Narrow"/>
            </a:endParaRPr>
          </a:p>
        </p:txBody>
      </p:sp>
      <p:cxnSp>
        <p:nvCxnSpPr>
          <p:cNvPr id="1156" name="Google Shape;1156;p26"/>
          <p:cNvCxnSpPr/>
          <p:nvPr/>
        </p:nvCxnSpPr>
        <p:spPr>
          <a:xfrm>
            <a:off x="79809" y="6762414"/>
            <a:ext cx="7121042" cy="0"/>
          </a:xfrm>
          <a:prstGeom prst="straightConnector1">
            <a:avLst/>
          </a:prstGeom>
          <a:noFill/>
          <a:ln cap="flat" cmpd="sng" w="9525">
            <a:solidFill>
              <a:srgbClr val="002060"/>
            </a:solidFill>
            <a:prstDash val="solid"/>
            <a:round/>
            <a:headEnd len="sm" w="sm" type="none"/>
            <a:tailEnd len="med" w="med" type="oval"/>
          </a:ln>
        </p:spPr>
      </p:cxnSp>
      <p:sp>
        <p:nvSpPr>
          <p:cNvPr id="1157" name="Google Shape;1157;p26"/>
          <p:cNvSpPr/>
          <p:nvPr/>
        </p:nvSpPr>
        <p:spPr>
          <a:xfrm>
            <a:off x="2125315" y="2540000"/>
            <a:ext cx="5075586" cy="309670"/>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58" name="Google Shape;1158;p26"/>
          <p:cNvGrpSpPr/>
          <p:nvPr/>
        </p:nvGrpSpPr>
        <p:grpSpPr>
          <a:xfrm>
            <a:off x="2601432" y="2485509"/>
            <a:ext cx="4617224" cy="646331"/>
            <a:chOff x="2448322" y="65483"/>
            <a:chExt cx="3514876" cy="646331"/>
          </a:xfrm>
        </p:grpSpPr>
        <p:sp>
          <p:nvSpPr>
            <p:cNvPr id="1159" name="Google Shape;1159;p26"/>
            <p:cNvSpPr/>
            <p:nvPr/>
          </p:nvSpPr>
          <p:spPr>
            <a:xfrm>
              <a:off x="2448322" y="146783"/>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2</a:t>
              </a:r>
              <a:endParaRPr/>
            </a:p>
          </p:txBody>
        </p:sp>
        <p:cxnSp>
          <p:nvCxnSpPr>
            <p:cNvPr id="1160" name="Google Shape;1160;p26"/>
            <p:cNvCxnSpPr>
              <a:stCxn id="1159" idx="6"/>
            </p:cNvCxnSpPr>
            <p:nvPr/>
          </p:nvCxnSpPr>
          <p:spPr>
            <a:xfrm>
              <a:off x="2736354" y="277588"/>
              <a:ext cx="648000" cy="0"/>
            </a:xfrm>
            <a:prstGeom prst="straightConnector1">
              <a:avLst/>
            </a:prstGeom>
            <a:noFill/>
            <a:ln cap="flat" cmpd="sng" w="28575">
              <a:solidFill>
                <a:srgbClr val="C00000"/>
              </a:solidFill>
              <a:prstDash val="solid"/>
              <a:round/>
              <a:headEnd len="sm" w="sm" type="none"/>
              <a:tailEnd len="sm" w="sm" type="none"/>
            </a:ln>
          </p:spPr>
        </p:cxnSp>
        <p:sp>
          <p:nvSpPr>
            <p:cNvPr id="1161" name="Google Shape;1161;p26"/>
            <p:cNvSpPr txBox="1"/>
            <p:nvPr/>
          </p:nvSpPr>
          <p:spPr>
            <a:xfrm>
              <a:off x="3370910" y="65483"/>
              <a:ext cx="259228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Tendencia de DDD por cada 100 pacientes en hospitalización adultos</a:t>
              </a:r>
              <a:endParaRPr/>
            </a:p>
            <a:p>
              <a:pPr indent="0" lvl="0" marL="0" marR="0" rtl="0" algn="l">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sp>
        <p:nvSpPr>
          <p:cNvPr id="1162" name="Google Shape;1162;p26"/>
          <p:cNvSpPr/>
          <p:nvPr/>
        </p:nvSpPr>
        <p:spPr>
          <a:xfrm>
            <a:off x="4608562" y="8748464"/>
            <a:ext cx="2520280"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 y Boletín INS año 2021</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Características del CAB en Medellín,  semana 3 de 2023</a:t>
            </a:r>
            <a:endParaRPr sz="700">
              <a:solidFill>
                <a:schemeClr val="dk1"/>
              </a:solidFill>
              <a:latin typeface="Arial Narrow"/>
              <a:ea typeface="Arial Narrow"/>
              <a:cs typeface="Arial Narrow"/>
              <a:sym typeface="Arial Narrow"/>
            </a:endParaRPr>
          </a:p>
        </p:txBody>
      </p:sp>
      <p:sp>
        <p:nvSpPr>
          <p:cNvPr id="1163" name="Google Shape;1163;p26"/>
          <p:cNvSpPr txBox="1"/>
          <p:nvPr/>
        </p:nvSpPr>
        <p:spPr>
          <a:xfrm>
            <a:off x="-47504" y="5710847"/>
            <a:ext cx="253101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600">
                <a:solidFill>
                  <a:schemeClr val="dk1"/>
                </a:solidFill>
                <a:latin typeface="Arial Narrow"/>
                <a:ea typeface="Arial Narrow"/>
                <a:cs typeface="Arial Narrow"/>
                <a:sym typeface="Arial Narrow"/>
              </a:rPr>
              <a:t>Siglas: DDD=dosis día definida, CEF=Ceftriaxona, ERT=ertapenem, MEM=meropenem, PTZ=Piperacilina, VAN=Vancomicina, FEP=cefepime, FAV=ceftazidime/avivacam, AMP= ampicilina, OXA=oxacilina, AMX=amoxacilina clavulanato	, AMK=amikacina, GEN=gentamicina,TMX=trimetoprim, LNZ=linezolid</a:t>
            </a:r>
            <a:endParaRPr b="1" sz="6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600">
                <a:solidFill>
                  <a:schemeClr val="dk1"/>
                </a:solidFill>
                <a:latin typeface="Arial Narrow"/>
                <a:ea typeface="Arial Narrow"/>
                <a:cs typeface="Arial Narrow"/>
                <a:sym typeface="Arial Narrow"/>
              </a:rPr>
              <a:t>%OCUP=porcentaje de ocupación</a:t>
            </a:r>
            <a:endParaRPr/>
          </a:p>
        </p:txBody>
      </p:sp>
      <p:sp>
        <p:nvSpPr>
          <p:cNvPr id="1164" name="Google Shape;1164;p26"/>
          <p:cNvSpPr txBox="1"/>
          <p:nvPr/>
        </p:nvSpPr>
        <p:spPr>
          <a:xfrm>
            <a:off x="2186556" y="2087862"/>
            <a:ext cx="482425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Nota aclaratoria: A partir de Julio de 2022 son 33 UPGD notificando Consumo de antibióticos en hospitalización en Medellín </a:t>
            </a:r>
            <a:endParaRPr sz="900">
              <a:solidFill>
                <a:schemeClr val="dk1"/>
              </a:solidFill>
              <a:latin typeface="Arial Narrow"/>
              <a:ea typeface="Arial Narrow"/>
              <a:cs typeface="Arial Narrow"/>
              <a:sym typeface="Arial Narrow"/>
            </a:endParaRPr>
          </a:p>
        </p:txBody>
      </p:sp>
      <p:graphicFrame>
        <p:nvGraphicFramePr>
          <p:cNvPr id="1165" name="Google Shape;1165;p26"/>
          <p:cNvGraphicFramePr/>
          <p:nvPr/>
        </p:nvGraphicFramePr>
        <p:xfrm>
          <a:off x="2304286" y="1595719"/>
          <a:ext cx="3000000" cy="3000000"/>
        </p:xfrm>
        <a:graphic>
          <a:graphicData uri="http://schemas.openxmlformats.org/drawingml/2006/table">
            <a:tbl>
              <a:tblPr>
                <a:noFill/>
                <a:tableStyleId>{7B08FA8E-90C8-4D3D-B9A8-B39E94C7CA0B}</a:tableStyleId>
              </a:tblPr>
              <a:tblGrid>
                <a:gridCol w="345125"/>
                <a:gridCol w="306300"/>
                <a:gridCol w="368125"/>
                <a:gridCol w="414150"/>
                <a:gridCol w="448650"/>
                <a:gridCol w="375325"/>
                <a:gridCol w="425650"/>
                <a:gridCol w="373875"/>
                <a:gridCol w="391150"/>
                <a:gridCol w="306300"/>
                <a:gridCol w="379625"/>
                <a:gridCol w="345125"/>
                <a:gridCol w="345125"/>
              </a:tblGrid>
              <a:tr h="121800">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mes</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ene-22</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feb-22</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mar-22</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abr-22</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may-22</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jun-22</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jul-22</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ago-22</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sep-22</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oct-22</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nov-22</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dic-22</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121800">
                <a:tc>
                  <a:txBody>
                    <a:bodyPr/>
                    <a:lstStyle/>
                    <a:p>
                      <a:pPr indent="0" lvl="0" marL="0" marR="0" rtl="0" algn="ctr">
                        <a:spcBef>
                          <a:spcPts val="0"/>
                        </a:spcBef>
                        <a:spcAft>
                          <a:spcPts val="0"/>
                        </a:spcAft>
                        <a:buNone/>
                      </a:pPr>
                      <a:r>
                        <a:rPr b="0" i="0" lang="es-ES" sz="500" u="none" strike="noStrike">
                          <a:solidFill>
                            <a:srgbClr val="000000"/>
                          </a:solidFill>
                          <a:latin typeface="Arial"/>
                          <a:ea typeface="Arial"/>
                          <a:cs typeface="Arial"/>
                          <a:sym typeface="Arial"/>
                        </a:rPr>
                        <a:t>UCI adultos</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95,2</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9800">
                <a:tc>
                  <a:txBody>
                    <a:bodyPr/>
                    <a:lstStyle/>
                    <a:p>
                      <a:pPr indent="0" lvl="0" marL="0" marR="0" rtl="0" algn="ctr">
                        <a:spcBef>
                          <a:spcPts val="0"/>
                        </a:spcBef>
                        <a:spcAft>
                          <a:spcPts val="0"/>
                        </a:spcAft>
                        <a:buNone/>
                      </a:pPr>
                      <a:r>
                        <a:rPr b="0" i="0" lang="es-ES" sz="500" u="none" strike="noStrike">
                          <a:solidFill>
                            <a:srgbClr val="000000"/>
                          </a:solidFill>
                          <a:latin typeface="Arial"/>
                          <a:ea typeface="Arial"/>
                          <a:cs typeface="Arial"/>
                          <a:sym typeface="Arial"/>
                        </a:rPr>
                        <a:t>Hospitalización adultos</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97</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97</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94</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166" name="Google Shape;1166;p26"/>
          <p:cNvGraphicFramePr/>
          <p:nvPr/>
        </p:nvGraphicFramePr>
        <p:xfrm>
          <a:off x="421420" y="7184832"/>
          <a:ext cx="3000000" cy="3000000"/>
        </p:xfrm>
        <a:graphic>
          <a:graphicData uri="http://schemas.openxmlformats.org/drawingml/2006/table">
            <a:tbl>
              <a:tblPr>
                <a:noFill/>
                <a:tableStyleId>{7B08FA8E-90C8-4D3D-B9A8-B39E94C7CA0B}</a:tableStyleId>
              </a:tblPr>
              <a:tblGrid>
                <a:gridCol w="648550"/>
                <a:gridCol w="575600"/>
                <a:gridCol w="691800"/>
                <a:gridCol w="778275"/>
                <a:gridCol w="843125"/>
                <a:gridCol w="705300"/>
                <a:gridCol w="799900"/>
                <a:gridCol w="702600"/>
                <a:gridCol w="735025"/>
              </a:tblGrid>
              <a:tr h="494950">
                <a:tc>
                  <a:txBody>
                    <a:bodyPr/>
                    <a:lstStyle/>
                    <a:p>
                      <a:pPr indent="0" lvl="0" marL="0" marR="0" rtl="0" algn="ctr">
                        <a:spcBef>
                          <a:spcPts val="0"/>
                        </a:spcBef>
                        <a:spcAft>
                          <a:spcPts val="0"/>
                        </a:spcAft>
                        <a:buNone/>
                      </a:pPr>
                      <a:r>
                        <a:rPr b="1" i="0" lang="es-ES" sz="900" u="none" strike="noStrike">
                          <a:solidFill>
                            <a:srgbClr val="000000"/>
                          </a:solidFill>
                          <a:latin typeface="Calibri"/>
                          <a:ea typeface="Calibri"/>
                          <a:cs typeface="Calibri"/>
                          <a:sym typeface="Calibri"/>
                        </a:rPr>
                        <a:t>Servicio</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900" u="none" strike="noStrike">
                          <a:solidFill>
                            <a:srgbClr val="000000"/>
                          </a:solidFill>
                          <a:latin typeface="Calibri"/>
                          <a:ea typeface="Calibri"/>
                          <a:cs typeface="Calibri"/>
                          <a:sym typeface="Calibri"/>
                        </a:rPr>
                        <a:t>Item</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900" u="none" strike="noStrike">
                          <a:solidFill>
                            <a:srgbClr val="000000"/>
                          </a:solidFill>
                          <a:latin typeface="Calibri"/>
                          <a:ea typeface="Calibri"/>
                          <a:cs typeface="Calibri"/>
                          <a:sym typeface="Calibri"/>
                        </a:rPr>
                        <a:t>ceftriaxona</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900" u="none" strike="noStrike">
                          <a:solidFill>
                            <a:srgbClr val="000000"/>
                          </a:solidFill>
                          <a:latin typeface="Calibri"/>
                          <a:ea typeface="Calibri"/>
                          <a:cs typeface="Calibri"/>
                          <a:sym typeface="Calibri"/>
                        </a:rPr>
                        <a:t>ciprofloxacina</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900" u="none" strike="noStrike">
                          <a:solidFill>
                            <a:srgbClr val="000000"/>
                          </a:solidFill>
                          <a:latin typeface="Calibri"/>
                          <a:ea typeface="Calibri"/>
                          <a:cs typeface="Calibri"/>
                          <a:sym typeface="Calibri"/>
                        </a:rPr>
                        <a:t>ertapenem</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900" u="none" strike="noStrike">
                          <a:solidFill>
                            <a:srgbClr val="000000"/>
                          </a:solidFill>
                          <a:latin typeface="Calibri"/>
                          <a:ea typeface="Calibri"/>
                          <a:cs typeface="Calibri"/>
                          <a:sym typeface="Calibri"/>
                        </a:rPr>
                        <a:t>meropenem</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900" u="none" strike="noStrike">
                          <a:solidFill>
                            <a:srgbClr val="000000"/>
                          </a:solidFill>
                          <a:latin typeface="Calibri"/>
                          <a:ea typeface="Calibri"/>
                          <a:cs typeface="Calibri"/>
                          <a:sym typeface="Calibri"/>
                        </a:rPr>
                        <a:t>piperacilina</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900" u="none" strike="noStrike">
                          <a:solidFill>
                            <a:srgbClr val="000000"/>
                          </a:solidFill>
                          <a:latin typeface="Calibri"/>
                          <a:ea typeface="Calibri"/>
                          <a:cs typeface="Calibri"/>
                          <a:sym typeface="Calibri"/>
                        </a:rPr>
                        <a:t>vancomicina</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900" u="none" strike="noStrike">
                          <a:solidFill>
                            <a:srgbClr val="000000"/>
                          </a:solidFill>
                          <a:latin typeface="Calibri"/>
                          <a:ea typeface="Calibri"/>
                          <a:cs typeface="Calibri"/>
                          <a:sym typeface="Calibri"/>
                        </a:rPr>
                        <a:t>cefepime</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r>
              <a:tr h="162275">
                <a:tc rowSpan="4">
                  <a:txBody>
                    <a:bodyPr/>
                    <a:lstStyle/>
                    <a:p>
                      <a:pPr indent="0" lvl="0" marL="0" marR="0" rtl="0" algn="ctr">
                        <a:spcBef>
                          <a:spcPts val="0"/>
                        </a:spcBef>
                        <a:spcAft>
                          <a:spcPts val="0"/>
                        </a:spcAft>
                        <a:buNone/>
                      </a:pPr>
                      <a:r>
                        <a:rPr b="1" i="0" lang="es-ES" sz="900" u="none" strike="noStrike">
                          <a:solidFill>
                            <a:srgbClr val="000000"/>
                          </a:solidFill>
                          <a:latin typeface="Calibri"/>
                          <a:ea typeface="Calibri"/>
                          <a:cs typeface="Calibri"/>
                          <a:sym typeface="Calibri"/>
                        </a:rPr>
                        <a:t>No UCI adultos Medellin</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p10</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1,28</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3,39</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0,26</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2,97</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7,66</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2,31</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1,35</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162275">
                <a:tc vMerge="1"/>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Promedio</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2,03</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5,22</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0,33</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3,84</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10,02</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3,11</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1,73</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62275">
                <a:tc vMerge="1"/>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P75</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2,19</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5,20</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0,39</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4,57</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10,87</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3,65</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2,03</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r>
              <a:tr h="162275">
                <a:tc vMerge="1"/>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P90</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2,62</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9,26</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0,41</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5,13</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13,43</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4,08</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2,15</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62275">
                <a:tc rowSpan="2">
                  <a:txBody>
                    <a:bodyPr/>
                    <a:lstStyle/>
                    <a:p>
                      <a:pPr indent="0" lvl="0" marL="0" marR="0" rtl="0" algn="ctr">
                        <a:spcBef>
                          <a:spcPts val="0"/>
                        </a:spcBef>
                        <a:spcAft>
                          <a:spcPts val="0"/>
                        </a:spcAft>
                        <a:buNone/>
                      </a:pPr>
                      <a:r>
                        <a:rPr b="1" i="0" lang="es-ES" sz="900" u="none" strike="noStrike">
                          <a:solidFill>
                            <a:srgbClr val="000000"/>
                          </a:solidFill>
                          <a:latin typeface="Calibri"/>
                          <a:ea typeface="Calibri"/>
                          <a:cs typeface="Calibri"/>
                          <a:sym typeface="Calibri"/>
                        </a:rPr>
                        <a:t>Datos del INS a nov 2022</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Antioquia</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3,4</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6,1</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0,7</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3,2</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6,4</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2,4</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1,4</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r>
              <a:tr h="170400">
                <a:tc vMerge="1"/>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INS</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9</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7,3</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1,1</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4,5</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6,1</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4,1</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900" u="none" strike="noStrike">
                          <a:solidFill>
                            <a:srgbClr val="000000"/>
                          </a:solidFill>
                          <a:latin typeface="Calibri"/>
                          <a:ea typeface="Calibri"/>
                          <a:cs typeface="Calibri"/>
                          <a:sym typeface="Calibri"/>
                        </a:rPr>
                        <a:t>2,6</a:t>
                      </a:r>
                      <a:endParaRPr/>
                    </a:p>
                  </a:txBody>
                  <a:tcPr marT="8125" marB="0" marR="8125" marL="8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1167" name="Google Shape;1167;p26"/>
          <p:cNvGraphicFramePr/>
          <p:nvPr/>
        </p:nvGraphicFramePr>
        <p:xfrm>
          <a:off x="2162748" y="2941393"/>
          <a:ext cx="4966094" cy="3786633"/>
        </p:xfrm>
        <a:graphic>
          <a:graphicData uri="http://schemas.openxmlformats.org/drawingml/2006/chart">
            <c:chart r:id="rId4"/>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pic>
        <p:nvPicPr>
          <p:cNvPr id="1172" name="Google Shape;1172;p27"/>
          <p:cNvPicPr preferRelativeResize="0"/>
          <p:nvPr/>
        </p:nvPicPr>
        <p:blipFill rotWithShape="1">
          <a:blip r:embed="rId3">
            <a:alphaModFix/>
          </a:blip>
          <a:srcRect b="0" l="0" r="1301" t="0"/>
          <a:stretch/>
        </p:blipFill>
        <p:spPr>
          <a:xfrm>
            <a:off x="-9669" y="10266"/>
            <a:ext cx="2148327" cy="3913662"/>
          </a:xfrm>
          <a:prstGeom prst="rect">
            <a:avLst/>
          </a:prstGeom>
          <a:noFill/>
          <a:ln>
            <a:noFill/>
          </a:ln>
        </p:spPr>
      </p:pic>
      <p:pic>
        <p:nvPicPr>
          <p:cNvPr id="1173" name="Google Shape;1173;p27"/>
          <p:cNvPicPr preferRelativeResize="0"/>
          <p:nvPr/>
        </p:nvPicPr>
        <p:blipFill rotWithShape="1">
          <a:blip r:embed="rId4">
            <a:alphaModFix/>
          </a:blip>
          <a:srcRect b="0" l="0" r="0" t="51431"/>
          <a:stretch/>
        </p:blipFill>
        <p:spPr>
          <a:xfrm>
            <a:off x="0" y="3938064"/>
            <a:ext cx="2180731" cy="3086602"/>
          </a:xfrm>
          <a:prstGeom prst="rect">
            <a:avLst/>
          </a:prstGeom>
          <a:noFill/>
          <a:ln>
            <a:noFill/>
          </a:ln>
        </p:spPr>
      </p:pic>
      <p:sp>
        <p:nvSpPr>
          <p:cNvPr id="1174" name="Google Shape;1174;p27"/>
          <p:cNvSpPr txBox="1"/>
          <p:nvPr/>
        </p:nvSpPr>
        <p:spPr>
          <a:xfrm>
            <a:off x="-90045" y="1026284"/>
            <a:ext cx="23090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12 - 2022</a:t>
            </a:r>
            <a:endParaRPr/>
          </a:p>
        </p:txBody>
      </p:sp>
      <p:sp>
        <p:nvSpPr>
          <p:cNvPr id="1175" name="Google Shape;1175;p27"/>
          <p:cNvSpPr/>
          <p:nvPr/>
        </p:nvSpPr>
        <p:spPr>
          <a:xfrm>
            <a:off x="2179172" y="3520957"/>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intento de suicidio. Medellín, a Periodo epidemiológico 12  acumulado de 2022. </a:t>
            </a:r>
            <a:endParaRPr/>
          </a:p>
        </p:txBody>
      </p:sp>
      <p:grpSp>
        <p:nvGrpSpPr>
          <p:cNvPr id="1176" name="Google Shape;1176;p27"/>
          <p:cNvGrpSpPr/>
          <p:nvPr/>
        </p:nvGrpSpPr>
        <p:grpSpPr>
          <a:xfrm>
            <a:off x="179214" y="5325845"/>
            <a:ext cx="1892650" cy="488476"/>
            <a:chOff x="2397524" y="3379972"/>
            <a:chExt cx="4508500" cy="904875"/>
          </a:xfrm>
        </p:grpSpPr>
        <p:pic>
          <p:nvPicPr>
            <p:cNvPr id="1177" name="Google Shape;1177;p2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178" name="Google Shape;1178;p27"/>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2392</a:t>
              </a:r>
              <a:endParaRPr b="1" sz="1800">
                <a:solidFill>
                  <a:schemeClr val="dk1"/>
                </a:solidFill>
                <a:latin typeface="Arial Narrow"/>
                <a:ea typeface="Arial Narrow"/>
                <a:cs typeface="Arial Narrow"/>
                <a:sym typeface="Arial Narrow"/>
              </a:endParaRPr>
            </a:p>
          </p:txBody>
        </p:sp>
      </p:grpSp>
      <p:sp>
        <p:nvSpPr>
          <p:cNvPr id="1179" name="Google Shape;1179;p27"/>
          <p:cNvSpPr txBox="1"/>
          <p:nvPr/>
        </p:nvSpPr>
        <p:spPr>
          <a:xfrm>
            <a:off x="16447" y="5980058"/>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22,3%</a:t>
            </a:r>
            <a:endParaRPr b="1" sz="1200">
              <a:solidFill>
                <a:schemeClr val="dk1"/>
              </a:solidFill>
              <a:latin typeface="Arial Narrow"/>
              <a:ea typeface="Arial Narrow"/>
              <a:cs typeface="Arial Narrow"/>
              <a:sym typeface="Arial Narrow"/>
            </a:endParaRPr>
          </a:p>
        </p:txBody>
      </p:sp>
      <p:sp>
        <p:nvSpPr>
          <p:cNvPr id="1180" name="Google Shape;1180;p27"/>
          <p:cNvSpPr/>
          <p:nvPr/>
        </p:nvSpPr>
        <p:spPr>
          <a:xfrm>
            <a:off x="2163040" y="6504491"/>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del intento de suicidio. Medellín, a Periodo epidemiológico 12   acumulado de 2019-2022. </a:t>
            </a:r>
            <a:endParaRPr/>
          </a:p>
        </p:txBody>
      </p:sp>
      <p:grpSp>
        <p:nvGrpSpPr>
          <p:cNvPr id="1181" name="Google Shape;1181;p27"/>
          <p:cNvGrpSpPr/>
          <p:nvPr/>
        </p:nvGrpSpPr>
        <p:grpSpPr>
          <a:xfrm>
            <a:off x="2448322" y="74775"/>
            <a:ext cx="3446504" cy="276999"/>
            <a:chOff x="2448322" y="74775"/>
            <a:chExt cx="3446504" cy="276999"/>
          </a:xfrm>
        </p:grpSpPr>
        <p:sp>
          <p:nvSpPr>
            <p:cNvPr id="1182" name="Google Shape;1182;p2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83" name="Google Shape;1183;p27"/>
            <p:cNvCxnSpPr>
              <a:stCxn id="118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84" name="Google Shape;1184;p2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185" name="Google Shape;1185;p2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27</a:t>
            </a:r>
            <a:endParaRPr b="1" sz="1050">
              <a:solidFill>
                <a:schemeClr val="dk1"/>
              </a:solidFill>
              <a:latin typeface="Arial Narrow"/>
              <a:ea typeface="Arial Narrow"/>
              <a:cs typeface="Arial Narrow"/>
              <a:sym typeface="Arial Narrow"/>
            </a:endParaRPr>
          </a:p>
        </p:txBody>
      </p:sp>
      <p:sp>
        <p:nvSpPr>
          <p:cNvPr id="1186" name="Google Shape;1186;p27"/>
          <p:cNvSpPr txBox="1"/>
          <p:nvPr>
            <p:ph type="ctrTitle"/>
          </p:nvPr>
        </p:nvSpPr>
        <p:spPr>
          <a:xfrm>
            <a:off x="-18971" y="211481"/>
            <a:ext cx="2208885" cy="86177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Intento de suicidio</a:t>
            </a:r>
            <a:endParaRPr/>
          </a:p>
        </p:txBody>
      </p:sp>
      <p:sp>
        <p:nvSpPr>
          <p:cNvPr id="1187" name="Google Shape;1187;p27"/>
          <p:cNvSpPr txBox="1"/>
          <p:nvPr/>
        </p:nvSpPr>
        <p:spPr>
          <a:xfrm>
            <a:off x="879294" y="7889918"/>
            <a:ext cx="248707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por 100.000 habitantes</a:t>
            </a:r>
            <a:endParaRPr b="1" sz="1100">
              <a:solidFill>
                <a:schemeClr val="dk1"/>
              </a:solidFill>
              <a:latin typeface="Arial Narrow"/>
              <a:ea typeface="Arial Narrow"/>
              <a:cs typeface="Arial Narrow"/>
              <a:sym typeface="Arial Narrow"/>
            </a:endParaRPr>
          </a:p>
        </p:txBody>
      </p:sp>
      <p:sp>
        <p:nvSpPr>
          <p:cNvPr id="1188" name="Google Shape;1188;p27"/>
          <p:cNvSpPr txBox="1"/>
          <p:nvPr/>
        </p:nvSpPr>
        <p:spPr>
          <a:xfrm>
            <a:off x="1396775" y="8342291"/>
            <a:ext cx="123623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91,5 * 100 mil</a:t>
            </a:r>
            <a:endParaRPr/>
          </a:p>
        </p:txBody>
      </p:sp>
      <p:sp>
        <p:nvSpPr>
          <p:cNvPr id="1189" name="Google Shape;1189;p27"/>
          <p:cNvSpPr txBox="1"/>
          <p:nvPr/>
        </p:nvSpPr>
        <p:spPr>
          <a:xfrm>
            <a:off x="3456434" y="7889918"/>
            <a:ext cx="2314792"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Cobertura de visita de campo</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Acciones de vigilancia</a:t>
            </a:r>
            <a:endParaRPr b="1" sz="1100">
              <a:solidFill>
                <a:schemeClr val="dk1"/>
              </a:solidFill>
              <a:latin typeface="Arial Narrow"/>
              <a:ea typeface="Arial Narrow"/>
              <a:cs typeface="Arial Narrow"/>
              <a:sym typeface="Arial Narrow"/>
            </a:endParaRPr>
          </a:p>
        </p:txBody>
      </p:sp>
      <p:sp>
        <p:nvSpPr>
          <p:cNvPr id="1190" name="Google Shape;1190;p27"/>
          <p:cNvSpPr txBox="1"/>
          <p:nvPr/>
        </p:nvSpPr>
        <p:spPr>
          <a:xfrm>
            <a:off x="3600750" y="8342291"/>
            <a:ext cx="213612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53,7% (1285 visitas)</a:t>
            </a:r>
            <a:endParaRPr/>
          </a:p>
        </p:txBody>
      </p:sp>
      <p:sp>
        <p:nvSpPr>
          <p:cNvPr id="1191" name="Google Shape;1191;p27"/>
          <p:cNvSpPr/>
          <p:nvPr/>
        </p:nvSpPr>
        <p:spPr>
          <a:xfrm>
            <a:off x="23310" y="7050336"/>
            <a:ext cx="7177588" cy="37278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92" name="Google Shape;1192;p27"/>
          <p:cNvGrpSpPr/>
          <p:nvPr/>
        </p:nvGrpSpPr>
        <p:grpSpPr>
          <a:xfrm>
            <a:off x="97999" y="7076361"/>
            <a:ext cx="3446504" cy="276999"/>
            <a:chOff x="2448322" y="74775"/>
            <a:chExt cx="3446504" cy="276999"/>
          </a:xfrm>
        </p:grpSpPr>
        <p:sp>
          <p:nvSpPr>
            <p:cNvPr id="1193" name="Google Shape;1193;p2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94" name="Google Shape;1194;p27"/>
            <p:cNvCxnSpPr>
              <a:stCxn id="119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95" name="Google Shape;1195;p2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1196" name="Google Shape;1196;p27"/>
          <p:cNvSpPr txBox="1"/>
          <p:nvPr/>
        </p:nvSpPr>
        <p:spPr>
          <a:xfrm>
            <a:off x="50" y="8918902"/>
            <a:ext cx="694596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Nota: Los datos del presente boletín corresponden a cifras preliminares.</a:t>
            </a:r>
            <a:endParaRPr sz="1000">
              <a:solidFill>
                <a:schemeClr val="dk1"/>
              </a:solidFill>
              <a:latin typeface="Calibri"/>
              <a:ea typeface="Calibri"/>
              <a:cs typeface="Calibri"/>
              <a:sym typeface="Calibri"/>
            </a:endParaRPr>
          </a:p>
        </p:txBody>
      </p:sp>
      <p:graphicFrame>
        <p:nvGraphicFramePr>
          <p:cNvPr id="1197" name="Google Shape;1197;p27"/>
          <p:cNvGraphicFramePr/>
          <p:nvPr/>
        </p:nvGraphicFramePr>
        <p:xfrm>
          <a:off x="2122829" y="351774"/>
          <a:ext cx="5150029" cy="3284122"/>
        </p:xfrm>
        <a:graphic>
          <a:graphicData uri="http://schemas.openxmlformats.org/drawingml/2006/chart">
            <c:chart r:id="rId6"/>
          </a:graphicData>
        </a:graphic>
      </p:graphicFrame>
      <p:graphicFrame>
        <p:nvGraphicFramePr>
          <p:cNvPr id="1198" name="Google Shape;1198;p27"/>
          <p:cNvGraphicFramePr/>
          <p:nvPr/>
        </p:nvGraphicFramePr>
        <p:xfrm>
          <a:off x="2004494" y="3923928"/>
          <a:ext cx="5328640" cy="2722168"/>
        </p:xfrm>
        <a:graphic>
          <a:graphicData uri="http://schemas.openxmlformats.org/drawingml/2006/chart">
            <c:chart r:id="rId7"/>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p28"/>
          <p:cNvSpPr/>
          <p:nvPr/>
        </p:nvSpPr>
        <p:spPr>
          <a:xfrm>
            <a:off x="0" y="5840406"/>
            <a:ext cx="7200900" cy="37017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4" name="Google Shape;1204;p28"/>
          <p:cNvSpPr/>
          <p:nvPr/>
        </p:nvSpPr>
        <p:spPr>
          <a:xfrm>
            <a:off x="0"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05" name="Google Shape;1205;p28"/>
          <p:cNvGrpSpPr/>
          <p:nvPr/>
        </p:nvGrpSpPr>
        <p:grpSpPr>
          <a:xfrm>
            <a:off x="277404" y="127176"/>
            <a:ext cx="3446504" cy="276999"/>
            <a:chOff x="2448322" y="74775"/>
            <a:chExt cx="3446504" cy="276999"/>
          </a:xfrm>
        </p:grpSpPr>
        <p:sp>
          <p:nvSpPr>
            <p:cNvPr id="1206" name="Google Shape;1206;p2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07" name="Google Shape;1207;p28"/>
            <p:cNvCxnSpPr>
              <a:stCxn id="120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08" name="Google Shape;1208;p2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1209" name="Google Shape;1209;p28"/>
          <p:cNvSpPr/>
          <p:nvPr/>
        </p:nvSpPr>
        <p:spPr>
          <a:xfrm>
            <a:off x="0" y="5215609"/>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intento de suicidio. Medellín, a Periodo epidemiológico 12 acumulado de  2022. </a:t>
            </a:r>
            <a:endParaRPr/>
          </a:p>
        </p:txBody>
      </p:sp>
      <p:grpSp>
        <p:nvGrpSpPr>
          <p:cNvPr id="1210" name="Google Shape;1210;p28"/>
          <p:cNvGrpSpPr/>
          <p:nvPr/>
        </p:nvGrpSpPr>
        <p:grpSpPr>
          <a:xfrm>
            <a:off x="277404" y="5868144"/>
            <a:ext cx="3446504" cy="276999"/>
            <a:chOff x="2448322" y="74775"/>
            <a:chExt cx="3446504" cy="276999"/>
          </a:xfrm>
        </p:grpSpPr>
        <p:sp>
          <p:nvSpPr>
            <p:cNvPr id="1211" name="Google Shape;1211;p2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12" name="Google Shape;1212;p28"/>
            <p:cNvCxnSpPr>
              <a:stCxn id="121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13" name="Google Shape;1213;p2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grpSp>
        <p:nvGrpSpPr>
          <p:cNvPr id="1214" name="Google Shape;1214;p28"/>
          <p:cNvGrpSpPr/>
          <p:nvPr/>
        </p:nvGrpSpPr>
        <p:grpSpPr>
          <a:xfrm>
            <a:off x="155575" y="6559629"/>
            <a:ext cx="841843" cy="1132310"/>
            <a:chOff x="1030415" y="748098"/>
            <a:chExt cx="841843" cy="1132310"/>
          </a:xfrm>
        </p:grpSpPr>
        <p:pic>
          <p:nvPicPr>
            <p:cNvPr id="1215" name="Google Shape;1215;p28"/>
            <p:cNvPicPr preferRelativeResize="0"/>
            <p:nvPr/>
          </p:nvPicPr>
          <p:blipFill rotWithShape="1">
            <a:blip r:embed="rId3">
              <a:alphaModFix/>
            </a:blip>
            <a:srcRect b="0" l="0" r="84474" t="10614"/>
            <a:stretch/>
          </p:blipFill>
          <p:spPr>
            <a:xfrm>
              <a:off x="1252052" y="748098"/>
              <a:ext cx="554199" cy="541398"/>
            </a:xfrm>
            <a:prstGeom prst="rect">
              <a:avLst/>
            </a:prstGeom>
            <a:noFill/>
            <a:ln>
              <a:noFill/>
            </a:ln>
          </p:spPr>
        </p:pic>
        <p:sp>
          <p:nvSpPr>
            <p:cNvPr id="1216" name="Google Shape;1216;p28"/>
            <p:cNvSpPr/>
            <p:nvPr/>
          </p:nvSpPr>
          <p:spPr>
            <a:xfrm>
              <a:off x="1030415" y="1520368"/>
              <a:ext cx="824936"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32,27%</a:t>
              </a:r>
              <a:endParaRPr b="1" sz="1600">
                <a:solidFill>
                  <a:schemeClr val="dk1"/>
                </a:solidFill>
                <a:latin typeface="Arial Narrow"/>
                <a:ea typeface="Arial Narrow"/>
                <a:cs typeface="Arial Narrow"/>
                <a:sym typeface="Arial Narrow"/>
              </a:endParaRPr>
            </a:p>
          </p:txBody>
        </p:sp>
        <p:sp>
          <p:nvSpPr>
            <p:cNvPr id="1217" name="Google Shape;1217;p28"/>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grpSp>
      <p:grpSp>
        <p:nvGrpSpPr>
          <p:cNvPr id="1218" name="Google Shape;1218;p28"/>
          <p:cNvGrpSpPr/>
          <p:nvPr/>
        </p:nvGrpSpPr>
        <p:grpSpPr>
          <a:xfrm>
            <a:off x="1050530" y="6589361"/>
            <a:ext cx="827642" cy="1091720"/>
            <a:chOff x="1825139" y="815810"/>
            <a:chExt cx="827642" cy="1091720"/>
          </a:xfrm>
        </p:grpSpPr>
        <p:sp>
          <p:nvSpPr>
            <p:cNvPr id="1219" name="Google Shape;1219;p28"/>
            <p:cNvSpPr/>
            <p:nvPr/>
          </p:nvSpPr>
          <p:spPr>
            <a:xfrm>
              <a:off x="1846951" y="1547490"/>
              <a:ext cx="80583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67,73%</a:t>
              </a:r>
              <a:endParaRPr b="1" sz="1600">
                <a:solidFill>
                  <a:schemeClr val="dk1"/>
                </a:solidFill>
                <a:latin typeface="Arial Narrow"/>
                <a:ea typeface="Arial Narrow"/>
                <a:cs typeface="Arial Narrow"/>
                <a:sym typeface="Arial Narrow"/>
              </a:endParaRPr>
            </a:p>
          </p:txBody>
        </p:sp>
        <p:sp>
          <p:nvSpPr>
            <p:cNvPr id="1220" name="Google Shape;1220;p28"/>
            <p:cNvSpPr/>
            <p:nvPr/>
          </p:nvSpPr>
          <p:spPr>
            <a:xfrm>
              <a:off x="1825139" y="127419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pic>
          <p:nvPicPr>
            <p:cNvPr id="1221" name="Google Shape;1221;p28"/>
            <p:cNvPicPr preferRelativeResize="0"/>
            <p:nvPr/>
          </p:nvPicPr>
          <p:blipFill rotWithShape="1">
            <a:blip r:embed="rId3">
              <a:alphaModFix/>
            </a:blip>
            <a:srcRect b="0" l="29313" r="56038" t="7366"/>
            <a:stretch/>
          </p:blipFill>
          <p:spPr>
            <a:xfrm>
              <a:off x="1975931" y="815810"/>
              <a:ext cx="489570" cy="526328"/>
            </a:xfrm>
            <a:prstGeom prst="rect">
              <a:avLst/>
            </a:prstGeom>
            <a:noFill/>
            <a:ln>
              <a:noFill/>
            </a:ln>
          </p:spPr>
        </p:pic>
      </p:grpSp>
      <p:grpSp>
        <p:nvGrpSpPr>
          <p:cNvPr id="1222" name="Google Shape;1222;p28"/>
          <p:cNvGrpSpPr/>
          <p:nvPr/>
        </p:nvGrpSpPr>
        <p:grpSpPr>
          <a:xfrm>
            <a:off x="2159538" y="6593425"/>
            <a:ext cx="1152880" cy="1113356"/>
            <a:chOff x="2107178" y="815810"/>
            <a:chExt cx="1152880" cy="1113356"/>
          </a:xfrm>
        </p:grpSpPr>
        <p:grpSp>
          <p:nvGrpSpPr>
            <p:cNvPr id="1223" name="Google Shape;1223;p28"/>
            <p:cNvGrpSpPr/>
            <p:nvPr/>
          </p:nvGrpSpPr>
          <p:grpSpPr>
            <a:xfrm>
              <a:off x="2107178" y="1317818"/>
              <a:ext cx="1152880" cy="611348"/>
              <a:chOff x="3744466" y="1301912"/>
              <a:chExt cx="1152880" cy="611348"/>
            </a:xfrm>
          </p:grpSpPr>
          <p:sp>
            <p:nvSpPr>
              <p:cNvPr id="1224" name="Google Shape;1224;p28"/>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0,29%</a:t>
                </a:r>
                <a:endParaRPr b="1" sz="1600">
                  <a:solidFill>
                    <a:schemeClr val="dk1"/>
                  </a:solidFill>
                  <a:latin typeface="Arial Narrow"/>
                  <a:ea typeface="Arial Narrow"/>
                  <a:cs typeface="Arial Narrow"/>
                  <a:sym typeface="Arial Narrow"/>
                </a:endParaRPr>
              </a:p>
            </p:txBody>
          </p:sp>
          <p:sp>
            <p:nvSpPr>
              <p:cNvPr id="1225" name="Google Shape;1225;p28"/>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pic>
          <p:nvPicPr>
            <p:cNvPr id="1226" name="Google Shape;1226;p28"/>
            <p:cNvPicPr preferRelativeResize="0"/>
            <p:nvPr/>
          </p:nvPicPr>
          <p:blipFill rotWithShape="1">
            <a:blip r:embed="rId3">
              <a:alphaModFix/>
            </a:blip>
            <a:srcRect b="0" l="59057" r="25145" t="8806"/>
            <a:stretch/>
          </p:blipFill>
          <p:spPr>
            <a:xfrm>
              <a:off x="2376314" y="815810"/>
              <a:ext cx="535911" cy="554004"/>
            </a:xfrm>
            <a:prstGeom prst="rect">
              <a:avLst/>
            </a:prstGeom>
            <a:noFill/>
            <a:ln>
              <a:noFill/>
            </a:ln>
          </p:spPr>
        </p:pic>
      </p:grpSp>
      <p:grpSp>
        <p:nvGrpSpPr>
          <p:cNvPr id="1227" name="Google Shape;1227;p28"/>
          <p:cNvGrpSpPr/>
          <p:nvPr/>
        </p:nvGrpSpPr>
        <p:grpSpPr>
          <a:xfrm>
            <a:off x="3240410" y="6612715"/>
            <a:ext cx="740068" cy="1110282"/>
            <a:chOff x="3580462" y="815810"/>
            <a:chExt cx="740068" cy="1110282"/>
          </a:xfrm>
        </p:grpSpPr>
        <p:grpSp>
          <p:nvGrpSpPr>
            <p:cNvPr id="1228" name="Google Shape;1228;p28"/>
            <p:cNvGrpSpPr/>
            <p:nvPr/>
          </p:nvGrpSpPr>
          <p:grpSpPr>
            <a:xfrm>
              <a:off x="3580462" y="1288342"/>
              <a:ext cx="740068" cy="637750"/>
              <a:chOff x="5245046" y="1274868"/>
              <a:chExt cx="740068" cy="637750"/>
            </a:xfrm>
          </p:grpSpPr>
          <p:sp>
            <p:nvSpPr>
              <p:cNvPr id="1229" name="Google Shape;1229;p28"/>
              <p:cNvSpPr/>
              <p:nvPr/>
            </p:nvSpPr>
            <p:spPr>
              <a:xfrm>
                <a:off x="5245046" y="1561312"/>
                <a:ext cx="740068" cy="351306"/>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0,04%</a:t>
                </a:r>
                <a:endParaRPr b="1" sz="1600">
                  <a:solidFill>
                    <a:schemeClr val="dk1"/>
                  </a:solidFill>
                  <a:latin typeface="Arial Narrow"/>
                  <a:ea typeface="Arial Narrow"/>
                  <a:cs typeface="Arial Narrow"/>
                  <a:sym typeface="Arial Narrow"/>
                </a:endParaRPr>
              </a:p>
            </p:txBody>
          </p:sp>
          <p:sp>
            <p:nvSpPr>
              <p:cNvPr id="1230" name="Google Shape;1230;p28"/>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231" name="Google Shape;1231;p28"/>
            <p:cNvPicPr preferRelativeResize="0"/>
            <p:nvPr/>
          </p:nvPicPr>
          <p:blipFill rotWithShape="1">
            <a:blip r:embed="rId3">
              <a:alphaModFix/>
            </a:blip>
            <a:srcRect b="0" l="86761" r="0" t="0"/>
            <a:stretch/>
          </p:blipFill>
          <p:spPr>
            <a:xfrm>
              <a:off x="3727050" y="815810"/>
              <a:ext cx="451077" cy="562592"/>
            </a:xfrm>
            <a:prstGeom prst="rect">
              <a:avLst/>
            </a:prstGeom>
            <a:noFill/>
            <a:ln>
              <a:noFill/>
            </a:ln>
          </p:spPr>
        </p:pic>
      </p:grpSp>
      <p:pic>
        <p:nvPicPr>
          <p:cNvPr id="1232" name="Google Shape;1232;p28"/>
          <p:cNvPicPr preferRelativeResize="0"/>
          <p:nvPr/>
        </p:nvPicPr>
        <p:blipFill rotWithShape="1">
          <a:blip r:embed="rId4">
            <a:alphaModFix/>
          </a:blip>
          <a:srcRect b="0" l="0" r="0" t="0"/>
          <a:stretch/>
        </p:blipFill>
        <p:spPr>
          <a:xfrm>
            <a:off x="4873790" y="7827434"/>
            <a:ext cx="721930" cy="590670"/>
          </a:xfrm>
          <a:prstGeom prst="rect">
            <a:avLst/>
          </a:prstGeom>
          <a:noFill/>
          <a:ln>
            <a:noFill/>
          </a:ln>
        </p:spPr>
      </p:pic>
      <p:grpSp>
        <p:nvGrpSpPr>
          <p:cNvPr id="1233" name="Google Shape;1233;p28"/>
          <p:cNvGrpSpPr/>
          <p:nvPr/>
        </p:nvGrpSpPr>
        <p:grpSpPr>
          <a:xfrm>
            <a:off x="4334634" y="8281069"/>
            <a:ext cx="1690560" cy="650645"/>
            <a:chOff x="-14122" y="7072716"/>
            <a:chExt cx="1282684" cy="650645"/>
          </a:xfrm>
        </p:grpSpPr>
        <p:sp>
          <p:nvSpPr>
            <p:cNvPr id="1234" name="Google Shape;1234;p2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235" name="Google Shape;1235;p28"/>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99,0%</a:t>
              </a:r>
              <a:endParaRPr b="1" sz="1600">
                <a:solidFill>
                  <a:schemeClr val="dk1"/>
                </a:solidFill>
                <a:latin typeface="Arial Narrow"/>
                <a:ea typeface="Arial Narrow"/>
                <a:cs typeface="Arial Narrow"/>
                <a:sym typeface="Arial Narrow"/>
              </a:endParaRPr>
            </a:p>
          </p:txBody>
        </p:sp>
      </p:grpSp>
      <p:pic>
        <p:nvPicPr>
          <p:cNvPr id="1236" name="Google Shape;1236;p28"/>
          <p:cNvPicPr preferRelativeResize="0"/>
          <p:nvPr/>
        </p:nvPicPr>
        <p:blipFill rotWithShape="1">
          <a:blip r:embed="rId5">
            <a:alphaModFix/>
          </a:blip>
          <a:srcRect b="0" l="0" r="0" t="0"/>
          <a:stretch/>
        </p:blipFill>
        <p:spPr>
          <a:xfrm>
            <a:off x="1814317" y="7810161"/>
            <a:ext cx="514828" cy="409761"/>
          </a:xfrm>
          <a:prstGeom prst="rect">
            <a:avLst/>
          </a:prstGeom>
          <a:noFill/>
          <a:ln>
            <a:noFill/>
          </a:ln>
        </p:spPr>
      </p:pic>
      <p:grpSp>
        <p:nvGrpSpPr>
          <p:cNvPr id="1237" name="Google Shape;1237;p28"/>
          <p:cNvGrpSpPr/>
          <p:nvPr/>
        </p:nvGrpSpPr>
        <p:grpSpPr>
          <a:xfrm>
            <a:off x="1083388" y="8151213"/>
            <a:ext cx="1995317" cy="905197"/>
            <a:chOff x="-188366" y="7072716"/>
            <a:chExt cx="1513913" cy="905197"/>
          </a:xfrm>
        </p:grpSpPr>
        <p:sp>
          <p:nvSpPr>
            <p:cNvPr id="1238" name="Google Shape;1238;p2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239" name="Google Shape;1239;p28"/>
            <p:cNvSpPr/>
            <p:nvPr/>
          </p:nvSpPr>
          <p:spPr>
            <a:xfrm>
              <a:off x="-188366" y="7363320"/>
              <a:ext cx="1513913" cy="489897"/>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62,96%</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31,15%</a:t>
              </a:r>
              <a:endParaRPr b="1" sz="1200">
                <a:solidFill>
                  <a:schemeClr val="dk1"/>
                </a:solidFill>
                <a:latin typeface="Arial Narrow"/>
                <a:ea typeface="Arial Narrow"/>
                <a:cs typeface="Arial Narrow"/>
                <a:sym typeface="Arial Narrow"/>
              </a:endParaRPr>
            </a:p>
          </p:txBody>
        </p:sp>
        <p:sp>
          <p:nvSpPr>
            <p:cNvPr id="1240" name="Google Shape;1240;p28"/>
            <p:cNvSpPr txBox="1"/>
            <p:nvPr/>
          </p:nvSpPr>
          <p:spPr>
            <a:xfrm>
              <a:off x="-3688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241" name="Google Shape;1241;p28"/>
          <p:cNvGrpSpPr/>
          <p:nvPr/>
        </p:nvGrpSpPr>
        <p:grpSpPr>
          <a:xfrm>
            <a:off x="5275360" y="6644738"/>
            <a:ext cx="874090" cy="1056602"/>
            <a:chOff x="2507826" y="2775558"/>
            <a:chExt cx="874090" cy="1056602"/>
          </a:xfrm>
        </p:grpSpPr>
        <p:sp>
          <p:nvSpPr>
            <p:cNvPr id="1242" name="Google Shape;1242;p28"/>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0,32%</a:t>
              </a:r>
              <a:endParaRPr b="1" sz="1600">
                <a:solidFill>
                  <a:schemeClr val="dk1"/>
                </a:solidFill>
                <a:latin typeface="Arial Narrow"/>
                <a:ea typeface="Arial Narrow"/>
                <a:cs typeface="Arial Narrow"/>
                <a:sym typeface="Arial Narrow"/>
              </a:endParaRPr>
            </a:p>
          </p:txBody>
        </p:sp>
        <p:pic>
          <p:nvPicPr>
            <p:cNvPr id="1243" name="Google Shape;1243;p28"/>
            <p:cNvPicPr preferRelativeResize="0"/>
            <p:nvPr/>
          </p:nvPicPr>
          <p:blipFill rotWithShape="1">
            <a:blip r:embed="rId6">
              <a:alphaModFix/>
            </a:blip>
            <a:srcRect b="0" l="0" r="0" t="0"/>
            <a:stretch/>
          </p:blipFill>
          <p:spPr>
            <a:xfrm>
              <a:off x="2810491" y="2775558"/>
              <a:ext cx="354332" cy="543426"/>
            </a:xfrm>
            <a:prstGeom prst="rect">
              <a:avLst/>
            </a:prstGeom>
            <a:noFill/>
            <a:ln>
              <a:noFill/>
            </a:ln>
          </p:spPr>
        </p:pic>
        <p:sp>
          <p:nvSpPr>
            <p:cNvPr id="1244" name="Google Shape;1244;p28"/>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grpSp>
      <p:grpSp>
        <p:nvGrpSpPr>
          <p:cNvPr id="1245" name="Google Shape;1245;p28"/>
          <p:cNvGrpSpPr/>
          <p:nvPr/>
        </p:nvGrpSpPr>
        <p:grpSpPr>
          <a:xfrm>
            <a:off x="4320530" y="6591933"/>
            <a:ext cx="874090" cy="1127234"/>
            <a:chOff x="4542245" y="835972"/>
            <a:chExt cx="874090" cy="1127234"/>
          </a:xfrm>
        </p:grpSpPr>
        <p:grpSp>
          <p:nvGrpSpPr>
            <p:cNvPr id="1246" name="Google Shape;1246;p28"/>
            <p:cNvGrpSpPr/>
            <p:nvPr/>
          </p:nvGrpSpPr>
          <p:grpSpPr>
            <a:xfrm>
              <a:off x="4542245" y="1334894"/>
              <a:ext cx="874090" cy="628312"/>
              <a:chOff x="2507826" y="3203848"/>
              <a:chExt cx="874090" cy="628312"/>
            </a:xfrm>
          </p:grpSpPr>
          <p:sp>
            <p:nvSpPr>
              <p:cNvPr id="1247" name="Google Shape;1247;p28"/>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1,03%</a:t>
                </a:r>
                <a:endParaRPr b="1" sz="1600">
                  <a:solidFill>
                    <a:schemeClr val="dk1"/>
                  </a:solidFill>
                  <a:latin typeface="Arial Narrow"/>
                  <a:ea typeface="Arial Narrow"/>
                  <a:cs typeface="Arial Narrow"/>
                  <a:sym typeface="Arial Narrow"/>
                </a:endParaRPr>
              </a:p>
            </p:txBody>
          </p:sp>
          <p:sp>
            <p:nvSpPr>
              <p:cNvPr id="1248" name="Google Shape;1248;p28"/>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1249" name="Google Shape;1249;p28"/>
            <p:cNvPicPr preferRelativeResize="0"/>
            <p:nvPr/>
          </p:nvPicPr>
          <p:blipFill rotWithShape="1">
            <a:blip r:embed="rId7">
              <a:alphaModFix/>
            </a:blip>
            <a:srcRect b="0" l="0" r="0" t="0"/>
            <a:stretch/>
          </p:blipFill>
          <p:spPr>
            <a:xfrm>
              <a:off x="4769141" y="835972"/>
              <a:ext cx="479073" cy="553215"/>
            </a:xfrm>
            <a:prstGeom prst="rect">
              <a:avLst/>
            </a:prstGeom>
            <a:noFill/>
            <a:ln>
              <a:noFill/>
            </a:ln>
          </p:spPr>
        </p:pic>
      </p:grpSp>
      <p:grpSp>
        <p:nvGrpSpPr>
          <p:cNvPr id="1250" name="Google Shape;1250;p28"/>
          <p:cNvGrpSpPr/>
          <p:nvPr/>
        </p:nvGrpSpPr>
        <p:grpSpPr>
          <a:xfrm>
            <a:off x="6025194" y="6488567"/>
            <a:ext cx="1290798" cy="1202122"/>
            <a:chOff x="9455421" y="903990"/>
            <a:chExt cx="1290798" cy="1202122"/>
          </a:xfrm>
        </p:grpSpPr>
        <p:pic>
          <p:nvPicPr>
            <p:cNvPr id="1251" name="Google Shape;1251;p28"/>
            <p:cNvPicPr preferRelativeResize="0"/>
            <p:nvPr/>
          </p:nvPicPr>
          <p:blipFill rotWithShape="1">
            <a:blip r:embed="rId8">
              <a:alphaModFix/>
            </a:blip>
            <a:srcRect b="0" l="0" r="48966" t="0"/>
            <a:stretch/>
          </p:blipFill>
          <p:spPr>
            <a:xfrm>
              <a:off x="9749565" y="903990"/>
              <a:ext cx="680837" cy="500286"/>
            </a:xfrm>
            <a:prstGeom prst="rect">
              <a:avLst/>
            </a:prstGeom>
            <a:noFill/>
            <a:ln>
              <a:noFill/>
            </a:ln>
          </p:spPr>
        </p:pic>
        <p:grpSp>
          <p:nvGrpSpPr>
            <p:cNvPr id="1252" name="Google Shape;1252;p28"/>
            <p:cNvGrpSpPr/>
            <p:nvPr/>
          </p:nvGrpSpPr>
          <p:grpSpPr>
            <a:xfrm>
              <a:off x="9455421" y="1311975"/>
              <a:ext cx="1290798" cy="794137"/>
              <a:chOff x="-344103" y="6929224"/>
              <a:chExt cx="1508162" cy="794137"/>
            </a:xfrm>
          </p:grpSpPr>
          <p:sp>
            <p:nvSpPr>
              <p:cNvPr id="1253" name="Google Shape;1253;p28"/>
              <p:cNvSpPr txBox="1"/>
              <p:nvPr/>
            </p:nvSpPr>
            <p:spPr>
              <a:xfrm>
                <a:off x="-344103" y="6929224"/>
                <a:ext cx="15081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1254" name="Google Shape;1254;p28"/>
              <p:cNvSpPr/>
              <p:nvPr/>
            </p:nvSpPr>
            <p:spPr>
              <a:xfrm>
                <a:off x="-103304" y="7363321"/>
                <a:ext cx="102418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0,60 %</a:t>
                </a:r>
                <a:endParaRPr/>
              </a:p>
            </p:txBody>
          </p:sp>
        </p:grpSp>
      </p:grpSp>
      <p:grpSp>
        <p:nvGrpSpPr>
          <p:cNvPr id="1255" name="Google Shape;1255;p28"/>
          <p:cNvGrpSpPr/>
          <p:nvPr/>
        </p:nvGrpSpPr>
        <p:grpSpPr>
          <a:xfrm>
            <a:off x="2205963" y="6207897"/>
            <a:ext cx="1847617" cy="436842"/>
            <a:chOff x="3060727" y="484500"/>
            <a:chExt cx="2369636" cy="436842"/>
          </a:xfrm>
        </p:grpSpPr>
        <p:sp>
          <p:nvSpPr>
            <p:cNvPr id="1256" name="Google Shape;1256;p2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57" name="Google Shape;1257;p28"/>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1258" name="Google Shape;1258;p28"/>
          <p:cNvGrpSpPr/>
          <p:nvPr/>
        </p:nvGrpSpPr>
        <p:grpSpPr>
          <a:xfrm>
            <a:off x="54374" y="6196035"/>
            <a:ext cx="1852274" cy="436842"/>
            <a:chOff x="3054754" y="484500"/>
            <a:chExt cx="2375609" cy="436842"/>
          </a:xfrm>
        </p:grpSpPr>
        <p:sp>
          <p:nvSpPr>
            <p:cNvPr id="1259" name="Google Shape;1259;p2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60" name="Google Shape;1260;p28"/>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261" name="Google Shape;1261;p28"/>
          <p:cNvGrpSpPr/>
          <p:nvPr/>
        </p:nvGrpSpPr>
        <p:grpSpPr>
          <a:xfrm>
            <a:off x="4385407" y="6226595"/>
            <a:ext cx="2722458" cy="436841"/>
            <a:chOff x="3060727" y="484500"/>
            <a:chExt cx="2369637" cy="436842"/>
          </a:xfrm>
        </p:grpSpPr>
        <p:sp>
          <p:nvSpPr>
            <p:cNvPr id="1262" name="Google Shape;1262;p2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63" name="Google Shape;1263;p28"/>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1264" name="Google Shape;1264;p2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28</a:t>
            </a:r>
            <a:endParaRPr b="1" sz="1050">
              <a:solidFill>
                <a:schemeClr val="dk1"/>
              </a:solidFill>
              <a:latin typeface="Arial Narrow"/>
              <a:ea typeface="Arial Narrow"/>
              <a:cs typeface="Arial Narrow"/>
              <a:sym typeface="Arial Narrow"/>
            </a:endParaRPr>
          </a:p>
        </p:txBody>
      </p:sp>
      <p:sp>
        <p:nvSpPr>
          <p:cNvPr id="1265" name="Google Shape;1265;p28"/>
          <p:cNvSpPr/>
          <p:nvPr/>
        </p:nvSpPr>
        <p:spPr>
          <a:xfrm>
            <a:off x="3285509" y="7660781"/>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sp>
        <p:nvSpPr>
          <p:cNvPr id="1266" name="Google Shape;1266;p28"/>
          <p:cNvSpPr/>
          <p:nvPr/>
        </p:nvSpPr>
        <p:spPr>
          <a:xfrm>
            <a:off x="2372856" y="7671662"/>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 casos</a:t>
            </a:r>
            <a:endParaRPr sz="1200">
              <a:solidFill>
                <a:schemeClr val="dk1"/>
              </a:solidFill>
              <a:latin typeface="Calibri"/>
              <a:ea typeface="Calibri"/>
              <a:cs typeface="Calibri"/>
              <a:sym typeface="Calibri"/>
            </a:endParaRPr>
          </a:p>
        </p:txBody>
      </p:sp>
      <p:sp>
        <p:nvSpPr>
          <p:cNvPr id="1267" name="Google Shape;1267;p28"/>
          <p:cNvSpPr/>
          <p:nvPr/>
        </p:nvSpPr>
        <p:spPr>
          <a:xfrm>
            <a:off x="218005" y="7668344"/>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772 casos</a:t>
            </a:r>
            <a:endParaRPr sz="1200">
              <a:solidFill>
                <a:schemeClr val="dk1"/>
              </a:solidFill>
              <a:latin typeface="Calibri"/>
              <a:ea typeface="Calibri"/>
              <a:cs typeface="Calibri"/>
              <a:sym typeface="Calibri"/>
            </a:endParaRPr>
          </a:p>
        </p:txBody>
      </p:sp>
      <p:sp>
        <p:nvSpPr>
          <p:cNvPr id="1268" name="Google Shape;1268;p28"/>
          <p:cNvSpPr/>
          <p:nvPr/>
        </p:nvSpPr>
        <p:spPr>
          <a:xfrm>
            <a:off x="1083133" y="7660781"/>
            <a:ext cx="86113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1620 casos</a:t>
            </a:r>
            <a:endParaRPr sz="1200">
              <a:solidFill>
                <a:schemeClr val="dk1"/>
              </a:solidFill>
              <a:latin typeface="Calibri"/>
              <a:ea typeface="Calibri"/>
              <a:cs typeface="Calibri"/>
              <a:sym typeface="Calibri"/>
            </a:endParaRPr>
          </a:p>
        </p:txBody>
      </p:sp>
      <p:sp>
        <p:nvSpPr>
          <p:cNvPr id="1269" name="Google Shape;1269;p28"/>
          <p:cNvSpPr/>
          <p:nvPr/>
        </p:nvSpPr>
        <p:spPr>
          <a:xfrm>
            <a:off x="4432806" y="7674681"/>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26 casos</a:t>
            </a:r>
            <a:endParaRPr sz="1200">
              <a:solidFill>
                <a:schemeClr val="dk1"/>
              </a:solidFill>
              <a:latin typeface="Calibri"/>
              <a:ea typeface="Calibri"/>
              <a:cs typeface="Calibri"/>
              <a:sym typeface="Calibri"/>
            </a:endParaRPr>
          </a:p>
        </p:txBody>
      </p:sp>
      <p:sp>
        <p:nvSpPr>
          <p:cNvPr id="1270" name="Google Shape;1270;p28"/>
          <p:cNvSpPr/>
          <p:nvPr/>
        </p:nvSpPr>
        <p:spPr>
          <a:xfrm>
            <a:off x="5387636" y="766834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 casos</a:t>
            </a:r>
            <a:endParaRPr sz="1200">
              <a:solidFill>
                <a:schemeClr val="dk1"/>
              </a:solidFill>
              <a:latin typeface="Calibri"/>
              <a:ea typeface="Calibri"/>
              <a:cs typeface="Calibri"/>
              <a:sym typeface="Calibri"/>
            </a:endParaRPr>
          </a:p>
        </p:txBody>
      </p:sp>
      <p:sp>
        <p:nvSpPr>
          <p:cNvPr id="1271" name="Google Shape;1271;p28"/>
          <p:cNvSpPr/>
          <p:nvPr/>
        </p:nvSpPr>
        <p:spPr>
          <a:xfrm>
            <a:off x="6350638" y="7660780"/>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15 casos</a:t>
            </a:r>
            <a:endParaRPr sz="1200">
              <a:solidFill>
                <a:schemeClr val="dk1"/>
              </a:solidFill>
              <a:latin typeface="Calibri"/>
              <a:ea typeface="Calibri"/>
              <a:cs typeface="Calibri"/>
              <a:sym typeface="Calibri"/>
            </a:endParaRPr>
          </a:p>
        </p:txBody>
      </p:sp>
      <p:pic>
        <p:nvPicPr>
          <p:cNvPr descr="C:\Users\1037613764\Documents\Boletines\Mapas período 12\Intento_suicidio_P12.jpg" id="1272" name="Google Shape;1272;p28"/>
          <p:cNvPicPr preferRelativeResize="0"/>
          <p:nvPr/>
        </p:nvPicPr>
        <p:blipFill rotWithShape="1">
          <a:blip r:embed="rId9">
            <a:alphaModFix/>
          </a:blip>
          <a:srcRect b="0" l="0" r="0" t="0"/>
          <a:stretch/>
        </p:blipFill>
        <p:spPr>
          <a:xfrm>
            <a:off x="75097" y="643609"/>
            <a:ext cx="7065818" cy="4572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6" name="Shape 1276"/>
        <p:cNvGrpSpPr/>
        <p:nvPr/>
      </p:nvGrpSpPr>
      <p:grpSpPr>
        <a:xfrm>
          <a:off x="0" y="0"/>
          <a:ext cx="0" cy="0"/>
          <a:chOff x="0" y="0"/>
          <a:chExt cx="0" cy="0"/>
        </a:xfrm>
      </p:grpSpPr>
      <p:sp>
        <p:nvSpPr>
          <p:cNvPr id="1277" name="Google Shape;1277;p29"/>
          <p:cNvSpPr/>
          <p:nvPr/>
        </p:nvSpPr>
        <p:spPr>
          <a:xfrm>
            <a:off x="14436" y="15338"/>
            <a:ext cx="7200900"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78" name="Google Shape;1278;p29"/>
          <p:cNvGrpSpPr/>
          <p:nvPr/>
        </p:nvGrpSpPr>
        <p:grpSpPr>
          <a:xfrm>
            <a:off x="291840" y="87346"/>
            <a:ext cx="5701151" cy="288032"/>
            <a:chOff x="2448322" y="33255"/>
            <a:chExt cx="5701151" cy="288032"/>
          </a:xfrm>
        </p:grpSpPr>
        <p:sp>
          <p:nvSpPr>
            <p:cNvPr id="1279" name="Google Shape;1279;p29"/>
            <p:cNvSpPr/>
            <p:nvPr/>
          </p:nvSpPr>
          <p:spPr>
            <a:xfrm>
              <a:off x="2448322" y="3325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80" name="Google Shape;1280;p29"/>
            <p:cNvCxnSpPr>
              <a:stCxn id="1279" idx="6"/>
            </p:cNvCxnSpPr>
            <p:nvPr/>
          </p:nvCxnSpPr>
          <p:spPr>
            <a:xfrm>
              <a:off x="2736354" y="164060"/>
              <a:ext cx="648000" cy="0"/>
            </a:xfrm>
            <a:prstGeom prst="straightConnector1">
              <a:avLst/>
            </a:prstGeom>
            <a:noFill/>
            <a:ln cap="flat" cmpd="sng" w="28575">
              <a:solidFill>
                <a:srgbClr val="C00000"/>
              </a:solidFill>
              <a:prstDash val="solid"/>
              <a:round/>
              <a:headEnd len="sm" w="sm" type="none"/>
              <a:tailEnd len="sm" w="sm" type="none"/>
            </a:ln>
          </p:spPr>
        </p:cxnSp>
        <p:sp>
          <p:nvSpPr>
            <p:cNvPr id="1281" name="Google Shape;1281;p29"/>
            <p:cNvSpPr txBox="1"/>
            <p:nvPr/>
          </p:nvSpPr>
          <p:spPr>
            <a:xfrm>
              <a:off x="3302536" y="44288"/>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1282" name="Google Shape;1282;p2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29</a:t>
            </a:r>
            <a:endParaRPr b="1" sz="1050">
              <a:solidFill>
                <a:schemeClr val="dk1"/>
              </a:solidFill>
              <a:latin typeface="Arial Narrow"/>
              <a:ea typeface="Arial Narrow"/>
              <a:cs typeface="Arial Narrow"/>
              <a:sym typeface="Arial Narrow"/>
            </a:endParaRPr>
          </a:p>
        </p:txBody>
      </p:sp>
      <p:sp>
        <p:nvSpPr>
          <p:cNvPr id="1283" name="Google Shape;1283;p29"/>
          <p:cNvSpPr/>
          <p:nvPr/>
        </p:nvSpPr>
        <p:spPr>
          <a:xfrm>
            <a:off x="239512" y="4829476"/>
            <a:ext cx="31813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Curso de vida de los casos notificados de intento de suicidio. Periodo epidemiológico 12. 2022. </a:t>
            </a:r>
            <a:endParaRPr/>
          </a:p>
        </p:txBody>
      </p:sp>
      <p:grpSp>
        <p:nvGrpSpPr>
          <p:cNvPr id="1284" name="Google Shape;1284;p29"/>
          <p:cNvGrpSpPr/>
          <p:nvPr/>
        </p:nvGrpSpPr>
        <p:grpSpPr>
          <a:xfrm>
            <a:off x="1566124" y="614149"/>
            <a:ext cx="3599812" cy="1558333"/>
            <a:chOff x="201462" y="-3092190"/>
            <a:chExt cx="5615467" cy="2421116"/>
          </a:xfrm>
        </p:grpSpPr>
        <p:pic>
          <p:nvPicPr>
            <p:cNvPr id="1285" name="Google Shape;1285;p29"/>
            <p:cNvPicPr preferRelativeResize="0"/>
            <p:nvPr/>
          </p:nvPicPr>
          <p:blipFill rotWithShape="1">
            <a:blip r:embed="rId3">
              <a:alphaModFix/>
            </a:blip>
            <a:srcRect b="0" l="0" r="0" t="0"/>
            <a:stretch/>
          </p:blipFill>
          <p:spPr>
            <a:xfrm>
              <a:off x="201462" y="-3092190"/>
              <a:ext cx="1171575" cy="1076325"/>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286" name="Google Shape;1286;p29"/>
            <p:cNvPicPr preferRelativeResize="0"/>
            <p:nvPr/>
          </p:nvPicPr>
          <p:blipFill rotWithShape="1">
            <a:blip r:embed="rId4">
              <a:alphaModFix/>
            </a:blip>
            <a:srcRect b="0" l="0" r="0" t="0"/>
            <a:stretch/>
          </p:blipFill>
          <p:spPr>
            <a:xfrm>
              <a:off x="367005" y="-1890274"/>
              <a:ext cx="1028699" cy="121920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287" name="Google Shape;1287;p29"/>
            <p:cNvPicPr preferRelativeResize="0"/>
            <p:nvPr/>
          </p:nvPicPr>
          <p:blipFill rotWithShape="1">
            <a:blip r:embed="rId5">
              <a:alphaModFix/>
            </a:blip>
            <a:srcRect b="0" l="0" r="0" t="0"/>
            <a:stretch/>
          </p:blipFill>
          <p:spPr>
            <a:xfrm>
              <a:off x="3217961" y="-1883222"/>
              <a:ext cx="1029111" cy="1177304"/>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1288" name="Google Shape;1288;p29"/>
            <p:cNvSpPr/>
            <p:nvPr/>
          </p:nvSpPr>
          <p:spPr>
            <a:xfrm rot="10800000">
              <a:off x="1444980" y="-2715136"/>
              <a:ext cx="269965" cy="352089"/>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289" name="Google Shape;1289;p29"/>
            <p:cNvSpPr/>
            <p:nvPr/>
          </p:nvSpPr>
          <p:spPr>
            <a:xfrm>
              <a:off x="1813500" y="-2825077"/>
              <a:ext cx="1238547" cy="576003"/>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73,43%</a:t>
              </a:r>
              <a:endParaRPr b="1" sz="1400">
                <a:solidFill>
                  <a:schemeClr val="dk1"/>
                </a:solidFill>
                <a:latin typeface="Arial Narrow"/>
                <a:ea typeface="Arial Narrow"/>
                <a:cs typeface="Arial Narrow"/>
                <a:sym typeface="Arial Narrow"/>
              </a:endParaRPr>
            </a:p>
          </p:txBody>
        </p:sp>
        <p:sp>
          <p:nvSpPr>
            <p:cNvPr id="1290" name="Google Shape;1290;p29"/>
            <p:cNvSpPr/>
            <p:nvPr/>
          </p:nvSpPr>
          <p:spPr>
            <a:xfrm rot="10800000">
              <a:off x="4276386" y="-2735518"/>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291" name="Google Shape;1291;p29"/>
            <p:cNvSpPr/>
            <p:nvPr/>
          </p:nvSpPr>
          <p:spPr>
            <a:xfrm>
              <a:off x="4644907" y="-2845458"/>
              <a:ext cx="1172022" cy="576003"/>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14,31%</a:t>
              </a:r>
              <a:endParaRPr b="1" sz="1400">
                <a:solidFill>
                  <a:schemeClr val="dk1"/>
                </a:solidFill>
                <a:latin typeface="Arial Narrow"/>
                <a:ea typeface="Arial Narrow"/>
                <a:cs typeface="Arial Narrow"/>
                <a:sym typeface="Arial Narrow"/>
              </a:endParaRPr>
            </a:p>
          </p:txBody>
        </p:sp>
        <p:sp>
          <p:nvSpPr>
            <p:cNvPr id="1292" name="Google Shape;1292;p29"/>
            <p:cNvSpPr/>
            <p:nvPr/>
          </p:nvSpPr>
          <p:spPr>
            <a:xfrm rot="10800000">
              <a:off x="1440801" y="-1456720"/>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293" name="Google Shape;1293;p29"/>
            <p:cNvSpPr/>
            <p:nvPr/>
          </p:nvSpPr>
          <p:spPr>
            <a:xfrm>
              <a:off x="1809321" y="-1566661"/>
              <a:ext cx="1124063" cy="576005"/>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5,49%</a:t>
              </a:r>
              <a:endParaRPr b="1" sz="1400">
                <a:solidFill>
                  <a:schemeClr val="dk1"/>
                </a:solidFill>
                <a:latin typeface="Arial Narrow"/>
                <a:ea typeface="Arial Narrow"/>
                <a:cs typeface="Arial Narrow"/>
                <a:sym typeface="Arial Narrow"/>
              </a:endParaRPr>
            </a:p>
          </p:txBody>
        </p:sp>
        <p:sp>
          <p:nvSpPr>
            <p:cNvPr id="1294" name="Google Shape;1294;p29"/>
            <p:cNvSpPr/>
            <p:nvPr/>
          </p:nvSpPr>
          <p:spPr>
            <a:xfrm rot="10800000">
              <a:off x="4365499" y="-1491264"/>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295" name="Google Shape;1295;p29"/>
            <p:cNvSpPr/>
            <p:nvPr/>
          </p:nvSpPr>
          <p:spPr>
            <a:xfrm>
              <a:off x="4734017" y="-1601205"/>
              <a:ext cx="1082910" cy="576005"/>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4,25%</a:t>
              </a:r>
              <a:endParaRPr b="1" sz="1400">
                <a:solidFill>
                  <a:schemeClr val="dk1"/>
                </a:solidFill>
                <a:latin typeface="Arial Narrow"/>
                <a:ea typeface="Arial Narrow"/>
                <a:cs typeface="Arial Narrow"/>
                <a:sym typeface="Arial Narrow"/>
              </a:endParaRPr>
            </a:p>
          </p:txBody>
        </p:sp>
      </p:grpSp>
      <p:sp>
        <p:nvSpPr>
          <p:cNvPr id="1296" name="Google Shape;1296;p29"/>
          <p:cNvSpPr txBox="1"/>
          <p:nvPr/>
        </p:nvSpPr>
        <p:spPr>
          <a:xfrm>
            <a:off x="2195869" y="1110754"/>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1832 casos</a:t>
            </a:r>
            <a:endParaRPr/>
          </a:p>
        </p:txBody>
      </p:sp>
      <p:sp>
        <p:nvSpPr>
          <p:cNvPr id="1297" name="Google Shape;1297;p29"/>
          <p:cNvSpPr txBox="1"/>
          <p:nvPr/>
        </p:nvSpPr>
        <p:spPr>
          <a:xfrm>
            <a:off x="3996069" y="1156864"/>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357 casos</a:t>
            </a:r>
            <a:endParaRPr b="1" sz="1200">
              <a:solidFill>
                <a:schemeClr val="dk1"/>
              </a:solidFill>
              <a:latin typeface="Arial Narrow"/>
              <a:ea typeface="Arial Narrow"/>
              <a:cs typeface="Arial Narrow"/>
              <a:sym typeface="Arial Narrow"/>
            </a:endParaRPr>
          </a:p>
        </p:txBody>
      </p:sp>
      <p:sp>
        <p:nvSpPr>
          <p:cNvPr id="1298" name="Google Shape;1298;p29"/>
          <p:cNvSpPr txBox="1"/>
          <p:nvPr/>
        </p:nvSpPr>
        <p:spPr>
          <a:xfrm>
            <a:off x="2123861" y="1966785"/>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137 casos</a:t>
            </a:r>
            <a:endParaRPr/>
          </a:p>
        </p:txBody>
      </p:sp>
      <p:sp>
        <p:nvSpPr>
          <p:cNvPr id="1299" name="Google Shape;1299;p29"/>
          <p:cNvSpPr txBox="1"/>
          <p:nvPr/>
        </p:nvSpPr>
        <p:spPr>
          <a:xfrm>
            <a:off x="4032498" y="199642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106 casos</a:t>
            </a:r>
            <a:endParaRPr/>
          </a:p>
        </p:txBody>
      </p:sp>
      <p:sp>
        <p:nvSpPr>
          <p:cNvPr id="1300" name="Google Shape;1300;p29"/>
          <p:cNvSpPr/>
          <p:nvPr/>
        </p:nvSpPr>
        <p:spPr>
          <a:xfrm>
            <a:off x="4125305" y="4963406"/>
            <a:ext cx="35075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Factores desencadenantes de intento de suicidio. Periodo epidemiológico 12. 2022. </a:t>
            </a:r>
            <a:endParaRPr/>
          </a:p>
        </p:txBody>
      </p:sp>
      <p:sp>
        <p:nvSpPr>
          <p:cNvPr id="1301" name="Google Shape;1301;p29"/>
          <p:cNvSpPr/>
          <p:nvPr/>
        </p:nvSpPr>
        <p:spPr>
          <a:xfrm>
            <a:off x="1925567" y="7380312"/>
            <a:ext cx="35204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Factores de riesgo de intento de suicidio. Periodo epidemiológico 12. 2022. </a:t>
            </a:r>
            <a:endParaRPr/>
          </a:p>
        </p:txBody>
      </p:sp>
      <p:sp>
        <p:nvSpPr>
          <p:cNvPr id="1302" name="Google Shape;1302;p29"/>
          <p:cNvSpPr/>
          <p:nvPr/>
        </p:nvSpPr>
        <p:spPr>
          <a:xfrm>
            <a:off x="-27139" y="7924844"/>
            <a:ext cx="7135004" cy="122341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El intento de suicidio es uno de los eventos de interés en salud pública que da cuenta de la salud mental de una comunidad. Cabe resaltar que algunas situaciones que pueden favorecer esta situación y que se han percibido en las visitas epidemiológicas de campo son: problemas familiares, problemas con la pareja o expareja, problemas económicos y judiciales, violencia física o sexual, entre otras. La relación hombre: mujer es de aproximadamente 2 mujeres por cada hombre, en tanto que de acuerdo al curso de vida, las personas más afectadas se encuentran entre los 10 y los 29 años de edad, siendo el 73,7% del total de los casos. La cobertura de las visitas de campo que realizan los psicólogos de la secretaría de salud es del 53,7%, con respecto a los casos notificados hasta el período epidemiológico 12. El evento se está registrando desde la primera infancia, situación que debe ser tenida en cuenta al momento de diseñar estrategias de prevención</a:t>
            </a:r>
            <a:endParaRPr sz="1050">
              <a:solidFill>
                <a:schemeClr val="dk1"/>
              </a:solidFill>
              <a:latin typeface="Arial Narrow"/>
              <a:ea typeface="Arial Narrow"/>
              <a:cs typeface="Arial Narrow"/>
              <a:sym typeface="Arial Narrow"/>
            </a:endParaRPr>
          </a:p>
        </p:txBody>
      </p:sp>
      <p:sp>
        <p:nvSpPr>
          <p:cNvPr id="1303" name="Google Shape;1303;p29"/>
          <p:cNvSpPr/>
          <p:nvPr/>
        </p:nvSpPr>
        <p:spPr>
          <a:xfrm>
            <a:off x="-1849" y="7645552"/>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04" name="Google Shape;1304;p29"/>
          <p:cNvGrpSpPr/>
          <p:nvPr/>
        </p:nvGrpSpPr>
        <p:grpSpPr>
          <a:xfrm>
            <a:off x="190189" y="7663143"/>
            <a:ext cx="3446504" cy="276999"/>
            <a:chOff x="2448322" y="33831"/>
            <a:chExt cx="3446504" cy="276999"/>
          </a:xfrm>
        </p:grpSpPr>
        <p:sp>
          <p:nvSpPr>
            <p:cNvPr id="1305" name="Google Shape;1305;p29"/>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06" name="Google Shape;1306;p29"/>
            <p:cNvCxnSpPr>
              <a:stCxn id="1305"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307" name="Google Shape;1307;p29"/>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descr="https://i1.wp.com/periodicovictoria.mx/wp-content/uploads/2016/04/1-infografi%CC%81a-suicidio.jpg?fit=1403%2C1500" id="1308" name="Google Shape;1308;p2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309" name="Google Shape;1309;p29"/>
          <p:cNvPicPr preferRelativeResize="0"/>
          <p:nvPr/>
        </p:nvPicPr>
        <p:blipFill rotWithShape="1">
          <a:blip r:embed="rId6">
            <a:alphaModFix/>
          </a:blip>
          <a:srcRect b="0" l="0" r="0" t="0"/>
          <a:stretch/>
        </p:blipFill>
        <p:spPr>
          <a:xfrm>
            <a:off x="3420861" y="706877"/>
            <a:ext cx="704106" cy="375523"/>
          </a:xfrm>
          <a:prstGeom prst="rect">
            <a:avLst/>
          </a:prstGeom>
          <a:noFill/>
          <a:ln>
            <a:noFill/>
          </a:ln>
        </p:spPr>
      </p:pic>
      <p:sp>
        <p:nvSpPr>
          <p:cNvPr id="1310" name="Google Shape;1310;p29"/>
          <p:cNvSpPr/>
          <p:nvPr/>
        </p:nvSpPr>
        <p:spPr>
          <a:xfrm>
            <a:off x="1786566" y="2239347"/>
            <a:ext cx="3507593" cy="4154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Mecanismo de intento de suicidio. Periodo epidemiológico 12  2022 </a:t>
            </a:r>
            <a:endParaRPr/>
          </a:p>
        </p:txBody>
      </p:sp>
      <p:graphicFrame>
        <p:nvGraphicFramePr>
          <p:cNvPr id="1311" name="Google Shape;1311;p29"/>
          <p:cNvGraphicFramePr/>
          <p:nvPr/>
        </p:nvGraphicFramePr>
        <p:xfrm>
          <a:off x="-93649" y="2654845"/>
          <a:ext cx="3833961" cy="2433575"/>
        </p:xfrm>
        <a:graphic>
          <a:graphicData uri="http://schemas.openxmlformats.org/drawingml/2006/chart">
            <c:chart r:id="rId7"/>
          </a:graphicData>
        </a:graphic>
      </p:graphicFrame>
      <p:graphicFrame>
        <p:nvGraphicFramePr>
          <p:cNvPr id="1312" name="Google Shape;1312;p29"/>
          <p:cNvGraphicFramePr/>
          <p:nvPr/>
        </p:nvGraphicFramePr>
        <p:xfrm>
          <a:off x="3099010" y="2600064"/>
          <a:ext cx="4133851" cy="2543175"/>
        </p:xfrm>
        <a:graphic>
          <a:graphicData uri="http://schemas.openxmlformats.org/drawingml/2006/chart">
            <c:chart r:id="rId8"/>
          </a:graphicData>
        </a:graphic>
      </p:graphicFrame>
      <p:graphicFrame>
        <p:nvGraphicFramePr>
          <p:cNvPr id="1313" name="Google Shape;1313;p29"/>
          <p:cNvGraphicFramePr/>
          <p:nvPr/>
        </p:nvGraphicFramePr>
        <p:xfrm>
          <a:off x="1146054" y="5134261"/>
          <a:ext cx="3810001" cy="2409825"/>
        </p:xfrm>
        <a:graphic>
          <a:graphicData uri="http://schemas.openxmlformats.org/drawingml/2006/chart">
            <c:chart r:id="rId9"/>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a:t>
            </a:r>
            <a:endParaRPr/>
          </a:p>
        </p:txBody>
      </p:sp>
      <p:sp>
        <p:nvSpPr>
          <p:cNvPr id="117" name="Google Shape;117;p3"/>
          <p:cNvSpPr txBox="1"/>
          <p:nvPr>
            <p:ph type="title"/>
          </p:nvPr>
        </p:nvSpPr>
        <p:spPr>
          <a:xfrm>
            <a:off x="205739" y="2937799"/>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Contenido</a:t>
            </a:r>
            <a:endParaRPr/>
          </a:p>
        </p:txBody>
      </p:sp>
      <p:grpSp>
        <p:nvGrpSpPr>
          <p:cNvPr id="118" name="Google Shape;118;p3"/>
          <p:cNvGrpSpPr/>
          <p:nvPr/>
        </p:nvGrpSpPr>
        <p:grpSpPr>
          <a:xfrm>
            <a:off x="0" y="107504"/>
            <a:ext cx="7200898" cy="1987144"/>
            <a:chOff x="0" y="14519"/>
            <a:chExt cx="7200898" cy="2078230"/>
          </a:xfrm>
        </p:grpSpPr>
        <p:sp>
          <p:nvSpPr>
            <p:cNvPr id="119" name="Google Shape;119;p3"/>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20" name="Google Shape;120;p3"/>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121" name="Google Shape;121;p3"/>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22" name="Google Shape;122;p3"/>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12 de 2022 - Reporte Semanas 1 a 48 (Hasta diciembre 02 de 2022)</a:t>
            </a:r>
            <a:endParaRPr sz="1200">
              <a:solidFill>
                <a:schemeClr val="dk1"/>
              </a:solidFill>
              <a:latin typeface="Times New Roman"/>
              <a:ea typeface="Times New Roman"/>
              <a:cs typeface="Times New Roman"/>
              <a:sym typeface="Times New Roman"/>
            </a:endParaRPr>
          </a:p>
        </p:txBody>
      </p:sp>
      <p:graphicFrame>
        <p:nvGraphicFramePr>
          <p:cNvPr id="123" name="Google Shape;123;p3"/>
          <p:cNvGraphicFramePr/>
          <p:nvPr/>
        </p:nvGraphicFramePr>
        <p:xfrm>
          <a:off x="288082" y="3347864"/>
          <a:ext cx="3000000" cy="3000000"/>
        </p:xfrm>
        <a:graphic>
          <a:graphicData uri="http://schemas.openxmlformats.org/drawingml/2006/table">
            <a:tbl>
              <a:tblPr>
                <a:noFill/>
                <a:tableStyleId>{40584C3A-2F8A-4840-B263-C5A4AD1582C1}</a:tableStyleId>
              </a:tblPr>
              <a:tblGrid>
                <a:gridCol w="2966575"/>
                <a:gridCol w="2966575"/>
                <a:gridCol w="712350"/>
              </a:tblGrid>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IRA-Consulta ambulatoria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18</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a:t>
                      </a:r>
                      <a:r>
                        <a:rPr b="1" i="0" lang="es-ES" sz="1100" u="none" strike="noStrike">
                          <a:solidFill>
                            <a:schemeClr val="dk1"/>
                          </a:solidFill>
                          <a:latin typeface="Arial Narrow"/>
                          <a:ea typeface="Arial Narrow"/>
                          <a:cs typeface="Arial Narrow"/>
                          <a:sym typeface="Arial Narrow"/>
                        </a:rPr>
                        <a:t>-Hospitalizados</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19</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a:t>
                      </a:r>
                      <a:r>
                        <a:rPr b="1" i="0" lang="es-ES" sz="1100" u="none" strike="noStrike">
                          <a:solidFill>
                            <a:schemeClr val="dk1"/>
                          </a:solidFill>
                          <a:latin typeface="Arial Narrow"/>
                          <a:ea typeface="Arial Narrow"/>
                          <a:cs typeface="Arial Narrow"/>
                          <a:sym typeface="Arial Narrow"/>
                        </a:rPr>
                        <a:t>-Hospitalizados en UCI</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20</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25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ESI – IRAG Centinela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21</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Grave Inusitada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23</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8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Infección asociadas a dispositivos en UCI</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UCI adultos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25</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Hospitalización adultos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26</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Intento de suicidio</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27</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0075">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VIH</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Calibri"/>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30</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Mortalidad materna- MM</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33</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6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Morbilidad materna extrema - MME</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Mortalidad perinatal y neonatal tardía MPNNT</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35</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Sífilis Gestacional SG</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36</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Sífilis Congénita  SC</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37</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522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Gestantes con diagnóstico de VIH y Trasmisión Materno Infantil TMI de VIH.</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38</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Gestantes con diagnóstico de Hepatitis B y Trasmisión Materno Infantil TMI de la Hepatitis B.</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39</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6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Violencia de género e intrafamiliar</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40</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Búsqueda Activa Institucional BAI</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44</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7" name="Shape 1317"/>
        <p:cNvGrpSpPr/>
        <p:nvPr/>
      </p:nvGrpSpPr>
      <p:grpSpPr>
        <a:xfrm>
          <a:off x="0" y="0"/>
          <a:ext cx="0" cy="0"/>
          <a:chOff x="0" y="0"/>
          <a:chExt cx="0" cy="0"/>
        </a:xfrm>
      </p:grpSpPr>
      <p:pic>
        <p:nvPicPr>
          <p:cNvPr id="1318" name="Google Shape;1318;p30"/>
          <p:cNvPicPr preferRelativeResize="0"/>
          <p:nvPr/>
        </p:nvPicPr>
        <p:blipFill rotWithShape="1">
          <a:blip r:embed="rId3">
            <a:alphaModFix/>
          </a:blip>
          <a:srcRect b="0" l="0" r="0" t="0"/>
          <a:stretch/>
        </p:blipFill>
        <p:spPr>
          <a:xfrm>
            <a:off x="-628" y="-756"/>
            <a:ext cx="2259818" cy="3636652"/>
          </a:xfrm>
          <a:prstGeom prst="rect">
            <a:avLst/>
          </a:prstGeom>
          <a:noFill/>
          <a:ln>
            <a:noFill/>
          </a:ln>
        </p:spPr>
      </p:pic>
      <p:sp>
        <p:nvSpPr>
          <p:cNvPr id="1319" name="Google Shape;1319;p30"/>
          <p:cNvSpPr/>
          <p:nvPr/>
        </p:nvSpPr>
        <p:spPr>
          <a:xfrm>
            <a:off x="670424" y="467544"/>
            <a:ext cx="5004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C00000"/>
                </a:solidFill>
                <a:latin typeface="Arial Narrow"/>
                <a:ea typeface="Arial Narrow"/>
                <a:cs typeface="Arial Narrow"/>
                <a:sym typeface="Arial Narrow"/>
              </a:rPr>
              <a:t>VIH</a:t>
            </a:r>
            <a:endParaRPr sz="1800">
              <a:solidFill>
                <a:schemeClr val="dk1"/>
              </a:solidFill>
              <a:latin typeface="Calibri"/>
              <a:ea typeface="Calibri"/>
              <a:cs typeface="Calibri"/>
              <a:sym typeface="Calibri"/>
            </a:endParaRPr>
          </a:p>
        </p:txBody>
      </p:sp>
      <p:sp>
        <p:nvSpPr>
          <p:cNvPr id="1320" name="Google Shape;1320;p30"/>
          <p:cNvSpPr txBox="1"/>
          <p:nvPr/>
        </p:nvSpPr>
        <p:spPr>
          <a:xfrm>
            <a:off x="-629" y="3275856"/>
            <a:ext cx="22209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12 - 2022</a:t>
            </a:r>
            <a:endParaRPr/>
          </a:p>
        </p:txBody>
      </p:sp>
      <p:pic>
        <p:nvPicPr>
          <p:cNvPr id="1321" name="Google Shape;1321;p30"/>
          <p:cNvPicPr preferRelativeResize="0"/>
          <p:nvPr/>
        </p:nvPicPr>
        <p:blipFill rotWithShape="1">
          <a:blip r:embed="rId4">
            <a:alphaModFix/>
          </a:blip>
          <a:srcRect b="0" l="0" r="0" t="51431"/>
          <a:stretch/>
        </p:blipFill>
        <p:spPr>
          <a:xfrm>
            <a:off x="-628" y="3635896"/>
            <a:ext cx="2295053" cy="3722567"/>
          </a:xfrm>
          <a:prstGeom prst="rect">
            <a:avLst/>
          </a:prstGeom>
          <a:noFill/>
          <a:ln>
            <a:noFill/>
          </a:ln>
        </p:spPr>
      </p:pic>
      <p:grpSp>
        <p:nvGrpSpPr>
          <p:cNvPr id="1322" name="Google Shape;1322;p30"/>
          <p:cNvGrpSpPr/>
          <p:nvPr/>
        </p:nvGrpSpPr>
        <p:grpSpPr>
          <a:xfrm>
            <a:off x="109142" y="5846294"/>
            <a:ext cx="1892650" cy="488476"/>
            <a:chOff x="2397524" y="3379972"/>
            <a:chExt cx="4508500" cy="904875"/>
          </a:xfrm>
        </p:grpSpPr>
        <p:pic>
          <p:nvPicPr>
            <p:cNvPr id="1323" name="Google Shape;1323;p30"/>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324" name="Google Shape;1324;p30"/>
            <p:cNvSpPr txBox="1"/>
            <p:nvPr/>
          </p:nvSpPr>
          <p:spPr>
            <a:xfrm>
              <a:off x="3213823" y="3478755"/>
              <a:ext cx="19067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1713</a:t>
              </a:r>
              <a:endParaRPr b="1" sz="1800">
                <a:solidFill>
                  <a:schemeClr val="dk1"/>
                </a:solidFill>
                <a:latin typeface="Arial Narrow"/>
                <a:ea typeface="Arial Narrow"/>
                <a:cs typeface="Arial Narrow"/>
                <a:sym typeface="Arial Narrow"/>
              </a:endParaRPr>
            </a:p>
          </p:txBody>
        </p:sp>
      </p:grpSp>
      <p:sp>
        <p:nvSpPr>
          <p:cNvPr id="1325" name="Google Shape;1325;p30"/>
          <p:cNvSpPr/>
          <p:nvPr/>
        </p:nvSpPr>
        <p:spPr>
          <a:xfrm>
            <a:off x="2171614" y="3260571"/>
            <a:ext cx="494601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Figura. Canal endémico de VIH. Medellín, a Periodo epidemiológico 12  acumulado  de 2022. </a:t>
            </a:r>
            <a:endParaRPr/>
          </a:p>
        </p:txBody>
      </p:sp>
      <p:sp>
        <p:nvSpPr>
          <p:cNvPr id="1326" name="Google Shape;1326;p3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1327" name="Google Shape;1327;p3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cxnSp>
        <p:nvCxnSpPr>
          <p:cNvPr id="1328" name="Google Shape;1328;p30"/>
          <p:cNvCxnSpPr/>
          <p:nvPr/>
        </p:nvCxnSpPr>
        <p:spPr>
          <a:xfrm>
            <a:off x="2736354" y="205580"/>
            <a:ext cx="648072" cy="0"/>
          </a:xfrm>
          <a:prstGeom prst="straightConnector1">
            <a:avLst/>
          </a:prstGeom>
          <a:noFill/>
          <a:ln cap="flat" cmpd="sng" w="28575">
            <a:solidFill>
              <a:srgbClr val="C00000"/>
            </a:solidFill>
            <a:prstDash val="solid"/>
            <a:round/>
            <a:headEnd len="sm" w="sm" type="none"/>
            <a:tailEnd len="sm" w="sm" type="none"/>
          </a:ln>
        </p:spPr>
      </p:cxnSp>
      <p:sp>
        <p:nvSpPr>
          <p:cNvPr id="1329" name="Google Shape;1329;p30"/>
          <p:cNvSpPr/>
          <p:nvPr/>
        </p:nvSpPr>
        <p:spPr>
          <a:xfrm>
            <a:off x="2259190" y="6935461"/>
            <a:ext cx="494601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800">
                <a:solidFill>
                  <a:schemeClr val="dk1"/>
                </a:solidFill>
                <a:latin typeface="Arial Narrow"/>
                <a:ea typeface="Arial Narrow"/>
                <a:cs typeface="Arial Narrow"/>
                <a:sym typeface="Arial Narrow"/>
              </a:rPr>
              <a:t>Figura. Comportamiento de VIH. Medellín, a Periodo epidemiológico 12  acumulado de 2019-2022. </a:t>
            </a:r>
            <a:endParaRPr/>
          </a:p>
        </p:txBody>
      </p:sp>
      <p:sp>
        <p:nvSpPr>
          <p:cNvPr id="1330" name="Google Shape;1330;p30"/>
          <p:cNvSpPr txBox="1"/>
          <p:nvPr/>
        </p:nvSpPr>
        <p:spPr>
          <a:xfrm>
            <a:off x="7150" y="6519963"/>
            <a:ext cx="224357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incrementó en un 2,5%</a:t>
            </a:r>
            <a:endParaRPr b="1" sz="1200">
              <a:solidFill>
                <a:schemeClr val="dk1"/>
              </a:solidFill>
              <a:latin typeface="Arial Narrow"/>
              <a:ea typeface="Arial Narrow"/>
              <a:cs typeface="Arial Narrow"/>
              <a:sym typeface="Arial Narrow"/>
            </a:endParaRPr>
          </a:p>
        </p:txBody>
      </p:sp>
      <p:sp>
        <p:nvSpPr>
          <p:cNvPr id="1331" name="Google Shape;1331;p3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30</a:t>
            </a:r>
            <a:endParaRPr b="1" sz="1050">
              <a:solidFill>
                <a:schemeClr val="dk1"/>
              </a:solidFill>
              <a:latin typeface="Arial Narrow"/>
              <a:ea typeface="Arial Narrow"/>
              <a:cs typeface="Arial Narrow"/>
              <a:sym typeface="Arial Narrow"/>
            </a:endParaRPr>
          </a:p>
        </p:txBody>
      </p:sp>
      <p:sp>
        <p:nvSpPr>
          <p:cNvPr id="1332" name="Google Shape;1332;p30"/>
          <p:cNvSpPr/>
          <p:nvPr/>
        </p:nvSpPr>
        <p:spPr>
          <a:xfrm>
            <a:off x="21382" y="738031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33" name="Google Shape;1333;p30"/>
          <p:cNvGrpSpPr/>
          <p:nvPr/>
        </p:nvGrpSpPr>
        <p:grpSpPr>
          <a:xfrm>
            <a:off x="144066" y="7493840"/>
            <a:ext cx="3446504" cy="276999"/>
            <a:chOff x="2448322" y="74775"/>
            <a:chExt cx="3446504" cy="276999"/>
          </a:xfrm>
        </p:grpSpPr>
        <p:sp>
          <p:nvSpPr>
            <p:cNvPr id="1334" name="Google Shape;1334;p3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35" name="Google Shape;1335;p30"/>
            <p:cNvCxnSpPr>
              <a:stCxn id="133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36" name="Google Shape;1336;p3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1337" name="Google Shape;1337;p30"/>
          <p:cNvSpPr txBox="1"/>
          <p:nvPr/>
        </p:nvSpPr>
        <p:spPr>
          <a:xfrm>
            <a:off x="2294426" y="8139590"/>
            <a:ext cx="248707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por 100.000 habitantes</a:t>
            </a:r>
            <a:endParaRPr b="1" sz="1100">
              <a:solidFill>
                <a:schemeClr val="dk1"/>
              </a:solidFill>
              <a:latin typeface="Arial Narrow"/>
              <a:ea typeface="Arial Narrow"/>
              <a:cs typeface="Arial Narrow"/>
              <a:sym typeface="Arial Narrow"/>
            </a:endParaRPr>
          </a:p>
        </p:txBody>
      </p:sp>
      <p:sp>
        <p:nvSpPr>
          <p:cNvPr id="1338" name="Google Shape;1338;p30"/>
          <p:cNvSpPr txBox="1"/>
          <p:nvPr/>
        </p:nvSpPr>
        <p:spPr>
          <a:xfrm>
            <a:off x="2811907" y="8597292"/>
            <a:ext cx="123623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65,5 * 100 mil</a:t>
            </a:r>
            <a:endParaRPr/>
          </a:p>
        </p:txBody>
      </p:sp>
      <p:sp>
        <p:nvSpPr>
          <p:cNvPr id="1339" name="Google Shape;1339;p30"/>
          <p:cNvSpPr txBox="1"/>
          <p:nvPr/>
        </p:nvSpPr>
        <p:spPr>
          <a:xfrm>
            <a:off x="50" y="8918902"/>
            <a:ext cx="694596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Nota: Los datos del presente boletín corresponden a cifras preliminares.</a:t>
            </a:r>
            <a:endParaRPr sz="1000">
              <a:solidFill>
                <a:schemeClr val="dk1"/>
              </a:solidFill>
              <a:latin typeface="Calibri"/>
              <a:ea typeface="Calibri"/>
              <a:cs typeface="Calibri"/>
              <a:sym typeface="Calibri"/>
            </a:endParaRPr>
          </a:p>
        </p:txBody>
      </p:sp>
      <p:graphicFrame>
        <p:nvGraphicFramePr>
          <p:cNvPr id="1340" name="Google Shape;1340;p30"/>
          <p:cNvGraphicFramePr/>
          <p:nvPr/>
        </p:nvGraphicFramePr>
        <p:xfrm>
          <a:off x="2171614" y="357983"/>
          <a:ext cx="5050668" cy="2917873"/>
        </p:xfrm>
        <a:graphic>
          <a:graphicData uri="http://schemas.openxmlformats.org/drawingml/2006/chart">
            <c:chart r:id="rId6"/>
          </a:graphicData>
        </a:graphic>
      </p:graphicFrame>
      <p:graphicFrame>
        <p:nvGraphicFramePr>
          <p:cNvPr id="1341" name="Google Shape;1341;p30"/>
          <p:cNvGraphicFramePr/>
          <p:nvPr/>
        </p:nvGraphicFramePr>
        <p:xfrm>
          <a:off x="2171614" y="3851919"/>
          <a:ext cx="5029286" cy="3024337"/>
        </p:xfrm>
        <a:graphic>
          <a:graphicData uri="http://schemas.openxmlformats.org/drawingml/2006/chart">
            <c:chart r:id="rId7"/>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5" name="Shape 1345"/>
        <p:cNvGrpSpPr/>
        <p:nvPr/>
      </p:nvGrpSpPr>
      <p:grpSpPr>
        <a:xfrm>
          <a:off x="0" y="0"/>
          <a:ext cx="0" cy="0"/>
          <a:chOff x="0" y="0"/>
          <a:chExt cx="0" cy="0"/>
        </a:xfrm>
      </p:grpSpPr>
      <p:sp>
        <p:nvSpPr>
          <p:cNvPr id="1346" name="Google Shape;1346;p31"/>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47" name="Google Shape;1347;p31"/>
          <p:cNvGrpSpPr/>
          <p:nvPr/>
        </p:nvGrpSpPr>
        <p:grpSpPr>
          <a:xfrm>
            <a:off x="2491847" y="2792275"/>
            <a:ext cx="1881594" cy="1358120"/>
            <a:chOff x="3232545" y="2931806"/>
            <a:chExt cx="1881594" cy="1358120"/>
          </a:xfrm>
        </p:grpSpPr>
        <p:pic>
          <p:nvPicPr>
            <p:cNvPr id="1348" name="Google Shape;1348;p31"/>
            <p:cNvPicPr preferRelativeResize="0"/>
            <p:nvPr/>
          </p:nvPicPr>
          <p:blipFill rotWithShape="1">
            <a:blip r:embed="rId3">
              <a:alphaModFix/>
            </a:blip>
            <a:srcRect b="0" l="0" r="0" t="0"/>
            <a:stretch/>
          </p:blipFill>
          <p:spPr>
            <a:xfrm>
              <a:off x="3685453" y="2931806"/>
              <a:ext cx="933450" cy="742950"/>
            </a:xfrm>
            <a:prstGeom prst="rect">
              <a:avLst/>
            </a:prstGeom>
            <a:noFill/>
            <a:ln>
              <a:noFill/>
            </a:ln>
          </p:spPr>
        </p:pic>
        <p:grpSp>
          <p:nvGrpSpPr>
            <p:cNvPr id="1349" name="Google Shape;1349;p31"/>
            <p:cNvGrpSpPr/>
            <p:nvPr/>
          </p:nvGrpSpPr>
          <p:grpSpPr>
            <a:xfrm>
              <a:off x="3232545" y="3564985"/>
              <a:ext cx="1881594" cy="724941"/>
              <a:chOff x="-103304" y="7072716"/>
              <a:chExt cx="1427628" cy="724941"/>
            </a:xfrm>
          </p:grpSpPr>
          <p:sp>
            <p:nvSpPr>
              <p:cNvPr id="1350" name="Google Shape;1350;p3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351" name="Google Shape;1351;p31"/>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62,52%</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27,26%</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grpSp>
        <p:nvGrpSpPr>
          <p:cNvPr id="1352" name="Google Shape;1352;p31"/>
          <p:cNvGrpSpPr/>
          <p:nvPr/>
        </p:nvGrpSpPr>
        <p:grpSpPr>
          <a:xfrm>
            <a:off x="5004639" y="2764717"/>
            <a:ext cx="1690560" cy="1385678"/>
            <a:chOff x="5322204" y="2849006"/>
            <a:chExt cx="1690560" cy="1385678"/>
          </a:xfrm>
        </p:grpSpPr>
        <p:pic>
          <p:nvPicPr>
            <p:cNvPr id="1353" name="Google Shape;1353;p31"/>
            <p:cNvPicPr preferRelativeResize="0"/>
            <p:nvPr/>
          </p:nvPicPr>
          <p:blipFill rotWithShape="1">
            <a:blip r:embed="rId4">
              <a:alphaModFix/>
            </a:blip>
            <a:srcRect b="0" l="0" r="0" t="0"/>
            <a:stretch/>
          </p:blipFill>
          <p:spPr>
            <a:xfrm>
              <a:off x="5575328" y="2849006"/>
              <a:ext cx="942975" cy="771525"/>
            </a:xfrm>
            <a:prstGeom prst="rect">
              <a:avLst/>
            </a:prstGeom>
            <a:noFill/>
            <a:ln>
              <a:noFill/>
            </a:ln>
          </p:spPr>
        </p:pic>
        <p:grpSp>
          <p:nvGrpSpPr>
            <p:cNvPr id="1354" name="Google Shape;1354;p31"/>
            <p:cNvGrpSpPr/>
            <p:nvPr/>
          </p:nvGrpSpPr>
          <p:grpSpPr>
            <a:xfrm>
              <a:off x="5322204" y="3584039"/>
              <a:ext cx="1690560" cy="650645"/>
              <a:chOff x="-14122" y="7072716"/>
              <a:chExt cx="1282684" cy="650645"/>
            </a:xfrm>
          </p:grpSpPr>
          <p:sp>
            <p:nvSpPr>
              <p:cNvPr id="1355" name="Google Shape;1355;p3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356" name="Google Shape;1356;p31"/>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98,25%</a:t>
                </a:r>
                <a:endParaRPr b="1" sz="1600">
                  <a:solidFill>
                    <a:schemeClr val="dk1"/>
                  </a:solidFill>
                  <a:latin typeface="Arial Narrow"/>
                  <a:ea typeface="Arial Narrow"/>
                  <a:cs typeface="Arial Narrow"/>
                  <a:sym typeface="Arial Narrow"/>
                </a:endParaRPr>
              </a:p>
            </p:txBody>
          </p:sp>
        </p:grpSp>
      </p:grpSp>
      <p:grpSp>
        <p:nvGrpSpPr>
          <p:cNvPr id="1357" name="Google Shape;1357;p31"/>
          <p:cNvGrpSpPr/>
          <p:nvPr/>
        </p:nvGrpSpPr>
        <p:grpSpPr>
          <a:xfrm>
            <a:off x="787056" y="2483768"/>
            <a:ext cx="957314" cy="1846065"/>
            <a:chOff x="691281" y="4516650"/>
            <a:chExt cx="957314" cy="1846065"/>
          </a:xfrm>
        </p:grpSpPr>
        <p:grpSp>
          <p:nvGrpSpPr>
            <p:cNvPr id="1358" name="Google Shape;1358;p31"/>
            <p:cNvGrpSpPr/>
            <p:nvPr/>
          </p:nvGrpSpPr>
          <p:grpSpPr>
            <a:xfrm>
              <a:off x="691281" y="4516650"/>
              <a:ext cx="957314" cy="1238542"/>
              <a:chOff x="525339" y="2886622"/>
              <a:chExt cx="957314" cy="1238542"/>
            </a:xfrm>
          </p:grpSpPr>
          <p:pic>
            <p:nvPicPr>
              <p:cNvPr id="1359" name="Google Shape;1359;p31"/>
              <p:cNvPicPr preferRelativeResize="0"/>
              <p:nvPr/>
            </p:nvPicPr>
            <p:blipFill rotWithShape="1">
              <a:blip r:embed="rId5">
                <a:alphaModFix/>
              </a:blip>
              <a:srcRect b="0" l="0" r="0" t="0"/>
              <a:stretch/>
            </p:blipFill>
            <p:spPr>
              <a:xfrm>
                <a:off x="646430" y="2886622"/>
                <a:ext cx="704850" cy="971550"/>
              </a:xfrm>
              <a:prstGeom prst="rect">
                <a:avLst/>
              </a:prstGeom>
              <a:noFill/>
              <a:ln>
                <a:noFill/>
              </a:ln>
            </p:spPr>
          </p:pic>
          <p:sp>
            <p:nvSpPr>
              <p:cNvPr id="1360" name="Google Shape;1360;p31"/>
              <p:cNvSpPr/>
              <p:nvPr/>
            </p:nvSpPr>
            <p:spPr>
              <a:xfrm>
                <a:off x="525339" y="3848165"/>
                <a:ext cx="95731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Donó sangre</a:t>
                </a:r>
                <a:endParaRPr b="1" sz="1200" u="sng">
                  <a:solidFill>
                    <a:srgbClr val="000000"/>
                  </a:solidFill>
                  <a:latin typeface="Arial Narrow"/>
                  <a:ea typeface="Arial Narrow"/>
                  <a:cs typeface="Arial Narrow"/>
                  <a:sym typeface="Arial Narrow"/>
                </a:endParaRPr>
              </a:p>
            </p:txBody>
          </p:sp>
        </p:grpSp>
        <p:sp>
          <p:nvSpPr>
            <p:cNvPr id="1361" name="Google Shape;1361;p31"/>
            <p:cNvSpPr/>
            <p:nvPr/>
          </p:nvSpPr>
          <p:spPr>
            <a:xfrm>
              <a:off x="784547" y="5755192"/>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1,3%</a:t>
              </a:r>
              <a:endParaRPr/>
            </a:p>
          </p:txBody>
        </p:sp>
        <p:sp>
          <p:nvSpPr>
            <p:cNvPr id="1362" name="Google Shape;1362;p31"/>
            <p:cNvSpPr/>
            <p:nvPr/>
          </p:nvSpPr>
          <p:spPr>
            <a:xfrm>
              <a:off x="829812" y="6085716"/>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23 casos</a:t>
              </a:r>
              <a:endParaRPr sz="1200">
                <a:solidFill>
                  <a:schemeClr val="dk1"/>
                </a:solidFill>
                <a:latin typeface="Calibri"/>
                <a:ea typeface="Calibri"/>
                <a:cs typeface="Calibri"/>
                <a:sym typeface="Calibri"/>
              </a:endParaRPr>
            </a:p>
          </p:txBody>
        </p:sp>
      </p:grpSp>
      <p:sp>
        <p:nvSpPr>
          <p:cNvPr id="1363" name="Google Shape;1363;p3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31</a:t>
            </a:r>
            <a:endParaRPr b="1" sz="1050">
              <a:solidFill>
                <a:schemeClr val="dk1"/>
              </a:solidFill>
              <a:latin typeface="Arial Narrow"/>
              <a:ea typeface="Arial Narrow"/>
              <a:cs typeface="Arial Narrow"/>
              <a:sym typeface="Arial Narrow"/>
            </a:endParaRPr>
          </a:p>
        </p:txBody>
      </p:sp>
      <p:grpSp>
        <p:nvGrpSpPr>
          <p:cNvPr id="1364" name="Google Shape;1364;p31"/>
          <p:cNvGrpSpPr/>
          <p:nvPr/>
        </p:nvGrpSpPr>
        <p:grpSpPr>
          <a:xfrm>
            <a:off x="160662" y="75973"/>
            <a:ext cx="3446504" cy="276999"/>
            <a:chOff x="2448322" y="74775"/>
            <a:chExt cx="3446504" cy="276999"/>
          </a:xfrm>
        </p:grpSpPr>
        <p:sp>
          <p:nvSpPr>
            <p:cNvPr id="1365" name="Google Shape;1365;p3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66" name="Google Shape;1366;p31"/>
            <p:cNvCxnSpPr>
              <a:stCxn id="136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67" name="Google Shape;1367;p3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1368" name="Google Shape;1368;p31"/>
          <p:cNvSpPr/>
          <p:nvPr/>
        </p:nvSpPr>
        <p:spPr>
          <a:xfrm>
            <a:off x="-2" y="435597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69" name="Google Shape;1369;p31"/>
          <p:cNvGrpSpPr/>
          <p:nvPr/>
        </p:nvGrpSpPr>
        <p:grpSpPr>
          <a:xfrm>
            <a:off x="30478" y="4469504"/>
            <a:ext cx="3446504" cy="276999"/>
            <a:chOff x="2448322" y="74775"/>
            <a:chExt cx="3446504" cy="276999"/>
          </a:xfrm>
        </p:grpSpPr>
        <p:sp>
          <p:nvSpPr>
            <p:cNvPr id="1370" name="Google Shape;1370;p3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71" name="Google Shape;1371;p31"/>
            <p:cNvCxnSpPr>
              <a:stCxn id="137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72" name="Google Shape;1372;p3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grpSp>
        <p:nvGrpSpPr>
          <p:cNvPr id="1373" name="Google Shape;1373;p31"/>
          <p:cNvGrpSpPr/>
          <p:nvPr/>
        </p:nvGrpSpPr>
        <p:grpSpPr>
          <a:xfrm>
            <a:off x="180838" y="920327"/>
            <a:ext cx="928320" cy="1573970"/>
            <a:chOff x="1068833" y="553075"/>
            <a:chExt cx="928320" cy="1573970"/>
          </a:xfrm>
        </p:grpSpPr>
        <p:pic>
          <p:nvPicPr>
            <p:cNvPr id="1374" name="Google Shape;1374;p31"/>
            <p:cNvPicPr preferRelativeResize="0"/>
            <p:nvPr/>
          </p:nvPicPr>
          <p:blipFill rotWithShape="1">
            <a:blip r:embed="rId6">
              <a:alphaModFix/>
            </a:blip>
            <a:srcRect b="0" l="0" r="84474" t="10614"/>
            <a:stretch/>
          </p:blipFill>
          <p:spPr>
            <a:xfrm>
              <a:off x="1131620" y="553075"/>
              <a:ext cx="737696" cy="720656"/>
            </a:xfrm>
            <a:prstGeom prst="rect">
              <a:avLst/>
            </a:prstGeom>
            <a:noFill/>
            <a:ln>
              <a:noFill/>
            </a:ln>
          </p:spPr>
        </p:pic>
        <p:sp>
          <p:nvSpPr>
            <p:cNvPr id="1375" name="Google Shape;1375;p31"/>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83,9%</a:t>
              </a:r>
              <a:endParaRPr b="1" sz="1600">
                <a:solidFill>
                  <a:schemeClr val="dk1"/>
                </a:solidFill>
                <a:latin typeface="Arial Narrow"/>
                <a:ea typeface="Arial Narrow"/>
                <a:cs typeface="Arial Narrow"/>
                <a:sym typeface="Arial Narrow"/>
              </a:endParaRPr>
            </a:p>
          </p:txBody>
        </p:sp>
        <p:sp>
          <p:nvSpPr>
            <p:cNvPr id="1376" name="Google Shape;1376;p31"/>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1377" name="Google Shape;1377;p31"/>
            <p:cNvSpPr/>
            <p:nvPr/>
          </p:nvSpPr>
          <p:spPr>
            <a:xfrm>
              <a:off x="1136020" y="1850046"/>
              <a:ext cx="86113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1437 casos</a:t>
              </a:r>
              <a:endParaRPr sz="1200">
                <a:solidFill>
                  <a:schemeClr val="dk1"/>
                </a:solidFill>
                <a:latin typeface="Calibri"/>
                <a:ea typeface="Calibri"/>
                <a:cs typeface="Calibri"/>
                <a:sym typeface="Calibri"/>
              </a:endParaRPr>
            </a:p>
          </p:txBody>
        </p:sp>
      </p:grpSp>
      <p:grpSp>
        <p:nvGrpSpPr>
          <p:cNvPr id="1378" name="Google Shape;1378;p31"/>
          <p:cNvGrpSpPr/>
          <p:nvPr/>
        </p:nvGrpSpPr>
        <p:grpSpPr>
          <a:xfrm>
            <a:off x="1175708" y="920327"/>
            <a:ext cx="855270" cy="1560887"/>
            <a:chOff x="1752268" y="1227775"/>
            <a:chExt cx="855270" cy="1560887"/>
          </a:xfrm>
        </p:grpSpPr>
        <p:sp>
          <p:nvSpPr>
            <p:cNvPr id="1379" name="Google Shape;1379;p31"/>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16,1%</a:t>
              </a:r>
              <a:endParaRPr b="1" sz="1600">
                <a:solidFill>
                  <a:schemeClr val="dk1"/>
                </a:solidFill>
                <a:latin typeface="Arial Narrow"/>
                <a:ea typeface="Arial Narrow"/>
                <a:cs typeface="Arial Narrow"/>
                <a:sym typeface="Arial Narrow"/>
              </a:endParaRPr>
            </a:p>
          </p:txBody>
        </p:sp>
        <p:sp>
          <p:nvSpPr>
            <p:cNvPr id="1380" name="Google Shape;1380;p31"/>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381" name="Google Shape;1381;p31"/>
            <p:cNvSpPr/>
            <p:nvPr/>
          </p:nvSpPr>
          <p:spPr>
            <a:xfrm>
              <a:off x="1816937" y="2511663"/>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276 casos</a:t>
              </a:r>
              <a:endParaRPr sz="1200">
                <a:solidFill>
                  <a:schemeClr val="dk1"/>
                </a:solidFill>
                <a:latin typeface="Calibri"/>
                <a:ea typeface="Calibri"/>
                <a:cs typeface="Calibri"/>
                <a:sym typeface="Calibri"/>
              </a:endParaRPr>
            </a:p>
          </p:txBody>
        </p:sp>
        <p:pic>
          <p:nvPicPr>
            <p:cNvPr id="1382" name="Google Shape;1382;p31"/>
            <p:cNvPicPr preferRelativeResize="0"/>
            <p:nvPr/>
          </p:nvPicPr>
          <p:blipFill rotWithShape="1">
            <a:blip r:embed="rId6">
              <a:alphaModFix/>
            </a:blip>
            <a:srcRect b="0" l="29313" r="56038" t="7366"/>
            <a:stretch/>
          </p:blipFill>
          <p:spPr>
            <a:xfrm>
              <a:off x="1782238" y="1227775"/>
              <a:ext cx="696035" cy="748294"/>
            </a:xfrm>
            <a:prstGeom prst="rect">
              <a:avLst/>
            </a:prstGeom>
            <a:noFill/>
            <a:ln>
              <a:noFill/>
            </a:ln>
          </p:spPr>
        </p:pic>
      </p:grpSp>
      <p:grpSp>
        <p:nvGrpSpPr>
          <p:cNvPr id="1383" name="Google Shape;1383;p31"/>
          <p:cNvGrpSpPr/>
          <p:nvPr/>
        </p:nvGrpSpPr>
        <p:grpSpPr>
          <a:xfrm>
            <a:off x="125886" y="560287"/>
            <a:ext cx="1852274" cy="436842"/>
            <a:chOff x="3054754" y="484500"/>
            <a:chExt cx="2375609" cy="436842"/>
          </a:xfrm>
        </p:grpSpPr>
        <p:sp>
          <p:nvSpPr>
            <p:cNvPr id="1384" name="Google Shape;1384;p3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85" name="Google Shape;1385;p31"/>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386" name="Google Shape;1386;p31"/>
          <p:cNvGrpSpPr/>
          <p:nvPr/>
        </p:nvGrpSpPr>
        <p:grpSpPr>
          <a:xfrm>
            <a:off x="2070944" y="857976"/>
            <a:ext cx="874090" cy="1631193"/>
            <a:chOff x="2507826" y="2454167"/>
            <a:chExt cx="874090" cy="1631193"/>
          </a:xfrm>
        </p:grpSpPr>
        <p:sp>
          <p:nvSpPr>
            <p:cNvPr id="1387" name="Google Shape;1387;p31"/>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1,83%</a:t>
              </a:r>
              <a:endParaRPr b="1" sz="1600">
                <a:solidFill>
                  <a:schemeClr val="dk1"/>
                </a:solidFill>
                <a:latin typeface="Arial Narrow"/>
                <a:ea typeface="Arial Narrow"/>
                <a:cs typeface="Arial Narrow"/>
                <a:sym typeface="Arial Narrow"/>
              </a:endParaRPr>
            </a:p>
          </p:txBody>
        </p:sp>
        <p:pic>
          <p:nvPicPr>
            <p:cNvPr id="1388" name="Google Shape;1388;p31"/>
            <p:cNvPicPr preferRelativeResize="0"/>
            <p:nvPr/>
          </p:nvPicPr>
          <p:blipFill rotWithShape="1">
            <a:blip r:embed="rId7">
              <a:alphaModFix/>
            </a:blip>
            <a:srcRect b="0" l="0" r="0" t="0"/>
            <a:stretch/>
          </p:blipFill>
          <p:spPr>
            <a:xfrm>
              <a:off x="2702014" y="2454167"/>
              <a:ext cx="557405" cy="912116"/>
            </a:xfrm>
            <a:prstGeom prst="rect">
              <a:avLst/>
            </a:prstGeom>
            <a:noFill/>
            <a:ln>
              <a:noFill/>
            </a:ln>
          </p:spPr>
        </p:pic>
        <p:sp>
          <p:nvSpPr>
            <p:cNvPr id="1389" name="Google Shape;1389;p31"/>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sp>
          <p:nvSpPr>
            <p:cNvPr id="1390" name="Google Shape;1390;p31"/>
            <p:cNvSpPr/>
            <p:nvPr/>
          </p:nvSpPr>
          <p:spPr>
            <a:xfrm>
              <a:off x="2620874" y="3808361"/>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33 casos</a:t>
              </a:r>
              <a:endParaRPr sz="1200">
                <a:solidFill>
                  <a:schemeClr val="dk1"/>
                </a:solidFill>
                <a:latin typeface="Calibri"/>
                <a:ea typeface="Calibri"/>
                <a:cs typeface="Calibri"/>
                <a:sym typeface="Calibri"/>
              </a:endParaRPr>
            </a:p>
          </p:txBody>
        </p:sp>
      </p:grpSp>
      <p:grpSp>
        <p:nvGrpSpPr>
          <p:cNvPr id="1391" name="Google Shape;1391;p31"/>
          <p:cNvGrpSpPr/>
          <p:nvPr/>
        </p:nvGrpSpPr>
        <p:grpSpPr>
          <a:xfrm>
            <a:off x="3039937" y="950012"/>
            <a:ext cx="874090" cy="1522723"/>
            <a:chOff x="3826683" y="2822224"/>
            <a:chExt cx="874090" cy="1522723"/>
          </a:xfrm>
        </p:grpSpPr>
        <p:grpSp>
          <p:nvGrpSpPr>
            <p:cNvPr id="1392" name="Google Shape;1392;p31"/>
            <p:cNvGrpSpPr/>
            <p:nvPr/>
          </p:nvGrpSpPr>
          <p:grpSpPr>
            <a:xfrm>
              <a:off x="3826683" y="3446500"/>
              <a:ext cx="874090" cy="898447"/>
              <a:chOff x="2507826" y="3203848"/>
              <a:chExt cx="874090" cy="898447"/>
            </a:xfrm>
          </p:grpSpPr>
          <p:sp>
            <p:nvSpPr>
              <p:cNvPr id="1393" name="Google Shape;1393;p31"/>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8,31%</a:t>
                </a:r>
                <a:endParaRPr b="1" sz="1600">
                  <a:solidFill>
                    <a:schemeClr val="dk1"/>
                  </a:solidFill>
                  <a:latin typeface="Arial Narrow"/>
                  <a:ea typeface="Arial Narrow"/>
                  <a:cs typeface="Arial Narrow"/>
                  <a:sym typeface="Arial Narrow"/>
                </a:endParaRPr>
              </a:p>
            </p:txBody>
          </p:sp>
          <p:sp>
            <p:nvSpPr>
              <p:cNvPr id="1394" name="Google Shape;1394;p31"/>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1395" name="Google Shape;1395;p31"/>
              <p:cNvSpPr/>
              <p:nvPr/>
            </p:nvSpPr>
            <p:spPr>
              <a:xfrm>
                <a:off x="2564283" y="382529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150 casos</a:t>
                </a:r>
                <a:endParaRPr sz="1200">
                  <a:solidFill>
                    <a:schemeClr val="dk1"/>
                  </a:solidFill>
                  <a:latin typeface="Calibri"/>
                  <a:ea typeface="Calibri"/>
                  <a:cs typeface="Calibri"/>
                  <a:sym typeface="Calibri"/>
                </a:endParaRPr>
              </a:p>
            </p:txBody>
          </p:sp>
        </p:grpSp>
        <p:pic>
          <p:nvPicPr>
            <p:cNvPr id="1396" name="Google Shape;1396;p31"/>
            <p:cNvPicPr preferRelativeResize="0"/>
            <p:nvPr/>
          </p:nvPicPr>
          <p:blipFill rotWithShape="1">
            <a:blip r:embed="rId8">
              <a:alphaModFix/>
            </a:blip>
            <a:srcRect b="0" l="0" r="0" t="0"/>
            <a:stretch/>
          </p:blipFill>
          <p:spPr>
            <a:xfrm>
              <a:off x="3945025" y="2822224"/>
              <a:ext cx="587628" cy="678570"/>
            </a:xfrm>
            <a:prstGeom prst="rect">
              <a:avLst/>
            </a:prstGeom>
            <a:noFill/>
            <a:ln>
              <a:noFill/>
            </a:ln>
          </p:spPr>
        </p:pic>
      </p:grpSp>
      <p:grpSp>
        <p:nvGrpSpPr>
          <p:cNvPr id="1397" name="Google Shape;1397;p31"/>
          <p:cNvGrpSpPr/>
          <p:nvPr/>
        </p:nvGrpSpPr>
        <p:grpSpPr>
          <a:xfrm>
            <a:off x="3914027" y="1550561"/>
            <a:ext cx="1275167" cy="891591"/>
            <a:chOff x="-177188" y="7086322"/>
            <a:chExt cx="1489900" cy="891591"/>
          </a:xfrm>
        </p:grpSpPr>
        <p:sp>
          <p:nvSpPr>
            <p:cNvPr id="1398" name="Google Shape;1398;p31"/>
            <p:cNvSpPr txBox="1"/>
            <p:nvPr/>
          </p:nvSpPr>
          <p:spPr>
            <a:xfrm>
              <a:off x="-177188" y="7086322"/>
              <a:ext cx="14899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a:p>
          </p:txBody>
        </p:sp>
        <p:sp>
          <p:nvSpPr>
            <p:cNvPr id="1399" name="Google Shape;1399;p31"/>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2,33%</a:t>
              </a:r>
              <a:endParaRPr b="1" sz="1600">
                <a:solidFill>
                  <a:schemeClr val="dk1"/>
                </a:solidFill>
                <a:latin typeface="Arial Narrow"/>
                <a:ea typeface="Arial Narrow"/>
                <a:cs typeface="Arial Narrow"/>
                <a:sym typeface="Arial Narrow"/>
              </a:endParaRPr>
            </a:p>
          </p:txBody>
        </p:sp>
        <p:sp>
          <p:nvSpPr>
            <p:cNvPr id="1400" name="Google Shape;1400;p31"/>
            <p:cNvSpPr txBox="1"/>
            <p:nvPr/>
          </p:nvSpPr>
          <p:spPr>
            <a:xfrm>
              <a:off x="-90500"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42 casos</a:t>
              </a:r>
              <a:endParaRPr/>
            </a:p>
          </p:txBody>
        </p:sp>
      </p:grpSp>
      <p:grpSp>
        <p:nvGrpSpPr>
          <p:cNvPr id="1401" name="Google Shape;1401;p31"/>
          <p:cNvGrpSpPr/>
          <p:nvPr/>
        </p:nvGrpSpPr>
        <p:grpSpPr>
          <a:xfrm>
            <a:off x="2282181" y="528496"/>
            <a:ext cx="2722458" cy="436842"/>
            <a:chOff x="3060727" y="484500"/>
            <a:chExt cx="2369637" cy="436842"/>
          </a:xfrm>
        </p:grpSpPr>
        <p:sp>
          <p:nvSpPr>
            <p:cNvPr id="1402" name="Google Shape;1402;p3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03" name="Google Shape;1403;p31"/>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grpSp>
        <p:nvGrpSpPr>
          <p:cNvPr id="1404" name="Google Shape;1404;p31"/>
          <p:cNvGrpSpPr/>
          <p:nvPr/>
        </p:nvGrpSpPr>
        <p:grpSpPr>
          <a:xfrm>
            <a:off x="5098921" y="528496"/>
            <a:ext cx="2129010" cy="1936247"/>
            <a:chOff x="616494" y="2584689"/>
            <a:chExt cx="2129010" cy="1936247"/>
          </a:xfrm>
        </p:grpSpPr>
        <p:grpSp>
          <p:nvGrpSpPr>
            <p:cNvPr id="1405" name="Google Shape;1405;p31"/>
            <p:cNvGrpSpPr/>
            <p:nvPr/>
          </p:nvGrpSpPr>
          <p:grpSpPr>
            <a:xfrm>
              <a:off x="616494" y="2934239"/>
              <a:ext cx="1152880" cy="1582804"/>
              <a:chOff x="3115290" y="1227775"/>
              <a:chExt cx="1152880" cy="1582804"/>
            </a:xfrm>
          </p:grpSpPr>
          <p:grpSp>
            <p:nvGrpSpPr>
              <p:cNvPr id="1406" name="Google Shape;1406;p31"/>
              <p:cNvGrpSpPr/>
              <p:nvPr/>
            </p:nvGrpSpPr>
            <p:grpSpPr>
              <a:xfrm>
                <a:off x="3115290" y="1951748"/>
                <a:ext cx="1152880" cy="858831"/>
                <a:chOff x="3744466" y="1301912"/>
                <a:chExt cx="1152880" cy="858831"/>
              </a:xfrm>
            </p:grpSpPr>
            <p:sp>
              <p:nvSpPr>
                <p:cNvPr id="1407" name="Google Shape;1407;p31"/>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0,7%</a:t>
                  </a:r>
                  <a:endParaRPr b="1" sz="1600">
                    <a:solidFill>
                      <a:schemeClr val="dk1"/>
                    </a:solidFill>
                    <a:latin typeface="Arial Narrow"/>
                    <a:ea typeface="Arial Narrow"/>
                    <a:cs typeface="Arial Narrow"/>
                    <a:sym typeface="Arial Narrow"/>
                  </a:endParaRPr>
                </a:p>
              </p:txBody>
            </p:sp>
            <p:sp>
              <p:nvSpPr>
                <p:cNvPr id="1408" name="Google Shape;1408;p31"/>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1409" name="Google Shape;1409;p31"/>
                <p:cNvSpPr/>
                <p:nvPr/>
              </p:nvSpPr>
              <p:spPr>
                <a:xfrm>
                  <a:off x="3957784" y="18837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12 casos</a:t>
                  </a:r>
                  <a:endParaRPr sz="1200">
                    <a:solidFill>
                      <a:schemeClr val="dk1"/>
                    </a:solidFill>
                    <a:latin typeface="Calibri"/>
                    <a:ea typeface="Calibri"/>
                    <a:cs typeface="Calibri"/>
                    <a:sym typeface="Calibri"/>
                  </a:endParaRPr>
                </a:p>
              </p:txBody>
            </p:sp>
          </p:grpSp>
          <p:pic>
            <p:nvPicPr>
              <p:cNvPr id="1410" name="Google Shape;1410;p31"/>
              <p:cNvPicPr preferRelativeResize="0"/>
              <p:nvPr/>
            </p:nvPicPr>
            <p:blipFill rotWithShape="1">
              <a:blip r:embed="rId6">
                <a:alphaModFix/>
              </a:blip>
              <a:srcRect b="0" l="59057" r="25145" t="8806"/>
              <a:stretch/>
            </p:blipFill>
            <p:spPr>
              <a:xfrm>
                <a:off x="3328608" y="1227775"/>
                <a:ext cx="750627" cy="775969"/>
              </a:xfrm>
              <a:prstGeom prst="rect">
                <a:avLst/>
              </a:prstGeom>
              <a:noFill/>
              <a:ln>
                <a:noFill/>
              </a:ln>
            </p:spPr>
          </p:pic>
        </p:grpSp>
        <p:grpSp>
          <p:nvGrpSpPr>
            <p:cNvPr id="1411" name="Google Shape;1411;p31"/>
            <p:cNvGrpSpPr/>
            <p:nvPr/>
          </p:nvGrpSpPr>
          <p:grpSpPr>
            <a:xfrm>
              <a:off x="1768955" y="3641012"/>
              <a:ext cx="976549" cy="879924"/>
              <a:chOff x="5272675" y="1274868"/>
              <a:chExt cx="976549" cy="879924"/>
            </a:xfrm>
          </p:grpSpPr>
          <p:sp>
            <p:nvSpPr>
              <p:cNvPr id="1412" name="Google Shape;1412;p31"/>
              <p:cNvSpPr/>
              <p:nvPr/>
            </p:nvSpPr>
            <p:spPr>
              <a:xfrm>
                <a:off x="5410067"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0,1%</a:t>
                </a:r>
                <a:endParaRPr/>
              </a:p>
            </p:txBody>
          </p:sp>
          <p:sp>
            <p:nvSpPr>
              <p:cNvPr id="1413" name="Google Shape;1413;p31"/>
              <p:cNvSpPr/>
              <p:nvPr/>
            </p:nvSpPr>
            <p:spPr>
              <a:xfrm>
                <a:off x="5272675" y="1274868"/>
                <a:ext cx="9765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Rom - Gitano</a:t>
                </a:r>
                <a:endParaRPr b="1" sz="1200" u="sng">
                  <a:solidFill>
                    <a:srgbClr val="000000"/>
                  </a:solidFill>
                  <a:latin typeface="Arial Narrow"/>
                  <a:ea typeface="Arial Narrow"/>
                  <a:cs typeface="Arial Narrow"/>
                  <a:sym typeface="Arial Narrow"/>
                </a:endParaRPr>
              </a:p>
            </p:txBody>
          </p:sp>
          <p:sp>
            <p:nvSpPr>
              <p:cNvPr id="1414" name="Google Shape;1414;p31"/>
              <p:cNvSpPr/>
              <p:nvPr/>
            </p:nvSpPr>
            <p:spPr>
              <a:xfrm>
                <a:off x="5502063" y="1877793"/>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grpSp>
        <p:grpSp>
          <p:nvGrpSpPr>
            <p:cNvPr id="1415" name="Google Shape;1415;p31"/>
            <p:cNvGrpSpPr/>
            <p:nvPr/>
          </p:nvGrpSpPr>
          <p:grpSpPr>
            <a:xfrm>
              <a:off x="734175" y="2584689"/>
              <a:ext cx="1847617" cy="436842"/>
              <a:chOff x="3060727" y="484500"/>
              <a:chExt cx="2369636" cy="436842"/>
            </a:xfrm>
          </p:grpSpPr>
          <p:sp>
            <p:nvSpPr>
              <p:cNvPr id="1416" name="Google Shape;1416;p3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17" name="Google Shape;1417;p31"/>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pic>
        <p:nvPicPr>
          <p:cNvPr id="1418" name="Google Shape;1418;p31"/>
          <p:cNvPicPr preferRelativeResize="0"/>
          <p:nvPr/>
        </p:nvPicPr>
        <p:blipFill rotWithShape="1">
          <a:blip r:embed="rId9">
            <a:alphaModFix/>
          </a:blip>
          <a:srcRect b="0" l="0" r="0" t="0"/>
          <a:stretch/>
        </p:blipFill>
        <p:spPr>
          <a:xfrm>
            <a:off x="6487755" y="930627"/>
            <a:ext cx="503801" cy="677030"/>
          </a:xfrm>
          <a:prstGeom prst="rect">
            <a:avLst/>
          </a:prstGeom>
          <a:noFill/>
          <a:ln>
            <a:noFill/>
          </a:ln>
        </p:spPr>
      </p:pic>
      <p:pic>
        <p:nvPicPr>
          <p:cNvPr id="1419" name="Google Shape;1419;p31"/>
          <p:cNvPicPr preferRelativeResize="0"/>
          <p:nvPr/>
        </p:nvPicPr>
        <p:blipFill rotWithShape="1">
          <a:blip r:embed="rId10">
            <a:alphaModFix/>
          </a:blip>
          <a:srcRect b="0" l="0" r="0" t="0"/>
          <a:stretch/>
        </p:blipFill>
        <p:spPr>
          <a:xfrm>
            <a:off x="3849300" y="930961"/>
            <a:ext cx="1203640" cy="716671"/>
          </a:xfrm>
          <a:prstGeom prst="rect">
            <a:avLst/>
          </a:prstGeom>
          <a:noFill/>
          <a:ln>
            <a:noFill/>
          </a:ln>
        </p:spPr>
      </p:pic>
      <p:sp>
        <p:nvSpPr>
          <p:cNvPr id="1420" name="Google Shape;1420;p31"/>
          <p:cNvSpPr/>
          <p:nvPr/>
        </p:nvSpPr>
        <p:spPr>
          <a:xfrm>
            <a:off x="-20700" y="8836223"/>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VIH. Medellín, a Periodo epidemiológico 12 acumulado  de  2022. </a:t>
            </a:r>
            <a:endParaRPr/>
          </a:p>
        </p:txBody>
      </p:sp>
      <p:pic>
        <p:nvPicPr>
          <p:cNvPr descr="C:\Users\1037613764\Documents\Boletines\Mapas período 12\VIH_P12.jpg" id="1421" name="Google Shape;1421;p31"/>
          <p:cNvPicPr preferRelativeResize="0"/>
          <p:nvPr/>
        </p:nvPicPr>
        <p:blipFill rotWithShape="1">
          <a:blip r:embed="rId11">
            <a:alphaModFix/>
          </a:blip>
          <a:srcRect b="0" l="0" r="0" t="0"/>
          <a:stretch/>
        </p:blipFill>
        <p:spPr>
          <a:xfrm>
            <a:off x="786621" y="5021005"/>
            <a:ext cx="5893256" cy="381328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5" name="Shape 1425"/>
        <p:cNvGrpSpPr/>
        <p:nvPr/>
      </p:nvGrpSpPr>
      <p:grpSpPr>
        <a:xfrm>
          <a:off x="0" y="0"/>
          <a:ext cx="0" cy="0"/>
          <a:chOff x="0" y="0"/>
          <a:chExt cx="0" cy="0"/>
        </a:xfrm>
      </p:grpSpPr>
      <p:sp>
        <p:nvSpPr>
          <p:cNvPr id="1426" name="Google Shape;1426;p32"/>
          <p:cNvSpPr/>
          <p:nvPr/>
        </p:nvSpPr>
        <p:spPr>
          <a:xfrm>
            <a:off x="116253" y="2843808"/>
            <a:ext cx="360044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Tabla. Distribución de pruebas realizadas en diagnóstico VIH, a Periodo epidemiológico 12  de 2022. </a:t>
            </a:r>
            <a:endParaRPr/>
          </a:p>
        </p:txBody>
      </p:sp>
      <p:sp>
        <p:nvSpPr>
          <p:cNvPr id="1427" name="Google Shape;1427;p32"/>
          <p:cNvSpPr/>
          <p:nvPr/>
        </p:nvSpPr>
        <p:spPr>
          <a:xfrm>
            <a:off x="3950845" y="2699792"/>
            <a:ext cx="310598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Tabla. Distribución de estado clínico en diagnóstico VIH, a Periodo epidemiológico 12  de 2022. </a:t>
            </a:r>
            <a:endParaRPr/>
          </a:p>
        </p:txBody>
      </p:sp>
      <p:sp>
        <p:nvSpPr>
          <p:cNvPr id="1428" name="Google Shape;1428;p32"/>
          <p:cNvSpPr/>
          <p:nvPr/>
        </p:nvSpPr>
        <p:spPr>
          <a:xfrm>
            <a:off x="-2" y="-649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29" name="Google Shape;1429;p32"/>
          <p:cNvGrpSpPr/>
          <p:nvPr/>
        </p:nvGrpSpPr>
        <p:grpSpPr>
          <a:xfrm>
            <a:off x="30478" y="107029"/>
            <a:ext cx="5655484" cy="276999"/>
            <a:chOff x="2448322" y="74775"/>
            <a:chExt cx="5655484" cy="276999"/>
          </a:xfrm>
        </p:grpSpPr>
        <p:sp>
          <p:nvSpPr>
            <p:cNvPr id="1430" name="Google Shape;1430;p3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31" name="Google Shape;1431;p32"/>
            <p:cNvCxnSpPr>
              <a:stCxn id="143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32" name="Google Shape;1432;p32"/>
            <p:cNvSpPr txBox="1"/>
            <p:nvPr/>
          </p:nvSpPr>
          <p:spPr>
            <a:xfrm>
              <a:off x="3302538" y="74775"/>
              <a:ext cx="480126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1433" name="Google Shape;1433;p32"/>
          <p:cNvSpPr/>
          <p:nvPr/>
        </p:nvSpPr>
        <p:spPr>
          <a:xfrm>
            <a:off x="1368202" y="5699447"/>
            <a:ext cx="468052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Curso de vida de los casos notificados de VIH. Periodo epidemiológico 12. 2022. </a:t>
            </a:r>
            <a:endParaRPr/>
          </a:p>
        </p:txBody>
      </p:sp>
      <p:sp>
        <p:nvSpPr>
          <p:cNvPr id="1434" name="Google Shape;1434;p32"/>
          <p:cNvSpPr/>
          <p:nvPr/>
        </p:nvSpPr>
        <p:spPr>
          <a:xfrm>
            <a:off x="945068" y="8731026"/>
            <a:ext cx="468052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Mecanismo probable de transmisión de VIH. Periodo epidemiológico 12.  2022. </a:t>
            </a:r>
            <a:endParaRPr/>
          </a:p>
        </p:txBody>
      </p:sp>
      <p:graphicFrame>
        <p:nvGraphicFramePr>
          <p:cNvPr id="1435" name="Google Shape;1435;p32"/>
          <p:cNvGraphicFramePr/>
          <p:nvPr/>
        </p:nvGraphicFramePr>
        <p:xfrm>
          <a:off x="-106612" y="608439"/>
          <a:ext cx="3672408" cy="2345268"/>
        </p:xfrm>
        <a:graphic>
          <a:graphicData uri="http://schemas.openxmlformats.org/drawingml/2006/chart">
            <c:chart r:id="rId3"/>
          </a:graphicData>
        </a:graphic>
      </p:graphicFrame>
      <p:graphicFrame>
        <p:nvGraphicFramePr>
          <p:cNvPr id="1436" name="Google Shape;1436;p32"/>
          <p:cNvGraphicFramePr/>
          <p:nvPr/>
        </p:nvGraphicFramePr>
        <p:xfrm>
          <a:off x="3390495" y="497557"/>
          <a:ext cx="3771506" cy="2379385"/>
        </p:xfrm>
        <a:graphic>
          <a:graphicData uri="http://schemas.openxmlformats.org/drawingml/2006/chart">
            <c:chart r:id="rId4"/>
          </a:graphicData>
        </a:graphic>
      </p:graphicFrame>
      <p:graphicFrame>
        <p:nvGraphicFramePr>
          <p:cNvPr id="1437" name="Google Shape;1437;p32"/>
          <p:cNvGraphicFramePr/>
          <p:nvPr/>
        </p:nvGraphicFramePr>
        <p:xfrm>
          <a:off x="1198456" y="6138739"/>
          <a:ext cx="5020012" cy="2592287"/>
        </p:xfrm>
        <a:graphic>
          <a:graphicData uri="http://schemas.openxmlformats.org/drawingml/2006/chart">
            <c:chart r:id="rId5"/>
          </a:graphicData>
        </a:graphic>
      </p:graphicFrame>
      <p:graphicFrame>
        <p:nvGraphicFramePr>
          <p:cNvPr id="1438" name="Google Shape;1438;p32"/>
          <p:cNvGraphicFramePr/>
          <p:nvPr/>
        </p:nvGraphicFramePr>
        <p:xfrm>
          <a:off x="1178031" y="3351639"/>
          <a:ext cx="5077341" cy="2567607"/>
        </p:xfrm>
        <a:graphic>
          <a:graphicData uri="http://schemas.openxmlformats.org/drawingml/2006/chart">
            <c:chart r:id="rId6"/>
          </a:graphicData>
        </a:graphic>
      </p:graphicFrame>
      <p:sp>
        <p:nvSpPr>
          <p:cNvPr id="1439" name="Google Shape;1439;p3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32</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pic>
        <p:nvPicPr>
          <p:cNvPr id="1445" name="Google Shape;1445;p33"/>
          <p:cNvPicPr preferRelativeResize="0"/>
          <p:nvPr/>
        </p:nvPicPr>
        <p:blipFill rotWithShape="1">
          <a:blip r:embed="rId3">
            <a:alphaModFix/>
          </a:blip>
          <a:srcRect b="0" l="0" r="0" t="0"/>
          <a:stretch/>
        </p:blipFill>
        <p:spPr>
          <a:xfrm>
            <a:off x="1" y="-21028"/>
            <a:ext cx="2167808" cy="2845205"/>
          </a:xfrm>
          <a:prstGeom prst="rect">
            <a:avLst/>
          </a:prstGeom>
          <a:noFill/>
          <a:ln>
            <a:noFill/>
          </a:ln>
        </p:spPr>
      </p:pic>
      <p:pic>
        <p:nvPicPr>
          <p:cNvPr id="1446" name="Google Shape;1446;p33"/>
          <p:cNvPicPr preferRelativeResize="0"/>
          <p:nvPr/>
        </p:nvPicPr>
        <p:blipFill rotWithShape="1">
          <a:blip r:embed="rId4">
            <a:alphaModFix/>
          </a:blip>
          <a:srcRect b="0" l="0" r="0" t="51431"/>
          <a:stretch/>
        </p:blipFill>
        <p:spPr>
          <a:xfrm>
            <a:off x="-14283" y="2878765"/>
            <a:ext cx="2180731" cy="2724869"/>
          </a:xfrm>
          <a:prstGeom prst="rect">
            <a:avLst/>
          </a:prstGeom>
          <a:noFill/>
          <a:ln>
            <a:noFill/>
          </a:ln>
        </p:spPr>
      </p:pic>
      <p:sp>
        <p:nvSpPr>
          <p:cNvPr id="1447" name="Google Shape;1447;p33"/>
          <p:cNvSpPr txBox="1"/>
          <p:nvPr/>
        </p:nvSpPr>
        <p:spPr>
          <a:xfrm>
            <a:off x="-39943" y="766609"/>
            <a:ext cx="22077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12 - 2022</a:t>
            </a:r>
            <a:endParaRPr b="1" sz="1200">
              <a:solidFill>
                <a:schemeClr val="dk1"/>
              </a:solidFill>
              <a:latin typeface="Arial Narrow"/>
              <a:ea typeface="Arial Narrow"/>
              <a:cs typeface="Arial Narrow"/>
              <a:sym typeface="Arial Narrow"/>
            </a:endParaRPr>
          </a:p>
        </p:txBody>
      </p:sp>
      <p:grpSp>
        <p:nvGrpSpPr>
          <p:cNvPr id="1448" name="Google Shape;1448;p33"/>
          <p:cNvGrpSpPr/>
          <p:nvPr/>
        </p:nvGrpSpPr>
        <p:grpSpPr>
          <a:xfrm>
            <a:off x="179214" y="4122809"/>
            <a:ext cx="1892650" cy="666780"/>
            <a:chOff x="2397524" y="3214823"/>
            <a:chExt cx="4508500" cy="1235173"/>
          </a:xfrm>
        </p:grpSpPr>
        <p:pic>
          <p:nvPicPr>
            <p:cNvPr id="1449" name="Google Shape;1449;p33"/>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450" name="Google Shape;1450;p33"/>
            <p:cNvSpPr txBox="1"/>
            <p:nvPr/>
          </p:nvSpPr>
          <p:spPr>
            <a:xfrm>
              <a:off x="3431283" y="3214823"/>
              <a:ext cx="1492699" cy="12351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3 </a:t>
              </a:r>
              <a:r>
                <a:rPr b="1" lang="es-ES" sz="1600">
                  <a:solidFill>
                    <a:schemeClr val="dk1"/>
                  </a:solidFill>
                  <a:latin typeface="Arial Narrow"/>
                  <a:ea typeface="Arial Narrow"/>
                  <a:cs typeface="Arial Narrow"/>
                  <a:sym typeface="Arial Narrow"/>
                </a:rPr>
                <a:t>MMT</a:t>
              </a:r>
              <a:endParaRPr b="1" sz="1600">
                <a:solidFill>
                  <a:schemeClr val="dk1"/>
                </a:solidFill>
                <a:latin typeface="Arial Narrow"/>
                <a:ea typeface="Arial Narrow"/>
                <a:cs typeface="Arial Narrow"/>
                <a:sym typeface="Arial Narrow"/>
              </a:endParaRPr>
            </a:p>
          </p:txBody>
        </p:sp>
      </p:grpSp>
      <p:sp>
        <p:nvSpPr>
          <p:cNvPr id="1451" name="Google Shape;1451;p33"/>
          <p:cNvSpPr txBox="1"/>
          <p:nvPr/>
        </p:nvSpPr>
        <p:spPr>
          <a:xfrm>
            <a:off x="-52866" y="4799603"/>
            <a:ext cx="222067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Se presentó una </a:t>
            </a:r>
            <a:r>
              <a:rPr b="1" lang="es-ES" sz="1200">
                <a:solidFill>
                  <a:srgbClr val="00B050"/>
                </a:solidFill>
                <a:latin typeface="Arial Narrow"/>
                <a:ea typeface="Arial Narrow"/>
                <a:cs typeface="Arial Narrow"/>
                <a:sym typeface="Arial Narrow"/>
              </a:rPr>
              <a:t>disminución en dos (2) casos</a:t>
            </a:r>
            <a:r>
              <a:rPr b="1" lang="es-ES" sz="1200">
                <a:solidFill>
                  <a:schemeClr val="dk1"/>
                </a:solidFill>
                <a:latin typeface="Arial Narrow"/>
                <a:ea typeface="Arial Narrow"/>
                <a:cs typeface="Arial Narrow"/>
                <a:sym typeface="Arial Narrow"/>
              </a:rPr>
              <a:t> respecto al mismo período del año anterior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t>
            </a:r>
            <a:endParaRPr b="1" sz="1200">
              <a:solidFill>
                <a:schemeClr val="dk1"/>
              </a:solidFill>
              <a:latin typeface="Arial Narrow"/>
              <a:ea typeface="Arial Narrow"/>
              <a:cs typeface="Arial Narrow"/>
              <a:sym typeface="Arial Narrow"/>
            </a:endParaRPr>
          </a:p>
        </p:txBody>
      </p:sp>
      <p:grpSp>
        <p:nvGrpSpPr>
          <p:cNvPr id="1452" name="Google Shape;1452;p33"/>
          <p:cNvGrpSpPr/>
          <p:nvPr/>
        </p:nvGrpSpPr>
        <p:grpSpPr>
          <a:xfrm>
            <a:off x="2448322" y="74775"/>
            <a:ext cx="3446504" cy="276999"/>
            <a:chOff x="2448322" y="74775"/>
            <a:chExt cx="3446504" cy="276999"/>
          </a:xfrm>
        </p:grpSpPr>
        <p:sp>
          <p:nvSpPr>
            <p:cNvPr id="1453" name="Google Shape;1453;p3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54" name="Google Shape;1454;p33"/>
            <p:cNvCxnSpPr>
              <a:stCxn id="145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55" name="Google Shape;1455;p3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456" name="Google Shape;1456;p33"/>
          <p:cNvSpPr/>
          <p:nvPr/>
        </p:nvSpPr>
        <p:spPr>
          <a:xfrm>
            <a:off x="0" y="554904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57" name="Google Shape;1457;p33"/>
          <p:cNvGrpSpPr/>
          <p:nvPr/>
        </p:nvGrpSpPr>
        <p:grpSpPr>
          <a:xfrm>
            <a:off x="263756" y="5648928"/>
            <a:ext cx="3446504" cy="276999"/>
            <a:chOff x="2448322" y="74775"/>
            <a:chExt cx="3446504" cy="276999"/>
          </a:xfrm>
        </p:grpSpPr>
        <p:sp>
          <p:nvSpPr>
            <p:cNvPr id="1458" name="Google Shape;1458;p3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59" name="Google Shape;1459;p33"/>
            <p:cNvCxnSpPr>
              <a:stCxn id="145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60" name="Google Shape;1460;p3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 MM tempranas</a:t>
              </a:r>
              <a:endParaRPr b="1" sz="1200">
                <a:solidFill>
                  <a:schemeClr val="dk1"/>
                </a:solidFill>
                <a:latin typeface="Arial Narrow"/>
                <a:ea typeface="Arial Narrow"/>
                <a:cs typeface="Arial Narrow"/>
                <a:sym typeface="Arial Narrow"/>
              </a:endParaRPr>
            </a:p>
          </p:txBody>
        </p:sp>
      </p:grpSp>
      <p:sp>
        <p:nvSpPr>
          <p:cNvPr id="1461" name="Google Shape;1461;p3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Pág..33 </a:t>
            </a:r>
            <a:endParaRPr b="1" sz="1050">
              <a:solidFill>
                <a:schemeClr val="dk1"/>
              </a:solidFill>
              <a:latin typeface="Arial Narrow"/>
              <a:ea typeface="Arial Narrow"/>
              <a:cs typeface="Arial Narrow"/>
              <a:sym typeface="Arial Narrow"/>
            </a:endParaRPr>
          </a:p>
        </p:txBody>
      </p:sp>
      <p:sp>
        <p:nvSpPr>
          <p:cNvPr id="1462" name="Google Shape;1462;p33"/>
          <p:cNvSpPr txBox="1"/>
          <p:nvPr>
            <p:ph type="ctrTitle"/>
          </p:nvPr>
        </p:nvSpPr>
        <p:spPr>
          <a:xfrm>
            <a:off x="-29713" y="286011"/>
            <a:ext cx="2208885" cy="3385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Mortalidad materna - MM</a:t>
            </a:r>
            <a:endParaRPr b="1" sz="1600">
              <a:solidFill>
                <a:srgbClr val="C00000"/>
              </a:solidFill>
              <a:latin typeface="Arial Narrow"/>
              <a:ea typeface="Arial Narrow"/>
              <a:cs typeface="Arial Narrow"/>
              <a:sym typeface="Arial Narrow"/>
            </a:endParaRPr>
          </a:p>
        </p:txBody>
      </p:sp>
      <p:grpSp>
        <p:nvGrpSpPr>
          <p:cNvPr id="1463" name="Google Shape;1463;p33"/>
          <p:cNvGrpSpPr/>
          <p:nvPr/>
        </p:nvGrpSpPr>
        <p:grpSpPr>
          <a:xfrm>
            <a:off x="2053097" y="6684285"/>
            <a:ext cx="757840" cy="646484"/>
            <a:chOff x="5227274" y="1274868"/>
            <a:chExt cx="757840" cy="646484"/>
          </a:xfrm>
        </p:grpSpPr>
        <p:sp>
          <p:nvSpPr>
            <p:cNvPr id="1464" name="Google Shape;1464;p33"/>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1465" name="Google Shape;1465;p33"/>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466" name="Google Shape;1466;p33"/>
          <p:cNvPicPr preferRelativeResize="0"/>
          <p:nvPr/>
        </p:nvPicPr>
        <p:blipFill rotWithShape="1">
          <a:blip r:embed="rId6">
            <a:alphaModFix/>
          </a:blip>
          <a:srcRect b="0" l="86761" r="0" t="0"/>
          <a:stretch/>
        </p:blipFill>
        <p:spPr>
          <a:xfrm>
            <a:off x="2172100" y="6089341"/>
            <a:ext cx="537606" cy="670512"/>
          </a:xfrm>
          <a:prstGeom prst="rect">
            <a:avLst/>
          </a:prstGeom>
          <a:noFill/>
          <a:ln>
            <a:noFill/>
          </a:ln>
        </p:spPr>
      </p:pic>
      <p:pic>
        <p:nvPicPr>
          <p:cNvPr id="1467" name="Google Shape;1467;p33"/>
          <p:cNvPicPr preferRelativeResize="0"/>
          <p:nvPr/>
        </p:nvPicPr>
        <p:blipFill rotWithShape="1">
          <a:blip r:embed="rId7">
            <a:alphaModFix/>
          </a:blip>
          <a:srcRect b="0" l="0" r="0" t="0"/>
          <a:stretch/>
        </p:blipFill>
        <p:spPr>
          <a:xfrm>
            <a:off x="470011" y="6092824"/>
            <a:ext cx="942975" cy="771525"/>
          </a:xfrm>
          <a:prstGeom prst="rect">
            <a:avLst/>
          </a:prstGeom>
          <a:noFill/>
          <a:ln>
            <a:noFill/>
          </a:ln>
        </p:spPr>
      </p:pic>
      <p:grpSp>
        <p:nvGrpSpPr>
          <p:cNvPr id="1468" name="Google Shape;1468;p33"/>
          <p:cNvGrpSpPr/>
          <p:nvPr/>
        </p:nvGrpSpPr>
        <p:grpSpPr>
          <a:xfrm>
            <a:off x="116195" y="6707570"/>
            <a:ext cx="1720560" cy="877901"/>
            <a:chOff x="-36884" y="7072716"/>
            <a:chExt cx="1305446" cy="877901"/>
          </a:xfrm>
        </p:grpSpPr>
        <p:sp>
          <p:nvSpPr>
            <p:cNvPr id="1469" name="Google Shape;1469;p3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1470" name="Google Shape;1470;p33"/>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100%</a:t>
              </a:r>
              <a:endParaRPr b="1" sz="1600">
                <a:solidFill>
                  <a:schemeClr val="dk1"/>
                </a:solidFill>
                <a:latin typeface="Arial Narrow"/>
                <a:ea typeface="Arial Narrow"/>
                <a:cs typeface="Arial Narrow"/>
                <a:sym typeface="Arial Narrow"/>
              </a:endParaRPr>
            </a:p>
          </p:txBody>
        </p:sp>
        <p:sp>
          <p:nvSpPr>
            <p:cNvPr id="1471" name="Google Shape;1471;p33"/>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b="1" sz="1200">
                <a:solidFill>
                  <a:schemeClr val="dk1"/>
                </a:solidFill>
                <a:latin typeface="Arial Narrow"/>
                <a:ea typeface="Arial Narrow"/>
                <a:cs typeface="Arial Narrow"/>
                <a:sym typeface="Arial Narrow"/>
              </a:endParaRPr>
            </a:p>
          </p:txBody>
        </p:sp>
      </p:grpSp>
      <p:grpSp>
        <p:nvGrpSpPr>
          <p:cNvPr id="1472" name="Google Shape;1472;p33"/>
          <p:cNvGrpSpPr/>
          <p:nvPr/>
        </p:nvGrpSpPr>
        <p:grpSpPr>
          <a:xfrm>
            <a:off x="2352285" y="3356182"/>
            <a:ext cx="2203493" cy="1647871"/>
            <a:chOff x="-2126797" y="7081666"/>
            <a:chExt cx="1561980" cy="515361"/>
          </a:xfrm>
        </p:grpSpPr>
        <p:sp>
          <p:nvSpPr>
            <p:cNvPr id="1473" name="Google Shape;1473;p33"/>
            <p:cNvSpPr txBox="1"/>
            <p:nvPr/>
          </p:nvSpPr>
          <p:spPr>
            <a:xfrm>
              <a:off x="-2082967" y="7081666"/>
              <a:ext cx="1229607" cy="1058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u="sng">
                  <a:solidFill>
                    <a:schemeClr val="dk1"/>
                  </a:solidFill>
                  <a:latin typeface="Arial Narrow"/>
                  <a:ea typeface="Arial Narrow"/>
                  <a:cs typeface="Arial Narrow"/>
                  <a:sym typeface="Arial Narrow"/>
                </a:rPr>
                <a:t>Afiliación al SGSS</a:t>
              </a:r>
              <a:endParaRPr b="1" sz="1600" u="sng">
                <a:solidFill>
                  <a:schemeClr val="dk1"/>
                </a:solidFill>
                <a:latin typeface="Arial Narrow"/>
                <a:ea typeface="Arial Narrow"/>
                <a:cs typeface="Arial Narrow"/>
                <a:sym typeface="Arial Narrow"/>
              </a:endParaRPr>
            </a:p>
          </p:txBody>
        </p:sp>
        <p:sp>
          <p:nvSpPr>
            <p:cNvPr id="1474" name="Google Shape;1474;p33"/>
            <p:cNvSpPr/>
            <p:nvPr/>
          </p:nvSpPr>
          <p:spPr>
            <a:xfrm>
              <a:off x="-2126797" y="7178843"/>
              <a:ext cx="1561980" cy="41818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MM Tempranas: 3</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MM Tardías: 1</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subsidiado: 0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Afiliado: 1 caso</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Contributivo: 3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Excepción – especial : 0 casos</a:t>
              </a:r>
              <a:endParaRPr/>
            </a:p>
          </p:txBody>
        </p:sp>
      </p:grpSp>
      <p:sp>
        <p:nvSpPr>
          <p:cNvPr id="1475" name="Google Shape;1475;p33"/>
          <p:cNvSpPr txBox="1"/>
          <p:nvPr/>
        </p:nvSpPr>
        <p:spPr>
          <a:xfrm>
            <a:off x="4655390" y="4275732"/>
            <a:ext cx="2407637"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Razón de MM temprana evitable (1 caso)</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sp>
        <p:nvSpPr>
          <p:cNvPr id="1476" name="Google Shape;1476;p33"/>
          <p:cNvSpPr txBox="1"/>
          <p:nvPr/>
        </p:nvSpPr>
        <p:spPr>
          <a:xfrm>
            <a:off x="4719063" y="4780046"/>
            <a:ext cx="255871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00B050"/>
                </a:solidFill>
                <a:latin typeface="Arial Narrow"/>
                <a:ea typeface="Arial Narrow"/>
                <a:cs typeface="Arial Narrow"/>
                <a:sym typeface="Arial Narrow"/>
              </a:rPr>
              <a:t>4,2 por cien mil nacidos vivos</a:t>
            </a:r>
            <a:endParaRPr b="1" sz="1600">
              <a:solidFill>
                <a:srgbClr val="00B050"/>
              </a:solidFill>
              <a:latin typeface="Arial Narrow"/>
              <a:ea typeface="Arial Narrow"/>
              <a:cs typeface="Arial Narrow"/>
              <a:sym typeface="Arial Narrow"/>
            </a:endParaRPr>
          </a:p>
        </p:txBody>
      </p:sp>
      <p:cxnSp>
        <p:nvCxnSpPr>
          <p:cNvPr id="1477" name="Google Shape;1477;p33"/>
          <p:cNvCxnSpPr/>
          <p:nvPr/>
        </p:nvCxnSpPr>
        <p:spPr>
          <a:xfrm rot="10800000">
            <a:off x="4908263" y="4067944"/>
            <a:ext cx="2154764" cy="0"/>
          </a:xfrm>
          <a:prstGeom prst="straightConnector1">
            <a:avLst/>
          </a:prstGeom>
          <a:noFill/>
          <a:ln cap="flat" cmpd="sng" w="9525">
            <a:solidFill>
              <a:srgbClr val="002060"/>
            </a:solidFill>
            <a:prstDash val="solid"/>
            <a:round/>
            <a:headEnd len="sm" w="sm" type="none"/>
            <a:tailEnd len="med" w="med" type="oval"/>
          </a:ln>
        </p:spPr>
      </p:cxnSp>
      <p:sp>
        <p:nvSpPr>
          <p:cNvPr id="1478" name="Google Shape;1478;p33"/>
          <p:cNvSpPr txBox="1"/>
          <p:nvPr/>
        </p:nvSpPr>
        <p:spPr>
          <a:xfrm>
            <a:off x="4795934" y="3207237"/>
            <a:ext cx="240496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Razón MM Temprana (3 casos)</a:t>
            </a:r>
            <a:endParaRPr b="1" sz="1400">
              <a:solidFill>
                <a:schemeClr val="dk1"/>
              </a:solidFill>
              <a:latin typeface="Arial Narrow"/>
              <a:ea typeface="Arial Narrow"/>
              <a:cs typeface="Arial Narrow"/>
              <a:sym typeface="Arial Narrow"/>
            </a:endParaRPr>
          </a:p>
        </p:txBody>
      </p:sp>
      <p:sp>
        <p:nvSpPr>
          <p:cNvPr id="1479" name="Google Shape;1479;p33"/>
          <p:cNvSpPr txBox="1"/>
          <p:nvPr/>
        </p:nvSpPr>
        <p:spPr>
          <a:xfrm>
            <a:off x="4615974" y="3496315"/>
            <a:ext cx="265168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12,7 por cien mil nacidos vivos</a:t>
            </a:r>
            <a:endParaRPr/>
          </a:p>
        </p:txBody>
      </p:sp>
      <p:cxnSp>
        <p:nvCxnSpPr>
          <p:cNvPr id="1480" name="Google Shape;1480;p33"/>
          <p:cNvCxnSpPr/>
          <p:nvPr/>
        </p:nvCxnSpPr>
        <p:spPr>
          <a:xfrm flipH="1">
            <a:off x="2448322" y="2974289"/>
            <a:ext cx="4571482" cy="13535"/>
          </a:xfrm>
          <a:prstGeom prst="straightConnector1">
            <a:avLst/>
          </a:prstGeom>
          <a:noFill/>
          <a:ln cap="flat" cmpd="sng" w="9525">
            <a:solidFill>
              <a:srgbClr val="002060"/>
            </a:solidFill>
            <a:prstDash val="solid"/>
            <a:round/>
            <a:headEnd len="sm" w="sm" type="none"/>
            <a:tailEnd len="med" w="med" type="oval"/>
          </a:ln>
        </p:spPr>
      </p:cxnSp>
      <p:grpSp>
        <p:nvGrpSpPr>
          <p:cNvPr id="1481" name="Google Shape;1481;p33"/>
          <p:cNvGrpSpPr/>
          <p:nvPr/>
        </p:nvGrpSpPr>
        <p:grpSpPr>
          <a:xfrm>
            <a:off x="3754394" y="5641233"/>
            <a:ext cx="3446504" cy="276999"/>
            <a:chOff x="2448322" y="74775"/>
            <a:chExt cx="3446504" cy="276999"/>
          </a:xfrm>
        </p:grpSpPr>
        <p:sp>
          <p:nvSpPr>
            <p:cNvPr id="1482" name="Google Shape;1482;p3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83" name="Google Shape;1483;p33"/>
            <p:cNvCxnSpPr>
              <a:stCxn id="148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84" name="Google Shape;1484;p3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1485" name="Google Shape;1485;p33"/>
          <p:cNvSpPr/>
          <p:nvPr/>
        </p:nvSpPr>
        <p:spPr>
          <a:xfrm>
            <a:off x="3918671" y="6084168"/>
            <a:ext cx="3158190" cy="304698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Al duo décimo  período epidemiológico se han presentado cuatro (4)  muertes maternas en la Ciudad:</a:t>
            </a:r>
            <a:endParaRPr/>
          </a:p>
          <a:p>
            <a:pPr indent="-171450" lvl="0" marL="171450" marR="0" rtl="0" algn="just">
              <a:spcBef>
                <a:spcPts val="0"/>
              </a:spcBef>
              <a:spcAft>
                <a:spcPts val="0"/>
              </a:spcAft>
              <a:buClr>
                <a:schemeClr val="dk1"/>
              </a:buClr>
              <a:buSzPts val="1200"/>
              <a:buFont typeface="Arial Narrow"/>
              <a:buChar char="-"/>
            </a:pPr>
            <a:r>
              <a:rPr lang="es-ES" sz="1200">
                <a:solidFill>
                  <a:schemeClr val="dk1"/>
                </a:solidFill>
                <a:latin typeface="Arial Narrow"/>
                <a:ea typeface="Arial Narrow"/>
                <a:cs typeface="Arial Narrow"/>
                <a:sym typeface="Arial Narrow"/>
              </a:rPr>
              <a:t>Tres (3) tempranas (gestación a 42 días post evento obstétrico) y </a:t>
            </a:r>
            <a:endParaRPr/>
          </a:p>
          <a:p>
            <a:pPr indent="-171450" lvl="0" marL="171450" marR="0" rtl="0" algn="just">
              <a:spcBef>
                <a:spcPts val="0"/>
              </a:spcBef>
              <a:spcAft>
                <a:spcPts val="0"/>
              </a:spcAft>
              <a:buClr>
                <a:schemeClr val="dk1"/>
              </a:buClr>
              <a:buSzPts val="1200"/>
              <a:buFont typeface="Arial Narrow"/>
              <a:buChar char="-"/>
            </a:pPr>
            <a:r>
              <a:rPr lang="es-ES" sz="1200">
                <a:solidFill>
                  <a:schemeClr val="dk1"/>
                </a:solidFill>
                <a:latin typeface="Arial Narrow"/>
                <a:ea typeface="Arial Narrow"/>
                <a:cs typeface="Arial Narrow"/>
                <a:sym typeface="Arial Narrow"/>
              </a:rPr>
              <a:t>Una (1) tardía (43 a 365 días post evento obstétrico).</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Con la  razón de MM temprana evitable de 4,2 por cien mil nacidos vivos se logra la meta propuesta de 16,5 por mil n.v.</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1486" name="Google Shape;1486;p33"/>
          <p:cNvSpPr/>
          <p:nvPr/>
        </p:nvSpPr>
        <p:spPr>
          <a:xfrm>
            <a:off x="168546" y="7518815"/>
            <a:ext cx="1628557" cy="9535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Sitio de ocurrencia: </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-Casa </a:t>
            </a:r>
            <a:r>
              <a:rPr b="1" lang="es-ES" sz="1400">
                <a:solidFill>
                  <a:srgbClr val="FF0000"/>
                </a:solidFill>
                <a:latin typeface="Arial Narrow"/>
                <a:ea typeface="Arial Narrow"/>
                <a:cs typeface="Arial Narrow"/>
                <a:sym typeface="Arial Narrow"/>
              </a:rPr>
              <a:t>1</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-Hospital </a:t>
            </a:r>
            <a:r>
              <a:rPr b="1" lang="es-ES" sz="1400">
                <a:solidFill>
                  <a:srgbClr val="FF0000"/>
                </a:solidFill>
                <a:latin typeface="Arial Narrow"/>
                <a:ea typeface="Arial Narrow"/>
                <a:cs typeface="Arial Narrow"/>
                <a:sym typeface="Arial Narrow"/>
              </a:rPr>
              <a:t>2</a:t>
            </a:r>
            <a:endParaRPr b="1" sz="1400">
              <a:solidFill>
                <a:srgbClr val="FF0000"/>
              </a:solidFill>
              <a:latin typeface="Arial Narrow"/>
              <a:ea typeface="Arial Narrow"/>
              <a:cs typeface="Arial Narrow"/>
              <a:sym typeface="Arial Narrow"/>
            </a:endParaRPr>
          </a:p>
        </p:txBody>
      </p:sp>
      <p:pic>
        <p:nvPicPr>
          <p:cNvPr id="1487" name="Google Shape;1487;p33"/>
          <p:cNvPicPr preferRelativeResize="0"/>
          <p:nvPr/>
        </p:nvPicPr>
        <p:blipFill rotWithShape="1">
          <a:blip r:embed="rId8">
            <a:alphaModFix/>
          </a:blip>
          <a:srcRect b="0" l="0" r="0" t="0"/>
          <a:stretch/>
        </p:blipFill>
        <p:spPr>
          <a:xfrm>
            <a:off x="3261311" y="7585664"/>
            <a:ext cx="557405" cy="912116"/>
          </a:xfrm>
          <a:prstGeom prst="rect">
            <a:avLst/>
          </a:prstGeom>
          <a:noFill/>
          <a:ln>
            <a:noFill/>
          </a:ln>
        </p:spPr>
      </p:pic>
      <p:sp>
        <p:nvSpPr>
          <p:cNvPr id="1488" name="Google Shape;1488;p33"/>
          <p:cNvSpPr/>
          <p:nvPr/>
        </p:nvSpPr>
        <p:spPr>
          <a:xfrm>
            <a:off x="1080170" y="8552555"/>
            <a:ext cx="1481989" cy="409926"/>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Grupo de edad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 a 19 años: </a:t>
            </a:r>
            <a:r>
              <a:rPr b="1" lang="es-ES" sz="1600">
                <a:solidFill>
                  <a:srgbClr val="FF0000"/>
                </a:solidFill>
                <a:latin typeface="Arial Narrow"/>
                <a:ea typeface="Arial Narrow"/>
                <a:cs typeface="Arial Narrow"/>
                <a:sym typeface="Arial Narrow"/>
              </a:rPr>
              <a:t>1</a:t>
            </a:r>
            <a:endParaRPr b="1" sz="1600">
              <a:solidFill>
                <a:srgbClr val="FF0000"/>
              </a:solidFill>
              <a:latin typeface="Arial Narrow"/>
              <a:ea typeface="Arial Narrow"/>
              <a:cs typeface="Arial Narrow"/>
              <a:sym typeface="Arial Narrow"/>
            </a:endParaRPr>
          </a:p>
        </p:txBody>
      </p:sp>
      <p:sp>
        <p:nvSpPr>
          <p:cNvPr id="1489" name="Google Shape;1489;p33"/>
          <p:cNvSpPr/>
          <p:nvPr/>
        </p:nvSpPr>
        <p:spPr>
          <a:xfrm>
            <a:off x="2664346" y="8552555"/>
            <a:ext cx="1440160" cy="414052"/>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Grupo de edad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19 a 24 años: </a:t>
            </a:r>
            <a:r>
              <a:rPr b="1" lang="es-ES" sz="1600">
                <a:solidFill>
                  <a:srgbClr val="FF0000"/>
                </a:solidFill>
                <a:latin typeface="Arial Narrow"/>
                <a:ea typeface="Arial Narrow"/>
                <a:cs typeface="Arial Narrow"/>
                <a:sym typeface="Arial Narrow"/>
              </a:rPr>
              <a:t>1</a:t>
            </a:r>
            <a:endParaRPr b="1" sz="1600">
              <a:solidFill>
                <a:srgbClr val="FF0000"/>
              </a:solidFill>
              <a:latin typeface="Arial Narrow"/>
              <a:ea typeface="Arial Narrow"/>
              <a:cs typeface="Arial Narrow"/>
              <a:sym typeface="Arial Narrow"/>
            </a:endParaRPr>
          </a:p>
        </p:txBody>
      </p:sp>
      <p:sp>
        <p:nvSpPr>
          <p:cNvPr id="1490" name="Google Shape;1490;p33"/>
          <p:cNvSpPr/>
          <p:nvPr/>
        </p:nvSpPr>
        <p:spPr>
          <a:xfrm>
            <a:off x="4206692" y="8566107"/>
            <a:ext cx="1688133" cy="414052"/>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Grupo de edad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35 a 39 años: </a:t>
            </a:r>
            <a:r>
              <a:rPr b="1" lang="es-ES" sz="1600">
                <a:solidFill>
                  <a:srgbClr val="FF0000"/>
                </a:solidFill>
                <a:latin typeface="Arial Narrow"/>
                <a:ea typeface="Arial Narrow"/>
                <a:cs typeface="Arial Narrow"/>
                <a:sym typeface="Arial Narrow"/>
              </a:rPr>
              <a:t>1</a:t>
            </a:r>
            <a:endParaRPr b="1" sz="1600">
              <a:solidFill>
                <a:srgbClr val="FF0000"/>
              </a:solidFill>
              <a:latin typeface="Arial Narrow"/>
              <a:ea typeface="Arial Narrow"/>
              <a:cs typeface="Arial Narrow"/>
              <a:sym typeface="Arial Narrow"/>
            </a:endParaRPr>
          </a:p>
        </p:txBody>
      </p:sp>
      <p:sp>
        <p:nvSpPr>
          <p:cNvPr id="1491" name="Google Shape;1491;p33"/>
          <p:cNvSpPr/>
          <p:nvPr/>
        </p:nvSpPr>
        <p:spPr>
          <a:xfrm rot="-5400000">
            <a:off x="3415678" y="6039361"/>
            <a:ext cx="191526" cy="4930545"/>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492" name="Google Shape;1492;p33"/>
          <p:cNvPicPr preferRelativeResize="0"/>
          <p:nvPr/>
        </p:nvPicPr>
        <p:blipFill rotWithShape="1">
          <a:blip r:embed="rId9">
            <a:alphaModFix/>
          </a:blip>
          <a:srcRect b="0" l="0" r="0" t="0"/>
          <a:stretch/>
        </p:blipFill>
        <p:spPr>
          <a:xfrm>
            <a:off x="2207752" y="449271"/>
            <a:ext cx="4949742" cy="234786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7" name="Shape 1497"/>
        <p:cNvGrpSpPr/>
        <p:nvPr/>
      </p:nvGrpSpPr>
      <p:grpSpPr>
        <a:xfrm>
          <a:off x="0" y="0"/>
          <a:ext cx="0" cy="0"/>
          <a:chOff x="0" y="0"/>
          <a:chExt cx="0" cy="0"/>
        </a:xfrm>
      </p:grpSpPr>
      <p:pic>
        <p:nvPicPr>
          <p:cNvPr id="1498" name="Google Shape;1498;p34"/>
          <p:cNvPicPr preferRelativeResize="0"/>
          <p:nvPr/>
        </p:nvPicPr>
        <p:blipFill rotWithShape="1">
          <a:blip r:embed="rId3">
            <a:alphaModFix/>
          </a:blip>
          <a:srcRect b="0" l="0" r="0" t="0"/>
          <a:stretch/>
        </p:blipFill>
        <p:spPr>
          <a:xfrm>
            <a:off x="1" y="-21028"/>
            <a:ext cx="2167808" cy="2845205"/>
          </a:xfrm>
          <a:prstGeom prst="rect">
            <a:avLst/>
          </a:prstGeom>
          <a:noFill/>
          <a:ln>
            <a:noFill/>
          </a:ln>
        </p:spPr>
      </p:pic>
      <p:pic>
        <p:nvPicPr>
          <p:cNvPr id="1499" name="Google Shape;1499;p34"/>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1500" name="Google Shape;1500;p34"/>
          <p:cNvSpPr txBox="1"/>
          <p:nvPr/>
        </p:nvSpPr>
        <p:spPr>
          <a:xfrm>
            <a:off x="-39943" y="766609"/>
            <a:ext cx="22077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12 - 2022</a:t>
            </a:r>
            <a:endParaRPr b="1" sz="1200">
              <a:solidFill>
                <a:schemeClr val="dk1"/>
              </a:solidFill>
              <a:latin typeface="Arial Narrow"/>
              <a:ea typeface="Arial Narrow"/>
              <a:cs typeface="Arial Narrow"/>
              <a:sym typeface="Arial Narrow"/>
            </a:endParaRPr>
          </a:p>
        </p:txBody>
      </p:sp>
      <p:grpSp>
        <p:nvGrpSpPr>
          <p:cNvPr id="1501" name="Google Shape;1501;p34"/>
          <p:cNvGrpSpPr/>
          <p:nvPr/>
        </p:nvGrpSpPr>
        <p:grpSpPr>
          <a:xfrm>
            <a:off x="179214" y="4211960"/>
            <a:ext cx="1892650" cy="488476"/>
            <a:chOff x="2397524" y="3379972"/>
            <a:chExt cx="4508500" cy="904875"/>
          </a:xfrm>
        </p:grpSpPr>
        <p:pic>
          <p:nvPicPr>
            <p:cNvPr id="1502" name="Google Shape;1502;p3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503" name="Google Shape;1503;p34"/>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1200</a:t>
              </a:r>
              <a:endParaRPr b="1" sz="2000">
                <a:solidFill>
                  <a:schemeClr val="dk1"/>
                </a:solidFill>
                <a:latin typeface="Arial Narrow"/>
                <a:ea typeface="Arial Narrow"/>
                <a:cs typeface="Arial Narrow"/>
                <a:sym typeface="Arial Narrow"/>
              </a:endParaRPr>
            </a:p>
          </p:txBody>
        </p:sp>
      </p:grpSp>
      <p:sp>
        <p:nvSpPr>
          <p:cNvPr id="1504" name="Google Shape;1504;p34"/>
          <p:cNvSpPr txBox="1"/>
          <p:nvPr/>
        </p:nvSpPr>
        <p:spPr>
          <a:xfrm>
            <a:off x="-52867" y="4644008"/>
            <a:ext cx="2277731"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respecto al mismo período del año anterior: </a:t>
            </a:r>
            <a:r>
              <a:rPr b="1" lang="es-ES" sz="2000">
                <a:solidFill>
                  <a:srgbClr val="FF0000"/>
                </a:solidFill>
                <a:latin typeface="Arial Narrow"/>
                <a:ea typeface="Arial Narrow"/>
                <a:cs typeface="Arial Narrow"/>
                <a:sym typeface="Arial Narrow"/>
              </a:rPr>
              <a:t>aumentó </a:t>
            </a:r>
            <a:r>
              <a:rPr b="1" lang="es-ES" sz="2000">
                <a:solidFill>
                  <a:schemeClr val="dk1"/>
                </a:solidFill>
                <a:latin typeface="Arial Narrow"/>
                <a:ea typeface="Arial Narrow"/>
                <a:cs typeface="Arial Narrow"/>
                <a:sym typeface="Arial Narrow"/>
              </a:rPr>
              <a:t>en un </a:t>
            </a:r>
            <a:r>
              <a:rPr b="1" lang="es-ES" sz="2000">
                <a:solidFill>
                  <a:srgbClr val="FF0000"/>
                </a:solidFill>
                <a:latin typeface="Arial Narrow"/>
                <a:ea typeface="Arial Narrow"/>
                <a:cs typeface="Arial Narrow"/>
                <a:sym typeface="Arial Narrow"/>
              </a:rPr>
              <a:t>19%</a:t>
            </a:r>
            <a:endParaRPr b="1" sz="2000">
              <a:solidFill>
                <a:srgbClr val="FF0000"/>
              </a:solidFill>
              <a:latin typeface="Arial Narrow"/>
              <a:ea typeface="Arial Narrow"/>
              <a:cs typeface="Arial Narrow"/>
              <a:sym typeface="Arial Narrow"/>
            </a:endParaRPr>
          </a:p>
        </p:txBody>
      </p:sp>
      <p:grpSp>
        <p:nvGrpSpPr>
          <p:cNvPr id="1505" name="Google Shape;1505;p34"/>
          <p:cNvGrpSpPr/>
          <p:nvPr/>
        </p:nvGrpSpPr>
        <p:grpSpPr>
          <a:xfrm>
            <a:off x="2448322" y="74775"/>
            <a:ext cx="3446504" cy="276999"/>
            <a:chOff x="2448322" y="74775"/>
            <a:chExt cx="3446504" cy="276999"/>
          </a:xfrm>
        </p:grpSpPr>
        <p:sp>
          <p:nvSpPr>
            <p:cNvPr id="1506" name="Google Shape;1506;p3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07" name="Google Shape;1507;p34"/>
            <p:cNvCxnSpPr>
              <a:stCxn id="150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08" name="Google Shape;1508;p3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509" name="Google Shape;1509;p34"/>
          <p:cNvSpPr/>
          <p:nvPr/>
        </p:nvSpPr>
        <p:spPr>
          <a:xfrm>
            <a:off x="0" y="554904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10" name="Google Shape;1510;p34"/>
          <p:cNvGrpSpPr/>
          <p:nvPr/>
        </p:nvGrpSpPr>
        <p:grpSpPr>
          <a:xfrm>
            <a:off x="263756" y="5648928"/>
            <a:ext cx="3446504" cy="276999"/>
            <a:chOff x="2448322" y="74775"/>
            <a:chExt cx="3446504" cy="276999"/>
          </a:xfrm>
        </p:grpSpPr>
        <p:sp>
          <p:nvSpPr>
            <p:cNvPr id="1511" name="Google Shape;1511;p3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12" name="Google Shape;1512;p34"/>
            <p:cNvCxnSpPr>
              <a:stCxn id="151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13" name="Google Shape;1513;p3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514" name="Google Shape;1514;p3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34</a:t>
            </a:r>
            <a:endParaRPr b="1" sz="1050">
              <a:solidFill>
                <a:schemeClr val="dk1"/>
              </a:solidFill>
              <a:latin typeface="Arial Narrow"/>
              <a:ea typeface="Arial Narrow"/>
              <a:cs typeface="Arial Narrow"/>
              <a:sym typeface="Arial Narrow"/>
            </a:endParaRPr>
          </a:p>
        </p:txBody>
      </p:sp>
      <p:sp>
        <p:nvSpPr>
          <p:cNvPr id="1515" name="Google Shape;1515;p34"/>
          <p:cNvSpPr txBox="1"/>
          <p:nvPr>
            <p:ph type="ctrTitle"/>
          </p:nvPr>
        </p:nvSpPr>
        <p:spPr>
          <a:xfrm>
            <a:off x="-29713" y="16290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Morbilidad materna extrema - MME</a:t>
            </a:r>
            <a:endParaRPr b="1" sz="1600">
              <a:solidFill>
                <a:srgbClr val="C00000"/>
              </a:solidFill>
              <a:latin typeface="Arial Narrow"/>
              <a:ea typeface="Arial Narrow"/>
              <a:cs typeface="Arial Narrow"/>
              <a:sym typeface="Arial Narrow"/>
            </a:endParaRPr>
          </a:p>
        </p:txBody>
      </p:sp>
      <p:grpSp>
        <p:nvGrpSpPr>
          <p:cNvPr id="1516" name="Google Shape;1516;p34"/>
          <p:cNvGrpSpPr/>
          <p:nvPr/>
        </p:nvGrpSpPr>
        <p:grpSpPr>
          <a:xfrm>
            <a:off x="2053097" y="6684285"/>
            <a:ext cx="757840" cy="646484"/>
            <a:chOff x="5227274" y="1274868"/>
            <a:chExt cx="757840" cy="646484"/>
          </a:xfrm>
        </p:grpSpPr>
        <p:sp>
          <p:nvSpPr>
            <p:cNvPr id="1517" name="Google Shape;1517;p34"/>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0,15%</a:t>
              </a:r>
              <a:endParaRPr b="1" sz="1600">
                <a:solidFill>
                  <a:schemeClr val="dk1"/>
                </a:solidFill>
                <a:latin typeface="Arial Narrow"/>
                <a:ea typeface="Arial Narrow"/>
                <a:cs typeface="Arial Narrow"/>
                <a:sym typeface="Arial Narrow"/>
              </a:endParaRPr>
            </a:p>
          </p:txBody>
        </p:sp>
        <p:sp>
          <p:nvSpPr>
            <p:cNvPr id="1518" name="Google Shape;1518;p34"/>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519" name="Google Shape;1519;p34"/>
          <p:cNvPicPr preferRelativeResize="0"/>
          <p:nvPr/>
        </p:nvPicPr>
        <p:blipFill rotWithShape="1">
          <a:blip r:embed="rId6">
            <a:alphaModFix/>
          </a:blip>
          <a:srcRect b="0" l="86761" r="0" t="0"/>
          <a:stretch/>
        </p:blipFill>
        <p:spPr>
          <a:xfrm>
            <a:off x="2172100" y="6089341"/>
            <a:ext cx="537606" cy="670512"/>
          </a:xfrm>
          <a:prstGeom prst="rect">
            <a:avLst/>
          </a:prstGeom>
          <a:noFill/>
          <a:ln>
            <a:noFill/>
          </a:ln>
        </p:spPr>
      </p:pic>
      <p:pic>
        <p:nvPicPr>
          <p:cNvPr id="1520" name="Google Shape;1520;p34"/>
          <p:cNvPicPr preferRelativeResize="0"/>
          <p:nvPr/>
        </p:nvPicPr>
        <p:blipFill rotWithShape="1">
          <a:blip r:embed="rId7">
            <a:alphaModFix/>
          </a:blip>
          <a:srcRect b="0" l="0" r="0" t="0"/>
          <a:stretch/>
        </p:blipFill>
        <p:spPr>
          <a:xfrm>
            <a:off x="470011" y="6092824"/>
            <a:ext cx="942975" cy="771525"/>
          </a:xfrm>
          <a:prstGeom prst="rect">
            <a:avLst/>
          </a:prstGeom>
          <a:noFill/>
          <a:ln>
            <a:noFill/>
          </a:ln>
        </p:spPr>
      </p:pic>
      <p:grpSp>
        <p:nvGrpSpPr>
          <p:cNvPr id="1521" name="Google Shape;1521;p34"/>
          <p:cNvGrpSpPr/>
          <p:nvPr/>
        </p:nvGrpSpPr>
        <p:grpSpPr>
          <a:xfrm>
            <a:off x="146195" y="6707570"/>
            <a:ext cx="1690560" cy="650645"/>
            <a:chOff x="-14122" y="7072716"/>
            <a:chExt cx="1282684" cy="650645"/>
          </a:xfrm>
        </p:grpSpPr>
        <p:sp>
          <p:nvSpPr>
            <p:cNvPr id="1522" name="Google Shape;1522;p34"/>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1523" name="Google Shape;1523;p34"/>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96,5%</a:t>
              </a:r>
              <a:endParaRPr b="1" sz="1600">
                <a:solidFill>
                  <a:schemeClr val="dk1"/>
                </a:solidFill>
                <a:latin typeface="Arial Narrow"/>
                <a:ea typeface="Arial Narrow"/>
                <a:cs typeface="Arial Narrow"/>
                <a:sym typeface="Arial Narrow"/>
              </a:endParaRPr>
            </a:p>
          </p:txBody>
        </p:sp>
      </p:grpSp>
      <p:grpSp>
        <p:nvGrpSpPr>
          <p:cNvPr id="1524" name="Google Shape;1524;p34"/>
          <p:cNvGrpSpPr/>
          <p:nvPr/>
        </p:nvGrpSpPr>
        <p:grpSpPr>
          <a:xfrm>
            <a:off x="2358345" y="3335638"/>
            <a:ext cx="2203493" cy="1680424"/>
            <a:chOff x="-2126797" y="7071487"/>
            <a:chExt cx="1561980" cy="525542"/>
          </a:xfrm>
        </p:grpSpPr>
        <p:sp>
          <p:nvSpPr>
            <p:cNvPr id="1525" name="Google Shape;1525;p34"/>
            <p:cNvSpPr txBox="1"/>
            <p:nvPr/>
          </p:nvSpPr>
          <p:spPr>
            <a:xfrm>
              <a:off x="-1978712" y="7071487"/>
              <a:ext cx="1229607" cy="1058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u="sng">
                  <a:solidFill>
                    <a:schemeClr val="dk1"/>
                  </a:solidFill>
                  <a:latin typeface="Arial Narrow"/>
                  <a:ea typeface="Arial Narrow"/>
                  <a:cs typeface="Arial Narrow"/>
                  <a:sym typeface="Arial Narrow"/>
                </a:rPr>
                <a:t>Afiliación al SGSS</a:t>
              </a:r>
              <a:endParaRPr b="1" sz="1600" u="sng">
                <a:solidFill>
                  <a:schemeClr val="dk1"/>
                </a:solidFill>
                <a:latin typeface="Arial Narrow"/>
                <a:ea typeface="Arial Narrow"/>
                <a:cs typeface="Arial Narrow"/>
                <a:sym typeface="Arial Narrow"/>
              </a:endParaRPr>
            </a:p>
          </p:txBody>
        </p:sp>
        <p:sp>
          <p:nvSpPr>
            <p:cNvPr id="1526" name="Google Shape;1526;p34"/>
            <p:cNvSpPr/>
            <p:nvPr/>
          </p:nvSpPr>
          <p:spPr>
            <a:xfrm>
              <a:off x="-2126797" y="7178845"/>
              <a:ext cx="1561980" cy="41818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subsidiado: 31,6%</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Afiliado: 7,8%</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Contributivo: 59,3%</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Excepción – especial : 1,3%</a:t>
              </a:r>
              <a:endParaRPr/>
            </a:p>
          </p:txBody>
        </p:sp>
      </p:grpSp>
      <p:sp>
        <p:nvSpPr>
          <p:cNvPr id="1527" name="Google Shape;1527;p34"/>
          <p:cNvSpPr/>
          <p:nvPr/>
        </p:nvSpPr>
        <p:spPr>
          <a:xfrm>
            <a:off x="778015" y="8118196"/>
            <a:ext cx="356964" cy="372311"/>
          </a:xfrm>
          <a:prstGeom prst="righ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28" name="Google Shape;1528;p34"/>
          <p:cNvGrpSpPr/>
          <p:nvPr/>
        </p:nvGrpSpPr>
        <p:grpSpPr>
          <a:xfrm>
            <a:off x="-39943" y="7494269"/>
            <a:ext cx="3822393" cy="1649731"/>
            <a:chOff x="-39943" y="7494269"/>
            <a:chExt cx="3822393" cy="1649731"/>
          </a:xfrm>
        </p:grpSpPr>
        <p:grpSp>
          <p:nvGrpSpPr>
            <p:cNvPr id="1529" name="Google Shape;1529;p34"/>
            <p:cNvGrpSpPr/>
            <p:nvPr/>
          </p:nvGrpSpPr>
          <p:grpSpPr>
            <a:xfrm>
              <a:off x="-39943" y="7494269"/>
              <a:ext cx="3796415" cy="1570985"/>
              <a:chOff x="2127781" y="2180567"/>
              <a:chExt cx="3796415" cy="1570985"/>
            </a:xfrm>
          </p:grpSpPr>
          <p:sp>
            <p:nvSpPr>
              <p:cNvPr id="1530" name="Google Shape;1530;p34"/>
              <p:cNvSpPr/>
              <p:nvPr/>
            </p:nvSpPr>
            <p:spPr>
              <a:xfrm>
                <a:off x="3381915" y="2180567"/>
                <a:ext cx="2542281" cy="524235"/>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Trastornos Hipertensivos: </a:t>
                </a:r>
                <a:r>
                  <a:rPr b="1" lang="es-ES" sz="1600">
                    <a:solidFill>
                      <a:srgbClr val="C00000"/>
                    </a:solidFill>
                    <a:latin typeface="Arial Narrow"/>
                    <a:ea typeface="Arial Narrow"/>
                    <a:cs typeface="Arial Narrow"/>
                    <a:sym typeface="Arial Narrow"/>
                  </a:rPr>
                  <a:t>64,7%</a:t>
                </a:r>
                <a:endParaRPr b="1" sz="1600">
                  <a:solidFill>
                    <a:srgbClr val="C00000"/>
                  </a:solidFill>
                  <a:latin typeface="Arial Narrow"/>
                  <a:ea typeface="Arial Narrow"/>
                  <a:cs typeface="Arial Narrow"/>
                  <a:sym typeface="Arial Narrow"/>
                </a:endParaRPr>
              </a:p>
            </p:txBody>
          </p:sp>
          <p:pic>
            <p:nvPicPr>
              <p:cNvPr id="1531" name="Google Shape;1531;p34"/>
              <p:cNvPicPr preferRelativeResize="0"/>
              <p:nvPr/>
            </p:nvPicPr>
            <p:blipFill rotWithShape="1">
              <a:blip r:embed="rId8">
                <a:alphaModFix/>
              </a:blip>
              <a:srcRect b="0" l="0" r="0" t="0"/>
              <a:stretch/>
            </p:blipFill>
            <p:spPr>
              <a:xfrm>
                <a:off x="2283919" y="2344762"/>
                <a:ext cx="557405" cy="912116"/>
              </a:xfrm>
              <a:prstGeom prst="rect">
                <a:avLst/>
              </a:prstGeom>
              <a:noFill/>
              <a:ln>
                <a:noFill/>
              </a:ln>
            </p:spPr>
          </p:pic>
          <p:sp>
            <p:nvSpPr>
              <p:cNvPr id="1532" name="Google Shape;1532;p34"/>
              <p:cNvSpPr/>
              <p:nvPr/>
            </p:nvSpPr>
            <p:spPr>
              <a:xfrm>
                <a:off x="2127781" y="3197554"/>
                <a:ext cx="1254133"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Causas agrupadas de</a:t>
                </a:r>
                <a:endParaRPr/>
              </a:p>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morbilidad materna</a:t>
                </a:r>
                <a:endParaRPr/>
              </a:p>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extrema</a:t>
                </a:r>
                <a:endParaRPr b="1" sz="1000" u="sng">
                  <a:solidFill>
                    <a:srgbClr val="000000"/>
                  </a:solidFill>
                  <a:latin typeface="Arial Narrow"/>
                  <a:ea typeface="Arial Narrow"/>
                  <a:cs typeface="Arial Narrow"/>
                  <a:sym typeface="Arial Narrow"/>
                </a:endParaRPr>
              </a:p>
            </p:txBody>
          </p:sp>
        </p:grpSp>
        <p:sp>
          <p:nvSpPr>
            <p:cNvPr id="1533" name="Google Shape;1533;p34"/>
            <p:cNvSpPr/>
            <p:nvPr/>
          </p:nvSpPr>
          <p:spPr>
            <a:xfrm>
              <a:off x="1234406" y="8088130"/>
              <a:ext cx="2499154" cy="510194"/>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Complicaciones</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hemorrágicas: </a:t>
              </a:r>
              <a:r>
                <a:rPr b="1" lang="es-ES" sz="1600">
                  <a:solidFill>
                    <a:srgbClr val="C00000"/>
                  </a:solidFill>
                  <a:latin typeface="Arial Narrow"/>
                  <a:ea typeface="Arial Narrow"/>
                  <a:cs typeface="Arial Narrow"/>
                  <a:sym typeface="Arial Narrow"/>
                </a:rPr>
                <a:t>22,3%</a:t>
              </a:r>
              <a:endParaRPr b="1" sz="1600">
                <a:solidFill>
                  <a:srgbClr val="C00000"/>
                </a:solidFill>
                <a:latin typeface="Arial Narrow"/>
                <a:ea typeface="Arial Narrow"/>
                <a:cs typeface="Arial Narrow"/>
                <a:sym typeface="Arial Narrow"/>
              </a:endParaRPr>
            </a:p>
          </p:txBody>
        </p:sp>
        <p:sp>
          <p:nvSpPr>
            <p:cNvPr id="1534" name="Google Shape;1534;p34"/>
            <p:cNvSpPr/>
            <p:nvPr/>
          </p:nvSpPr>
          <p:spPr>
            <a:xfrm>
              <a:off x="1240169" y="8667950"/>
              <a:ext cx="2542281" cy="47605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Sepsis de origen obstétrico: </a:t>
              </a:r>
              <a:r>
                <a:rPr b="1" lang="es-ES" sz="1600">
                  <a:solidFill>
                    <a:srgbClr val="C00000"/>
                  </a:solidFill>
                  <a:latin typeface="Arial Narrow"/>
                  <a:ea typeface="Arial Narrow"/>
                  <a:cs typeface="Arial Narrow"/>
                  <a:sym typeface="Arial Narrow"/>
                </a:rPr>
                <a:t>3,9%</a:t>
              </a:r>
              <a:endParaRPr b="1" sz="1600">
                <a:solidFill>
                  <a:srgbClr val="C00000"/>
                </a:solidFill>
                <a:latin typeface="Arial Narrow"/>
                <a:ea typeface="Arial Narrow"/>
                <a:cs typeface="Arial Narrow"/>
                <a:sym typeface="Arial Narrow"/>
              </a:endParaRPr>
            </a:p>
          </p:txBody>
        </p:sp>
      </p:grpSp>
      <p:sp>
        <p:nvSpPr>
          <p:cNvPr id="1535" name="Google Shape;1535;p34"/>
          <p:cNvSpPr txBox="1"/>
          <p:nvPr/>
        </p:nvSpPr>
        <p:spPr>
          <a:xfrm>
            <a:off x="4842271" y="3522772"/>
            <a:ext cx="224121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Proporción de casos con 3 o más criterios </a:t>
            </a:r>
            <a:endParaRPr b="1" sz="1600">
              <a:solidFill>
                <a:schemeClr val="dk1"/>
              </a:solidFill>
              <a:latin typeface="Arial Narrow"/>
              <a:ea typeface="Arial Narrow"/>
              <a:cs typeface="Arial Narrow"/>
              <a:sym typeface="Arial Narrow"/>
            </a:endParaRPr>
          </a:p>
        </p:txBody>
      </p:sp>
      <p:sp>
        <p:nvSpPr>
          <p:cNvPr id="1536" name="Google Shape;1536;p34"/>
          <p:cNvSpPr txBox="1"/>
          <p:nvPr/>
        </p:nvSpPr>
        <p:spPr>
          <a:xfrm>
            <a:off x="5565246" y="4072251"/>
            <a:ext cx="65915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00B050"/>
                </a:solidFill>
                <a:latin typeface="Arial Narrow"/>
                <a:ea typeface="Arial Narrow"/>
                <a:cs typeface="Arial Narrow"/>
                <a:sym typeface="Arial Narrow"/>
              </a:rPr>
              <a:t>22,4%</a:t>
            </a:r>
            <a:endParaRPr/>
          </a:p>
        </p:txBody>
      </p:sp>
      <p:cxnSp>
        <p:nvCxnSpPr>
          <p:cNvPr id="1537" name="Google Shape;1537;p34"/>
          <p:cNvCxnSpPr/>
          <p:nvPr/>
        </p:nvCxnSpPr>
        <p:spPr>
          <a:xfrm rot="10800000">
            <a:off x="4843605" y="3478852"/>
            <a:ext cx="2154764" cy="0"/>
          </a:xfrm>
          <a:prstGeom prst="straightConnector1">
            <a:avLst/>
          </a:prstGeom>
          <a:noFill/>
          <a:ln cap="flat" cmpd="sng" w="9525">
            <a:solidFill>
              <a:srgbClr val="002060"/>
            </a:solidFill>
            <a:prstDash val="solid"/>
            <a:round/>
            <a:headEnd len="sm" w="sm" type="none"/>
            <a:tailEnd len="med" w="med" type="oval"/>
          </a:ln>
        </p:spPr>
      </p:cxnSp>
      <p:sp>
        <p:nvSpPr>
          <p:cNvPr id="1538" name="Google Shape;1538;p34"/>
          <p:cNvSpPr txBox="1"/>
          <p:nvPr/>
        </p:nvSpPr>
        <p:spPr>
          <a:xfrm>
            <a:off x="4800382" y="2848058"/>
            <a:ext cx="224121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Razón</a:t>
            </a:r>
            <a:r>
              <a:rPr b="1" lang="es-ES" sz="1800">
                <a:solidFill>
                  <a:schemeClr val="dk1"/>
                </a:solidFill>
                <a:latin typeface="Arial Narrow"/>
                <a:ea typeface="Arial Narrow"/>
                <a:cs typeface="Arial Narrow"/>
                <a:sym typeface="Arial Narrow"/>
              </a:rPr>
              <a:t> </a:t>
            </a:r>
            <a:r>
              <a:rPr b="1" lang="es-ES" sz="1600">
                <a:solidFill>
                  <a:schemeClr val="dk1"/>
                </a:solidFill>
                <a:latin typeface="Arial Narrow"/>
                <a:ea typeface="Arial Narrow"/>
                <a:cs typeface="Arial Narrow"/>
                <a:sym typeface="Arial Narrow"/>
              </a:rPr>
              <a:t>MME</a:t>
            </a:r>
            <a:endParaRPr b="1" sz="1600">
              <a:solidFill>
                <a:schemeClr val="dk1"/>
              </a:solidFill>
              <a:latin typeface="Arial Narrow"/>
              <a:ea typeface="Arial Narrow"/>
              <a:cs typeface="Arial Narrow"/>
              <a:sym typeface="Arial Narrow"/>
            </a:endParaRPr>
          </a:p>
        </p:txBody>
      </p:sp>
      <p:sp>
        <p:nvSpPr>
          <p:cNvPr id="1539" name="Google Shape;1539;p34"/>
          <p:cNvSpPr txBox="1"/>
          <p:nvPr/>
        </p:nvSpPr>
        <p:spPr>
          <a:xfrm>
            <a:off x="4827790" y="3140298"/>
            <a:ext cx="227017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50,4 por mil nacidos vivos</a:t>
            </a:r>
            <a:endParaRPr/>
          </a:p>
        </p:txBody>
      </p:sp>
      <p:cxnSp>
        <p:nvCxnSpPr>
          <p:cNvPr id="1540" name="Google Shape;1540;p34"/>
          <p:cNvCxnSpPr/>
          <p:nvPr/>
        </p:nvCxnSpPr>
        <p:spPr>
          <a:xfrm rot="10800000">
            <a:off x="2448322" y="2824177"/>
            <a:ext cx="4601462" cy="6087"/>
          </a:xfrm>
          <a:prstGeom prst="straightConnector1">
            <a:avLst/>
          </a:prstGeom>
          <a:noFill/>
          <a:ln cap="flat" cmpd="sng" w="9525">
            <a:solidFill>
              <a:srgbClr val="002060"/>
            </a:solidFill>
            <a:prstDash val="solid"/>
            <a:round/>
            <a:headEnd len="sm" w="sm" type="none"/>
            <a:tailEnd len="med" w="med" type="oval"/>
          </a:ln>
        </p:spPr>
      </p:cxnSp>
      <p:grpSp>
        <p:nvGrpSpPr>
          <p:cNvPr id="1541" name="Google Shape;1541;p34"/>
          <p:cNvGrpSpPr/>
          <p:nvPr/>
        </p:nvGrpSpPr>
        <p:grpSpPr>
          <a:xfrm>
            <a:off x="3754394" y="5641233"/>
            <a:ext cx="3446504" cy="276999"/>
            <a:chOff x="2448322" y="74775"/>
            <a:chExt cx="3446504" cy="276999"/>
          </a:xfrm>
        </p:grpSpPr>
        <p:sp>
          <p:nvSpPr>
            <p:cNvPr id="1542" name="Google Shape;1542;p3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43" name="Google Shape;1543;p34"/>
            <p:cNvCxnSpPr>
              <a:stCxn id="154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44" name="Google Shape;1544;p3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1545" name="Google Shape;1545;p34"/>
          <p:cNvSpPr/>
          <p:nvPr/>
        </p:nvSpPr>
        <p:spPr>
          <a:xfrm>
            <a:off x="3918671" y="6075468"/>
            <a:ext cx="3158190" cy="378565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El Protocolo fue actualizado a marzo de 2022; los casos se reportan con un criterio excepto en sepsis. </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Se clasifican en relacionados con: -disfunción de órgano, -enfermedad específica, -el manejo.</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La notificación es inmediata, desde el momento en que se confirma el diagnóstico. </a:t>
            </a:r>
            <a:endParaRPr/>
          </a:p>
          <a:p>
            <a:pPr indent="0" lvl="0" marL="0" marR="0" rtl="0" algn="just">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La notificación </a:t>
            </a:r>
            <a:r>
              <a:rPr b="1" lang="es-ES" sz="1100">
                <a:solidFill>
                  <a:schemeClr val="dk1"/>
                </a:solidFill>
                <a:latin typeface="Arial Narrow"/>
                <a:ea typeface="Arial Narrow"/>
                <a:cs typeface="Arial Narrow"/>
                <a:sym typeface="Arial Narrow"/>
              </a:rPr>
              <a:t>súper inmediata SAT </a:t>
            </a:r>
            <a:r>
              <a:rPr lang="es-ES" sz="1100">
                <a:solidFill>
                  <a:schemeClr val="dk1"/>
                </a:solidFill>
                <a:latin typeface="Arial Narrow"/>
                <a:ea typeface="Arial Narrow"/>
                <a:cs typeface="Arial Narrow"/>
                <a:sym typeface="Arial Narrow"/>
              </a:rPr>
              <a:t>en morbilidad materna extrema está configurada para los casos con al menos uno de los siguientes criterios: -</a:t>
            </a:r>
            <a:r>
              <a:rPr b="1" lang="es-ES" sz="1100">
                <a:solidFill>
                  <a:schemeClr val="dk1"/>
                </a:solidFill>
                <a:latin typeface="Arial Narrow"/>
                <a:ea typeface="Arial Narrow"/>
                <a:cs typeface="Arial Narrow"/>
                <a:sym typeface="Arial Narrow"/>
              </a:rPr>
              <a:t>pre-eclampsia severa, -eclampsia y -hemorragia obstétrica severa; el 88,3% (1059) de los casos cumplieron criterios para  el SAT.</a:t>
            </a:r>
            <a:endParaRPr/>
          </a:p>
          <a:p>
            <a:pPr indent="0" lvl="0" marL="0" marR="0" rtl="0" algn="just">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b="1" lang="es-ES" sz="1200">
                <a:solidFill>
                  <a:schemeClr val="dk1"/>
                </a:solidFill>
                <a:latin typeface="Arial Narrow"/>
                <a:ea typeface="Arial Narrow"/>
                <a:cs typeface="Arial Narrow"/>
                <a:sym typeface="Arial Narrow"/>
              </a:rPr>
              <a:t>El canal endémico muestra que los casos del  evento han estado por encima de lo esperado la mayoría de las semanas epidemiológicas del año</a:t>
            </a:r>
            <a:r>
              <a:rPr b="1" lang="es-ES" sz="1400">
                <a:solidFill>
                  <a:schemeClr val="dk1"/>
                </a:solidFill>
                <a:latin typeface="Arial Narrow"/>
                <a:ea typeface="Arial Narrow"/>
                <a:cs typeface="Arial Narrow"/>
                <a:sym typeface="Arial Narrow"/>
              </a:rPr>
              <a:t>.</a:t>
            </a:r>
            <a:endParaRPr b="1" sz="1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cxnSp>
        <p:nvCxnSpPr>
          <p:cNvPr id="1546" name="Google Shape;1546;p34"/>
          <p:cNvCxnSpPr/>
          <p:nvPr/>
        </p:nvCxnSpPr>
        <p:spPr>
          <a:xfrm rot="10800000">
            <a:off x="4895020" y="4347489"/>
            <a:ext cx="2154764" cy="0"/>
          </a:xfrm>
          <a:prstGeom prst="straightConnector1">
            <a:avLst/>
          </a:prstGeom>
          <a:noFill/>
          <a:ln cap="flat" cmpd="sng" w="9525">
            <a:solidFill>
              <a:srgbClr val="002060"/>
            </a:solidFill>
            <a:prstDash val="solid"/>
            <a:round/>
            <a:headEnd len="sm" w="sm" type="none"/>
            <a:tailEnd len="med" w="med" type="oval"/>
          </a:ln>
        </p:spPr>
      </p:cxnSp>
      <p:sp>
        <p:nvSpPr>
          <p:cNvPr id="1547" name="Google Shape;1547;p34"/>
          <p:cNvSpPr txBox="1"/>
          <p:nvPr/>
        </p:nvSpPr>
        <p:spPr>
          <a:xfrm>
            <a:off x="4895020" y="4311589"/>
            <a:ext cx="224121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Índice de mortalidad</a:t>
            </a:r>
            <a:endParaRPr b="1" sz="1600">
              <a:solidFill>
                <a:schemeClr val="dk1"/>
              </a:solidFill>
              <a:latin typeface="Arial Narrow"/>
              <a:ea typeface="Arial Narrow"/>
              <a:cs typeface="Arial Narrow"/>
              <a:sym typeface="Arial Narrow"/>
            </a:endParaRPr>
          </a:p>
        </p:txBody>
      </p:sp>
      <p:sp>
        <p:nvSpPr>
          <p:cNvPr id="1548" name="Google Shape;1548;p34"/>
          <p:cNvSpPr txBox="1"/>
          <p:nvPr/>
        </p:nvSpPr>
        <p:spPr>
          <a:xfrm>
            <a:off x="5637897" y="4593486"/>
            <a:ext cx="56618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00B050"/>
                </a:solidFill>
                <a:latin typeface="Arial Narrow"/>
                <a:ea typeface="Arial Narrow"/>
                <a:cs typeface="Arial Narrow"/>
                <a:sym typeface="Arial Narrow"/>
              </a:rPr>
              <a:t>0,3%</a:t>
            </a:r>
            <a:endParaRPr/>
          </a:p>
        </p:txBody>
      </p:sp>
      <p:cxnSp>
        <p:nvCxnSpPr>
          <p:cNvPr id="1549" name="Google Shape;1549;p34"/>
          <p:cNvCxnSpPr/>
          <p:nvPr/>
        </p:nvCxnSpPr>
        <p:spPr>
          <a:xfrm rot="10800000">
            <a:off x="4895020" y="4891519"/>
            <a:ext cx="2154764" cy="0"/>
          </a:xfrm>
          <a:prstGeom prst="straightConnector1">
            <a:avLst/>
          </a:prstGeom>
          <a:noFill/>
          <a:ln cap="flat" cmpd="sng" w="9525">
            <a:solidFill>
              <a:srgbClr val="002060"/>
            </a:solidFill>
            <a:prstDash val="solid"/>
            <a:round/>
            <a:headEnd len="sm" w="sm" type="none"/>
            <a:tailEnd len="med" w="med" type="oval"/>
          </a:ln>
        </p:spPr>
      </p:cxnSp>
      <p:sp>
        <p:nvSpPr>
          <p:cNvPr id="1550" name="Google Shape;1550;p34"/>
          <p:cNvSpPr txBox="1"/>
          <p:nvPr/>
        </p:nvSpPr>
        <p:spPr>
          <a:xfrm>
            <a:off x="4320530" y="4992645"/>
            <a:ext cx="308208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Porcentaje de casos con MPNNT</a:t>
            </a:r>
            <a:endParaRPr b="1" sz="1600">
              <a:solidFill>
                <a:schemeClr val="dk1"/>
              </a:solidFill>
              <a:latin typeface="Arial Narrow"/>
              <a:ea typeface="Arial Narrow"/>
              <a:cs typeface="Arial Narrow"/>
              <a:sym typeface="Arial Narrow"/>
            </a:endParaRPr>
          </a:p>
        </p:txBody>
      </p:sp>
      <p:sp>
        <p:nvSpPr>
          <p:cNvPr id="1551" name="Google Shape;1551;p34"/>
          <p:cNvSpPr txBox="1"/>
          <p:nvPr/>
        </p:nvSpPr>
        <p:spPr>
          <a:xfrm>
            <a:off x="5658223" y="5196687"/>
            <a:ext cx="56618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00B050"/>
                </a:solidFill>
                <a:latin typeface="Arial Narrow"/>
                <a:ea typeface="Arial Narrow"/>
                <a:cs typeface="Arial Narrow"/>
                <a:sym typeface="Arial Narrow"/>
              </a:rPr>
              <a:t>2,5%</a:t>
            </a:r>
            <a:endParaRPr/>
          </a:p>
        </p:txBody>
      </p:sp>
      <p:pic>
        <p:nvPicPr>
          <p:cNvPr id="1552" name="Google Shape;1552;p34"/>
          <p:cNvPicPr preferRelativeResize="0"/>
          <p:nvPr/>
        </p:nvPicPr>
        <p:blipFill rotWithShape="1">
          <a:blip r:embed="rId9">
            <a:alphaModFix/>
          </a:blip>
          <a:srcRect b="0" l="0" r="0" t="0"/>
          <a:stretch/>
        </p:blipFill>
        <p:spPr>
          <a:xfrm>
            <a:off x="2251351" y="421400"/>
            <a:ext cx="4841538" cy="231782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7" name="Shape 1557"/>
        <p:cNvGrpSpPr/>
        <p:nvPr/>
      </p:nvGrpSpPr>
      <p:grpSpPr>
        <a:xfrm>
          <a:off x="0" y="0"/>
          <a:ext cx="0" cy="0"/>
          <a:chOff x="0" y="0"/>
          <a:chExt cx="0" cy="0"/>
        </a:xfrm>
      </p:grpSpPr>
      <p:pic>
        <p:nvPicPr>
          <p:cNvPr id="1558" name="Google Shape;1558;p35"/>
          <p:cNvPicPr preferRelativeResize="0"/>
          <p:nvPr/>
        </p:nvPicPr>
        <p:blipFill rotWithShape="1">
          <a:blip r:embed="rId3">
            <a:alphaModFix/>
          </a:blip>
          <a:srcRect b="0" l="0" r="0" t="0"/>
          <a:stretch/>
        </p:blipFill>
        <p:spPr>
          <a:xfrm>
            <a:off x="2" y="-16504"/>
            <a:ext cx="2167806" cy="2840682"/>
          </a:xfrm>
          <a:prstGeom prst="rect">
            <a:avLst/>
          </a:prstGeom>
          <a:noFill/>
          <a:ln>
            <a:noFill/>
          </a:ln>
        </p:spPr>
      </p:pic>
      <p:pic>
        <p:nvPicPr>
          <p:cNvPr id="1559" name="Google Shape;1559;p35"/>
          <p:cNvPicPr preferRelativeResize="0"/>
          <p:nvPr/>
        </p:nvPicPr>
        <p:blipFill rotWithShape="1">
          <a:blip r:embed="rId4">
            <a:alphaModFix/>
          </a:blip>
          <a:srcRect b="0" l="0" r="0" t="51431"/>
          <a:stretch/>
        </p:blipFill>
        <p:spPr>
          <a:xfrm>
            <a:off x="41231" y="2849525"/>
            <a:ext cx="2180731" cy="2724869"/>
          </a:xfrm>
          <a:prstGeom prst="rect">
            <a:avLst/>
          </a:prstGeom>
          <a:noFill/>
          <a:ln>
            <a:noFill/>
          </a:ln>
        </p:spPr>
      </p:pic>
      <p:sp>
        <p:nvSpPr>
          <p:cNvPr id="1560" name="Google Shape;1560;p35"/>
          <p:cNvSpPr txBox="1"/>
          <p:nvPr/>
        </p:nvSpPr>
        <p:spPr>
          <a:xfrm>
            <a:off x="2241" y="838617"/>
            <a:ext cx="223005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12 - 2022</a:t>
            </a:r>
            <a:endParaRPr b="1" sz="1200">
              <a:solidFill>
                <a:schemeClr val="dk1"/>
              </a:solidFill>
              <a:latin typeface="Arial Narrow"/>
              <a:ea typeface="Arial Narrow"/>
              <a:cs typeface="Arial Narrow"/>
              <a:sym typeface="Arial Narrow"/>
            </a:endParaRPr>
          </a:p>
        </p:txBody>
      </p:sp>
      <p:grpSp>
        <p:nvGrpSpPr>
          <p:cNvPr id="1561" name="Google Shape;1561;p35"/>
          <p:cNvGrpSpPr/>
          <p:nvPr/>
        </p:nvGrpSpPr>
        <p:grpSpPr>
          <a:xfrm>
            <a:off x="191748" y="4198970"/>
            <a:ext cx="1892650" cy="488476"/>
            <a:chOff x="2397524" y="3379972"/>
            <a:chExt cx="4508500" cy="904875"/>
          </a:xfrm>
        </p:grpSpPr>
        <p:pic>
          <p:nvPicPr>
            <p:cNvPr id="1562" name="Google Shape;1562;p35"/>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563" name="Google Shape;1563;p35"/>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251</a:t>
              </a:r>
              <a:endParaRPr b="1" sz="2000">
                <a:solidFill>
                  <a:schemeClr val="dk1"/>
                </a:solidFill>
                <a:latin typeface="Arial Narrow"/>
                <a:ea typeface="Arial Narrow"/>
                <a:cs typeface="Arial Narrow"/>
                <a:sym typeface="Arial Narrow"/>
              </a:endParaRPr>
            </a:p>
          </p:txBody>
        </p:sp>
      </p:grpSp>
      <p:grpSp>
        <p:nvGrpSpPr>
          <p:cNvPr id="1564" name="Google Shape;1564;p35"/>
          <p:cNvGrpSpPr/>
          <p:nvPr/>
        </p:nvGrpSpPr>
        <p:grpSpPr>
          <a:xfrm>
            <a:off x="2448322" y="35496"/>
            <a:ext cx="3446504" cy="276999"/>
            <a:chOff x="2448322" y="74775"/>
            <a:chExt cx="3446504" cy="276999"/>
          </a:xfrm>
        </p:grpSpPr>
        <p:sp>
          <p:nvSpPr>
            <p:cNvPr id="1565" name="Google Shape;1565;p3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66" name="Google Shape;1566;p35"/>
            <p:cNvCxnSpPr>
              <a:stCxn id="156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67" name="Google Shape;1567;p3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568" name="Google Shape;1568;p3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Pág..35 </a:t>
            </a:r>
            <a:endParaRPr b="1" sz="1050">
              <a:solidFill>
                <a:schemeClr val="dk1"/>
              </a:solidFill>
              <a:latin typeface="Arial Narrow"/>
              <a:ea typeface="Arial Narrow"/>
              <a:cs typeface="Arial Narrow"/>
              <a:sym typeface="Arial Narrow"/>
            </a:endParaRPr>
          </a:p>
        </p:txBody>
      </p:sp>
      <p:sp>
        <p:nvSpPr>
          <p:cNvPr id="1569" name="Google Shape;1569;p35"/>
          <p:cNvSpPr txBox="1"/>
          <p:nvPr>
            <p:ph type="ctrTitle"/>
          </p:nvPr>
        </p:nvSpPr>
        <p:spPr>
          <a:xfrm>
            <a:off x="-29713" y="16290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Mortalidad perinatal y neonatal tardía MPNNT</a:t>
            </a:r>
            <a:endParaRPr b="1" sz="1600">
              <a:solidFill>
                <a:srgbClr val="C00000"/>
              </a:solidFill>
              <a:latin typeface="Arial Narrow"/>
              <a:ea typeface="Arial Narrow"/>
              <a:cs typeface="Arial Narrow"/>
              <a:sym typeface="Arial Narrow"/>
            </a:endParaRPr>
          </a:p>
        </p:txBody>
      </p:sp>
      <p:grpSp>
        <p:nvGrpSpPr>
          <p:cNvPr id="1570" name="Google Shape;1570;p35"/>
          <p:cNvGrpSpPr/>
          <p:nvPr/>
        </p:nvGrpSpPr>
        <p:grpSpPr>
          <a:xfrm>
            <a:off x="4523761" y="4581117"/>
            <a:ext cx="757840" cy="1359035"/>
            <a:chOff x="4830630" y="3075226"/>
            <a:chExt cx="757840" cy="1359035"/>
          </a:xfrm>
        </p:grpSpPr>
        <p:grpSp>
          <p:nvGrpSpPr>
            <p:cNvPr id="1571" name="Google Shape;1571;p35"/>
            <p:cNvGrpSpPr/>
            <p:nvPr/>
          </p:nvGrpSpPr>
          <p:grpSpPr>
            <a:xfrm>
              <a:off x="4830630" y="3554337"/>
              <a:ext cx="757840" cy="879924"/>
              <a:chOff x="5227274" y="1274868"/>
              <a:chExt cx="757840" cy="879924"/>
            </a:xfrm>
          </p:grpSpPr>
          <p:sp>
            <p:nvSpPr>
              <p:cNvPr id="1572" name="Google Shape;1572;p35"/>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1,2%</a:t>
                </a:r>
                <a:endParaRPr b="1" sz="1600">
                  <a:solidFill>
                    <a:schemeClr val="dk1"/>
                  </a:solidFill>
                  <a:latin typeface="Arial Narrow"/>
                  <a:ea typeface="Arial Narrow"/>
                  <a:cs typeface="Arial Narrow"/>
                  <a:sym typeface="Arial Narrow"/>
                </a:endParaRPr>
              </a:p>
            </p:txBody>
          </p:sp>
          <p:sp>
            <p:nvSpPr>
              <p:cNvPr id="1573" name="Google Shape;1573;p35"/>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1574" name="Google Shape;1574;p35"/>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 casos</a:t>
                </a:r>
                <a:endParaRPr sz="1200">
                  <a:solidFill>
                    <a:schemeClr val="dk1"/>
                  </a:solidFill>
                  <a:latin typeface="Calibri"/>
                  <a:ea typeface="Calibri"/>
                  <a:cs typeface="Calibri"/>
                  <a:sym typeface="Calibri"/>
                </a:endParaRPr>
              </a:p>
            </p:txBody>
          </p:sp>
        </p:grpSp>
        <p:pic>
          <p:nvPicPr>
            <p:cNvPr id="1575" name="Google Shape;1575;p35"/>
            <p:cNvPicPr preferRelativeResize="0"/>
            <p:nvPr/>
          </p:nvPicPr>
          <p:blipFill rotWithShape="1">
            <a:blip r:embed="rId6">
              <a:alphaModFix/>
            </a:blip>
            <a:srcRect b="0" l="86761" r="0" t="0"/>
            <a:stretch/>
          </p:blipFill>
          <p:spPr>
            <a:xfrm>
              <a:off x="4977133" y="3075226"/>
              <a:ext cx="409613" cy="510877"/>
            </a:xfrm>
            <a:prstGeom prst="rect">
              <a:avLst/>
            </a:prstGeom>
            <a:noFill/>
            <a:ln>
              <a:noFill/>
            </a:ln>
          </p:spPr>
        </p:pic>
      </p:grpSp>
      <p:grpSp>
        <p:nvGrpSpPr>
          <p:cNvPr id="1576" name="Google Shape;1576;p35"/>
          <p:cNvGrpSpPr/>
          <p:nvPr/>
        </p:nvGrpSpPr>
        <p:grpSpPr>
          <a:xfrm>
            <a:off x="5536980" y="4551824"/>
            <a:ext cx="1230222" cy="1604352"/>
            <a:chOff x="5754604" y="2996813"/>
            <a:chExt cx="1230222" cy="1604352"/>
          </a:xfrm>
        </p:grpSpPr>
        <p:pic>
          <p:nvPicPr>
            <p:cNvPr id="1577" name="Google Shape;1577;p35"/>
            <p:cNvPicPr preferRelativeResize="0"/>
            <p:nvPr/>
          </p:nvPicPr>
          <p:blipFill rotWithShape="1">
            <a:blip r:embed="rId7">
              <a:alphaModFix/>
            </a:blip>
            <a:srcRect b="0" l="0" r="0" t="0"/>
            <a:stretch/>
          </p:blipFill>
          <p:spPr>
            <a:xfrm>
              <a:off x="6140200" y="2996813"/>
              <a:ext cx="503333" cy="457313"/>
            </a:xfrm>
            <a:prstGeom prst="rect">
              <a:avLst/>
            </a:prstGeom>
            <a:noFill/>
            <a:ln>
              <a:noFill/>
            </a:ln>
          </p:spPr>
        </p:pic>
        <p:grpSp>
          <p:nvGrpSpPr>
            <p:cNvPr id="1578" name="Google Shape;1578;p35"/>
            <p:cNvGrpSpPr/>
            <p:nvPr/>
          </p:nvGrpSpPr>
          <p:grpSpPr>
            <a:xfrm>
              <a:off x="5754604" y="3314759"/>
              <a:ext cx="1230222" cy="1286406"/>
              <a:chOff x="-14122" y="7072716"/>
              <a:chExt cx="1282684" cy="1286406"/>
            </a:xfrm>
          </p:grpSpPr>
          <p:sp>
            <p:nvSpPr>
              <p:cNvPr id="1579" name="Google Shape;1579;p35"/>
              <p:cNvSpPr txBox="1"/>
              <p:nvPr/>
            </p:nvSpPr>
            <p:spPr>
              <a:xfrm>
                <a:off x="-14122" y="7072716"/>
                <a:ext cx="128268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1580" name="Google Shape;1580;p35"/>
              <p:cNvSpPr/>
              <p:nvPr/>
            </p:nvSpPr>
            <p:spPr>
              <a:xfrm>
                <a:off x="-14122" y="7502904"/>
                <a:ext cx="1282684" cy="600939"/>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92,8%</a:t>
                </a:r>
                <a:endParaRPr b="1" sz="1600">
                  <a:solidFill>
                    <a:schemeClr val="dk1"/>
                  </a:solidFill>
                  <a:latin typeface="Arial Narrow"/>
                  <a:ea typeface="Arial Narrow"/>
                  <a:cs typeface="Arial Narrow"/>
                  <a:sym typeface="Arial Narrow"/>
                </a:endParaRPr>
              </a:p>
            </p:txBody>
          </p:sp>
          <p:sp>
            <p:nvSpPr>
              <p:cNvPr id="1581" name="Google Shape;1581;p35"/>
              <p:cNvSpPr txBox="1"/>
              <p:nvPr/>
            </p:nvSpPr>
            <p:spPr>
              <a:xfrm>
                <a:off x="-14122" y="8082123"/>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191 casos</a:t>
                </a:r>
                <a:endParaRPr b="1" sz="1200">
                  <a:solidFill>
                    <a:schemeClr val="dk1"/>
                  </a:solidFill>
                  <a:latin typeface="Arial Narrow"/>
                  <a:ea typeface="Arial Narrow"/>
                  <a:cs typeface="Arial Narrow"/>
                  <a:sym typeface="Arial Narrow"/>
                </a:endParaRPr>
              </a:p>
            </p:txBody>
          </p:sp>
        </p:grpSp>
      </p:grpSp>
      <p:pic>
        <p:nvPicPr>
          <p:cNvPr id="1582" name="Google Shape;1582;p35"/>
          <p:cNvPicPr preferRelativeResize="0"/>
          <p:nvPr/>
        </p:nvPicPr>
        <p:blipFill rotWithShape="1">
          <a:blip r:embed="rId8">
            <a:alphaModFix/>
          </a:blip>
          <a:srcRect b="0" l="0" r="0" t="0"/>
          <a:stretch/>
        </p:blipFill>
        <p:spPr>
          <a:xfrm>
            <a:off x="441328" y="5623469"/>
            <a:ext cx="933450" cy="751093"/>
          </a:xfrm>
          <a:prstGeom prst="rect">
            <a:avLst/>
          </a:prstGeom>
          <a:noFill/>
          <a:ln>
            <a:noFill/>
          </a:ln>
        </p:spPr>
      </p:pic>
      <p:grpSp>
        <p:nvGrpSpPr>
          <p:cNvPr id="1583" name="Google Shape;1583;p35"/>
          <p:cNvGrpSpPr/>
          <p:nvPr/>
        </p:nvGrpSpPr>
        <p:grpSpPr>
          <a:xfrm>
            <a:off x="27523" y="6328332"/>
            <a:ext cx="1761059" cy="1216993"/>
            <a:chOff x="-103304" y="7072716"/>
            <a:chExt cx="1336174" cy="1111115"/>
          </a:xfrm>
        </p:grpSpPr>
        <p:sp>
          <p:nvSpPr>
            <p:cNvPr id="1584" name="Google Shape;1584;p3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1585" name="Google Shape;1585;p35"/>
            <p:cNvSpPr/>
            <p:nvPr/>
          </p:nvSpPr>
          <p:spPr>
            <a:xfrm>
              <a:off x="-103304" y="7363319"/>
              <a:ext cx="1336174" cy="820512"/>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Régimen contributivo</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49% - 123 casos</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Régimen subsidiado</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32,27% - 81 casos</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No afiliado</a:t>
              </a:r>
              <a:endParaRPr b="1" sz="9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6,77% - 17 casos</a:t>
              </a:r>
              <a:endParaRPr b="1" sz="900">
                <a:solidFill>
                  <a:schemeClr val="dk1"/>
                </a:solidFill>
                <a:latin typeface="Arial Narrow"/>
                <a:ea typeface="Arial Narrow"/>
                <a:cs typeface="Arial Narrow"/>
                <a:sym typeface="Arial Narrow"/>
              </a:endParaRPr>
            </a:p>
          </p:txBody>
        </p:sp>
      </p:grpSp>
      <p:sp>
        <p:nvSpPr>
          <p:cNvPr id="1586" name="Google Shape;1586;p35"/>
          <p:cNvSpPr txBox="1"/>
          <p:nvPr/>
        </p:nvSpPr>
        <p:spPr>
          <a:xfrm>
            <a:off x="0" y="4716016"/>
            <a:ext cx="2180731" cy="8925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respecto al mismo periodo del año anterior: hubo una   </a:t>
            </a:r>
            <a:r>
              <a:rPr b="1" lang="es-ES" sz="1400">
                <a:solidFill>
                  <a:srgbClr val="00B050"/>
                </a:solidFill>
                <a:latin typeface="Arial Narrow"/>
                <a:ea typeface="Arial Narrow"/>
                <a:cs typeface="Arial Narrow"/>
                <a:sym typeface="Arial Narrow"/>
              </a:rPr>
              <a:t>disminución del 17%</a:t>
            </a:r>
            <a:endParaRPr b="1" sz="1400">
              <a:solidFill>
                <a:srgbClr val="00B050"/>
              </a:solidFill>
              <a:latin typeface="Arial Narrow"/>
              <a:ea typeface="Arial Narrow"/>
              <a:cs typeface="Arial Narrow"/>
              <a:sym typeface="Arial Narrow"/>
            </a:endParaRPr>
          </a:p>
        </p:txBody>
      </p:sp>
      <p:sp>
        <p:nvSpPr>
          <p:cNvPr id="1587" name="Google Shape;1587;p35"/>
          <p:cNvSpPr/>
          <p:nvPr/>
        </p:nvSpPr>
        <p:spPr>
          <a:xfrm>
            <a:off x="2186603" y="4146459"/>
            <a:ext cx="5020169"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88" name="Google Shape;1588;p35"/>
          <p:cNvGrpSpPr/>
          <p:nvPr/>
        </p:nvGrpSpPr>
        <p:grpSpPr>
          <a:xfrm>
            <a:off x="72058" y="7626866"/>
            <a:ext cx="1959977" cy="1483932"/>
            <a:chOff x="1979044" y="5443169"/>
            <a:chExt cx="1959977" cy="1483932"/>
          </a:xfrm>
        </p:grpSpPr>
        <p:pic>
          <p:nvPicPr>
            <p:cNvPr id="1589" name="Google Shape;1589;p35"/>
            <p:cNvPicPr preferRelativeResize="0"/>
            <p:nvPr/>
          </p:nvPicPr>
          <p:blipFill rotWithShape="1">
            <a:blip r:embed="rId9">
              <a:alphaModFix/>
            </a:blip>
            <a:srcRect b="0" l="0" r="0" t="0"/>
            <a:stretch/>
          </p:blipFill>
          <p:spPr>
            <a:xfrm>
              <a:off x="2567526" y="5443169"/>
              <a:ext cx="529058" cy="612280"/>
            </a:xfrm>
            <a:prstGeom prst="rect">
              <a:avLst/>
            </a:prstGeom>
            <a:noFill/>
            <a:ln>
              <a:noFill/>
            </a:ln>
          </p:spPr>
        </p:pic>
        <p:grpSp>
          <p:nvGrpSpPr>
            <p:cNvPr id="1590" name="Google Shape;1590;p35"/>
            <p:cNvGrpSpPr/>
            <p:nvPr/>
          </p:nvGrpSpPr>
          <p:grpSpPr>
            <a:xfrm>
              <a:off x="1979044" y="5875217"/>
              <a:ext cx="1959977" cy="1051884"/>
              <a:chOff x="4697795" y="895031"/>
              <a:chExt cx="1959977" cy="1051884"/>
            </a:xfrm>
          </p:grpSpPr>
          <p:sp>
            <p:nvSpPr>
              <p:cNvPr id="1591" name="Google Shape;1591;p35"/>
              <p:cNvSpPr/>
              <p:nvPr/>
            </p:nvSpPr>
            <p:spPr>
              <a:xfrm>
                <a:off x="4697795" y="1356697"/>
                <a:ext cx="1959977" cy="590218"/>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700">
                    <a:solidFill>
                      <a:srgbClr val="7030A0"/>
                    </a:solidFill>
                    <a:latin typeface="Arial Narrow"/>
                    <a:ea typeface="Arial Narrow"/>
                    <a:cs typeface="Arial Narrow"/>
                    <a:sym typeface="Arial Narrow"/>
                  </a:rPr>
                  <a:t>Fetales: </a:t>
                </a:r>
                <a:endParaRPr/>
              </a:p>
              <a:p>
                <a:pPr indent="0" lvl="0" marL="0" marR="0" rtl="0" algn="ctr">
                  <a:spcBef>
                    <a:spcPts val="0"/>
                  </a:spcBef>
                  <a:spcAft>
                    <a:spcPts val="0"/>
                  </a:spcAft>
                  <a:buNone/>
                </a:pPr>
                <a:r>
                  <a:rPr b="1" lang="es-ES" sz="700">
                    <a:solidFill>
                      <a:schemeClr val="dk1"/>
                    </a:solidFill>
                    <a:latin typeface="Arial Narrow"/>
                    <a:ea typeface="Arial Narrow"/>
                    <a:cs typeface="Arial Narrow"/>
                    <a:sym typeface="Arial Narrow"/>
                  </a:rPr>
                  <a:t>Ante parto 85,3% (134) – Intra parto 14% (23)</a:t>
                </a:r>
                <a:endParaRPr b="1" sz="700">
                  <a:solidFill>
                    <a:schemeClr val="dk1"/>
                  </a:solidFill>
                  <a:latin typeface="Arial Narrow"/>
                  <a:ea typeface="Arial Narrow"/>
                  <a:cs typeface="Arial Narrow"/>
                  <a:sym typeface="Arial Narrow"/>
                </a:endParaRPr>
              </a:p>
            </p:txBody>
          </p:sp>
          <p:sp>
            <p:nvSpPr>
              <p:cNvPr id="1592" name="Google Shape;1592;p35"/>
              <p:cNvSpPr/>
              <p:nvPr/>
            </p:nvSpPr>
            <p:spPr>
              <a:xfrm>
                <a:off x="4697795" y="895031"/>
                <a:ext cx="18162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Momento de ocurrencia </a:t>
                </a:r>
                <a:endParaRPr/>
              </a:p>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 la muerte</a:t>
                </a:r>
                <a:endParaRPr b="1" sz="1200" u="sng">
                  <a:solidFill>
                    <a:srgbClr val="000000"/>
                  </a:solidFill>
                  <a:latin typeface="Arial Narrow"/>
                  <a:ea typeface="Arial Narrow"/>
                  <a:cs typeface="Arial Narrow"/>
                  <a:sym typeface="Arial Narrow"/>
                </a:endParaRPr>
              </a:p>
            </p:txBody>
          </p:sp>
        </p:grpSp>
      </p:grpSp>
      <p:grpSp>
        <p:nvGrpSpPr>
          <p:cNvPr id="1593" name="Google Shape;1593;p35"/>
          <p:cNvGrpSpPr/>
          <p:nvPr/>
        </p:nvGrpSpPr>
        <p:grpSpPr>
          <a:xfrm>
            <a:off x="2505747" y="4236457"/>
            <a:ext cx="3446504" cy="276999"/>
            <a:chOff x="2448322" y="74775"/>
            <a:chExt cx="3446504" cy="276999"/>
          </a:xfrm>
        </p:grpSpPr>
        <p:sp>
          <p:nvSpPr>
            <p:cNvPr id="1594" name="Google Shape;1594;p3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95" name="Google Shape;1595;p35"/>
            <p:cNvCxnSpPr>
              <a:stCxn id="159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96" name="Google Shape;1596;p3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 e indicadores</a:t>
              </a:r>
              <a:endParaRPr b="1" sz="1200">
                <a:solidFill>
                  <a:schemeClr val="dk1"/>
                </a:solidFill>
                <a:latin typeface="Arial Narrow"/>
                <a:ea typeface="Arial Narrow"/>
                <a:cs typeface="Arial Narrow"/>
                <a:sym typeface="Arial Narrow"/>
              </a:endParaRPr>
            </a:p>
          </p:txBody>
        </p:sp>
      </p:grpSp>
      <p:sp>
        <p:nvSpPr>
          <p:cNvPr id="1597" name="Google Shape;1597;p35"/>
          <p:cNvSpPr txBox="1"/>
          <p:nvPr/>
        </p:nvSpPr>
        <p:spPr>
          <a:xfrm>
            <a:off x="2151328" y="5186088"/>
            <a:ext cx="224121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Razón de mortalidad neonatal tardía</a:t>
            </a:r>
            <a:endParaRPr/>
          </a:p>
        </p:txBody>
      </p:sp>
      <p:sp>
        <p:nvSpPr>
          <p:cNvPr id="1598" name="Google Shape;1598;p35"/>
          <p:cNvSpPr txBox="1"/>
          <p:nvPr/>
        </p:nvSpPr>
        <p:spPr>
          <a:xfrm>
            <a:off x="2221962" y="5401531"/>
            <a:ext cx="207166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1,7 muertes por cada mil nacidos vivos y muertos (40/23.673) *1000</a:t>
            </a:r>
            <a:endParaRPr b="1" sz="1200">
              <a:solidFill>
                <a:srgbClr val="C00000"/>
              </a:solidFill>
              <a:latin typeface="Arial Narrow"/>
              <a:ea typeface="Arial Narrow"/>
              <a:cs typeface="Arial Narrow"/>
              <a:sym typeface="Arial Narrow"/>
            </a:endParaRPr>
          </a:p>
        </p:txBody>
      </p:sp>
      <p:sp>
        <p:nvSpPr>
          <p:cNvPr id="1599" name="Google Shape;1599;p35"/>
          <p:cNvSpPr txBox="1"/>
          <p:nvPr/>
        </p:nvSpPr>
        <p:spPr>
          <a:xfrm>
            <a:off x="2032035" y="4477611"/>
            <a:ext cx="224121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Razón de mortalidad perinatal</a:t>
            </a:r>
            <a:endParaRPr b="1" sz="1100">
              <a:solidFill>
                <a:schemeClr val="dk1"/>
              </a:solidFill>
              <a:latin typeface="Arial Narrow"/>
              <a:ea typeface="Arial Narrow"/>
              <a:cs typeface="Arial Narrow"/>
              <a:sym typeface="Arial Narrow"/>
            </a:endParaRPr>
          </a:p>
        </p:txBody>
      </p:sp>
      <p:sp>
        <p:nvSpPr>
          <p:cNvPr id="1600" name="Google Shape;1600;p35"/>
          <p:cNvSpPr txBox="1"/>
          <p:nvPr/>
        </p:nvSpPr>
        <p:spPr>
          <a:xfrm>
            <a:off x="2279929" y="4645749"/>
            <a:ext cx="191234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8,9 muertes por cada mil nacidos vivos y muertos (211/23.673) *1000</a:t>
            </a:r>
            <a:endParaRPr b="1" sz="1200">
              <a:solidFill>
                <a:srgbClr val="C00000"/>
              </a:solidFill>
              <a:latin typeface="Arial Narrow"/>
              <a:ea typeface="Arial Narrow"/>
              <a:cs typeface="Arial Narrow"/>
              <a:sym typeface="Arial Narrow"/>
            </a:endParaRPr>
          </a:p>
        </p:txBody>
      </p:sp>
      <p:pic>
        <p:nvPicPr>
          <p:cNvPr id="1601" name="Google Shape;1601;p35"/>
          <p:cNvPicPr preferRelativeResize="0"/>
          <p:nvPr/>
        </p:nvPicPr>
        <p:blipFill rotWithShape="1">
          <a:blip r:embed="rId10">
            <a:alphaModFix/>
          </a:blip>
          <a:srcRect b="0" l="0" r="0" t="0"/>
          <a:stretch/>
        </p:blipFill>
        <p:spPr>
          <a:xfrm>
            <a:off x="2620267" y="381745"/>
            <a:ext cx="4000136" cy="1919622"/>
          </a:xfrm>
          <a:prstGeom prst="rect">
            <a:avLst/>
          </a:prstGeom>
          <a:noFill/>
          <a:ln>
            <a:noFill/>
          </a:ln>
        </p:spPr>
      </p:pic>
      <p:pic>
        <p:nvPicPr>
          <p:cNvPr id="1602" name="Google Shape;1602;p35"/>
          <p:cNvPicPr preferRelativeResize="0"/>
          <p:nvPr/>
        </p:nvPicPr>
        <p:blipFill rotWithShape="1">
          <a:blip r:embed="rId11">
            <a:alphaModFix/>
          </a:blip>
          <a:srcRect b="0" l="0" r="0" t="0"/>
          <a:stretch/>
        </p:blipFill>
        <p:spPr>
          <a:xfrm>
            <a:off x="2663829" y="2345499"/>
            <a:ext cx="3998898" cy="1855044"/>
          </a:xfrm>
          <a:prstGeom prst="rect">
            <a:avLst/>
          </a:prstGeom>
          <a:noFill/>
          <a:ln>
            <a:noFill/>
          </a:ln>
        </p:spPr>
      </p:pic>
      <p:pic>
        <p:nvPicPr>
          <p:cNvPr id="1603" name="Google Shape;1603;p35"/>
          <p:cNvPicPr preferRelativeResize="0"/>
          <p:nvPr/>
        </p:nvPicPr>
        <p:blipFill rotWithShape="1">
          <a:blip r:embed="rId12">
            <a:alphaModFix/>
          </a:blip>
          <a:srcRect b="0" l="0" r="0" t="0"/>
          <a:stretch/>
        </p:blipFill>
        <p:spPr>
          <a:xfrm>
            <a:off x="2233000" y="6115253"/>
            <a:ext cx="4823834" cy="299325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 name="Shape 1607"/>
        <p:cNvGrpSpPr/>
        <p:nvPr/>
      </p:nvGrpSpPr>
      <p:grpSpPr>
        <a:xfrm>
          <a:off x="0" y="0"/>
          <a:ext cx="0" cy="0"/>
          <a:chOff x="0" y="0"/>
          <a:chExt cx="0" cy="0"/>
        </a:xfrm>
      </p:grpSpPr>
      <p:pic>
        <p:nvPicPr>
          <p:cNvPr id="1608" name="Google Shape;1608;p36"/>
          <p:cNvPicPr preferRelativeResize="0"/>
          <p:nvPr/>
        </p:nvPicPr>
        <p:blipFill rotWithShape="1">
          <a:blip r:embed="rId3">
            <a:alphaModFix/>
          </a:blip>
          <a:srcRect b="0" l="59057" r="25145" t="8806"/>
          <a:stretch/>
        </p:blipFill>
        <p:spPr>
          <a:xfrm>
            <a:off x="5189590" y="3219321"/>
            <a:ext cx="486249" cy="502665"/>
          </a:xfrm>
          <a:prstGeom prst="rect">
            <a:avLst/>
          </a:prstGeom>
          <a:noFill/>
          <a:ln>
            <a:noFill/>
          </a:ln>
        </p:spPr>
      </p:pic>
      <p:pic>
        <p:nvPicPr>
          <p:cNvPr id="1609" name="Google Shape;1609;p36"/>
          <p:cNvPicPr preferRelativeResize="0"/>
          <p:nvPr/>
        </p:nvPicPr>
        <p:blipFill rotWithShape="1">
          <a:blip r:embed="rId4">
            <a:alphaModFix/>
          </a:blip>
          <a:srcRect b="0" l="0" r="0" t="0"/>
          <a:stretch/>
        </p:blipFill>
        <p:spPr>
          <a:xfrm>
            <a:off x="-11287" y="-32726"/>
            <a:ext cx="2192018" cy="2856904"/>
          </a:xfrm>
          <a:prstGeom prst="rect">
            <a:avLst/>
          </a:prstGeom>
          <a:noFill/>
          <a:ln>
            <a:noFill/>
          </a:ln>
        </p:spPr>
      </p:pic>
      <p:pic>
        <p:nvPicPr>
          <p:cNvPr id="1610" name="Google Shape;1610;p36"/>
          <p:cNvPicPr preferRelativeResize="0"/>
          <p:nvPr/>
        </p:nvPicPr>
        <p:blipFill rotWithShape="1">
          <a:blip r:embed="rId5">
            <a:alphaModFix/>
          </a:blip>
          <a:srcRect b="0" l="0" r="0" t="51431"/>
          <a:stretch/>
        </p:blipFill>
        <p:spPr>
          <a:xfrm>
            <a:off x="0" y="2824178"/>
            <a:ext cx="2180731" cy="2724869"/>
          </a:xfrm>
          <a:prstGeom prst="rect">
            <a:avLst/>
          </a:prstGeom>
          <a:noFill/>
          <a:ln>
            <a:noFill/>
          </a:ln>
        </p:spPr>
      </p:pic>
      <p:sp>
        <p:nvSpPr>
          <p:cNvPr id="1611" name="Google Shape;1611;p36"/>
          <p:cNvSpPr txBox="1"/>
          <p:nvPr/>
        </p:nvSpPr>
        <p:spPr>
          <a:xfrm>
            <a:off x="-11287" y="766609"/>
            <a:ext cx="217909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12 - 2022</a:t>
            </a:r>
            <a:endParaRPr b="1" sz="1200">
              <a:solidFill>
                <a:schemeClr val="dk1"/>
              </a:solidFill>
              <a:latin typeface="Arial Narrow"/>
              <a:ea typeface="Arial Narrow"/>
              <a:cs typeface="Arial Narrow"/>
              <a:sym typeface="Arial Narrow"/>
            </a:endParaRPr>
          </a:p>
        </p:txBody>
      </p:sp>
      <p:grpSp>
        <p:nvGrpSpPr>
          <p:cNvPr id="1612" name="Google Shape;1612;p36"/>
          <p:cNvGrpSpPr/>
          <p:nvPr/>
        </p:nvGrpSpPr>
        <p:grpSpPr>
          <a:xfrm>
            <a:off x="179214" y="4211960"/>
            <a:ext cx="1892650" cy="488476"/>
            <a:chOff x="2397524" y="3379972"/>
            <a:chExt cx="4508500" cy="904875"/>
          </a:xfrm>
        </p:grpSpPr>
        <p:pic>
          <p:nvPicPr>
            <p:cNvPr id="1613" name="Google Shape;1613;p36"/>
            <p:cNvPicPr preferRelativeResize="0"/>
            <p:nvPr/>
          </p:nvPicPr>
          <p:blipFill rotWithShape="1">
            <a:blip r:embed="rId6">
              <a:alphaModFix/>
            </a:blip>
            <a:srcRect b="0" l="0" r="0" t="0"/>
            <a:stretch/>
          </p:blipFill>
          <p:spPr>
            <a:xfrm>
              <a:off x="2397524" y="3379972"/>
              <a:ext cx="4508500" cy="904875"/>
            </a:xfrm>
            <a:prstGeom prst="rect">
              <a:avLst/>
            </a:prstGeom>
            <a:noFill/>
            <a:ln>
              <a:noFill/>
            </a:ln>
          </p:spPr>
        </p:pic>
        <p:sp>
          <p:nvSpPr>
            <p:cNvPr id="1614" name="Google Shape;1614;p36"/>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536</a:t>
              </a:r>
              <a:endParaRPr b="1" sz="2000">
                <a:solidFill>
                  <a:schemeClr val="dk1"/>
                </a:solidFill>
                <a:latin typeface="Arial Narrow"/>
                <a:ea typeface="Arial Narrow"/>
                <a:cs typeface="Arial Narrow"/>
                <a:sym typeface="Arial Narrow"/>
              </a:endParaRPr>
            </a:p>
          </p:txBody>
        </p:sp>
      </p:grpSp>
      <p:sp>
        <p:nvSpPr>
          <p:cNvPr id="1615" name="Google Shape;1615;p36"/>
          <p:cNvSpPr txBox="1"/>
          <p:nvPr/>
        </p:nvSpPr>
        <p:spPr>
          <a:xfrm>
            <a:off x="0" y="4716016"/>
            <a:ext cx="2180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 </a:t>
            </a:r>
            <a:r>
              <a:rPr b="1" lang="es-ES" sz="1600">
                <a:solidFill>
                  <a:srgbClr val="FF0000"/>
                </a:solidFill>
                <a:latin typeface="Arial Narrow"/>
                <a:ea typeface="Arial Narrow"/>
                <a:cs typeface="Arial Narrow"/>
                <a:sym typeface="Arial Narrow"/>
              </a:rPr>
              <a:t>aumentó</a:t>
            </a:r>
            <a:r>
              <a:rPr b="1" lang="es-ES" sz="1600">
                <a:solidFill>
                  <a:schemeClr val="dk1"/>
                </a:solidFill>
                <a:latin typeface="Arial Narrow"/>
                <a:ea typeface="Arial Narrow"/>
                <a:cs typeface="Arial Narrow"/>
                <a:sym typeface="Arial Narrow"/>
              </a:rPr>
              <a:t> </a:t>
            </a:r>
            <a:r>
              <a:rPr b="1" lang="es-ES" sz="1200">
                <a:solidFill>
                  <a:schemeClr val="dk1"/>
                </a:solidFill>
                <a:latin typeface="Arial Narrow"/>
                <a:ea typeface="Arial Narrow"/>
                <a:cs typeface="Arial Narrow"/>
                <a:sym typeface="Arial Narrow"/>
              </a:rPr>
              <a:t>en un</a:t>
            </a:r>
            <a:r>
              <a:rPr b="1" lang="es-ES" sz="1800">
                <a:solidFill>
                  <a:schemeClr val="dk1"/>
                </a:solidFill>
                <a:latin typeface="Arial Narrow"/>
                <a:ea typeface="Arial Narrow"/>
                <a:cs typeface="Arial Narrow"/>
                <a:sym typeface="Arial Narrow"/>
              </a:rPr>
              <a:t> </a:t>
            </a:r>
            <a:r>
              <a:rPr b="1" lang="es-ES" sz="1800">
                <a:solidFill>
                  <a:srgbClr val="FF0000"/>
                </a:solidFill>
                <a:latin typeface="Arial Narrow"/>
                <a:ea typeface="Arial Narrow"/>
                <a:cs typeface="Arial Narrow"/>
                <a:sym typeface="Arial Narrow"/>
              </a:rPr>
              <a:t>15%</a:t>
            </a:r>
            <a:endParaRPr b="1" sz="1800">
              <a:solidFill>
                <a:srgbClr val="FF0000"/>
              </a:solidFill>
              <a:latin typeface="Arial Narrow"/>
              <a:ea typeface="Arial Narrow"/>
              <a:cs typeface="Arial Narrow"/>
              <a:sym typeface="Arial Narrow"/>
            </a:endParaRPr>
          </a:p>
        </p:txBody>
      </p:sp>
      <p:grpSp>
        <p:nvGrpSpPr>
          <p:cNvPr id="1616" name="Google Shape;1616;p36"/>
          <p:cNvGrpSpPr/>
          <p:nvPr/>
        </p:nvGrpSpPr>
        <p:grpSpPr>
          <a:xfrm>
            <a:off x="2448322" y="35496"/>
            <a:ext cx="4037728" cy="276999"/>
            <a:chOff x="2448322" y="74775"/>
            <a:chExt cx="3446504" cy="276999"/>
          </a:xfrm>
        </p:grpSpPr>
        <p:sp>
          <p:nvSpPr>
            <p:cNvPr id="1617" name="Google Shape;1617;p3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18" name="Google Shape;1618;p36"/>
            <p:cNvCxnSpPr>
              <a:stCxn id="161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19" name="Google Shape;1619;p3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620" name="Google Shape;1620;p3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Pág..36 </a:t>
            </a:r>
            <a:endParaRPr b="1" sz="1050">
              <a:solidFill>
                <a:schemeClr val="dk1"/>
              </a:solidFill>
              <a:latin typeface="Arial Narrow"/>
              <a:ea typeface="Arial Narrow"/>
              <a:cs typeface="Arial Narrow"/>
              <a:sym typeface="Arial Narrow"/>
            </a:endParaRPr>
          </a:p>
        </p:txBody>
      </p:sp>
      <p:sp>
        <p:nvSpPr>
          <p:cNvPr id="1621" name="Google Shape;1621;p36"/>
          <p:cNvSpPr txBox="1"/>
          <p:nvPr>
            <p:ph type="ctrTitle"/>
          </p:nvPr>
        </p:nvSpPr>
        <p:spPr>
          <a:xfrm>
            <a:off x="-29713" y="101346"/>
            <a:ext cx="2208885" cy="70788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Sífilis Gestacional SG</a:t>
            </a:r>
            <a:endParaRPr/>
          </a:p>
        </p:txBody>
      </p:sp>
      <p:pic>
        <p:nvPicPr>
          <p:cNvPr id="1622" name="Google Shape;1622;p36"/>
          <p:cNvPicPr preferRelativeResize="0"/>
          <p:nvPr/>
        </p:nvPicPr>
        <p:blipFill rotWithShape="1">
          <a:blip r:embed="rId7">
            <a:alphaModFix/>
          </a:blip>
          <a:srcRect b="0" l="0" r="0" t="0"/>
          <a:stretch/>
        </p:blipFill>
        <p:spPr>
          <a:xfrm>
            <a:off x="2507697" y="3083582"/>
            <a:ext cx="739835" cy="605319"/>
          </a:xfrm>
          <a:prstGeom prst="rect">
            <a:avLst/>
          </a:prstGeom>
          <a:noFill/>
          <a:ln>
            <a:noFill/>
          </a:ln>
        </p:spPr>
      </p:pic>
      <p:grpSp>
        <p:nvGrpSpPr>
          <p:cNvPr id="1623" name="Google Shape;1623;p36"/>
          <p:cNvGrpSpPr/>
          <p:nvPr/>
        </p:nvGrpSpPr>
        <p:grpSpPr>
          <a:xfrm>
            <a:off x="2121823" y="3606616"/>
            <a:ext cx="1475707" cy="1125647"/>
            <a:chOff x="-14122" y="7072716"/>
            <a:chExt cx="1229607" cy="972579"/>
          </a:xfrm>
        </p:grpSpPr>
        <p:sp>
          <p:nvSpPr>
            <p:cNvPr id="1624" name="Google Shape;1624;p36"/>
            <p:cNvSpPr txBox="1"/>
            <p:nvPr/>
          </p:nvSpPr>
          <p:spPr>
            <a:xfrm>
              <a:off x="-14122" y="7072716"/>
              <a:ext cx="1229607" cy="2193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Área de residencia</a:t>
              </a:r>
              <a:endParaRPr b="1" sz="1050" u="sng">
                <a:solidFill>
                  <a:schemeClr val="dk1"/>
                </a:solidFill>
                <a:latin typeface="Arial Narrow"/>
                <a:ea typeface="Arial Narrow"/>
                <a:cs typeface="Arial Narrow"/>
                <a:sym typeface="Arial Narrow"/>
              </a:endParaRPr>
            </a:p>
          </p:txBody>
        </p:sp>
        <p:sp>
          <p:nvSpPr>
            <p:cNvPr id="1625" name="Google Shape;1625;p36"/>
            <p:cNvSpPr/>
            <p:nvPr/>
          </p:nvSpPr>
          <p:spPr>
            <a:xfrm>
              <a:off x="137916" y="7295136"/>
              <a:ext cx="980978" cy="750159"/>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Cabecera 95% (509)</a:t>
              </a:r>
              <a:endParaRPr/>
            </a:p>
            <a:p>
              <a:pPr indent="0" lvl="0" marL="0" marR="0" rtl="0" algn="ctr">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Rural </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1,3% (7)</a:t>
              </a:r>
              <a:endParaRPr b="1" sz="1200">
                <a:solidFill>
                  <a:schemeClr val="dk1"/>
                </a:solidFill>
                <a:latin typeface="Arial Narrow"/>
                <a:ea typeface="Arial Narrow"/>
                <a:cs typeface="Arial Narrow"/>
                <a:sym typeface="Arial Narrow"/>
              </a:endParaRPr>
            </a:p>
          </p:txBody>
        </p:sp>
      </p:grpSp>
      <p:pic>
        <p:nvPicPr>
          <p:cNvPr id="1626" name="Google Shape;1626;p36"/>
          <p:cNvPicPr preferRelativeResize="0"/>
          <p:nvPr/>
        </p:nvPicPr>
        <p:blipFill rotWithShape="1">
          <a:blip r:embed="rId8">
            <a:alphaModFix/>
          </a:blip>
          <a:srcRect b="0" l="0" r="0" t="0"/>
          <a:stretch/>
        </p:blipFill>
        <p:spPr>
          <a:xfrm>
            <a:off x="3725404" y="3071707"/>
            <a:ext cx="751217" cy="597908"/>
          </a:xfrm>
          <a:prstGeom prst="rect">
            <a:avLst/>
          </a:prstGeom>
          <a:noFill/>
          <a:ln>
            <a:noFill/>
          </a:ln>
        </p:spPr>
      </p:pic>
      <p:grpSp>
        <p:nvGrpSpPr>
          <p:cNvPr id="1627" name="Google Shape;1627;p36"/>
          <p:cNvGrpSpPr/>
          <p:nvPr/>
        </p:nvGrpSpPr>
        <p:grpSpPr>
          <a:xfrm>
            <a:off x="3411381" y="3588396"/>
            <a:ext cx="1475706" cy="1410724"/>
            <a:chOff x="-14122" y="7072716"/>
            <a:chExt cx="1229607" cy="1681968"/>
          </a:xfrm>
        </p:grpSpPr>
        <p:sp>
          <p:nvSpPr>
            <p:cNvPr id="1628" name="Google Shape;1628;p36"/>
            <p:cNvSpPr txBox="1"/>
            <p:nvPr/>
          </p:nvSpPr>
          <p:spPr>
            <a:xfrm>
              <a:off x="-14122" y="7072716"/>
              <a:ext cx="1229607" cy="3119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Afiliación al SGSS</a:t>
              </a:r>
              <a:endParaRPr b="1" sz="1050" u="sng">
                <a:solidFill>
                  <a:schemeClr val="dk1"/>
                </a:solidFill>
                <a:latin typeface="Arial Narrow"/>
                <a:ea typeface="Arial Narrow"/>
                <a:cs typeface="Arial Narrow"/>
                <a:sym typeface="Arial Narrow"/>
              </a:endParaRPr>
            </a:p>
          </p:txBody>
        </p:sp>
        <p:sp>
          <p:nvSpPr>
            <p:cNvPr id="1629" name="Google Shape;1629;p36"/>
            <p:cNvSpPr/>
            <p:nvPr/>
          </p:nvSpPr>
          <p:spPr>
            <a:xfrm>
              <a:off x="177666" y="7363317"/>
              <a:ext cx="804648" cy="1391367"/>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Subsidiado </a:t>
              </a:r>
              <a:r>
                <a:rPr lang="es-ES" sz="1050">
                  <a:solidFill>
                    <a:schemeClr val="dk1"/>
                  </a:solidFill>
                  <a:latin typeface="Arial Narrow"/>
                  <a:ea typeface="Arial Narrow"/>
                  <a:cs typeface="Arial Narrow"/>
                  <a:sym typeface="Arial Narrow"/>
                </a:rPr>
                <a:t>38,2% (205)</a:t>
              </a:r>
              <a:endParaRPr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No afiliadas </a:t>
              </a:r>
              <a:r>
                <a:rPr lang="es-ES" sz="1050">
                  <a:solidFill>
                    <a:schemeClr val="dk1"/>
                  </a:solidFill>
                  <a:latin typeface="Arial Narrow"/>
                  <a:ea typeface="Arial Narrow"/>
                  <a:cs typeface="Arial Narrow"/>
                  <a:sym typeface="Arial Narrow"/>
                </a:rPr>
                <a:t>29,9% (160)</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Contributivo</a:t>
              </a:r>
              <a:endParaRPr/>
            </a:p>
            <a:p>
              <a:pPr indent="0" lvl="0" marL="0" marR="0" rtl="0" algn="ctr">
                <a:spcBef>
                  <a:spcPts val="0"/>
                </a:spcBef>
                <a:spcAft>
                  <a:spcPts val="0"/>
                </a:spcAft>
                <a:buNone/>
              </a:pPr>
              <a:r>
                <a:rPr lang="es-ES" sz="1050">
                  <a:solidFill>
                    <a:schemeClr val="dk1"/>
                  </a:solidFill>
                  <a:latin typeface="Arial Narrow"/>
                  <a:ea typeface="Arial Narrow"/>
                  <a:cs typeface="Arial Narrow"/>
                  <a:sym typeface="Arial Narrow"/>
                </a:rPr>
                <a:t>31,2% (167)</a:t>
              </a:r>
              <a:endParaRPr sz="1200">
                <a:solidFill>
                  <a:schemeClr val="dk1"/>
                </a:solidFill>
                <a:latin typeface="Arial Narrow"/>
                <a:ea typeface="Arial Narrow"/>
                <a:cs typeface="Arial Narrow"/>
                <a:sym typeface="Arial Narrow"/>
              </a:endParaRPr>
            </a:p>
          </p:txBody>
        </p:sp>
      </p:grpSp>
      <p:grpSp>
        <p:nvGrpSpPr>
          <p:cNvPr id="1630" name="Google Shape;1630;p36"/>
          <p:cNvGrpSpPr/>
          <p:nvPr/>
        </p:nvGrpSpPr>
        <p:grpSpPr>
          <a:xfrm>
            <a:off x="4783707" y="4049643"/>
            <a:ext cx="1069524" cy="690771"/>
            <a:chOff x="3744466" y="1160332"/>
            <a:chExt cx="1174540" cy="823587"/>
          </a:xfrm>
        </p:grpSpPr>
        <p:sp>
          <p:nvSpPr>
            <p:cNvPr id="1631" name="Google Shape;1631;p36"/>
            <p:cNvSpPr/>
            <p:nvPr/>
          </p:nvSpPr>
          <p:spPr>
            <a:xfrm>
              <a:off x="3957784" y="1465903"/>
              <a:ext cx="804183" cy="518016"/>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2,6% (14) </a:t>
              </a:r>
              <a:endParaRPr b="1" sz="1200">
                <a:solidFill>
                  <a:schemeClr val="dk1"/>
                </a:solidFill>
                <a:latin typeface="Arial Narrow"/>
                <a:ea typeface="Arial Narrow"/>
                <a:cs typeface="Arial Narrow"/>
                <a:sym typeface="Arial Narrow"/>
              </a:endParaRPr>
            </a:p>
          </p:txBody>
        </p:sp>
        <p:sp>
          <p:nvSpPr>
            <p:cNvPr id="1632" name="Google Shape;1632;p36"/>
            <p:cNvSpPr/>
            <p:nvPr/>
          </p:nvSpPr>
          <p:spPr>
            <a:xfrm>
              <a:off x="3744466" y="1160332"/>
              <a:ext cx="1174540" cy="3119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u="sng">
                  <a:solidFill>
                    <a:schemeClr val="dk1"/>
                  </a:solidFill>
                  <a:latin typeface="Arial Narrow"/>
                  <a:ea typeface="Arial Narrow"/>
                  <a:cs typeface="Arial Narrow"/>
                  <a:sym typeface="Arial Narrow"/>
                </a:rPr>
                <a:t>Afrocolombiano</a:t>
              </a:r>
              <a:endParaRPr b="1" sz="1050" u="sng">
                <a:solidFill>
                  <a:srgbClr val="000000"/>
                </a:solidFill>
                <a:latin typeface="Arial Narrow"/>
                <a:ea typeface="Arial Narrow"/>
                <a:cs typeface="Arial Narrow"/>
                <a:sym typeface="Arial Narrow"/>
              </a:endParaRPr>
            </a:p>
          </p:txBody>
        </p:sp>
      </p:grpSp>
      <p:sp>
        <p:nvSpPr>
          <p:cNvPr id="1633" name="Google Shape;1633;p36"/>
          <p:cNvSpPr/>
          <p:nvPr/>
        </p:nvSpPr>
        <p:spPr>
          <a:xfrm>
            <a:off x="2180731" y="2555776"/>
            <a:ext cx="5020167"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34" name="Google Shape;1634;p36"/>
          <p:cNvGrpSpPr/>
          <p:nvPr/>
        </p:nvGrpSpPr>
        <p:grpSpPr>
          <a:xfrm>
            <a:off x="2279119" y="2669304"/>
            <a:ext cx="3446504" cy="276999"/>
            <a:chOff x="2448322" y="74775"/>
            <a:chExt cx="3446504" cy="276999"/>
          </a:xfrm>
        </p:grpSpPr>
        <p:sp>
          <p:nvSpPr>
            <p:cNvPr id="1635" name="Google Shape;1635;p3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36" name="Google Shape;1636;p36"/>
            <p:cNvCxnSpPr>
              <a:stCxn id="163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37" name="Google Shape;1637;p3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grpSp>
        <p:nvGrpSpPr>
          <p:cNvPr id="1638" name="Google Shape;1638;p36"/>
          <p:cNvGrpSpPr/>
          <p:nvPr/>
        </p:nvGrpSpPr>
        <p:grpSpPr>
          <a:xfrm>
            <a:off x="6143346" y="4049643"/>
            <a:ext cx="818862" cy="698112"/>
            <a:chOff x="2507826" y="3203848"/>
            <a:chExt cx="874090" cy="698112"/>
          </a:xfrm>
        </p:grpSpPr>
        <p:sp>
          <p:nvSpPr>
            <p:cNvPr id="1639" name="Google Shape;1639;p36"/>
            <p:cNvSpPr/>
            <p:nvPr/>
          </p:nvSpPr>
          <p:spPr>
            <a:xfrm>
              <a:off x="2507826" y="3472120"/>
              <a:ext cx="874090" cy="4298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35,8% </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(192)</a:t>
              </a:r>
              <a:endParaRPr b="1" sz="1100">
                <a:solidFill>
                  <a:schemeClr val="dk1"/>
                </a:solidFill>
                <a:latin typeface="Arial Narrow"/>
                <a:ea typeface="Arial Narrow"/>
                <a:cs typeface="Arial Narrow"/>
                <a:sym typeface="Arial Narrow"/>
              </a:endParaRPr>
            </a:p>
          </p:txBody>
        </p:sp>
        <p:sp>
          <p:nvSpPr>
            <p:cNvPr id="1640" name="Google Shape;1640;p36"/>
            <p:cNvSpPr/>
            <p:nvPr/>
          </p:nvSpPr>
          <p:spPr>
            <a:xfrm>
              <a:off x="2595947" y="3203848"/>
              <a:ext cx="665567"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u="sng">
                  <a:solidFill>
                    <a:schemeClr val="dk1"/>
                  </a:solidFill>
                  <a:latin typeface="Arial Narrow"/>
                  <a:ea typeface="Arial Narrow"/>
                  <a:cs typeface="Arial Narrow"/>
                  <a:sym typeface="Arial Narrow"/>
                </a:rPr>
                <a:t>Migrante</a:t>
              </a:r>
              <a:endParaRPr b="1" sz="1100" u="sng">
                <a:solidFill>
                  <a:srgbClr val="000000"/>
                </a:solidFill>
                <a:latin typeface="Arial Narrow"/>
                <a:ea typeface="Arial Narrow"/>
                <a:cs typeface="Arial Narrow"/>
                <a:sym typeface="Arial Narrow"/>
              </a:endParaRPr>
            </a:p>
          </p:txBody>
        </p:sp>
      </p:grpSp>
      <p:pic>
        <p:nvPicPr>
          <p:cNvPr id="1641" name="Google Shape;1641;p36"/>
          <p:cNvPicPr preferRelativeResize="0"/>
          <p:nvPr/>
        </p:nvPicPr>
        <p:blipFill rotWithShape="1">
          <a:blip r:embed="rId9">
            <a:alphaModFix/>
          </a:blip>
          <a:srcRect b="0" l="0" r="0" t="0"/>
          <a:stretch/>
        </p:blipFill>
        <p:spPr>
          <a:xfrm>
            <a:off x="6486050" y="3175534"/>
            <a:ext cx="414384" cy="478515"/>
          </a:xfrm>
          <a:prstGeom prst="rect">
            <a:avLst/>
          </a:prstGeom>
          <a:noFill/>
          <a:ln>
            <a:noFill/>
          </a:ln>
        </p:spPr>
      </p:pic>
      <p:sp>
        <p:nvSpPr>
          <p:cNvPr id="1642" name="Google Shape;1642;p36"/>
          <p:cNvSpPr/>
          <p:nvPr/>
        </p:nvSpPr>
        <p:spPr>
          <a:xfrm>
            <a:off x="-44282" y="6837635"/>
            <a:ext cx="2420596" cy="284693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100">
                <a:solidFill>
                  <a:schemeClr val="dk1"/>
                </a:solidFill>
                <a:latin typeface="Arial Narrow"/>
                <a:ea typeface="Arial Narrow"/>
                <a:cs typeface="Arial Narrow"/>
                <a:sym typeface="Arial Narrow"/>
              </a:rPr>
              <a:t>El canal endémico muestra que los casos del  evento han estado por encima de lo esperado durante casi todo el año. Esto puede deberse al incremento de las infecciones de transmisión sexual en la población general que aumenta a su vez el riesgo de infección en gestantes. </a:t>
            </a:r>
            <a:endParaRPr/>
          </a:p>
          <a:p>
            <a:pPr indent="0" lvl="0" marL="0" marR="0" rtl="0" algn="just">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b="1" lang="es-ES" sz="1100">
                <a:solidFill>
                  <a:schemeClr val="dk1"/>
                </a:solidFill>
                <a:latin typeface="Arial Narrow"/>
                <a:ea typeface="Arial Narrow"/>
                <a:cs typeface="Arial Narrow"/>
                <a:sym typeface="Arial Narrow"/>
              </a:rPr>
              <a:t>Más del 69% de los casos se presentan en gestantes subsidiadas o no afiliadas, relacionado con los factores de riesgo como nivel educativo, de pobreza y mayor carga de enfermedad.</a:t>
            </a:r>
            <a:endParaRPr b="1"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1643" name="Google Shape;1643;p36"/>
          <p:cNvSpPr/>
          <p:nvPr/>
        </p:nvSpPr>
        <p:spPr>
          <a:xfrm>
            <a:off x="43832" y="6534943"/>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44" name="Google Shape;1644;p36"/>
          <p:cNvCxnSpPr>
            <a:stCxn id="1643" idx="6"/>
            <a:endCxn id="1645" idx="1"/>
          </p:cNvCxnSpPr>
          <p:nvPr/>
        </p:nvCxnSpPr>
        <p:spPr>
          <a:xfrm>
            <a:off x="331864" y="6665748"/>
            <a:ext cx="87900" cy="0"/>
          </a:xfrm>
          <a:prstGeom prst="straightConnector1">
            <a:avLst/>
          </a:prstGeom>
          <a:noFill/>
          <a:ln cap="flat" cmpd="sng" w="28575">
            <a:solidFill>
              <a:srgbClr val="C00000"/>
            </a:solidFill>
            <a:prstDash val="solid"/>
            <a:round/>
            <a:headEnd len="sm" w="sm" type="none"/>
            <a:tailEnd len="sm" w="sm" type="none"/>
          </a:ln>
        </p:spPr>
      </p:cxnSp>
      <p:sp>
        <p:nvSpPr>
          <p:cNvPr id="1645" name="Google Shape;1645;p36"/>
          <p:cNvSpPr txBox="1"/>
          <p:nvPr/>
        </p:nvSpPr>
        <p:spPr>
          <a:xfrm>
            <a:off x="419629" y="6527249"/>
            <a:ext cx="18594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cxnSp>
        <p:nvCxnSpPr>
          <p:cNvPr id="1646" name="Google Shape;1646;p36"/>
          <p:cNvCxnSpPr/>
          <p:nvPr/>
        </p:nvCxnSpPr>
        <p:spPr>
          <a:xfrm rot="10800000">
            <a:off x="2412717" y="4999121"/>
            <a:ext cx="4601462" cy="31487"/>
          </a:xfrm>
          <a:prstGeom prst="straightConnector1">
            <a:avLst/>
          </a:prstGeom>
          <a:noFill/>
          <a:ln cap="flat" cmpd="sng" w="9525">
            <a:solidFill>
              <a:srgbClr val="002060"/>
            </a:solidFill>
            <a:prstDash val="solid"/>
            <a:round/>
            <a:headEnd len="sm" w="sm" type="none"/>
            <a:tailEnd len="med" w="med" type="oval"/>
          </a:ln>
        </p:spPr>
      </p:cxnSp>
      <p:sp>
        <p:nvSpPr>
          <p:cNvPr id="1647" name="Google Shape;1647;p36"/>
          <p:cNvSpPr txBox="1"/>
          <p:nvPr/>
        </p:nvSpPr>
        <p:spPr>
          <a:xfrm>
            <a:off x="132463" y="5613211"/>
            <a:ext cx="207166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Razón de prevalencia de sífilis gestacional: </a:t>
            </a:r>
            <a:r>
              <a:rPr b="1" lang="es-ES" sz="1200">
                <a:solidFill>
                  <a:srgbClr val="C00000"/>
                </a:solidFill>
                <a:latin typeface="Arial Narrow"/>
                <a:ea typeface="Arial Narrow"/>
                <a:cs typeface="Arial Narrow"/>
                <a:sym typeface="Arial Narrow"/>
              </a:rPr>
              <a:t>22,4 casos de sífilis en gestantes por cada mil nacidos vivos y muertos</a:t>
            </a:r>
            <a:endParaRPr b="1" sz="1200">
              <a:solidFill>
                <a:srgbClr val="C00000"/>
              </a:solidFill>
              <a:latin typeface="Arial Narrow"/>
              <a:ea typeface="Arial Narrow"/>
              <a:cs typeface="Arial Narrow"/>
              <a:sym typeface="Arial Narrow"/>
            </a:endParaRPr>
          </a:p>
        </p:txBody>
      </p:sp>
      <p:cxnSp>
        <p:nvCxnSpPr>
          <p:cNvPr id="1648" name="Google Shape;1648;p36"/>
          <p:cNvCxnSpPr/>
          <p:nvPr/>
        </p:nvCxnSpPr>
        <p:spPr>
          <a:xfrm flipH="1">
            <a:off x="161019" y="6443813"/>
            <a:ext cx="1827420" cy="3458"/>
          </a:xfrm>
          <a:prstGeom prst="straightConnector1">
            <a:avLst/>
          </a:prstGeom>
          <a:noFill/>
          <a:ln cap="flat" cmpd="sng" w="9525">
            <a:solidFill>
              <a:srgbClr val="002060"/>
            </a:solidFill>
            <a:prstDash val="solid"/>
            <a:round/>
            <a:headEnd len="sm" w="sm" type="none"/>
            <a:tailEnd len="med" w="med" type="oval"/>
          </a:ln>
        </p:spPr>
      </p:cxnSp>
      <p:pic>
        <p:nvPicPr>
          <p:cNvPr id="1649" name="Google Shape;1649;p36"/>
          <p:cNvPicPr preferRelativeResize="0"/>
          <p:nvPr/>
        </p:nvPicPr>
        <p:blipFill rotWithShape="1">
          <a:blip r:embed="rId10">
            <a:alphaModFix/>
          </a:blip>
          <a:srcRect b="0" l="0" r="0" t="0"/>
          <a:stretch/>
        </p:blipFill>
        <p:spPr>
          <a:xfrm>
            <a:off x="2287700" y="363912"/>
            <a:ext cx="4748193" cy="2142874"/>
          </a:xfrm>
          <a:prstGeom prst="rect">
            <a:avLst/>
          </a:prstGeom>
          <a:noFill/>
          <a:ln>
            <a:noFill/>
          </a:ln>
        </p:spPr>
      </p:pic>
      <p:pic>
        <p:nvPicPr>
          <p:cNvPr id="1650" name="Google Shape;1650;p36"/>
          <p:cNvPicPr preferRelativeResize="0"/>
          <p:nvPr/>
        </p:nvPicPr>
        <p:blipFill rotWithShape="1">
          <a:blip r:embed="rId11">
            <a:alphaModFix/>
          </a:blip>
          <a:srcRect b="0" l="0" r="0" t="0"/>
          <a:stretch/>
        </p:blipFill>
        <p:spPr>
          <a:xfrm>
            <a:off x="2867025" y="5030608"/>
            <a:ext cx="3991634" cy="406188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4" name="Shape 1654"/>
        <p:cNvGrpSpPr/>
        <p:nvPr/>
      </p:nvGrpSpPr>
      <p:grpSpPr>
        <a:xfrm>
          <a:off x="0" y="0"/>
          <a:ext cx="0" cy="0"/>
          <a:chOff x="0" y="0"/>
          <a:chExt cx="0" cy="0"/>
        </a:xfrm>
      </p:grpSpPr>
      <p:pic>
        <p:nvPicPr>
          <p:cNvPr id="1655" name="Google Shape;1655;p37"/>
          <p:cNvPicPr preferRelativeResize="0"/>
          <p:nvPr/>
        </p:nvPicPr>
        <p:blipFill rotWithShape="1">
          <a:blip r:embed="rId3">
            <a:alphaModFix/>
          </a:blip>
          <a:srcRect b="0" l="0" r="0" t="0"/>
          <a:stretch/>
        </p:blipFill>
        <p:spPr>
          <a:xfrm>
            <a:off x="-15289" y="-29810"/>
            <a:ext cx="2183097" cy="2853988"/>
          </a:xfrm>
          <a:prstGeom prst="rect">
            <a:avLst/>
          </a:prstGeom>
          <a:noFill/>
          <a:ln>
            <a:noFill/>
          </a:ln>
        </p:spPr>
      </p:pic>
      <p:pic>
        <p:nvPicPr>
          <p:cNvPr id="1656" name="Google Shape;1656;p37"/>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1657" name="Google Shape;1657;p37"/>
          <p:cNvSpPr txBox="1"/>
          <p:nvPr/>
        </p:nvSpPr>
        <p:spPr>
          <a:xfrm>
            <a:off x="-15289" y="766609"/>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12 - 2022</a:t>
            </a:r>
            <a:endParaRPr b="1" sz="1200">
              <a:solidFill>
                <a:schemeClr val="dk1"/>
              </a:solidFill>
              <a:latin typeface="Arial Narrow"/>
              <a:ea typeface="Arial Narrow"/>
              <a:cs typeface="Arial Narrow"/>
              <a:sym typeface="Arial Narrow"/>
            </a:endParaRPr>
          </a:p>
        </p:txBody>
      </p:sp>
      <p:grpSp>
        <p:nvGrpSpPr>
          <p:cNvPr id="1658" name="Google Shape;1658;p37"/>
          <p:cNvGrpSpPr/>
          <p:nvPr/>
        </p:nvGrpSpPr>
        <p:grpSpPr>
          <a:xfrm>
            <a:off x="179214" y="4211960"/>
            <a:ext cx="1892650" cy="488476"/>
            <a:chOff x="2397524" y="3379972"/>
            <a:chExt cx="4508500" cy="904875"/>
          </a:xfrm>
        </p:grpSpPr>
        <p:pic>
          <p:nvPicPr>
            <p:cNvPr id="1659" name="Google Shape;1659;p3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660" name="Google Shape;1660;p37"/>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88</a:t>
              </a:r>
              <a:endParaRPr b="1" sz="2000">
                <a:solidFill>
                  <a:schemeClr val="dk1"/>
                </a:solidFill>
                <a:latin typeface="Arial Narrow"/>
                <a:ea typeface="Arial Narrow"/>
                <a:cs typeface="Arial Narrow"/>
                <a:sym typeface="Arial Narrow"/>
              </a:endParaRPr>
            </a:p>
          </p:txBody>
        </p:sp>
      </p:grpSp>
      <p:sp>
        <p:nvSpPr>
          <p:cNvPr id="1661" name="Google Shape;1661;p37"/>
          <p:cNvSpPr txBox="1"/>
          <p:nvPr/>
        </p:nvSpPr>
        <p:spPr>
          <a:xfrm>
            <a:off x="0" y="4716016"/>
            <a:ext cx="2180731" cy="8925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a:t>
            </a:r>
            <a:r>
              <a:rPr b="1" lang="es-ES" sz="1200">
                <a:solidFill>
                  <a:srgbClr val="FF0000"/>
                </a:solidFill>
                <a:latin typeface="Arial Narrow"/>
                <a:ea typeface="Arial Narrow"/>
                <a:cs typeface="Arial Narrow"/>
                <a:sym typeface="Arial Narrow"/>
              </a:rPr>
              <a:t> </a:t>
            </a:r>
            <a:r>
              <a:rPr b="1" lang="es-ES" sz="1200">
                <a:solidFill>
                  <a:srgbClr val="00B050"/>
                </a:solidFill>
                <a:latin typeface="Arial Narrow"/>
                <a:ea typeface="Arial Narrow"/>
                <a:cs typeface="Arial Narrow"/>
                <a:sym typeface="Arial Narrow"/>
              </a:rPr>
              <a:t>disminuyó</a:t>
            </a:r>
            <a:r>
              <a:rPr b="1" lang="es-ES" sz="1200">
                <a:solidFill>
                  <a:schemeClr val="dk1"/>
                </a:solidFill>
                <a:latin typeface="Arial Narrow"/>
                <a:ea typeface="Arial Narrow"/>
                <a:cs typeface="Arial Narrow"/>
                <a:sym typeface="Arial Narrow"/>
              </a:rPr>
              <a:t> en un </a:t>
            </a:r>
            <a:r>
              <a:rPr b="1" lang="es-ES" sz="1600">
                <a:solidFill>
                  <a:srgbClr val="00B050"/>
                </a:solidFill>
                <a:latin typeface="Arial Narrow"/>
                <a:ea typeface="Arial Narrow"/>
                <a:cs typeface="Arial Narrow"/>
                <a:sym typeface="Arial Narrow"/>
              </a:rPr>
              <a:t>2,2%</a:t>
            </a:r>
            <a:endParaRPr b="1" sz="1600">
              <a:solidFill>
                <a:srgbClr val="00B050"/>
              </a:solidFill>
              <a:latin typeface="Arial Narrow"/>
              <a:ea typeface="Arial Narrow"/>
              <a:cs typeface="Arial Narrow"/>
              <a:sym typeface="Arial Narrow"/>
            </a:endParaRPr>
          </a:p>
        </p:txBody>
      </p:sp>
      <p:grpSp>
        <p:nvGrpSpPr>
          <p:cNvPr id="1662" name="Google Shape;1662;p37"/>
          <p:cNvGrpSpPr/>
          <p:nvPr/>
        </p:nvGrpSpPr>
        <p:grpSpPr>
          <a:xfrm>
            <a:off x="2448322" y="35496"/>
            <a:ext cx="3446504" cy="276999"/>
            <a:chOff x="2448322" y="74775"/>
            <a:chExt cx="3446504" cy="276999"/>
          </a:xfrm>
        </p:grpSpPr>
        <p:sp>
          <p:nvSpPr>
            <p:cNvPr id="1663" name="Google Shape;1663;p3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64" name="Google Shape;1664;p37"/>
            <p:cNvCxnSpPr>
              <a:stCxn id="166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65" name="Google Shape;1665;p3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666" name="Google Shape;1666;p37"/>
          <p:cNvSpPr/>
          <p:nvPr/>
        </p:nvSpPr>
        <p:spPr>
          <a:xfrm>
            <a:off x="-19798" y="572412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67" name="Google Shape;1667;p37"/>
          <p:cNvGrpSpPr/>
          <p:nvPr/>
        </p:nvGrpSpPr>
        <p:grpSpPr>
          <a:xfrm>
            <a:off x="182129" y="5840848"/>
            <a:ext cx="3446504" cy="276999"/>
            <a:chOff x="2448322" y="74775"/>
            <a:chExt cx="3446504" cy="276999"/>
          </a:xfrm>
        </p:grpSpPr>
        <p:sp>
          <p:nvSpPr>
            <p:cNvPr id="1668" name="Google Shape;1668;p3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69" name="Google Shape;1669;p37"/>
            <p:cNvCxnSpPr>
              <a:stCxn id="166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70" name="Google Shape;1670;p3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671" name="Google Shape;1671;p3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Pág..37 </a:t>
            </a:r>
            <a:endParaRPr b="1" sz="1050">
              <a:solidFill>
                <a:schemeClr val="dk1"/>
              </a:solidFill>
              <a:latin typeface="Arial Narrow"/>
              <a:ea typeface="Arial Narrow"/>
              <a:cs typeface="Arial Narrow"/>
              <a:sym typeface="Arial Narrow"/>
            </a:endParaRPr>
          </a:p>
        </p:txBody>
      </p:sp>
      <p:sp>
        <p:nvSpPr>
          <p:cNvPr id="1672" name="Google Shape;1672;p37"/>
          <p:cNvSpPr txBox="1"/>
          <p:nvPr>
            <p:ph type="ctrTitle"/>
          </p:nvPr>
        </p:nvSpPr>
        <p:spPr>
          <a:xfrm>
            <a:off x="-29713" y="101346"/>
            <a:ext cx="2208885" cy="70788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Sífilis Congénita  SC</a:t>
            </a:r>
            <a:endParaRPr/>
          </a:p>
        </p:txBody>
      </p:sp>
      <p:grpSp>
        <p:nvGrpSpPr>
          <p:cNvPr id="1673" name="Google Shape;1673;p37"/>
          <p:cNvGrpSpPr/>
          <p:nvPr/>
        </p:nvGrpSpPr>
        <p:grpSpPr>
          <a:xfrm>
            <a:off x="3083596" y="6431434"/>
            <a:ext cx="1720560" cy="984780"/>
            <a:chOff x="-36884" y="6965837"/>
            <a:chExt cx="1305446" cy="984780"/>
          </a:xfrm>
        </p:grpSpPr>
        <p:sp>
          <p:nvSpPr>
            <p:cNvPr id="1674" name="Google Shape;1674;p37"/>
            <p:cNvSpPr txBox="1"/>
            <p:nvPr/>
          </p:nvSpPr>
          <p:spPr>
            <a:xfrm>
              <a:off x="-34820" y="696583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1675" name="Google Shape;1675;p37"/>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96,6%</a:t>
              </a:r>
              <a:endParaRPr b="1" sz="1600">
                <a:solidFill>
                  <a:schemeClr val="dk1"/>
                </a:solidFill>
                <a:latin typeface="Arial Narrow"/>
                <a:ea typeface="Arial Narrow"/>
                <a:cs typeface="Arial Narrow"/>
                <a:sym typeface="Arial Narrow"/>
              </a:endParaRPr>
            </a:p>
          </p:txBody>
        </p:sp>
        <p:sp>
          <p:nvSpPr>
            <p:cNvPr id="1676" name="Google Shape;1676;p37"/>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85 casos</a:t>
              </a:r>
              <a:endParaRPr b="1" sz="1200">
                <a:solidFill>
                  <a:schemeClr val="dk1"/>
                </a:solidFill>
                <a:latin typeface="Arial Narrow"/>
                <a:ea typeface="Arial Narrow"/>
                <a:cs typeface="Arial Narrow"/>
                <a:sym typeface="Arial Narrow"/>
              </a:endParaRPr>
            </a:p>
          </p:txBody>
        </p:sp>
      </p:grpSp>
      <p:pic>
        <p:nvPicPr>
          <p:cNvPr id="1677" name="Google Shape;1677;p37"/>
          <p:cNvPicPr preferRelativeResize="0"/>
          <p:nvPr/>
        </p:nvPicPr>
        <p:blipFill rotWithShape="1">
          <a:blip r:embed="rId6">
            <a:alphaModFix/>
          </a:blip>
          <a:srcRect b="0" l="0" r="0" t="0"/>
          <a:stretch/>
        </p:blipFill>
        <p:spPr>
          <a:xfrm>
            <a:off x="2835813" y="7385912"/>
            <a:ext cx="933450" cy="742950"/>
          </a:xfrm>
          <a:prstGeom prst="rect">
            <a:avLst/>
          </a:prstGeom>
          <a:noFill/>
          <a:ln>
            <a:noFill/>
          </a:ln>
        </p:spPr>
      </p:pic>
      <p:grpSp>
        <p:nvGrpSpPr>
          <p:cNvPr id="1678" name="Google Shape;1678;p37"/>
          <p:cNvGrpSpPr/>
          <p:nvPr/>
        </p:nvGrpSpPr>
        <p:grpSpPr>
          <a:xfrm>
            <a:off x="2434610" y="7465043"/>
            <a:ext cx="4752046" cy="1615014"/>
            <a:chOff x="-103304" y="6843540"/>
            <a:chExt cx="1409470" cy="1177935"/>
          </a:xfrm>
        </p:grpSpPr>
        <p:sp>
          <p:nvSpPr>
            <p:cNvPr id="1679" name="Google Shape;1679;p37"/>
            <p:cNvSpPr txBox="1"/>
            <p:nvPr/>
          </p:nvSpPr>
          <p:spPr>
            <a:xfrm>
              <a:off x="-6816" y="6843540"/>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1680" name="Google Shape;1680;p37"/>
            <p:cNvSpPr/>
            <p:nvPr/>
          </p:nvSpPr>
          <p:spPr>
            <a:xfrm>
              <a:off x="-103304" y="7363321"/>
              <a:ext cx="1409470" cy="65815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Contributivo 20,5% - 18</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Subsidiado 51,1% - 45</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afiliadas 28,4% - 25</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El 80% de los casos son subsidiados y no afiliados,  población con mayores factores de riesgo así  como sus madres.</a:t>
              </a:r>
              <a:endParaRPr b="1" sz="1600">
                <a:solidFill>
                  <a:schemeClr val="dk1"/>
                </a:solidFill>
                <a:latin typeface="Arial Narrow"/>
                <a:ea typeface="Arial Narrow"/>
                <a:cs typeface="Arial Narrow"/>
                <a:sym typeface="Arial Narrow"/>
              </a:endParaRPr>
            </a:p>
          </p:txBody>
        </p:sp>
      </p:grpSp>
      <p:grpSp>
        <p:nvGrpSpPr>
          <p:cNvPr id="1681" name="Google Shape;1681;p37"/>
          <p:cNvGrpSpPr/>
          <p:nvPr/>
        </p:nvGrpSpPr>
        <p:grpSpPr>
          <a:xfrm>
            <a:off x="4902804" y="6391147"/>
            <a:ext cx="1686716" cy="837611"/>
            <a:chOff x="-1330354" y="2862231"/>
            <a:chExt cx="1686716" cy="837611"/>
          </a:xfrm>
        </p:grpSpPr>
        <p:sp>
          <p:nvSpPr>
            <p:cNvPr id="1682" name="Google Shape;1682;p37"/>
            <p:cNvSpPr/>
            <p:nvPr/>
          </p:nvSpPr>
          <p:spPr>
            <a:xfrm>
              <a:off x="-1138856" y="3339802"/>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31,8%</a:t>
              </a:r>
              <a:endParaRPr b="1" sz="1600">
                <a:solidFill>
                  <a:schemeClr val="dk1"/>
                </a:solidFill>
                <a:latin typeface="Arial Narrow"/>
                <a:ea typeface="Arial Narrow"/>
                <a:cs typeface="Arial Narrow"/>
                <a:sym typeface="Arial Narrow"/>
              </a:endParaRPr>
            </a:p>
          </p:txBody>
        </p:sp>
        <p:sp>
          <p:nvSpPr>
            <p:cNvPr id="1683" name="Google Shape;1683;p37"/>
            <p:cNvSpPr/>
            <p:nvPr/>
          </p:nvSpPr>
          <p:spPr>
            <a:xfrm>
              <a:off x="-1330354" y="2862231"/>
              <a:ext cx="112723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Madre migrante</a:t>
              </a:r>
              <a:endParaRPr b="1" sz="1200" u="sng">
                <a:solidFill>
                  <a:srgbClr val="000000"/>
                </a:solidFill>
                <a:latin typeface="Arial Narrow"/>
                <a:ea typeface="Arial Narrow"/>
                <a:cs typeface="Arial Narrow"/>
                <a:sym typeface="Arial Narrow"/>
              </a:endParaRPr>
            </a:p>
          </p:txBody>
        </p:sp>
        <p:sp>
          <p:nvSpPr>
            <p:cNvPr id="1684" name="Google Shape;1684;p37"/>
            <p:cNvSpPr/>
            <p:nvPr/>
          </p:nvSpPr>
          <p:spPr>
            <a:xfrm>
              <a:off x="-328441" y="3390626"/>
              <a:ext cx="68480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28casos</a:t>
              </a:r>
              <a:endParaRPr sz="1200">
                <a:solidFill>
                  <a:schemeClr val="dk1"/>
                </a:solidFill>
                <a:latin typeface="Calibri"/>
                <a:ea typeface="Calibri"/>
                <a:cs typeface="Calibri"/>
                <a:sym typeface="Calibri"/>
              </a:endParaRPr>
            </a:p>
          </p:txBody>
        </p:sp>
      </p:grpSp>
      <p:cxnSp>
        <p:nvCxnSpPr>
          <p:cNvPr id="1685" name="Google Shape;1685;p37"/>
          <p:cNvCxnSpPr/>
          <p:nvPr/>
        </p:nvCxnSpPr>
        <p:spPr>
          <a:xfrm rot="10800000">
            <a:off x="2360484" y="2890055"/>
            <a:ext cx="2554543" cy="75"/>
          </a:xfrm>
          <a:prstGeom prst="straightConnector1">
            <a:avLst/>
          </a:prstGeom>
          <a:noFill/>
          <a:ln cap="flat" cmpd="sng" w="9525">
            <a:solidFill>
              <a:srgbClr val="002060"/>
            </a:solidFill>
            <a:prstDash val="solid"/>
            <a:round/>
            <a:headEnd len="sm" w="sm" type="none"/>
            <a:tailEnd len="med" w="med" type="oval"/>
          </a:ln>
        </p:spPr>
      </p:cxnSp>
      <p:sp>
        <p:nvSpPr>
          <p:cNvPr id="1686" name="Google Shape;1686;p37"/>
          <p:cNvSpPr txBox="1"/>
          <p:nvPr/>
        </p:nvSpPr>
        <p:spPr>
          <a:xfrm>
            <a:off x="72058" y="6372200"/>
            <a:ext cx="224121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Tasa de incidencia </a:t>
            </a:r>
            <a:endParaRPr b="1" sz="1050">
              <a:solidFill>
                <a:schemeClr val="dk1"/>
              </a:solidFill>
              <a:latin typeface="Arial Narrow"/>
              <a:ea typeface="Arial Narrow"/>
              <a:cs typeface="Arial Narrow"/>
              <a:sym typeface="Arial Narrow"/>
            </a:endParaRPr>
          </a:p>
        </p:txBody>
      </p:sp>
      <p:sp>
        <p:nvSpPr>
          <p:cNvPr id="1687" name="Google Shape;1687;p37"/>
          <p:cNvSpPr txBox="1"/>
          <p:nvPr/>
        </p:nvSpPr>
        <p:spPr>
          <a:xfrm>
            <a:off x="309017" y="6631759"/>
            <a:ext cx="1915909"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rgbClr val="C00000"/>
                </a:solidFill>
                <a:latin typeface="Arial Narrow"/>
                <a:ea typeface="Arial Narrow"/>
                <a:cs typeface="Arial Narrow"/>
                <a:sym typeface="Arial Narrow"/>
              </a:rPr>
              <a:t>3,1 casos por mil nacidos vivos</a:t>
            </a:r>
            <a:endParaRPr/>
          </a:p>
          <a:p>
            <a:pPr indent="0" lvl="0" marL="0" marR="0" rtl="0" algn="ctr">
              <a:spcBef>
                <a:spcPts val="0"/>
              </a:spcBef>
              <a:spcAft>
                <a:spcPts val="0"/>
              </a:spcAft>
              <a:buNone/>
            </a:pPr>
            <a:r>
              <a:t/>
            </a:r>
            <a:endParaRPr b="1" sz="1100">
              <a:solidFill>
                <a:srgbClr val="C00000"/>
              </a:solidFill>
              <a:latin typeface="Arial Narrow"/>
              <a:ea typeface="Arial Narrow"/>
              <a:cs typeface="Arial Narrow"/>
              <a:sym typeface="Arial Narrow"/>
            </a:endParaRPr>
          </a:p>
        </p:txBody>
      </p:sp>
      <p:cxnSp>
        <p:nvCxnSpPr>
          <p:cNvPr id="1688" name="Google Shape;1688;p37"/>
          <p:cNvCxnSpPr/>
          <p:nvPr/>
        </p:nvCxnSpPr>
        <p:spPr>
          <a:xfrm rot="10800000">
            <a:off x="115281" y="7020683"/>
            <a:ext cx="2154764" cy="0"/>
          </a:xfrm>
          <a:prstGeom prst="straightConnector1">
            <a:avLst/>
          </a:prstGeom>
          <a:noFill/>
          <a:ln cap="flat" cmpd="sng" w="9525">
            <a:solidFill>
              <a:srgbClr val="002060"/>
            </a:solidFill>
            <a:prstDash val="solid"/>
            <a:round/>
            <a:headEnd len="sm" w="sm" type="none"/>
            <a:tailEnd len="med" w="med" type="oval"/>
          </a:ln>
        </p:spPr>
      </p:cxnSp>
      <p:sp>
        <p:nvSpPr>
          <p:cNvPr id="1689" name="Google Shape;1689;p37"/>
          <p:cNvSpPr txBox="1"/>
          <p:nvPr/>
        </p:nvSpPr>
        <p:spPr>
          <a:xfrm>
            <a:off x="240349" y="7146222"/>
            <a:ext cx="224121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Cumplen con la definición de caso </a:t>
            </a:r>
            <a:endParaRPr/>
          </a:p>
        </p:txBody>
      </p:sp>
      <p:sp>
        <p:nvSpPr>
          <p:cNvPr id="1690" name="Google Shape;1690;p37"/>
          <p:cNvSpPr txBox="1"/>
          <p:nvPr/>
        </p:nvSpPr>
        <p:spPr>
          <a:xfrm>
            <a:off x="294072" y="7480388"/>
            <a:ext cx="19143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785,3% (75 de 88 analizados)</a:t>
            </a:r>
            <a:endParaRPr b="1" sz="1200">
              <a:solidFill>
                <a:srgbClr val="C00000"/>
              </a:solidFill>
              <a:latin typeface="Arial Narrow"/>
              <a:ea typeface="Arial Narrow"/>
              <a:cs typeface="Arial Narrow"/>
              <a:sym typeface="Arial Narrow"/>
            </a:endParaRPr>
          </a:p>
        </p:txBody>
      </p:sp>
      <p:cxnSp>
        <p:nvCxnSpPr>
          <p:cNvPr id="1691" name="Google Shape;1691;p37"/>
          <p:cNvCxnSpPr/>
          <p:nvPr/>
        </p:nvCxnSpPr>
        <p:spPr>
          <a:xfrm rot="10800000">
            <a:off x="72058" y="7757387"/>
            <a:ext cx="2154764" cy="0"/>
          </a:xfrm>
          <a:prstGeom prst="straightConnector1">
            <a:avLst/>
          </a:prstGeom>
          <a:noFill/>
          <a:ln cap="flat" cmpd="sng" w="9525">
            <a:solidFill>
              <a:srgbClr val="002060"/>
            </a:solidFill>
            <a:prstDash val="solid"/>
            <a:round/>
            <a:headEnd len="sm" w="sm" type="none"/>
            <a:tailEnd len="med" w="med" type="oval"/>
          </a:ln>
        </p:spPr>
      </p:cxnSp>
      <p:sp>
        <p:nvSpPr>
          <p:cNvPr id="1692" name="Google Shape;1692;p37"/>
          <p:cNvSpPr txBox="1"/>
          <p:nvPr/>
        </p:nvSpPr>
        <p:spPr>
          <a:xfrm>
            <a:off x="4934" y="7972064"/>
            <a:ext cx="2443388"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casos de sífilis congénita cuyas madres fueron notificadas</a:t>
            </a:r>
            <a:endParaRPr b="1" sz="1050">
              <a:solidFill>
                <a:schemeClr val="dk1"/>
              </a:solidFill>
              <a:latin typeface="Arial Narrow"/>
              <a:ea typeface="Arial Narrow"/>
              <a:cs typeface="Arial Narrow"/>
              <a:sym typeface="Arial Narrow"/>
            </a:endParaRPr>
          </a:p>
        </p:txBody>
      </p:sp>
      <p:sp>
        <p:nvSpPr>
          <p:cNvPr id="1693" name="Google Shape;1693;p37"/>
          <p:cNvSpPr txBox="1"/>
          <p:nvPr/>
        </p:nvSpPr>
        <p:spPr>
          <a:xfrm>
            <a:off x="383818" y="8518809"/>
            <a:ext cx="155683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94,7% (71 de 75 casos)</a:t>
            </a:r>
            <a:endParaRPr/>
          </a:p>
        </p:txBody>
      </p:sp>
      <p:pic>
        <p:nvPicPr>
          <p:cNvPr id="1694" name="Google Shape;1694;p37"/>
          <p:cNvPicPr preferRelativeResize="0"/>
          <p:nvPr/>
        </p:nvPicPr>
        <p:blipFill rotWithShape="1">
          <a:blip r:embed="rId7">
            <a:alphaModFix/>
          </a:blip>
          <a:srcRect b="0" l="0" r="0" t="0"/>
          <a:stretch/>
        </p:blipFill>
        <p:spPr>
          <a:xfrm>
            <a:off x="2160290" y="525248"/>
            <a:ext cx="5030958" cy="2191014"/>
          </a:xfrm>
          <a:prstGeom prst="rect">
            <a:avLst/>
          </a:prstGeom>
          <a:noFill/>
          <a:ln>
            <a:noFill/>
          </a:ln>
        </p:spPr>
      </p:pic>
      <p:pic>
        <p:nvPicPr>
          <p:cNvPr id="1695" name="Google Shape;1695;p37"/>
          <p:cNvPicPr preferRelativeResize="0"/>
          <p:nvPr/>
        </p:nvPicPr>
        <p:blipFill rotWithShape="1">
          <a:blip r:embed="rId8">
            <a:alphaModFix/>
          </a:blip>
          <a:srcRect b="0" l="0" r="0" t="0"/>
          <a:stretch/>
        </p:blipFill>
        <p:spPr>
          <a:xfrm>
            <a:off x="2434610" y="2962959"/>
            <a:ext cx="4197917" cy="27058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9" name="Shape 1699"/>
        <p:cNvGrpSpPr/>
        <p:nvPr/>
      </p:nvGrpSpPr>
      <p:grpSpPr>
        <a:xfrm>
          <a:off x="0" y="0"/>
          <a:ext cx="0" cy="0"/>
          <a:chOff x="0" y="0"/>
          <a:chExt cx="0" cy="0"/>
        </a:xfrm>
      </p:grpSpPr>
      <p:pic>
        <p:nvPicPr>
          <p:cNvPr id="1700" name="Google Shape;1700;p38"/>
          <p:cNvPicPr preferRelativeResize="0"/>
          <p:nvPr/>
        </p:nvPicPr>
        <p:blipFill rotWithShape="1">
          <a:blip r:embed="rId3">
            <a:alphaModFix/>
          </a:blip>
          <a:srcRect b="0" l="0" r="0" t="51431"/>
          <a:stretch/>
        </p:blipFill>
        <p:spPr>
          <a:xfrm>
            <a:off x="0" y="2824178"/>
            <a:ext cx="2180731" cy="2977970"/>
          </a:xfrm>
          <a:prstGeom prst="rect">
            <a:avLst/>
          </a:prstGeom>
          <a:noFill/>
          <a:ln>
            <a:noFill/>
          </a:ln>
        </p:spPr>
      </p:pic>
      <p:grpSp>
        <p:nvGrpSpPr>
          <p:cNvPr id="1701" name="Google Shape;1701;p38"/>
          <p:cNvGrpSpPr/>
          <p:nvPr/>
        </p:nvGrpSpPr>
        <p:grpSpPr>
          <a:xfrm>
            <a:off x="179214" y="4211960"/>
            <a:ext cx="1892650" cy="488476"/>
            <a:chOff x="2397524" y="3379972"/>
            <a:chExt cx="4508500" cy="904875"/>
          </a:xfrm>
        </p:grpSpPr>
        <p:pic>
          <p:nvPicPr>
            <p:cNvPr id="1702" name="Google Shape;1702;p38"/>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1703" name="Google Shape;1703;p38"/>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66</a:t>
              </a:r>
              <a:endParaRPr b="1" sz="2000">
                <a:solidFill>
                  <a:schemeClr val="dk1"/>
                </a:solidFill>
                <a:latin typeface="Arial Narrow"/>
                <a:ea typeface="Arial Narrow"/>
                <a:cs typeface="Arial Narrow"/>
                <a:sym typeface="Arial Narrow"/>
              </a:endParaRPr>
            </a:p>
          </p:txBody>
        </p:sp>
      </p:grpSp>
      <p:grpSp>
        <p:nvGrpSpPr>
          <p:cNvPr id="1704" name="Google Shape;1704;p38"/>
          <p:cNvGrpSpPr/>
          <p:nvPr/>
        </p:nvGrpSpPr>
        <p:grpSpPr>
          <a:xfrm>
            <a:off x="2448322" y="74775"/>
            <a:ext cx="3446504" cy="276999"/>
            <a:chOff x="2448322" y="74775"/>
            <a:chExt cx="3446504" cy="276999"/>
          </a:xfrm>
        </p:grpSpPr>
        <p:sp>
          <p:nvSpPr>
            <p:cNvPr id="1705" name="Google Shape;1705;p3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06" name="Google Shape;1706;p38"/>
            <p:cNvCxnSpPr>
              <a:stCxn id="170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07" name="Google Shape;1707;p3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708" name="Google Shape;1708;p38"/>
          <p:cNvSpPr/>
          <p:nvPr/>
        </p:nvSpPr>
        <p:spPr>
          <a:xfrm>
            <a:off x="2149285" y="3059832"/>
            <a:ext cx="5033092"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09" name="Google Shape;1709;p38"/>
          <p:cNvGrpSpPr/>
          <p:nvPr/>
        </p:nvGrpSpPr>
        <p:grpSpPr>
          <a:xfrm>
            <a:off x="2458085" y="3131840"/>
            <a:ext cx="3446504" cy="276999"/>
            <a:chOff x="2448322" y="-177425"/>
            <a:chExt cx="3446504" cy="276999"/>
          </a:xfrm>
        </p:grpSpPr>
        <p:sp>
          <p:nvSpPr>
            <p:cNvPr id="1710" name="Google Shape;1710;p38"/>
            <p:cNvSpPr/>
            <p:nvPr/>
          </p:nvSpPr>
          <p:spPr>
            <a:xfrm>
              <a:off x="2448322" y="-17742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11" name="Google Shape;1711;p38"/>
            <p:cNvCxnSpPr>
              <a:stCxn id="1710" idx="6"/>
            </p:cNvCxnSpPr>
            <p:nvPr/>
          </p:nvCxnSpPr>
          <p:spPr>
            <a:xfrm>
              <a:off x="2736354" y="-46620"/>
              <a:ext cx="648000" cy="0"/>
            </a:xfrm>
            <a:prstGeom prst="straightConnector1">
              <a:avLst/>
            </a:prstGeom>
            <a:noFill/>
            <a:ln cap="flat" cmpd="sng" w="28575">
              <a:solidFill>
                <a:srgbClr val="C00000"/>
              </a:solidFill>
              <a:prstDash val="solid"/>
              <a:round/>
              <a:headEnd len="sm" w="sm" type="none"/>
              <a:tailEnd len="sm" w="sm" type="none"/>
            </a:ln>
          </p:spPr>
        </p:cxnSp>
        <p:sp>
          <p:nvSpPr>
            <p:cNvPr id="1712" name="Google Shape;1712;p38"/>
            <p:cNvSpPr txBox="1"/>
            <p:nvPr/>
          </p:nvSpPr>
          <p:spPr>
            <a:xfrm>
              <a:off x="3302538" y="-17742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sociodemográficas</a:t>
              </a:r>
              <a:endParaRPr b="1" sz="1200">
                <a:solidFill>
                  <a:schemeClr val="dk1"/>
                </a:solidFill>
                <a:latin typeface="Arial Narrow"/>
                <a:ea typeface="Arial Narrow"/>
                <a:cs typeface="Arial Narrow"/>
                <a:sym typeface="Arial Narrow"/>
              </a:endParaRPr>
            </a:p>
          </p:txBody>
        </p:sp>
      </p:grpSp>
      <p:sp>
        <p:nvSpPr>
          <p:cNvPr id="1713" name="Google Shape;1713;p3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38</a:t>
            </a:r>
            <a:endParaRPr b="1" sz="1050">
              <a:solidFill>
                <a:schemeClr val="dk1"/>
              </a:solidFill>
              <a:latin typeface="Arial Narrow"/>
              <a:ea typeface="Arial Narrow"/>
              <a:cs typeface="Arial Narrow"/>
              <a:sym typeface="Arial Narrow"/>
            </a:endParaRPr>
          </a:p>
        </p:txBody>
      </p:sp>
      <p:pic>
        <p:nvPicPr>
          <p:cNvPr id="1714" name="Google Shape;1714;p38"/>
          <p:cNvPicPr preferRelativeResize="0"/>
          <p:nvPr/>
        </p:nvPicPr>
        <p:blipFill rotWithShape="1">
          <a:blip r:embed="rId5">
            <a:alphaModFix/>
          </a:blip>
          <a:srcRect b="0" l="0" r="0" t="0"/>
          <a:stretch/>
        </p:blipFill>
        <p:spPr>
          <a:xfrm>
            <a:off x="0" y="0"/>
            <a:ext cx="2167808" cy="2820804"/>
          </a:xfrm>
          <a:prstGeom prst="rect">
            <a:avLst/>
          </a:prstGeom>
          <a:noFill/>
          <a:ln>
            <a:noFill/>
          </a:ln>
        </p:spPr>
      </p:pic>
      <p:sp>
        <p:nvSpPr>
          <p:cNvPr id="1715" name="Google Shape;1715;p38"/>
          <p:cNvSpPr txBox="1"/>
          <p:nvPr/>
        </p:nvSpPr>
        <p:spPr>
          <a:xfrm>
            <a:off x="-15461" y="2552525"/>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12 - 2022</a:t>
            </a:r>
            <a:endParaRPr b="1" sz="1200">
              <a:solidFill>
                <a:schemeClr val="dk1"/>
              </a:solidFill>
              <a:latin typeface="Arial Narrow"/>
              <a:ea typeface="Arial Narrow"/>
              <a:cs typeface="Arial Narrow"/>
              <a:sym typeface="Arial Narrow"/>
            </a:endParaRPr>
          </a:p>
        </p:txBody>
      </p:sp>
      <p:sp>
        <p:nvSpPr>
          <p:cNvPr id="1716" name="Google Shape;1716;p38"/>
          <p:cNvSpPr txBox="1"/>
          <p:nvPr/>
        </p:nvSpPr>
        <p:spPr>
          <a:xfrm>
            <a:off x="-15633" y="247183"/>
            <a:ext cx="2208885" cy="73866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Gestantes con diagnóstico de VIH y Trasmisión Materno Infantil TMI de VIH. </a:t>
            </a:r>
            <a:endParaRPr b="1" sz="1400">
              <a:solidFill>
                <a:srgbClr val="C00000"/>
              </a:solidFill>
              <a:latin typeface="Arial Narrow"/>
              <a:ea typeface="Arial Narrow"/>
              <a:cs typeface="Arial Narrow"/>
              <a:sym typeface="Arial Narrow"/>
            </a:endParaRPr>
          </a:p>
        </p:txBody>
      </p:sp>
      <p:grpSp>
        <p:nvGrpSpPr>
          <p:cNvPr id="1717" name="Google Shape;1717;p38"/>
          <p:cNvGrpSpPr/>
          <p:nvPr/>
        </p:nvGrpSpPr>
        <p:grpSpPr>
          <a:xfrm>
            <a:off x="5159540" y="3638526"/>
            <a:ext cx="1976198" cy="2027497"/>
            <a:chOff x="-46892" y="10047979"/>
            <a:chExt cx="1499407" cy="1192555"/>
          </a:xfrm>
        </p:grpSpPr>
        <p:sp>
          <p:nvSpPr>
            <p:cNvPr id="1718" name="Google Shape;1718;p38"/>
            <p:cNvSpPr txBox="1"/>
            <p:nvPr/>
          </p:nvSpPr>
          <p:spPr>
            <a:xfrm>
              <a:off x="-7401" y="10047979"/>
              <a:ext cx="1229607" cy="1810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Afiliación al SGSS</a:t>
              </a:r>
              <a:endParaRPr b="1" sz="1400" u="sng">
                <a:solidFill>
                  <a:schemeClr val="dk1"/>
                </a:solidFill>
                <a:latin typeface="Arial Narrow"/>
                <a:ea typeface="Arial Narrow"/>
                <a:cs typeface="Arial Narrow"/>
                <a:sym typeface="Arial Narrow"/>
              </a:endParaRPr>
            </a:p>
          </p:txBody>
        </p:sp>
        <p:sp>
          <p:nvSpPr>
            <p:cNvPr id="1719" name="Google Shape;1719;p38"/>
            <p:cNvSpPr/>
            <p:nvPr/>
          </p:nvSpPr>
          <p:spPr>
            <a:xfrm>
              <a:off x="-46892" y="10302080"/>
              <a:ext cx="1499407" cy="93845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37,9% - 25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a:t>
              </a:r>
              <a:r>
                <a:rPr b="1" lang="es-ES" sz="1400">
                  <a:solidFill>
                    <a:schemeClr val="dk1"/>
                  </a:solidFill>
                  <a:latin typeface="Arial Narrow"/>
                  <a:ea typeface="Arial Narrow"/>
                  <a:cs typeface="Arial Narrow"/>
                  <a:sym typeface="Arial Narrow"/>
                </a:rPr>
                <a:t> </a:t>
              </a:r>
              <a:r>
                <a:rPr b="1" lang="es-ES" sz="1100">
                  <a:solidFill>
                    <a:schemeClr val="dk1"/>
                  </a:solidFill>
                  <a:latin typeface="Arial Narrow"/>
                  <a:ea typeface="Arial Narrow"/>
                  <a:cs typeface="Arial Narrow"/>
                  <a:sym typeface="Arial Narrow"/>
                </a:rPr>
                <a:t> subsidiado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34,8% - 23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No afiliadas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24,2% - 16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Especial</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 - 2 casos </a:t>
              </a:r>
              <a:endParaRPr/>
            </a:p>
          </p:txBody>
        </p:sp>
      </p:grpSp>
      <p:grpSp>
        <p:nvGrpSpPr>
          <p:cNvPr id="1720" name="Google Shape;1720;p38"/>
          <p:cNvGrpSpPr/>
          <p:nvPr/>
        </p:nvGrpSpPr>
        <p:grpSpPr>
          <a:xfrm>
            <a:off x="2124145" y="4499993"/>
            <a:ext cx="1260281" cy="1122944"/>
            <a:chOff x="2298589" y="3174940"/>
            <a:chExt cx="1260281" cy="698773"/>
          </a:xfrm>
        </p:grpSpPr>
        <p:sp>
          <p:nvSpPr>
            <p:cNvPr id="1721" name="Google Shape;1721;p38"/>
            <p:cNvSpPr/>
            <p:nvPr/>
          </p:nvSpPr>
          <p:spPr>
            <a:xfrm>
              <a:off x="2507826" y="3407613"/>
              <a:ext cx="874090" cy="46610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1722" name="Google Shape;1722;p38"/>
            <p:cNvSpPr/>
            <p:nvPr/>
          </p:nvSpPr>
          <p:spPr>
            <a:xfrm>
              <a:off x="2298589" y="3174940"/>
              <a:ext cx="126028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grpSp>
      <p:grpSp>
        <p:nvGrpSpPr>
          <p:cNvPr id="1723" name="Google Shape;1723;p38"/>
          <p:cNvGrpSpPr/>
          <p:nvPr/>
        </p:nvGrpSpPr>
        <p:grpSpPr>
          <a:xfrm>
            <a:off x="4334561" y="4499992"/>
            <a:ext cx="764855" cy="1119116"/>
            <a:chOff x="2548770" y="2872003"/>
            <a:chExt cx="764855" cy="1119116"/>
          </a:xfrm>
        </p:grpSpPr>
        <p:sp>
          <p:nvSpPr>
            <p:cNvPr id="1724" name="Google Shape;1724;p38"/>
            <p:cNvSpPr/>
            <p:nvPr/>
          </p:nvSpPr>
          <p:spPr>
            <a:xfrm>
              <a:off x="2548770" y="3198634"/>
              <a:ext cx="764855" cy="792485"/>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21 casos 31,8%</a:t>
              </a:r>
              <a:endParaRPr b="1" sz="1400">
                <a:solidFill>
                  <a:schemeClr val="dk1"/>
                </a:solidFill>
                <a:latin typeface="Arial Narrow"/>
                <a:ea typeface="Arial Narrow"/>
                <a:cs typeface="Arial Narrow"/>
                <a:sym typeface="Arial Narrow"/>
              </a:endParaRPr>
            </a:p>
          </p:txBody>
        </p:sp>
        <p:sp>
          <p:nvSpPr>
            <p:cNvPr id="1725" name="Google Shape;1725;p38"/>
            <p:cNvSpPr/>
            <p:nvPr/>
          </p:nvSpPr>
          <p:spPr>
            <a:xfrm>
              <a:off x="2572704" y="2872003"/>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grpSp>
        <p:nvGrpSpPr>
          <p:cNvPr id="1726" name="Google Shape;1726;p38"/>
          <p:cNvGrpSpPr/>
          <p:nvPr/>
        </p:nvGrpSpPr>
        <p:grpSpPr>
          <a:xfrm>
            <a:off x="3084475" y="4499994"/>
            <a:ext cx="1380071" cy="1132695"/>
            <a:chOff x="-285907" y="6736410"/>
            <a:chExt cx="1612468" cy="1003675"/>
          </a:xfrm>
        </p:grpSpPr>
        <p:sp>
          <p:nvSpPr>
            <p:cNvPr id="1727" name="Google Shape;1727;p38"/>
            <p:cNvSpPr txBox="1"/>
            <p:nvPr/>
          </p:nvSpPr>
          <p:spPr>
            <a:xfrm>
              <a:off x="-285907" y="6736410"/>
              <a:ext cx="16124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Carcelario</a:t>
              </a:r>
              <a:endParaRPr b="1" sz="1200" u="sng">
                <a:solidFill>
                  <a:schemeClr val="dk1"/>
                </a:solidFill>
                <a:latin typeface="Arial Narrow"/>
                <a:ea typeface="Arial Narrow"/>
                <a:cs typeface="Arial Narrow"/>
                <a:sym typeface="Arial Narrow"/>
              </a:endParaRPr>
            </a:p>
          </p:txBody>
        </p:sp>
        <p:sp>
          <p:nvSpPr>
            <p:cNvPr id="1728" name="Google Shape;1728;p38"/>
            <p:cNvSpPr/>
            <p:nvPr/>
          </p:nvSpPr>
          <p:spPr>
            <a:xfrm>
              <a:off x="-36885" y="7036821"/>
              <a:ext cx="1091214" cy="703264"/>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 caso</a:t>
              </a:r>
              <a:br>
                <a:rPr b="1" lang="es-ES" sz="1600">
                  <a:solidFill>
                    <a:schemeClr val="dk1"/>
                  </a:solidFill>
                  <a:latin typeface="Arial Narrow"/>
                  <a:ea typeface="Arial Narrow"/>
                  <a:cs typeface="Arial Narrow"/>
                  <a:sym typeface="Arial Narrow"/>
                </a:rPr>
              </a:br>
              <a:r>
                <a:rPr b="1" lang="es-ES" sz="1600">
                  <a:solidFill>
                    <a:schemeClr val="dk1"/>
                  </a:solidFill>
                  <a:latin typeface="Arial Narrow"/>
                  <a:ea typeface="Arial Narrow"/>
                  <a:cs typeface="Arial Narrow"/>
                  <a:sym typeface="Arial Narrow"/>
                </a:rPr>
                <a:t>1,5%</a:t>
              </a:r>
              <a:endParaRPr b="1" sz="1600">
                <a:solidFill>
                  <a:schemeClr val="dk1"/>
                </a:solidFill>
                <a:latin typeface="Arial Narrow"/>
                <a:ea typeface="Arial Narrow"/>
                <a:cs typeface="Arial Narrow"/>
                <a:sym typeface="Arial Narrow"/>
              </a:endParaRPr>
            </a:p>
          </p:txBody>
        </p:sp>
      </p:grpSp>
      <p:sp>
        <p:nvSpPr>
          <p:cNvPr id="1729" name="Google Shape;1729;p38"/>
          <p:cNvSpPr/>
          <p:nvPr/>
        </p:nvSpPr>
        <p:spPr>
          <a:xfrm>
            <a:off x="-9350" y="4786485"/>
            <a:ext cx="2062694"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Gestantes en seguimiento, conviviendo con VIH. </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Los casos se </a:t>
            </a:r>
            <a:r>
              <a:rPr b="1" lang="es-ES" sz="1200">
                <a:solidFill>
                  <a:srgbClr val="FF0000"/>
                </a:solidFill>
                <a:latin typeface="Arial Narrow"/>
                <a:ea typeface="Arial Narrow"/>
                <a:cs typeface="Arial Narrow"/>
                <a:sym typeface="Arial Narrow"/>
              </a:rPr>
              <a:t>incrementaron</a:t>
            </a:r>
            <a:r>
              <a:rPr b="1" lang="es-ES" sz="1200">
                <a:solidFill>
                  <a:schemeClr val="dk1"/>
                </a:solidFill>
                <a:latin typeface="Arial Narrow"/>
                <a:ea typeface="Arial Narrow"/>
                <a:cs typeface="Arial Narrow"/>
                <a:sym typeface="Arial Narrow"/>
              </a:rPr>
              <a:t> en un </a:t>
            </a:r>
            <a:r>
              <a:rPr b="1" lang="es-ES" sz="1600">
                <a:solidFill>
                  <a:srgbClr val="FF0000"/>
                </a:solidFill>
                <a:latin typeface="Arial Narrow"/>
                <a:ea typeface="Arial Narrow"/>
                <a:cs typeface="Arial Narrow"/>
                <a:sym typeface="Arial Narrow"/>
              </a:rPr>
              <a:t>13% </a:t>
            </a:r>
            <a:r>
              <a:rPr b="1" lang="es-ES" sz="1200">
                <a:solidFill>
                  <a:schemeClr val="dk1"/>
                </a:solidFill>
                <a:latin typeface="Arial Narrow"/>
                <a:ea typeface="Arial Narrow"/>
                <a:cs typeface="Arial Narrow"/>
                <a:sym typeface="Arial Narrow"/>
              </a:rPr>
              <a:t>respecto al mismo período del año anterior.</a:t>
            </a:r>
            <a:endParaRPr b="1" sz="1200">
              <a:solidFill>
                <a:schemeClr val="dk1"/>
              </a:solidFill>
              <a:latin typeface="Arial Narrow"/>
              <a:ea typeface="Arial Narrow"/>
              <a:cs typeface="Arial Narrow"/>
              <a:sym typeface="Arial Narrow"/>
            </a:endParaRPr>
          </a:p>
        </p:txBody>
      </p:sp>
      <p:pic>
        <p:nvPicPr>
          <p:cNvPr id="1730" name="Google Shape;1730;p38"/>
          <p:cNvPicPr preferRelativeResize="0"/>
          <p:nvPr/>
        </p:nvPicPr>
        <p:blipFill rotWithShape="1">
          <a:blip r:embed="rId6">
            <a:alphaModFix/>
          </a:blip>
          <a:srcRect b="0" l="58247" r="0" t="0"/>
          <a:stretch/>
        </p:blipFill>
        <p:spPr>
          <a:xfrm>
            <a:off x="2384616" y="3735931"/>
            <a:ext cx="739337" cy="664026"/>
          </a:xfrm>
          <a:prstGeom prst="rect">
            <a:avLst/>
          </a:prstGeom>
          <a:noFill/>
          <a:ln>
            <a:noFill/>
          </a:ln>
        </p:spPr>
      </p:pic>
      <p:pic>
        <p:nvPicPr>
          <p:cNvPr id="1731" name="Google Shape;1731;p38"/>
          <p:cNvPicPr preferRelativeResize="0"/>
          <p:nvPr/>
        </p:nvPicPr>
        <p:blipFill rotWithShape="1">
          <a:blip r:embed="rId7">
            <a:alphaModFix/>
          </a:blip>
          <a:srcRect b="0" l="0" r="0" t="0"/>
          <a:stretch/>
        </p:blipFill>
        <p:spPr>
          <a:xfrm>
            <a:off x="4310747" y="3803656"/>
            <a:ext cx="694975" cy="599336"/>
          </a:xfrm>
          <a:prstGeom prst="rect">
            <a:avLst/>
          </a:prstGeom>
          <a:noFill/>
          <a:ln>
            <a:noFill/>
          </a:ln>
        </p:spPr>
      </p:pic>
      <p:grpSp>
        <p:nvGrpSpPr>
          <p:cNvPr id="1732" name="Google Shape;1732;p38"/>
          <p:cNvGrpSpPr/>
          <p:nvPr/>
        </p:nvGrpSpPr>
        <p:grpSpPr>
          <a:xfrm>
            <a:off x="24532" y="6590700"/>
            <a:ext cx="7176368" cy="1060446"/>
            <a:chOff x="2156559" y="5141236"/>
            <a:chExt cx="5549235" cy="1060446"/>
          </a:xfrm>
        </p:grpSpPr>
        <p:grpSp>
          <p:nvGrpSpPr>
            <p:cNvPr id="1733" name="Google Shape;1733;p38"/>
            <p:cNvGrpSpPr/>
            <p:nvPr/>
          </p:nvGrpSpPr>
          <p:grpSpPr>
            <a:xfrm>
              <a:off x="2156559" y="5141236"/>
              <a:ext cx="5549235" cy="1015818"/>
              <a:chOff x="2145310" y="5221006"/>
              <a:chExt cx="5549235" cy="1015818"/>
            </a:xfrm>
          </p:grpSpPr>
          <p:grpSp>
            <p:nvGrpSpPr>
              <p:cNvPr id="1734" name="Google Shape;1734;p38"/>
              <p:cNvGrpSpPr/>
              <p:nvPr/>
            </p:nvGrpSpPr>
            <p:grpSpPr>
              <a:xfrm>
                <a:off x="3438855" y="5497953"/>
                <a:ext cx="3623277" cy="459976"/>
                <a:chOff x="1214190" y="7290191"/>
                <a:chExt cx="4097229" cy="459976"/>
              </a:xfrm>
            </p:grpSpPr>
            <p:sp>
              <p:nvSpPr>
                <p:cNvPr id="1735" name="Google Shape;1735;p38"/>
                <p:cNvSpPr/>
                <p:nvPr/>
              </p:nvSpPr>
              <p:spPr>
                <a:xfrm>
                  <a:off x="1214190" y="7290191"/>
                  <a:ext cx="4097229" cy="174971"/>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Previo a la gestación: 29 casos (43,9%)</a:t>
                  </a:r>
                  <a:endParaRPr b="1" sz="1050">
                    <a:solidFill>
                      <a:srgbClr val="C00000"/>
                    </a:solidFill>
                    <a:latin typeface="Arial Narrow"/>
                    <a:ea typeface="Arial Narrow"/>
                    <a:cs typeface="Arial Narrow"/>
                    <a:sym typeface="Arial Narrow"/>
                  </a:endParaRPr>
                </a:p>
              </p:txBody>
            </p:sp>
            <p:sp>
              <p:nvSpPr>
                <p:cNvPr id="1736" name="Google Shape;1736;p38"/>
                <p:cNvSpPr/>
                <p:nvPr/>
              </p:nvSpPr>
              <p:spPr>
                <a:xfrm>
                  <a:off x="1218088" y="7537707"/>
                  <a:ext cx="4093331" cy="21246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Durante la gestación: 30 casos (45,5%)</a:t>
                  </a:r>
                  <a:endParaRPr b="1" sz="1050">
                    <a:solidFill>
                      <a:srgbClr val="C00000"/>
                    </a:solidFill>
                    <a:latin typeface="Arial Narrow"/>
                    <a:ea typeface="Arial Narrow"/>
                    <a:cs typeface="Arial Narrow"/>
                    <a:sym typeface="Arial Narrow"/>
                  </a:endParaRPr>
                </a:p>
              </p:txBody>
            </p:sp>
          </p:grpSp>
          <p:grpSp>
            <p:nvGrpSpPr>
              <p:cNvPr id="1737" name="Google Shape;1737;p38"/>
              <p:cNvGrpSpPr/>
              <p:nvPr/>
            </p:nvGrpSpPr>
            <p:grpSpPr>
              <a:xfrm>
                <a:off x="2145310" y="5221006"/>
                <a:ext cx="5549235" cy="1015818"/>
                <a:chOff x="2109481" y="5652225"/>
                <a:chExt cx="5549235" cy="1015818"/>
              </a:xfrm>
            </p:grpSpPr>
            <p:sp>
              <p:nvSpPr>
                <p:cNvPr id="1738" name="Google Shape;1738;p38"/>
                <p:cNvSpPr txBox="1"/>
                <p:nvPr/>
              </p:nvSpPr>
              <p:spPr>
                <a:xfrm>
                  <a:off x="2436996"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Momento de ocurrencia del diagnóstico</a:t>
                  </a:r>
                  <a:endParaRPr/>
                </a:p>
              </p:txBody>
            </p:sp>
            <p:pic>
              <p:nvPicPr>
                <p:cNvPr id="1739" name="Google Shape;1739;p38"/>
                <p:cNvPicPr preferRelativeResize="0"/>
                <p:nvPr/>
              </p:nvPicPr>
              <p:blipFill rotWithShape="1">
                <a:blip r:embed="rId8">
                  <a:alphaModFix/>
                </a:blip>
                <a:srcRect b="0" l="0" r="0" t="0"/>
                <a:stretch/>
              </p:blipFill>
              <p:spPr>
                <a:xfrm>
                  <a:off x="2109481" y="5947085"/>
                  <a:ext cx="910301" cy="720958"/>
                </a:xfrm>
                <a:prstGeom prst="rect">
                  <a:avLst/>
                </a:prstGeom>
                <a:noFill/>
                <a:ln>
                  <a:noFill/>
                </a:ln>
              </p:spPr>
            </p:pic>
          </p:grpSp>
          <p:sp>
            <p:nvSpPr>
              <p:cNvPr id="1740" name="Google Shape;1740;p38"/>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741" name="Google Shape;1741;p38"/>
            <p:cNvSpPr/>
            <p:nvPr/>
          </p:nvSpPr>
          <p:spPr>
            <a:xfrm>
              <a:off x="3461979" y="5944839"/>
              <a:ext cx="3611402" cy="256843"/>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En el post parto: 7 casos (10,6%)</a:t>
              </a:r>
              <a:endParaRPr b="1" sz="1000">
                <a:solidFill>
                  <a:srgbClr val="C00000"/>
                </a:solidFill>
                <a:latin typeface="Arial Narrow"/>
                <a:ea typeface="Arial Narrow"/>
                <a:cs typeface="Arial Narrow"/>
                <a:sym typeface="Arial Narrow"/>
              </a:endParaRPr>
            </a:p>
          </p:txBody>
        </p:sp>
      </p:grpSp>
      <p:grpSp>
        <p:nvGrpSpPr>
          <p:cNvPr id="1742" name="Google Shape;1742;p38"/>
          <p:cNvGrpSpPr/>
          <p:nvPr/>
        </p:nvGrpSpPr>
        <p:grpSpPr>
          <a:xfrm>
            <a:off x="1489972" y="8074419"/>
            <a:ext cx="5689176" cy="656443"/>
            <a:chOff x="2502" y="13686"/>
            <a:chExt cx="5689176" cy="656443"/>
          </a:xfrm>
        </p:grpSpPr>
        <p:sp>
          <p:nvSpPr>
            <p:cNvPr id="1743" name="Google Shape;1743;p38"/>
            <p:cNvSpPr/>
            <p:nvPr/>
          </p:nvSpPr>
          <p:spPr>
            <a:xfrm>
              <a:off x="2502" y="13686"/>
              <a:ext cx="1094072" cy="656443"/>
            </a:xfrm>
            <a:prstGeom prst="roundRect">
              <a:avLst>
                <a:gd fmla="val 10000" name="adj"/>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38"/>
            <p:cNvSpPr txBox="1"/>
            <p:nvPr/>
          </p:nvSpPr>
          <p:spPr>
            <a:xfrm>
              <a:off x="21729"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Primer trimestre: 39 casos (69,1%)                 </a:t>
              </a:r>
              <a:endParaRPr b="1" sz="1050">
                <a:solidFill>
                  <a:schemeClr val="dk1"/>
                </a:solidFill>
                <a:latin typeface="Arial Narrow"/>
                <a:ea typeface="Arial Narrow"/>
                <a:cs typeface="Arial Narrow"/>
                <a:sym typeface="Arial Narrow"/>
              </a:endParaRPr>
            </a:p>
          </p:txBody>
        </p:sp>
        <p:sp>
          <p:nvSpPr>
            <p:cNvPr id="1745" name="Google Shape;1745;p38"/>
            <p:cNvSpPr/>
            <p:nvPr/>
          </p:nvSpPr>
          <p:spPr>
            <a:xfrm>
              <a:off x="1205981" y="206243"/>
              <a:ext cx="231943" cy="271329"/>
            </a:xfrm>
            <a:prstGeom prst="rightArrow">
              <a:avLst>
                <a:gd fmla="val 60000" name="adj1"/>
                <a:gd fmla="val 50000" name="adj2"/>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38"/>
            <p:cNvSpPr txBox="1"/>
            <p:nvPr/>
          </p:nvSpPr>
          <p:spPr>
            <a:xfrm>
              <a:off x="1205981"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747" name="Google Shape;1747;p38"/>
            <p:cNvSpPr/>
            <p:nvPr/>
          </p:nvSpPr>
          <p:spPr>
            <a:xfrm>
              <a:off x="1534203" y="13686"/>
              <a:ext cx="1094072" cy="656443"/>
            </a:xfrm>
            <a:prstGeom prst="roundRect">
              <a:avLst>
                <a:gd fmla="val 10000" name="adj"/>
              </a:avLst>
            </a:prstGeom>
            <a:gradFill>
              <a:gsLst>
                <a:gs pos="0">
                  <a:srgbClr val="ACA9F4"/>
                </a:gs>
                <a:gs pos="35000">
                  <a:srgbClr val="C6C3F5"/>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38"/>
            <p:cNvSpPr txBox="1"/>
            <p:nvPr/>
          </p:nvSpPr>
          <p:spPr>
            <a:xfrm>
              <a:off x="1553430"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Segundo trimestre:12 casos (18,2%)              </a:t>
              </a:r>
              <a:endParaRPr b="1" sz="1050">
                <a:solidFill>
                  <a:schemeClr val="dk1"/>
                </a:solidFill>
                <a:latin typeface="Arial Narrow"/>
                <a:ea typeface="Arial Narrow"/>
                <a:cs typeface="Arial Narrow"/>
                <a:sym typeface="Arial Narrow"/>
              </a:endParaRPr>
            </a:p>
          </p:txBody>
        </p:sp>
        <p:sp>
          <p:nvSpPr>
            <p:cNvPr id="1749" name="Google Shape;1749;p38"/>
            <p:cNvSpPr/>
            <p:nvPr/>
          </p:nvSpPr>
          <p:spPr>
            <a:xfrm>
              <a:off x="2737683" y="206243"/>
              <a:ext cx="231943" cy="271329"/>
            </a:xfrm>
            <a:prstGeom prst="rightArrow">
              <a:avLst>
                <a:gd fmla="val 60000" name="adj1"/>
                <a:gd fmla="val 50000" name="adj2"/>
              </a:avLst>
            </a:prstGeom>
            <a:gradFill>
              <a:gsLst>
                <a:gs pos="0">
                  <a:srgbClr val="A6B0F8"/>
                </a:gs>
                <a:gs pos="35000">
                  <a:srgbClr val="C2C8F7"/>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8"/>
            <p:cNvSpPr txBox="1"/>
            <p:nvPr/>
          </p:nvSpPr>
          <p:spPr>
            <a:xfrm>
              <a:off x="2737683"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751" name="Google Shape;1751;p38"/>
            <p:cNvSpPr/>
            <p:nvPr/>
          </p:nvSpPr>
          <p:spPr>
            <a:xfrm>
              <a:off x="3065904" y="13686"/>
              <a:ext cx="1094072" cy="656443"/>
            </a:xfrm>
            <a:prstGeom prst="roundRect">
              <a:avLst>
                <a:gd fmla="val 10000" name="adj"/>
              </a:avLst>
            </a:prstGeom>
            <a:gradFill>
              <a:gsLst>
                <a:gs pos="0">
                  <a:srgbClr val="A2BDFF"/>
                </a:gs>
                <a:gs pos="35000">
                  <a:srgbClr val="BED0FC"/>
                </a:gs>
                <a:gs pos="100000">
                  <a:srgbClr val="E4EB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38"/>
            <p:cNvSpPr txBox="1"/>
            <p:nvPr/>
          </p:nvSpPr>
          <p:spPr>
            <a:xfrm>
              <a:off x="3085131"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Tercer trimestre:   2 casos (3%)</a:t>
              </a:r>
              <a:endParaRPr b="1" sz="1050">
                <a:solidFill>
                  <a:schemeClr val="dk1"/>
                </a:solidFill>
                <a:latin typeface="Arial Narrow"/>
                <a:ea typeface="Arial Narrow"/>
                <a:cs typeface="Arial Narrow"/>
                <a:sym typeface="Arial Narrow"/>
              </a:endParaRPr>
            </a:p>
          </p:txBody>
        </p:sp>
        <p:sp>
          <p:nvSpPr>
            <p:cNvPr id="1753" name="Google Shape;1753;p38"/>
            <p:cNvSpPr/>
            <p:nvPr/>
          </p:nvSpPr>
          <p:spPr>
            <a:xfrm>
              <a:off x="4269384" y="206243"/>
              <a:ext cx="231943" cy="271329"/>
            </a:xfrm>
            <a:prstGeom prst="rightArrow">
              <a:avLst>
                <a:gd fmla="val 60000" name="adj1"/>
                <a:gd fmla="val 50000" name="adj2"/>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38"/>
            <p:cNvSpPr txBox="1"/>
            <p:nvPr/>
          </p:nvSpPr>
          <p:spPr>
            <a:xfrm>
              <a:off x="4269384"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755" name="Google Shape;1755;p38"/>
            <p:cNvSpPr/>
            <p:nvPr/>
          </p:nvSpPr>
          <p:spPr>
            <a:xfrm>
              <a:off x="4597606" y="13686"/>
              <a:ext cx="1094072" cy="656443"/>
            </a:xfrm>
            <a:prstGeom prst="roundRect">
              <a:avLst>
                <a:gd fmla="val 10000" name="adj"/>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38"/>
            <p:cNvSpPr txBox="1"/>
            <p:nvPr/>
          </p:nvSpPr>
          <p:spPr>
            <a:xfrm>
              <a:off x="4616833"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Sin control prenatal: 7 casos (10,6%)                       </a:t>
              </a:r>
              <a:endParaRPr b="1" sz="1050">
                <a:solidFill>
                  <a:schemeClr val="dk1"/>
                </a:solidFill>
                <a:latin typeface="Arial Narrow"/>
                <a:ea typeface="Arial Narrow"/>
                <a:cs typeface="Arial Narrow"/>
                <a:sym typeface="Arial Narrow"/>
              </a:endParaRPr>
            </a:p>
          </p:txBody>
        </p:sp>
      </p:grpSp>
      <p:grpSp>
        <p:nvGrpSpPr>
          <p:cNvPr id="1757" name="Google Shape;1757;p38"/>
          <p:cNvGrpSpPr/>
          <p:nvPr/>
        </p:nvGrpSpPr>
        <p:grpSpPr>
          <a:xfrm>
            <a:off x="0" y="7760753"/>
            <a:ext cx="7065799" cy="1015818"/>
            <a:chOff x="2145310" y="5221006"/>
            <a:chExt cx="6785852" cy="1015818"/>
          </a:xfrm>
        </p:grpSpPr>
        <p:grpSp>
          <p:nvGrpSpPr>
            <p:cNvPr id="1758" name="Google Shape;1758;p38"/>
            <p:cNvGrpSpPr/>
            <p:nvPr/>
          </p:nvGrpSpPr>
          <p:grpSpPr>
            <a:xfrm>
              <a:off x="2145310" y="5221006"/>
              <a:ext cx="6785852" cy="1015818"/>
              <a:chOff x="2109481" y="5652225"/>
              <a:chExt cx="6785852" cy="1015818"/>
            </a:xfrm>
          </p:grpSpPr>
          <p:sp>
            <p:nvSpPr>
              <p:cNvPr id="1759" name="Google Shape;1759;p38"/>
              <p:cNvSpPr txBox="1"/>
              <p:nvPr/>
            </p:nvSpPr>
            <p:spPr>
              <a:xfrm>
                <a:off x="3673613"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Trimestre de ingreso al control prenatal </a:t>
                </a:r>
                <a:endParaRPr/>
              </a:p>
            </p:txBody>
          </p:sp>
          <p:pic>
            <p:nvPicPr>
              <p:cNvPr id="1760" name="Google Shape;1760;p38"/>
              <p:cNvPicPr preferRelativeResize="0"/>
              <p:nvPr/>
            </p:nvPicPr>
            <p:blipFill rotWithShape="1">
              <a:blip r:embed="rId8">
                <a:alphaModFix/>
              </a:blip>
              <a:srcRect b="0" l="0" r="0" t="0"/>
              <a:stretch/>
            </p:blipFill>
            <p:spPr>
              <a:xfrm>
                <a:off x="2109481" y="5947085"/>
                <a:ext cx="910301" cy="720958"/>
              </a:xfrm>
              <a:prstGeom prst="rect">
                <a:avLst/>
              </a:prstGeom>
              <a:noFill/>
              <a:ln>
                <a:noFill/>
              </a:ln>
            </p:spPr>
          </p:pic>
        </p:grpSp>
        <p:sp>
          <p:nvSpPr>
            <p:cNvPr id="1761" name="Google Shape;1761;p38"/>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762" name="Google Shape;1762;p38"/>
          <p:cNvSpPr/>
          <p:nvPr/>
        </p:nvSpPr>
        <p:spPr>
          <a:xfrm>
            <a:off x="-2983" y="5940152"/>
            <a:ext cx="7203833"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63" name="Google Shape;1763;p38"/>
          <p:cNvGrpSpPr/>
          <p:nvPr/>
        </p:nvGrpSpPr>
        <p:grpSpPr>
          <a:xfrm>
            <a:off x="1031068" y="6095201"/>
            <a:ext cx="4536382" cy="276999"/>
            <a:chOff x="2736354" y="74775"/>
            <a:chExt cx="3158472" cy="276999"/>
          </a:xfrm>
        </p:grpSpPr>
        <p:cxnSp>
          <p:nvCxnSpPr>
            <p:cNvPr id="1764" name="Google Shape;1764;p38"/>
            <p:cNvCxnSpPr/>
            <p:nvPr/>
          </p:nvCxnSpPr>
          <p:spPr>
            <a:xfrm>
              <a:off x="2736354" y="204814"/>
              <a:ext cx="648072" cy="766"/>
            </a:xfrm>
            <a:prstGeom prst="straightConnector1">
              <a:avLst/>
            </a:prstGeom>
            <a:noFill/>
            <a:ln cap="flat" cmpd="sng" w="28575">
              <a:solidFill>
                <a:srgbClr val="C00000"/>
              </a:solidFill>
              <a:prstDash val="solid"/>
              <a:round/>
              <a:headEnd len="sm" w="sm" type="none"/>
              <a:tailEnd len="sm" w="sm" type="none"/>
            </a:ln>
          </p:spPr>
        </p:cxnSp>
        <p:sp>
          <p:nvSpPr>
            <p:cNvPr id="1765" name="Google Shape;1765;p3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Variables clínicas</a:t>
              </a:r>
              <a:endParaRPr b="1" sz="1200">
                <a:solidFill>
                  <a:schemeClr val="dk1"/>
                </a:solidFill>
                <a:latin typeface="Arial Narrow"/>
                <a:ea typeface="Arial Narrow"/>
                <a:cs typeface="Arial Narrow"/>
                <a:sym typeface="Arial Narrow"/>
              </a:endParaRPr>
            </a:p>
          </p:txBody>
        </p:sp>
      </p:grpSp>
      <p:sp>
        <p:nvSpPr>
          <p:cNvPr id="1766" name="Google Shape;1766;p38"/>
          <p:cNvSpPr/>
          <p:nvPr/>
        </p:nvSpPr>
        <p:spPr>
          <a:xfrm>
            <a:off x="743036" y="6110590"/>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pic>
        <p:nvPicPr>
          <p:cNvPr id="1767" name="Google Shape;1767;p38"/>
          <p:cNvPicPr preferRelativeResize="0"/>
          <p:nvPr/>
        </p:nvPicPr>
        <p:blipFill rotWithShape="1">
          <a:blip r:embed="rId9">
            <a:alphaModFix/>
          </a:blip>
          <a:srcRect b="0" l="0" r="0" t="0"/>
          <a:stretch/>
        </p:blipFill>
        <p:spPr>
          <a:xfrm>
            <a:off x="3410522" y="3722161"/>
            <a:ext cx="587628" cy="678570"/>
          </a:xfrm>
          <a:prstGeom prst="rect">
            <a:avLst/>
          </a:prstGeom>
          <a:noFill/>
          <a:ln>
            <a:noFill/>
          </a:ln>
        </p:spPr>
      </p:pic>
      <p:pic>
        <p:nvPicPr>
          <p:cNvPr id="1768" name="Google Shape;1768;p38"/>
          <p:cNvPicPr preferRelativeResize="0"/>
          <p:nvPr/>
        </p:nvPicPr>
        <p:blipFill rotWithShape="1">
          <a:blip r:embed="rId10">
            <a:alphaModFix/>
          </a:blip>
          <a:srcRect b="0" l="0" r="0" t="0"/>
          <a:stretch/>
        </p:blipFill>
        <p:spPr>
          <a:xfrm>
            <a:off x="2291764" y="518337"/>
            <a:ext cx="4753389" cy="230066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2" name="Shape 1772"/>
        <p:cNvGrpSpPr/>
        <p:nvPr/>
      </p:nvGrpSpPr>
      <p:grpSpPr>
        <a:xfrm>
          <a:off x="0" y="0"/>
          <a:ext cx="0" cy="0"/>
          <a:chOff x="0" y="0"/>
          <a:chExt cx="0" cy="0"/>
        </a:xfrm>
      </p:grpSpPr>
      <p:pic>
        <p:nvPicPr>
          <p:cNvPr id="1773" name="Google Shape;1773;p39"/>
          <p:cNvPicPr preferRelativeResize="0"/>
          <p:nvPr/>
        </p:nvPicPr>
        <p:blipFill rotWithShape="1">
          <a:blip r:embed="rId3">
            <a:alphaModFix/>
          </a:blip>
          <a:srcRect b="0" l="0" r="0" t="51431"/>
          <a:stretch/>
        </p:blipFill>
        <p:spPr>
          <a:xfrm>
            <a:off x="-20441" y="2887067"/>
            <a:ext cx="2180731" cy="3125093"/>
          </a:xfrm>
          <a:prstGeom prst="rect">
            <a:avLst/>
          </a:prstGeom>
          <a:noFill/>
          <a:ln>
            <a:noFill/>
          </a:ln>
        </p:spPr>
      </p:pic>
      <p:grpSp>
        <p:nvGrpSpPr>
          <p:cNvPr id="1774" name="Google Shape;1774;p39"/>
          <p:cNvGrpSpPr/>
          <p:nvPr/>
        </p:nvGrpSpPr>
        <p:grpSpPr>
          <a:xfrm>
            <a:off x="154696" y="4295831"/>
            <a:ext cx="1892650" cy="488476"/>
            <a:chOff x="2397524" y="3379972"/>
            <a:chExt cx="4508500" cy="904875"/>
          </a:xfrm>
        </p:grpSpPr>
        <p:pic>
          <p:nvPicPr>
            <p:cNvPr id="1775" name="Google Shape;1775;p39"/>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1776" name="Google Shape;1776;p39"/>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8</a:t>
              </a:r>
              <a:endParaRPr b="1" sz="2000">
                <a:solidFill>
                  <a:schemeClr val="dk1"/>
                </a:solidFill>
                <a:latin typeface="Arial Narrow"/>
                <a:ea typeface="Arial Narrow"/>
                <a:cs typeface="Arial Narrow"/>
                <a:sym typeface="Arial Narrow"/>
              </a:endParaRPr>
            </a:p>
          </p:txBody>
        </p:sp>
      </p:grpSp>
      <p:grpSp>
        <p:nvGrpSpPr>
          <p:cNvPr id="1777" name="Google Shape;1777;p39"/>
          <p:cNvGrpSpPr/>
          <p:nvPr/>
        </p:nvGrpSpPr>
        <p:grpSpPr>
          <a:xfrm>
            <a:off x="2448322" y="74775"/>
            <a:ext cx="3446504" cy="276999"/>
            <a:chOff x="2448322" y="74775"/>
            <a:chExt cx="3446504" cy="276999"/>
          </a:xfrm>
        </p:grpSpPr>
        <p:sp>
          <p:nvSpPr>
            <p:cNvPr id="1778" name="Google Shape;1778;p3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79" name="Google Shape;1779;p39"/>
            <p:cNvCxnSpPr>
              <a:stCxn id="177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80" name="Google Shape;1780;p3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781" name="Google Shape;1781;p39"/>
          <p:cNvSpPr/>
          <p:nvPr/>
        </p:nvSpPr>
        <p:spPr>
          <a:xfrm>
            <a:off x="179214" y="6444208"/>
            <a:ext cx="6886635"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82" name="Google Shape;1782;p39"/>
          <p:cNvGrpSpPr/>
          <p:nvPr/>
        </p:nvGrpSpPr>
        <p:grpSpPr>
          <a:xfrm>
            <a:off x="910927" y="6544087"/>
            <a:ext cx="4715752" cy="298119"/>
            <a:chOff x="2448322" y="74774"/>
            <a:chExt cx="3446504" cy="298119"/>
          </a:xfrm>
        </p:grpSpPr>
        <p:sp>
          <p:nvSpPr>
            <p:cNvPr id="1783" name="Google Shape;1783;p39"/>
            <p:cNvSpPr/>
            <p:nvPr/>
          </p:nvSpPr>
          <p:spPr>
            <a:xfrm>
              <a:off x="2448322" y="74774"/>
              <a:ext cx="236414" cy="298119"/>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84" name="Google Shape;1784;p39"/>
            <p:cNvCxnSpPr>
              <a:stCxn id="1783" idx="6"/>
            </p:cNvCxnSpPr>
            <p:nvPr/>
          </p:nvCxnSpPr>
          <p:spPr>
            <a:xfrm flipH="1" rot="10800000">
              <a:off x="2684736" y="205534"/>
              <a:ext cx="699600" cy="18300"/>
            </a:xfrm>
            <a:prstGeom prst="straightConnector1">
              <a:avLst/>
            </a:prstGeom>
            <a:noFill/>
            <a:ln cap="flat" cmpd="sng" w="28575">
              <a:solidFill>
                <a:srgbClr val="C00000"/>
              </a:solidFill>
              <a:prstDash val="solid"/>
              <a:round/>
              <a:headEnd len="sm" w="sm" type="none"/>
              <a:tailEnd len="sm" w="sm" type="none"/>
            </a:ln>
          </p:spPr>
        </p:cxnSp>
        <p:sp>
          <p:nvSpPr>
            <p:cNvPr id="1785" name="Google Shape;1785;p3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Variables Clínicas</a:t>
              </a:r>
              <a:endParaRPr b="1" sz="1200">
                <a:solidFill>
                  <a:schemeClr val="dk1"/>
                </a:solidFill>
                <a:latin typeface="Arial Narrow"/>
                <a:ea typeface="Arial Narrow"/>
                <a:cs typeface="Arial Narrow"/>
                <a:sym typeface="Arial Narrow"/>
              </a:endParaRPr>
            </a:p>
          </p:txBody>
        </p:sp>
      </p:grpSp>
      <p:sp>
        <p:nvSpPr>
          <p:cNvPr id="1786" name="Google Shape;1786;p3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39</a:t>
            </a:r>
            <a:endParaRPr b="1" sz="1050">
              <a:solidFill>
                <a:schemeClr val="dk1"/>
              </a:solidFill>
              <a:latin typeface="Arial Narrow"/>
              <a:ea typeface="Arial Narrow"/>
              <a:cs typeface="Arial Narrow"/>
              <a:sym typeface="Arial Narrow"/>
            </a:endParaRPr>
          </a:p>
        </p:txBody>
      </p:sp>
      <p:grpSp>
        <p:nvGrpSpPr>
          <p:cNvPr id="1787" name="Google Shape;1787;p39"/>
          <p:cNvGrpSpPr/>
          <p:nvPr/>
        </p:nvGrpSpPr>
        <p:grpSpPr>
          <a:xfrm>
            <a:off x="2664346" y="5292080"/>
            <a:ext cx="1152880" cy="565031"/>
            <a:chOff x="3227042" y="1348229"/>
            <a:chExt cx="1152880" cy="565031"/>
          </a:xfrm>
        </p:grpSpPr>
        <p:sp>
          <p:nvSpPr>
            <p:cNvPr id="1788" name="Google Shape;1788;p39"/>
            <p:cNvSpPr/>
            <p:nvPr/>
          </p:nvSpPr>
          <p:spPr>
            <a:xfrm>
              <a:off x="3395095" y="1553220"/>
              <a:ext cx="884336"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 caso</a:t>
              </a:r>
              <a:endParaRPr b="1" sz="1600">
                <a:solidFill>
                  <a:schemeClr val="dk1"/>
                </a:solidFill>
                <a:latin typeface="Arial Narrow"/>
                <a:ea typeface="Arial Narrow"/>
                <a:cs typeface="Arial Narrow"/>
                <a:sym typeface="Arial Narrow"/>
              </a:endParaRPr>
            </a:p>
          </p:txBody>
        </p:sp>
        <p:sp>
          <p:nvSpPr>
            <p:cNvPr id="1789" name="Google Shape;1789;p39"/>
            <p:cNvSpPr/>
            <p:nvPr/>
          </p:nvSpPr>
          <p:spPr>
            <a:xfrm>
              <a:off x="3227042" y="1348229"/>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grpSp>
        <p:nvGrpSpPr>
          <p:cNvPr id="1790" name="Google Shape;1790;p39"/>
          <p:cNvGrpSpPr/>
          <p:nvPr/>
        </p:nvGrpSpPr>
        <p:grpSpPr>
          <a:xfrm>
            <a:off x="5367980" y="3625673"/>
            <a:ext cx="1768616" cy="2122346"/>
            <a:chOff x="2580892" y="3325852"/>
            <a:chExt cx="1976198" cy="2061136"/>
          </a:xfrm>
        </p:grpSpPr>
        <p:pic>
          <p:nvPicPr>
            <p:cNvPr id="1791" name="Google Shape;1791;p39"/>
            <p:cNvPicPr preferRelativeResize="0"/>
            <p:nvPr/>
          </p:nvPicPr>
          <p:blipFill rotWithShape="1">
            <a:blip r:embed="rId5">
              <a:alphaModFix/>
            </a:blip>
            <a:srcRect b="0" l="0" r="0" t="0"/>
            <a:stretch/>
          </p:blipFill>
          <p:spPr>
            <a:xfrm>
              <a:off x="3050954" y="3325852"/>
              <a:ext cx="933450" cy="742950"/>
            </a:xfrm>
            <a:prstGeom prst="rect">
              <a:avLst/>
            </a:prstGeom>
            <a:noFill/>
            <a:ln>
              <a:noFill/>
            </a:ln>
          </p:spPr>
        </p:pic>
        <p:grpSp>
          <p:nvGrpSpPr>
            <p:cNvPr id="1792" name="Google Shape;1792;p39"/>
            <p:cNvGrpSpPr/>
            <p:nvPr/>
          </p:nvGrpSpPr>
          <p:grpSpPr>
            <a:xfrm>
              <a:off x="2580892" y="4168682"/>
              <a:ext cx="1976198" cy="1218306"/>
              <a:chOff x="-115819" y="6910484"/>
              <a:chExt cx="1499407" cy="1218306"/>
            </a:xfrm>
          </p:grpSpPr>
          <p:sp>
            <p:nvSpPr>
              <p:cNvPr id="1793" name="Google Shape;1793;p3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1794" name="Google Shape;1794;p39"/>
              <p:cNvSpPr/>
              <p:nvPr/>
            </p:nvSpPr>
            <p:spPr>
              <a:xfrm>
                <a:off x="-115819" y="6910484"/>
                <a:ext cx="1499407" cy="1218306"/>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a:t>
                </a:r>
                <a:r>
                  <a:rPr b="1" lang="es-ES" sz="1400">
                    <a:solidFill>
                      <a:schemeClr val="dk1"/>
                    </a:solidFill>
                    <a:latin typeface="Arial Narrow"/>
                    <a:ea typeface="Arial Narrow"/>
                    <a:cs typeface="Arial Narrow"/>
                    <a:sym typeface="Arial Narrow"/>
                  </a:rPr>
                  <a:t> </a:t>
                </a:r>
                <a:r>
                  <a:rPr b="1" lang="es-ES" sz="1100">
                    <a:solidFill>
                      <a:schemeClr val="dk1"/>
                    </a:solidFill>
                    <a:latin typeface="Arial Narrow"/>
                    <a:ea typeface="Arial Narrow"/>
                    <a:cs typeface="Arial Narrow"/>
                    <a:sym typeface="Arial Narrow"/>
                  </a:rPr>
                  <a:t> subsidiado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No afiliadas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 casos</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grpSp>
        <p:nvGrpSpPr>
          <p:cNvPr id="1795" name="Google Shape;1795;p39"/>
          <p:cNvGrpSpPr/>
          <p:nvPr/>
        </p:nvGrpSpPr>
        <p:grpSpPr>
          <a:xfrm>
            <a:off x="2124145" y="4216215"/>
            <a:ext cx="1260281" cy="628312"/>
            <a:chOff x="2298589" y="3203848"/>
            <a:chExt cx="1260281" cy="628312"/>
          </a:xfrm>
        </p:grpSpPr>
        <p:sp>
          <p:nvSpPr>
            <p:cNvPr id="1796" name="Google Shape;1796;p39"/>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 caso</a:t>
              </a:r>
              <a:endParaRPr b="1" sz="1600">
                <a:solidFill>
                  <a:schemeClr val="dk1"/>
                </a:solidFill>
                <a:latin typeface="Arial Narrow"/>
                <a:ea typeface="Arial Narrow"/>
                <a:cs typeface="Arial Narrow"/>
                <a:sym typeface="Arial Narrow"/>
              </a:endParaRPr>
            </a:p>
          </p:txBody>
        </p:sp>
        <p:sp>
          <p:nvSpPr>
            <p:cNvPr id="1797" name="Google Shape;1797;p39"/>
            <p:cNvSpPr/>
            <p:nvPr/>
          </p:nvSpPr>
          <p:spPr>
            <a:xfrm>
              <a:off x="2298589" y="3203848"/>
              <a:ext cx="126028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grpSp>
      <p:grpSp>
        <p:nvGrpSpPr>
          <p:cNvPr id="1798" name="Google Shape;1798;p39"/>
          <p:cNvGrpSpPr/>
          <p:nvPr/>
        </p:nvGrpSpPr>
        <p:grpSpPr>
          <a:xfrm>
            <a:off x="4334561" y="4196780"/>
            <a:ext cx="764855" cy="913268"/>
            <a:chOff x="2548770" y="3203848"/>
            <a:chExt cx="764855" cy="913268"/>
          </a:xfrm>
        </p:grpSpPr>
        <p:sp>
          <p:nvSpPr>
            <p:cNvPr id="1799" name="Google Shape;1799;p39"/>
            <p:cNvSpPr/>
            <p:nvPr/>
          </p:nvSpPr>
          <p:spPr>
            <a:xfrm>
              <a:off x="2548770" y="3458472"/>
              <a:ext cx="764855" cy="658644"/>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 casos</a:t>
              </a:r>
              <a:endParaRPr b="1" sz="1400">
                <a:solidFill>
                  <a:schemeClr val="dk1"/>
                </a:solidFill>
                <a:latin typeface="Arial Narrow"/>
                <a:ea typeface="Arial Narrow"/>
                <a:cs typeface="Arial Narrow"/>
                <a:sym typeface="Arial Narrow"/>
              </a:endParaRPr>
            </a:p>
          </p:txBody>
        </p:sp>
        <p:sp>
          <p:nvSpPr>
            <p:cNvPr id="1800" name="Google Shape;1800;p39"/>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grpSp>
        <p:nvGrpSpPr>
          <p:cNvPr id="1801" name="Google Shape;1801;p39"/>
          <p:cNvGrpSpPr/>
          <p:nvPr/>
        </p:nvGrpSpPr>
        <p:grpSpPr>
          <a:xfrm>
            <a:off x="3084475" y="4220576"/>
            <a:ext cx="1380071" cy="625937"/>
            <a:chOff x="-285907" y="7056480"/>
            <a:chExt cx="1612468" cy="625937"/>
          </a:xfrm>
        </p:grpSpPr>
        <p:sp>
          <p:nvSpPr>
            <p:cNvPr id="1802" name="Google Shape;1802;p39"/>
            <p:cNvSpPr txBox="1"/>
            <p:nvPr/>
          </p:nvSpPr>
          <p:spPr>
            <a:xfrm>
              <a:off x="-285907" y="7056480"/>
              <a:ext cx="16124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Desplazado</a:t>
              </a:r>
              <a:endParaRPr b="1" sz="1200" u="sng">
                <a:solidFill>
                  <a:schemeClr val="dk1"/>
                </a:solidFill>
                <a:latin typeface="Arial Narrow"/>
                <a:ea typeface="Arial Narrow"/>
                <a:cs typeface="Arial Narrow"/>
                <a:sym typeface="Arial Narrow"/>
              </a:endParaRPr>
            </a:p>
          </p:txBody>
        </p:sp>
        <p:sp>
          <p:nvSpPr>
            <p:cNvPr id="1803" name="Google Shape;1803;p39"/>
            <p:cNvSpPr/>
            <p:nvPr/>
          </p:nvSpPr>
          <p:spPr>
            <a:xfrm>
              <a:off x="-36885" y="7322377"/>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 casos</a:t>
              </a:r>
              <a:endParaRPr b="1" sz="1600">
                <a:solidFill>
                  <a:schemeClr val="dk1"/>
                </a:solidFill>
                <a:latin typeface="Arial Narrow"/>
                <a:ea typeface="Arial Narrow"/>
                <a:cs typeface="Arial Narrow"/>
                <a:sym typeface="Arial Narrow"/>
              </a:endParaRPr>
            </a:p>
          </p:txBody>
        </p:sp>
      </p:grpSp>
      <p:grpSp>
        <p:nvGrpSpPr>
          <p:cNvPr id="1804" name="Google Shape;1804;p39"/>
          <p:cNvGrpSpPr/>
          <p:nvPr/>
        </p:nvGrpSpPr>
        <p:grpSpPr>
          <a:xfrm>
            <a:off x="2283667" y="4932040"/>
            <a:ext cx="1847617" cy="378043"/>
            <a:chOff x="3060731" y="282004"/>
            <a:chExt cx="2369636" cy="378044"/>
          </a:xfrm>
        </p:grpSpPr>
        <p:sp>
          <p:nvSpPr>
            <p:cNvPr id="1805" name="Google Shape;1805;p39"/>
            <p:cNvSpPr/>
            <p:nvPr/>
          </p:nvSpPr>
          <p:spPr>
            <a:xfrm rot="-5400000">
              <a:off x="4128535" y="-641784"/>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06" name="Google Shape;1806;p39"/>
            <p:cNvSpPr txBox="1"/>
            <p:nvPr/>
          </p:nvSpPr>
          <p:spPr>
            <a:xfrm>
              <a:off x="3600450" y="282004"/>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b="1" sz="1400">
                <a:solidFill>
                  <a:schemeClr val="dk1"/>
                </a:solidFill>
                <a:latin typeface="Arial Narrow"/>
                <a:ea typeface="Arial Narrow"/>
                <a:cs typeface="Arial Narrow"/>
                <a:sym typeface="Arial Narrow"/>
              </a:endParaRPr>
            </a:p>
          </p:txBody>
        </p:sp>
      </p:grpSp>
      <p:grpSp>
        <p:nvGrpSpPr>
          <p:cNvPr id="1807" name="Google Shape;1807;p39"/>
          <p:cNvGrpSpPr/>
          <p:nvPr/>
        </p:nvGrpSpPr>
        <p:grpSpPr>
          <a:xfrm>
            <a:off x="2349030" y="3203848"/>
            <a:ext cx="2722458" cy="436842"/>
            <a:chOff x="3060727" y="484500"/>
            <a:chExt cx="2369637" cy="436842"/>
          </a:xfrm>
        </p:grpSpPr>
        <p:sp>
          <p:nvSpPr>
            <p:cNvPr id="1808" name="Google Shape;1808;p3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09" name="Google Shape;1809;p39"/>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b="1" sz="1400">
                <a:solidFill>
                  <a:schemeClr val="dk1"/>
                </a:solidFill>
                <a:latin typeface="Arial Narrow"/>
                <a:ea typeface="Arial Narrow"/>
                <a:cs typeface="Arial Narrow"/>
                <a:sym typeface="Arial Narrow"/>
              </a:endParaRPr>
            </a:p>
          </p:txBody>
        </p:sp>
      </p:grpSp>
      <p:sp>
        <p:nvSpPr>
          <p:cNvPr id="1810" name="Google Shape;1810;p39"/>
          <p:cNvSpPr/>
          <p:nvPr/>
        </p:nvSpPr>
        <p:spPr>
          <a:xfrm>
            <a:off x="-44333" y="4642022"/>
            <a:ext cx="2183097"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Gestantes en seguimiento con diagnóstico de HB. 14</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Los casos se </a:t>
            </a:r>
            <a:r>
              <a:rPr b="1" lang="es-ES" sz="1200">
                <a:solidFill>
                  <a:srgbClr val="00B050"/>
                </a:solidFill>
                <a:latin typeface="Arial Narrow"/>
                <a:ea typeface="Arial Narrow"/>
                <a:cs typeface="Arial Narrow"/>
                <a:sym typeface="Arial Narrow"/>
              </a:rPr>
              <a:t>disminuyeron</a:t>
            </a:r>
            <a:r>
              <a:rPr b="1" lang="es-ES" sz="1200">
                <a:solidFill>
                  <a:schemeClr val="dk1"/>
                </a:solidFill>
                <a:latin typeface="Arial Narrow"/>
                <a:ea typeface="Arial Narrow"/>
                <a:cs typeface="Arial Narrow"/>
                <a:sym typeface="Arial Narrow"/>
              </a:rPr>
              <a:t> en un </a:t>
            </a:r>
            <a:r>
              <a:rPr b="1" lang="es-ES" sz="1600">
                <a:solidFill>
                  <a:srgbClr val="00B050"/>
                </a:solidFill>
                <a:latin typeface="Arial Narrow"/>
                <a:ea typeface="Arial Narrow"/>
                <a:cs typeface="Arial Narrow"/>
                <a:sym typeface="Arial Narrow"/>
              </a:rPr>
              <a:t>23% </a:t>
            </a:r>
            <a:r>
              <a:rPr b="1" lang="es-ES" sz="1200">
                <a:solidFill>
                  <a:schemeClr val="dk1"/>
                </a:solidFill>
                <a:latin typeface="Arial Narrow"/>
                <a:ea typeface="Arial Narrow"/>
                <a:cs typeface="Arial Narrow"/>
                <a:sym typeface="Arial Narrow"/>
              </a:rPr>
              <a:t>respecto al mismo período del año anterior.</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pic>
        <p:nvPicPr>
          <p:cNvPr id="1811" name="Google Shape;1811;p39"/>
          <p:cNvPicPr preferRelativeResize="0"/>
          <p:nvPr/>
        </p:nvPicPr>
        <p:blipFill rotWithShape="1">
          <a:blip r:embed="rId6">
            <a:alphaModFix/>
          </a:blip>
          <a:srcRect b="0" l="58247" r="0" t="0"/>
          <a:stretch/>
        </p:blipFill>
        <p:spPr>
          <a:xfrm>
            <a:off x="2321053" y="3563888"/>
            <a:ext cx="739337" cy="664026"/>
          </a:xfrm>
          <a:prstGeom prst="rect">
            <a:avLst/>
          </a:prstGeom>
          <a:noFill/>
          <a:ln>
            <a:noFill/>
          </a:ln>
        </p:spPr>
      </p:pic>
      <p:pic>
        <p:nvPicPr>
          <p:cNvPr id="1812" name="Google Shape;1812;p39"/>
          <p:cNvPicPr preferRelativeResize="0"/>
          <p:nvPr/>
        </p:nvPicPr>
        <p:blipFill rotWithShape="1">
          <a:blip r:embed="rId7">
            <a:alphaModFix/>
          </a:blip>
          <a:srcRect b="0" l="0" r="0" t="0"/>
          <a:stretch/>
        </p:blipFill>
        <p:spPr>
          <a:xfrm>
            <a:off x="3383042" y="3682872"/>
            <a:ext cx="694975" cy="599336"/>
          </a:xfrm>
          <a:prstGeom prst="rect">
            <a:avLst/>
          </a:prstGeom>
          <a:noFill/>
          <a:ln>
            <a:noFill/>
          </a:ln>
        </p:spPr>
      </p:pic>
      <p:grpSp>
        <p:nvGrpSpPr>
          <p:cNvPr id="1813" name="Google Shape;1813;p39"/>
          <p:cNvGrpSpPr/>
          <p:nvPr/>
        </p:nvGrpSpPr>
        <p:grpSpPr>
          <a:xfrm>
            <a:off x="144066" y="6948264"/>
            <a:ext cx="6681893" cy="875752"/>
            <a:chOff x="21203" y="7684876"/>
            <a:chExt cx="6681893" cy="875752"/>
          </a:xfrm>
        </p:grpSpPr>
        <p:grpSp>
          <p:nvGrpSpPr>
            <p:cNvPr id="1814" name="Google Shape;1814;p39"/>
            <p:cNvGrpSpPr/>
            <p:nvPr/>
          </p:nvGrpSpPr>
          <p:grpSpPr>
            <a:xfrm>
              <a:off x="1385705" y="7900900"/>
              <a:ext cx="5188226" cy="659728"/>
              <a:chOff x="-1107522" y="9693138"/>
              <a:chExt cx="5866885" cy="659728"/>
            </a:xfrm>
          </p:grpSpPr>
          <p:sp>
            <p:nvSpPr>
              <p:cNvPr id="1815" name="Google Shape;1815;p39"/>
              <p:cNvSpPr/>
              <p:nvPr/>
            </p:nvSpPr>
            <p:spPr>
              <a:xfrm>
                <a:off x="-1107522" y="9693138"/>
                <a:ext cx="5866885" cy="24143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Durante la gestación: 5 casos </a:t>
                </a:r>
                <a:endParaRPr b="1" sz="1050">
                  <a:solidFill>
                    <a:srgbClr val="C00000"/>
                  </a:solidFill>
                  <a:latin typeface="Arial Narrow"/>
                  <a:ea typeface="Arial Narrow"/>
                  <a:cs typeface="Arial Narrow"/>
                  <a:sym typeface="Arial Narrow"/>
                </a:endParaRPr>
              </a:p>
            </p:txBody>
          </p:sp>
          <p:sp>
            <p:nvSpPr>
              <p:cNvPr id="1816" name="Google Shape;1816;p39"/>
              <p:cNvSpPr/>
              <p:nvPr/>
            </p:nvSpPr>
            <p:spPr>
              <a:xfrm>
                <a:off x="-1103625" y="10053178"/>
                <a:ext cx="5862987" cy="299688"/>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Previo a la gestación: 3 casos </a:t>
                </a:r>
                <a:endParaRPr b="1" sz="1050">
                  <a:solidFill>
                    <a:srgbClr val="C00000"/>
                  </a:solidFill>
                  <a:latin typeface="Arial Narrow"/>
                  <a:ea typeface="Arial Narrow"/>
                  <a:cs typeface="Arial Narrow"/>
                  <a:sym typeface="Arial Narrow"/>
                </a:endParaRPr>
              </a:p>
            </p:txBody>
          </p:sp>
        </p:grpSp>
        <p:grpSp>
          <p:nvGrpSpPr>
            <p:cNvPr id="1817" name="Google Shape;1817;p39"/>
            <p:cNvGrpSpPr/>
            <p:nvPr/>
          </p:nvGrpSpPr>
          <p:grpSpPr>
            <a:xfrm>
              <a:off x="21203" y="7684876"/>
              <a:ext cx="6681893" cy="864096"/>
              <a:chOff x="-14626" y="8116095"/>
              <a:chExt cx="6681893" cy="864096"/>
            </a:xfrm>
          </p:grpSpPr>
          <p:sp>
            <p:nvSpPr>
              <p:cNvPr id="1818" name="Google Shape;1818;p39"/>
              <p:cNvSpPr txBox="1"/>
              <p:nvPr/>
            </p:nvSpPr>
            <p:spPr>
              <a:xfrm>
                <a:off x="1445547" y="811609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Momento de ocurrencia del diagnóstico</a:t>
                </a:r>
                <a:endParaRPr/>
              </a:p>
            </p:txBody>
          </p:sp>
          <p:pic>
            <p:nvPicPr>
              <p:cNvPr id="1819" name="Google Shape;1819;p39"/>
              <p:cNvPicPr preferRelativeResize="0"/>
              <p:nvPr/>
            </p:nvPicPr>
            <p:blipFill rotWithShape="1">
              <a:blip r:embed="rId8">
                <a:alphaModFix/>
              </a:blip>
              <a:srcRect b="0" l="0" r="0" t="0"/>
              <a:stretch/>
            </p:blipFill>
            <p:spPr>
              <a:xfrm>
                <a:off x="-14626" y="8259233"/>
                <a:ext cx="910301" cy="720958"/>
              </a:xfrm>
              <a:prstGeom prst="rect">
                <a:avLst/>
              </a:prstGeom>
              <a:noFill/>
              <a:ln>
                <a:noFill/>
              </a:ln>
            </p:spPr>
          </p:pic>
        </p:grpSp>
        <p:sp>
          <p:nvSpPr>
            <p:cNvPr id="1820" name="Google Shape;1820;p39"/>
            <p:cNvSpPr/>
            <p:nvPr/>
          </p:nvSpPr>
          <p:spPr>
            <a:xfrm>
              <a:off x="980545" y="8100574"/>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821" name="Google Shape;1821;p39"/>
          <p:cNvGrpSpPr/>
          <p:nvPr/>
        </p:nvGrpSpPr>
        <p:grpSpPr>
          <a:xfrm>
            <a:off x="1442712" y="8222349"/>
            <a:ext cx="5689176" cy="656443"/>
            <a:chOff x="2502" y="13686"/>
            <a:chExt cx="5689176" cy="656443"/>
          </a:xfrm>
        </p:grpSpPr>
        <p:sp>
          <p:nvSpPr>
            <p:cNvPr id="1822" name="Google Shape;1822;p39"/>
            <p:cNvSpPr/>
            <p:nvPr/>
          </p:nvSpPr>
          <p:spPr>
            <a:xfrm>
              <a:off x="2502" y="13686"/>
              <a:ext cx="1094072" cy="656443"/>
            </a:xfrm>
            <a:prstGeom prst="roundRect">
              <a:avLst>
                <a:gd fmla="val 10000" name="adj"/>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39"/>
            <p:cNvSpPr txBox="1"/>
            <p:nvPr/>
          </p:nvSpPr>
          <p:spPr>
            <a:xfrm>
              <a:off x="21729"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Primer trimestre: 5 casos </a:t>
              </a:r>
              <a:endParaRPr b="1" sz="1050">
                <a:solidFill>
                  <a:schemeClr val="dk1"/>
                </a:solidFill>
                <a:latin typeface="Arial Narrow"/>
                <a:ea typeface="Arial Narrow"/>
                <a:cs typeface="Arial Narrow"/>
                <a:sym typeface="Arial Narrow"/>
              </a:endParaRPr>
            </a:p>
          </p:txBody>
        </p:sp>
        <p:sp>
          <p:nvSpPr>
            <p:cNvPr id="1824" name="Google Shape;1824;p39"/>
            <p:cNvSpPr/>
            <p:nvPr/>
          </p:nvSpPr>
          <p:spPr>
            <a:xfrm>
              <a:off x="1205981" y="206243"/>
              <a:ext cx="231943" cy="271329"/>
            </a:xfrm>
            <a:prstGeom prst="rightArrow">
              <a:avLst>
                <a:gd fmla="val 60000" name="adj1"/>
                <a:gd fmla="val 50000" name="adj2"/>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39"/>
            <p:cNvSpPr txBox="1"/>
            <p:nvPr/>
          </p:nvSpPr>
          <p:spPr>
            <a:xfrm>
              <a:off x="1205981"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826" name="Google Shape;1826;p39"/>
            <p:cNvSpPr/>
            <p:nvPr/>
          </p:nvSpPr>
          <p:spPr>
            <a:xfrm>
              <a:off x="1534203" y="13686"/>
              <a:ext cx="1094072" cy="656443"/>
            </a:xfrm>
            <a:prstGeom prst="roundRect">
              <a:avLst>
                <a:gd fmla="val 10000" name="adj"/>
              </a:avLst>
            </a:prstGeom>
            <a:gradFill>
              <a:gsLst>
                <a:gs pos="0">
                  <a:srgbClr val="ACA9F4"/>
                </a:gs>
                <a:gs pos="35000">
                  <a:srgbClr val="C6C3F5"/>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39"/>
            <p:cNvSpPr txBox="1"/>
            <p:nvPr/>
          </p:nvSpPr>
          <p:spPr>
            <a:xfrm>
              <a:off x="1553430"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Segundo trimestre: 2 casos</a:t>
              </a:r>
              <a:endParaRPr b="1" sz="1050">
                <a:solidFill>
                  <a:schemeClr val="dk1"/>
                </a:solidFill>
                <a:latin typeface="Arial Narrow"/>
                <a:ea typeface="Arial Narrow"/>
                <a:cs typeface="Arial Narrow"/>
                <a:sym typeface="Arial Narrow"/>
              </a:endParaRPr>
            </a:p>
          </p:txBody>
        </p:sp>
        <p:sp>
          <p:nvSpPr>
            <p:cNvPr id="1828" name="Google Shape;1828;p39"/>
            <p:cNvSpPr/>
            <p:nvPr/>
          </p:nvSpPr>
          <p:spPr>
            <a:xfrm>
              <a:off x="2737683" y="206243"/>
              <a:ext cx="231943" cy="271329"/>
            </a:xfrm>
            <a:prstGeom prst="rightArrow">
              <a:avLst>
                <a:gd fmla="val 60000" name="adj1"/>
                <a:gd fmla="val 50000" name="adj2"/>
              </a:avLst>
            </a:prstGeom>
            <a:gradFill>
              <a:gsLst>
                <a:gs pos="0">
                  <a:srgbClr val="A6B0F8"/>
                </a:gs>
                <a:gs pos="35000">
                  <a:srgbClr val="C2C8F7"/>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39"/>
            <p:cNvSpPr txBox="1"/>
            <p:nvPr/>
          </p:nvSpPr>
          <p:spPr>
            <a:xfrm>
              <a:off x="2737683"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830" name="Google Shape;1830;p39"/>
            <p:cNvSpPr/>
            <p:nvPr/>
          </p:nvSpPr>
          <p:spPr>
            <a:xfrm>
              <a:off x="3065904" y="13686"/>
              <a:ext cx="1094072" cy="656443"/>
            </a:xfrm>
            <a:prstGeom prst="roundRect">
              <a:avLst>
                <a:gd fmla="val 10000" name="adj"/>
              </a:avLst>
            </a:prstGeom>
            <a:gradFill>
              <a:gsLst>
                <a:gs pos="0">
                  <a:srgbClr val="A2BDFF"/>
                </a:gs>
                <a:gs pos="35000">
                  <a:srgbClr val="BED0FC"/>
                </a:gs>
                <a:gs pos="100000">
                  <a:srgbClr val="E4EB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39"/>
            <p:cNvSpPr txBox="1"/>
            <p:nvPr/>
          </p:nvSpPr>
          <p:spPr>
            <a:xfrm>
              <a:off x="3085131"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Tercer trimestre: 0 casos </a:t>
              </a:r>
              <a:endParaRPr b="1" sz="1050">
                <a:solidFill>
                  <a:schemeClr val="dk1"/>
                </a:solidFill>
                <a:latin typeface="Arial Narrow"/>
                <a:ea typeface="Arial Narrow"/>
                <a:cs typeface="Arial Narrow"/>
                <a:sym typeface="Arial Narrow"/>
              </a:endParaRPr>
            </a:p>
          </p:txBody>
        </p:sp>
        <p:sp>
          <p:nvSpPr>
            <p:cNvPr id="1832" name="Google Shape;1832;p39"/>
            <p:cNvSpPr/>
            <p:nvPr/>
          </p:nvSpPr>
          <p:spPr>
            <a:xfrm>
              <a:off x="4269384" y="206243"/>
              <a:ext cx="231943" cy="271329"/>
            </a:xfrm>
            <a:prstGeom prst="rightArrow">
              <a:avLst>
                <a:gd fmla="val 60000" name="adj1"/>
                <a:gd fmla="val 50000" name="adj2"/>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39"/>
            <p:cNvSpPr txBox="1"/>
            <p:nvPr/>
          </p:nvSpPr>
          <p:spPr>
            <a:xfrm>
              <a:off x="4269384"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834" name="Google Shape;1834;p39"/>
            <p:cNvSpPr/>
            <p:nvPr/>
          </p:nvSpPr>
          <p:spPr>
            <a:xfrm>
              <a:off x="4597606" y="13686"/>
              <a:ext cx="1094072" cy="656443"/>
            </a:xfrm>
            <a:prstGeom prst="roundRect">
              <a:avLst>
                <a:gd fmla="val 10000" name="adj"/>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39"/>
            <p:cNvSpPr txBox="1"/>
            <p:nvPr/>
          </p:nvSpPr>
          <p:spPr>
            <a:xfrm>
              <a:off x="4616833"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lnSpc>
                  <a:spcPct val="90000"/>
                </a:lnSpc>
                <a:spcBef>
                  <a:spcPts val="368"/>
                </a:spcBef>
                <a:spcAft>
                  <a:spcPts val="0"/>
                </a:spcAft>
                <a:buNone/>
              </a:pPr>
              <a:r>
                <a:rPr b="1" lang="es-ES" sz="1050">
                  <a:solidFill>
                    <a:schemeClr val="dk1"/>
                  </a:solidFill>
                  <a:latin typeface="Arial Narrow"/>
                  <a:ea typeface="Arial Narrow"/>
                  <a:cs typeface="Arial Narrow"/>
                  <a:sym typeface="Arial Narrow"/>
                </a:rPr>
                <a:t>Sin control prenatal: 1 caso </a:t>
              </a:r>
              <a:endParaRPr/>
            </a:p>
          </p:txBody>
        </p:sp>
      </p:grpSp>
      <p:grpSp>
        <p:nvGrpSpPr>
          <p:cNvPr id="1836" name="Google Shape;1836;p39"/>
          <p:cNvGrpSpPr/>
          <p:nvPr/>
        </p:nvGrpSpPr>
        <p:grpSpPr>
          <a:xfrm>
            <a:off x="50" y="7948670"/>
            <a:ext cx="7065799" cy="1015818"/>
            <a:chOff x="2145310" y="5221006"/>
            <a:chExt cx="6785852" cy="1015818"/>
          </a:xfrm>
        </p:grpSpPr>
        <p:grpSp>
          <p:nvGrpSpPr>
            <p:cNvPr id="1837" name="Google Shape;1837;p39"/>
            <p:cNvGrpSpPr/>
            <p:nvPr/>
          </p:nvGrpSpPr>
          <p:grpSpPr>
            <a:xfrm>
              <a:off x="2145310" y="5221006"/>
              <a:ext cx="6785852" cy="1015818"/>
              <a:chOff x="2109481" y="5652225"/>
              <a:chExt cx="6785852" cy="1015818"/>
            </a:xfrm>
          </p:grpSpPr>
          <p:sp>
            <p:nvSpPr>
              <p:cNvPr id="1838" name="Google Shape;1838;p39"/>
              <p:cNvSpPr txBox="1"/>
              <p:nvPr/>
            </p:nvSpPr>
            <p:spPr>
              <a:xfrm>
                <a:off x="3673613"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Trimestre de ingreso al control prenatal </a:t>
                </a:r>
                <a:endParaRPr/>
              </a:p>
            </p:txBody>
          </p:sp>
          <p:pic>
            <p:nvPicPr>
              <p:cNvPr id="1839" name="Google Shape;1839;p39"/>
              <p:cNvPicPr preferRelativeResize="0"/>
              <p:nvPr/>
            </p:nvPicPr>
            <p:blipFill rotWithShape="1">
              <a:blip r:embed="rId8">
                <a:alphaModFix/>
              </a:blip>
              <a:srcRect b="0" l="0" r="0" t="0"/>
              <a:stretch/>
            </p:blipFill>
            <p:spPr>
              <a:xfrm>
                <a:off x="2109481" y="5947085"/>
                <a:ext cx="910301" cy="720958"/>
              </a:xfrm>
              <a:prstGeom prst="rect">
                <a:avLst/>
              </a:prstGeom>
              <a:noFill/>
              <a:ln>
                <a:noFill/>
              </a:ln>
            </p:spPr>
          </p:pic>
        </p:grpSp>
        <p:sp>
          <p:nvSpPr>
            <p:cNvPr id="1840" name="Google Shape;1840;p39"/>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841" name="Google Shape;1841;p39"/>
          <p:cNvPicPr preferRelativeResize="0"/>
          <p:nvPr/>
        </p:nvPicPr>
        <p:blipFill rotWithShape="1">
          <a:blip r:embed="rId9">
            <a:alphaModFix/>
          </a:blip>
          <a:srcRect b="0" l="0" r="0" t="0"/>
          <a:stretch/>
        </p:blipFill>
        <p:spPr>
          <a:xfrm>
            <a:off x="-29713" y="-1"/>
            <a:ext cx="2153858" cy="2846793"/>
          </a:xfrm>
          <a:prstGeom prst="rect">
            <a:avLst/>
          </a:prstGeom>
          <a:noFill/>
          <a:ln>
            <a:noFill/>
          </a:ln>
        </p:spPr>
      </p:pic>
      <p:sp>
        <p:nvSpPr>
          <p:cNvPr id="1842" name="Google Shape;1842;p39"/>
          <p:cNvSpPr txBox="1"/>
          <p:nvPr/>
        </p:nvSpPr>
        <p:spPr>
          <a:xfrm>
            <a:off x="-104131" y="139462"/>
            <a:ext cx="2208885" cy="95410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Gestantes con diagnóstico de Hepatitis B y Trasmisión Materno Infantil TMI de la Hepatitis B. </a:t>
            </a:r>
            <a:endParaRPr/>
          </a:p>
        </p:txBody>
      </p:sp>
      <p:sp>
        <p:nvSpPr>
          <p:cNvPr id="1843" name="Google Shape;1843;p39"/>
          <p:cNvSpPr txBox="1"/>
          <p:nvPr/>
        </p:nvSpPr>
        <p:spPr>
          <a:xfrm>
            <a:off x="-44333" y="2524097"/>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12- 2022</a:t>
            </a:r>
            <a:endParaRPr b="1" sz="1200">
              <a:solidFill>
                <a:schemeClr val="dk1"/>
              </a:solidFill>
              <a:latin typeface="Arial Narrow"/>
              <a:ea typeface="Arial Narrow"/>
              <a:cs typeface="Arial Narrow"/>
              <a:sym typeface="Arial Narrow"/>
            </a:endParaRPr>
          </a:p>
        </p:txBody>
      </p:sp>
      <p:cxnSp>
        <p:nvCxnSpPr>
          <p:cNvPr id="1844" name="Google Shape;1844;p39"/>
          <p:cNvCxnSpPr/>
          <p:nvPr/>
        </p:nvCxnSpPr>
        <p:spPr>
          <a:xfrm rot="10800000">
            <a:off x="2432987" y="3059832"/>
            <a:ext cx="4392972" cy="7026"/>
          </a:xfrm>
          <a:prstGeom prst="straightConnector1">
            <a:avLst/>
          </a:prstGeom>
          <a:noFill/>
          <a:ln cap="flat" cmpd="sng" w="9525">
            <a:solidFill>
              <a:srgbClr val="002060"/>
            </a:solidFill>
            <a:prstDash val="solid"/>
            <a:round/>
            <a:headEnd len="sm" w="sm" type="none"/>
            <a:tailEnd len="med" w="med" type="oval"/>
          </a:ln>
        </p:spPr>
      </p:cxnSp>
      <p:pic>
        <p:nvPicPr>
          <p:cNvPr id="1845" name="Google Shape;1845;p39"/>
          <p:cNvPicPr preferRelativeResize="0"/>
          <p:nvPr/>
        </p:nvPicPr>
        <p:blipFill rotWithShape="1">
          <a:blip r:embed="rId7">
            <a:alphaModFix/>
          </a:blip>
          <a:srcRect b="0" l="0" r="0" t="0"/>
          <a:stretch/>
        </p:blipFill>
        <p:spPr>
          <a:xfrm>
            <a:off x="4295050" y="3671008"/>
            <a:ext cx="694975" cy="599336"/>
          </a:xfrm>
          <a:prstGeom prst="rect">
            <a:avLst/>
          </a:prstGeom>
          <a:noFill/>
          <a:ln>
            <a:noFill/>
          </a:ln>
        </p:spPr>
      </p:pic>
      <p:sp>
        <p:nvSpPr>
          <p:cNvPr id="1846" name="Google Shape;1846;p39"/>
          <p:cNvSpPr txBox="1"/>
          <p:nvPr/>
        </p:nvSpPr>
        <p:spPr>
          <a:xfrm>
            <a:off x="5386682" y="3203848"/>
            <a:ext cx="1620605" cy="30777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Afiliación al SGSS</a:t>
            </a:r>
            <a:endParaRPr b="1" sz="1400" u="sng">
              <a:solidFill>
                <a:schemeClr val="dk1"/>
              </a:solidFill>
              <a:latin typeface="Arial Narrow"/>
              <a:ea typeface="Arial Narrow"/>
              <a:cs typeface="Arial Narrow"/>
              <a:sym typeface="Arial Narrow"/>
            </a:endParaRPr>
          </a:p>
        </p:txBody>
      </p:sp>
      <p:sp>
        <p:nvSpPr>
          <p:cNvPr id="1847" name="Google Shape;1847;p39"/>
          <p:cNvSpPr txBox="1"/>
          <p:nvPr/>
        </p:nvSpPr>
        <p:spPr>
          <a:xfrm>
            <a:off x="459121" y="6016953"/>
            <a:ext cx="636683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Razón de prevalencia de gestantes con hepatitis B</a:t>
            </a:r>
            <a:r>
              <a:rPr b="1" lang="es-ES" sz="1400">
                <a:solidFill>
                  <a:schemeClr val="dk1"/>
                </a:solidFill>
                <a:latin typeface="Arial Narrow"/>
                <a:ea typeface="Arial Narrow"/>
                <a:cs typeface="Arial Narrow"/>
                <a:sym typeface="Arial Narrow"/>
              </a:rPr>
              <a:t>:  0,3  por mil nacidos vivos</a:t>
            </a:r>
            <a:endParaRPr b="1" sz="1400">
              <a:solidFill>
                <a:schemeClr val="dk1"/>
              </a:solidFill>
              <a:latin typeface="Arial Narrow"/>
              <a:ea typeface="Arial Narrow"/>
              <a:cs typeface="Arial Narrow"/>
              <a:sym typeface="Arial Narrow"/>
            </a:endParaRPr>
          </a:p>
        </p:txBody>
      </p:sp>
      <p:pic>
        <p:nvPicPr>
          <p:cNvPr id="1848" name="Google Shape;1848;p39"/>
          <p:cNvPicPr preferRelativeResize="0"/>
          <p:nvPr/>
        </p:nvPicPr>
        <p:blipFill rotWithShape="1">
          <a:blip r:embed="rId10">
            <a:alphaModFix/>
          </a:blip>
          <a:srcRect b="0" l="0" r="0" t="0"/>
          <a:stretch/>
        </p:blipFill>
        <p:spPr>
          <a:xfrm>
            <a:off x="2201386" y="460205"/>
            <a:ext cx="4916778" cy="23488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4"/>
          <p:cNvPicPr preferRelativeResize="0"/>
          <p:nvPr/>
        </p:nvPicPr>
        <p:blipFill rotWithShape="1">
          <a:blip r:embed="rId3">
            <a:alphaModFix/>
          </a:blip>
          <a:srcRect b="0" l="0" r="0" t="0"/>
          <a:stretch/>
        </p:blipFill>
        <p:spPr>
          <a:xfrm>
            <a:off x="0" y="0"/>
            <a:ext cx="2232223" cy="5491141"/>
          </a:xfrm>
          <a:prstGeom prst="rect">
            <a:avLst/>
          </a:prstGeom>
          <a:noFill/>
          <a:ln>
            <a:noFill/>
          </a:ln>
        </p:spPr>
      </p:pic>
      <p:sp>
        <p:nvSpPr>
          <p:cNvPr id="129" name="Google Shape;129;p4"/>
          <p:cNvSpPr txBox="1"/>
          <p:nvPr/>
        </p:nvSpPr>
        <p:spPr>
          <a:xfrm>
            <a:off x="0" y="623805"/>
            <a:ext cx="223865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12 - 2022</a:t>
            </a:r>
            <a:endParaRPr b="1" sz="1200">
              <a:solidFill>
                <a:schemeClr val="dk1"/>
              </a:solidFill>
              <a:latin typeface="Arial Narrow"/>
              <a:ea typeface="Arial Narrow"/>
              <a:cs typeface="Arial Narrow"/>
              <a:sym typeface="Arial Narrow"/>
            </a:endParaRPr>
          </a:p>
        </p:txBody>
      </p:sp>
      <p:sp>
        <p:nvSpPr>
          <p:cNvPr id="130" name="Google Shape;130;p4"/>
          <p:cNvSpPr/>
          <p:nvPr/>
        </p:nvSpPr>
        <p:spPr>
          <a:xfrm>
            <a:off x="2274078" y="2305199"/>
            <a:ext cx="494601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Figura. Canal endémico de los casos notificados de tuberculosis todas las formas Medellín, a Periodo epidemiológico 12  acumulado de 2022. </a:t>
            </a:r>
            <a:endParaRPr b="1" sz="800">
              <a:solidFill>
                <a:schemeClr val="dk1"/>
              </a:solidFill>
              <a:latin typeface="Arial Narrow"/>
              <a:ea typeface="Arial Narrow"/>
              <a:cs typeface="Arial Narrow"/>
              <a:sym typeface="Arial Narrow"/>
            </a:endParaRPr>
          </a:p>
        </p:txBody>
      </p:sp>
      <p:grpSp>
        <p:nvGrpSpPr>
          <p:cNvPr id="131" name="Google Shape;131;p4"/>
          <p:cNvGrpSpPr/>
          <p:nvPr/>
        </p:nvGrpSpPr>
        <p:grpSpPr>
          <a:xfrm>
            <a:off x="179214" y="4211965"/>
            <a:ext cx="1892650" cy="488477"/>
            <a:chOff x="2397524" y="3379972"/>
            <a:chExt cx="4508500" cy="904875"/>
          </a:xfrm>
        </p:grpSpPr>
        <p:pic>
          <p:nvPicPr>
            <p:cNvPr id="132" name="Google Shape;132;p4"/>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133" name="Google Shape;133;p4"/>
            <p:cNvSpPr txBox="1"/>
            <p:nvPr/>
          </p:nvSpPr>
          <p:spPr>
            <a:xfrm>
              <a:off x="3171452" y="3478755"/>
              <a:ext cx="1936622" cy="7411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2104</a:t>
              </a:r>
              <a:endParaRPr b="1" sz="2000">
                <a:solidFill>
                  <a:schemeClr val="dk1"/>
                </a:solidFill>
                <a:latin typeface="Arial Narrow"/>
                <a:ea typeface="Arial Narrow"/>
                <a:cs typeface="Arial Narrow"/>
                <a:sym typeface="Arial Narrow"/>
              </a:endParaRPr>
            </a:p>
          </p:txBody>
        </p:sp>
      </p:grpSp>
      <p:sp>
        <p:nvSpPr>
          <p:cNvPr id="134" name="Google Shape;134;p4"/>
          <p:cNvSpPr txBox="1"/>
          <p:nvPr/>
        </p:nvSpPr>
        <p:spPr>
          <a:xfrm>
            <a:off x="-19190" y="4861773"/>
            <a:ext cx="229326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31,2%</a:t>
            </a:r>
            <a:endParaRPr b="1" sz="1200">
              <a:solidFill>
                <a:schemeClr val="dk1"/>
              </a:solidFill>
              <a:latin typeface="Arial Narrow"/>
              <a:ea typeface="Arial Narrow"/>
              <a:cs typeface="Arial Narrow"/>
              <a:sym typeface="Arial Narrow"/>
            </a:endParaRPr>
          </a:p>
        </p:txBody>
      </p:sp>
      <p:sp>
        <p:nvSpPr>
          <p:cNvPr id="135" name="Google Shape;135;p4"/>
          <p:cNvSpPr/>
          <p:nvPr/>
        </p:nvSpPr>
        <p:spPr>
          <a:xfrm>
            <a:off x="2295483" y="4974431"/>
            <a:ext cx="49460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Figura. Comportamiento de los casos notificados semanalmente de tuberculosis todas las formas Medellín, a Periodo epidemiológico 12 acumulado de 2019-2022. </a:t>
            </a:r>
            <a:endParaRPr/>
          </a:p>
        </p:txBody>
      </p:sp>
      <p:grpSp>
        <p:nvGrpSpPr>
          <p:cNvPr id="136" name="Google Shape;136;p4"/>
          <p:cNvGrpSpPr/>
          <p:nvPr/>
        </p:nvGrpSpPr>
        <p:grpSpPr>
          <a:xfrm>
            <a:off x="2448322" y="74775"/>
            <a:ext cx="3446504" cy="276999"/>
            <a:chOff x="2448322" y="74775"/>
            <a:chExt cx="3446504" cy="276999"/>
          </a:xfrm>
        </p:grpSpPr>
        <p:sp>
          <p:nvSpPr>
            <p:cNvPr id="137" name="Google Shape;137;p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8" name="Google Shape;138;p4"/>
            <p:cNvCxnSpPr>
              <a:stCxn id="1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9" name="Google Shape;139;p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40" name="Google Shape;140;p4"/>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1" name="Google Shape;141;p4"/>
          <p:cNvGrpSpPr/>
          <p:nvPr/>
        </p:nvGrpSpPr>
        <p:grpSpPr>
          <a:xfrm>
            <a:off x="277404" y="5621632"/>
            <a:ext cx="3446504" cy="276999"/>
            <a:chOff x="2448322" y="74775"/>
            <a:chExt cx="3446504" cy="276999"/>
          </a:xfrm>
        </p:grpSpPr>
        <p:sp>
          <p:nvSpPr>
            <p:cNvPr id="142" name="Google Shape;142;p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3" name="Google Shape;143;p4"/>
            <p:cNvCxnSpPr>
              <a:stCxn id="14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4" name="Google Shape;144;p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sp>
        <p:nvSpPr>
          <p:cNvPr id="145" name="Google Shape;145;p4"/>
          <p:cNvSpPr/>
          <p:nvPr/>
        </p:nvSpPr>
        <p:spPr>
          <a:xfrm>
            <a:off x="0" y="8581424"/>
            <a:ext cx="324041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Figura. Numero de casos de Tuberculosis por Comuna. Medellín, a Periodo epidemiológico 12 acumulado de 2022. </a:t>
            </a:r>
            <a:endParaRPr b="1" sz="800">
              <a:solidFill>
                <a:schemeClr val="dk1"/>
              </a:solidFill>
              <a:latin typeface="Arial Narrow"/>
              <a:ea typeface="Arial Narrow"/>
              <a:cs typeface="Arial Narrow"/>
              <a:sym typeface="Arial Narrow"/>
            </a:endParaRPr>
          </a:p>
        </p:txBody>
      </p:sp>
      <p:sp>
        <p:nvSpPr>
          <p:cNvPr id="146" name="Google Shape;146;p4"/>
          <p:cNvSpPr txBox="1"/>
          <p:nvPr/>
        </p:nvSpPr>
        <p:spPr>
          <a:xfrm>
            <a:off x="-31766" y="2811293"/>
            <a:ext cx="2216557" cy="44627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6,9 </a:t>
            </a:r>
            <a:r>
              <a:rPr b="1" lang="es-ES" sz="1100">
                <a:solidFill>
                  <a:schemeClr val="dk1"/>
                </a:solidFill>
                <a:latin typeface="Arial Narrow"/>
                <a:ea typeface="Arial Narrow"/>
                <a:cs typeface="Arial Narrow"/>
                <a:sym typeface="Arial Narrow"/>
              </a:rPr>
              <a:t>Mortalidad por 100.000 hab. (177 casos)</a:t>
            </a:r>
            <a:endParaRPr b="1" sz="1100">
              <a:solidFill>
                <a:schemeClr val="dk1"/>
              </a:solidFill>
              <a:latin typeface="Arial Narrow"/>
              <a:ea typeface="Arial Narrow"/>
              <a:cs typeface="Arial Narrow"/>
              <a:sym typeface="Arial Narrow"/>
            </a:endParaRPr>
          </a:p>
        </p:txBody>
      </p:sp>
      <p:sp>
        <p:nvSpPr>
          <p:cNvPr id="147" name="Google Shape;147;p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a:t>
            </a:r>
            <a:endParaRPr b="1" sz="1050">
              <a:solidFill>
                <a:schemeClr val="dk1"/>
              </a:solidFill>
              <a:latin typeface="Arial Narrow"/>
              <a:ea typeface="Arial Narrow"/>
              <a:cs typeface="Arial Narrow"/>
              <a:sym typeface="Arial Narrow"/>
            </a:endParaRPr>
          </a:p>
        </p:txBody>
      </p:sp>
      <p:sp>
        <p:nvSpPr>
          <p:cNvPr id="148" name="Google Shape;148;p4"/>
          <p:cNvSpPr txBox="1"/>
          <p:nvPr>
            <p:ph type="ctrTitle"/>
          </p:nvPr>
        </p:nvSpPr>
        <p:spPr>
          <a:xfrm>
            <a:off x="85115" y="136330"/>
            <a:ext cx="2075175" cy="40011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Tuberculosis</a:t>
            </a:r>
            <a:endParaRPr b="1" sz="2000">
              <a:solidFill>
                <a:srgbClr val="C00000"/>
              </a:solidFill>
              <a:latin typeface="Arial Narrow"/>
              <a:ea typeface="Arial Narrow"/>
              <a:cs typeface="Arial Narrow"/>
              <a:sym typeface="Arial Narrow"/>
            </a:endParaRPr>
          </a:p>
        </p:txBody>
      </p:sp>
      <p:sp>
        <p:nvSpPr>
          <p:cNvPr id="149" name="Google Shape;149;p4"/>
          <p:cNvSpPr/>
          <p:nvPr/>
        </p:nvSpPr>
        <p:spPr>
          <a:xfrm>
            <a:off x="3224403" y="8532440"/>
            <a:ext cx="36004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Figura. Mapa temático de densidad de tuberculosis todas las formas. Medellín, a Periodo epidemiológico 12 acumulado de 2022 </a:t>
            </a:r>
            <a:endParaRPr/>
          </a:p>
        </p:txBody>
      </p:sp>
      <p:pic>
        <p:nvPicPr>
          <p:cNvPr id="150" name="Google Shape;150;p4"/>
          <p:cNvPicPr preferRelativeResize="0"/>
          <p:nvPr/>
        </p:nvPicPr>
        <p:blipFill rotWithShape="1">
          <a:blip r:embed="rId5">
            <a:alphaModFix/>
          </a:blip>
          <a:srcRect b="0" l="787" r="19544" t="0"/>
          <a:stretch/>
        </p:blipFill>
        <p:spPr>
          <a:xfrm>
            <a:off x="3096394" y="6090865"/>
            <a:ext cx="3584442" cy="2490559"/>
          </a:xfrm>
          <a:prstGeom prst="rect">
            <a:avLst/>
          </a:prstGeom>
          <a:noFill/>
          <a:ln>
            <a:noFill/>
          </a:ln>
        </p:spPr>
      </p:pic>
      <p:pic>
        <p:nvPicPr>
          <p:cNvPr id="151" name="Google Shape;151;p4"/>
          <p:cNvPicPr preferRelativeResize="0"/>
          <p:nvPr/>
        </p:nvPicPr>
        <p:blipFill rotWithShape="1">
          <a:blip r:embed="rId6">
            <a:alphaModFix/>
          </a:blip>
          <a:srcRect b="0" l="0" r="0" t="0"/>
          <a:stretch/>
        </p:blipFill>
        <p:spPr>
          <a:xfrm>
            <a:off x="2377552" y="393378"/>
            <a:ext cx="4751290" cy="1949780"/>
          </a:xfrm>
          <a:prstGeom prst="rect">
            <a:avLst/>
          </a:prstGeom>
          <a:noFill/>
          <a:ln>
            <a:noFill/>
          </a:ln>
        </p:spPr>
      </p:pic>
      <p:pic>
        <p:nvPicPr>
          <p:cNvPr id="152" name="Google Shape;152;p4"/>
          <p:cNvPicPr preferRelativeResize="0"/>
          <p:nvPr/>
        </p:nvPicPr>
        <p:blipFill rotWithShape="1">
          <a:blip r:embed="rId7">
            <a:alphaModFix/>
          </a:blip>
          <a:srcRect b="0" l="0" r="0" t="0"/>
          <a:stretch/>
        </p:blipFill>
        <p:spPr>
          <a:xfrm>
            <a:off x="2184791" y="2645480"/>
            <a:ext cx="4944051" cy="2216293"/>
          </a:xfrm>
          <a:prstGeom prst="rect">
            <a:avLst/>
          </a:prstGeom>
          <a:noFill/>
          <a:ln>
            <a:noFill/>
          </a:ln>
        </p:spPr>
      </p:pic>
      <p:pic>
        <p:nvPicPr>
          <p:cNvPr id="153" name="Google Shape;153;p4"/>
          <p:cNvPicPr preferRelativeResize="0"/>
          <p:nvPr/>
        </p:nvPicPr>
        <p:blipFill rotWithShape="1">
          <a:blip r:embed="rId8">
            <a:alphaModFix/>
          </a:blip>
          <a:srcRect b="0" l="0" r="0" t="0"/>
          <a:stretch/>
        </p:blipFill>
        <p:spPr>
          <a:xfrm>
            <a:off x="33793" y="6029245"/>
            <a:ext cx="2846577" cy="255217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2" name="Shape 1852"/>
        <p:cNvGrpSpPr/>
        <p:nvPr/>
      </p:nvGrpSpPr>
      <p:grpSpPr>
        <a:xfrm>
          <a:off x="0" y="0"/>
          <a:ext cx="0" cy="0"/>
          <a:chOff x="0" y="0"/>
          <a:chExt cx="0" cy="0"/>
        </a:xfrm>
      </p:grpSpPr>
      <p:pic>
        <p:nvPicPr>
          <p:cNvPr id="1853" name="Google Shape;1853;p40"/>
          <p:cNvPicPr preferRelativeResize="0"/>
          <p:nvPr/>
        </p:nvPicPr>
        <p:blipFill rotWithShape="1">
          <a:blip r:embed="rId3">
            <a:alphaModFix/>
          </a:blip>
          <a:srcRect b="0" l="0" r="0" t="0"/>
          <a:stretch/>
        </p:blipFill>
        <p:spPr>
          <a:xfrm>
            <a:off x="-628" y="-756"/>
            <a:ext cx="2159959" cy="3492635"/>
          </a:xfrm>
          <a:prstGeom prst="rect">
            <a:avLst/>
          </a:prstGeom>
          <a:noFill/>
          <a:ln>
            <a:noFill/>
          </a:ln>
        </p:spPr>
      </p:pic>
      <p:pic>
        <p:nvPicPr>
          <p:cNvPr id="1854" name="Google Shape;1854;p40"/>
          <p:cNvPicPr preferRelativeResize="0"/>
          <p:nvPr/>
        </p:nvPicPr>
        <p:blipFill rotWithShape="1">
          <a:blip r:embed="rId4">
            <a:alphaModFix/>
          </a:blip>
          <a:srcRect b="0" l="0" r="0" t="51431"/>
          <a:stretch/>
        </p:blipFill>
        <p:spPr>
          <a:xfrm>
            <a:off x="23413" y="4597101"/>
            <a:ext cx="2180731" cy="2666962"/>
          </a:xfrm>
          <a:prstGeom prst="rect">
            <a:avLst/>
          </a:prstGeom>
          <a:noFill/>
          <a:ln>
            <a:noFill/>
          </a:ln>
        </p:spPr>
      </p:pic>
      <p:sp>
        <p:nvSpPr>
          <p:cNvPr id="1855" name="Google Shape;1855;p40"/>
          <p:cNvSpPr txBox="1"/>
          <p:nvPr/>
        </p:nvSpPr>
        <p:spPr>
          <a:xfrm>
            <a:off x="-14017" y="3180550"/>
            <a:ext cx="22209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12 - 2022</a:t>
            </a:r>
            <a:endParaRPr/>
          </a:p>
        </p:txBody>
      </p:sp>
      <p:sp>
        <p:nvSpPr>
          <p:cNvPr id="1856" name="Google Shape;1856;p40"/>
          <p:cNvSpPr/>
          <p:nvPr/>
        </p:nvSpPr>
        <p:spPr>
          <a:xfrm>
            <a:off x="2268854" y="3598903"/>
            <a:ext cx="494601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Figura 1. Canal endémico de las violencias. Medellín, a Periodo epidemiológico 12 acumulado  de 2022. </a:t>
            </a:r>
            <a:endParaRPr/>
          </a:p>
        </p:txBody>
      </p:sp>
      <p:grpSp>
        <p:nvGrpSpPr>
          <p:cNvPr id="1857" name="Google Shape;1857;p40"/>
          <p:cNvGrpSpPr/>
          <p:nvPr/>
        </p:nvGrpSpPr>
        <p:grpSpPr>
          <a:xfrm>
            <a:off x="204943" y="5792409"/>
            <a:ext cx="1892650" cy="488476"/>
            <a:chOff x="2397524" y="3379972"/>
            <a:chExt cx="4508500" cy="904875"/>
          </a:xfrm>
        </p:grpSpPr>
        <p:pic>
          <p:nvPicPr>
            <p:cNvPr id="1858" name="Google Shape;1858;p40"/>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859" name="Google Shape;1859;p40"/>
            <p:cNvSpPr txBox="1"/>
            <p:nvPr/>
          </p:nvSpPr>
          <p:spPr>
            <a:xfrm>
              <a:off x="3213823" y="3478755"/>
              <a:ext cx="19067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662</a:t>
              </a:r>
              <a:endParaRPr/>
            </a:p>
          </p:txBody>
        </p:sp>
      </p:grpSp>
      <p:sp>
        <p:nvSpPr>
          <p:cNvPr id="1860" name="Google Shape;1860;p40"/>
          <p:cNvSpPr txBox="1"/>
          <p:nvPr/>
        </p:nvSpPr>
        <p:spPr>
          <a:xfrm>
            <a:off x="9231" y="6271096"/>
            <a:ext cx="219491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disminuyo en un 1,7%</a:t>
            </a:r>
            <a:endParaRPr/>
          </a:p>
        </p:txBody>
      </p:sp>
      <p:sp>
        <p:nvSpPr>
          <p:cNvPr id="1861" name="Google Shape;1861;p40"/>
          <p:cNvSpPr/>
          <p:nvPr/>
        </p:nvSpPr>
        <p:spPr>
          <a:xfrm>
            <a:off x="2174917" y="7417660"/>
            <a:ext cx="494601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l">
              <a:spcBef>
                <a:spcPts val="0"/>
              </a:spcBef>
              <a:spcAft>
                <a:spcPts val="0"/>
              </a:spcAft>
              <a:buNone/>
            </a:pPr>
            <a:r>
              <a:rPr lang="es-ES" sz="700">
                <a:solidFill>
                  <a:schemeClr val="dk1"/>
                </a:solidFill>
                <a:latin typeface="Arial"/>
                <a:ea typeface="Arial"/>
                <a:cs typeface="Arial"/>
                <a:sym typeface="Arial"/>
              </a:rPr>
              <a:t>Figura 2. Comportamiento de las violencias. Medellín, a Periodo epidemiológico 12 acumulado 2022. </a:t>
            </a:r>
            <a:endParaRPr/>
          </a:p>
        </p:txBody>
      </p:sp>
      <p:grpSp>
        <p:nvGrpSpPr>
          <p:cNvPr id="1862" name="Google Shape;1862;p40"/>
          <p:cNvGrpSpPr/>
          <p:nvPr/>
        </p:nvGrpSpPr>
        <p:grpSpPr>
          <a:xfrm>
            <a:off x="2448322" y="74775"/>
            <a:ext cx="3446504" cy="276999"/>
            <a:chOff x="2448322" y="74775"/>
            <a:chExt cx="3446504" cy="276999"/>
          </a:xfrm>
        </p:grpSpPr>
        <p:sp>
          <p:nvSpPr>
            <p:cNvPr id="1863" name="Google Shape;1863;p4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64" name="Google Shape;1864;p40"/>
            <p:cNvCxnSpPr>
              <a:stCxn id="186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65" name="Google Shape;1865;p4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866" name="Google Shape;1866;p4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40</a:t>
            </a:r>
            <a:endParaRPr b="1" sz="1050">
              <a:solidFill>
                <a:schemeClr val="dk1"/>
              </a:solidFill>
              <a:latin typeface="Arial Narrow"/>
              <a:ea typeface="Arial Narrow"/>
              <a:cs typeface="Arial Narrow"/>
              <a:sym typeface="Arial Narrow"/>
            </a:endParaRPr>
          </a:p>
        </p:txBody>
      </p:sp>
      <p:sp>
        <p:nvSpPr>
          <p:cNvPr id="1867" name="Google Shape;1867;p40"/>
          <p:cNvSpPr txBox="1"/>
          <p:nvPr>
            <p:ph type="ctrTitle"/>
          </p:nvPr>
        </p:nvSpPr>
        <p:spPr>
          <a:xfrm>
            <a:off x="23413" y="-27471"/>
            <a:ext cx="2208885" cy="1400383"/>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Violencia de género, intrafamiliar y ataques con agentes químicos</a:t>
            </a:r>
            <a:r>
              <a:rPr b="1" lang="es-ES" sz="2500">
                <a:solidFill>
                  <a:srgbClr val="C00000"/>
                </a:solidFill>
                <a:latin typeface="Arial Narrow"/>
                <a:ea typeface="Arial Narrow"/>
                <a:cs typeface="Arial Narrow"/>
                <a:sym typeface="Arial Narrow"/>
              </a:rPr>
              <a:t>. </a:t>
            </a:r>
            <a:endParaRPr/>
          </a:p>
        </p:txBody>
      </p:sp>
      <p:graphicFrame>
        <p:nvGraphicFramePr>
          <p:cNvPr id="1868" name="Google Shape;1868;p40"/>
          <p:cNvGraphicFramePr/>
          <p:nvPr/>
        </p:nvGraphicFramePr>
        <p:xfrm>
          <a:off x="2204144" y="521148"/>
          <a:ext cx="5068714" cy="2946951"/>
        </p:xfrm>
        <a:graphic>
          <a:graphicData uri="http://schemas.openxmlformats.org/drawingml/2006/chart">
            <c:chart r:id="rId6"/>
          </a:graphicData>
        </a:graphic>
      </p:graphicFrame>
      <p:graphicFrame>
        <p:nvGraphicFramePr>
          <p:cNvPr id="1869" name="Google Shape;1869;p40"/>
          <p:cNvGraphicFramePr/>
          <p:nvPr/>
        </p:nvGraphicFramePr>
        <p:xfrm>
          <a:off x="2231476" y="4597101"/>
          <a:ext cx="4946011" cy="2666962"/>
        </p:xfrm>
        <a:graphic>
          <a:graphicData uri="http://schemas.openxmlformats.org/drawingml/2006/chart">
            <c:chart r:id="rId7"/>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3" name="Shape 1873"/>
        <p:cNvGrpSpPr/>
        <p:nvPr/>
      </p:nvGrpSpPr>
      <p:grpSpPr>
        <a:xfrm>
          <a:off x="0" y="0"/>
          <a:ext cx="0" cy="0"/>
          <a:chOff x="0" y="0"/>
          <a:chExt cx="0" cy="0"/>
        </a:xfrm>
      </p:grpSpPr>
      <p:sp>
        <p:nvSpPr>
          <p:cNvPr id="1874" name="Google Shape;1874;p41"/>
          <p:cNvSpPr/>
          <p:nvPr/>
        </p:nvSpPr>
        <p:spPr>
          <a:xfrm>
            <a:off x="-8797"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75" name="Google Shape;1875;p41"/>
          <p:cNvGrpSpPr/>
          <p:nvPr/>
        </p:nvGrpSpPr>
        <p:grpSpPr>
          <a:xfrm>
            <a:off x="268607" y="127176"/>
            <a:ext cx="3446504" cy="276999"/>
            <a:chOff x="2448322" y="74775"/>
            <a:chExt cx="3446504" cy="276999"/>
          </a:xfrm>
        </p:grpSpPr>
        <p:sp>
          <p:nvSpPr>
            <p:cNvPr id="1876" name="Google Shape;1876;p4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77" name="Google Shape;1877;p41"/>
            <p:cNvCxnSpPr>
              <a:stCxn id="187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78" name="Google Shape;1878;p4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1879" name="Google Shape;1879;p41"/>
          <p:cNvSpPr/>
          <p:nvPr/>
        </p:nvSpPr>
        <p:spPr>
          <a:xfrm>
            <a:off x="-8797" y="5669074"/>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80" name="Google Shape;1880;p41"/>
          <p:cNvGrpSpPr/>
          <p:nvPr/>
        </p:nvGrpSpPr>
        <p:grpSpPr>
          <a:xfrm>
            <a:off x="268607" y="5717420"/>
            <a:ext cx="3446504" cy="276999"/>
            <a:chOff x="2448322" y="74775"/>
            <a:chExt cx="3446504" cy="276999"/>
          </a:xfrm>
        </p:grpSpPr>
        <p:sp>
          <p:nvSpPr>
            <p:cNvPr id="1881" name="Google Shape;1881;p4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82" name="Google Shape;1882;p41"/>
            <p:cNvCxnSpPr>
              <a:stCxn id="188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83" name="Google Shape;1883;p4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1884" name="Google Shape;1884;p4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41</a:t>
            </a:r>
            <a:endParaRPr b="1" sz="1050">
              <a:solidFill>
                <a:schemeClr val="dk1"/>
              </a:solidFill>
              <a:latin typeface="Arial Narrow"/>
              <a:ea typeface="Arial Narrow"/>
              <a:cs typeface="Arial Narrow"/>
              <a:sym typeface="Arial Narrow"/>
            </a:endParaRPr>
          </a:p>
        </p:txBody>
      </p:sp>
      <p:grpSp>
        <p:nvGrpSpPr>
          <p:cNvPr id="1885" name="Google Shape;1885;p41"/>
          <p:cNvGrpSpPr/>
          <p:nvPr/>
        </p:nvGrpSpPr>
        <p:grpSpPr>
          <a:xfrm>
            <a:off x="81902" y="6897132"/>
            <a:ext cx="808178" cy="1628596"/>
            <a:chOff x="1064080" y="553075"/>
            <a:chExt cx="808178" cy="1628596"/>
          </a:xfrm>
        </p:grpSpPr>
        <p:pic>
          <p:nvPicPr>
            <p:cNvPr id="1886" name="Google Shape;1886;p41"/>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1887" name="Google Shape;1887;p41"/>
            <p:cNvSpPr/>
            <p:nvPr/>
          </p:nvSpPr>
          <p:spPr>
            <a:xfrm>
              <a:off x="1064080" y="1520368"/>
              <a:ext cx="791271"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17.5%</a:t>
              </a:r>
              <a:endParaRPr/>
            </a:p>
          </p:txBody>
        </p:sp>
        <p:sp>
          <p:nvSpPr>
            <p:cNvPr id="1888" name="Google Shape;1888;p41"/>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1889" name="Google Shape;1889;p41"/>
            <p:cNvSpPr/>
            <p:nvPr/>
          </p:nvSpPr>
          <p:spPr>
            <a:xfrm>
              <a:off x="1064080" y="1904672"/>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54 casos</a:t>
              </a:r>
              <a:endParaRPr sz="1200">
                <a:solidFill>
                  <a:schemeClr val="dk1"/>
                </a:solidFill>
                <a:latin typeface="Calibri"/>
                <a:ea typeface="Calibri"/>
                <a:cs typeface="Calibri"/>
                <a:sym typeface="Calibri"/>
              </a:endParaRPr>
            </a:p>
          </p:txBody>
        </p:sp>
      </p:grpSp>
      <p:grpSp>
        <p:nvGrpSpPr>
          <p:cNvPr id="1890" name="Google Shape;1890;p41"/>
          <p:cNvGrpSpPr/>
          <p:nvPr/>
        </p:nvGrpSpPr>
        <p:grpSpPr>
          <a:xfrm>
            <a:off x="1085280" y="6897132"/>
            <a:ext cx="851515" cy="1596380"/>
            <a:chOff x="1756023" y="1227775"/>
            <a:chExt cx="851515" cy="1596380"/>
          </a:xfrm>
        </p:grpSpPr>
        <p:sp>
          <p:nvSpPr>
            <p:cNvPr id="1891" name="Google Shape;1891;p41"/>
            <p:cNvSpPr/>
            <p:nvPr/>
          </p:nvSpPr>
          <p:spPr>
            <a:xfrm>
              <a:off x="1777835" y="2181420"/>
              <a:ext cx="80788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82,5%</a:t>
              </a:r>
              <a:endParaRPr/>
            </a:p>
          </p:txBody>
        </p:sp>
        <p:sp>
          <p:nvSpPr>
            <p:cNvPr id="1892" name="Google Shape;1892;p41"/>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893" name="Google Shape;1893;p41"/>
            <p:cNvSpPr/>
            <p:nvPr/>
          </p:nvSpPr>
          <p:spPr>
            <a:xfrm>
              <a:off x="1816937" y="254715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253 casos</a:t>
              </a:r>
              <a:endParaRPr sz="1200">
                <a:solidFill>
                  <a:schemeClr val="dk1"/>
                </a:solidFill>
                <a:latin typeface="Calibri"/>
                <a:ea typeface="Calibri"/>
                <a:cs typeface="Calibri"/>
                <a:sym typeface="Calibri"/>
              </a:endParaRPr>
            </a:p>
          </p:txBody>
        </p:sp>
        <p:pic>
          <p:nvPicPr>
            <p:cNvPr id="1894" name="Google Shape;1894;p41"/>
            <p:cNvPicPr preferRelativeResize="0"/>
            <p:nvPr/>
          </p:nvPicPr>
          <p:blipFill rotWithShape="1">
            <a:blip r:embed="rId3">
              <a:alphaModFix/>
            </a:blip>
            <a:srcRect b="0" l="29313" r="56038" t="7366"/>
            <a:stretch/>
          </p:blipFill>
          <p:spPr>
            <a:xfrm>
              <a:off x="1782238" y="1227775"/>
              <a:ext cx="696035" cy="748294"/>
            </a:xfrm>
            <a:prstGeom prst="rect">
              <a:avLst/>
            </a:prstGeom>
            <a:noFill/>
            <a:ln>
              <a:noFill/>
            </a:ln>
          </p:spPr>
        </p:pic>
      </p:grpSp>
      <p:grpSp>
        <p:nvGrpSpPr>
          <p:cNvPr id="1895" name="Google Shape;1895;p41"/>
          <p:cNvGrpSpPr/>
          <p:nvPr/>
        </p:nvGrpSpPr>
        <p:grpSpPr>
          <a:xfrm>
            <a:off x="2065192" y="6898504"/>
            <a:ext cx="1152880" cy="1582804"/>
            <a:chOff x="3115290" y="1227775"/>
            <a:chExt cx="1152880" cy="1582804"/>
          </a:xfrm>
        </p:grpSpPr>
        <p:grpSp>
          <p:nvGrpSpPr>
            <p:cNvPr id="1896" name="Google Shape;1896;p41"/>
            <p:cNvGrpSpPr/>
            <p:nvPr/>
          </p:nvGrpSpPr>
          <p:grpSpPr>
            <a:xfrm>
              <a:off x="3115290" y="1951748"/>
              <a:ext cx="1152880" cy="858831"/>
              <a:chOff x="3744466" y="1301912"/>
              <a:chExt cx="1152880" cy="858831"/>
            </a:xfrm>
          </p:grpSpPr>
          <p:sp>
            <p:nvSpPr>
              <p:cNvPr id="1897" name="Google Shape;1897;p41"/>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a:t>
                </a:r>
                <a:endParaRPr/>
              </a:p>
            </p:txBody>
          </p:sp>
          <p:sp>
            <p:nvSpPr>
              <p:cNvPr id="1898" name="Google Shape;1898;p41"/>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1899" name="Google Shape;1899;p41"/>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casos</a:t>
                </a:r>
                <a:endParaRPr sz="1200">
                  <a:solidFill>
                    <a:schemeClr val="dk1"/>
                  </a:solidFill>
                  <a:latin typeface="Calibri"/>
                  <a:ea typeface="Calibri"/>
                  <a:cs typeface="Calibri"/>
                  <a:sym typeface="Calibri"/>
                </a:endParaRPr>
              </a:p>
            </p:txBody>
          </p:sp>
        </p:grpSp>
        <p:pic>
          <p:nvPicPr>
            <p:cNvPr id="1900" name="Google Shape;1900;p41"/>
            <p:cNvPicPr preferRelativeResize="0"/>
            <p:nvPr/>
          </p:nvPicPr>
          <p:blipFill rotWithShape="1">
            <a:blip r:embed="rId3">
              <a:alphaModFix/>
            </a:blip>
            <a:srcRect b="0" l="59057" r="25145" t="8806"/>
            <a:stretch/>
          </p:blipFill>
          <p:spPr>
            <a:xfrm>
              <a:off x="3328608" y="1227775"/>
              <a:ext cx="750627" cy="775969"/>
            </a:xfrm>
            <a:prstGeom prst="rect">
              <a:avLst/>
            </a:prstGeom>
            <a:noFill/>
            <a:ln>
              <a:noFill/>
            </a:ln>
          </p:spPr>
        </p:pic>
      </p:grpSp>
      <p:grpSp>
        <p:nvGrpSpPr>
          <p:cNvPr id="1901" name="Google Shape;1901;p41"/>
          <p:cNvGrpSpPr/>
          <p:nvPr/>
        </p:nvGrpSpPr>
        <p:grpSpPr>
          <a:xfrm>
            <a:off x="3189817" y="6907567"/>
            <a:ext cx="740068" cy="1574421"/>
            <a:chOff x="4615870" y="1227775"/>
            <a:chExt cx="740068" cy="1574421"/>
          </a:xfrm>
        </p:grpSpPr>
        <p:grpSp>
          <p:nvGrpSpPr>
            <p:cNvPr id="1902" name="Google Shape;1902;p41"/>
            <p:cNvGrpSpPr/>
            <p:nvPr/>
          </p:nvGrpSpPr>
          <p:grpSpPr>
            <a:xfrm>
              <a:off x="4615870" y="1922272"/>
              <a:ext cx="740068" cy="879924"/>
              <a:chOff x="5245046" y="1274868"/>
              <a:chExt cx="740068" cy="879924"/>
            </a:xfrm>
          </p:grpSpPr>
          <p:sp>
            <p:nvSpPr>
              <p:cNvPr id="1903" name="Google Shape;1903;p41"/>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a:p>
            </p:txBody>
          </p:sp>
          <p:sp>
            <p:nvSpPr>
              <p:cNvPr id="1904" name="Google Shape;1904;p41"/>
              <p:cNvSpPr/>
              <p:nvPr/>
            </p:nvSpPr>
            <p:spPr>
              <a:xfrm>
                <a:off x="5272675" y="1274868"/>
                <a:ext cx="6190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Gitano </a:t>
                </a:r>
                <a:endParaRPr/>
              </a:p>
            </p:txBody>
          </p:sp>
          <p:sp>
            <p:nvSpPr>
              <p:cNvPr id="1905" name="Google Shape;1905;p41"/>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1906" name="Google Shape;1906;p41"/>
            <p:cNvPicPr preferRelativeResize="0"/>
            <p:nvPr/>
          </p:nvPicPr>
          <p:blipFill rotWithShape="1">
            <a:blip r:embed="rId3">
              <a:alphaModFix/>
            </a:blip>
            <a:srcRect b="0" l="86761" r="0" t="0"/>
            <a:stretch/>
          </p:blipFill>
          <p:spPr>
            <a:xfrm>
              <a:off x="4668287" y="1227775"/>
              <a:ext cx="629046" cy="784558"/>
            </a:xfrm>
            <a:prstGeom prst="rect">
              <a:avLst/>
            </a:prstGeom>
            <a:noFill/>
            <a:ln>
              <a:noFill/>
            </a:ln>
          </p:spPr>
        </p:pic>
      </p:grpSp>
      <p:grpSp>
        <p:nvGrpSpPr>
          <p:cNvPr id="1907" name="Google Shape;1907;p41"/>
          <p:cNvGrpSpPr/>
          <p:nvPr/>
        </p:nvGrpSpPr>
        <p:grpSpPr>
          <a:xfrm>
            <a:off x="4149885" y="6895516"/>
            <a:ext cx="874090" cy="1644841"/>
            <a:chOff x="2507826" y="2454167"/>
            <a:chExt cx="874090" cy="1644841"/>
          </a:xfrm>
        </p:grpSpPr>
        <p:sp>
          <p:nvSpPr>
            <p:cNvPr id="1908" name="Google Shape;1908;p41"/>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2,9%%</a:t>
              </a:r>
              <a:endParaRPr/>
            </a:p>
          </p:txBody>
        </p:sp>
        <p:pic>
          <p:nvPicPr>
            <p:cNvPr id="1909" name="Google Shape;1909;p41"/>
            <p:cNvPicPr preferRelativeResize="0"/>
            <p:nvPr/>
          </p:nvPicPr>
          <p:blipFill rotWithShape="1">
            <a:blip r:embed="rId4">
              <a:alphaModFix/>
            </a:blip>
            <a:srcRect b="0" l="0" r="0" t="0"/>
            <a:stretch/>
          </p:blipFill>
          <p:spPr>
            <a:xfrm>
              <a:off x="2702014" y="2454167"/>
              <a:ext cx="557405" cy="912116"/>
            </a:xfrm>
            <a:prstGeom prst="rect">
              <a:avLst/>
            </a:prstGeom>
            <a:noFill/>
            <a:ln>
              <a:noFill/>
            </a:ln>
          </p:spPr>
        </p:pic>
        <p:sp>
          <p:nvSpPr>
            <p:cNvPr id="1910" name="Google Shape;1910;p41"/>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1911" name="Google Shape;1911;p41"/>
            <p:cNvSpPr/>
            <p:nvPr/>
          </p:nvSpPr>
          <p:spPr>
            <a:xfrm>
              <a:off x="2648170" y="382200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9 casos</a:t>
              </a:r>
              <a:endParaRPr sz="1200">
                <a:solidFill>
                  <a:schemeClr val="dk1"/>
                </a:solidFill>
                <a:latin typeface="Calibri"/>
                <a:ea typeface="Calibri"/>
                <a:cs typeface="Calibri"/>
                <a:sym typeface="Calibri"/>
              </a:endParaRPr>
            </a:p>
          </p:txBody>
        </p:sp>
      </p:grpSp>
      <p:grpSp>
        <p:nvGrpSpPr>
          <p:cNvPr id="1912" name="Google Shape;1912;p41"/>
          <p:cNvGrpSpPr/>
          <p:nvPr/>
        </p:nvGrpSpPr>
        <p:grpSpPr>
          <a:xfrm>
            <a:off x="5120584" y="6992384"/>
            <a:ext cx="874090" cy="1519436"/>
            <a:chOff x="3826683" y="2822224"/>
            <a:chExt cx="874090" cy="1519436"/>
          </a:xfrm>
        </p:grpSpPr>
        <p:grpSp>
          <p:nvGrpSpPr>
            <p:cNvPr id="1913" name="Google Shape;1913;p41"/>
            <p:cNvGrpSpPr/>
            <p:nvPr/>
          </p:nvGrpSpPr>
          <p:grpSpPr>
            <a:xfrm>
              <a:off x="3826683" y="3446500"/>
              <a:ext cx="874090" cy="895160"/>
              <a:chOff x="2507826" y="3203848"/>
              <a:chExt cx="874090" cy="895160"/>
            </a:xfrm>
          </p:grpSpPr>
          <p:sp>
            <p:nvSpPr>
              <p:cNvPr id="1914" name="Google Shape;1914;p41"/>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2,2%</a:t>
                </a:r>
                <a:endParaRPr/>
              </a:p>
            </p:txBody>
          </p:sp>
          <p:sp>
            <p:nvSpPr>
              <p:cNvPr id="1915" name="Google Shape;1915;p41"/>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1916" name="Google Shape;1916;p41"/>
              <p:cNvSpPr/>
              <p:nvPr/>
            </p:nvSpPr>
            <p:spPr>
              <a:xfrm>
                <a:off x="2648170" y="3822009"/>
                <a:ext cx="68480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  casos</a:t>
                </a:r>
                <a:endParaRPr sz="1200">
                  <a:solidFill>
                    <a:schemeClr val="dk1"/>
                  </a:solidFill>
                  <a:latin typeface="Calibri"/>
                  <a:ea typeface="Calibri"/>
                  <a:cs typeface="Calibri"/>
                  <a:sym typeface="Calibri"/>
                </a:endParaRPr>
              </a:p>
            </p:txBody>
          </p:sp>
        </p:grpSp>
        <p:pic>
          <p:nvPicPr>
            <p:cNvPr id="1917" name="Google Shape;1917;p41"/>
            <p:cNvPicPr preferRelativeResize="0"/>
            <p:nvPr/>
          </p:nvPicPr>
          <p:blipFill rotWithShape="1">
            <a:blip r:embed="rId5">
              <a:alphaModFix/>
            </a:blip>
            <a:srcRect b="0" l="0" r="0" t="0"/>
            <a:stretch/>
          </p:blipFill>
          <p:spPr>
            <a:xfrm>
              <a:off x="3945025" y="2822224"/>
              <a:ext cx="587628" cy="678570"/>
            </a:xfrm>
            <a:prstGeom prst="rect">
              <a:avLst/>
            </a:prstGeom>
            <a:noFill/>
            <a:ln>
              <a:noFill/>
            </a:ln>
          </p:spPr>
        </p:pic>
      </p:grpSp>
      <p:grpSp>
        <p:nvGrpSpPr>
          <p:cNvPr id="1918" name="Google Shape;1918;p41"/>
          <p:cNvGrpSpPr/>
          <p:nvPr/>
        </p:nvGrpSpPr>
        <p:grpSpPr>
          <a:xfrm>
            <a:off x="5988668" y="6897132"/>
            <a:ext cx="1275167" cy="1584176"/>
            <a:chOff x="2084244" y="2767521"/>
            <a:chExt cx="1275167" cy="1584176"/>
          </a:xfrm>
        </p:grpSpPr>
        <p:pic>
          <p:nvPicPr>
            <p:cNvPr id="1919" name="Google Shape;1919;p41"/>
            <p:cNvPicPr preferRelativeResize="0"/>
            <p:nvPr/>
          </p:nvPicPr>
          <p:blipFill rotWithShape="1">
            <a:blip r:embed="rId6">
              <a:alphaModFix/>
            </a:blip>
            <a:srcRect b="0" l="0" r="48966" t="0"/>
            <a:stretch/>
          </p:blipFill>
          <p:spPr>
            <a:xfrm>
              <a:off x="2244412" y="2767521"/>
              <a:ext cx="973905" cy="715634"/>
            </a:xfrm>
            <a:prstGeom prst="rect">
              <a:avLst/>
            </a:prstGeom>
            <a:noFill/>
            <a:ln>
              <a:noFill/>
            </a:ln>
          </p:spPr>
        </p:pic>
        <p:grpSp>
          <p:nvGrpSpPr>
            <p:cNvPr id="1920" name="Google Shape;1920;p41"/>
            <p:cNvGrpSpPr/>
            <p:nvPr/>
          </p:nvGrpSpPr>
          <p:grpSpPr>
            <a:xfrm>
              <a:off x="2084244" y="3329937"/>
              <a:ext cx="1275167" cy="1021760"/>
              <a:chOff x="-184098" y="6956153"/>
              <a:chExt cx="1489900" cy="1021760"/>
            </a:xfrm>
          </p:grpSpPr>
          <p:sp>
            <p:nvSpPr>
              <p:cNvPr id="1921" name="Google Shape;1921;p41"/>
              <p:cNvSpPr txBox="1"/>
              <p:nvPr/>
            </p:nvSpPr>
            <p:spPr>
              <a:xfrm>
                <a:off x="-184098" y="6956153"/>
                <a:ext cx="14899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1922" name="Google Shape;1922;p41"/>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a:p>
            </p:txBody>
          </p:sp>
          <p:sp>
            <p:nvSpPr>
              <p:cNvPr id="1923" name="Google Shape;1923;p41"/>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0 caso</a:t>
                </a:r>
                <a:endParaRPr/>
              </a:p>
            </p:txBody>
          </p:sp>
        </p:grpSp>
      </p:grpSp>
      <p:sp>
        <p:nvSpPr>
          <p:cNvPr id="1924" name="Google Shape;1924;p41"/>
          <p:cNvSpPr txBox="1"/>
          <p:nvPr>
            <p:ph type="ctrTitle"/>
          </p:nvPr>
        </p:nvSpPr>
        <p:spPr>
          <a:xfrm>
            <a:off x="377105" y="6173813"/>
            <a:ext cx="6535714" cy="46166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Violencia No sexual: 307 Casos 46,3% del total</a:t>
            </a:r>
            <a:endParaRPr/>
          </a:p>
        </p:txBody>
      </p:sp>
      <p:grpSp>
        <p:nvGrpSpPr>
          <p:cNvPr id="1925" name="Google Shape;1925;p41"/>
          <p:cNvGrpSpPr/>
          <p:nvPr/>
        </p:nvGrpSpPr>
        <p:grpSpPr>
          <a:xfrm>
            <a:off x="2183292" y="6548954"/>
            <a:ext cx="1847617" cy="436842"/>
            <a:chOff x="3060727" y="484500"/>
            <a:chExt cx="2369636" cy="436842"/>
          </a:xfrm>
        </p:grpSpPr>
        <p:sp>
          <p:nvSpPr>
            <p:cNvPr id="1926" name="Google Shape;1926;p4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27" name="Google Shape;1927;p41"/>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1928" name="Google Shape;1928;p41"/>
          <p:cNvGrpSpPr/>
          <p:nvPr/>
        </p:nvGrpSpPr>
        <p:grpSpPr>
          <a:xfrm>
            <a:off x="18645" y="6548954"/>
            <a:ext cx="1847617" cy="436842"/>
            <a:chOff x="3054754" y="484500"/>
            <a:chExt cx="2375609" cy="436842"/>
          </a:xfrm>
        </p:grpSpPr>
        <p:sp>
          <p:nvSpPr>
            <p:cNvPr id="1929" name="Google Shape;1929;p4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30" name="Google Shape;1930;p41"/>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931" name="Google Shape;1931;p41"/>
          <p:cNvGrpSpPr/>
          <p:nvPr/>
        </p:nvGrpSpPr>
        <p:grpSpPr>
          <a:xfrm>
            <a:off x="4363354" y="6587739"/>
            <a:ext cx="2722458" cy="436841"/>
            <a:chOff x="3060727" y="484500"/>
            <a:chExt cx="2369637" cy="436842"/>
          </a:xfrm>
        </p:grpSpPr>
        <p:sp>
          <p:nvSpPr>
            <p:cNvPr id="1932" name="Google Shape;1932;p4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33" name="Google Shape;1933;p41"/>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1934" name="Google Shape;1934;p41"/>
          <p:cNvSpPr/>
          <p:nvPr/>
        </p:nvSpPr>
        <p:spPr>
          <a:xfrm>
            <a:off x="58986" y="5159535"/>
            <a:ext cx="7167158"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3. Mapa temático de proporción de casos para violencia intrafamiliar y de genero. Medellín, a Periodo epidemiológico 12 acumulado  de  2022</a:t>
            </a:r>
            <a:r>
              <a:rPr lang="es-ES" sz="1000">
                <a:solidFill>
                  <a:schemeClr val="dk1"/>
                </a:solidFill>
                <a:latin typeface="Arial Narrow"/>
                <a:ea typeface="Arial Narrow"/>
                <a:cs typeface="Arial Narrow"/>
                <a:sym typeface="Arial Narrow"/>
              </a:rPr>
              <a:t>. </a:t>
            </a:r>
            <a:endParaRPr/>
          </a:p>
        </p:txBody>
      </p:sp>
      <p:pic>
        <p:nvPicPr>
          <p:cNvPr id="1935" name="Google Shape;1935;p41"/>
          <p:cNvPicPr preferRelativeResize="0"/>
          <p:nvPr/>
        </p:nvPicPr>
        <p:blipFill rotWithShape="1">
          <a:blip r:embed="rId7">
            <a:alphaModFix/>
          </a:blip>
          <a:srcRect b="0" l="0" r="0" t="0"/>
          <a:stretch/>
        </p:blipFill>
        <p:spPr>
          <a:xfrm>
            <a:off x="81901" y="597034"/>
            <a:ext cx="7040839" cy="458978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9" name="Shape 1939"/>
        <p:cNvGrpSpPr/>
        <p:nvPr/>
      </p:nvGrpSpPr>
      <p:grpSpPr>
        <a:xfrm>
          <a:off x="0" y="0"/>
          <a:ext cx="0" cy="0"/>
          <a:chOff x="0" y="0"/>
          <a:chExt cx="0" cy="0"/>
        </a:xfrm>
      </p:grpSpPr>
      <p:sp>
        <p:nvSpPr>
          <p:cNvPr id="1940" name="Google Shape;1940;p42"/>
          <p:cNvSpPr/>
          <p:nvPr/>
        </p:nvSpPr>
        <p:spPr>
          <a:xfrm>
            <a:off x="22943" y="4211960"/>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41" name="Google Shape;1941;p42"/>
          <p:cNvGrpSpPr/>
          <p:nvPr/>
        </p:nvGrpSpPr>
        <p:grpSpPr>
          <a:xfrm>
            <a:off x="300347" y="4246658"/>
            <a:ext cx="5047355" cy="276999"/>
            <a:chOff x="2448322" y="74775"/>
            <a:chExt cx="5047355" cy="276999"/>
          </a:xfrm>
        </p:grpSpPr>
        <p:sp>
          <p:nvSpPr>
            <p:cNvPr id="1942" name="Google Shape;1942;p4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43" name="Google Shape;1943;p42"/>
            <p:cNvCxnSpPr>
              <a:stCxn id="194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44" name="Google Shape;1944;p42"/>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Modalidades de violencia</a:t>
              </a:r>
              <a:endParaRPr b="1" sz="1200">
                <a:solidFill>
                  <a:schemeClr val="dk1"/>
                </a:solidFill>
                <a:latin typeface="Arial Narrow"/>
                <a:ea typeface="Arial Narrow"/>
                <a:cs typeface="Arial Narrow"/>
                <a:sym typeface="Arial Narrow"/>
              </a:endParaRPr>
            </a:p>
          </p:txBody>
        </p:sp>
      </p:grpSp>
      <p:pic>
        <p:nvPicPr>
          <p:cNvPr id="1945" name="Google Shape;1945;p42"/>
          <p:cNvPicPr preferRelativeResize="0"/>
          <p:nvPr/>
        </p:nvPicPr>
        <p:blipFill rotWithShape="1">
          <a:blip r:embed="rId3">
            <a:alphaModFix/>
          </a:blip>
          <a:srcRect b="0" l="0" r="0" t="0"/>
          <a:stretch/>
        </p:blipFill>
        <p:spPr>
          <a:xfrm>
            <a:off x="22334" y="5086264"/>
            <a:ext cx="796469" cy="865394"/>
          </a:xfrm>
          <a:prstGeom prst="rect">
            <a:avLst/>
          </a:prstGeom>
          <a:noFill/>
          <a:ln>
            <a:noFill/>
          </a:ln>
        </p:spPr>
      </p:pic>
      <p:grpSp>
        <p:nvGrpSpPr>
          <p:cNvPr id="1946" name="Google Shape;1946;p42"/>
          <p:cNvGrpSpPr/>
          <p:nvPr/>
        </p:nvGrpSpPr>
        <p:grpSpPr>
          <a:xfrm>
            <a:off x="827530" y="5050102"/>
            <a:ext cx="1509462" cy="677795"/>
            <a:chOff x="985375" y="4325999"/>
            <a:chExt cx="1509462" cy="478736"/>
          </a:xfrm>
        </p:grpSpPr>
        <p:sp>
          <p:nvSpPr>
            <p:cNvPr id="1947" name="Google Shape;1947;p42"/>
            <p:cNvSpPr/>
            <p:nvPr/>
          </p:nvSpPr>
          <p:spPr>
            <a:xfrm>
              <a:off x="985375" y="4542881"/>
              <a:ext cx="1509462" cy="26185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80,1%</a:t>
              </a:r>
              <a:endParaRPr b="1" sz="1600">
                <a:solidFill>
                  <a:schemeClr val="dk1"/>
                </a:solidFill>
                <a:latin typeface="Arial Narrow"/>
                <a:ea typeface="Arial Narrow"/>
                <a:cs typeface="Arial Narrow"/>
                <a:sym typeface="Arial Narrow"/>
              </a:endParaRPr>
            </a:p>
          </p:txBody>
        </p:sp>
        <p:sp>
          <p:nvSpPr>
            <p:cNvPr id="1948" name="Google Shape;1948;p42"/>
            <p:cNvSpPr/>
            <p:nvPr/>
          </p:nvSpPr>
          <p:spPr>
            <a:xfrm>
              <a:off x="1417423" y="4325999"/>
              <a:ext cx="5437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Física</a:t>
              </a:r>
              <a:endParaRPr b="1" sz="1200" u="sng">
                <a:solidFill>
                  <a:srgbClr val="000000"/>
                </a:solidFill>
                <a:latin typeface="Arial Narrow"/>
                <a:ea typeface="Arial Narrow"/>
                <a:cs typeface="Arial Narrow"/>
                <a:sym typeface="Arial Narrow"/>
              </a:endParaRPr>
            </a:p>
          </p:txBody>
        </p:sp>
      </p:grpSp>
      <p:grpSp>
        <p:nvGrpSpPr>
          <p:cNvPr id="1949" name="Google Shape;1949;p42"/>
          <p:cNvGrpSpPr/>
          <p:nvPr/>
        </p:nvGrpSpPr>
        <p:grpSpPr>
          <a:xfrm>
            <a:off x="3238041" y="5007822"/>
            <a:ext cx="1392424" cy="720079"/>
            <a:chOff x="68358" y="6677206"/>
            <a:chExt cx="1392424" cy="926181"/>
          </a:xfrm>
        </p:grpSpPr>
        <p:sp>
          <p:nvSpPr>
            <p:cNvPr id="1950" name="Google Shape;1950;p42"/>
            <p:cNvSpPr/>
            <p:nvPr/>
          </p:nvSpPr>
          <p:spPr>
            <a:xfrm>
              <a:off x="68358" y="7048318"/>
              <a:ext cx="1392424" cy="55506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11%</a:t>
              </a:r>
              <a:endParaRPr b="1" sz="1600">
                <a:solidFill>
                  <a:schemeClr val="dk1"/>
                </a:solidFill>
                <a:latin typeface="Arial Narrow"/>
                <a:ea typeface="Arial Narrow"/>
                <a:cs typeface="Arial Narrow"/>
                <a:sym typeface="Arial Narrow"/>
              </a:endParaRPr>
            </a:p>
          </p:txBody>
        </p:sp>
        <p:sp>
          <p:nvSpPr>
            <p:cNvPr id="1951" name="Google Shape;1951;p42"/>
            <p:cNvSpPr/>
            <p:nvPr/>
          </p:nvSpPr>
          <p:spPr>
            <a:xfrm>
              <a:off x="316093" y="6677206"/>
              <a:ext cx="88838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Psicológica</a:t>
              </a:r>
              <a:endParaRPr b="1" sz="1200" u="sng">
                <a:solidFill>
                  <a:srgbClr val="000000"/>
                </a:solidFill>
                <a:latin typeface="Arial Narrow"/>
                <a:ea typeface="Arial Narrow"/>
                <a:cs typeface="Arial Narrow"/>
                <a:sym typeface="Arial Narrow"/>
              </a:endParaRPr>
            </a:p>
          </p:txBody>
        </p:sp>
      </p:grpSp>
      <p:pic>
        <p:nvPicPr>
          <p:cNvPr id="1952" name="Google Shape;1952;p42"/>
          <p:cNvPicPr preferRelativeResize="0"/>
          <p:nvPr/>
        </p:nvPicPr>
        <p:blipFill rotWithShape="1">
          <a:blip r:embed="rId4">
            <a:alphaModFix/>
          </a:blip>
          <a:srcRect b="0" l="0" r="0" t="0"/>
          <a:stretch/>
        </p:blipFill>
        <p:spPr>
          <a:xfrm>
            <a:off x="2397865" y="5054621"/>
            <a:ext cx="733921" cy="857615"/>
          </a:xfrm>
          <a:prstGeom prst="rect">
            <a:avLst/>
          </a:prstGeom>
          <a:noFill/>
          <a:ln>
            <a:noFill/>
          </a:ln>
        </p:spPr>
      </p:pic>
      <p:pic>
        <p:nvPicPr>
          <p:cNvPr id="1953" name="Google Shape;1953;p42"/>
          <p:cNvPicPr preferRelativeResize="0"/>
          <p:nvPr/>
        </p:nvPicPr>
        <p:blipFill rotWithShape="1">
          <a:blip r:embed="rId5">
            <a:alphaModFix/>
          </a:blip>
          <a:srcRect b="0" l="0" r="0" t="0"/>
          <a:stretch/>
        </p:blipFill>
        <p:spPr>
          <a:xfrm>
            <a:off x="4793436" y="5108866"/>
            <a:ext cx="516293" cy="766112"/>
          </a:xfrm>
          <a:prstGeom prst="rect">
            <a:avLst/>
          </a:prstGeom>
          <a:noFill/>
          <a:ln>
            <a:noFill/>
          </a:ln>
        </p:spPr>
      </p:pic>
      <p:grpSp>
        <p:nvGrpSpPr>
          <p:cNvPr id="1954" name="Google Shape;1954;p42"/>
          <p:cNvGrpSpPr/>
          <p:nvPr/>
        </p:nvGrpSpPr>
        <p:grpSpPr>
          <a:xfrm>
            <a:off x="5287739" y="5095736"/>
            <a:ext cx="1638590" cy="566300"/>
            <a:chOff x="1739715" y="6554323"/>
            <a:chExt cx="1638590" cy="566300"/>
          </a:xfrm>
        </p:grpSpPr>
        <p:sp>
          <p:nvSpPr>
            <p:cNvPr id="1955" name="Google Shape;1955;p42"/>
            <p:cNvSpPr/>
            <p:nvPr/>
          </p:nvSpPr>
          <p:spPr>
            <a:xfrm>
              <a:off x="1878899" y="6827481"/>
              <a:ext cx="1485306" cy="293142"/>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8,9%</a:t>
              </a:r>
              <a:endParaRPr b="1" sz="1600">
                <a:solidFill>
                  <a:schemeClr val="dk1"/>
                </a:solidFill>
                <a:latin typeface="Arial Narrow"/>
                <a:ea typeface="Arial Narrow"/>
                <a:cs typeface="Arial Narrow"/>
                <a:sym typeface="Arial Narrow"/>
              </a:endParaRPr>
            </a:p>
          </p:txBody>
        </p:sp>
        <p:sp>
          <p:nvSpPr>
            <p:cNvPr id="1956" name="Google Shape;1956;p42"/>
            <p:cNvSpPr/>
            <p:nvPr/>
          </p:nvSpPr>
          <p:spPr>
            <a:xfrm>
              <a:off x="1739715" y="6554323"/>
              <a:ext cx="16385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Negligencia y abandono</a:t>
              </a:r>
              <a:endParaRPr b="1" sz="1200" u="sng">
                <a:solidFill>
                  <a:srgbClr val="000000"/>
                </a:solidFill>
                <a:latin typeface="Arial Narrow"/>
                <a:ea typeface="Arial Narrow"/>
                <a:cs typeface="Arial Narrow"/>
                <a:sym typeface="Arial Narrow"/>
              </a:endParaRPr>
            </a:p>
          </p:txBody>
        </p:sp>
      </p:grpSp>
      <p:sp>
        <p:nvSpPr>
          <p:cNvPr id="1957" name="Google Shape;1957;p42"/>
          <p:cNvSpPr/>
          <p:nvPr/>
        </p:nvSpPr>
        <p:spPr>
          <a:xfrm>
            <a:off x="25003" y="6773278"/>
            <a:ext cx="7171815" cy="14773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La violencia de género e intrafamiliar y ataques con agentes químicos, es uno de los eventos de interés en salud pública. En Medellín a diferencia del comportamiento observado en el país, las violencias sexuales ocupan el primer lugar, con un 53,4% del total de violencia reportadas, evidenciado una situación de interés en salud pública que se analiza e interviene desde la metodología de gestión del riesgo con el apoyo del área de promoción y prevención y expuesta ante la sala de análisis de riesgo (SAR) del equipo de vigilancia epidemiológica.. </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Con respecto a la violencia no sexual, éstas constituyen el 46,3% del total de las violencias, la relación hombre mujer, es aproximadamente de un hombre por cada 5 mujeres, se presenta en todos los cursos de vida, desde la primera infancia, siendo los adultos los mas afectados (27-59 años), seguido por los jóvenes. Cabe resaltar que el 2,2% de las víctimas son maternas. Las personas mayores de 18 años padecen más violencia física y psicológica, mientras que los menores de 18 años sufren más violencia por negligencia y abandono; en mas del 47% de cada una de las violencias no sexuales el agresor es familiar de la víctima. La violencia no sexual que más se presenta es la violencia física. </a:t>
            </a:r>
            <a:endParaRPr/>
          </a:p>
        </p:txBody>
      </p:sp>
      <p:sp>
        <p:nvSpPr>
          <p:cNvPr id="1958" name="Google Shape;1958;p42"/>
          <p:cNvSpPr/>
          <p:nvPr/>
        </p:nvSpPr>
        <p:spPr>
          <a:xfrm>
            <a:off x="9885" y="6372200"/>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59" name="Google Shape;1959;p42"/>
          <p:cNvGrpSpPr/>
          <p:nvPr/>
        </p:nvGrpSpPr>
        <p:grpSpPr>
          <a:xfrm>
            <a:off x="201923" y="6421323"/>
            <a:ext cx="3446504" cy="276999"/>
            <a:chOff x="2448322" y="33831"/>
            <a:chExt cx="3446504" cy="276999"/>
          </a:xfrm>
        </p:grpSpPr>
        <p:sp>
          <p:nvSpPr>
            <p:cNvPr id="1960" name="Google Shape;1960;p42"/>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61" name="Google Shape;1961;p42"/>
            <p:cNvCxnSpPr>
              <a:stCxn id="1960"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962" name="Google Shape;1962;p42"/>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Finales</a:t>
              </a:r>
              <a:endParaRPr/>
            </a:p>
          </p:txBody>
        </p:sp>
      </p:grpSp>
      <p:sp>
        <p:nvSpPr>
          <p:cNvPr id="1963" name="Google Shape;1963;p42"/>
          <p:cNvSpPr/>
          <p:nvPr/>
        </p:nvSpPr>
        <p:spPr>
          <a:xfrm>
            <a:off x="1479574" y="3724889"/>
            <a:ext cx="4337706"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4. Curso de vida de los casos  de violencia. Periodo epidemiológico 12  2022</a:t>
            </a:r>
            <a:r>
              <a:rPr lang="es-ES" sz="1000">
                <a:solidFill>
                  <a:schemeClr val="dk1"/>
                </a:solidFill>
                <a:latin typeface="Arial Narrow"/>
                <a:ea typeface="Arial Narrow"/>
                <a:cs typeface="Arial Narrow"/>
                <a:sym typeface="Arial Narrow"/>
              </a:rPr>
              <a:t>. </a:t>
            </a:r>
            <a:endParaRPr/>
          </a:p>
        </p:txBody>
      </p:sp>
      <p:pic>
        <p:nvPicPr>
          <p:cNvPr id="1964" name="Google Shape;1964;p42"/>
          <p:cNvPicPr preferRelativeResize="0"/>
          <p:nvPr/>
        </p:nvPicPr>
        <p:blipFill rotWithShape="1">
          <a:blip r:embed="rId6">
            <a:alphaModFix/>
          </a:blip>
          <a:srcRect b="0" l="0" r="0" t="0"/>
          <a:stretch/>
        </p:blipFill>
        <p:spPr>
          <a:xfrm>
            <a:off x="3850461" y="39682"/>
            <a:ext cx="942975" cy="771525"/>
          </a:xfrm>
          <a:prstGeom prst="rect">
            <a:avLst/>
          </a:prstGeom>
          <a:noFill/>
          <a:ln>
            <a:noFill/>
          </a:ln>
        </p:spPr>
      </p:pic>
      <p:grpSp>
        <p:nvGrpSpPr>
          <p:cNvPr id="1965" name="Google Shape;1965;p42"/>
          <p:cNvGrpSpPr/>
          <p:nvPr/>
        </p:nvGrpSpPr>
        <p:grpSpPr>
          <a:xfrm>
            <a:off x="3526645" y="654428"/>
            <a:ext cx="1690560" cy="650645"/>
            <a:chOff x="-14122" y="7072716"/>
            <a:chExt cx="1282684" cy="650645"/>
          </a:xfrm>
        </p:grpSpPr>
        <p:sp>
          <p:nvSpPr>
            <p:cNvPr id="1966" name="Google Shape;1966;p4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967" name="Google Shape;1967;p42"/>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99%</a:t>
              </a:r>
              <a:endParaRPr/>
            </a:p>
          </p:txBody>
        </p:sp>
      </p:grpSp>
      <p:pic>
        <p:nvPicPr>
          <p:cNvPr id="1968" name="Google Shape;1968;p42"/>
          <p:cNvPicPr preferRelativeResize="0"/>
          <p:nvPr/>
        </p:nvPicPr>
        <p:blipFill rotWithShape="1">
          <a:blip r:embed="rId7">
            <a:alphaModFix/>
          </a:blip>
          <a:srcRect b="0" l="0" r="0" t="0"/>
          <a:stretch/>
        </p:blipFill>
        <p:spPr>
          <a:xfrm>
            <a:off x="1927331" y="604"/>
            <a:ext cx="933450" cy="742950"/>
          </a:xfrm>
          <a:prstGeom prst="rect">
            <a:avLst/>
          </a:prstGeom>
          <a:noFill/>
          <a:ln>
            <a:noFill/>
          </a:ln>
        </p:spPr>
      </p:pic>
      <p:grpSp>
        <p:nvGrpSpPr>
          <p:cNvPr id="1969" name="Google Shape;1969;p42"/>
          <p:cNvGrpSpPr/>
          <p:nvPr/>
        </p:nvGrpSpPr>
        <p:grpSpPr>
          <a:xfrm>
            <a:off x="1474423" y="647431"/>
            <a:ext cx="1881594" cy="724941"/>
            <a:chOff x="-103304" y="7072716"/>
            <a:chExt cx="1427628" cy="724941"/>
          </a:xfrm>
        </p:grpSpPr>
        <p:sp>
          <p:nvSpPr>
            <p:cNvPr id="1970" name="Google Shape;1970;p4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971" name="Google Shape;1971;p42"/>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30,2%</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26,3%</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sp>
        <p:nvSpPr>
          <p:cNvPr id="1972" name="Google Shape;1972;p4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42</a:t>
            </a:r>
            <a:endParaRPr b="1" sz="1050">
              <a:solidFill>
                <a:schemeClr val="dk1"/>
              </a:solidFill>
              <a:latin typeface="Arial Narrow"/>
              <a:ea typeface="Arial Narrow"/>
              <a:cs typeface="Arial Narrow"/>
              <a:sym typeface="Arial Narrow"/>
            </a:endParaRPr>
          </a:p>
        </p:txBody>
      </p:sp>
      <p:graphicFrame>
        <p:nvGraphicFramePr>
          <p:cNvPr id="1973" name="Google Shape;1973;p42"/>
          <p:cNvGraphicFramePr/>
          <p:nvPr/>
        </p:nvGraphicFramePr>
        <p:xfrm>
          <a:off x="1154561" y="1612134"/>
          <a:ext cx="4966169" cy="2078057"/>
        </p:xfrm>
        <a:graphic>
          <a:graphicData uri="http://schemas.openxmlformats.org/drawingml/2006/chart">
            <c:chart r:id="rId8"/>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7" name="Shape 1977"/>
        <p:cNvGrpSpPr/>
        <p:nvPr/>
      </p:nvGrpSpPr>
      <p:grpSpPr>
        <a:xfrm>
          <a:off x="0" y="0"/>
          <a:ext cx="0" cy="0"/>
          <a:chOff x="0" y="0"/>
          <a:chExt cx="0" cy="0"/>
        </a:xfrm>
      </p:grpSpPr>
      <p:sp>
        <p:nvSpPr>
          <p:cNvPr id="1978" name="Google Shape;1978;p43"/>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79" name="Google Shape;1979;p43"/>
          <p:cNvGrpSpPr/>
          <p:nvPr/>
        </p:nvGrpSpPr>
        <p:grpSpPr>
          <a:xfrm>
            <a:off x="277404" y="58319"/>
            <a:ext cx="3446504" cy="276999"/>
            <a:chOff x="2448322" y="74775"/>
            <a:chExt cx="3446504" cy="276999"/>
          </a:xfrm>
        </p:grpSpPr>
        <p:sp>
          <p:nvSpPr>
            <p:cNvPr id="1980" name="Google Shape;1980;p4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81" name="Google Shape;1981;p43"/>
            <p:cNvCxnSpPr>
              <a:stCxn id="198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82" name="Google Shape;1982;p4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1983" name="Google Shape;1983;p43"/>
          <p:cNvSpPr/>
          <p:nvPr/>
        </p:nvSpPr>
        <p:spPr>
          <a:xfrm>
            <a:off x="54374" y="5157117"/>
            <a:ext cx="7160865"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84" name="Google Shape;1984;p43"/>
          <p:cNvGrpSpPr/>
          <p:nvPr/>
        </p:nvGrpSpPr>
        <p:grpSpPr>
          <a:xfrm>
            <a:off x="296301" y="5203040"/>
            <a:ext cx="5047355" cy="276999"/>
            <a:chOff x="2448322" y="74775"/>
            <a:chExt cx="5047355" cy="276999"/>
          </a:xfrm>
        </p:grpSpPr>
        <p:sp>
          <p:nvSpPr>
            <p:cNvPr id="1985" name="Google Shape;1985;p4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86" name="Google Shape;1986;p43"/>
            <p:cNvCxnSpPr>
              <a:stCxn id="198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87" name="Google Shape;1987;p43"/>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Modalidades de violencia sexual </a:t>
              </a:r>
              <a:endParaRPr b="1" sz="1200">
                <a:solidFill>
                  <a:schemeClr val="dk1"/>
                </a:solidFill>
                <a:latin typeface="Arial Narrow"/>
                <a:ea typeface="Arial Narrow"/>
                <a:cs typeface="Arial Narrow"/>
                <a:sym typeface="Arial Narrow"/>
              </a:endParaRPr>
            </a:p>
          </p:txBody>
        </p:sp>
      </p:grpSp>
      <p:sp>
        <p:nvSpPr>
          <p:cNvPr id="1988" name="Google Shape;1988;p4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43</a:t>
            </a:r>
            <a:endParaRPr b="1" sz="1050">
              <a:solidFill>
                <a:schemeClr val="dk1"/>
              </a:solidFill>
              <a:latin typeface="Arial Narrow"/>
              <a:ea typeface="Arial Narrow"/>
              <a:cs typeface="Arial Narrow"/>
              <a:sym typeface="Arial Narrow"/>
            </a:endParaRPr>
          </a:p>
        </p:txBody>
      </p:sp>
      <p:grpSp>
        <p:nvGrpSpPr>
          <p:cNvPr id="1989" name="Google Shape;1989;p43"/>
          <p:cNvGrpSpPr/>
          <p:nvPr/>
        </p:nvGrpSpPr>
        <p:grpSpPr>
          <a:xfrm>
            <a:off x="109326" y="1043608"/>
            <a:ext cx="850854" cy="1582774"/>
            <a:chOff x="1068833" y="553075"/>
            <a:chExt cx="850854" cy="1582774"/>
          </a:xfrm>
        </p:grpSpPr>
        <p:pic>
          <p:nvPicPr>
            <p:cNvPr id="1990" name="Google Shape;1990;p43"/>
            <p:cNvPicPr preferRelativeResize="0"/>
            <p:nvPr/>
          </p:nvPicPr>
          <p:blipFill rotWithShape="1">
            <a:blip r:embed="rId4">
              <a:alphaModFix/>
            </a:blip>
            <a:srcRect b="0" l="0" r="84474" t="10614"/>
            <a:stretch/>
          </p:blipFill>
          <p:spPr>
            <a:xfrm>
              <a:off x="1131620" y="553075"/>
              <a:ext cx="737696" cy="720656"/>
            </a:xfrm>
            <a:prstGeom prst="rect">
              <a:avLst/>
            </a:prstGeom>
            <a:noFill/>
            <a:ln>
              <a:noFill/>
            </a:ln>
          </p:spPr>
        </p:pic>
        <p:sp>
          <p:nvSpPr>
            <p:cNvPr id="1991" name="Google Shape;1991;p43"/>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17,2%</a:t>
              </a:r>
              <a:endParaRPr/>
            </a:p>
          </p:txBody>
        </p:sp>
        <p:sp>
          <p:nvSpPr>
            <p:cNvPr id="1992" name="Google Shape;1992;p43"/>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1993" name="Google Shape;1993;p43"/>
            <p:cNvSpPr/>
            <p:nvPr/>
          </p:nvSpPr>
          <p:spPr>
            <a:xfrm>
              <a:off x="1140433" y="1858850"/>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62 casos</a:t>
              </a:r>
              <a:endParaRPr sz="1200">
                <a:solidFill>
                  <a:schemeClr val="dk1"/>
                </a:solidFill>
                <a:latin typeface="Calibri"/>
                <a:ea typeface="Calibri"/>
                <a:cs typeface="Calibri"/>
                <a:sym typeface="Calibri"/>
              </a:endParaRPr>
            </a:p>
          </p:txBody>
        </p:sp>
      </p:grpSp>
      <p:grpSp>
        <p:nvGrpSpPr>
          <p:cNvPr id="1994" name="Google Shape;1994;p43"/>
          <p:cNvGrpSpPr/>
          <p:nvPr/>
        </p:nvGrpSpPr>
        <p:grpSpPr>
          <a:xfrm>
            <a:off x="1104196" y="1043608"/>
            <a:ext cx="811840" cy="1567326"/>
            <a:chOff x="1752268" y="1227775"/>
            <a:chExt cx="811840" cy="1567326"/>
          </a:xfrm>
        </p:grpSpPr>
        <p:sp>
          <p:nvSpPr>
            <p:cNvPr id="1995" name="Google Shape;1995;p43"/>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82,8%</a:t>
              </a:r>
              <a:endParaRPr/>
            </a:p>
          </p:txBody>
        </p:sp>
        <p:sp>
          <p:nvSpPr>
            <p:cNvPr id="1996" name="Google Shape;1996;p43"/>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997" name="Google Shape;1997;p43"/>
            <p:cNvSpPr/>
            <p:nvPr/>
          </p:nvSpPr>
          <p:spPr>
            <a:xfrm>
              <a:off x="1766687" y="2518102"/>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293 casos</a:t>
              </a:r>
              <a:endParaRPr sz="1200">
                <a:solidFill>
                  <a:schemeClr val="dk1"/>
                </a:solidFill>
                <a:latin typeface="Calibri"/>
                <a:ea typeface="Calibri"/>
                <a:cs typeface="Calibri"/>
                <a:sym typeface="Calibri"/>
              </a:endParaRPr>
            </a:p>
          </p:txBody>
        </p:sp>
        <p:pic>
          <p:nvPicPr>
            <p:cNvPr id="1998" name="Google Shape;1998;p43"/>
            <p:cNvPicPr preferRelativeResize="0"/>
            <p:nvPr/>
          </p:nvPicPr>
          <p:blipFill rotWithShape="1">
            <a:blip r:embed="rId4">
              <a:alphaModFix/>
            </a:blip>
            <a:srcRect b="0" l="29313" r="56038" t="7366"/>
            <a:stretch/>
          </p:blipFill>
          <p:spPr>
            <a:xfrm>
              <a:off x="1782238" y="1227775"/>
              <a:ext cx="696035" cy="748294"/>
            </a:xfrm>
            <a:prstGeom prst="rect">
              <a:avLst/>
            </a:prstGeom>
            <a:noFill/>
            <a:ln>
              <a:noFill/>
            </a:ln>
          </p:spPr>
        </p:pic>
      </p:grpSp>
      <p:grpSp>
        <p:nvGrpSpPr>
          <p:cNvPr id="1999" name="Google Shape;1999;p43"/>
          <p:cNvGrpSpPr/>
          <p:nvPr/>
        </p:nvGrpSpPr>
        <p:grpSpPr>
          <a:xfrm>
            <a:off x="2088282" y="1044980"/>
            <a:ext cx="1152880" cy="1582804"/>
            <a:chOff x="3115290" y="1227775"/>
            <a:chExt cx="1152880" cy="1582804"/>
          </a:xfrm>
        </p:grpSpPr>
        <p:grpSp>
          <p:nvGrpSpPr>
            <p:cNvPr id="2000" name="Google Shape;2000;p43"/>
            <p:cNvGrpSpPr/>
            <p:nvPr/>
          </p:nvGrpSpPr>
          <p:grpSpPr>
            <a:xfrm>
              <a:off x="3115290" y="1951748"/>
              <a:ext cx="1152880" cy="858831"/>
              <a:chOff x="3744466" y="1301912"/>
              <a:chExt cx="1152880" cy="858831"/>
            </a:xfrm>
          </p:grpSpPr>
          <p:sp>
            <p:nvSpPr>
              <p:cNvPr id="2001" name="Google Shape;2001;p43"/>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0,5%</a:t>
                </a:r>
                <a:endParaRPr/>
              </a:p>
            </p:txBody>
          </p:sp>
          <p:sp>
            <p:nvSpPr>
              <p:cNvPr id="2002" name="Google Shape;2002;p43"/>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2003" name="Google Shape;2003;p43"/>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 casos</a:t>
                </a:r>
                <a:endParaRPr sz="1200">
                  <a:solidFill>
                    <a:schemeClr val="dk1"/>
                  </a:solidFill>
                  <a:latin typeface="Calibri"/>
                  <a:ea typeface="Calibri"/>
                  <a:cs typeface="Calibri"/>
                  <a:sym typeface="Calibri"/>
                </a:endParaRPr>
              </a:p>
            </p:txBody>
          </p:sp>
        </p:grpSp>
        <p:pic>
          <p:nvPicPr>
            <p:cNvPr id="2004" name="Google Shape;2004;p43"/>
            <p:cNvPicPr preferRelativeResize="0"/>
            <p:nvPr/>
          </p:nvPicPr>
          <p:blipFill rotWithShape="1">
            <a:blip r:embed="rId4">
              <a:alphaModFix/>
            </a:blip>
            <a:srcRect b="0" l="59057" r="25145" t="8806"/>
            <a:stretch/>
          </p:blipFill>
          <p:spPr>
            <a:xfrm>
              <a:off x="3328608" y="1227775"/>
              <a:ext cx="750627" cy="775969"/>
            </a:xfrm>
            <a:prstGeom prst="rect">
              <a:avLst/>
            </a:prstGeom>
            <a:noFill/>
            <a:ln>
              <a:noFill/>
            </a:ln>
          </p:spPr>
        </p:pic>
      </p:grpSp>
      <p:grpSp>
        <p:nvGrpSpPr>
          <p:cNvPr id="2005" name="Google Shape;2005;p43"/>
          <p:cNvGrpSpPr/>
          <p:nvPr/>
        </p:nvGrpSpPr>
        <p:grpSpPr>
          <a:xfrm>
            <a:off x="3213114" y="1057256"/>
            <a:ext cx="740068" cy="1574421"/>
            <a:chOff x="4615870" y="1227775"/>
            <a:chExt cx="740068" cy="1574421"/>
          </a:xfrm>
        </p:grpSpPr>
        <p:grpSp>
          <p:nvGrpSpPr>
            <p:cNvPr id="2006" name="Google Shape;2006;p43"/>
            <p:cNvGrpSpPr/>
            <p:nvPr/>
          </p:nvGrpSpPr>
          <p:grpSpPr>
            <a:xfrm>
              <a:off x="4615870" y="1922272"/>
              <a:ext cx="740068" cy="879924"/>
              <a:chOff x="5245046" y="1274868"/>
              <a:chExt cx="740068" cy="879924"/>
            </a:xfrm>
          </p:grpSpPr>
          <p:sp>
            <p:nvSpPr>
              <p:cNvPr id="2007" name="Google Shape;2007;p43"/>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a:p>
            </p:txBody>
          </p:sp>
          <p:sp>
            <p:nvSpPr>
              <p:cNvPr id="2008" name="Google Shape;2008;p43"/>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2009" name="Google Shape;2009;p43"/>
              <p:cNvSpPr/>
              <p:nvPr/>
            </p:nvSpPr>
            <p:spPr>
              <a:xfrm>
                <a:off x="5286277" y="1877793"/>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a:t>
                </a:r>
                <a:endParaRPr sz="1200">
                  <a:solidFill>
                    <a:schemeClr val="dk1"/>
                  </a:solidFill>
                  <a:latin typeface="Calibri"/>
                  <a:ea typeface="Calibri"/>
                  <a:cs typeface="Calibri"/>
                  <a:sym typeface="Calibri"/>
                </a:endParaRPr>
              </a:p>
            </p:txBody>
          </p:sp>
        </p:grpSp>
        <p:pic>
          <p:nvPicPr>
            <p:cNvPr id="2010" name="Google Shape;2010;p43"/>
            <p:cNvPicPr preferRelativeResize="0"/>
            <p:nvPr/>
          </p:nvPicPr>
          <p:blipFill rotWithShape="1">
            <a:blip r:embed="rId4">
              <a:alphaModFix/>
            </a:blip>
            <a:srcRect b="0" l="86761" r="0" t="0"/>
            <a:stretch/>
          </p:blipFill>
          <p:spPr>
            <a:xfrm>
              <a:off x="4668287" y="1227775"/>
              <a:ext cx="629046" cy="784558"/>
            </a:xfrm>
            <a:prstGeom prst="rect">
              <a:avLst/>
            </a:prstGeom>
            <a:noFill/>
            <a:ln>
              <a:noFill/>
            </a:ln>
          </p:spPr>
        </p:pic>
      </p:grpSp>
      <p:sp>
        <p:nvSpPr>
          <p:cNvPr id="2011" name="Google Shape;2011;p43"/>
          <p:cNvSpPr/>
          <p:nvPr/>
        </p:nvSpPr>
        <p:spPr>
          <a:xfrm>
            <a:off x="3636693" y="4600413"/>
            <a:ext cx="357854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l">
              <a:spcBef>
                <a:spcPts val="0"/>
              </a:spcBef>
              <a:spcAft>
                <a:spcPts val="0"/>
              </a:spcAft>
              <a:buNone/>
            </a:pPr>
            <a:r>
              <a:rPr lang="es-ES" sz="700">
                <a:solidFill>
                  <a:schemeClr val="dk1"/>
                </a:solidFill>
                <a:latin typeface="Arial"/>
                <a:ea typeface="Arial"/>
                <a:cs typeface="Arial"/>
                <a:sym typeface="Arial"/>
              </a:rPr>
              <a:t>Figura 5. Curso de vida de los casos  de violencia. Periodo epidemiológico 12. 2022. </a:t>
            </a:r>
            <a:endParaRPr/>
          </a:p>
        </p:txBody>
      </p:sp>
      <p:pic>
        <p:nvPicPr>
          <p:cNvPr id="2012" name="Google Shape;2012;p43"/>
          <p:cNvPicPr preferRelativeResize="0"/>
          <p:nvPr/>
        </p:nvPicPr>
        <p:blipFill rotWithShape="1">
          <a:blip r:embed="rId5">
            <a:alphaModFix/>
          </a:blip>
          <a:srcRect b="0" l="0" r="0" t="0"/>
          <a:stretch/>
        </p:blipFill>
        <p:spPr>
          <a:xfrm>
            <a:off x="2500331" y="2863329"/>
            <a:ext cx="942975" cy="771525"/>
          </a:xfrm>
          <a:prstGeom prst="rect">
            <a:avLst/>
          </a:prstGeom>
          <a:noFill/>
          <a:ln>
            <a:noFill/>
          </a:ln>
        </p:spPr>
      </p:pic>
      <p:grpSp>
        <p:nvGrpSpPr>
          <p:cNvPr id="2013" name="Google Shape;2013;p43"/>
          <p:cNvGrpSpPr/>
          <p:nvPr/>
        </p:nvGrpSpPr>
        <p:grpSpPr>
          <a:xfrm>
            <a:off x="2176515" y="3478075"/>
            <a:ext cx="1690560" cy="650645"/>
            <a:chOff x="-14122" y="7072716"/>
            <a:chExt cx="1282684" cy="650645"/>
          </a:xfrm>
        </p:grpSpPr>
        <p:sp>
          <p:nvSpPr>
            <p:cNvPr id="2014" name="Google Shape;2014;p4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2015" name="Google Shape;2015;p43"/>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99%</a:t>
              </a:r>
              <a:endParaRPr/>
            </a:p>
          </p:txBody>
        </p:sp>
      </p:grpSp>
      <p:pic>
        <p:nvPicPr>
          <p:cNvPr id="2016" name="Google Shape;2016;p43"/>
          <p:cNvPicPr preferRelativeResize="0"/>
          <p:nvPr/>
        </p:nvPicPr>
        <p:blipFill rotWithShape="1">
          <a:blip r:embed="rId6">
            <a:alphaModFix/>
          </a:blip>
          <a:srcRect b="0" l="0" r="0" t="0"/>
          <a:stretch/>
        </p:blipFill>
        <p:spPr>
          <a:xfrm>
            <a:off x="508961" y="2799516"/>
            <a:ext cx="933450" cy="742950"/>
          </a:xfrm>
          <a:prstGeom prst="rect">
            <a:avLst/>
          </a:prstGeom>
          <a:noFill/>
          <a:ln>
            <a:noFill/>
          </a:ln>
        </p:spPr>
      </p:pic>
      <p:grpSp>
        <p:nvGrpSpPr>
          <p:cNvPr id="2017" name="Google Shape;2017;p43"/>
          <p:cNvGrpSpPr/>
          <p:nvPr/>
        </p:nvGrpSpPr>
        <p:grpSpPr>
          <a:xfrm>
            <a:off x="56053" y="3432695"/>
            <a:ext cx="1881594" cy="724941"/>
            <a:chOff x="-103304" y="7072716"/>
            <a:chExt cx="1427628" cy="724941"/>
          </a:xfrm>
        </p:grpSpPr>
        <p:sp>
          <p:nvSpPr>
            <p:cNvPr id="2018" name="Google Shape;2018;p4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2019" name="Google Shape;2019;p43"/>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58,8%</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36,3%</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nvGrpSpPr>
          <p:cNvPr id="2020" name="Google Shape;2020;p43"/>
          <p:cNvGrpSpPr/>
          <p:nvPr/>
        </p:nvGrpSpPr>
        <p:grpSpPr>
          <a:xfrm>
            <a:off x="4174170" y="1043608"/>
            <a:ext cx="874090" cy="1631193"/>
            <a:chOff x="2507826" y="2454167"/>
            <a:chExt cx="874090" cy="1631193"/>
          </a:xfrm>
        </p:grpSpPr>
        <p:sp>
          <p:nvSpPr>
            <p:cNvPr id="2021" name="Google Shape;2021;p43"/>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1,6%</a:t>
              </a:r>
              <a:endParaRPr/>
            </a:p>
          </p:txBody>
        </p:sp>
        <p:pic>
          <p:nvPicPr>
            <p:cNvPr id="2022" name="Google Shape;2022;p43"/>
            <p:cNvPicPr preferRelativeResize="0"/>
            <p:nvPr/>
          </p:nvPicPr>
          <p:blipFill rotWithShape="1">
            <a:blip r:embed="rId7">
              <a:alphaModFix/>
            </a:blip>
            <a:srcRect b="0" l="0" r="0" t="0"/>
            <a:stretch/>
          </p:blipFill>
          <p:spPr>
            <a:xfrm>
              <a:off x="2702014" y="2454167"/>
              <a:ext cx="557405" cy="912116"/>
            </a:xfrm>
            <a:prstGeom prst="rect">
              <a:avLst/>
            </a:prstGeom>
            <a:noFill/>
            <a:ln>
              <a:noFill/>
            </a:ln>
          </p:spPr>
        </p:pic>
        <p:sp>
          <p:nvSpPr>
            <p:cNvPr id="2023" name="Google Shape;2023;p43"/>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2024" name="Google Shape;2024;p43"/>
            <p:cNvSpPr/>
            <p:nvPr/>
          </p:nvSpPr>
          <p:spPr>
            <a:xfrm>
              <a:off x="2620874" y="380836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 casos</a:t>
              </a:r>
              <a:endParaRPr sz="1200">
                <a:solidFill>
                  <a:schemeClr val="dk1"/>
                </a:solidFill>
                <a:latin typeface="Calibri"/>
                <a:ea typeface="Calibri"/>
                <a:cs typeface="Calibri"/>
                <a:sym typeface="Calibri"/>
              </a:endParaRPr>
            </a:p>
          </p:txBody>
        </p:sp>
      </p:grpSp>
      <p:grpSp>
        <p:nvGrpSpPr>
          <p:cNvPr id="2025" name="Google Shape;2025;p43"/>
          <p:cNvGrpSpPr/>
          <p:nvPr/>
        </p:nvGrpSpPr>
        <p:grpSpPr>
          <a:xfrm>
            <a:off x="5143163" y="1135644"/>
            <a:ext cx="895679" cy="1519436"/>
            <a:chOff x="3826683" y="2822224"/>
            <a:chExt cx="895679" cy="1519436"/>
          </a:xfrm>
        </p:grpSpPr>
        <p:grpSp>
          <p:nvGrpSpPr>
            <p:cNvPr id="2026" name="Google Shape;2026;p43"/>
            <p:cNvGrpSpPr/>
            <p:nvPr/>
          </p:nvGrpSpPr>
          <p:grpSpPr>
            <a:xfrm>
              <a:off x="3826683" y="3446500"/>
              <a:ext cx="895679" cy="895160"/>
              <a:chOff x="2507826" y="3203848"/>
              <a:chExt cx="895679" cy="895160"/>
            </a:xfrm>
          </p:grpSpPr>
          <p:sp>
            <p:nvSpPr>
              <p:cNvPr id="2027" name="Google Shape;2027;p43"/>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3,6 %</a:t>
                </a:r>
                <a:endParaRPr/>
              </a:p>
            </p:txBody>
          </p:sp>
          <p:sp>
            <p:nvSpPr>
              <p:cNvPr id="2028" name="Google Shape;2028;p43"/>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2029" name="Google Shape;2029;p43"/>
              <p:cNvSpPr/>
              <p:nvPr/>
            </p:nvSpPr>
            <p:spPr>
              <a:xfrm>
                <a:off x="2648170" y="3822009"/>
                <a:ext cx="75533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13  casos</a:t>
                </a:r>
                <a:endParaRPr sz="1200">
                  <a:solidFill>
                    <a:schemeClr val="dk1"/>
                  </a:solidFill>
                  <a:latin typeface="Calibri"/>
                  <a:ea typeface="Calibri"/>
                  <a:cs typeface="Calibri"/>
                  <a:sym typeface="Calibri"/>
                </a:endParaRPr>
              </a:p>
            </p:txBody>
          </p:sp>
        </p:grpSp>
        <p:pic>
          <p:nvPicPr>
            <p:cNvPr id="2030" name="Google Shape;2030;p43"/>
            <p:cNvPicPr preferRelativeResize="0"/>
            <p:nvPr/>
          </p:nvPicPr>
          <p:blipFill rotWithShape="1">
            <a:blip r:embed="rId8">
              <a:alphaModFix/>
            </a:blip>
            <a:srcRect b="0" l="0" r="0" t="0"/>
            <a:stretch/>
          </p:blipFill>
          <p:spPr>
            <a:xfrm>
              <a:off x="3945025" y="2822224"/>
              <a:ext cx="587628" cy="678570"/>
            </a:xfrm>
            <a:prstGeom prst="rect">
              <a:avLst/>
            </a:prstGeom>
            <a:noFill/>
            <a:ln>
              <a:noFill/>
            </a:ln>
          </p:spPr>
        </p:pic>
      </p:grpSp>
      <p:grpSp>
        <p:nvGrpSpPr>
          <p:cNvPr id="2031" name="Google Shape;2031;p43"/>
          <p:cNvGrpSpPr/>
          <p:nvPr/>
        </p:nvGrpSpPr>
        <p:grpSpPr>
          <a:xfrm>
            <a:off x="6011339" y="1043608"/>
            <a:ext cx="1275167" cy="1584176"/>
            <a:chOff x="2084244" y="2767521"/>
            <a:chExt cx="1275167" cy="1584176"/>
          </a:xfrm>
        </p:grpSpPr>
        <p:pic>
          <p:nvPicPr>
            <p:cNvPr id="2032" name="Google Shape;2032;p43"/>
            <p:cNvPicPr preferRelativeResize="0"/>
            <p:nvPr/>
          </p:nvPicPr>
          <p:blipFill rotWithShape="1">
            <a:blip r:embed="rId9">
              <a:alphaModFix/>
            </a:blip>
            <a:srcRect b="0" l="0" r="48966" t="0"/>
            <a:stretch/>
          </p:blipFill>
          <p:spPr>
            <a:xfrm>
              <a:off x="2244412" y="2767521"/>
              <a:ext cx="973905" cy="715634"/>
            </a:xfrm>
            <a:prstGeom prst="rect">
              <a:avLst/>
            </a:prstGeom>
            <a:noFill/>
            <a:ln>
              <a:noFill/>
            </a:ln>
          </p:spPr>
        </p:pic>
        <p:grpSp>
          <p:nvGrpSpPr>
            <p:cNvPr id="2033" name="Google Shape;2033;p43"/>
            <p:cNvGrpSpPr/>
            <p:nvPr/>
          </p:nvGrpSpPr>
          <p:grpSpPr>
            <a:xfrm>
              <a:off x="2084244" y="3329937"/>
              <a:ext cx="1275167" cy="1021760"/>
              <a:chOff x="-184098" y="6956153"/>
              <a:chExt cx="1489900" cy="1021760"/>
            </a:xfrm>
          </p:grpSpPr>
          <p:sp>
            <p:nvSpPr>
              <p:cNvPr id="2034" name="Google Shape;2034;p43"/>
              <p:cNvSpPr txBox="1"/>
              <p:nvPr/>
            </p:nvSpPr>
            <p:spPr>
              <a:xfrm>
                <a:off x="-184098" y="6956153"/>
                <a:ext cx="14899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2035" name="Google Shape;2035;p43"/>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a:p>
            </p:txBody>
          </p:sp>
          <p:sp>
            <p:nvSpPr>
              <p:cNvPr id="2036" name="Google Shape;2036;p43"/>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grpSp>
      <p:sp>
        <p:nvSpPr>
          <p:cNvPr id="2037" name="Google Shape;2037;p43"/>
          <p:cNvSpPr/>
          <p:nvPr/>
        </p:nvSpPr>
        <p:spPr>
          <a:xfrm>
            <a:off x="375308" y="7164369"/>
            <a:ext cx="6393494"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700">
                <a:solidFill>
                  <a:schemeClr val="dk1"/>
                </a:solidFill>
                <a:latin typeface="Arial"/>
                <a:ea typeface="Arial"/>
                <a:cs typeface="Arial"/>
                <a:sym typeface="Arial"/>
              </a:rPr>
              <a:t>Tabla 1. Distribución de las violencias sexuales según naturaleza o tipo. Periodo epidemiológico 12. 2022</a:t>
            </a:r>
            <a:r>
              <a:rPr lang="es-ES" sz="1050">
                <a:solidFill>
                  <a:schemeClr val="dk1"/>
                </a:solidFill>
                <a:latin typeface="Arial Narrow"/>
                <a:ea typeface="Arial Narrow"/>
                <a:cs typeface="Arial Narrow"/>
                <a:sym typeface="Arial Narrow"/>
              </a:rPr>
              <a:t>. </a:t>
            </a:r>
            <a:endParaRPr/>
          </a:p>
        </p:txBody>
      </p:sp>
      <p:sp>
        <p:nvSpPr>
          <p:cNvPr id="2038" name="Google Shape;2038;p43"/>
          <p:cNvSpPr/>
          <p:nvPr/>
        </p:nvSpPr>
        <p:spPr>
          <a:xfrm>
            <a:off x="25935" y="8020833"/>
            <a:ext cx="717181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violencia sexual constituye el 53,7% del total de las violencias. La relación hombre, mujer es de 1 hombre por cada 5 mujeres; la padecen personas de todos los cursos de vida, siendo los niños, niñas y adolescentes los más afectados; cabe resaltar que aunque en menos proporción se siguen presentando casos en adultos mayores convirtiéndose en poblaciones altamente vulnerables. El tipo de violencia sexual que más se presenta son el acceso carnal (33,8%) seguido de actos sexuales (30,5%). Las víctimas menores de 18 años representan el 68,7% de los casos y el agresor se identifica como familiar de la víctima en el 47% de los mismos. </a:t>
            </a:r>
            <a:endParaRPr sz="1200">
              <a:solidFill>
                <a:schemeClr val="dk1"/>
              </a:solidFill>
              <a:latin typeface="Arial Narrow"/>
              <a:ea typeface="Arial Narrow"/>
              <a:cs typeface="Arial Narrow"/>
              <a:sym typeface="Arial Narrow"/>
            </a:endParaRPr>
          </a:p>
        </p:txBody>
      </p:sp>
      <p:sp>
        <p:nvSpPr>
          <p:cNvPr id="2039" name="Google Shape;2039;p43"/>
          <p:cNvSpPr/>
          <p:nvPr/>
        </p:nvSpPr>
        <p:spPr>
          <a:xfrm>
            <a:off x="-1849" y="7601767"/>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40" name="Google Shape;2040;p43"/>
          <p:cNvGrpSpPr/>
          <p:nvPr/>
        </p:nvGrpSpPr>
        <p:grpSpPr>
          <a:xfrm>
            <a:off x="190189" y="7650890"/>
            <a:ext cx="3446504" cy="276999"/>
            <a:chOff x="2448322" y="33831"/>
            <a:chExt cx="3446504" cy="276999"/>
          </a:xfrm>
        </p:grpSpPr>
        <p:sp>
          <p:nvSpPr>
            <p:cNvPr id="2041" name="Google Shape;2041;p43"/>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42" name="Google Shape;2042;p43"/>
            <p:cNvCxnSpPr>
              <a:stCxn id="2041"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2043" name="Google Shape;2043;p43"/>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2044" name="Google Shape;2044;p43"/>
          <p:cNvSpPr txBox="1"/>
          <p:nvPr>
            <p:ph type="ctrTitle"/>
          </p:nvPr>
        </p:nvSpPr>
        <p:spPr>
          <a:xfrm>
            <a:off x="432098" y="376749"/>
            <a:ext cx="6225011" cy="46166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Violencia Sexual: 355 Casos 53,7% del total</a:t>
            </a:r>
            <a:endParaRPr/>
          </a:p>
        </p:txBody>
      </p:sp>
      <p:grpSp>
        <p:nvGrpSpPr>
          <p:cNvPr id="2045" name="Google Shape;2045;p43"/>
          <p:cNvGrpSpPr/>
          <p:nvPr/>
        </p:nvGrpSpPr>
        <p:grpSpPr>
          <a:xfrm>
            <a:off x="2205963" y="695430"/>
            <a:ext cx="1847617" cy="436842"/>
            <a:chOff x="3060727" y="484500"/>
            <a:chExt cx="2369636" cy="436842"/>
          </a:xfrm>
        </p:grpSpPr>
        <p:sp>
          <p:nvSpPr>
            <p:cNvPr id="2046" name="Google Shape;2046;p43"/>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47" name="Google Shape;2047;p43"/>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2048" name="Google Shape;2048;p43"/>
          <p:cNvGrpSpPr/>
          <p:nvPr/>
        </p:nvGrpSpPr>
        <p:grpSpPr>
          <a:xfrm>
            <a:off x="54374" y="683568"/>
            <a:ext cx="1852274" cy="436842"/>
            <a:chOff x="3054754" y="484500"/>
            <a:chExt cx="2375609" cy="436842"/>
          </a:xfrm>
        </p:grpSpPr>
        <p:sp>
          <p:nvSpPr>
            <p:cNvPr id="2049" name="Google Shape;2049;p43"/>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50" name="Google Shape;2050;p43"/>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2051" name="Google Shape;2051;p43"/>
          <p:cNvGrpSpPr/>
          <p:nvPr/>
        </p:nvGrpSpPr>
        <p:grpSpPr>
          <a:xfrm>
            <a:off x="4385407" y="714128"/>
            <a:ext cx="2722458" cy="436842"/>
            <a:chOff x="3060727" y="484500"/>
            <a:chExt cx="2369637" cy="436842"/>
          </a:xfrm>
        </p:grpSpPr>
        <p:sp>
          <p:nvSpPr>
            <p:cNvPr id="2052" name="Google Shape;2052;p43"/>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53" name="Google Shape;2053;p43"/>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pic>
        <p:nvPicPr>
          <p:cNvPr id="2054" name="Google Shape;2054;p43"/>
          <p:cNvPicPr preferRelativeResize="0"/>
          <p:nvPr/>
        </p:nvPicPr>
        <p:blipFill rotWithShape="1">
          <a:blip r:embed="rId10">
            <a:alphaModFix/>
          </a:blip>
          <a:srcRect b="0" l="0" r="0" t="0"/>
          <a:stretch/>
        </p:blipFill>
        <p:spPr>
          <a:xfrm>
            <a:off x="375308" y="5944673"/>
            <a:ext cx="838200" cy="895350"/>
          </a:xfrm>
          <a:prstGeom prst="rect">
            <a:avLst/>
          </a:prstGeom>
          <a:noFill/>
          <a:ln>
            <a:noFill/>
          </a:ln>
        </p:spPr>
      </p:pic>
      <p:graphicFrame>
        <p:nvGraphicFramePr>
          <p:cNvPr id="2055" name="Google Shape;2055;p43"/>
          <p:cNvGraphicFramePr/>
          <p:nvPr/>
        </p:nvGraphicFramePr>
        <p:xfrm>
          <a:off x="3892150" y="2810401"/>
          <a:ext cx="3135155" cy="1832518"/>
        </p:xfrm>
        <a:graphic>
          <a:graphicData uri="http://schemas.openxmlformats.org/drawingml/2006/chart">
            <c:chart r:id="rId11"/>
          </a:graphicData>
        </a:graphic>
      </p:graphicFrame>
      <p:graphicFrame>
        <p:nvGraphicFramePr>
          <p:cNvPr id="2056" name="Google Shape;2056;p43"/>
          <p:cNvGraphicFramePr/>
          <p:nvPr/>
        </p:nvGraphicFramePr>
        <p:xfrm>
          <a:off x="1572357" y="5617097"/>
          <a:ext cx="4347738" cy="1558546"/>
        </p:xfrm>
        <a:graphic>
          <a:graphicData uri="http://schemas.openxmlformats.org/presentationml/2006/ole">
            <mc:AlternateContent>
              <mc:Choice Requires="v">
                <p:oleObj r:id="rId12" imgH="1558546" imgW="4347738" progId="Excel.Sheet.12" spid="_x0000_s1">
                  <p:embed/>
                </p:oleObj>
              </mc:Choice>
              <mc:Fallback>
                <p:oleObj r:id="rId13" imgH="1558546" imgW="4347738" progId="Excel.Sheet.12">
                  <p:embed/>
                  <p:pic>
                    <p:nvPicPr>
                      <p:cNvPr id="2056" name="Google Shape;2056;p43"/>
                      <p:cNvPicPr preferRelativeResize="0"/>
                      <p:nvPr/>
                    </p:nvPicPr>
                    <p:blipFill rotWithShape="1">
                      <a:blip r:embed="rId14">
                        <a:alphaModFix/>
                      </a:blip>
                      <a:srcRect b="0" l="0" r="0" t="0"/>
                      <a:stretch/>
                    </p:blipFill>
                    <p:spPr>
                      <a:xfrm>
                        <a:off x="1572357" y="5617097"/>
                        <a:ext cx="4347738" cy="1558546"/>
                      </a:xfrm>
                      <a:prstGeom prst="rect">
                        <a:avLst/>
                      </a:prstGeom>
                      <a:noFill/>
                      <a:ln>
                        <a:noFill/>
                      </a:ln>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1" name="Shape 2061"/>
        <p:cNvGrpSpPr/>
        <p:nvPr/>
      </p:nvGrpSpPr>
      <p:grpSpPr>
        <a:xfrm>
          <a:off x="0" y="0"/>
          <a:ext cx="0" cy="0"/>
          <a:chOff x="0" y="0"/>
          <a:chExt cx="0" cy="0"/>
        </a:xfrm>
      </p:grpSpPr>
      <p:sp>
        <p:nvSpPr>
          <p:cNvPr id="2062" name="Google Shape;2062;p4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44</a:t>
            </a:r>
            <a:endParaRPr b="1" sz="1050">
              <a:solidFill>
                <a:schemeClr val="dk1"/>
              </a:solidFill>
              <a:latin typeface="Arial Narrow"/>
              <a:ea typeface="Arial Narrow"/>
              <a:cs typeface="Arial Narrow"/>
              <a:sym typeface="Arial Narrow"/>
            </a:endParaRPr>
          </a:p>
        </p:txBody>
      </p:sp>
      <p:sp>
        <p:nvSpPr>
          <p:cNvPr id="2063" name="Google Shape;2063;p44"/>
          <p:cNvSpPr txBox="1"/>
          <p:nvPr>
            <p:ph type="title"/>
          </p:nvPr>
        </p:nvSpPr>
        <p:spPr>
          <a:xfrm>
            <a:off x="0" y="2066169"/>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600"/>
              <a:buFont typeface="Arial Narrow"/>
              <a:buNone/>
            </a:pPr>
            <a:r>
              <a:rPr b="1" lang="es-ES" sz="1600">
                <a:latin typeface="Arial Narrow"/>
                <a:ea typeface="Arial Narrow"/>
                <a:cs typeface="Arial Narrow"/>
                <a:sym typeface="Arial Narrow"/>
              </a:rPr>
              <a:t>Búsqueda activa institucional</a:t>
            </a:r>
            <a:endParaRPr/>
          </a:p>
        </p:txBody>
      </p:sp>
      <p:sp>
        <p:nvSpPr>
          <p:cNvPr id="2064" name="Google Shape;2064;p44"/>
          <p:cNvSpPr/>
          <p:nvPr/>
        </p:nvSpPr>
        <p:spPr>
          <a:xfrm>
            <a:off x="-27830" y="2414666"/>
            <a:ext cx="7200900"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promedio en la ejecución de la Búsqueda Activa Institucional (BAI) en 166 Unidades Primarias Generadoras de Datos (UPGD) para el mes de noviembre, semanas 44 a la 47, fue del 80.70%, por encima de la línea base para el Distrito.</a:t>
            </a:r>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Para la ejecución de la BRI desde el mes de mayo, la Líder de Programa Unidad de Vigilancia Epidemiológica de la Secretaría Distrital de Salud de Medellín realizó ajuste al protocolo BRI para el distrito, definiendo como eventos de interés en salud pública (EISP) objeto BAI a los eventos en eliminación/erradicación (sarampión, rubéola, rubéola congénita, parálisis flácida aguda en menores de 15  años y tétanos neonatal), dengue, dengue grave – ya que Medellín es zona endémica y por lineamientos Instituto Nacional de Salud 2022, se debe fortalecer la BAI de estos eventos - por lineamiento nacional, cáncer de mama, cáncer de cuello uterino, morbilidad materna extrema y mortalidad perinatal por lineamiento departamental, y tos ferina por necesidad del Distrito. Para el mes de noviembre, se realizó Búsqueda Retrospectiva Institucional (BRI) con adaptación del documento técnico Metodología de Búsqueda Activa Institucional por RIPS, desde la Secretaría Distrital de Salud de Medellín.  El detalle de hallazgos de estos criterios por UPGD y su correlación con los hallazgos BRI, se aprecia a continuación:</a:t>
            </a:r>
            <a:endParaRPr sz="1200">
              <a:solidFill>
                <a:schemeClr val="dk1"/>
              </a:solidFill>
              <a:latin typeface="Arial Narrow"/>
              <a:ea typeface="Arial Narrow"/>
              <a:cs typeface="Arial Narrow"/>
              <a:sym typeface="Arial Narrow"/>
            </a:endParaRPr>
          </a:p>
        </p:txBody>
      </p:sp>
      <p:sp>
        <p:nvSpPr>
          <p:cNvPr id="2065" name="Google Shape;2065;p44"/>
          <p:cNvSpPr/>
          <p:nvPr/>
        </p:nvSpPr>
        <p:spPr>
          <a:xfrm>
            <a:off x="616337" y="4722990"/>
            <a:ext cx="6111494"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1. Número de UPGD según criterio para realización de Búsqueda Activa Institucional, BRI SSM, noviembre de 2022</a:t>
            </a:r>
            <a:endParaRPr sz="1050">
              <a:solidFill>
                <a:schemeClr val="dk1"/>
              </a:solidFill>
              <a:latin typeface="Arial Narrow"/>
              <a:ea typeface="Arial Narrow"/>
              <a:cs typeface="Arial Narrow"/>
              <a:sym typeface="Arial Narrow"/>
            </a:endParaRPr>
          </a:p>
        </p:txBody>
      </p:sp>
      <p:pic>
        <p:nvPicPr>
          <p:cNvPr id="2066" name="Google Shape;2066;p44"/>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2067" name="Google Shape;2067;p44"/>
          <p:cNvGrpSpPr/>
          <p:nvPr/>
        </p:nvGrpSpPr>
        <p:grpSpPr>
          <a:xfrm>
            <a:off x="0" y="14519"/>
            <a:ext cx="7200898" cy="2078231"/>
            <a:chOff x="0" y="14519"/>
            <a:chExt cx="7200898" cy="2078231"/>
          </a:xfrm>
        </p:grpSpPr>
        <p:sp>
          <p:nvSpPr>
            <p:cNvPr id="2068" name="Google Shape;2068;p44"/>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noviembre de 2022 -  Reporte Semanas 01 a 44</a:t>
              </a:r>
              <a:endParaRPr sz="1200">
                <a:solidFill>
                  <a:schemeClr val="dk1"/>
                </a:solidFill>
                <a:latin typeface="Times New Roman"/>
                <a:ea typeface="Times New Roman"/>
                <a:cs typeface="Times New Roman"/>
                <a:sym typeface="Times New Roman"/>
              </a:endParaRPr>
            </a:p>
          </p:txBody>
        </p:sp>
        <p:sp>
          <p:nvSpPr>
            <p:cNvPr id="2069" name="Google Shape;2069;p44"/>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070" name="Google Shape;2070;p44"/>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2071" name="Google Shape;2071;p44"/>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pic>
        <p:nvPicPr>
          <p:cNvPr id="2072" name="Google Shape;2072;p44"/>
          <p:cNvPicPr preferRelativeResize="0"/>
          <p:nvPr/>
        </p:nvPicPr>
        <p:blipFill rotWithShape="1">
          <a:blip r:embed="rId5">
            <a:alphaModFix/>
          </a:blip>
          <a:srcRect b="0" l="0" r="0" t="0"/>
          <a:stretch/>
        </p:blipFill>
        <p:spPr>
          <a:xfrm>
            <a:off x="391857" y="5044906"/>
            <a:ext cx="6592969" cy="334351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7" name="Shape 2077"/>
        <p:cNvGrpSpPr/>
        <p:nvPr/>
      </p:nvGrpSpPr>
      <p:grpSpPr>
        <a:xfrm>
          <a:off x="0" y="0"/>
          <a:ext cx="0" cy="0"/>
          <a:chOff x="0" y="0"/>
          <a:chExt cx="0" cy="0"/>
        </a:xfrm>
      </p:grpSpPr>
      <p:sp>
        <p:nvSpPr>
          <p:cNvPr id="2078" name="Google Shape;2078;p4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45</a:t>
            </a:r>
            <a:endParaRPr b="1" sz="1050">
              <a:solidFill>
                <a:schemeClr val="dk1"/>
              </a:solidFill>
              <a:latin typeface="Arial Narrow"/>
              <a:ea typeface="Arial Narrow"/>
              <a:cs typeface="Arial Narrow"/>
              <a:sym typeface="Arial Narrow"/>
            </a:endParaRPr>
          </a:p>
        </p:txBody>
      </p:sp>
      <p:sp>
        <p:nvSpPr>
          <p:cNvPr id="2079" name="Google Shape;2079;p45"/>
          <p:cNvSpPr txBox="1"/>
          <p:nvPr>
            <p:ph type="title"/>
          </p:nvPr>
        </p:nvSpPr>
        <p:spPr>
          <a:xfrm>
            <a:off x="149005" y="2339752"/>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600"/>
              <a:buFont typeface="Arial Narrow"/>
              <a:buNone/>
            </a:pPr>
            <a:r>
              <a:rPr b="1" lang="es-ES" sz="1600">
                <a:latin typeface="Arial Narrow"/>
                <a:ea typeface="Arial Narrow"/>
                <a:cs typeface="Arial Narrow"/>
                <a:sym typeface="Arial Narrow"/>
              </a:rPr>
              <a:t>Búsqueda activa institucional</a:t>
            </a:r>
            <a:endParaRPr/>
          </a:p>
        </p:txBody>
      </p:sp>
      <p:sp>
        <p:nvSpPr>
          <p:cNvPr id="2080" name="Google Shape;2080;p45"/>
          <p:cNvSpPr/>
          <p:nvPr/>
        </p:nvSpPr>
        <p:spPr>
          <a:xfrm>
            <a:off x="355255" y="2995154"/>
            <a:ext cx="6523829"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050">
                <a:solidFill>
                  <a:schemeClr val="dk1"/>
                </a:solidFill>
                <a:latin typeface="Arial Narrow"/>
                <a:ea typeface="Arial Narrow"/>
                <a:cs typeface="Arial Narrow"/>
                <a:sym typeface="Arial Narrow"/>
              </a:rPr>
              <a:t>Tabla 2. Correlación  de UPGD con silencio en la notificación/ UPGD con casos no notificados para el criterio,  BRI SSM, noviembre de 2022</a:t>
            </a:r>
            <a:endParaRPr sz="1050">
              <a:solidFill>
                <a:schemeClr val="dk1"/>
              </a:solidFill>
              <a:latin typeface="Arial Narrow"/>
              <a:ea typeface="Arial Narrow"/>
              <a:cs typeface="Arial Narrow"/>
              <a:sym typeface="Arial Narrow"/>
            </a:endParaRPr>
          </a:p>
        </p:txBody>
      </p:sp>
      <p:pic>
        <p:nvPicPr>
          <p:cNvPr id="2081" name="Google Shape;2081;p45"/>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2082" name="Google Shape;2082;p45"/>
          <p:cNvGrpSpPr/>
          <p:nvPr/>
        </p:nvGrpSpPr>
        <p:grpSpPr>
          <a:xfrm>
            <a:off x="0" y="14519"/>
            <a:ext cx="7200898" cy="2078230"/>
            <a:chOff x="0" y="14519"/>
            <a:chExt cx="7200898" cy="2078230"/>
          </a:xfrm>
        </p:grpSpPr>
        <p:sp>
          <p:nvSpPr>
            <p:cNvPr id="2083" name="Google Shape;2083;p45"/>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084" name="Google Shape;2084;p45"/>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2085" name="Google Shape;2085;p45"/>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086" name="Google Shape;2086;p45"/>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noviembre de 2022 -  Reporte Semanas 01 a 44</a:t>
            </a:r>
            <a:endParaRPr sz="1200">
              <a:solidFill>
                <a:schemeClr val="dk1"/>
              </a:solidFill>
              <a:latin typeface="Times New Roman"/>
              <a:ea typeface="Times New Roman"/>
              <a:cs typeface="Times New Roman"/>
              <a:sym typeface="Times New Roman"/>
            </a:endParaRPr>
          </a:p>
        </p:txBody>
      </p:sp>
      <p:pic>
        <p:nvPicPr>
          <p:cNvPr id="2087" name="Google Shape;2087;p45"/>
          <p:cNvPicPr preferRelativeResize="0"/>
          <p:nvPr/>
        </p:nvPicPr>
        <p:blipFill rotWithShape="1">
          <a:blip r:embed="rId5">
            <a:alphaModFix/>
          </a:blip>
          <a:srcRect b="0" l="0" r="0" t="0"/>
          <a:stretch/>
        </p:blipFill>
        <p:spPr>
          <a:xfrm>
            <a:off x="628392" y="3776402"/>
            <a:ext cx="5944115" cy="201973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2" name="Shape 2092"/>
        <p:cNvGrpSpPr/>
        <p:nvPr/>
      </p:nvGrpSpPr>
      <p:grpSpPr>
        <a:xfrm>
          <a:off x="0" y="0"/>
          <a:ext cx="0" cy="0"/>
          <a:chOff x="0" y="0"/>
          <a:chExt cx="0" cy="0"/>
        </a:xfrm>
      </p:grpSpPr>
      <p:sp>
        <p:nvSpPr>
          <p:cNvPr id="2093" name="Google Shape;2093;p4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46</a:t>
            </a:r>
            <a:endParaRPr b="1" sz="1050">
              <a:solidFill>
                <a:schemeClr val="dk1"/>
              </a:solidFill>
              <a:latin typeface="Arial Narrow"/>
              <a:ea typeface="Arial Narrow"/>
              <a:cs typeface="Arial Narrow"/>
              <a:sym typeface="Arial Narrow"/>
            </a:endParaRPr>
          </a:p>
        </p:txBody>
      </p:sp>
      <p:sp>
        <p:nvSpPr>
          <p:cNvPr id="2094" name="Google Shape;2094;p46"/>
          <p:cNvSpPr/>
          <p:nvPr/>
        </p:nvSpPr>
        <p:spPr>
          <a:xfrm>
            <a:off x="1728242" y="4307948"/>
            <a:ext cx="3403172"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Tabla 3. EISP no notificados,  BRI SSM, noviembre de 2022</a:t>
            </a:r>
            <a:endParaRPr b="1" sz="1050">
              <a:solidFill>
                <a:schemeClr val="dk1"/>
              </a:solidFill>
              <a:latin typeface="Arial Narrow"/>
              <a:ea typeface="Arial Narrow"/>
              <a:cs typeface="Arial Narrow"/>
              <a:sym typeface="Arial Narrow"/>
            </a:endParaRPr>
          </a:p>
        </p:txBody>
      </p:sp>
      <p:sp>
        <p:nvSpPr>
          <p:cNvPr id="2095" name="Google Shape;2095;p46"/>
          <p:cNvSpPr/>
          <p:nvPr/>
        </p:nvSpPr>
        <p:spPr>
          <a:xfrm>
            <a:off x="288082" y="2225121"/>
            <a:ext cx="6794731"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En línea con el ajuste al protocolo BRI para el distrito, el análisis de los criterios para la realización de la BAI, la correlación entre el silencio en la notificación y la identificación de UPGD con casos por fuera del sistema arrojó 6 instituciones prestadoras de servicios de salud con eventos priorizados como indicadores BAI sin notificar: de a 2 para sarampión y para cáncer de mama,  y dengue, y de a 1 para dengue y tos ferina, respectivamente.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Se captaron 27 EISP sin notificar. De éstos, morbilidad materna extrema se encontró con mayor incidencia en la ausencia de la notificación con 16 casos (59.26%). Llama la atención, persiste el hallazgos de casos compatibles de eventos en eliminación -2 de sarampión y 2 de rubéola congénita -, situación que aumenta el riesgo de estos eventos vuelvan a instalarse en el territorio.</a:t>
            </a:r>
            <a:endParaRPr sz="1200">
              <a:solidFill>
                <a:schemeClr val="dk1"/>
              </a:solidFill>
              <a:latin typeface="Arial Narrow"/>
              <a:ea typeface="Arial Narrow"/>
              <a:cs typeface="Arial Narrow"/>
              <a:sym typeface="Arial Narrow"/>
            </a:endParaRPr>
          </a:p>
        </p:txBody>
      </p:sp>
      <p:pic>
        <p:nvPicPr>
          <p:cNvPr id="2096" name="Google Shape;2096;p46"/>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2097" name="Google Shape;2097;p46"/>
          <p:cNvGrpSpPr/>
          <p:nvPr/>
        </p:nvGrpSpPr>
        <p:grpSpPr>
          <a:xfrm>
            <a:off x="0" y="14519"/>
            <a:ext cx="7200898" cy="2078230"/>
            <a:chOff x="0" y="14519"/>
            <a:chExt cx="7200898" cy="2078230"/>
          </a:xfrm>
        </p:grpSpPr>
        <p:sp>
          <p:nvSpPr>
            <p:cNvPr id="2098" name="Google Shape;2098;p46"/>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099" name="Google Shape;2099;p46"/>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2100" name="Google Shape;2100;p46"/>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101" name="Google Shape;2101;p46"/>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noviembre de 2022 -  Reporte Semanas 01 a 44</a:t>
            </a:r>
            <a:endParaRPr sz="1200">
              <a:solidFill>
                <a:schemeClr val="dk1"/>
              </a:solidFill>
              <a:latin typeface="Times New Roman"/>
              <a:ea typeface="Times New Roman"/>
              <a:cs typeface="Times New Roman"/>
              <a:sym typeface="Times New Roman"/>
            </a:endParaRPr>
          </a:p>
        </p:txBody>
      </p:sp>
      <p:pic>
        <p:nvPicPr>
          <p:cNvPr id="2102" name="Google Shape;2102;p46"/>
          <p:cNvPicPr preferRelativeResize="0"/>
          <p:nvPr/>
        </p:nvPicPr>
        <p:blipFill rotWithShape="1">
          <a:blip r:embed="rId5">
            <a:alphaModFix/>
          </a:blip>
          <a:srcRect b="0" l="0" r="0" t="0"/>
          <a:stretch/>
        </p:blipFill>
        <p:spPr>
          <a:xfrm>
            <a:off x="1076638" y="4681588"/>
            <a:ext cx="5044092" cy="219466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7" name="Shape 2107"/>
        <p:cNvGrpSpPr/>
        <p:nvPr/>
      </p:nvGrpSpPr>
      <p:grpSpPr>
        <a:xfrm>
          <a:off x="0" y="0"/>
          <a:ext cx="0" cy="0"/>
          <a:chOff x="0" y="0"/>
          <a:chExt cx="0" cy="0"/>
        </a:xfrm>
      </p:grpSpPr>
      <p:sp>
        <p:nvSpPr>
          <p:cNvPr id="2108" name="Google Shape;2108;p4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47</a:t>
            </a:r>
            <a:endParaRPr b="1" sz="1050">
              <a:solidFill>
                <a:schemeClr val="dk1"/>
              </a:solidFill>
              <a:latin typeface="Arial Narrow"/>
              <a:ea typeface="Arial Narrow"/>
              <a:cs typeface="Arial Narrow"/>
              <a:sym typeface="Arial Narrow"/>
            </a:endParaRPr>
          </a:p>
        </p:txBody>
      </p:sp>
      <p:pic>
        <p:nvPicPr>
          <p:cNvPr id="2109" name="Google Shape;2109;p47"/>
          <p:cNvPicPr preferRelativeResize="0"/>
          <p:nvPr/>
        </p:nvPicPr>
        <p:blipFill rotWithShape="1">
          <a:blip r:embed="rId3">
            <a:alphaModFix/>
          </a:blip>
          <a:srcRect b="0" l="0" r="0" t="0"/>
          <a:stretch/>
        </p:blipFill>
        <p:spPr>
          <a:xfrm>
            <a:off x="6712302" y="8695344"/>
            <a:ext cx="436191" cy="337944"/>
          </a:xfrm>
          <a:prstGeom prst="rect">
            <a:avLst/>
          </a:prstGeom>
          <a:noFill/>
          <a:ln>
            <a:noFill/>
          </a:ln>
        </p:spPr>
      </p:pic>
      <p:pic>
        <p:nvPicPr>
          <p:cNvPr id="2110" name="Google Shape;2110;p47"/>
          <p:cNvPicPr preferRelativeResize="0"/>
          <p:nvPr/>
        </p:nvPicPr>
        <p:blipFill rotWithShape="1">
          <a:blip r:embed="rId4">
            <a:alphaModFix/>
          </a:blip>
          <a:srcRect b="0" l="-2" r="40938" t="0"/>
          <a:stretch/>
        </p:blipFill>
        <p:spPr>
          <a:xfrm>
            <a:off x="0" y="2275443"/>
            <a:ext cx="7200900" cy="6880924"/>
          </a:xfrm>
          <a:prstGeom prst="rect">
            <a:avLst/>
          </a:prstGeom>
          <a:noFill/>
          <a:ln>
            <a:noFill/>
          </a:ln>
        </p:spPr>
      </p:pic>
      <p:grpSp>
        <p:nvGrpSpPr>
          <p:cNvPr id="2111" name="Google Shape;2111;p47"/>
          <p:cNvGrpSpPr/>
          <p:nvPr/>
        </p:nvGrpSpPr>
        <p:grpSpPr>
          <a:xfrm>
            <a:off x="1728242" y="2275443"/>
            <a:ext cx="5305921" cy="6880924"/>
            <a:chOff x="7461810" y="-36659"/>
            <a:chExt cx="4447883" cy="6903934"/>
          </a:xfrm>
        </p:grpSpPr>
        <p:sp>
          <p:nvSpPr>
            <p:cNvPr id="2112" name="Google Shape;2112;p47"/>
            <p:cNvSpPr/>
            <p:nvPr/>
          </p:nvSpPr>
          <p:spPr>
            <a:xfrm>
              <a:off x="7461810" y="-27296"/>
              <a:ext cx="4315226" cy="6894571"/>
            </a:xfrm>
            <a:custGeom>
              <a:rect b="b" l="l" r="r" t="t"/>
              <a:pathLst>
                <a:path extrusionOk="0" h="6894571" w="4315226">
                  <a:moveTo>
                    <a:pt x="614150" y="0"/>
                  </a:moveTo>
                  <a:lnTo>
                    <a:pt x="4315226" y="27295"/>
                  </a:lnTo>
                  <a:lnTo>
                    <a:pt x="3673781" y="6894571"/>
                  </a:lnTo>
                  <a:lnTo>
                    <a:pt x="0" y="6894571"/>
                  </a:lnTo>
                  <a:lnTo>
                    <a:pt x="614150" y="0"/>
                  </a:lnTo>
                  <a:close/>
                </a:path>
              </a:pathLst>
            </a:custGeom>
            <a:solidFill>
              <a:srgbClr val="0099CC">
                <a:alpha val="7764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13" name="Google Shape;2113;p47"/>
            <p:cNvCxnSpPr/>
            <p:nvPr/>
          </p:nvCxnSpPr>
          <p:spPr>
            <a:xfrm flipH="1">
              <a:off x="11280577" y="-36659"/>
              <a:ext cx="629116" cy="6890287"/>
            </a:xfrm>
            <a:prstGeom prst="straightConnector1">
              <a:avLst/>
            </a:prstGeom>
            <a:noFill/>
            <a:ln cap="flat" cmpd="sng" w="38100">
              <a:solidFill>
                <a:schemeClr val="lt1"/>
              </a:solidFill>
              <a:prstDash val="solid"/>
              <a:round/>
              <a:headEnd len="sm" w="sm" type="none"/>
              <a:tailEnd len="sm" w="sm" type="none"/>
            </a:ln>
          </p:spPr>
        </p:cxnSp>
      </p:grpSp>
      <p:sp>
        <p:nvSpPr>
          <p:cNvPr id="2114" name="Google Shape;2114;p47"/>
          <p:cNvSpPr txBox="1"/>
          <p:nvPr/>
        </p:nvSpPr>
        <p:spPr>
          <a:xfrm>
            <a:off x="2520330" y="4554942"/>
            <a:ext cx="3502566"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s-ES" sz="3600">
                <a:solidFill>
                  <a:schemeClr val="lt1"/>
                </a:solidFill>
                <a:latin typeface="Libre Franklin Black"/>
                <a:ea typeface="Libre Franklin Black"/>
                <a:cs typeface="Libre Franklin Black"/>
                <a:sym typeface="Libre Franklin Black"/>
              </a:rPr>
              <a:t>Gracias</a:t>
            </a:r>
            <a:endParaRPr/>
          </a:p>
          <a:p>
            <a:pPr indent="0" lvl="0" marL="0" marR="0" rtl="0" algn="ctr">
              <a:spcBef>
                <a:spcPts val="0"/>
              </a:spcBef>
              <a:spcAft>
                <a:spcPts val="0"/>
              </a:spcAft>
              <a:buNone/>
            </a:pPr>
            <a:r>
              <a:rPr i="1" lang="es-ES" sz="3600">
                <a:solidFill>
                  <a:schemeClr val="lt1"/>
                </a:solidFill>
                <a:latin typeface="Libre Franklin Black"/>
                <a:ea typeface="Libre Franklin Black"/>
                <a:cs typeface="Libre Franklin Black"/>
                <a:sym typeface="Libre Franklin Black"/>
              </a:rPr>
              <a:t>Equipo de Vigilancia epidemiológica y Sistemas de información</a:t>
            </a:r>
            <a:endParaRPr i="1" sz="5400">
              <a:solidFill>
                <a:schemeClr val="lt1"/>
              </a:solidFill>
              <a:latin typeface="Libre Franklin Black"/>
              <a:ea typeface="Libre Franklin Black"/>
              <a:cs typeface="Libre Franklin Black"/>
              <a:sym typeface="Libre Franklin Black"/>
            </a:endParaRPr>
          </a:p>
        </p:txBody>
      </p:sp>
      <p:sp>
        <p:nvSpPr>
          <p:cNvPr id="2115" name="Google Shape;2115;p47"/>
          <p:cNvSpPr txBox="1"/>
          <p:nvPr/>
        </p:nvSpPr>
        <p:spPr>
          <a:xfrm>
            <a:off x="2502805" y="6876256"/>
            <a:ext cx="3598545" cy="4514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9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nvGrpSpPr>
          <p:cNvPr id="2116" name="Google Shape;2116;p47"/>
          <p:cNvGrpSpPr/>
          <p:nvPr/>
        </p:nvGrpSpPr>
        <p:grpSpPr>
          <a:xfrm>
            <a:off x="0" y="14519"/>
            <a:ext cx="7200898" cy="2078230"/>
            <a:chOff x="0" y="14519"/>
            <a:chExt cx="7200898" cy="2078230"/>
          </a:xfrm>
        </p:grpSpPr>
        <p:sp>
          <p:nvSpPr>
            <p:cNvPr id="2117" name="Google Shape;2117;p47"/>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118" name="Google Shape;2118;p47"/>
            <p:cNvPicPr preferRelativeResize="0"/>
            <p:nvPr/>
          </p:nvPicPr>
          <p:blipFill rotWithShape="1">
            <a:blip r:embed="rId5">
              <a:alphaModFix/>
            </a:blip>
            <a:srcRect b="0" l="0" r="0" t="0"/>
            <a:stretch/>
          </p:blipFill>
          <p:spPr>
            <a:xfrm>
              <a:off x="4752578" y="321103"/>
              <a:ext cx="2448320" cy="1771646"/>
            </a:xfrm>
            <a:prstGeom prst="rect">
              <a:avLst/>
            </a:prstGeom>
            <a:noFill/>
            <a:ln>
              <a:noFill/>
            </a:ln>
          </p:spPr>
        </p:pic>
        <p:sp>
          <p:nvSpPr>
            <p:cNvPr id="2119" name="Google Shape;2119;p47"/>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120" name="Google Shape;2120;p47"/>
          <p:cNvSpPr txBox="1"/>
          <p:nvPr/>
        </p:nvSpPr>
        <p:spPr>
          <a:xfrm>
            <a:off x="576114" y="1684583"/>
            <a:ext cx="3816424"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12 de 2022 - Reporte Semanas 1 a 48 (Hasta diciembre 02 de 2022)</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
          <p:cNvSpPr/>
          <p:nvPr/>
        </p:nvSpPr>
        <p:spPr>
          <a:xfrm>
            <a:off x="0" y="23621"/>
            <a:ext cx="7200900" cy="460879"/>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9" name="Google Shape;159;p5"/>
          <p:cNvGrpSpPr/>
          <p:nvPr/>
        </p:nvGrpSpPr>
        <p:grpSpPr>
          <a:xfrm>
            <a:off x="277404" y="105617"/>
            <a:ext cx="3446504" cy="276999"/>
            <a:chOff x="2448322" y="74775"/>
            <a:chExt cx="3446504" cy="276999"/>
          </a:xfrm>
        </p:grpSpPr>
        <p:sp>
          <p:nvSpPr>
            <p:cNvPr id="160" name="Google Shape;160;p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1" name="Google Shape;161;p5"/>
            <p:cNvCxnSpPr>
              <a:stCxn id="16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2" name="Google Shape;162;p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pic>
        <p:nvPicPr>
          <p:cNvPr id="163" name="Google Shape;163;p5"/>
          <p:cNvPicPr preferRelativeResize="0"/>
          <p:nvPr/>
        </p:nvPicPr>
        <p:blipFill rotWithShape="1">
          <a:blip r:embed="rId3">
            <a:alphaModFix/>
          </a:blip>
          <a:srcRect b="0" l="31453" r="56934" t="7635"/>
          <a:stretch/>
        </p:blipFill>
        <p:spPr>
          <a:xfrm>
            <a:off x="1934415" y="828686"/>
            <a:ext cx="551793" cy="785935"/>
          </a:xfrm>
          <a:prstGeom prst="rect">
            <a:avLst/>
          </a:prstGeom>
          <a:noFill/>
          <a:ln>
            <a:noFill/>
          </a:ln>
        </p:spPr>
      </p:pic>
      <p:sp>
        <p:nvSpPr>
          <p:cNvPr id="164" name="Google Shape;164;p5"/>
          <p:cNvSpPr/>
          <p:nvPr/>
        </p:nvSpPr>
        <p:spPr>
          <a:xfrm>
            <a:off x="419910" y="1741916"/>
            <a:ext cx="790983"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61,2%</a:t>
            </a:r>
            <a:endParaRPr b="1" sz="1600">
              <a:solidFill>
                <a:schemeClr val="dk1"/>
              </a:solidFill>
              <a:latin typeface="Arial Narrow"/>
              <a:ea typeface="Arial Narrow"/>
              <a:cs typeface="Arial Narrow"/>
              <a:sym typeface="Arial Narrow"/>
            </a:endParaRPr>
          </a:p>
        </p:txBody>
      </p:sp>
      <p:sp>
        <p:nvSpPr>
          <p:cNvPr id="165" name="Google Shape;165;p5"/>
          <p:cNvSpPr/>
          <p:nvPr/>
        </p:nvSpPr>
        <p:spPr>
          <a:xfrm>
            <a:off x="1787995" y="1741916"/>
            <a:ext cx="81103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38,8%</a:t>
            </a:r>
            <a:endParaRPr b="1" sz="1600">
              <a:solidFill>
                <a:schemeClr val="dk1"/>
              </a:solidFill>
              <a:latin typeface="Arial Narrow"/>
              <a:ea typeface="Arial Narrow"/>
              <a:cs typeface="Arial Narrow"/>
              <a:sym typeface="Arial Narrow"/>
            </a:endParaRPr>
          </a:p>
        </p:txBody>
      </p:sp>
      <p:sp>
        <p:nvSpPr>
          <p:cNvPr id="166" name="Google Shape;166;p5"/>
          <p:cNvSpPr/>
          <p:nvPr/>
        </p:nvSpPr>
        <p:spPr>
          <a:xfrm>
            <a:off x="3227117" y="1765356"/>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42,0%</a:t>
            </a:r>
            <a:endParaRPr b="1" sz="1600">
              <a:solidFill>
                <a:schemeClr val="dk1"/>
              </a:solidFill>
              <a:latin typeface="Arial Narrow"/>
              <a:ea typeface="Arial Narrow"/>
              <a:cs typeface="Arial Narrow"/>
              <a:sym typeface="Arial Narrow"/>
            </a:endParaRPr>
          </a:p>
        </p:txBody>
      </p:sp>
      <p:sp>
        <p:nvSpPr>
          <p:cNvPr id="167" name="Google Shape;167;p5"/>
          <p:cNvSpPr/>
          <p:nvPr/>
        </p:nvSpPr>
        <p:spPr>
          <a:xfrm>
            <a:off x="4559644" y="1789214"/>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8,4%</a:t>
            </a:r>
            <a:endParaRPr b="1" sz="1600">
              <a:solidFill>
                <a:schemeClr val="dk1"/>
              </a:solidFill>
              <a:latin typeface="Arial Narrow"/>
              <a:ea typeface="Arial Narrow"/>
              <a:cs typeface="Arial Narrow"/>
              <a:sym typeface="Arial Narrow"/>
            </a:endParaRPr>
          </a:p>
        </p:txBody>
      </p:sp>
      <p:pic>
        <p:nvPicPr>
          <p:cNvPr id="168" name="Google Shape;168;p5"/>
          <p:cNvPicPr preferRelativeResize="0"/>
          <p:nvPr/>
        </p:nvPicPr>
        <p:blipFill rotWithShape="1">
          <a:blip r:embed="rId4">
            <a:alphaModFix/>
          </a:blip>
          <a:srcRect b="0" l="58247" r="0" t="0"/>
          <a:stretch/>
        </p:blipFill>
        <p:spPr>
          <a:xfrm>
            <a:off x="1964656" y="2510820"/>
            <a:ext cx="1157125" cy="1039258"/>
          </a:xfrm>
          <a:prstGeom prst="rect">
            <a:avLst/>
          </a:prstGeom>
          <a:noFill/>
          <a:ln>
            <a:noFill/>
          </a:ln>
        </p:spPr>
      </p:pic>
      <p:pic>
        <p:nvPicPr>
          <p:cNvPr id="169" name="Google Shape;169;p5"/>
          <p:cNvPicPr preferRelativeResize="0"/>
          <p:nvPr/>
        </p:nvPicPr>
        <p:blipFill rotWithShape="1">
          <a:blip r:embed="rId5">
            <a:alphaModFix/>
          </a:blip>
          <a:srcRect b="0" l="0" r="50000" t="0"/>
          <a:stretch/>
        </p:blipFill>
        <p:spPr>
          <a:xfrm>
            <a:off x="3700336" y="2411760"/>
            <a:ext cx="1268412" cy="1111250"/>
          </a:xfrm>
          <a:prstGeom prst="rect">
            <a:avLst/>
          </a:prstGeom>
          <a:noFill/>
          <a:ln>
            <a:noFill/>
          </a:ln>
        </p:spPr>
      </p:pic>
      <p:pic>
        <p:nvPicPr>
          <p:cNvPr id="170" name="Google Shape;170;p5"/>
          <p:cNvPicPr preferRelativeResize="0"/>
          <p:nvPr/>
        </p:nvPicPr>
        <p:blipFill rotWithShape="1">
          <a:blip r:embed="rId4">
            <a:alphaModFix/>
          </a:blip>
          <a:srcRect b="0" l="0" r="48966" t="0"/>
          <a:stretch/>
        </p:blipFill>
        <p:spPr>
          <a:xfrm>
            <a:off x="332260" y="2650922"/>
            <a:ext cx="1306822" cy="960264"/>
          </a:xfrm>
          <a:prstGeom prst="rect">
            <a:avLst/>
          </a:prstGeom>
          <a:noFill/>
          <a:ln>
            <a:noFill/>
          </a:ln>
        </p:spPr>
      </p:pic>
      <p:pic>
        <p:nvPicPr>
          <p:cNvPr id="171" name="Google Shape;171;p5"/>
          <p:cNvPicPr preferRelativeResize="0"/>
          <p:nvPr/>
        </p:nvPicPr>
        <p:blipFill rotWithShape="1">
          <a:blip r:embed="rId5">
            <a:alphaModFix/>
          </a:blip>
          <a:srcRect b="0" l="50528" r="0" t="0"/>
          <a:stretch/>
        </p:blipFill>
        <p:spPr>
          <a:xfrm>
            <a:off x="5497770" y="2465642"/>
            <a:ext cx="1255027" cy="1111250"/>
          </a:xfrm>
          <a:prstGeom prst="rect">
            <a:avLst/>
          </a:prstGeom>
          <a:noFill/>
          <a:ln>
            <a:noFill/>
          </a:ln>
        </p:spPr>
      </p:pic>
      <p:graphicFrame>
        <p:nvGraphicFramePr>
          <p:cNvPr id="172" name="Google Shape;172;p5"/>
          <p:cNvGraphicFramePr/>
          <p:nvPr/>
        </p:nvGraphicFramePr>
        <p:xfrm>
          <a:off x="144066" y="3523010"/>
          <a:ext cx="3000000" cy="3000000"/>
        </p:xfrm>
        <a:graphic>
          <a:graphicData uri="http://schemas.openxmlformats.org/drawingml/2006/table">
            <a:tbl>
              <a:tblPr bandRow="1" firstRow="1">
                <a:noFill/>
                <a:tableStyleId>{265C97FA-FB6C-4433-B2D9-C5D12211BE7C}</a:tableStyleId>
              </a:tblPr>
              <a:tblGrid>
                <a:gridCol w="1631400"/>
                <a:gridCol w="1664025"/>
                <a:gridCol w="1822500"/>
                <a:gridCol w="1866850"/>
              </a:tblGrid>
              <a:tr h="370850">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Privados de la Libertad</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Habitante</a:t>
                      </a:r>
                      <a:r>
                        <a:rPr b="1" lang="es-ES" sz="1200" u="sng">
                          <a:latin typeface="Arial Narrow"/>
                          <a:ea typeface="Arial Narrow"/>
                          <a:cs typeface="Arial Narrow"/>
                          <a:sym typeface="Arial Narrow"/>
                        </a:rPr>
                        <a:t> de calle</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Profesionales de la</a:t>
                      </a:r>
                      <a:r>
                        <a:rPr b="1" lang="es-ES" sz="1200" u="sng">
                          <a:latin typeface="Arial Narrow"/>
                          <a:ea typeface="Arial Narrow"/>
                          <a:cs typeface="Arial Narrow"/>
                          <a:sym typeface="Arial Narrow"/>
                        </a:rPr>
                        <a:t> salud</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Población Migrante</a:t>
                      </a:r>
                      <a:endParaRPr b="1" sz="1200" u="sng">
                        <a:solidFill>
                          <a:srgbClr val="000000"/>
                        </a:solidFill>
                        <a:latin typeface="Arial Narrow"/>
                        <a:ea typeface="Arial Narrow"/>
                        <a:cs typeface="Arial Narrow"/>
                        <a:sym typeface="Arial Narrow"/>
                      </a:endParaRPr>
                    </a:p>
                  </a:txBody>
                  <a:tcPr marT="45725" marB="45725" marR="91450" marL="91450"/>
                </a:tc>
              </a:tr>
            </a:tbl>
          </a:graphicData>
        </a:graphic>
      </p:graphicFrame>
      <p:sp>
        <p:nvSpPr>
          <p:cNvPr id="173" name="Google Shape;173;p5"/>
          <p:cNvSpPr/>
          <p:nvPr/>
        </p:nvSpPr>
        <p:spPr>
          <a:xfrm>
            <a:off x="529379" y="3801192"/>
            <a:ext cx="89388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18 casos</a:t>
            </a:r>
            <a:endParaRPr b="1" sz="1400">
              <a:solidFill>
                <a:schemeClr val="dk1"/>
              </a:solidFill>
              <a:latin typeface="Arial Narrow"/>
              <a:ea typeface="Arial Narrow"/>
              <a:cs typeface="Arial Narrow"/>
              <a:sym typeface="Arial Narrow"/>
            </a:endParaRPr>
          </a:p>
        </p:txBody>
      </p:sp>
      <p:sp>
        <p:nvSpPr>
          <p:cNvPr id="174" name="Google Shape;174;p5"/>
          <p:cNvSpPr/>
          <p:nvPr/>
        </p:nvSpPr>
        <p:spPr>
          <a:xfrm>
            <a:off x="2079654" y="3801192"/>
            <a:ext cx="971485"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56 casos</a:t>
            </a:r>
            <a:endParaRPr b="1" sz="1400">
              <a:solidFill>
                <a:schemeClr val="dk1"/>
              </a:solidFill>
              <a:latin typeface="Arial Narrow"/>
              <a:ea typeface="Arial Narrow"/>
              <a:cs typeface="Arial Narrow"/>
              <a:sym typeface="Arial Narrow"/>
            </a:endParaRPr>
          </a:p>
        </p:txBody>
      </p:sp>
      <p:sp>
        <p:nvSpPr>
          <p:cNvPr id="175" name="Google Shape;175;p5"/>
          <p:cNvSpPr/>
          <p:nvPr/>
        </p:nvSpPr>
        <p:spPr>
          <a:xfrm>
            <a:off x="3964508" y="3793100"/>
            <a:ext cx="880066"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26 casos</a:t>
            </a:r>
            <a:endParaRPr b="1" sz="1400">
              <a:solidFill>
                <a:schemeClr val="dk1"/>
              </a:solidFill>
              <a:latin typeface="Arial Narrow"/>
              <a:ea typeface="Arial Narrow"/>
              <a:cs typeface="Arial Narrow"/>
              <a:sym typeface="Arial Narrow"/>
            </a:endParaRPr>
          </a:p>
        </p:txBody>
      </p:sp>
      <p:sp>
        <p:nvSpPr>
          <p:cNvPr id="176" name="Google Shape;176;p5"/>
          <p:cNvSpPr/>
          <p:nvPr/>
        </p:nvSpPr>
        <p:spPr>
          <a:xfrm>
            <a:off x="5803688" y="3801192"/>
            <a:ext cx="893106"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79 casos</a:t>
            </a:r>
            <a:endParaRPr b="1" sz="1400">
              <a:solidFill>
                <a:schemeClr val="dk1"/>
              </a:solidFill>
              <a:latin typeface="Arial Narrow"/>
              <a:ea typeface="Arial Narrow"/>
              <a:cs typeface="Arial Narrow"/>
              <a:sym typeface="Arial Narrow"/>
            </a:endParaRPr>
          </a:p>
        </p:txBody>
      </p:sp>
      <p:pic>
        <p:nvPicPr>
          <p:cNvPr id="177" name="Google Shape;177;p5"/>
          <p:cNvPicPr preferRelativeResize="0"/>
          <p:nvPr/>
        </p:nvPicPr>
        <p:blipFill rotWithShape="1">
          <a:blip r:embed="rId6">
            <a:alphaModFix/>
          </a:blip>
          <a:srcRect b="0" l="0" r="0" t="0"/>
          <a:stretch/>
        </p:blipFill>
        <p:spPr>
          <a:xfrm>
            <a:off x="5688682" y="942404"/>
            <a:ext cx="1344613" cy="650082"/>
          </a:xfrm>
          <a:prstGeom prst="rect">
            <a:avLst/>
          </a:prstGeom>
          <a:noFill/>
          <a:ln>
            <a:noFill/>
          </a:ln>
        </p:spPr>
      </p:pic>
      <p:sp>
        <p:nvSpPr>
          <p:cNvPr id="178" name="Google Shape;178;p5"/>
          <p:cNvSpPr txBox="1"/>
          <p:nvPr/>
        </p:nvSpPr>
        <p:spPr>
          <a:xfrm>
            <a:off x="5899235" y="1509082"/>
            <a:ext cx="122960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Coinfección</a:t>
            </a:r>
            <a:endParaRPr b="1" sz="1200" u="sng">
              <a:solidFill>
                <a:schemeClr val="dk1"/>
              </a:solidFill>
              <a:latin typeface="Arial Narrow"/>
              <a:ea typeface="Arial Narrow"/>
              <a:cs typeface="Arial Narrow"/>
              <a:sym typeface="Arial Narrow"/>
            </a:endParaRPr>
          </a:p>
        </p:txBody>
      </p:sp>
      <p:sp>
        <p:nvSpPr>
          <p:cNvPr id="179" name="Google Shape;179;p5"/>
          <p:cNvSpPr/>
          <p:nvPr/>
        </p:nvSpPr>
        <p:spPr>
          <a:xfrm>
            <a:off x="5944799" y="1766114"/>
            <a:ext cx="80799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15,7%</a:t>
            </a:r>
            <a:endParaRPr b="1" sz="1600">
              <a:solidFill>
                <a:schemeClr val="dk1"/>
              </a:solidFill>
              <a:latin typeface="Arial Narrow"/>
              <a:ea typeface="Arial Narrow"/>
              <a:cs typeface="Arial Narrow"/>
              <a:sym typeface="Arial Narrow"/>
            </a:endParaRPr>
          </a:p>
        </p:txBody>
      </p:sp>
      <p:sp>
        <p:nvSpPr>
          <p:cNvPr id="180" name="Google Shape;180;p5"/>
          <p:cNvSpPr txBox="1"/>
          <p:nvPr/>
        </p:nvSpPr>
        <p:spPr>
          <a:xfrm>
            <a:off x="5746184" y="2097021"/>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330 casos</a:t>
            </a:r>
            <a:endParaRPr b="1" sz="1200">
              <a:solidFill>
                <a:schemeClr val="dk1"/>
              </a:solidFill>
              <a:latin typeface="Arial Narrow"/>
              <a:ea typeface="Arial Narrow"/>
              <a:cs typeface="Arial Narrow"/>
              <a:sym typeface="Arial Narrow"/>
            </a:endParaRPr>
          </a:p>
        </p:txBody>
      </p:sp>
      <p:sp>
        <p:nvSpPr>
          <p:cNvPr id="181" name="Google Shape;181;p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a:t>
            </a:r>
            <a:endParaRPr b="1" sz="1050">
              <a:solidFill>
                <a:schemeClr val="dk1"/>
              </a:solidFill>
              <a:latin typeface="Arial Narrow"/>
              <a:ea typeface="Arial Narrow"/>
              <a:cs typeface="Arial Narrow"/>
              <a:sym typeface="Arial Narrow"/>
            </a:endParaRPr>
          </a:p>
        </p:txBody>
      </p:sp>
      <p:sp>
        <p:nvSpPr>
          <p:cNvPr id="182" name="Google Shape;182;p5"/>
          <p:cNvSpPr txBox="1"/>
          <p:nvPr/>
        </p:nvSpPr>
        <p:spPr>
          <a:xfrm>
            <a:off x="655206" y="4806760"/>
            <a:ext cx="233134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Porcentaje de casos de tuberculosis</a:t>
            </a:r>
            <a:endParaRPr/>
          </a:p>
        </p:txBody>
      </p:sp>
      <p:cxnSp>
        <p:nvCxnSpPr>
          <p:cNvPr id="183" name="Google Shape;183;p5"/>
          <p:cNvCxnSpPr/>
          <p:nvPr/>
        </p:nvCxnSpPr>
        <p:spPr>
          <a:xfrm>
            <a:off x="4247918" y="5804229"/>
            <a:ext cx="2222505" cy="0"/>
          </a:xfrm>
          <a:prstGeom prst="straightConnector1">
            <a:avLst/>
          </a:prstGeom>
          <a:noFill/>
          <a:ln cap="flat" cmpd="sng" w="9525">
            <a:solidFill>
              <a:srgbClr val="002060"/>
            </a:solidFill>
            <a:prstDash val="solid"/>
            <a:round/>
            <a:headEnd len="sm" w="sm" type="none"/>
            <a:tailEnd len="med" w="med" type="oval"/>
          </a:ln>
        </p:spPr>
      </p:cxnSp>
      <p:cxnSp>
        <p:nvCxnSpPr>
          <p:cNvPr id="184" name="Google Shape;184;p5"/>
          <p:cNvCxnSpPr/>
          <p:nvPr/>
        </p:nvCxnSpPr>
        <p:spPr>
          <a:xfrm rot="10800000">
            <a:off x="745292" y="5804229"/>
            <a:ext cx="2259337" cy="0"/>
          </a:xfrm>
          <a:prstGeom prst="straightConnector1">
            <a:avLst/>
          </a:prstGeom>
          <a:noFill/>
          <a:ln cap="flat" cmpd="sng" w="9525">
            <a:solidFill>
              <a:srgbClr val="002060"/>
            </a:solidFill>
            <a:prstDash val="solid"/>
            <a:round/>
            <a:headEnd len="sm" w="sm" type="none"/>
            <a:tailEnd len="med" w="med" type="oval"/>
          </a:ln>
        </p:spPr>
      </p:cxnSp>
      <p:sp>
        <p:nvSpPr>
          <p:cNvPr id="185" name="Google Shape;185;p5"/>
          <p:cNvSpPr txBox="1"/>
          <p:nvPr/>
        </p:nvSpPr>
        <p:spPr>
          <a:xfrm>
            <a:off x="683841" y="5229646"/>
            <a:ext cx="864339"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82,5%</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Pulmonar</a:t>
            </a:r>
            <a:endParaRPr b="1" sz="1400">
              <a:solidFill>
                <a:schemeClr val="dk1"/>
              </a:solidFill>
              <a:latin typeface="Arial Narrow"/>
              <a:ea typeface="Arial Narrow"/>
              <a:cs typeface="Arial Narrow"/>
              <a:sym typeface="Arial Narrow"/>
            </a:endParaRPr>
          </a:p>
        </p:txBody>
      </p:sp>
      <p:sp>
        <p:nvSpPr>
          <p:cNvPr id="186" name="Google Shape;186;p5"/>
          <p:cNvSpPr txBox="1"/>
          <p:nvPr/>
        </p:nvSpPr>
        <p:spPr>
          <a:xfrm>
            <a:off x="1750759" y="5229646"/>
            <a:ext cx="122501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17,5%</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Extrapulmonar</a:t>
            </a:r>
            <a:endParaRPr b="1" sz="1400">
              <a:solidFill>
                <a:schemeClr val="dk1"/>
              </a:solidFill>
              <a:latin typeface="Arial Narrow"/>
              <a:ea typeface="Arial Narrow"/>
              <a:cs typeface="Arial Narrow"/>
              <a:sym typeface="Arial Narrow"/>
            </a:endParaRPr>
          </a:p>
        </p:txBody>
      </p:sp>
      <p:sp>
        <p:nvSpPr>
          <p:cNvPr id="187" name="Google Shape;187;p5"/>
          <p:cNvSpPr txBox="1"/>
          <p:nvPr/>
        </p:nvSpPr>
        <p:spPr>
          <a:xfrm>
            <a:off x="3924902" y="4811251"/>
            <a:ext cx="248718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Porcentaje de antecedente de tratamiento</a:t>
            </a:r>
            <a:endParaRPr/>
          </a:p>
        </p:txBody>
      </p:sp>
      <p:sp>
        <p:nvSpPr>
          <p:cNvPr id="188" name="Google Shape;188;p5"/>
          <p:cNvSpPr txBox="1"/>
          <p:nvPr/>
        </p:nvSpPr>
        <p:spPr>
          <a:xfrm>
            <a:off x="4156918" y="5241858"/>
            <a:ext cx="65915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89,9%</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Nuevo</a:t>
            </a:r>
            <a:endParaRPr b="1" sz="1400">
              <a:solidFill>
                <a:schemeClr val="dk1"/>
              </a:solidFill>
              <a:latin typeface="Arial Narrow"/>
              <a:ea typeface="Arial Narrow"/>
              <a:cs typeface="Arial Narrow"/>
              <a:sym typeface="Arial Narrow"/>
            </a:endParaRPr>
          </a:p>
        </p:txBody>
      </p:sp>
      <p:sp>
        <p:nvSpPr>
          <p:cNvPr id="189" name="Google Shape;189;p5"/>
          <p:cNvSpPr txBox="1"/>
          <p:nvPr/>
        </p:nvSpPr>
        <p:spPr>
          <a:xfrm>
            <a:off x="4867099" y="5243542"/>
            <a:ext cx="1603324"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10,1%</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Previamente tratado</a:t>
            </a:r>
            <a:endParaRPr b="1" sz="1400">
              <a:solidFill>
                <a:schemeClr val="dk1"/>
              </a:solidFill>
              <a:latin typeface="Arial Narrow"/>
              <a:ea typeface="Arial Narrow"/>
              <a:cs typeface="Arial Narrow"/>
              <a:sym typeface="Arial Narrow"/>
            </a:endParaRPr>
          </a:p>
        </p:txBody>
      </p:sp>
      <p:sp>
        <p:nvSpPr>
          <p:cNvPr id="190" name="Google Shape;190;p5"/>
          <p:cNvSpPr/>
          <p:nvPr/>
        </p:nvSpPr>
        <p:spPr>
          <a:xfrm>
            <a:off x="-3736" y="428021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1" name="Google Shape;191;p5"/>
          <p:cNvGrpSpPr/>
          <p:nvPr/>
        </p:nvGrpSpPr>
        <p:grpSpPr>
          <a:xfrm>
            <a:off x="242311" y="4362212"/>
            <a:ext cx="3486389" cy="276999"/>
            <a:chOff x="2448322" y="74775"/>
            <a:chExt cx="3486389" cy="276999"/>
          </a:xfrm>
        </p:grpSpPr>
        <p:sp>
          <p:nvSpPr>
            <p:cNvPr id="192" name="Google Shape;192;p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3" name="Google Shape;193;p5"/>
            <p:cNvCxnSpPr>
              <a:stCxn id="19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4" name="Google Shape;194;p5"/>
            <p:cNvSpPr txBox="1"/>
            <p:nvPr/>
          </p:nvSpPr>
          <p:spPr>
            <a:xfrm>
              <a:off x="3342423"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195" name="Google Shape;195;p5"/>
          <p:cNvSpPr/>
          <p:nvPr/>
        </p:nvSpPr>
        <p:spPr>
          <a:xfrm>
            <a:off x="420292" y="2089658"/>
            <a:ext cx="86113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1289 casos</a:t>
            </a:r>
            <a:endParaRPr/>
          </a:p>
        </p:txBody>
      </p:sp>
      <p:sp>
        <p:nvSpPr>
          <p:cNvPr id="196" name="Google Shape;196;p5"/>
          <p:cNvSpPr/>
          <p:nvPr/>
        </p:nvSpPr>
        <p:spPr>
          <a:xfrm>
            <a:off x="1833698" y="2089247"/>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806 casos</a:t>
            </a:r>
            <a:endParaRPr/>
          </a:p>
        </p:txBody>
      </p:sp>
      <p:sp>
        <p:nvSpPr>
          <p:cNvPr id="197" name="Google Shape;197;p5"/>
          <p:cNvSpPr/>
          <p:nvPr/>
        </p:nvSpPr>
        <p:spPr>
          <a:xfrm>
            <a:off x="3201413" y="2099679"/>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884 casos</a:t>
            </a:r>
            <a:endParaRPr/>
          </a:p>
        </p:txBody>
      </p:sp>
      <p:sp>
        <p:nvSpPr>
          <p:cNvPr id="198" name="Google Shape;198;p5"/>
          <p:cNvSpPr/>
          <p:nvPr/>
        </p:nvSpPr>
        <p:spPr>
          <a:xfrm>
            <a:off x="4607097" y="2107821"/>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177 casos</a:t>
            </a:r>
            <a:endParaRPr b="1" sz="1200">
              <a:solidFill>
                <a:schemeClr val="dk1"/>
              </a:solidFill>
              <a:latin typeface="Arial Narrow"/>
              <a:ea typeface="Arial Narrow"/>
              <a:cs typeface="Arial Narrow"/>
              <a:sym typeface="Arial Narrow"/>
            </a:endParaRPr>
          </a:p>
        </p:txBody>
      </p:sp>
      <p:pic>
        <p:nvPicPr>
          <p:cNvPr id="199" name="Google Shape;199;p5"/>
          <p:cNvPicPr preferRelativeResize="0"/>
          <p:nvPr/>
        </p:nvPicPr>
        <p:blipFill rotWithShape="1">
          <a:blip r:embed="rId3">
            <a:alphaModFix/>
          </a:blip>
          <a:srcRect b="0" l="0" r="86146" t="12580"/>
          <a:stretch/>
        </p:blipFill>
        <p:spPr>
          <a:xfrm>
            <a:off x="477736" y="830744"/>
            <a:ext cx="658263" cy="743858"/>
          </a:xfrm>
          <a:prstGeom prst="rect">
            <a:avLst/>
          </a:prstGeom>
          <a:noFill/>
          <a:ln>
            <a:noFill/>
          </a:ln>
        </p:spPr>
      </p:pic>
      <p:sp>
        <p:nvSpPr>
          <p:cNvPr id="200" name="Google Shape;200;p5"/>
          <p:cNvSpPr/>
          <p:nvPr/>
        </p:nvSpPr>
        <p:spPr>
          <a:xfrm>
            <a:off x="370561" y="1409280"/>
            <a:ext cx="8563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Masculino</a:t>
            </a:r>
            <a:endParaRPr/>
          </a:p>
        </p:txBody>
      </p:sp>
      <p:sp>
        <p:nvSpPr>
          <p:cNvPr id="201" name="Google Shape;201;p5"/>
          <p:cNvSpPr/>
          <p:nvPr/>
        </p:nvSpPr>
        <p:spPr>
          <a:xfrm>
            <a:off x="1791306" y="1393514"/>
            <a:ext cx="85632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02" name="Google Shape;202;p5"/>
          <p:cNvSpPr/>
          <p:nvPr/>
        </p:nvSpPr>
        <p:spPr>
          <a:xfrm>
            <a:off x="3034455" y="1461784"/>
            <a:ext cx="105830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Hospitalizado</a:t>
            </a:r>
            <a:endParaRPr b="1" sz="1200" u="sng">
              <a:solidFill>
                <a:srgbClr val="000000"/>
              </a:solidFill>
              <a:latin typeface="Arial Narrow"/>
              <a:ea typeface="Arial Narrow"/>
              <a:cs typeface="Arial Narrow"/>
              <a:sym typeface="Arial Narrow"/>
            </a:endParaRPr>
          </a:p>
        </p:txBody>
      </p:sp>
      <p:sp>
        <p:nvSpPr>
          <p:cNvPr id="203" name="Google Shape;203;p5"/>
          <p:cNvSpPr/>
          <p:nvPr/>
        </p:nvSpPr>
        <p:spPr>
          <a:xfrm>
            <a:off x="4510334" y="1509082"/>
            <a:ext cx="83869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t>
            </a:r>
            <a:r>
              <a:rPr b="1" lang="es-ES" sz="1200" u="sng">
                <a:solidFill>
                  <a:schemeClr val="dk1"/>
                </a:solidFill>
                <a:latin typeface="Arial Narrow"/>
                <a:ea typeface="Arial Narrow"/>
                <a:cs typeface="Arial Narrow"/>
                <a:sym typeface="Arial Narrow"/>
              </a:rPr>
              <a:t>Fallecidos</a:t>
            </a:r>
            <a:endParaRPr b="1" sz="1200" u="sng">
              <a:solidFill>
                <a:srgbClr val="000000"/>
              </a:solidFill>
              <a:latin typeface="Arial Narrow"/>
              <a:ea typeface="Arial Narrow"/>
              <a:cs typeface="Arial Narrow"/>
              <a:sym typeface="Arial Narrow"/>
            </a:endParaRPr>
          </a:p>
        </p:txBody>
      </p:sp>
      <p:grpSp>
        <p:nvGrpSpPr>
          <p:cNvPr id="204" name="Google Shape;204;p5"/>
          <p:cNvGrpSpPr/>
          <p:nvPr/>
        </p:nvGrpSpPr>
        <p:grpSpPr>
          <a:xfrm>
            <a:off x="432098" y="2303427"/>
            <a:ext cx="2369637" cy="436842"/>
            <a:chOff x="3060726" y="484500"/>
            <a:chExt cx="2369637" cy="436842"/>
          </a:xfrm>
        </p:grpSpPr>
        <p:sp>
          <p:nvSpPr>
            <p:cNvPr id="205" name="Google Shape;205;p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5"/>
            <p:cNvSpPr txBox="1"/>
            <p:nvPr/>
          </p:nvSpPr>
          <p:spPr>
            <a:xfrm>
              <a:off x="3060726" y="484500"/>
              <a:ext cx="232023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Poblaciones especiales</a:t>
              </a:r>
              <a:endParaRPr b="1" sz="1600">
                <a:solidFill>
                  <a:schemeClr val="dk1"/>
                </a:solidFill>
                <a:latin typeface="Arial Narrow"/>
                <a:ea typeface="Arial Narrow"/>
                <a:cs typeface="Arial Narrow"/>
                <a:sym typeface="Arial Narrow"/>
              </a:endParaRPr>
            </a:p>
          </p:txBody>
        </p:sp>
      </p:grpSp>
      <p:sp>
        <p:nvSpPr>
          <p:cNvPr id="207" name="Google Shape;207;p5"/>
          <p:cNvSpPr/>
          <p:nvPr/>
        </p:nvSpPr>
        <p:spPr>
          <a:xfrm>
            <a:off x="310623" y="8698710"/>
            <a:ext cx="6566214"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Figura Tasa de incidencia y numero  casos notificados de tuberculosis todas las formas por grupo de edad Medellín, a Periodo epidemiológico 12  acumulado de 2022. </a:t>
            </a:r>
            <a:endParaRPr b="1" sz="800">
              <a:solidFill>
                <a:schemeClr val="dk1"/>
              </a:solidFill>
              <a:latin typeface="Arial Narrow"/>
              <a:ea typeface="Arial Narrow"/>
              <a:cs typeface="Arial Narrow"/>
              <a:sym typeface="Arial Narrow"/>
            </a:endParaRPr>
          </a:p>
        </p:txBody>
      </p:sp>
      <p:pic>
        <p:nvPicPr>
          <p:cNvPr id="208" name="Google Shape;208;p5"/>
          <p:cNvPicPr preferRelativeResize="0"/>
          <p:nvPr/>
        </p:nvPicPr>
        <p:blipFill rotWithShape="1">
          <a:blip r:embed="rId7">
            <a:alphaModFix/>
          </a:blip>
          <a:srcRect b="0" l="10893" r="64411" t="0"/>
          <a:stretch/>
        </p:blipFill>
        <p:spPr>
          <a:xfrm>
            <a:off x="3111553" y="840721"/>
            <a:ext cx="904106" cy="743198"/>
          </a:xfrm>
          <a:prstGeom prst="rect">
            <a:avLst/>
          </a:prstGeom>
          <a:noFill/>
          <a:ln>
            <a:noFill/>
          </a:ln>
        </p:spPr>
      </p:pic>
      <p:pic>
        <p:nvPicPr>
          <p:cNvPr id="209" name="Google Shape;209;p5"/>
          <p:cNvPicPr preferRelativeResize="0"/>
          <p:nvPr/>
        </p:nvPicPr>
        <p:blipFill rotWithShape="1">
          <a:blip r:embed="rId8">
            <a:alphaModFix/>
          </a:blip>
          <a:srcRect b="0" l="55406" r="19476" t="0"/>
          <a:stretch/>
        </p:blipFill>
        <p:spPr>
          <a:xfrm>
            <a:off x="4404541" y="875894"/>
            <a:ext cx="844527" cy="708025"/>
          </a:xfrm>
          <a:prstGeom prst="rect">
            <a:avLst/>
          </a:prstGeom>
          <a:noFill/>
          <a:ln>
            <a:noFill/>
          </a:ln>
        </p:spPr>
      </p:pic>
      <p:pic>
        <p:nvPicPr>
          <p:cNvPr id="210" name="Google Shape;210;p5"/>
          <p:cNvPicPr preferRelativeResize="0"/>
          <p:nvPr/>
        </p:nvPicPr>
        <p:blipFill rotWithShape="1">
          <a:blip r:embed="rId9">
            <a:alphaModFix/>
          </a:blip>
          <a:srcRect b="0" l="0" r="0" t="0"/>
          <a:stretch/>
        </p:blipFill>
        <p:spPr>
          <a:xfrm>
            <a:off x="144650" y="5868144"/>
            <a:ext cx="6852310" cy="28305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6"/>
          <p:cNvSpPr/>
          <p:nvPr/>
        </p:nvSpPr>
        <p:spPr>
          <a:xfrm>
            <a:off x="0" y="1808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6" name="Google Shape;216;p6"/>
          <p:cNvGrpSpPr/>
          <p:nvPr/>
        </p:nvGrpSpPr>
        <p:grpSpPr>
          <a:xfrm>
            <a:off x="277404" y="131608"/>
            <a:ext cx="3446504" cy="276999"/>
            <a:chOff x="2448322" y="74775"/>
            <a:chExt cx="3446504" cy="276999"/>
          </a:xfrm>
        </p:grpSpPr>
        <p:sp>
          <p:nvSpPr>
            <p:cNvPr id="217" name="Google Shape;217;p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8" name="Google Shape;218;p6"/>
            <p:cNvCxnSpPr>
              <a:stCxn id="21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19" name="Google Shape;219;p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Análisis de resistencia</a:t>
              </a:r>
              <a:endParaRPr b="1" sz="1200">
                <a:solidFill>
                  <a:schemeClr val="dk1"/>
                </a:solidFill>
                <a:latin typeface="Arial Narrow"/>
                <a:ea typeface="Arial Narrow"/>
                <a:cs typeface="Arial Narrow"/>
                <a:sym typeface="Arial Narrow"/>
              </a:endParaRPr>
            </a:p>
          </p:txBody>
        </p:sp>
      </p:grpSp>
      <p:grpSp>
        <p:nvGrpSpPr>
          <p:cNvPr id="220" name="Google Shape;220;p6"/>
          <p:cNvGrpSpPr/>
          <p:nvPr/>
        </p:nvGrpSpPr>
        <p:grpSpPr>
          <a:xfrm>
            <a:off x="627150" y="645427"/>
            <a:ext cx="1698105" cy="1972170"/>
            <a:chOff x="5222211" y="5004048"/>
            <a:chExt cx="1698105" cy="1972170"/>
          </a:xfrm>
        </p:grpSpPr>
        <p:pic>
          <p:nvPicPr>
            <p:cNvPr id="221" name="Google Shape;221;p6"/>
            <p:cNvPicPr preferRelativeResize="0"/>
            <p:nvPr/>
          </p:nvPicPr>
          <p:blipFill rotWithShape="1">
            <a:blip r:embed="rId3">
              <a:alphaModFix/>
            </a:blip>
            <a:srcRect b="0" l="0" r="0" t="0"/>
            <a:stretch/>
          </p:blipFill>
          <p:spPr>
            <a:xfrm>
              <a:off x="5222211" y="5004048"/>
              <a:ext cx="1698105" cy="1107232"/>
            </a:xfrm>
            <a:prstGeom prst="rect">
              <a:avLst/>
            </a:prstGeom>
            <a:noFill/>
            <a:ln>
              <a:noFill/>
            </a:ln>
          </p:spPr>
        </p:pic>
        <p:sp>
          <p:nvSpPr>
            <p:cNvPr id="222" name="Google Shape;222;p6"/>
            <p:cNvSpPr txBox="1"/>
            <p:nvPr/>
          </p:nvSpPr>
          <p:spPr>
            <a:xfrm>
              <a:off x="5437921" y="6063050"/>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Resistencia</a:t>
              </a:r>
              <a:endParaRPr/>
            </a:p>
          </p:txBody>
        </p:sp>
        <p:sp>
          <p:nvSpPr>
            <p:cNvPr id="223" name="Google Shape;223;p6"/>
            <p:cNvSpPr/>
            <p:nvPr/>
          </p:nvSpPr>
          <p:spPr>
            <a:xfrm>
              <a:off x="5701229" y="6368312"/>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2,1%</a:t>
              </a:r>
              <a:endParaRPr b="1" sz="1600">
                <a:solidFill>
                  <a:schemeClr val="dk1"/>
                </a:solidFill>
                <a:latin typeface="Arial Narrow"/>
                <a:ea typeface="Arial Narrow"/>
                <a:cs typeface="Arial Narrow"/>
                <a:sym typeface="Arial Narrow"/>
              </a:endParaRPr>
            </a:p>
          </p:txBody>
        </p:sp>
        <p:sp>
          <p:nvSpPr>
            <p:cNvPr id="224" name="Google Shape;224;p6"/>
            <p:cNvSpPr txBox="1"/>
            <p:nvPr/>
          </p:nvSpPr>
          <p:spPr>
            <a:xfrm>
              <a:off x="5485630" y="6699219"/>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45 casos</a:t>
              </a:r>
              <a:endParaRPr b="1" sz="1200">
                <a:solidFill>
                  <a:schemeClr val="dk1"/>
                </a:solidFill>
                <a:latin typeface="Arial Narrow"/>
                <a:ea typeface="Arial Narrow"/>
                <a:cs typeface="Arial Narrow"/>
                <a:sym typeface="Arial Narrow"/>
              </a:endParaRPr>
            </a:p>
          </p:txBody>
        </p:sp>
      </p:grpSp>
      <p:cxnSp>
        <p:nvCxnSpPr>
          <p:cNvPr id="225" name="Google Shape;225;p6"/>
          <p:cNvCxnSpPr>
            <a:stCxn id="223" idx="3"/>
          </p:cNvCxnSpPr>
          <p:nvPr/>
        </p:nvCxnSpPr>
        <p:spPr>
          <a:xfrm>
            <a:off x="1846236" y="2189711"/>
            <a:ext cx="273900" cy="1580100"/>
          </a:xfrm>
          <a:prstGeom prst="bentConnector2">
            <a:avLst/>
          </a:prstGeom>
          <a:noFill/>
          <a:ln cap="flat" cmpd="sng" w="9525">
            <a:solidFill>
              <a:srgbClr val="002060"/>
            </a:solidFill>
            <a:prstDash val="solid"/>
            <a:round/>
            <a:headEnd len="sm" w="sm" type="none"/>
            <a:tailEnd len="med" w="med" type="stealth"/>
          </a:ln>
        </p:spPr>
      </p:cxnSp>
      <p:cxnSp>
        <p:nvCxnSpPr>
          <p:cNvPr id="226" name="Google Shape;226;p6"/>
          <p:cNvCxnSpPr>
            <a:stCxn id="223" idx="1"/>
            <a:endCxn id="227" idx="0"/>
          </p:cNvCxnSpPr>
          <p:nvPr/>
        </p:nvCxnSpPr>
        <p:spPr>
          <a:xfrm flipH="1">
            <a:off x="900968" y="2189711"/>
            <a:ext cx="205200" cy="777600"/>
          </a:xfrm>
          <a:prstGeom prst="bentConnector2">
            <a:avLst/>
          </a:prstGeom>
          <a:noFill/>
          <a:ln cap="flat" cmpd="sng" w="9525">
            <a:solidFill>
              <a:srgbClr val="002060"/>
            </a:solidFill>
            <a:prstDash val="solid"/>
            <a:round/>
            <a:headEnd len="sm" w="sm" type="none"/>
            <a:tailEnd len="med" w="med" type="stealth"/>
          </a:ln>
        </p:spPr>
      </p:cxnSp>
      <p:sp>
        <p:nvSpPr>
          <p:cNvPr id="227" name="Google Shape;227;p6"/>
          <p:cNvSpPr/>
          <p:nvPr/>
        </p:nvSpPr>
        <p:spPr>
          <a:xfrm>
            <a:off x="142691" y="2967450"/>
            <a:ext cx="1516721" cy="586251"/>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Casos Nuevos </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34 Casos </a:t>
            </a:r>
            <a:endParaRPr b="1" sz="1400">
              <a:solidFill>
                <a:schemeClr val="dk1"/>
              </a:solidFill>
              <a:latin typeface="Arial Narrow"/>
              <a:ea typeface="Arial Narrow"/>
              <a:cs typeface="Arial Narrow"/>
              <a:sym typeface="Arial Narrow"/>
            </a:endParaRPr>
          </a:p>
        </p:txBody>
      </p:sp>
      <p:sp>
        <p:nvSpPr>
          <p:cNvPr id="228" name="Google Shape;228;p6"/>
          <p:cNvSpPr/>
          <p:nvPr/>
        </p:nvSpPr>
        <p:spPr>
          <a:xfrm>
            <a:off x="1003609" y="3769725"/>
            <a:ext cx="1516721" cy="586251"/>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Previamente tratados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11 Casos </a:t>
            </a:r>
            <a:endParaRPr b="1" sz="1400">
              <a:solidFill>
                <a:schemeClr val="dk1"/>
              </a:solidFill>
              <a:latin typeface="Arial Narrow"/>
              <a:ea typeface="Arial Narrow"/>
              <a:cs typeface="Arial Narrow"/>
              <a:sym typeface="Arial Narrow"/>
            </a:endParaRPr>
          </a:p>
        </p:txBody>
      </p:sp>
      <p:sp>
        <p:nvSpPr>
          <p:cNvPr id="229" name="Google Shape;229;p6"/>
          <p:cNvSpPr txBox="1"/>
          <p:nvPr/>
        </p:nvSpPr>
        <p:spPr>
          <a:xfrm>
            <a:off x="6552779" y="77180"/>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6</a:t>
            </a:r>
            <a:endParaRPr b="1" sz="1050">
              <a:solidFill>
                <a:schemeClr val="dk1"/>
              </a:solidFill>
              <a:latin typeface="Arial Narrow"/>
              <a:ea typeface="Arial Narrow"/>
              <a:cs typeface="Arial Narrow"/>
              <a:sym typeface="Arial Narrow"/>
            </a:endParaRPr>
          </a:p>
        </p:txBody>
      </p:sp>
      <p:sp>
        <p:nvSpPr>
          <p:cNvPr id="230" name="Google Shape;230;p6"/>
          <p:cNvSpPr/>
          <p:nvPr/>
        </p:nvSpPr>
        <p:spPr>
          <a:xfrm>
            <a:off x="0" y="487811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231" name="Google Shape;231;p6"/>
          <p:cNvGrpSpPr/>
          <p:nvPr/>
        </p:nvGrpSpPr>
        <p:grpSpPr>
          <a:xfrm>
            <a:off x="277404" y="4991640"/>
            <a:ext cx="3446504" cy="276999"/>
            <a:chOff x="2448322" y="74775"/>
            <a:chExt cx="3446504" cy="276999"/>
          </a:xfrm>
        </p:grpSpPr>
        <p:sp>
          <p:nvSpPr>
            <p:cNvPr id="232" name="Google Shape;232;p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33" name="Google Shape;233;p6"/>
            <p:cNvCxnSpPr>
              <a:stCxn id="23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34" name="Google Shape;234;p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235" name="Google Shape;235;p6"/>
          <p:cNvSpPr txBox="1"/>
          <p:nvPr/>
        </p:nvSpPr>
        <p:spPr>
          <a:xfrm>
            <a:off x="142691" y="5508104"/>
            <a:ext cx="6914143" cy="2893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Un aumento en la notificación de casos de tuberculosis con respecto al mismo período del año anterior (29,6) y una tasa total 81.8 casos por 100.000 habitantes En promedio se notifican 44 casos de tuberculosis semanalmente..</a:t>
            </a:r>
            <a:endParaRPr sz="1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De las personas con tuberculosis, el 22.9% son mayores de 65 años y con las mayores tasas de incidencia, superando las tasa total. La población migrante aportó 79 casos del total de los casos notificados con mayor frecuencia en población procedente de Venezuela</a:t>
            </a:r>
            <a:endParaRPr/>
          </a:p>
          <a:p>
            <a:pPr indent="0" lvl="0" marL="0" marR="0" rtl="0" algn="just">
              <a:spcBef>
                <a:spcPts val="0"/>
              </a:spcBef>
              <a:spcAft>
                <a:spcPts val="0"/>
              </a:spcAft>
              <a:buNone/>
            </a:pPr>
            <a:r>
              <a:t/>
            </a:r>
            <a:endParaRPr sz="1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Aunque la mortalidad reportada es de 6,9 por 100.000 habitantes, esta cifra solo representa los casos fallecidos al momento de la notificación pero no durante el seguimiento. Este indicador se verá reflejado de manera más precisa al realizar el análisis de la cohorte que se calcula de forma anualizada. En cuanto a la resistencia, El 73,33% de los casos se presentan en personas sin antecedentes de tratamiento previo para tuberculosis lo que sugiere transmisión activa comunitaria. Igualmente el 53,33% corresponden a multidrogorresisitenca o resistencia a rifampicina.</a:t>
            </a:r>
            <a:endParaRPr/>
          </a:p>
        </p:txBody>
      </p:sp>
      <p:sp>
        <p:nvSpPr>
          <p:cNvPr id="236" name="Google Shape;236;p6"/>
          <p:cNvSpPr/>
          <p:nvPr/>
        </p:nvSpPr>
        <p:spPr>
          <a:xfrm>
            <a:off x="2356100" y="1367755"/>
            <a:ext cx="4700733"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Tabla . Clasificación según tipo de Resistencia y antecedente de tratamiento previo de la tuberculosis. Período epidemiológico 12 Medellín 2022</a:t>
            </a:r>
            <a:endParaRPr b="1" sz="1050">
              <a:solidFill>
                <a:schemeClr val="dk1"/>
              </a:solidFill>
              <a:latin typeface="Arial Narrow"/>
              <a:ea typeface="Arial Narrow"/>
              <a:cs typeface="Arial Narrow"/>
              <a:sym typeface="Arial Narrow"/>
            </a:endParaRPr>
          </a:p>
        </p:txBody>
      </p:sp>
      <p:pic>
        <p:nvPicPr>
          <p:cNvPr id="237" name="Google Shape;237;p6"/>
          <p:cNvPicPr preferRelativeResize="0"/>
          <p:nvPr/>
        </p:nvPicPr>
        <p:blipFill rotWithShape="1">
          <a:blip r:embed="rId4">
            <a:alphaModFix/>
          </a:blip>
          <a:srcRect b="0" l="0" r="0" t="0"/>
          <a:stretch/>
        </p:blipFill>
        <p:spPr>
          <a:xfrm>
            <a:off x="2749007" y="2382126"/>
            <a:ext cx="4210050" cy="1171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7"/>
          <p:cNvPicPr preferRelativeResize="0"/>
          <p:nvPr/>
        </p:nvPicPr>
        <p:blipFill rotWithShape="1">
          <a:blip r:embed="rId3">
            <a:alphaModFix/>
          </a:blip>
          <a:srcRect b="0" l="0" r="1301" t="0"/>
          <a:stretch/>
        </p:blipFill>
        <p:spPr>
          <a:xfrm>
            <a:off x="4078" y="-1"/>
            <a:ext cx="2148327" cy="2824179"/>
          </a:xfrm>
          <a:prstGeom prst="rect">
            <a:avLst/>
          </a:prstGeom>
          <a:noFill/>
          <a:ln>
            <a:noFill/>
          </a:ln>
        </p:spPr>
      </p:pic>
      <p:pic>
        <p:nvPicPr>
          <p:cNvPr id="243" name="Google Shape;243;p7"/>
          <p:cNvPicPr preferRelativeResize="0"/>
          <p:nvPr/>
        </p:nvPicPr>
        <p:blipFill rotWithShape="1">
          <a:blip r:embed="rId4">
            <a:alphaModFix/>
          </a:blip>
          <a:srcRect b="0" l="0" r="0" t="51431"/>
          <a:stretch/>
        </p:blipFill>
        <p:spPr>
          <a:xfrm>
            <a:off x="0" y="2824179"/>
            <a:ext cx="2180731" cy="2666962"/>
          </a:xfrm>
          <a:prstGeom prst="rect">
            <a:avLst/>
          </a:prstGeom>
          <a:noFill/>
          <a:ln>
            <a:noFill/>
          </a:ln>
        </p:spPr>
      </p:pic>
      <p:sp>
        <p:nvSpPr>
          <p:cNvPr id="244" name="Google Shape;244;p7"/>
          <p:cNvSpPr txBox="1"/>
          <p:nvPr/>
        </p:nvSpPr>
        <p:spPr>
          <a:xfrm>
            <a:off x="-29712" y="755576"/>
            <a:ext cx="22088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12 - 2022</a:t>
            </a:r>
            <a:endParaRPr/>
          </a:p>
        </p:txBody>
      </p:sp>
      <p:sp>
        <p:nvSpPr>
          <p:cNvPr id="245" name="Google Shape;245;p7"/>
          <p:cNvSpPr/>
          <p:nvPr/>
        </p:nvSpPr>
        <p:spPr>
          <a:xfrm>
            <a:off x="2274078" y="216772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A. Medellín, a Periodo epidemiológico 12  acumulado  de 2022. </a:t>
            </a:r>
            <a:endParaRPr/>
          </a:p>
        </p:txBody>
      </p:sp>
      <p:grpSp>
        <p:nvGrpSpPr>
          <p:cNvPr id="246" name="Google Shape;246;p7"/>
          <p:cNvGrpSpPr/>
          <p:nvPr/>
        </p:nvGrpSpPr>
        <p:grpSpPr>
          <a:xfrm>
            <a:off x="179214" y="4211960"/>
            <a:ext cx="1892650" cy="488476"/>
            <a:chOff x="2397524" y="3379972"/>
            <a:chExt cx="4508500" cy="904875"/>
          </a:xfrm>
        </p:grpSpPr>
        <p:pic>
          <p:nvPicPr>
            <p:cNvPr id="247" name="Google Shape;247;p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48" name="Google Shape;248;p7"/>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376</a:t>
              </a:r>
              <a:endParaRPr b="1" sz="2000">
                <a:solidFill>
                  <a:schemeClr val="dk1"/>
                </a:solidFill>
                <a:latin typeface="Arial Narrow"/>
                <a:ea typeface="Arial Narrow"/>
                <a:cs typeface="Arial Narrow"/>
                <a:sym typeface="Arial Narrow"/>
              </a:endParaRPr>
            </a:p>
          </p:txBody>
        </p:sp>
      </p:grpSp>
      <p:sp>
        <p:nvSpPr>
          <p:cNvPr id="249" name="Google Shape;249;p7"/>
          <p:cNvSpPr txBox="1"/>
          <p:nvPr/>
        </p:nvSpPr>
        <p:spPr>
          <a:xfrm>
            <a:off x="317056" y="4739632"/>
            <a:ext cx="194421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de 241,82 más respecto al mismo periodo del año anterior</a:t>
            </a:r>
            <a:endParaRPr/>
          </a:p>
        </p:txBody>
      </p:sp>
      <p:sp>
        <p:nvSpPr>
          <p:cNvPr id="250" name="Google Shape;250;p7"/>
          <p:cNvSpPr/>
          <p:nvPr/>
        </p:nvSpPr>
        <p:spPr>
          <a:xfrm>
            <a:off x="43792" y="4800751"/>
            <a:ext cx="395188" cy="538707"/>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7"/>
          <p:cNvSpPr/>
          <p:nvPr/>
        </p:nvSpPr>
        <p:spPr>
          <a:xfrm>
            <a:off x="2254887" y="4932040"/>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 Hepatitis A. Medellín, a Periodo epidemiológico 12 acumulado de 2020-2022. </a:t>
            </a:r>
            <a:endParaRPr/>
          </a:p>
        </p:txBody>
      </p:sp>
      <p:grpSp>
        <p:nvGrpSpPr>
          <p:cNvPr id="252" name="Google Shape;252;p7"/>
          <p:cNvGrpSpPr/>
          <p:nvPr/>
        </p:nvGrpSpPr>
        <p:grpSpPr>
          <a:xfrm>
            <a:off x="2448322" y="74775"/>
            <a:ext cx="3446504" cy="276999"/>
            <a:chOff x="2448322" y="74775"/>
            <a:chExt cx="3446504" cy="276999"/>
          </a:xfrm>
        </p:grpSpPr>
        <p:sp>
          <p:nvSpPr>
            <p:cNvPr id="253" name="Google Shape;253;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4" name="Google Shape;254;p7"/>
            <p:cNvCxnSpPr>
              <a:stCxn id="25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55" name="Google Shape;255;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256" name="Google Shape;256;p7"/>
          <p:cNvSpPr/>
          <p:nvPr/>
        </p:nvSpPr>
        <p:spPr>
          <a:xfrm>
            <a:off x="0" y="54944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7" name="Google Shape;257;p7"/>
          <p:cNvGrpSpPr/>
          <p:nvPr/>
        </p:nvGrpSpPr>
        <p:grpSpPr>
          <a:xfrm>
            <a:off x="277404" y="5621632"/>
            <a:ext cx="3446504" cy="276999"/>
            <a:chOff x="2448322" y="74775"/>
            <a:chExt cx="3446504" cy="276999"/>
          </a:xfrm>
        </p:grpSpPr>
        <p:sp>
          <p:nvSpPr>
            <p:cNvPr id="258" name="Google Shape;258;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9" name="Google Shape;259;p7"/>
            <p:cNvCxnSpPr>
              <a:stCxn id="25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0" name="Google Shape;260;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261" name="Google Shape;261;p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7</a:t>
            </a:r>
            <a:endParaRPr b="1" sz="1050">
              <a:solidFill>
                <a:schemeClr val="dk1"/>
              </a:solidFill>
              <a:latin typeface="Arial Narrow"/>
              <a:ea typeface="Arial Narrow"/>
              <a:cs typeface="Arial Narrow"/>
              <a:sym typeface="Arial Narrow"/>
            </a:endParaRPr>
          </a:p>
        </p:txBody>
      </p:sp>
      <p:sp>
        <p:nvSpPr>
          <p:cNvPr id="262" name="Google Shape;262;p7"/>
          <p:cNvSpPr txBox="1"/>
          <p:nvPr>
            <p:ph type="ctrTitle"/>
          </p:nvPr>
        </p:nvSpPr>
        <p:spPr>
          <a:xfrm>
            <a:off x="-29713" y="216762"/>
            <a:ext cx="2208885"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Hepatitis A</a:t>
            </a:r>
            <a:endParaRPr/>
          </a:p>
        </p:txBody>
      </p:sp>
      <p:grpSp>
        <p:nvGrpSpPr>
          <p:cNvPr id="263" name="Google Shape;263;p7"/>
          <p:cNvGrpSpPr/>
          <p:nvPr/>
        </p:nvGrpSpPr>
        <p:grpSpPr>
          <a:xfrm>
            <a:off x="5114767" y="5635532"/>
            <a:ext cx="3526243" cy="276999"/>
            <a:chOff x="2448322" y="74775"/>
            <a:chExt cx="3526243" cy="276999"/>
          </a:xfrm>
        </p:grpSpPr>
        <p:sp>
          <p:nvSpPr>
            <p:cNvPr id="264" name="Google Shape;264;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5" name="Google Shape;265;p7"/>
            <p:cNvCxnSpPr>
              <a:stCxn id="26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6" name="Google Shape;266;p7"/>
            <p:cNvSpPr txBox="1"/>
            <p:nvPr/>
          </p:nvSpPr>
          <p:spPr>
            <a:xfrm>
              <a:off x="3382277"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pic>
        <p:nvPicPr>
          <p:cNvPr id="267" name="Google Shape;267;p7"/>
          <p:cNvPicPr preferRelativeResize="0"/>
          <p:nvPr/>
        </p:nvPicPr>
        <p:blipFill rotWithShape="1">
          <a:blip r:embed="rId6">
            <a:alphaModFix/>
          </a:blip>
          <a:srcRect b="50000" l="50000" r="8707" t="4286"/>
          <a:stretch/>
        </p:blipFill>
        <p:spPr>
          <a:xfrm>
            <a:off x="299945" y="1032575"/>
            <a:ext cx="1448718" cy="1603802"/>
          </a:xfrm>
          <a:prstGeom prst="rect">
            <a:avLst/>
          </a:prstGeom>
          <a:noFill/>
          <a:ln>
            <a:noFill/>
          </a:ln>
        </p:spPr>
      </p:pic>
      <p:sp>
        <p:nvSpPr>
          <p:cNvPr id="268" name="Google Shape;268;p7"/>
          <p:cNvSpPr/>
          <p:nvPr/>
        </p:nvSpPr>
        <p:spPr>
          <a:xfrm>
            <a:off x="87842" y="8722678"/>
            <a:ext cx="6896984"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Mapa temático de proporción de hepatitis A. Medellín, a Periodo epidemiológico 12  acumulado  de  2022. </a:t>
            </a:r>
            <a:endParaRPr/>
          </a:p>
        </p:txBody>
      </p:sp>
      <p:sp>
        <p:nvSpPr>
          <p:cNvPr id="269" name="Google Shape;269;p7"/>
          <p:cNvSpPr txBox="1"/>
          <p:nvPr/>
        </p:nvSpPr>
        <p:spPr>
          <a:xfrm>
            <a:off x="4869555" y="6444208"/>
            <a:ext cx="233134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x 100,000 habitantes</a:t>
            </a:r>
            <a:endParaRPr b="1" sz="1100">
              <a:solidFill>
                <a:schemeClr val="dk1"/>
              </a:solidFill>
              <a:latin typeface="Arial Narrow"/>
              <a:ea typeface="Arial Narrow"/>
              <a:cs typeface="Arial Narrow"/>
              <a:sym typeface="Arial Narrow"/>
            </a:endParaRPr>
          </a:p>
        </p:txBody>
      </p:sp>
      <p:cxnSp>
        <p:nvCxnSpPr>
          <p:cNvPr id="270" name="Google Shape;270;p7"/>
          <p:cNvCxnSpPr/>
          <p:nvPr/>
        </p:nvCxnSpPr>
        <p:spPr>
          <a:xfrm>
            <a:off x="4939618" y="8604448"/>
            <a:ext cx="2222505" cy="0"/>
          </a:xfrm>
          <a:prstGeom prst="straightConnector1">
            <a:avLst/>
          </a:prstGeom>
          <a:noFill/>
          <a:ln cap="flat" cmpd="sng" w="9525">
            <a:solidFill>
              <a:srgbClr val="002060"/>
            </a:solidFill>
            <a:prstDash val="solid"/>
            <a:round/>
            <a:headEnd len="sm" w="sm" type="none"/>
            <a:tailEnd len="med" w="med" type="oval"/>
          </a:ln>
        </p:spPr>
      </p:cxnSp>
      <p:cxnSp>
        <p:nvCxnSpPr>
          <p:cNvPr id="271" name="Google Shape;271;p7"/>
          <p:cNvCxnSpPr/>
          <p:nvPr/>
        </p:nvCxnSpPr>
        <p:spPr>
          <a:xfrm rot="10800000">
            <a:off x="4869505" y="7380312"/>
            <a:ext cx="2259337" cy="0"/>
          </a:xfrm>
          <a:prstGeom prst="straightConnector1">
            <a:avLst/>
          </a:prstGeom>
          <a:noFill/>
          <a:ln cap="flat" cmpd="sng" w="9525">
            <a:solidFill>
              <a:srgbClr val="002060"/>
            </a:solidFill>
            <a:prstDash val="solid"/>
            <a:round/>
            <a:headEnd len="sm" w="sm" type="none"/>
            <a:tailEnd len="med" w="med" type="oval"/>
          </a:ln>
        </p:spPr>
      </p:cxnSp>
      <p:sp>
        <p:nvSpPr>
          <p:cNvPr id="272" name="Google Shape;272;p7"/>
          <p:cNvSpPr txBox="1"/>
          <p:nvPr/>
        </p:nvSpPr>
        <p:spPr>
          <a:xfrm>
            <a:off x="5117572" y="6804248"/>
            <a:ext cx="1757212"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14,39 * cada 100 mil</a:t>
            </a:r>
            <a:endParaRPr/>
          </a:p>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376 casos</a:t>
            </a:r>
            <a:endParaRPr/>
          </a:p>
        </p:txBody>
      </p:sp>
      <p:sp>
        <p:nvSpPr>
          <p:cNvPr id="273" name="Google Shape;273;p7"/>
          <p:cNvSpPr txBox="1"/>
          <p:nvPr/>
        </p:nvSpPr>
        <p:spPr>
          <a:xfrm>
            <a:off x="4746354" y="7524328"/>
            <a:ext cx="2382488"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Incidencia en menores de 1 año </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100,000 habitantes</a:t>
            </a:r>
            <a:endParaRPr b="1" sz="1050">
              <a:solidFill>
                <a:schemeClr val="dk1"/>
              </a:solidFill>
              <a:latin typeface="Arial Narrow"/>
              <a:ea typeface="Arial Narrow"/>
              <a:cs typeface="Arial Narrow"/>
              <a:sym typeface="Arial Narrow"/>
            </a:endParaRPr>
          </a:p>
        </p:txBody>
      </p:sp>
      <p:sp>
        <p:nvSpPr>
          <p:cNvPr id="274" name="Google Shape;274;p7"/>
          <p:cNvSpPr txBox="1"/>
          <p:nvPr/>
        </p:nvSpPr>
        <p:spPr>
          <a:xfrm>
            <a:off x="5319326" y="8100218"/>
            <a:ext cx="1431802"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 * cada 100 mil</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casos</a:t>
            </a:r>
            <a:endParaRPr/>
          </a:p>
        </p:txBody>
      </p:sp>
      <p:pic>
        <p:nvPicPr>
          <p:cNvPr id="275" name="Google Shape;275;p7"/>
          <p:cNvPicPr preferRelativeResize="0"/>
          <p:nvPr/>
        </p:nvPicPr>
        <p:blipFill rotWithShape="1">
          <a:blip r:embed="rId7">
            <a:alphaModFix/>
          </a:blip>
          <a:srcRect b="0" l="0" r="0" t="0"/>
          <a:stretch/>
        </p:blipFill>
        <p:spPr>
          <a:xfrm>
            <a:off x="0" y="5967092"/>
            <a:ext cx="4791456" cy="2755585"/>
          </a:xfrm>
          <a:prstGeom prst="rect">
            <a:avLst/>
          </a:prstGeom>
          <a:noFill/>
          <a:ln>
            <a:noFill/>
          </a:ln>
        </p:spPr>
      </p:pic>
      <p:pic>
        <p:nvPicPr>
          <p:cNvPr id="276" name="Google Shape;276;p7"/>
          <p:cNvPicPr preferRelativeResize="0"/>
          <p:nvPr/>
        </p:nvPicPr>
        <p:blipFill rotWithShape="1">
          <a:blip r:embed="rId8">
            <a:alphaModFix/>
          </a:blip>
          <a:srcRect b="0" l="0" r="0" t="0"/>
          <a:stretch/>
        </p:blipFill>
        <p:spPr>
          <a:xfrm>
            <a:off x="2160370" y="346657"/>
            <a:ext cx="4968472" cy="1843093"/>
          </a:xfrm>
          <a:prstGeom prst="rect">
            <a:avLst/>
          </a:prstGeom>
          <a:noFill/>
          <a:ln>
            <a:noFill/>
          </a:ln>
        </p:spPr>
      </p:pic>
      <p:pic>
        <p:nvPicPr>
          <p:cNvPr id="277" name="Google Shape;277;p7"/>
          <p:cNvPicPr preferRelativeResize="0"/>
          <p:nvPr/>
        </p:nvPicPr>
        <p:blipFill rotWithShape="1">
          <a:blip r:embed="rId9">
            <a:alphaModFix/>
          </a:blip>
          <a:srcRect b="0" l="0" r="0" t="0"/>
          <a:stretch/>
        </p:blipFill>
        <p:spPr>
          <a:xfrm>
            <a:off x="2167766" y="2609269"/>
            <a:ext cx="4994357" cy="23535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8"/>
          <p:cNvSpPr/>
          <p:nvPr/>
        </p:nvSpPr>
        <p:spPr>
          <a:xfrm>
            <a:off x="0" y="997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83" name="Google Shape;283;p8"/>
          <p:cNvGrpSpPr/>
          <p:nvPr/>
        </p:nvGrpSpPr>
        <p:grpSpPr>
          <a:xfrm>
            <a:off x="277404" y="137149"/>
            <a:ext cx="3446504" cy="276999"/>
            <a:chOff x="2448322" y="74775"/>
            <a:chExt cx="3446504" cy="276999"/>
          </a:xfrm>
        </p:grpSpPr>
        <p:sp>
          <p:nvSpPr>
            <p:cNvPr id="284" name="Google Shape;284;p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85" name="Google Shape;285;p8"/>
            <p:cNvCxnSpPr>
              <a:stCxn id="28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86" name="Google Shape;286;p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287" name="Google Shape;287;p8"/>
          <p:cNvSpPr/>
          <p:nvPr/>
        </p:nvSpPr>
        <p:spPr>
          <a:xfrm>
            <a:off x="0" y="4178552"/>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88" name="Google Shape;288;p8"/>
          <p:cNvGrpSpPr/>
          <p:nvPr/>
        </p:nvGrpSpPr>
        <p:grpSpPr>
          <a:xfrm>
            <a:off x="277404" y="4224158"/>
            <a:ext cx="5047355" cy="276999"/>
            <a:chOff x="2448322" y="74775"/>
            <a:chExt cx="5047355" cy="276999"/>
          </a:xfrm>
        </p:grpSpPr>
        <p:sp>
          <p:nvSpPr>
            <p:cNvPr id="289" name="Google Shape;289;p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90" name="Google Shape;290;p8"/>
            <p:cNvCxnSpPr>
              <a:stCxn id="28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91" name="Google Shape;291;p8"/>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Factores y curso de vida</a:t>
              </a:r>
              <a:endParaRPr/>
            </a:p>
          </p:txBody>
        </p:sp>
      </p:grpSp>
      <p:sp>
        <p:nvSpPr>
          <p:cNvPr id="292" name="Google Shape;292;p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8</a:t>
            </a:r>
            <a:endParaRPr b="1" sz="1050">
              <a:solidFill>
                <a:schemeClr val="dk1"/>
              </a:solidFill>
              <a:latin typeface="Arial Narrow"/>
              <a:ea typeface="Arial Narrow"/>
              <a:cs typeface="Arial Narrow"/>
              <a:sym typeface="Arial Narrow"/>
            </a:endParaRPr>
          </a:p>
        </p:txBody>
      </p:sp>
      <p:grpSp>
        <p:nvGrpSpPr>
          <p:cNvPr id="293" name="Google Shape;293;p8"/>
          <p:cNvGrpSpPr/>
          <p:nvPr/>
        </p:nvGrpSpPr>
        <p:grpSpPr>
          <a:xfrm>
            <a:off x="168022" y="910500"/>
            <a:ext cx="900410" cy="1573268"/>
            <a:chOff x="1032118" y="553075"/>
            <a:chExt cx="900410" cy="1573268"/>
          </a:xfrm>
        </p:grpSpPr>
        <p:pic>
          <p:nvPicPr>
            <p:cNvPr id="294" name="Google Shape;294;p8"/>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295" name="Google Shape;295;p8"/>
            <p:cNvSpPr/>
            <p:nvPr/>
          </p:nvSpPr>
          <p:spPr>
            <a:xfrm>
              <a:off x="1032118" y="1520368"/>
              <a:ext cx="823233"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68,88%</a:t>
              </a:r>
              <a:endParaRPr b="1" sz="1600">
                <a:solidFill>
                  <a:schemeClr val="dk1"/>
                </a:solidFill>
                <a:latin typeface="Arial Narrow"/>
                <a:ea typeface="Arial Narrow"/>
                <a:cs typeface="Arial Narrow"/>
                <a:sym typeface="Arial Narrow"/>
              </a:endParaRPr>
            </a:p>
          </p:txBody>
        </p:sp>
        <p:sp>
          <p:nvSpPr>
            <p:cNvPr id="296" name="Google Shape;296;p8"/>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97" name="Google Shape;297;p8"/>
            <p:cNvSpPr/>
            <p:nvPr/>
          </p:nvSpPr>
          <p:spPr>
            <a:xfrm>
              <a:off x="1141927" y="1849344"/>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259 casos</a:t>
              </a:r>
              <a:endParaRPr sz="1200">
                <a:solidFill>
                  <a:schemeClr val="dk1"/>
                </a:solidFill>
                <a:latin typeface="Calibri"/>
                <a:ea typeface="Calibri"/>
                <a:cs typeface="Calibri"/>
                <a:sym typeface="Calibri"/>
              </a:endParaRPr>
            </a:p>
          </p:txBody>
        </p:sp>
      </p:grpSp>
      <p:grpSp>
        <p:nvGrpSpPr>
          <p:cNvPr id="298" name="Google Shape;298;p8"/>
          <p:cNvGrpSpPr/>
          <p:nvPr/>
        </p:nvGrpSpPr>
        <p:grpSpPr>
          <a:xfrm>
            <a:off x="1117971" y="913240"/>
            <a:ext cx="850491" cy="1594295"/>
            <a:chOff x="1825139" y="1057131"/>
            <a:chExt cx="850491" cy="1594295"/>
          </a:xfrm>
        </p:grpSpPr>
        <p:sp>
          <p:nvSpPr>
            <p:cNvPr id="299" name="Google Shape;299;p8"/>
            <p:cNvSpPr/>
            <p:nvPr/>
          </p:nvSpPr>
          <p:spPr>
            <a:xfrm>
              <a:off x="1846951" y="2010776"/>
              <a:ext cx="7909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31,12%</a:t>
              </a:r>
              <a:endParaRPr b="1" sz="1600">
                <a:solidFill>
                  <a:schemeClr val="dk1"/>
                </a:solidFill>
                <a:latin typeface="Arial Narrow"/>
                <a:ea typeface="Arial Narrow"/>
                <a:cs typeface="Arial Narrow"/>
                <a:sym typeface="Arial Narrow"/>
              </a:endParaRPr>
            </a:p>
          </p:txBody>
        </p:sp>
        <p:sp>
          <p:nvSpPr>
            <p:cNvPr id="300" name="Google Shape;300;p8"/>
            <p:cNvSpPr/>
            <p:nvPr/>
          </p:nvSpPr>
          <p:spPr>
            <a:xfrm>
              <a:off x="1825139" y="1737476"/>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301" name="Google Shape;301;p8"/>
            <p:cNvSpPr/>
            <p:nvPr/>
          </p:nvSpPr>
          <p:spPr>
            <a:xfrm>
              <a:off x="1891954" y="2374427"/>
              <a:ext cx="78367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119 casos</a:t>
              </a:r>
              <a:endParaRPr sz="1200">
                <a:solidFill>
                  <a:schemeClr val="dk1"/>
                </a:solidFill>
                <a:latin typeface="Calibri"/>
                <a:ea typeface="Calibri"/>
                <a:cs typeface="Calibri"/>
                <a:sym typeface="Calibri"/>
              </a:endParaRPr>
            </a:p>
          </p:txBody>
        </p:sp>
        <p:pic>
          <p:nvPicPr>
            <p:cNvPr id="302" name="Google Shape;302;p8"/>
            <p:cNvPicPr preferRelativeResize="0"/>
            <p:nvPr/>
          </p:nvPicPr>
          <p:blipFill rotWithShape="1">
            <a:blip r:embed="rId3">
              <a:alphaModFix/>
            </a:blip>
            <a:srcRect b="0" l="29313" r="56038" t="7366"/>
            <a:stretch/>
          </p:blipFill>
          <p:spPr>
            <a:xfrm>
              <a:off x="1851354" y="1057131"/>
              <a:ext cx="696035" cy="748294"/>
            </a:xfrm>
            <a:prstGeom prst="rect">
              <a:avLst/>
            </a:prstGeom>
            <a:noFill/>
            <a:ln>
              <a:noFill/>
            </a:ln>
          </p:spPr>
        </p:pic>
      </p:grpSp>
      <p:grpSp>
        <p:nvGrpSpPr>
          <p:cNvPr id="303" name="Google Shape;303;p8"/>
          <p:cNvGrpSpPr/>
          <p:nvPr/>
        </p:nvGrpSpPr>
        <p:grpSpPr>
          <a:xfrm>
            <a:off x="2210241" y="879878"/>
            <a:ext cx="1152880" cy="1582804"/>
            <a:chOff x="3115290" y="1057131"/>
            <a:chExt cx="1152880" cy="1582804"/>
          </a:xfrm>
        </p:grpSpPr>
        <p:grpSp>
          <p:nvGrpSpPr>
            <p:cNvPr id="304" name="Google Shape;304;p8"/>
            <p:cNvGrpSpPr/>
            <p:nvPr/>
          </p:nvGrpSpPr>
          <p:grpSpPr>
            <a:xfrm>
              <a:off x="3115290" y="1781104"/>
              <a:ext cx="1152880" cy="858831"/>
              <a:chOff x="3744466" y="1301912"/>
              <a:chExt cx="1152880" cy="858831"/>
            </a:xfrm>
          </p:grpSpPr>
          <p:sp>
            <p:nvSpPr>
              <p:cNvPr id="305" name="Google Shape;305;p8"/>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306" name="Google Shape;306;p8"/>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307" name="Google Shape;307;p8"/>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308" name="Google Shape;308;p8"/>
            <p:cNvPicPr preferRelativeResize="0"/>
            <p:nvPr/>
          </p:nvPicPr>
          <p:blipFill rotWithShape="1">
            <a:blip r:embed="rId3">
              <a:alphaModFix/>
            </a:blip>
            <a:srcRect b="0" l="59057" r="25145" t="8806"/>
            <a:stretch/>
          </p:blipFill>
          <p:spPr>
            <a:xfrm>
              <a:off x="3328608" y="1057131"/>
              <a:ext cx="750627" cy="775969"/>
            </a:xfrm>
            <a:prstGeom prst="rect">
              <a:avLst/>
            </a:prstGeom>
            <a:noFill/>
            <a:ln>
              <a:noFill/>
            </a:ln>
          </p:spPr>
        </p:pic>
      </p:grpSp>
      <p:grpSp>
        <p:nvGrpSpPr>
          <p:cNvPr id="309" name="Google Shape;309;p8"/>
          <p:cNvGrpSpPr/>
          <p:nvPr/>
        </p:nvGrpSpPr>
        <p:grpSpPr>
          <a:xfrm>
            <a:off x="3371476" y="879878"/>
            <a:ext cx="740068" cy="1574421"/>
            <a:chOff x="4588574" y="1057131"/>
            <a:chExt cx="740068" cy="1574421"/>
          </a:xfrm>
        </p:grpSpPr>
        <p:grpSp>
          <p:nvGrpSpPr>
            <p:cNvPr id="310" name="Google Shape;310;p8"/>
            <p:cNvGrpSpPr/>
            <p:nvPr/>
          </p:nvGrpSpPr>
          <p:grpSpPr>
            <a:xfrm>
              <a:off x="4588574" y="1751628"/>
              <a:ext cx="740068" cy="879924"/>
              <a:chOff x="5245046" y="1274868"/>
              <a:chExt cx="740068" cy="879924"/>
            </a:xfrm>
          </p:grpSpPr>
          <p:sp>
            <p:nvSpPr>
              <p:cNvPr id="311" name="Google Shape;311;p8"/>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312" name="Google Shape;312;p8"/>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313" name="Google Shape;313;p8"/>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314" name="Google Shape;314;p8"/>
            <p:cNvPicPr preferRelativeResize="0"/>
            <p:nvPr/>
          </p:nvPicPr>
          <p:blipFill rotWithShape="1">
            <a:blip r:embed="rId3">
              <a:alphaModFix/>
            </a:blip>
            <a:srcRect b="0" l="86761" r="0" t="0"/>
            <a:stretch/>
          </p:blipFill>
          <p:spPr>
            <a:xfrm>
              <a:off x="4668287" y="1057131"/>
              <a:ext cx="629046" cy="784558"/>
            </a:xfrm>
            <a:prstGeom prst="rect">
              <a:avLst/>
            </a:prstGeom>
            <a:noFill/>
            <a:ln>
              <a:noFill/>
            </a:ln>
          </p:spPr>
        </p:pic>
      </p:grpSp>
      <p:sp>
        <p:nvSpPr>
          <p:cNvPr id="315" name="Google Shape;315;p8"/>
          <p:cNvSpPr/>
          <p:nvPr/>
        </p:nvSpPr>
        <p:spPr>
          <a:xfrm>
            <a:off x="20117" y="7095275"/>
            <a:ext cx="4950964"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Curso de vida de los casos notificados de hepatitis A. Periodo epidemiológico 12 2022. </a:t>
            </a:r>
            <a:endParaRPr/>
          </a:p>
        </p:txBody>
      </p:sp>
      <p:pic>
        <p:nvPicPr>
          <p:cNvPr id="316" name="Google Shape;316;p8"/>
          <p:cNvPicPr preferRelativeResize="0"/>
          <p:nvPr/>
        </p:nvPicPr>
        <p:blipFill rotWithShape="1">
          <a:blip r:embed="rId4">
            <a:alphaModFix/>
          </a:blip>
          <a:srcRect b="0" l="0" r="0" t="0"/>
          <a:stretch/>
        </p:blipFill>
        <p:spPr>
          <a:xfrm>
            <a:off x="4684183" y="2631204"/>
            <a:ext cx="942975" cy="771525"/>
          </a:xfrm>
          <a:prstGeom prst="rect">
            <a:avLst/>
          </a:prstGeom>
          <a:noFill/>
          <a:ln>
            <a:noFill/>
          </a:ln>
        </p:spPr>
      </p:pic>
      <p:grpSp>
        <p:nvGrpSpPr>
          <p:cNvPr id="317" name="Google Shape;317;p8"/>
          <p:cNvGrpSpPr/>
          <p:nvPr/>
        </p:nvGrpSpPr>
        <p:grpSpPr>
          <a:xfrm>
            <a:off x="4330367" y="3245950"/>
            <a:ext cx="1720560" cy="877901"/>
            <a:chOff x="-36884" y="7072716"/>
            <a:chExt cx="1305446" cy="877901"/>
          </a:xfrm>
        </p:grpSpPr>
        <p:sp>
          <p:nvSpPr>
            <p:cNvPr id="318" name="Google Shape;318;p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319" name="Google Shape;319;p8"/>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97,34%</a:t>
              </a:r>
              <a:endParaRPr b="1" sz="1600">
                <a:solidFill>
                  <a:schemeClr val="dk1"/>
                </a:solidFill>
                <a:latin typeface="Arial Narrow"/>
                <a:ea typeface="Arial Narrow"/>
                <a:cs typeface="Arial Narrow"/>
                <a:sym typeface="Arial Narrow"/>
              </a:endParaRPr>
            </a:p>
          </p:txBody>
        </p:sp>
        <p:sp>
          <p:nvSpPr>
            <p:cNvPr id="320" name="Google Shape;320;p8"/>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366 casos</a:t>
              </a:r>
              <a:endParaRPr/>
            </a:p>
          </p:txBody>
        </p:sp>
      </p:grpSp>
      <p:pic>
        <p:nvPicPr>
          <p:cNvPr id="321" name="Google Shape;321;p8"/>
          <p:cNvPicPr preferRelativeResize="0"/>
          <p:nvPr/>
        </p:nvPicPr>
        <p:blipFill rotWithShape="1">
          <a:blip r:embed="rId5">
            <a:alphaModFix/>
          </a:blip>
          <a:srcRect b="0" l="0" r="0" t="0"/>
          <a:stretch/>
        </p:blipFill>
        <p:spPr>
          <a:xfrm>
            <a:off x="508961" y="2659779"/>
            <a:ext cx="933450" cy="742950"/>
          </a:xfrm>
          <a:prstGeom prst="rect">
            <a:avLst/>
          </a:prstGeom>
          <a:noFill/>
          <a:ln>
            <a:noFill/>
          </a:ln>
        </p:spPr>
      </p:pic>
      <p:grpSp>
        <p:nvGrpSpPr>
          <p:cNvPr id="322" name="Google Shape;322;p8"/>
          <p:cNvGrpSpPr/>
          <p:nvPr/>
        </p:nvGrpSpPr>
        <p:grpSpPr>
          <a:xfrm>
            <a:off x="173594" y="2738085"/>
            <a:ext cx="3277595" cy="978490"/>
            <a:chOff x="-14122" y="6517843"/>
            <a:chExt cx="2486820" cy="978490"/>
          </a:xfrm>
        </p:grpSpPr>
        <p:sp>
          <p:nvSpPr>
            <p:cNvPr id="323" name="Google Shape;323;p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324" name="Google Shape;324;p8"/>
            <p:cNvSpPr/>
            <p:nvPr/>
          </p:nvSpPr>
          <p:spPr>
            <a:xfrm>
              <a:off x="1062597" y="6517843"/>
              <a:ext cx="1410101" cy="97849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contributivo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77,66% - 292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a:t>
              </a:r>
              <a:r>
                <a:rPr b="1" lang="es-ES" sz="1600">
                  <a:solidFill>
                    <a:schemeClr val="dk1"/>
                  </a:solidFill>
                  <a:latin typeface="Arial Narrow"/>
                  <a:ea typeface="Arial Narrow"/>
                  <a:cs typeface="Arial Narrow"/>
                  <a:sym typeface="Arial Narrow"/>
                </a:rPr>
                <a:t> </a:t>
              </a:r>
              <a:r>
                <a:rPr b="1" lang="es-ES" sz="1200">
                  <a:solidFill>
                    <a:schemeClr val="dk1"/>
                  </a:solidFill>
                  <a:latin typeface="Arial Narrow"/>
                  <a:ea typeface="Arial Narrow"/>
                  <a:cs typeface="Arial Narrow"/>
                  <a:sym typeface="Arial Narrow"/>
                </a:rPr>
                <a:t> subsidiado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18,88% - 71 casos</a:t>
              </a:r>
              <a:endParaRPr/>
            </a:p>
          </p:txBody>
        </p:sp>
      </p:grpSp>
      <p:grpSp>
        <p:nvGrpSpPr>
          <p:cNvPr id="325" name="Google Shape;325;p8"/>
          <p:cNvGrpSpPr/>
          <p:nvPr/>
        </p:nvGrpSpPr>
        <p:grpSpPr>
          <a:xfrm>
            <a:off x="4329256" y="982183"/>
            <a:ext cx="874090" cy="1513653"/>
            <a:chOff x="2507826" y="2585355"/>
            <a:chExt cx="874090" cy="1513653"/>
          </a:xfrm>
        </p:grpSpPr>
        <p:sp>
          <p:nvSpPr>
            <p:cNvPr id="326" name="Google Shape;326;p8"/>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0,27%</a:t>
              </a:r>
              <a:endParaRPr b="1" sz="1600">
                <a:solidFill>
                  <a:schemeClr val="dk1"/>
                </a:solidFill>
                <a:latin typeface="Arial Narrow"/>
                <a:ea typeface="Arial Narrow"/>
                <a:cs typeface="Arial Narrow"/>
                <a:sym typeface="Arial Narrow"/>
              </a:endParaRPr>
            </a:p>
          </p:txBody>
        </p:sp>
        <p:pic>
          <p:nvPicPr>
            <p:cNvPr id="327" name="Google Shape;327;p8"/>
            <p:cNvPicPr preferRelativeResize="0"/>
            <p:nvPr/>
          </p:nvPicPr>
          <p:blipFill rotWithShape="1">
            <a:blip r:embed="rId6">
              <a:alphaModFix/>
            </a:blip>
            <a:srcRect b="0" l="0" r="0" t="0"/>
            <a:stretch/>
          </p:blipFill>
          <p:spPr>
            <a:xfrm>
              <a:off x="2782185" y="2585355"/>
              <a:ext cx="477234" cy="780927"/>
            </a:xfrm>
            <a:prstGeom prst="rect">
              <a:avLst/>
            </a:prstGeom>
            <a:noFill/>
            <a:ln>
              <a:noFill/>
            </a:ln>
          </p:spPr>
        </p:pic>
        <p:sp>
          <p:nvSpPr>
            <p:cNvPr id="328" name="Google Shape;328;p8"/>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329" name="Google Shape;329;p8"/>
            <p:cNvSpPr/>
            <p:nvPr/>
          </p:nvSpPr>
          <p:spPr>
            <a:xfrm>
              <a:off x="2648170" y="3822009"/>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grpSp>
      <p:grpSp>
        <p:nvGrpSpPr>
          <p:cNvPr id="330" name="Google Shape;330;p8"/>
          <p:cNvGrpSpPr/>
          <p:nvPr/>
        </p:nvGrpSpPr>
        <p:grpSpPr>
          <a:xfrm>
            <a:off x="6355281" y="988099"/>
            <a:ext cx="789881" cy="1519436"/>
            <a:chOff x="3826683" y="2682487"/>
            <a:chExt cx="789881" cy="1519436"/>
          </a:xfrm>
        </p:grpSpPr>
        <p:grpSp>
          <p:nvGrpSpPr>
            <p:cNvPr id="331" name="Google Shape;331;p8"/>
            <p:cNvGrpSpPr/>
            <p:nvPr/>
          </p:nvGrpSpPr>
          <p:grpSpPr>
            <a:xfrm>
              <a:off x="3826683" y="3306763"/>
              <a:ext cx="789881" cy="895160"/>
              <a:chOff x="2507826" y="3203848"/>
              <a:chExt cx="789881" cy="895160"/>
            </a:xfrm>
          </p:grpSpPr>
          <p:sp>
            <p:nvSpPr>
              <p:cNvPr id="332" name="Google Shape;332;p8"/>
              <p:cNvSpPr/>
              <p:nvPr/>
            </p:nvSpPr>
            <p:spPr>
              <a:xfrm>
                <a:off x="2507826" y="3472120"/>
                <a:ext cx="764855"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2,39%</a:t>
                </a:r>
                <a:endParaRPr b="1" sz="1600">
                  <a:solidFill>
                    <a:schemeClr val="dk1"/>
                  </a:solidFill>
                  <a:latin typeface="Arial Narrow"/>
                  <a:ea typeface="Arial Narrow"/>
                  <a:cs typeface="Arial Narrow"/>
                  <a:sym typeface="Arial Narrow"/>
                </a:endParaRPr>
              </a:p>
            </p:txBody>
          </p:sp>
          <p:sp>
            <p:nvSpPr>
              <p:cNvPr id="333" name="Google Shape;333;p8"/>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334" name="Google Shape;334;p8"/>
              <p:cNvSpPr/>
              <p:nvPr/>
            </p:nvSpPr>
            <p:spPr>
              <a:xfrm>
                <a:off x="2648170" y="382200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9 casos</a:t>
                </a:r>
                <a:endParaRPr sz="1200">
                  <a:solidFill>
                    <a:schemeClr val="dk1"/>
                  </a:solidFill>
                  <a:latin typeface="Calibri"/>
                  <a:ea typeface="Calibri"/>
                  <a:cs typeface="Calibri"/>
                  <a:sym typeface="Calibri"/>
                </a:endParaRPr>
              </a:p>
            </p:txBody>
          </p:sp>
        </p:grpSp>
        <p:pic>
          <p:nvPicPr>
            <p:cNvPr id="335" name="Google Shape;335;p8"/>
            <p:cNvPicPr preferRelativeResize="0"/>
            <p:nvPr/>
          </p:nvPicPr>
          <p:blipFill rotWithShape="1">
            <a:blip r:embed="rId7">
              <a:alphaModFix/>
            </a:blip>
            <a:srcRect b="0" l="0" r="0" t="0"/>
            <a:stretch/>
          </p:blipFill>
          <p:spPr>
            <a:xfrm>
              <a:off x="3945025" y="2682487"/>
              <a:ext cx="587628" cy="678570"/>
            </a:xfrm>
            <a:prstGeom prst="rect">
              <a:avLst/>
            </a:prstGeom>
            <a:noFill/>
            <a:ln>
              <a:noFill/>
            </a:ln>
          </p:spPr>
        </p:pic>
      </p:grpSp>
      <p:grpSp>
        <p:nvGrpSpPr>
          <p:cNvPr id="336" name="Google Shape;336;p8"/>
          <p:cNvGrpSpPr/>
          <p:nvPr/>
        </p:nvGrpSpPr>
        <p:grpSpPr>
          <a:xfrm>
            <a:off x="5112618" y="932914"/>
            <a:ext cx="1380071" cy="1567357"/>
            <a:chOff x="1963587" y="2618404"/>
            <a:chExt cx="1380071" cy="1567357"/>
          </a:xfrm>
        </p:grpSpPr>
        <p:pic>
          <p:nvPicPr>
            <p:cNvPr id="337" name="Google Shape;337;p8"/>
            <p:cNvPicPr preferRelativeResize="0"/>
            <p:nvPr/>
          </p:nvPicPr>
          <p:blipFill rotWithShape="1">
            <a:blip r:embed="rId8">
              <a:alphaModFix/>
            </a:blip>
            <a:srcRect b="0" l="0" r="48966" t="0"/>
            <a:stretch/>
          </p:blipFill>
          <p:spPr>
            <a:xfrm>
              <a:off x="2148657" y="2618404"/>
              <a:ext cx="995527" cy="731522"/>
            </a:xfrm>
            <a:prstGeom prst="rect">
              <a:avLst/>
            </a:prstGeom>
            <a:noFill/>
            <a:ln>
              <a:noFill/>
            </a:ln>
          </p:spPr>
        </p:pic>
        <p:grpSp>
          <p:nvGrpSpPr>
            <p:cNvPr id="338" name="Google Shape;338;p8"/>
            <p:cNvGrpSpPr/>
            <p:nvPr/>
          </p:nvGrpSpPr>
          <p:grpSpPr>
            <a:xfrm>
              <a:off x="1963587" y="3189889"/>
              <a:ext cx="1380071" cy="995872"/>
              <a:chOff x="-325073" y="6955842"/>
              <a:chExt cx="1612468" cy="995872"/>
            </a:xfrm>
          </p:grpSpPr>
          <p:sp>
            <p:nvSpPr>
              <p:cNvPr id="339" name="Google Shape;339;p8"/>
              <p:cNvSpPr txBox="1"/>
              <p:nvPr/>
            </p:nvSpPr>
            <p:spPr>
              <a:xfrm>
                <a:off x="-325073" y="6955842"/>
                <a:ext cx="161246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340" name="Google Shape;340;p8"/>
              <p:cNvSpPr/>
              <p:nvPr/>
            </p:nvSpPr>
            <p:spPr>
              <a:xfrm>
                <a:off x="-36885" y="7363321"/>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341" name="Google Shape;341;p8"/>
              <p:cNvSpPr txBox="1"/>
              <p:nvPr/>
            </p:nvSpPr>
            <p:spPr>
              <a:xfrm>
                <a:off x="-142058" y="7674715"/>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grpSp>
      <p:sp>
        <p:nvSpPr>
          <p:cNvPr id="342" name="Google Shape;342;p8"/>
          <p:cNvSpPr/>
          <p:nvPr/>
        </p:nvSpPr>
        <p:spPr>
          <a:xfrm>
            <a:off x="3723908" y="6614023"/>
            <a:ext cx="339622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inusual para hepatitis A. Periodo epidemiológico 12 2022. </a:t>
            </a:r>
            <a:endParaRPr/>
          </a:p>
        </p:txBody>
      </p:sp>
      <p:sp>
        <p:nvSpPr>
          <p:cNvPr id="343" name="Google Shape;343;p8"/>
          <p:cNvSpPr/>
          <p:nvPr/>
        </p:nvSpPr>
        <p:spPr>
          <a:xfrm>
            <a:off x="7644" y="8100392"/>
            <a:ext cx="7230095"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La Hepatitis A se observa en el canal endémico en comportamiento esperado por debajo de los casos usuales. Durante este año no se supera el número de casos de los dos últimos años durante las semanas epidemiológicas evaluadas. Se evidencia un aumento del 241,82% en relación con el mismo periodo de año anterior. Los cursos de vida de adolescencia,  juventud y  adultez con el 95% de los casos, una mayor frecuencia de casos en hombres.  </a:t>
            </a:r>
            <a:endParaRPr sz="1100">
              <a:solidFill>
                <a:schemeClr val="dk1"/>
              </a:solidFill>
              <a:latin typeface="Arial Narrow"/>
              <a:ea typeface="Arial Narrow"/>
              <a:cs typeface="Arial Narrow"/>
              <a:sym typeface="Arial Narrow"/>
            </a:endParaRPr>
          </a:p>
        </p:txBody>
      </p:sp>
      <p:sp>
        <p:nvSpPr>
          <p:cNvPr id="344" name="Google Shape;344;p8"/>
          <p:cNvSpPr/>
          <p:nvPr/>
        </p:nvSpPr>
        <p:spPr>
          <a:xfrm>
            <a:off x="-50" y="7493532"/>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45" name="Google Shape;345;p8"/>
          <p:cNvGrpSpPr/>
          <p:nvPr/>
        </p:nvGrpSpPr>
        <p:grpSpPr>
          <a:xfrm>
            <a:off x="160381" y="7558421"/>
            <a:ext cx="3446504" cy="276999"/>
            <a:chOff x="2448322" y="33831"/>
            <a:chExt cx="3446504" cy="276999"/>
          </a:xfrm>
        </p:grpSpPr>
        <p:sp>
          <p:nvSpPr>
            <p:cNvPr id="346" name="Google Shape;346;p8"/>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47" name="Google Shape;347;p8"/>
            <p:cNvCxnSpPr>
              <a:stCxn id="346"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348" name="Google Shape;348;p8"/>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grpSp>
        <p:nvGrpSpPr>
          <p:cNvPr id="349" name="Google Shape;349;p8"/>
          <p:cNvGrpSpPr/>
          <p:nvPr/>
        </p:nvGrpSpPr>
        <p:grpSpPr>
          <a:xfrm>
            <a:off x="2338822" y="534761"/>
            <a:ext cx="1847617" cy="436842"/>
            <a:chOff x="3060727" y="484500"/>
            <a:chExt cx="2369636" cy="436842"/>
          </a:xfrm>
        </p:grpSpPr>
        <p:sp>
          <p:nvSpPr>
            <p:cNvPr id="350" name="Google Shape;350;p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8"/>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352" name="Google Shape;352;p8"/>
          <p:cNvGrpSpPr/>
          <p:nvPr/>
        </p:nvGrpSpPr>
        <p:grpSpPr>
          <a:xfrm>
            <a:off x="205725" y="534759"/>
            <a:ext cx="1852274" cy="436842"/>
            <a:chOff x="3054754" y="484500"/>
            <a:chExt cx="2375609" cy="436842"/>
          </a:xfrm>
        </p:grpSpPr>
        <p:sp>
          <p:nvSpPr>
            <p:cNvPr id="353" name="Google Shape;353;p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8"/>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355" name="Google Shape;355;p8"/>
          <p:cNvGrpSpPr/>
          <p:nvPr/>
        </p:nvGrpSpPr>
        <p:grpSpPr>
          <a:xfrm>
            <a:off x="4410694" y="596925"/>
            <a:ext cx="2722458" cy="436842"/>
            <a:chOff x="3060727" y="484500"/>
            <a:chExt cx="2369637" cy="436842"/>
          </a:xfrm>
        </p:grpSpPr>
        <p:sp>
          <p:nvSpPr>
            <p:cNvPr id="356" name="Google Shape;356;p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8"/>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pic>
        <p:nvPicPr>
          <p:cNvPr id="358" name="Google Shape;358;p8"/>
          <p:cNvPicPr preferRelativeResize="0"/>
          <p:nvPr/>
        </p:nvPicPr>
        <p:blipFill rotWithShape="1">
          <a:blip r:embed="rId9">
            <a:alphaModFix/>
          </a:blip>
          <a:srcRect b="0" l="0" r="0" t="0"/>
          <a:stretch/>
        </p:blipFill>
        <p:spPr>
          <a:xfrm>
            <a:off x="3606884" y="4584647"/>
            <a:ext cx="3538277" cy="2025032"/>
          </a:xfrm>
          <a:prstGeom prst="rect">
            <a:avLst/>
          </a:prstGeom>
          <a:noFill/>
          <a:ln>
            <a:noFill/>
          </a:ln>
        </p:spPr>
      </p:pic>
      <p:pic>
        <p:nvPicPr>
          <p:cNvPr id="359" name="Google Shape;359;p8"/>
          <p:cNvPicPr preferRelativeResize="0"/>
          <p:nvPr/>
        </p:nvPicPr>
        <p:blipFill rotWithShape="1">
          <a:blip r:embed="rId10">
            <a:alphaModFix/>
          </a:blip>
          <a:srcRect b="0" l="0" r="0" t="0"/>
          <a:stretch/>
        </p:blipFill>
        <p:spPr>
          <a:xfrm>
            <a:off x="39124" y="4605697"/>
            <a:ext cx="3567760" cy="251096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9"/>
          <p:cNvPicPr preferRelativeResize="0"/>
          <p:nvPr/>
        </p:nvPicPr>
        <p:blipFill rotWithShape="1">
          <a:blip r:embed="rId3">
            <a:alphaModFix/>
          </a:blip>
          <a:srcRect b="1" l="0" r="0" t="73034"/>
          <a:stretch/>
        </p:blipFill>
        <p:spPr>
          <a:xfrm>
            <a:off x="50" y="6876256"/>
            <a:ext cx="2172322" cy="2267744"/>
          </a:xfrm>
          <a:prstGeom prst="rect">
            <a:avLst/>
          </a:prstGeom>
          <a:noFill/>
          <a:ln>
            <a:noFill/>
          </a:ln>
        </p:spPr>
      </p:pic>
      <p:pic>
        <p:nvPicPr>
          <p:cNvPr id="365" name="Google Shape;365;p9"/>
          <p:cNvPicPr preferRelativeResize="0"/>
          <p:nvPr/>
        </p:nvPicPr>
        <p:blipFill rotWithShape="1">
          <a:blip r:embed="rId4">
            <a:alphaModFix/>
          </a:blip>
          <a:srcRect b="37555" l="33160" r="52563" t="16888"/>
          <a:stretch/>
        </p:blipFill>
        <p:spPr>
          <a:xfrm>
            <a:off x="-23417" y="13742"/>
            <a:ext cx="2175822" cy="3905250"/>
          </a:xfrm>
          <a:prstGeom prst="rect">
            <a:avLst/>
          </a:prstGeom>
          <a:noFill/>
          <a:ln>
            <a:noFill/>
          </a:ln>
        </p:spPr>
      </p:pic>
      <p:pic>
        <p:nvPicPr>
          <p:cNvPr id="366" name="Google Shape;366;p9"/>
          <p:cNvPicPr preferRelativeResize="0"/>
          <p:nvPr/>
        </p:nvPicPr>
        <p:blipFill rotWithShape="1">
          <a:blip r:embed="rId3">
            <a:alphaModFix/>
          </a:blip>
          <a:srcRect b="0" l="0" r="0" t="55451"/>
          <a:stretch/>
        </p:blipFill>
        <p:spPr>
          <a:xfrm>
            <a:off x="0" y="3419872"/>
            <a:ext cx="2180731" cy="3487638"/>
          </a:xfrm>
          <a:prstGeom prst="rect">
            <a:avLst/>
          </a:prstGeom>
          <a:noFill/>
          <a:ln>
            <a:noFill/>
          </a:ln>
        </p:spPr>
      </p:pic>
      <p:sp>
        <p:nvSpPr>
          <p:cNvPr id="367" name="Google Shape;367;p9"/>
          <p:cNvSpPr txBox="1"/>
          <p:nvPr/>
        </p:nvSpPr>
        <p:spPr>
          <a:xfrm>
            <a:off x="-90045" y="1026284"/>
            <a:ext cx="23090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12 - 2022</a:t>
            </a:r>
            <a:endParaRPr b="1" sz="1200">
              <a:solidFill>
                <a:schemeClr val="dk1"/>
              </a:solidFill>
              <a:latin typeface="Arial Narrow"/>
              <a:ea typeface="Arial Narrow"/>
              <a:cs typeface="Arial Narrow"/>
              <a:sym typeface="Arial Narrow"/>
            </a:endParaRPr>
          </a:p>
        </p:txBody>
      </p:sp>
      <p:sp>
        <p:nvSpPr>
          <p:cNvPr id="368" name="Google Shape;368;p9"/>
          <p:cNvSpPr/>
          <p:nvPr/>
        </p:nvSpPr>
        <p:spPr>
          <a:xfrm>
            <a:off x="2179172" y="2968660"/>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B. Medellín, a Periodo epidemiológico 12  acumulado de 2022. </a:t>
            </a:r>
            <a:endParaRPr sz="1100">
              <a:solidFill>
                <a:schemeClr val="dk1"/>
              </a:solidFill>
              <a:latin typeface="Arial Narrow"/>
              <a:ea typeface="Arial Narrow"/>
              <a:cs typeface="Arial Narrow"/>
              <a:sym typeface="Arial Narrow"/>
            </a:endParaRPr>
          </a:p>
        </p:txBody>
      </p:sp>
      <p:grpSp>
        <p:nvGrpSpPr>
          <p:cNvPr id="369" name="Google Shape;369;p9"/>
          <p:cNvGrpSpPr/>
          <p:nvPr/>
        </p:nvGrpSpPr>
        <p:grpSpPr>
          <a:xfrm>
            <a:off x="179214" y="5091636"/>
            <a:ext cx="1892650" cy="488476"/>
            <a:chOff x="2397524" y="3379972"/>
            <a:chExt cx="4508500" cy="904875"/>
          </a:xfrm>
        </p:grpSpPr>
        <p:pic>
          <p:nvPicPr>
            <p:cNvPr id="370" name="Google Shape;370;p9"/>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371" name="Google Shape;371;p9"/>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142</a:t>
              </a:r>
              <a:endParaRPr b="1" sz="1800">
                <a:solidFill>
                  <a:schemeClr val="dk1"/>
                </a:solidFill>
                <a:latin typeface="Arial Narrow"/>
                <a:ea typeface="Arial Narrow"/>
                <a:cs typeface="Arial Narrow"/>
                <a:sym typeface="Arial Narrow"/>
              </a:endParaRPr>
            </a:p>
          </p:txBody>
        </p:sp>
      </p:grpSp>
      <p:sp>
        <p:nvSpPr>
          <p:cNvPr id="372" name="Google Shape;372;p9"/>
          <p:cNvSpPr txBox="1"/>
          <p:nvPr/>
        </p:nvSpPr>
        <p:spPr>
          <a:xfrm>
            <a:off x="16447" y="5541203"/>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24,5%</a:t>
            </a:r>
            <a:endParaRPr b="1" sz="1200">
              <a:solidFill>
                <a:schemeClr val="dk1"/>
              </a:solidFill>
              <a:latin typeface="Arial Narrow"/>
              <a:ea typeface="Arial Narrow"/>
              <a:cs typeface="Arial Narrow"/>
              <a:sym typeface="Arial Narrow"/>
            </a:endParaRPr>
          </a:p>
        </p:txBody>
      </p:sp>
      <p:grpSp>
        <p:nvGrpSpPr>
          <p:cNvPr id="373" name="Google Shape;373;p9"/>
          <p:cNvGrpSpPr/>
          <p:nvPr/>
        </p:nvGrpSpPr>
        <p:grpSpPr>
          <a:xfrm>
            <a:off x="2448322" y="74775"/>
            <a:ext cx="3446504" cy="276999"/>
            <a:chOff x="2448322" y="74775"/>
            <a:chExt cx="3446504" cy="276999"/>
          </a:xfrm>
        </p:grpSpPr>
        <p:sp>
          <p:nvSpPr>
            <p:cNvPr id="374" name="Google Shape;374;p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75" name="Google Shape;375;p9"/>
            <p:cNvCxnSpPr>
              <a:stCxn id="37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76" name="Google Shape;376;p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377" name="Google Shape;377;p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Pág..8 </a:t>
            </a:r>
            <a:endParaRPr b="1" sz="1050">
              <a:solidFill>
                <a:schemeClr val="dk1"/>
              </a:solidFill>
              <a:latin typeface="Arial Narrow"/>
              <a:ea typeface="Arial Narrow"/>
              <a:cs typeface="Arial Narrow"/>
              <a:sym typeface="Arial Narrow"/>
            </a:endParaRPr>
          </a:p>
        </p:txBody>
      </p:sp>
      <p:sp>
        <p:nvSpPr>
          <p:cNvPr id="378" name="Google Shape;378;p9"/>
          <p:cNvSpPr txBox="1"/>
          <p:nvPr>
            <p:ph type="ctrTitle"/>
          </p:nvPr>
        </p:nvSpPr>
        <p:spPr>
          <a:xfrm>
            <a:off x="-18971" y="403841"/>
            <a:ext cx="2208885"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Hepatitis B y C</a:t>
            </a:r>
            <a:endParaRPr b="1" sz="2500">
              <a:solidFill>
                <a:srgbClr val="C00000"/>
              </a:solidFill>
              <a:latin typeface="Arial Narrow"/>
              <a:ea typeface="Arial Narrow"/>
              <a:cs typeface="Arial Narrow"/>
              <a:sym typeface="Arial Narrow"/>
            </a:endParaRPr>
          </a:p>
        </p:txBody>
      </p:sp>
      <p:sp>
        <p:nvSpPr>
          <p:cNvPr id="379" name="Google Shape;379;p9"/>
          <p:cNvSpPr/>
          <p:nvPr/>
        </p:nvSpPr>
        <p:spPr>
          <a:xfrm>
            <a:off x="2179172" y="6084168"/>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C. Medellín, a Periodo epidemiológico 12 acumulado de 2022. </a:t>
            </a:r>
            <a:endParaRPr sz="1100">
              <a:solidFill>
                <a:schemeClr val="dk1"/>
              </a:solidFill>
              <a:latin typeface="Arial Narrow"/>
              <a:ea typeface="Arial Narrow"/>
              <a:cs typeface="Arial Narrow"/>
              <a:sym typeface="Arial Narrow"/>
            </a:endParaRPr>
          </a:p>
        </p:txBody>
      </p:sp>
      <p:sp>
        <p:nvSpPr>
          <p:cNvPr id="380" name="Google Shape;380;p9"/>
          <p:cNvSpPr/>
          <p:nvPr/>
        </p:nvSpPr>
        <p:spPr>
          <a:xfrm>
            <a:off x="2181225" y="8553451"/>
            <a:ext cx="49439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4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de la hepatitis B. Medellín, a Periodo epidemiológico 12 acumulado de 2019-2022. </a:t>
            </a:r>
            <a:endParaRPr sz="1000">
              <a:solidFill>
                <a:schemeClr val="dk1"/>
              </a:solidFill>
              <a:latin typeface="Arial Narrow"/>
              <a:ea typeface="Arial Narrow"/>
              <a:cs typeface="Arial Narrow"/>
              <a:sym typeface="Arial Narrow"/>
            </a:endParaRPr>
          </a:p>
        </p:txBody>
      </p:sp>
      <p:sp>
        <p:nvSpPr>
          <p:cNvPr id="381" name="Google Shape;381;p9"/>
          <p:cNvSpPr txBox="1"/>
          <p:nvPr/>
        </p:nvSpPr>
        <p:spPr>
          <a:xfrm flipH="1">
            <a:off x="544821" y="4845571"/>
            <a:ext cx="125540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Calibri"/>
                <a:ea typeface="Calibri"/>
                <a:cs typeface="Calibri"/>
                <a:sym typeface="Calibri"/>
              </a:rPr>
              <a:t>Hepatitis B</a:t>
            </a:r>
            <a:endParaRPr b="1" sz="1400">
              <a:solidFill>
                <a:schemeClr val="dk1"/>
              </a:solidFill>
              <a:latin typeface="Calibri"/>
              <a:ea typeface="Calibri"/>
              <a:cs typeface="Calibri"/>
              <a:sym typeface="Calibri"/>
            </a:endParaRPr>
          </a:p>
        </p:txBody>
      </p:sp>
      <p:grpSp>
        <p:nvGrpSpPr>
          <p:cNvPr id="382" name="Google Shape;382;p9"/>
          <p:cNvGrpSpPr/>
          <p:nvPr/>
        </p:nvGrpSpPr>
        <p:grpSpPr>
          <a:xfrm>
            <a:off x="144066" y="6618265"/>
            <a:ext cx="1892650" cy="488476"/>
            <a:chOff x="2397524" y="3379972"/>
            <a:chExt cx="4508500" cy="904875"/>
          </a:xfrm>
        </p:grpSpPr>
        <p:pic>
          <p:nvPicPr>
            <p:cNvPr id="383" name="Google Shape;383;p9"/>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384" name="Google Shape;384;p9"/>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130</a:t>
              </a:r>
              <a:endParaRPr b="1" sz="1800">
                <a:solidFill>
                  <a:schemeClr val="dk1"/>
                </a:solidFill>
                <a:latin typeface="Arial Narrow"/>
                <a:ea typeface="Arial Narrow"/>
                <a:cs typeface="Arial Narrow"/>
                <a:sym typeface="Arial Narrow"/>
              </a:endParaRPr>
            </a:p>
          </p:txBody>
        </p:sp>
      </p:grpSp>
      <p:sp>
        <p:nvSpPr>
          <p:cNvPr id="385" name="Google Shape;385;p9"/>
          <p:cNvSpPr txBox="1"/>
          <p:nvPr/>
        </p:nvSpPr>
        <p:spPr>
          <a:xfrm flipH="1">
            <a:off x="509673" y="6372200"/>
            <a:ext cx="125540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Calibri"/>
                <a:ea typeface="Calibri"/>
                <a:cs typeface="Calibri"/>
                <a:sym typeface="Calibri"/>
              </a:rPr>
              <a:t>Hepatitis C</a:t>
            </a:r>
            <a:endParaRPr b="1" sz="1400">
              <a:solidFill>
                <a:schemeClr val="dk1"/>
              </a:solidFill>
              <a:latin typeface="Calibri"/>
              <a:ea typeface="Calibri"/>
              <a:cs typeface="Calibri"/>
              <a:sym typeface="Calibri"/>
            </a:endParaRPr>
          </a:p>
        </p:txBody>
      </p:sp>
      <p:sp>
        <p:nvSpPr>
          <p:cNvPr id="386" name="Google Shape;386;p9"/>
          <p:cNvSpPr txBox="1"/>
          <p:nvPr/>
        </p:nvSpPr>
        <p:spPr>
          <a:xfrm>
            <a:off x="50" y="7125379"/>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32,6%</a:t>
            </a:r>
            <a:endParaRPr b="1" sz="1200">
              <a:solidFill>
                <a:schemeClr val="dk1"/>
              </a:solidFill>
              <a:latin typeface="Arial Narrow"/>
              <a:ea typeface="Arial Narrow"/>
              <a:cs typeface="Arial Narrow"/>
              <a:sym typeface="Arial Narrow"/>
            </a:endParaRPr>
          </a:p>
        </p:txBody>
      </p:sp>
      <p:graphicFrame>
        <p:nvGraphicFramePr>
          <p:cNvPr id="387" name="Google Shape;387;p9"/>
          <p:cNvGraphicFramePr/>
          <p:nvPr/>
        </p:nvGraphicFramePr>
        <p:xfrm>
          <a:off x="2152404" y="351774"/>
          <a:ext cx="5048493" cy="2780067"/>
        </p:xfrm>
        <a:graphic>
          <a:graphicData uri="http://schemas.openxmlformats.org/drawingml/2006/chart">
            <c:chart r:id="rId6"/>
          </a:graphicData>
        </a:graphic>
      </p:graphicFrame>
      <p:graphicFrame>
        <p:nvGraphicFramePr>
          <p:cNvPr id="388" name="Google Shape;388;p9"/>
          <p:cNvGraphicFramePr/>
          <p:nvPr/>
        </p:nvGraphicFramePr>
        <p:xfrm>
          <a:off x="2152404" y="3524552"/>
          <a:ext cx="5120454" cy="2631624"/>
        </p:xfrm>
        <a:graphic>
          <a:graphicData uri="http://schemas.openxmlformats.org/drawingml/2006/chart">
            <c:chart r:id="rId7"/>
          </a:graphicData>
        </a:graphic>
      </p:graphicFrame>
      <p:graphicFrame>
        <p:nvGraphicFramePr>
          <p:cNvPr id="389" name="Google Shape;389;p9"/>
          <p:cNvGraphicFramePr/>
          <p:nvPr/>
        </p:nvGraphicFramePr>
        <p:xfrm>
          <a:off x="2036716" y="6555109"/>
          <a:ext cx="5088467" cy="2229173"/>
        </p:xfrm>
        <a:graphic>
          <a:graphicData uri="http://schemas.openxmlformats.org/drawingml/2006/chart">
            <c:chart r:id="rId8"/>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Personalizado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2019-03-11T16:04:20Z</dcterms:created>
  <dc:creator>Silvana Zapata Bedoya</dc:creator>
</cp:coreProperties>
</file>