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770" r:id="rId3"/>
    <p:sldId id="771" r:id="rId4"/>
    <p:sldId id="772" r:id="rId5"/>
    <p:sldId id="773" r:id="rId6"/>
    <p:sldId id="783" r:id="rId7"/>
    <p:sldId id="784" r:id="rId8"/>
    <p:sldId id="757" r:id="rId9"/>
    <p:sldId id="758" r:id="rId10"/>
    <p:sldId id="759" r:id="rId11"/>
    <p:sldId id="760" r:id="rId12"/>
    <p:sldId id="785" r:id="rId13"/>
    <p:sldId id="786" r:id="rId14"/>
    <p:sldId id="763" r:id="rId15"/>
    <p:sldId id="764" r:id="rId16"/>
    <p:sldId id="774" r:id="rId17"/>
    <p:sldId id="775" r:id="rId18"/>
    <p:sldId id="776" r:id="rId19"/>
    <p:sldId id="777" r:id="rId20"/>
    <p:sldId id="263" r:id="rId21"/>
    <p:sldId id="713" r:id="rId22"/>
    <p:sldId id="265" r:id="rId23"/>
    <p:sldId id="319" r:id="rId24"/>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902" autoAdjust="0"/>
  </p:normalViewPr>
  <p:slideViewPr>
    <p:cSldViewPr>
      <p:cViewPr varScale="1">
        <p:scale>
          <a:sx n="83" d="100"/>
          <a:sy n="83" d="100"/>
        </p:scale>
        <p:origin x="2916" y="90"/>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Canal%20end&#233;mico%20TBmedellin%202019%20Bortman%20y%20MMWR1.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3"/>
          <c:order val="1"/>
          <c:tx>
            <c:strRef>
              <c:f>Tuberculosis!$A$62</c:f>
              <c:strCache>
                <c:ptCount val="1"/>
                <c:pt idx="0">
                  <c:v>Percentil 75</c:v>
                </c:pt>
              </c:strCache>
            </c:strRef>
          </c:tx>
          <c:spPr>
            <a:solidFill>
              <a:srgbClr val="FF0000"/>
            </a:solidFill>
            <a:ln w="25400">
              <a:noFill/>
              <a:prstDash val="solid"/>
            </a:ln>
          </c:spPr>
          <c:val>
            <c:numRef>
              <c:f>Tuberculosis!$B$62:$BA$62</c:f>
              <c:numCache>
                <c:formatCode>0.0</c:formatCode>
                <c:ptCount val="52"/>
                <c:pt idx="0">
                  <c:v>32.75</c:v>
                </c:pt>
                <c:pt idx="1">
                  <c:v>36.75</c:v>
                </c:pt>
                <c:pt idx="2">
                  <c:v>38</c:v>
                </c:pt>
                <c:pt idx="3">
                  <c:v>36.25</c:v>
                </c:pt>
                <c:pt idx="4">
                  <c:v>30.75</c:v>
                </c:pt>
                <c:pt idx="5">
                  <c:v>38.5</c:v>
                </c:pt>
                <c:pt idx="6">
                  <c:v>34</c:v>
                </c:pt>
                <c:pt idx="7">
                  <c:v>30.75</c:v>
                </c:pt>
                <c:pt idx="8">
                  <c:v>40</c:v>
                </c:pt>
                <c:pt idx="9">
                  <c:v>39.25</c:v>
                </c:pt>
                <c:pt idx="10">
                  <c:v>37.25</c:v>
                </c:pt>
                <c:pt idx="11">
                  <c:v>28.25</c:v>
                </c:pt>
                <c:pt idx="12">
                  <c:v>27.5</c:v>
                </c:pt>
                <c:pt idx="13">
                  <c:v>37</c:v>
                </c:pt>
                <c:pt idx="14">
                  <c:v>36.25</c:v>
                </c:pt>
                <c:pt idx="15">
                  <c:v>34.25</c:v>
                </c:pt>
                <c:pt idx="16">
                  <c:v>35.25</c:v>
                </c:pt>
                <c:pt idx="17">
                  <c:v>27.5</c:v>
                </c:pt>
                <c:pt idx="18">
                  <c:v>32</c:v>
                </c:pt>
                <c:pt idx="19">
                  <c:v>33</c:v>
                </c:pt>
                <c:pt idx="20">
                  <c:v>38.25</c:v>
                </c:pt>
                <c:pt idx="21">
                  <c:v>36</c:v>
                </c:pt>
                <c:pt idx="22">
                  <c:v>30.75</c:v>
                </c:pt>
                <c:pt idx="23">
                  <c:v>32.75</c:v>
                </c:pt>
                <c:pt idx="24">
                  <c:v>29.75</c:v>
                </c:pt>
                <c:pt idx="25">
                  <c:v>30.25</c:v>
                </c:pt>
                <c:pt idx="26">
                  <c:v>29.75</c:v>
                </c:pt>
                <c:pt idx="27">
                  <c:v>36.25</c:v>
                </c:pt>
                <c:pt idx="28">
                  <c:v>32.25</c:v>
                </c:pt>
                <c:pt idx="29">
                  <c:v>34.25</c:v>
                </c:pt>
                <c:pt idx="30">
                  <c:v>37</c:v>
                </c:pt>
                <c:pt idx="31">
                  <c:v>27</c:v>
                </c:pt>
                <c:pt idx="32">
                  <c:v>33.5</c:v>
                </c:pt>
                <c:pt idx="33">
                  <c:v>35.25</c:v>
                </c:pt>
                <c:pt idx="34">
                  <c:v>32.5</c:v>
                </c:pt>
                <c:pt idx="35">
                  <c:v>32</c:v>
                </c:pt>
                <c:pt idx="36">
                  <c:v>37.25</c:v>
                </c:pt>
                <c:pt idx="37">
                  <c:v>39.75</c:v>
                </c:pt>
                <c:pt idx="38">
                  <c:v>36</c:v>
                </c:pt>
                <c:pt idx="39">
                  <c:v>35.5</c:v>
                </c:pt>
                <c:pt idx="40">
                  <c:v>36</c:v>
                </c:pt>
                <c:pt idx="41">
                  <c:v>34</c:v>
                </c:pt>
                <c:pt idx="42">
                  <c:v>34.5</c:v>
                </c:pt>
                <c:pt idx="43">
                  <c:v>35.25</c:v>
                </c:pt>
                <c:pt idx="44">
                  <c:v>34.75</c:v>
                </c:pt>
                <c:pt idx="45">
                  <c:v>35.25</c:v>
                </c:pt>
                <c:pt idx="46">
                  <c:v>36.75</c:v>
                </c:pt>
                <c:pt idx="47">
                  <c:v>34.5</c:v>
                </c:pt>
                <c:pt idx="48">
                  <c:v>26.25</c:v>
                </c:pt>
                <c:pt idx="49">
                  <c:v>31</c:v>
                </c:pt>
                <c:pt idx="50">
                  <c:v>25.5</c:v>
                </c:pt>
                <c:pt idx="51">
                  <c:v>19</c:v>
                </c:pt>
              </c:numCache>
            </c:numRef>
          </c:val>
          <c:extLst>
            <c:ext xmlns:c16="http://schemas.microsoft.com/office/drawing/2014/chart" uri="{C3380CC4-5D6E-409C-BE32-E72D297353CC}">
              <c16:uniqueId val="{00000000-962C-42D4-B876-02B726553EF4}"/>
            </c:ext>
          </c:extLst>
        </c:ser>
        <c:ser>
          <c:idx val="1"/>
          <c:order val="2"/>
          <c:tx>
            <c:strRef>
              <c:f>Tuberculosis!$A$60</c:f>
              <c:strCache>
                <c:ptCount val="1"/>
                <c:pt idx="0">
                  <c:v>Mediana</c:v>
                </c:pt>
              </c:strCache>
            </c:strRef>
          </c:tx>
          <c:spPr>
            <a:solidFill>
              <a:srgbClr val="FFFF00"/>
            </a:solidFill>
            <a:ln w="28575" cap="rnd">
              <a:noFill/>
              <a:round/>
            </a:ln>
            <a:effectLst/>
          </c:spPr>
          <c:val>
            <c:numRef>
              <c:f>Tuberculosis!$B$60:$BA$60</c:f>
              <c:numCache>
                <c:formatCode>0.0</c:formatCode>
                <c:ptCount val="52"/>
                <c:pt idx="0">
                  <c:v>27</c:v>
                </c:pt>
                <c:pt idx="1">
                  <c:v>29</c:v>
                </c:pt>
                <c:pt idx="2">
                  <c:v>34</c:v>
                </c:pt>
                <c:pt idx="3">
                  <c:v>33</c:v>
                </c:pt>
                <c:pt idx="4">
                  <c:v>29.5</c:v>
                </c:pt>
                <c:pt idx="5">
                  <c:v>35.5</c:v>
                </c:pt>
                <c:pt idx="6">
                  <c:v>31.5</c:v>
                </c:pt>
                <c:pt idx="7">
                  <c:v>28.5</c:v>
                </c:pt>
                <c:pt idx="8">
                  <c:v>39</c:v>
                </c:pt>
                <c:pt idx="9">
                  <c:v>36.5</c:v>
                </c:pt>
                <c:pt idx="10">
                  <c:v>36</c:v>
                </c:pt>
                <c:pt idx="11">
                  <c:v>26</c:v>
                </c:pt>
                <c:pt idx="12">
                  <c:v>22</c:v>
                </c:pt>
                <c:pt idx="13">
                  <c:v>35</c:v>
                </c:pt>
                <c:pt idx="14">
                  <c:v>30</c:v>
                </c:pt>
                <c:pt idx="15">
                  <c:v>29</c:v>
                </c:pt>
                <c:pt idx="16">
                  <c:v>31</c:v>
                </c:pt>
                <c:pt idx="17">
                  <c:v>26</c:v>
                </c:pt>
                <c:pt idx="18">
                  <c:v>30</c:v>
                </c:pt>
                <c:pt idx="19">
                  <c:v>25.5</c:v>
                </c:pt>
                <c:pt idx="20">
                  <c:v>33.5</c:v>
                </c:pt>
                <c:pt idx="21">
                  <c:v>30</c:v>
                </c:pt>
                <c:pt idx="22">
                  <c:v>29</c:v>
                </c:pt>
                <c:pt idx="23">
                  <c:v>26</c:v>
                </c:pt>
                <c:pt idx="24">
                  <c:v>22</c:v>
                </c:pt>
                <c:pt idx="25">
                  <c:v>27</c:v>
                </c:pt>
                <c:pt idx="26">
                  <c:v>28.5</c:v>
                </c:pt>
                <c:pt idx="27">
                  <c:v>32</c:v>
                </c:pt>
                <c:pt idx="28">
                  <c:v>27.5</c:v>
                </c:pt>
                <c:pt idx="29">
                  <c:v>32</c:v>
                </c:pt>
                <c:pt idx="30">
                  <c:v>29.5</c:v>
                </c:pt>
                <c:pt idx="31">
                  <c:v>23.5</c:v>
                </c:pt>
                <c:pt idx="32">
                  <c:v>31.5</c:v>
                </c:pt>
                <c:pt idx="33">
                  <c:v>31</c:v>
                </c:pt>
                <c:pt idx="34">
                  <c:v>27.5</c:v>
                </c:pt>
                <c:pt idx="35">
                  <c:v>30</c:v>
                </c:pt>
                <c:pt idx="36">
                  <c:v>33.5</c:v>
                </c:pt>
                <c:pt idx="37">
                  <c:v>37</c:v>
                </c:pt>
                <c:pt idx="38">
                  <c:v>31</c:v>
                </c:pt>
                <c:pt idx="39">
                  <c:v>31.5</c:v>
                </c:pt>
                <c:pt idx="40">
                  <c:v>32.5</c:v>
                </c:pt>
                <c:pt idx="41">
                  <c:v>29.5</c:v>
                </c:pt>
                <c:pt idx="42">
                  <c:v>31.5</c:v>
                </c:pt>
                <c:pt idx="43">
                  <c:v>28</c:v>
                </c:pt>
                <c:pt idx="44">
                  <c:v>32</c:v>
                </c:pt>
                <c:pt idx="45">
                  <c:v>34</c:v>
                </c:pt>
                <c:pt idx="46">
                  <c:v>31.5</c:v>
                </c:pt>
                <c:pt idx="47">
                  <c:v>32.5</c:v>
                </c:pt>
                <c:pt idx="48">
                  <c:v>24</c:v>
                </c:pt>
                <c:pt idx="49">
                  <c:v>28</c:v>
                </c:pt>
                <c:pt idx="50">
                  <c:v>22</c:v>
                </c:pt>
                <c:pt idx="51">
                  <c:v>12</c:v>
                </c:pt>
              </c:numCache>
            </c:numRef>
          </c:val>
          <c:extLst>
            <c:ext xmlns:c16="http://schemas.microsoft.com/office/drawing/2014/chart" uri="{C3380CC4-5D6E-409C-BE32-E72D297353CC}">
              <c16:uniqueId val="{00000001-962C-42D4-B876-02B726553EF4}"/>
            </c:ext>
          </c:extLst>
        </c:ser>
        <c:ser>
          <c:idx val="2"/>
          <c:order val="3"/>
          <c:tx>
            <c:strRef>
              <c:f>Tuberculosis!$A$61</c:f>
              <c:strCache>
                <c:ptCount val="1"/>
                <c:pt idx="0">
                  <c:v>Percentil 25</c:v>
                </c:pt>
              </c:strCache>
            </c:strRef>
          </c:tx>
          <c:spPr>
            <a:solidFill>
              <a:srgbClr val="92D050"/>
            </a:solidFill>
            <a:ln w="28575" cap="rnd">
              <a:noFill/>
              <a:round/>
            </a:ln>
            <a:effectLst/>
          </c:spPr>
          <c:val>
            <c:numRef>
              <c:f>Tuberculosis!$B$61:$BA$61</c:f>
              <c:numCache>
                <c:formatCode>0.0</c:formatCode>
                <c:ptCount val="52"/>
                <c:pt idx="0">
                  <c:v>21</c:v>
                </c:pt>
                <c:pt idx="1">
                  <c:v>26.75</c:v>
                </c:pt>
                <c:pt idx="2">
                  <c:v>30.25</c:v>
                </c:pt>
                <c:pt idx="3">
                  <c:v>27.75</c:v>
                </c:pt>
                <c:pt idx="4">
                  <c:v>26.25</c:v>
                </c:pt>
                <c:pt idx="5">
                  <c:v>30.75</c:v>
                </c:pt>
                <c:pt idx="6">
                  <c:v>28.75</c:v>
                </c:pt>
                <c:pt idx="7">
                  <c:v>27</c:v>
                </c:pt>
                <c:pt idx="8">
                  <c:v>30.75</c:v>
                </c:pt>
                <c:pt idx="9">
                  <c:v>29.75</c:v>
                </c:pt>
                <c:pt idx="10">
                  <c:v>31.5</c:v>
                </c:pt>
                <c:pt idx="11">
                  <c:v>23.25</c:v>
                </c:pt>
                <c:pt idx="12">
                  <c:v>18</c:v>
                </c:pt>
                <c:pt idx="13">
                  <c:v>26.25</c:v>
                </c:pt>
                <c:pt idx="14">
                  <c:v>26.5</c:v>
                </c:pt>
                <c:pt idx="15">
                  <c:v>23.25</c:v>
                </c:pt>
                <c:pt idx="16">
                  <c:v>27.25</c:v>
                </c:pt>
                <c:pt idx="17">
                  <c:v>22.5</c:v>
                </c:pt>
                <c:pt idx="18">
                  <c:v>26</c:v>
                </c:pt>
                <c:pt idx="19">
                  <c:v>23</c:v>
                </c:pt>
                <c:pt idx="20">
                  <c:v>28.5</c:v>
                </c:pt>
                <c:pt idx="21">
                  <c:v>27.25</c:v>
                </c:pt>
                <c:pt idx="22">
                  <c:v>27.5</c:v>
                </c:pt>
                <c:pt idx="23">
                  <c:v>24.75</c:v>
                </c:pt>
                <c:pt idx="24">
                  <c:v>20.75</c:v>
                </c:pt>
                <c:pt idx="25">
                  <c:v>20.75</c:v>
                </c:pt>
                <c:pt idx="26">
                  <c:v>24.5</c:v>
                </c:pt>
                <c:pt idx="27">
                  <c:v>30.75</c:v>
                </c:pt>
                <c:pt idx="28">
                  <c:v>21</c:v>
                </c:pt>
                <c:pt idx="29">
                  <c:v>29.75</c:v>
                </c:pt>
                <c:pt idx="30">
                  <c:v>23.5</c:v>
                </c:pt>
                <c:pt idx="31">
                  <c:v>22</c:v>
                </c:pt>
                <c:pt idx="32">
                  <c:v>23.5</c:v>
                </c:pt>
                <c:pt idx="33">
                  <c:v>22.5</c:v>
                </c:pt>
                <c:pt idx="34">
                  <c:v>26.5</c:v>
                </c:pt>
                <c:pt idx="35">
                  <c:v>23</c:v>
                </c:pt>
                <c:pt idx="36">
                  <c:v>28.75</c:v>
                </c:pt>
                <c:pt idx="37">
                  <c:v>33.25</c:v>
                </c:pt>
                <c:pt idx="38">
                  <c:v>29.75</c:v>
                </c:pt>
                <c:pt idx="39">
                  <c:v>28.75</c:v>
                </c:pt>
                <c:pt idx="40">
                  <c:v>30.25</c:v>
                </c:pt>
                <c:pt idx="41">
                  <c:v>25</c:v>
                </c:pt>
                <c:pt idx="42">
                  <c:v>29.75</c:v>
                </c:pt>
                <c:pt idx="43">
                  <c:v>25</c:v>
                </c:pt>
                <c:pt idx="44">
                  <c:v>27.5</c:v>
                </c:pt>
                <c:pt idx="45">
                  <c:v>31.25</c:v>
                </c:pt>
                <c:pt idx="46">
                  <c:v>28</c:v>
                </c:pt>
                <c:pt idx="47">
                  <c:v>29.25</c:v>
                </c:pt>
                <c:pt idx="48">
                  <c:v>21.75</c:v>
                </c:pt>
                <c:pt idx="49">
                  <c:v>24.5</c:v>
                </c:pt>
                <c:pt idx="50">
                  <c:v>21</c:v>
                </c:pt>
                <c:pt idx="51">
                  <c:v>11.25</c:v>
                </c:pt>
              </c:numCache>
            </c:numRef>
          </c:val>
          <c:extLst>
            <c:ext xmlns:c16="http://schemas.microsoft.com/office/drawing/2014/chart" uri="{C3380CC4-5D6E-409C-BE32-E72D297353CC}">
              <c16:uniqueId val="{00000002-962C-42D4-B876-02B726553EF4}"/>
            </c:ext>
          </c:extLst>
        </c:ser>
        <c:dLbls>
          <c:showLegendKey val="0"/>
          <c:showVal val="0"/>
          <c:showCatName val="0"/>
          <c:showSerName val="0"/>
          <c:showPercent val="0"/>
          <c:showBubbleSize val="0"/>
        </c:dLbls>
        <c:axId val="1592542080"/>
        <c:axId val="1592542624"/>
      </c:areaChart>
      <c:scatterChart>
        <c:scatterStyle val="lineMarker"/>
        <c:varyColors val="0"/>
        <c:ser>
          <c:idx val="0"/>
          <c:order val="0"/>
          <c:tx>
            <c:strRef>
              <c:f>Tuberculosis!$A$59</c:f>
              <c:strCache>
                <c:ptCount val="1"/>
                <c:pt idx="0">
                  <c:v>2021</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Tuberculosis!$B$59:$BA$59</c:f>
              <c:numCache>
                <c:formatCode>General</c:formatCode>
                <c:ptCount val="52"/>
                <c:pt idx="0">
                  <c:v>31</c:v>
                </c:pt>
                <c:pt idx="1">
                  <c:v>34</c:v>
                </c:pt>
                <c:pt idx="2">
                  <c:v>31</c:v>
                </c:pt>
                <c:pt idx="3">
                  <c:v>35</c:v>
                </c:pt>
                <c:pt idx="4">
                  <c:v>29</c:v>
                </c:pt>
                <c:pt idx="5">
                  <c:v>30</c:v>
                </c:pt>
                <c:pt idx="6">
                  <c:v>34</c:v>
                </c:pt>
                <c:pt idx="7">
                  <c:v>32</c:v>
                </c:pt>
                <c:pt idx="8">
                  <c:v>35</c:v>
                </c:pt>
                <c:pt idx="9">
                  <c:v>27</c:v>
                </c:pt>
                <c:pt idx="10">
                  <c:v>47</c:v>
                </c:pt>
                <c:pt idx="11">
                  <c:v>27</c:v>
                </c:pt>
                <c:pt idx="12">
                  <c:v>31</c:v>
                </c:pt>
                <c:pt idx="13">
                  <c:v>28</c:v>
                </c:pt>
                <c:pt idx="14">
                  <c:v>41</c:v>
                </c:pt>
                <c:pt idx="15">
                  <c:v>20</c:v>
                </c:pt>
                <c:pt idx="16">
                  <c:v>23</c:v>
                </c:pt>
                <c:pt idx="17">
                  <c:v>30</c:v>
                </c:pt>
                <c:pt idx="18">
                  <c:v>32</c:v>
                </c:pt>
                <c:pt idx="19">
                  <c:v>33</c:v>
                </c:pt>
                <c:pt idx="20">
                  <c:v>34</c:v>
                </c:pt>
                <c:pt idx="21">
                  <c:v>27</c:v>
                </c:pt>
                <c:pt idx="22">
                  <c:v>33</c:v>
                </c:pt>
                <c:pt idx="23">
                  <c:v>25</c:v>
                </c:pt>
                <c:pt idx="24">
                  <c:v>35</c:v>
                </c:pt>
                <c:pt idx="25">
                  <c:v>26</c:v>
                </c:pt>
                <c:pt idx="26">
                  <c:v>29</c:v>
                </c:pt>
                <c:pt idx="27">
                  <c:v>23</c:v>
                </c:pt>
                <c:pt idx="28">
                  <c:v>28</c:v>
                </c:pt>
                <c:pt idx="29">
                  <c:v>44</c:v>
                </c:pt>
                <c:pt idx="30">
                  <c:v>38</c:v>
                </c:pt>
                <c:pt idx="31">
                  <c:v>33</c:v>
                </c:pt>
                <c:pt idx="32">
                  <c:v>23</c:v>
                </c:pt>
                <c:pt idx="33">
                  <c:v>44</c:v>
                </c:pt>
                <c:pt idx="34">
                  <c:v>35</c:v>
                </c:pt>
                <c:pt idx="35">
                  <c:v>33</c:v>
                </c:pt>
                <c:pt idx="36">
                  <c:v>40</c:v>
                </c:pt>
                <c:pt idx="37">
                  <c:v>43</c:v>
                </c:pt>
                <c:pt idx="38">
                  <c:v>49</c:v>
                </c:pt>
                <c:pt idx="39">
                  <c:v>47</c:v>
                </c:pt>
                <c:pt idx="40">
                  <c:v>43</c:v>
                </c:pt>
                <c:pt idx="41">
                  <c:v>34</c:v>
                </c:pt>
                <c:pt idx="42">
                  <c:v>38</c:v>
                </c:pt>
                <c:pt idx="43">
                  <c:v>45</c:v>
                </c:pt>
                <c:pt idx="44">
                  <c:v>29</c:v>
                </c:pt>
                <c:pt idx="45">
                  <c:v>36</c:v>
                </c:pt>
                <c:pt idx="46">
                  <c:v>38</c:v>
                </c:pt>
                <c:pt idx="47">
                  <c:v>29</c:v>
                </c:pt>
                <c:pt idx="48">
                  <c:v>37</c:v>
                </c:pt>
                <c:pt idx="49">
                  <c:v>49</c:v>
                </c:pt>
                <c:pt idx="50">
                  <c:v>34</c:v>
                </c:pt>
                <c:pt idx="51">
                  <c:v>27</c:v>
                </c:pt>
              </c:numCache>
            </c:numRef>
          </c:yVal>
          <c:smooth val="0"/>
          <c:extLst>
            <c:ext xmlns:c16="http://schemas.microsoft.com/office/drawing/2014/chart" uri="{C3380CC4-5D6E-409C-BE32-E72D297353CC}">
              <c16:uniqueId val="{00000003-962C-42D4-B876-02B726553EF4}"/>
            </c:ext>
          </c:extLst>
        </c:ser>
        <c:dLbls>
          <c:showLegendKey val="0"/>
          <c:showVal val="0"/>
          <c:showCatName val="0"/>
          <c:showSerName val="0"/>
          <c:showPercent val="0"/>
          <c:showBubbleSize val="0"/>
        </c:dLbls>
        <c:axId val="1592542080"/>
        <c:axId val="1592542624"/>
      </c:scatterChart>
      <c:catAx>
        <c:axId val="1592542080"/>
        <c:scaling>
          <c:orientation val="minMax"/>
        </c:scaling>
        <c:delete val="0"/>
        <c:axPos val="b"/>
        <c:title>
          <c:tx>
            <c:rich>
              <a:bodyPr/>
              <a:lstStyle/>
              <a:p>
                <a:pPr>
                  <a:defRPr/>
                </a:pPr>
                <a:r>
                  <a:rPr lang="en-US"/>
                  <a:t>Semana Epidemiológica</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0" i="0" baseline="0"/>
            </a:pPr>
            <a:endParaRPr lang="en-US"/>
          </a:p>
        </c:txPr>
        <c:crossAx val="1592542624"/>
        <c:crosses val="autoZero"/>
        <c:auto val="1"/>
        <c:lblAlgn val="ctr"/>
        <c:lblOffset val="100"/>
        <c:noMultiLvlLbl val="0"/>
      </c:catAx>
      <c:valAx>
        <c:axId val="1592542624"/>
        <c:scaling>
          <c:orientation val="minMax"/>
        </c:scaling>
        <c:delete val="0"/>
        <c:axPos val="l"/>
        <c:majorGridlines>
          <c:spPr>
            <a:ln w="9525" cap="flat" cmpd="sng" algn="ctr">
              <a:noFill/>
              <a:round/>
            </a:ln>
            <a:effectLst/>
          </c:spPr>
        </c:majorGridlines>
        <c:title>
          <c:tx>
            <c:rich>
              <a:bodyPr/>
              <a:lstStyle/>
              <a:p>
                <a:pPr>
                  <a:defRPr sz="700" b="0" i="0" baseline="0"/>
                </a:pPr>
                <a:r>
                  <a:rPr lang="es-CO" sz="700" b="0" i="0" baseline="0"/>
                  <a:t>Número de casos</a:t>
                </a:r>
              </a:p>
            </c:rich>
          </c:tx>
          <c:layout/>
          <c:overlay val="0"/>
        </c:title>
        <c:numFmt formatCode="0" sourceLinked="0"/>
        <c:majorTickMark val="none"/>
        <c:minorTickMark val="none"/>
        <c:tickLblPos val="nextTo"/>
        <c:spPr>
          <a:ln w="6350">
            <a:noFill/>
          </a:ln>
        </c:spPr>
        <c:txPr>
          <a:bodyPr rot="-60000000" vert="horz"/>
          <a:lstStyle/>
          <a:p>
            <a:pPr>
              <a:defRPr sz="700" b="0" i="0" baseline="0"/>
            </a:pPr>
            <a:endParaRPr lang="en-US"/>
          </a:p>
        </c:txPr>
        <c:crossAx val="1592542080"/>
        <c:crosses val="autoZero"/>
        <c:crossBetween val="between"/>
      </c:valAx>
      <c:spPr>
        <a:noFill/>
        <a:ln w="25400">
          <a:noFill/>
        </a:ln>
      </c:spPr>
    </c:plotArea>
    <c:legend>
      <c:legendPos val="b"/>
      <c:layout/>
      <c:overlay val="0"/>
      <c:spPr>
        <a:noFill/>
        <a:ln w="25400">
          <a:noFill/>
        </a:ln>
      </c:spPr>
      <c:txPr>
        <a:bodyPr rot="0" vert="horz"/>
        <a:lstStyle/>
        <a:p>
          <a:pPr>
            <a:defRPr sz="700" b="0" i="0"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'An13'!$H$2:$H$7</c:f>
              <c:strCache>
                <c:ptCount val="6"/>
                <c:pt idx="0">
                  <c:v>Primera infancia</c:v>
                </c:pt>
                <c:pt idx="1">
                  <c:v>Infancia</c:v>
                </c:pt>
                <c:pt idx="2">
                  <c:v>Adolescencia</c:v>
                </c:pt>
                <c:pt idx="3">
                  <c:v>Juventud</c:v>
                </c:pt>
                <c:pt idx="4">
                  <c:v>Adultez</c:v>
                </c:pt>
                <c:pt idx="5">
                  <c:v>Adulto Mayor</c:v>
                </c:pt>
              </c:strCache>
            </c:strRef>
          </c:cat>
          <c:val>
            <c:numRef>
              <c:f>'An13'!$J$2:$J$7</c:f>
              <c:numCache>
                <c:formatCode>0.00</c:formatCode>
                <c:ptCount val="6"/>
                <c:pt idx="0">
                  <c:v>12.151898734177214</c:v>
                </c:pt>
                <c:pt idx="1">
                  <c:v>10.379746835443038</c:v>
                </c:pt>
                <c:pt idx="2">
                  <c:v>2.5316455696202533</c:v>
                </c:pt>
                <c:pt idx="3">
                  <c:v>8.1012658227848107</c:v>
                </c:pt>
                <c:pt idx="4">
                  <c:v>40.75949367088608</c:v>
                </c:pt>
                <c:pt idx="5">
                  <c:v>26.075949367088608</c:v>
                </c:pt>
              </c:numCache>
            </c:numRef>
          </c:val>
          <c:extLst>
            <c:ext xmlns:c16="http://schemas.microsoft.com/office/drawing/2014/chart" uri="{C3380CC4-5D6E-409C-BE32-E72D297353CC}">
              <c16:uniqueId val="{00000000-00C4-435D-A1B7-3702FF0C29F9}"/>
            </c:ext>
          </c:extLst>
        </c:ser>
        <c:dLbls>
          <c:showLegendKey val="0"/>
          <c:showVal val="0"/>
          <c:showCatName val="0"/>
          <c:showSerName val="0"/>
          <c:showPercent val="0"/>
          <c:showBubbleSize val="0"/>
        </c:dLbls>
        <c:gapWidth val="0"/>
        <c:axId val="1178123247"/>
        <c:axId val="1178132399"/>
      </c:barChart>
      <c:catAx>
        <c:axId val="117812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132399"/>
        <c:crosses val="autoZero"/>
        <c:auto val="1"/>
        <c:lblAlgn val="ctr"/>
        <c:lblOffset val="100"/>
        <c:noMultiLvlLbl val="0"/>
      </c:catAx>
      <c:valAx>
        <c:axId val="1178132399"/>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123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 13'!$H$2:$H$7</c:f>
              <c:strCache>
                <c:ptCount val="6"/>
                <c:pt idx="0">
                  <c:v>Primera infancia</c:v>
                </c:pt>
                <c:pt idx="1">
                  <c:v>Infancia</c:v>
                </c:pt>
                <c:pt idx="2">
                  <c:v>Adolescencia</c:v>
                </c:pt>
                <c:pt idx="3">
                  <c:v>Juventud</c:v>
                </c:pt>
                <c:pt idx="4">
                  <c:v>Adultez</c:v>
                </c:pt>
                <c:pt idx="5">
                  <c:v>Adulto Mayor</c:v>
                </c:pt>
              </c:strCache>
            </c:strRef>
          </c:cat>
          <c:val>
            <c:numRef>
              <c:f>'An 13'!$J$2:$J$7</c:f>
              <c:numCache>
                <c:formatCode>0.00</c:formatCode>
                <c:ptCount val="6"/>
                <c:pt idx="0">
                  <c:v>27.091633466135455</c:v>
                </c:pt>
                <c:pt idx="1">
                  <c:v>12.749003984063744</c:v>
                </c:pt>
                <c:pt idx="2">
                  <c:v>10.657370517928287</c:v>
                </c:pt>
                <c:pt idx="3">
                  <c:v>18.625498007968126</c:v>
                </c:pt>
                <c:pt idx="4">
                  <c:v>27.689243027888445</c:v>
                </c:pt>
                <c:pt idx="5">
                  <c:v>3.1872509960159361</c:v>
                </c:pt>
              </c:numCache>
            </c:numRef>
          </c:val>
          <c:extLst>
            <c:ext xmlns:c16="http://schemas.microsoft.com/office/drawing/2014/chart" uri="{C3380CC4-5D6E-409C-BE32-E72D297353CC}">
              <c16:uniqueId val="{00000000-93B3-4755-BF6A-0B8A2FAB970B}"/>
            </c:ext>
          </c:extLst>
        </c:ser>
        <c:dLbls>
          <c:showLegendKey val="0"/>
          <c:showVal val="0"/>
          <c:showCatName val="0"/>
          <c:showSerName val="0"/>
          <c:showPercent val="0"/>
          <c:showBubbleSize val="0"/>
        </c:dLbls>
        <c:gapWidth val="0"/>
        <c:axId val="684955167"/>
        <c:axId val="684956415"/>
      </c:barChart>
      <c:catAx>
        <c:axId val="6849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50" b="0" i="0" u="none" strike="noStrike" kern="1200" baseline="0">
                <a:solidFill>
                  <a:schemeClr val="tx1">
                    <a:lumMod val="65000"/>
                    <a:lumOff val="35000"/>
                  </a:schemeClr>
                </a:solidFill>
                <a:latin typeface="+mn-lt"/>
                <a:ea typeface="+mn-ea"/>
                <a:cs typeface="+mn-cs"/>
              </a:defRPr>
            </a:pPr>
            <a:endParaRPr lang="en-US"/>
          </a:p>
        </c:txPr>
        <c:crossAx val="684956415"/>
        <c:crosses val="autoZero"/>
        <c:auto val="1"/>
        <c:lblAlgn val="ctr"/>
        <c:lblOffset val="100"/>
        <c:noMultiLvlLbl val="0"/>
      </c:catAx>
      <c:valAx>
        <c:axId val="684956415"/>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9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'An13'!$N$2:$N$7</c:f>
              <c:strCache>
                <c:ptCount val="6"/>
                <c:pt idx="0">
                  <c:v>Primera infancia</c:v>
                </c:pt>
                <c:pt idx="1">
                  <c:v>Infancia</c:v>
                </c:pt>
                <c:pt idx="2">
                  <c:v>Adolescencia</c:v>
                </c:pt>
                <c:pt idx="3">
                  <c:v>Juventud</c:v>
                </c:pt>
                <c:pt idx="4">
                  <c:v>Adultez</c:v>
                </c:pt>
                <c:pt idx="5">
                  <c:v>Adulto Mayor</c:v>
                </c:pt>
              </c:strCache>
            </c:strRef>
          </c:cat>
          <c:val>
            <c:numRef>
              <c:f>'An13'!$P$2:$P$7</c:f>
              <c:numCache>
                <c:formatCode>0.00</c:formatCode>
                <c:ptCount val="6"/>
                <c:pt idx="0">
                  <c:v>0</c:v>
                </c:pt>
                <c:pt idx="1">
                  <c:v>7.6271186440677967</c:v>
                </c:pt>
                <c:pt idx="2">
                  <c:v>14.40677966101695</c:v>
                </c:pt>
                <c:pt idx="3">
                  <c:v>27.966101694915253</c:v>
                </c:pt>
                <c:pt idx="4">
                  <c:v>43.220338983050851</c:v>
                </c:pt>
                <c:pt idx="5">
                  <c:v>6.7796610169491522</c:v>
                </c:pt>
              </c:numCache>
            </c:numRef>
          </c:val>
          <c:extLst>
            <c:ext xmlns:c16="http://schemas.microsoft.com/office/drawing/2014/chart" uri="{C3380CC4-5D6E-409C-BE32-E72D297353CC}">
              <c16:uniqueId val="{00000000-F295-47CA-AA3B-FA02F40B52A7}"/>
            </c:ext>
          </c:extLst>
        </c:ser>
        <c:dLbls>
          <c:showLegendKey val="0"/>
          <c:showVal val="0"/>
          <c:showCatName val="0"/>
          <c:showSerName val="0"/>
          <c:showPercent val="0"/>
          <c:showBubbleSize val="0"/>
        </c:dLbls>
        <c:gapWidth val="0"/>
        <c:axId val="1178117423"/>
        <c:axId val="1178101615"/>
      </c:barChart>
      <c:catAx>
        <c:axId val="117811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178101615"/>
        <c:crosses val="autoZero"/>
        <c:auto val="1"/>
        <c:lblAlgn val="ctr"/>
        <c:lblOffset val="100"/>
        <c:noMultiLvlLbl val="0"/>
      </c:catAx>
      <c:valAx>
        <c:axId val="1178101615"/>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117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60033010118521E-2"/>
          <c:y val="3.84562446665015E-2"/>
          <c:w val="0.89321816123741227"/>
          <c:h val="0.8079373468769786"/>
        </c:manualLayout>
      </c:layout>
      <c:lineChart>
        <c:grouping val="standard"/>
        <c:varyColors val="0"/>
        <c:ser>
          <c:idx val="0"/>
          <c:order val="0"/>
          <c:tx>
            <c:strRef>
              <c:f>ETA!$A$54</c:f>
              <c:strCache>
                <c:ptCount val="1"/>
                <c:pt idx="0">
                  <c:v>2021</c:v>
                </c:pt>
              </c:strCache>
            </c:strRef>
          </c:tx>
          <c:spPr>
            <a:ln w="19050">
              <a:solidFill>
                <a:schemeClr val="tx1"/>
              </a:solidFill>
            </a:ln>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ETA!$B$54:$AK$54</c:f>
              <c:numCache>
                <c:formatCode>General</c:formatCode>
                <c:ptCount val="36"/>
                <c:pt idx="0">
                  <c:v>3</c:v>
                </c:pt>
                <c:pt idx="1">
                  <c:v>4</c:v>
                </c:pt>
                <c:pt idx="2">
                  <c:v>67</c:v>
                </c:pt>
                <c:pt idx="3">
                  <c:v>3</c:v>
                </c:pt>
                <c:pt idx="4">
                  <c:v>5</c:v>
                </c:pt>
                <c:pt idx="5">
                  <c:v>12</c:v>
                </c:pt>
                <c:pt idx="6">
                  <c:v>14</c:v>
                </c:pt>
                <c:pt idx="7">
                  <c:v>8</c:v>
                </c:pt>
                <c:pt idx="8">
                  <c:v>47</c:v>
                </c:pt>
                <c:pt idx="9">
                  <c:v>4</c:v>
                </c:pt>
                <c:pt idx="10">
                  <c:v>5</c:v>
                </c:pt>
                <c:pt idx="11">
                  <c:v>4</c:v>
                </c:pt>
                <c:pt idx="12">
                  <c:v>8</c:v>
                </c:pt>
                <c:pt idx="13">
                  <c:v>9</c:v>
                </c:pt>
                <c:pt idx="14">
                  <c:v>1</c:v>
                </c:pt>
                <c:pt idx="15">
                  <c:v>4</c:v>
                </c:pt>
                <c:pt idx="16">
                  <c:v>2</c:v>
                </c:pt>
                <c:pt idx="17">
                  <c:v>3</c:v>
                </c:pt>
                <c:pt idx="18">
                  <c:v>3</c:v>
                </c:pt>
                <c:pt idx="19">
                  <c:v>6</c:v>
                </c:pt>
                <c:pt idx="20">
                  <c:v>111</c:v>
                </c:pt>
                <c:pt idx="21">
                  <c:v>16</c:v>
                </c:pt>
                <c:pt idx="22">
                  <c:v>7</c:v>
                </c:pt>
                <c:pt idx="23">
                  <c:v>6</c:v>
                </c:pt>
                <c:pt idx="24">
                  <c:v>5</c:v>
                </c:pt>
                <c:pt idx="25">
                  <c:v>7</c:v>
                </c:pt>
                <c:pt idx="26">
                  <c:v>3</c:v>
                </c:pt>
                <c:pt idx="27">
                  <c:v>6</c:v>
                </c:pt>
                <c:pt idx="28">
                  <c:v>3</c:v>
                </c:pt>
                <c:pt idx="29">
                  <c:v>3</c:v>
                </c:pt>
                <c:pt idx="30">
                  <c:v>21</c:v>
                </c:pt>
                <c:pt idx="31">
                  <c:v>5</c:v>
                </c:pt>
                <c:pt idx="32">
                  <c:v>12</c:v>
                </c:pt>
                <c:pt idx="33">
                  <c:v>2</c:v>
                </c:pt>
                <c:pt idx="34">
                  <c:v>651</c:v>
                </c:pt>
                <c:pt idx="35">
                  <c:v>6</c:v>
                </c:pt>
              </c:numCache>
            </c:numRef>
          </c:val>
          <c:smooth val="0"/>
          <c:extLst>
            <c:ext xmlns:c16="http://schemas.microsoft.com/office/drawing/2014/chart" uri="{C3380CC4-5D6E-409C-BE32-E72D297353CC}">
              <c16:uniqueId val="{00000000-000E-4DCB-AF84-3E7208AC47A8}"/>
            </c:ext>
          </c:extLst>
        </c:ser>
        <c:ser>
          <c:idx val="1"/>
          <c:order val="1"/>
          <c:tx>
            <c:strRef>
              <c:f>ETA!$A$55</c:f>
              <c:strCache>
                <c:ptCount val="1"/>
                <c:pt idx="0">
                  <c:v>Mediana</c:v>
                </c:pt>
              </c:strCache>
            </c:strRef>
          </c:tx>
          <c:spPr>
            <a:ln w="28575" cap="rnd">
              <a:solidFill>
                <a:srgbClr val="FFC000"/>
              </a:solidFill>
              <a:round/>
            </a:ln>
            <a:effectLst/>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ETA!$B$55:$BA$55</c:f>
              <c:numCache>
                <c:formatCode>0.0</c:formatCode>
                <c:ptCount val="52"/>
                <c:pt idx="0">
                  <c:v>9</c:v>
                </c:pt>
                <c:pt idx="1">
                  <c:v>11</c:v>
                </c:pt>
                <c:pt idx="2">
                  <c:v>8</c:v>
                </c:pt>
                <c:pt idx="3">
                  <c:v>14</c:v>
                </c:pt>
                <c:pt idx="4">
                  <c:v>11</c:v>
                </c:pt>
                <c:pt idx="5">
                  <c:v>11</c:v>
                </c:pt>
                <c:pt idx="6">
                  <c:v>8</c:v>
                </c:pt>
                <c:pt idx="7">
                  <c:v>15</c:v>
                </c:pt>
                <c:pt idx="8">
                  <c:v>25</c:v>
                </c:pt>
                <c:pt idx="9">
                  <c:v>35</c:v>
                </c:pt>
                <c:pt idx="10">
                  <c:v>33</c:v>
                </c:pt>
                <c:pt idx="11">
                  <c:v>8</c:v>
                </c:pt>
                <c:pt idx="12">
                  <c:v>9</c:v>
                </c:pt>
                <c:pt idx="13">
                  <c:v>7</c:v>
                </c:pt>
                <c:pt idx="14">
                  <c:v>22</c:v>
                </c:pt>
                <c:pt idx="15">
                  <c:v>7</c:v>
                </c:pt>
                <c:pt idx="16">
                  <c:v>15</c:v>
                </c:pt>
                <c:pt idx="17">
                  <c:v>11</c:v>
                </c:pt>
                <c:pt idx="18">
                  <c:v>12</c:v>
                </c:pt>
                <c:pt idx="19">
                  <c:v>21</c:v>
                </c:pt>
                <c:pt idx="20">
                  <c:v>8</c:v>
                </c:pt>
                <c:pt idx="21">
                  <c:v>7</c:v>
                </c:pt>
                <c:pt idx="22">
                  <c:v>6</c:v>
                </c:pt>
                <c:pt idx="23">
                  <c:v>5</c:v>
                </c:pt>
                <c:pt idx="24">
                  <c:v>6</c:v>
                </c:pt>
                <c:pt idx="25">
                  <c:v>7</c:v>
                </c:pt>
                <c:pt idx="26">
                  <c:v>9</c:v>
                </c:pt>
                <c:pt idx="27">
                  <c:v>11</c:v>
                </c:pt>
                <c:pt idx="28">
                  <c:v>10</c:v>
                </c:pt>
                <c:pt idx="29">
                  <c:v>32</c:v>
                </c:pt>
                <c:pt idx="30">
                  <c:v>8</c:v>
                </c:pt>
                <c:pt idx="31">
                  <c:v>7</c:v>
                </c:pt>
                <c:pt idx="32">
                  <c:v>18</c:v>
                </c:pt>
                <c:pt idx="33">
                  <c:v>7</c:v>
                </c:pt>
                <c:pt idx="34">
                  <c:v>37</c:v>
                </c:pt>
                <c:pt idx="35">
                  <c:v>17</c:v>
                </c:pt>
                <c:pt idx="36">
                  <c:v>8</c:v>
                </c:pt>
                <c:pt idx="37">
                  <c:v>14</c:v>
                </c:pt>
                <c:pt idx="38">
                  <c:v>13</c:v>
                </c:pt>
                <c:pt idx="39">
                  <c:v>17</c:v>
                </c:pt>
                <c:pt idx="40">
                  <c:v>13</c:v>
                </c:pt>
                <c:pt idx="41">
                  <c:v>8</c:v>
                </c:pt>
                <c:pt idx="42">
                  <c:v>8</c:v>
                </c:pt>
                <c:pt idx="43">
                  <c:v>6</c:v>
                </c:pt>
                <c:pt idx="44">
                  <c:v>4</c:v>
                </c:pt>
                <c:pt idx="45">
                  <c:v>9</c:v>
                </c:pt>
                <c:pt idx="46">
                  <c:v>7</c:v>
                </c:pt>
                <c:pt idx="47">
                  <c:v>15</c:v>
                </c:pt>
                <c:pt idx="48">
                  <c:v>9</c:v>
                </c:pt>
                <c:pt idx="49">
                  <c:v>13</c:v>
                </c:pt>
                <c:pt idx="50">
                  <c:v>14</c:v>
                </c:pt>
                <c:pt idx="51">
                  <c:v>11</c:v>
                </c:pt>
              </c:numCache>
            </c:numRef>
          </c:val>
          <c:smooth val="0"/>
          <c:extLst>
            <c:ext xmlns:c16="http://schemas.microsoft.com/office/drawing/2014/chart" uri="{C3380CC4-5D6E-409C-BE32-E72D297353CC}">
              <c16:uniqueId val="{00000001-000E-4DCB-AF84-3E7208AC47A8}"/>
            </c:ext>
          </c:extLst>
        </c:ser>
        <c:ser>
          <c:idx val="2"/>
          <c:order val="2"/>
          <c:tx>
            <c:strRef>
              <c:f>ETA!$A$56</c:f>
              <c:strCache>
                <c:ptCount val="1"/>
                <c:pt idx="0">
                  <c:v>Percentil 25</c:v>
                </c:pt>
              </c:strCache>
            </c:strRef>
          </c:tx>
          <c:spPr>
            <a:ln w="28575" cap="rnd">
              <a:solidFill>
                <a:srgbClr val="92D050"/>
              </a:solidFill>
              <a:round/>
            </a:ln>
            <a:effectLst/>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ETA!$B$56:$BA$56</c:f>
              <c:numCache>
                <c:formatCode>0.0</c:formatCode>
                <c:ptCount val="52"/>
                <c:pt idx="0">
                  <c:v>8</c:v>
                </c:pt>
                <c:pt idx="1">
                  <c:v>6</c:v>
                </c:pt>
                <c:pt idx="2">
                  <c:v>8</c:v>
                </c:pt>
                <c:pt idx="3">
                  <c:v>11</c:v>
                </c:pt>
                <c:pt idx="4">
                  <c:v>6</c:v>
                </c:pt>
                <c:pt idx="5">
                  <c:v>8</c:v>
                </c:pt>
                <c:pt idx="6">
                  <c:v>6</c:v>
                </c:pt>
                <c:pt idx="7">
                  <c:v>10</c:v>
                </c:pt>
                <c:pt idx="8">
                  <c:v>15</c:v>
                </c:pt>
                <c:pt idx="9">
                  <c:v>17</c:v>
                </c:pt>
                <c:pt idx="10">
                  <c:v>11</c:v>
                </c:pt>
                <c:pt idx="11">
                  <c:v>2</c:v>
                </c:pt>
                <c:pt idx="12">
                  <c:v>5</c:v>
                </c:pt>
                <c:pt idx="13">
                  <c:v>5</c:v>
                </c:pt>
                <c:pt idx="14">
                  <c:v>20</c:v>
                </c:pt>
                <c:pt idx="15">
                  <c:v>6</c:v>
                </c:pt>
                <c:pt idx="16">
                  <c:v>9</c:v>
                </c:pt>
                <c:pt idx="17">
                  <c:v>9</c:v>
                </c:pt>
                <c:pt idx="18">
                  <c:v>3</c:v>
                </c:pt>
                <c:pt idx="19">
                  <c:v>21</c:v>
                </c:pt>
                <c:pt idx="20">
                  <c:v>7</c:v>
                </c:pt>
                <c:pt idx="21">
                  <c:v>7</c:v>
                </c:pt>
                <c:pt idx="22">
                  <c:v>5</c:v>
                </c:pt>
                <c:pt idx="23">
                  <c:v>4</c:v>
                </c:pt>
                <c:pt idx="24">
                  <c:v>5</c:v>
                </c:pt>
                <c:pt idx="25">
                  <c:v>7</c:v>
                </c:pt>
                <c:pt idx="26">
                  <c:v>9</c:v>
                </c:pt>
                <c:pt idx="27">
                  <c:v>5</c:v>
                </c:pt>
                <c:pt idx="28">
                  <c:v>3</c:v>
                </c:pt>
                <c:pt idx="29">
                  <c:v>20</c:v>
                </c:pt>
                <c:pt idx="30">
                  <c:v>8</c:v>
                </c:pt>
                <c:pt idx="31">
                  <c:v>6</c:v>
                </c:pt>
                <c:pt idx="32">
                  <c:v>12</c:v>
                </c:pt>
                <c:pt idx="33">
                  <c:v>5</c:v>
                </c:pt>
                <c:pt idx="34">
                  <c:v>8</c:v>
                </c:pt>
                <c:pt idx="35">
                  <c:v>14</c:v>
                </c:pt>
                <c:pt idx="36">
                  <c:v>5</c:v>
                </c:pt>
                <c:pt idx="37">
                  <c:v>9</c:v>
                </c:pt>
                <c:pt idx="38">
                  <c:v>10</c:v>
                </c:pt>
                <c:pt idx="39">
                  <c:v>16</c:v>
                </c:pt>
                <c:pt idx="40">
                  <c:v>10</c:v>
                </c:pt>
                <c:pt idx="41">
                  <c:v>7</c:v>
                </c:pt>
                <c:pt idx="42">
                  <c:v>7</c:v>
                </c:pt>
                <c:pt idx="43">
                  <c:v>5</c:v>
                </c:pt>
                <c:pt idx="44">
                  <c:v>3</c:v>
                </c:pt>
                <c:pt idx="45">
                  <c:v>5</c:v>
                </c:pt>
                <c:pt idx="46">
                  <c:v>6</c:v>
                </c:pt>
                <c:pt idx="47">
                  <c:v>6</c:v>
                </c:pt>
                <c:pt idx="48">
                  <c:v>5</c:v>
                </c:pt>
                <c:pt idx="49">
                  <c:v>11</c:v>
                </c:pt>
                <c:pt idx="50">
                  <c:v>12</c:v>
                </c:pt>
                <c:pt idx="51">
                  <c:v>9</c:v>
                </c:pt>
              </c:numCache>
            </c:numRef>
          </c:val>
          <c:smooth val="0"/>
          <c:extLst>
            <c:ext xmlns:c16="http://schemas.microsoft.com/office/drawing/2014/chart" uri="{C3380CC4-5D6E-409C-BE32-E72D297353CC}">
              <c16:uniqueId val="{00000002-000E-4DCB-AF84-3E7208AC47A8}"/>
            </c:ext>
          </c:extLst>
        </c:ser>
        <c:ser>
          <c:idx val="3"/>
          <c:order val="3"/>
          <c:tx>
            <c:strRef>
              <c:f>ETA!$A$57</c:f>
              <c:strCache>
                <c:ptCount val="1"/>
                <c:pt idx="0">
                  <c:v>Percentil 75</c:v>
                </c:pt>
              </c:strCache>
            </c:strRef>
          </c:tx>
          <c:spPr>
            <a:ln w="25400">
              <a:solidFill>
                <a:srgbClr val="FF0000"/>
              </a:solidFill>
              <a:prstDash val="solid"/>
            </a:ln>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ETA!$B$57:$BA$57</c:f>
              <c:numCache>
                <c:formatCode>0.0</c:formatCode>
                <c:ptCount val="52"/>
                <c:pt idx="0">
                  <c:v>10</c:v>
                </c:pt>
                <c:pt idx="1">
                  <c:v>24</c:v>
                </c:pt>
                <c:pt idx="2">
                  <c:v>14</c:v>
                </c:pt>
                <c:pt idx="3">
                  <c:v>21</c:v>
                </c:pt>
                <c:pt idx="4">
                  <c:v>11</c:v>
                </c:pt>
                <c:pt idx="5">
                  <c:v>11</c:v>
                </c:pt>
                <c:pt idx="6">
                  <c:v>13</c:v>
                </c:pt>
                <c:pt idx="7">
                  <c:v>53</c:v>
                </c:pt>
                <c:pt idx="8">
                  <c:v>51</c:v>
                </c:pt>
                <c:pt idx="9">
                  <c:v>37</c:v>
                </c:pt>
                <c:pt idx="10">
                  <c:v>35</c:v>
                </c:pt>
                <c:pt idx="11">
                  <c:v>15</c:v>
                </c:pt>
                <c:pt idx="12">
                  <c:v>10</c:v>
                </c:pt>
                <c:pt idx="13">
                  <c:v>12</c:v>
                </c:pt>
                <c:pt idx="14">
                  <c:v>32</c:v>
                </c:pt>
                <c:pt idx="15">
                  <c:v>7</c:v>
                </c:pt>
                <c:pt idx="16">
                  <c:v>27</c:v>
                </c:pt>
                <c:pt idx="17">
                  <c:v>16</c:v>
                </c:pt>
                <c:pt idx="18">
                  <c:v>14</c:v>
                </c:pt>
                <c:pt idx="19">
                  <c:v>96</c:v>
                </c:pt>
                <c:pt idx="20">
                  <c:v>9</c:v>
                </c:pt>
                <c:pt idx="21">
                  <c:v>9</c:v>
                </c:pt>
                <c:pt idx="22">
                  <c:v>9</c:v>
                </c:pt>
                <c:pt idx="23">
                  <c:v>12</c:v>
                </c:pt>
                <c:pt idx="24">
                  <c:v>9</c:v>
                </c:pt>
                <c:pt idx="25">
                  <c:v>13</c:v>
                </c:pt>
                <c:pt idx="26">
                  <c:v>26</c:v>
                </c:pt>
                <c:pt idx="27">
                  <c:v>51</c:v>
                </c:pt>
                <c:pt idx="28">
                  <c:v>10</c:v>
                </c:pt>
                <c:pt idx="29">
                  <c:v>59</c:v>
                </c:pt>
                <c:pt idx="30">
                  <c:v>13</c:v>
                </c:pt>
                <c:pt idx="31">
                  <c:v>12</c:v>
                </c:pt>
                <c:pt idx="32">
                  <c:v>21</c:v>
                </c:pt>
                <c:pt idx="33">
                  <c:v>11</c:v>
                </c:pt>
                <c:pt idx="34">
                  <c:v>74</c:v>
                </c:pt>
                <c:pt idx="35">
                  <c:v>19</c:v>
                </c:pt>
                <c:pt idx="36">
                  <c:v>9</c:v>
                </c:pt>
                <c:pt idx="37">
                  <c:v>24</c:v>
                </c:pt>
                <c:pt idx="38">
                  <c:v>15</c:v>
                </c:pt>
                <c:pt idx="39">
                  <c:v>31</c:v>
                </c:pt>
                <c:pt idx="40">
                  <c:v>22</c:v>
                </c:pt>
                <c:pt idx="41">
                  <c:v>10</c:v>
                </c:pt>
                <c:pt idx="42">
                  <c:v>9</c:v>
                </c:pt>
                <c:pt idx="43">
                  <c:v>10</c:v>
                </c:pt>
                <c:pt idx="44">
                  <c:v>6</c:v>
                </c:pt>
                <c:pt idx="45">
                  <c:v>10</c:v>
                </c:pt>
                <c:pt idx="46">
                  <c:v>13</c:v>
                </c:pt>
                <c:pt idx="47">
                  <c:v>59</c:v>
                </c:pt>
                <c:pt idx="48">
                  <c:v>13</c:v>
                </c:pt>
                <c:pt idx="49">
                  <c:v>90</c:v>
                </c:pt>
                <c:pt idx="50">
                  <c:v>31</c:v>
                </c:pt>
                <c:pt idx="51">
                  <c:v>16</c:v>
                </c:pt>
              </c:numCache>
            </c:numRef>
          </c:val>
          <c:smooth val="0"/>
          <c:extLst xmlns:c15="http://schemas.microsoft.com/office/drawing/2012/chart">
            <c:ext xmlns:c16="http://schemas.microsoft.com/office/drawing/2014/chart" uri="{C3380CC4-5D6E-409C-BE32-E72D297353CC}">
              <c16:uniqueId val="{00000003-000E-4DCB-AF84-3E7208AC47A8}"/>
            </c:ext>
          </c:extLst>
        </c:ser>
        <c:dLbls>
          <c:showLegendKey val="0"/>
          <c:showVal val="0"/>
          <c:showCatName val="0"/>
          <c:showSerName val="0"/>
          <c:showPercent val="0"/>
          <c:showBubbleSize val="0"/>
        </c:dLbls>
        <c:smooth val="0"/>
        <c:axId val="-242937072"/>
        <c:axId val="-242950672"/>
      </c:lineChart>
      <c:catAx>
        <c:axId val="-242937072"/>
        <c:scaling>
          <c:orientation val="minMax"/>
        </c:scaling>
        <c:delete val="0"/>
        <c:axPos val="b"/>
        <c:title>
          <c:tx>
            <c:rich>
              <a:bodyPr/>
              <a:lstStyle/>
              <a:p>
                <a:pPr>
                  <a:defRPr/>
                </a:pPr>
                <a:r>
                  <a:rPr lang="en-US"/>
                  <a:t>Semana Epidemiológica</a:t>
                </a:r>
              </a:p>
            </c:rich>
          </c:tx>
          <c:layout>
            <c:manualLayout>
              <c:xMode val="edge"/>
              <c:yMode val="edge"/>
              <c:x val="0.43479431098189808"/>
              <c:y val="0.8993470421449612"/>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242950672"/>
        <c:crosses val="autoZero"/>
        <c:auto val="1"/>
        <c:lblAlgn val="ctr"/>
        <c:lblOffset val="100"/>
        <c:noMultiLvlLbl val="0"/>
      </c:catAx>
      <c:valAx>
        <c:axId val="-242950672"/>
        <c:scaling>
          <c:orientation val="minMax"/>
        </c:scaling>
        <c:delete val="0"/>
        <c:axPos val="l"/>
        <c:majorGridlines>
          <c:spPr>
            <a:ln w="9525" cap="flat" cmpd="sng" algn="ctr">
              <a:noFill/>
              <a:round/>
            </a:ln>
            <a:effectLst/>
          </c:spPr>
        </c:majorGridlines>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242937072"/>
        <c:crosses val="autoZero"/>
        <c:crossBetween val="between"/>
      </c:valAx>
      <c:spPr>
        <a:noFill/>
        <a:ln w="25400">
          <a:noFill/>
        </a:ln>
      </c:spPr>
    </c:plotArea>
    <c:legend>
      <c:legendPos val="b"/>
      <c:layout>
        <c:manualLayout>
          <c:xMode val="edge"/>
          <c:yMode val="edge"/>
          <c:x val="0.246672503866983"/>
          <c:y val="0.93946403501527787"/>
          <c:w val="0.50665485324093906"/>
          <c:h val="6.0535964984722107E-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23</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70053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213688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239145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11</a:t>
            </a:fld>
            <a:endParaRPr lang="es-ES"/>
          </a:p>
        </p:txBody>
      </p:sp>
    </p:spTree>
    <p:extLst>
      <p:ext uri="{BB962C8B-B14F-4D97-AF65-F5344CB8AC3E}">
        <p14:creationId xmlns:p14="http://schemas.microsoft.com/office/powerpoint/2010/main" val="205269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12</a:t>
            </a:fld>
            <a:endParaRPr lang="es-ES"/>
          </a:p>
        </p:txBody>
      </p:sp>
    </p:spTree>
    <p:extLst>
      <p:ext uri="{BB962C8B-B14F-4D97-AF65-F5344CB8AC3E}">
        <p14:creationId xmlns:p14="http://schemas.microsoft.com/office/powerpoint/2010/main" val="318641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313726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21</a:t>
            </a:fld>
            <a:endParaRPr lang="es-ES"/>
          </a:p>
        </p:txBody>
      </p:sp>
    </p:spTree>
    <p:extLst>
      <p:ext uri="{BB962C8B-B14F-4D97-AF65-F5344CB8AC3E}">
        <p14:creationId xmlns:p14="http://schemas.microsoft.com/office/powerpoint/2010/main" val="23096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6.png"/><Relationship Id="rId5" Type="http://schemas.openxmlformats.org/officeDocument/2006/relationships/image" Target="../media/image3.png"/><Relationship Id="rId10" Type="http://schemas.openxmlformats.org/officeDocument/2006/relationships/image" Target="../media/image35.png"/><Relationship Id="rId4" Type="http://schemas.openxmlformats.org/officeDocument/2006/relationships/image" Target="../media/image2.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emf"/><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48.png"/><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31.png"/><Relationship Id="rId4" Type="http://schemas.openxmlformats.org/officeDocument/2006/relationships/image" Target="../media/image49.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3" Type="http://schemas.openxmlformats.org/officeDocument/2006/relationships/image" Target="../media/image2.png"/><Relationship Id="rId7" Type="http://schemas.openxmlformats.org/officeDocument/2006/relationships/image" Target="../media/image54.png"/><Relationship Id="rId12" Type="http://schemas.openxmlformats.org/officeDocument/2006/relationships/image" Target="../media/image58.png"/><Relationship Id="rId2" Type="http://schemas.openxmlformats.org/officeDocument/2006/relationships/image" Target="../media/image52.emf"/><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7.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8.png"/><Relationship Id="rId3" Type="http://schemas.openxmlformats.org/officeDocument/2006/relationships/image" Target="../media/image62.png"/><Relationship Id="rId7" Type="http://schemas.openxmlformats.org/officeDocument/2006/relationships/image" Target="../media/image7.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65.png"/><Relationship Id="rId5" Type="http://schemas.openxmlformats.org/officeDocument/2006/relationships/image" Target="../media/image63.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64.png"/><Relationship Id="rId1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2.emf"/><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3.emf"/><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6001643"/>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a:t>
            </a:r>
            <a:r>
              <a:rPr lang="es-CO" sz="1200" dirty="0" smtClean="0">
                <a:latin typeface="Arial Narrow" panose="020B0606020202030204" pitchFamily="34" charset="0"/>
              </a:rPr>
              <a:t>Secretaría </a:t>
            </a:r>
            <a:r>
              <a:rPr lang="es-CO" sz="1200" dirty="0">
                <a:latin typeface="Arial Narrow" panose="020B0606020202030204" pitchFamily="34" charset="0"/>
              </a:rPr>
              <a:t>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Fernando </a:t>
            </a:r>
            <a:r>
              <a:rPr lang="es-CO" sz="1200" dirty="0">
                <a:latin typeface="Arial Narrow" panose="020B0606020202030204" pitchFamily="34" charset="0"/>
              </a:rPr>
              <a:t>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ES" sz="1200" dirty="0">
                <a:latin typeface="Arial Narrow" panose="020B0606020202030204" pitchFamily="34" charset="0"/>
              </a:rPr>
              <a:t>Johana María Vélez Lopera</a:t>
            </a:r>
          </a:p>
          <a:p>
            <a:r>
              <a:rPr lang="es-CO" sz="1200" dirty="0" err="1" smtClean="0">
                <a:latin typeface="Arial Narrow" panose="020B0606020202030204" pitchFamily="34" charset="0"/>
              </a:rPr>
              <a:t>Maria</a:t>
            </a:r>
            <a:r>
              <a:rPr lang="es-CO" sz="1200" dirty="0" smtClean="0">
                <a:latin typeface="Arial Narrow" panose="020B0606020202030204" pitchFamily="34" charset="0"/>
              </a:rPr>
              <a:t>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smtClean="0">
                <a:latin typeface="Arial Narrow" panose="020B0606020202030204" pitchFamily="34" charset="0"/>
              </a:rPr>
              <a:t>José </a:t>
            </a:r>
            <a:r>
              <a:rPr lang="es-ES" sz="1200" dirty="0" err="1">
                <a:latin typeface="Arial Narrow" panose="020B0606020202030204" pitchFamily="34" charset="0"/>
              </a:rPr>
              <a:t>José</a:t>
            </a:r>
            <a:r>
              <a:rPr lang="es-ES" sz="1200" dirty="0">
                <a:latin typeface="Arial Narrow" panose="020B0606020202030204" pitchFamily="34" charset="0"/>
              </a:rPr>
              <a:t> Arteaga García </a:t>
            </a:r>
          </a:p>
          <a:p>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123658"/>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a:latin typeface="Arial Narrow" panose="020B0606020202030204" pitchFamily="34" charset="0"/>
              </a:rPr>
              <a:t>Wilson Restrepo </a:t>
            </a:r>
            <a:r>
              <a:rPr lang="es-ES" sz="1200" dirty="0" smtClean="0">
                <a:latin typeface="Arial Narrow" panose="020B0606020202030204" pitchFamily="34" charset="0"/>
              </a:rPr>
              <a:t>Manrique</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13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52</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Enero 01 de 2022) </a:t>
              </a:r>
              <a:r>
                <a:rPr lang="es-CO" sz="900" b="1" dirty="0">
                  <a:solidFill>
                    <a:srgbClr val="000000"/>
                  </a:solidFill>
                  <a:ea typeface="MS Mincho"/>
                </a:rPr>
                <a:t>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13 - 2021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13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1004</a:t>
              </a:r>
              <a:endParaRPr lang="es-ES" b="1" dirty="0">
                <a:latin typeface="Arial Narrow" panose="020B0606020202030204" pitchFamily="34" charset="0"/>
              </a:endParaRPr>
            </a:p>
          </p:txBody>
        </p:sp>
      </p:grpSp>
      <p:sp>
        <p:nvSpPr>
          <p:cNvPr id="9" name="8 CuadroTexto"/>
          <p:cNvSpPr txBox="1"/>
          <p:nvPr/>
        </p:nvSpPr>
        <p:spPr>
          <a:xfrm>
            <a:off x="329621" y="4720973"/>
            <a:ext cx="1911052"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0,69%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13 acumulado de 2019-2021.</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13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0" name="29 Rectángulo"/>
          <p:cNvSpPr/>
          <p:nvPr/>
        </p:nvSpPr>
        <p:spPr>
          <a:xfrm>
            <a:off x="3604966" y="8388805"/>
            <a:ext cx="3615123" cy="692497"/>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13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74" y="5994937"/>
            <a:ext cx="3471107" cy="2393868"/>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0450" y="6001827"/>
            <a:ext cx="3600448" cy="2386977"/>
          </a:xfrm>
          <a:prstGeom prst="rect">
            <a:avLst/>
          </a:prstGeom>
        </p:spPr>
      </p:pic>
      <p:pic>
        <p:nvPicPr>
          <p:cNvPr id="16" name="Imagen 15"/>
          <p:cNvPicPr>
            <a:picLocks noChangeAspect="1"/>
          </p:cNvPicPr>
          <p:nvPr/>
        </p:nvPicPr>
        <p:blipFill>
          <a:blip r:embed="rId7"/>
          <a:stretch>
            <a:fillRect/>
          </a:stretch>
        </p:blipFill>
        <p:spPr>
          <a:xfrm>
            <a:off x="2240673" y="429544"/>
            <a:ext cx="4979416" cy="1719870"/>
          </a:xfrm>
          <a:prstGeom prst="rect">
            <a:avLst/>
          </a:prstGeom>
        </p:spPr>
      </p:pic>
      <p:pic>
        <p:nvPicPr>
          <p:cNvPr id="17" name="Imagen 16"/>
          <p:cNvPicPr>
            <a:picLocks noChangeAspect="1"/>
          </p:cNvPicPr>
          <p:nvPr/>
        </p:nvPicPr>
        <p:blipFill>
          <a:blip r:embed="rId8"/>
          <a:stretch>
            <a:fillRect/>
          </a:stretch>
        </p:blipFill>
        <p:spPr>
          <a:xfrm>
            <a:off x="2232223" y="2712064"/>
            <a:ext cx="4968675" cy="2144653"/>
          </a:xfrm>
          <a:prstGeom prst="rect">
            <a:avLst/>
          </a:prstGeom>
        </p:spPr>
      </p:pic>
    </p:spTree>
    <p:extLst>
      <p:ext uri="{BB962C8B-B14F-4D97-AF65-F5344CB8AC3E}">
        <p14:creationId xmlns:p14="http://schemas.microsoft.com/office/powerpoint/2010/main" val="301759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24257" y="4177757"/>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0</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14500" y="3413763"/>
            <a:ext cx="224131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39,02 x 100 mil habitantes</a:t>
            </a:r>
          </a:p>
          <a:p>
            <a:pPr algn="ctr"/>
            <a:r>
              <a:rPr lang="es-ES" sz="1400" b="1" dirty="0" smtClean="0">
                <a:latin typeface="Arial Narrow" panose="020B0606020202030204" pitchFamily="34" charset="0"/>
              </a:rPr>
              <a:t>1004</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837701" y="3375364"/>
            <a:ext cx="85792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714605" y="3446511"/>
            <a:ext cx="2170787"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172,20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256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4" y="1579196"/>
              <a:ext cx="83889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49,10%</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493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922645" y="1573062"/>
              <a:ext cx="835216"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50,90%</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511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0,50%</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5</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0,80%</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8</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45505" cy="646331"/>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52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juventud  con el 32%. En promedio se notificaron 11 casos por semana epidemiológica. </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graphicFrame>
        <p:nvGraphicFramePr>
          <p:cNvPr id="119" name="Gráfico 118"/>
          <p:cNvGraphicFramePr>
            <a:graphicFrameLocks/>
          </p:cNvGraphicFramePr>
          <p:nvPr>
            <p:extLst>
              <p:ext uri="{D42A27DB-BD31-4B8C-83A1-F6EECF244321}">
                <p14:modId xmlns:p14="http://schemas.microsoft.com/office/powerpoint/2010/main" val="1152238929"/>
              </p:ext>
            </p:extLst>
          </p:nvPr>
        </p:nvGraphicFramePr>
        <p:xfrm>
          <a:off x="3414002" y="4694605"/>
          <a:ext cx="3786895" cy="260512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04142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46"/>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12 - 2021</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13 de 2021.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31</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1,21*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31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2</a:t>
            </a:r>
            <a:r>
              <a:rPr lang="es-ES" sz="1600" b="1" dirty="0" smtClean="0">
                <a:solidFill>
                  <a:srgbClr val="C00000"/>
                </a:solidFill>
                <a:latin typeface="Arial Narrow" panose="020B0606020202030204" pitchFamily="34" charset="0"/>
              </a:rPr>
              <a:t>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2"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6,05* 100 </a:t>
            </a:r>
            <a:r>
              <a:rPr lang="es-ES" sz="1200" b="1" dirty="0">
                <a:solidFill>
                  <a:srgbClr val="C00000"/>
                </a:solidFill>
                <a:latin typeface="Arial Narrow" panose="020B0606020202030204" pitchFamily="34" charset="0"/>
              </a:rPr>
              <a:t>mil</a:t>
            </a:r>
          </a:p>
          <a:p>
            <a:pPr algn="ctr"/>
            <a:r>
              <a:rPr lang="es-ES" sz="1200" b="1" dirty="0">
                <a:latin typeface="Arial Narrow" panose="020B0606020202030204" pitchFamily="34" charset="0"/>
              </a:rPr>
              <a:t>9</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13, 2021</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19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12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8" cstate="print">
            <a:biLevel thresh="75000"/>
            <a:extLst>
              <a:ext uri="{BEBA8EAE-BF5A-486C-A8C5-ECC9F3942E4B}">
                <a14:imgProps xmlns:a14="http://schemas.microsoft.com/office/drawing/2010/main">
                  <a14:imgLayer r:embed="rId9">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9</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3</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553998"/>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se encontraron dos causadas por el Meningococo.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0. Los casos se presentaron en las semanas epidemiológicas 5 y  44,  </a:t>
            </a:r>
            <a:r>
              <a:rPr lang="es-CO" sz="1000" dirty="0">
                <a:latin typeface="Arial Narrow" panose="020B0606020202030204" pitchFamily="34" charset="0"/>
              </a:rPr>
              <a:t>S</a:t>
            </a:r>
            <a:r>
              <a:rPr lang="es-CO" sz="1000" dirty="0" smtClean="0">
                <a:latin typeface="Arial Narrow" panose="020B0606020202030204" pitchFamily="34" charset="0"/>
              </a:rPr>
              <a:t>e presentaron dos muertes por otro agente bacteriano en la semana 28</a:t>
            </a:r>
            <a:r>
              <a:rPr lang="es-CO" sz="1000" dirty="0">
                <a:latin typeface="Arial Narrow" panose="020B0606020202030204" pitchFamily="34" charset="0"/>
              </a:rPr>
              <a:t> </a:t>
            </a:r>
            <a:r>
              <a:rPr lang="es-CO" sz="1000" dirty="0" smtClean="0">
                <a:latin typeface="Arial Narrow" panose="020B0606020202030204" pitchFamily="34" charset="0"/>
              </a:rPr>
              <a:t>y en la semana 44.</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9" name="Imagen 8"/>
          <p:cNvPicPr>
            <a:picLocks noChangeAspect="1"/>
          </p:cNvPicPr>
          <p:nvPr/>
        </p:nvPicPr>
        <p:blipFill>
          <a:blip r:embed="rId10"/>
          <a:stretch>
            <a:fillRect/>
          </a:stretch>
        </p:blipFill>
        <p:spPr>
          <a:xfrm>
            <a:off x="2103962" y="328035"/>
            <a:ext cx="4994467" cy="1647359"/>
          </a:xfrm>
          <a:prstGeom prst="rect">
            <a:avLst/>
          </a:prstGeom>
        </p:spPr>
      </p:pic>
      <p:pic>
        <p:nvPicPr>
          <p:cNvPr id="4" name="Imagen 3"/>
          <p:cNvPicPr>
            <a:picLocks noChangeAspect="1"/>
          </p:cNvPicPr>
          <p:nvPr/>
        </p:nvPicPr>
        <p:blipFill>
          <a:blip r:embed="rId11"/>
          <a:stretch>
            <a:fillRect/>
          </a:stretch>
        </p:blipFill>
        <p:spPr>
          <a:xfrm>
            <a:off x="-157801" y="5237697"/>
            <a:ext cx="3766450" cy="1792440"/>
          </a:xfrm>
          <a:prstGeom prst="rect">
            <a:avLst/>
          </a:prstGeom>
        </p:spPr>
      </p:pic>
    </p:spTree>
    <p:extLst>
      <p:ext uri="{BB962C8B-B14F-4D97-AF65-F5344CB8AC3E}">
        <p14:creationId xmlns:p14="http://schemas.microsoft.com/office/powerpoint/2010/main" val="2441527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13 - 2021</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13- 2021</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015663"/>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52  </a:t>
            </a:r>
            <a:r>
              <a:rPr lang="es-CO" sz="1200" dirty="0">
                <a:latin typeface="Arial Narrow" panose="020B0606020202030204" pitchFamily="34" charset="0"/>
              </a:rPr>
              <a:t>se </a:t>
            </a:r>
            <a:r>
              <a:rPr lang="es-CO" sz="1200" dirty="0" smtClean="0">
                <a:latin typeface="Arial Narrow" panose="020B0606020202030204" pitchFamily="34" charset="0"/>
              </a:rPr>
              <a:t>ha notificado un  caso probable </a:t>
            </a:r>
            <a:r>
              <a:rPr lang="es-CO" sz="1200" dirty="0">
                <a:latin typeface="Arial Narrow" panose="020B0606020202030204" pitchFamily="34" charset="0"/>
              </a:rPr>
              <a:t>para 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p:txBody>
      </p:sp>
      <p:sp>
        <p:nvSpPr>
          <p:cNvPr id="32" name="31 CuadroTexto"/>
          <p:cNvSpPr txBox="1"/>
          <p:nvPr/>
        </p:nvSpPr>
        <p:spPr>
          <a:xfrm>
            <a:off x="3464655" y="3614115"/>
            <a:ext cx="1951371" cy="253916"/>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13-2021</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EAPV</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46221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52 </a:t>
            </a:r>
            <a:r>
              <a:rPr lang="es-CO" sz="1100" dirty="0">
                <a:latin typeface="Arial Narrow" panose="020B0606020202030204" pitchFamily="34" charset="0"/>
              </a:rPr>
              <a:t>se notificaron </a:t>
            </a:r>
            <a:r>
              <a:rPr lang="es-CO" sz="1100" dirty="0" smtClean="0">
                <a:latin typeface="Arial Narrow" panose="020B0606020202030204" pitchFamily="34" charset="0"/>
              </a:rPr>
              <a:t>cuarenta y dos (49)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3,29 </a:t>
            </a:r>
            <a:r>
              <a:rPr lang="es-CO" sz="1100" dirty="0">
                <a:latin typeface="Arial Narrow" panose="020B0606020202030204" pitchFamily="34" charset="0"/>
              </a:rPr>
              <a:t>casos por 10,000 nacidos vivos y  cumpliendo con la meta de notificación proporcional para este evento que debería estar en 0,07. Los </a:t>
            </a:r>
            <a:r>
              <a:rPr lang="es-CO" sz="1100" dirty="0" smtClean="0">
                <a:latin typeface="Arial Narrow" panose="020B0606020202030204" pitchFamily="34" charset="0"/>
              </a:rPr>
              <a:t> casos </a:t>
            </a:r>
            <a:r>
              <a:rPr lang="es-CO" sz="1100" dirty="0">
                <a:latin typeface="Arial Narrow" panose="020B0606020202030204" pitchFamily="34" charset="0"/>
              </a:rPr>
              <a:t>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52 se ha notificado 1  caso probable, confirmado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395841" y="3208437"/>
            <a:ext cx="1604307"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52 </a:t>
            </a:r>
            <a:r>
              <a:rPr lang="es-CO" sz="1200" dirty="0">
                <a:latin typeface="Arial Narrow" panose="020B0606020202030204" pitchFamily="34" charset="0"/>
              </a:rPr>
              <a:t>notificaron </a:t>
            </a:r>
            <a:r>
              <a:rPr lang="es-CO" sz="1200" dirty="0" smtClean="0">
                <a:latin typeface="Arial Narrow" panose="020B0606020202030204" pitchFamily="34" charset="0"/>
              </a:rPr>
              <a:t>197 </a:t>
            </a:r>
            <a:r>
              <a:rPr lang="es-CO" sz="1200" dirty="0">
                <a:latin typeface="Arial Narrow" panose="020B0606020202030204" pitchFamily="34" charset="0"/>
              </a:rPr>
              <a:t>casos de </a:t>
            </a:r>
            <a:r>
              <a:rPr lang="es-CO" sz="1200" dirty="0" smtClean="0">
                <a:latin typeface="Arial Narrow" panose="020B0606020202030204" pitchFamily="34" charset="0"/>
              </a:rPr>
              <a:t>EAPV </a:t>
            </a:r>
            <a:r>
              <a:rPr lang="es-CO" sz="1200" dirty="0">
                <a:latin typeface="Arial Narrow" panose="020B0606020202030204" pitchFamily="34" charset="0"/>
              </a:rPr>
              <a:t>en residentes de la ciudad, </a:t>
            </a:r>
            <a:r>
              <a:rPr lang="es-CO" sz="1200" dirty="0" smtClean="0">
                <a:latin typeface="Arial Narrow" panose="020B0606020202030204" pitchFamily="34" charset="0"/>
              </a:rPr>
              <a:t>Todos fueron clasificados y los confirmados analizados en comité de expertos, la mayoría por el inicio de la vacunación contra COVID.</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54422" y="5927284"/>
            <a:ext cx="1976158"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13 - 2021</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33591" y="5806625"/>
            <a:ext cx="1645490"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52 </a:t>
            </a:r>
            <a:r>
              <a:rPr lang="es-CO" sz="1200" dirty="0">
                <a:latin typeface="Arial Narrow" panose="020B0606020202030204" pitchFamily="34" charset="0"/>
              </a:rPr>
              <a:t>no se han notificado  casos ni probables, ni confirmados por clínica para este evento en residentes en </a:t>
            </a:r>
            <a:r>
              <a:rPr lang="es-CO" sz="1200" dirty="0" smtClean="0">
                <a:latin typeface="Arial Narrow" panose="020B0606020202030204" pitchFamily="34" charset="0"/>
              </a:rPr>
              <a:t>Medellín, por error de digitación se ingreso un caso el cual fue descartado.</a:t>
            </a:r>
            <a:endParaRPr lang="es-CO" sz="1200" dirty="0">
              <a:latin typeface="Arial Narrow" panose="020B0606020202030204" pitchFamily="34" charset="0"/>
            </a:endParaRP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8" y="6170339"/>
            <a:ext cx="198124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13 -2021</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284305" y="5588895"/>
            <a:ext cx="1991100" cy="2492990"/>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44 se </a:t>
            </a:r>
            <a:r>
              <a:rPr lang="es-ES" sz="1200" dirty="0">
                <a:latin typeface="Arial Narrow" panose="020B0606020202030204" pitchFamily="34" charset="0"/>
              </a:rPr>
              <a:t>notificaron en residentes de la ciudad </a:t>
            </a:r>
            <a:r>
              <a:rPr lang="es-ES" sz="1200" dirty="0" smtClean="0">
                <a:latin typeface="Arial Narrow" panose="020B0606020202030204" pitchFamily="34" charset="0"/>
              </a:rPr>
              <a:t>24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a:t>
            </a:r>
            <a:r>
              <a:rPr lang="es-ES" sz="1200" dirty="0" smtClean="0">
                <a:latin typeface="Arial Narrow" panose="020B0606020202030204" pitchFamily="34" charset="0"/>
              </a:rPr>
              <a:t>Rubeola y 36 casos sospechosos de sarampión, de esos 21 son sospechosos de </a:t>
            </a:r>
            <a:r>
              <a:rPr lang="es-ES" sz="1200" dirty="0" err="1" smtClean="0">
                <a:latin typeface="Arial Narrow" panose="020B0606020202030204" pitchFamily="34" charset="0"/>
              </a:rPr>
              <a:t>MISc</a:t>
            </a:r>
            <a:r>
              <a:rPr lang="es-ES" sz="1200" dirty="0" smtClean="0">
                <a:latin typeface="Arial Narrow" panose="020B0606020202030204" pitchFamily="34" charset="0"/>
              </a:rPr>
              <a:t>  </a:t>
            </a:r>
            <a:r>
              <a:rPr lang="es-ES" sz="1200" dirty="0">
                <a:latin typeface="Arial Narrow" panose="020B0606020202030204" pitchFamily="34" charset="0"/>
              </a:rPr>
              <a:t>para una proporción de notificación </a:t>
            </a:r>
            <a:r>
              <a:rPr lang="es-ES" sz="1200" dirty="0" smtClean="0">
                <a:latin typeface="Arial Narrow" panose="020B0606020202030204" pitchFamily="34" charset="0"/>
              </a:rPr>
              <a:t>de 1,43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cumple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en este periodo 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921956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13 - 2021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13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118</a:t>
              </a:r>
              <a:endParaRPr lang="es-ES" sz="2000" b="1" dirty="0">
                <a:latin typeface="Arial Narrow" panose="020B0606020202030204" pitchFamily="34" charset="0"/>
              </a:endParaRPr>
            </a:p>
          </p:txBody>
        </p:sp>
      </p:grpSp>
      <p:sp>
        <p:nvSpPr>
          <p:cNvPr id="9" name="8 CuadroTexto"/>
          <p:cNvSpPr txBox="1"/>
          <p:nvPr/>
        </p:nvSpPr>
        <p:spPr>
          <a:xfrm>
            <a:off x="317056" y="4739632"/>
            <a:ext cx="1944216" cy="830997"/>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63,69%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3792" y="480075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13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13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9"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4,59 * cada 100 mil</a:t>
            </a:r>
          </a:p>
          <a:p>
            <a:pPr algn="ctr"/>
            <a:r>
              <a:rPr lang="es-ES" sz="1400" b="1" dirty="0" smtClean="0">
                <a:solidFill>
                  <a:srgbClr val="C00000"/>
                </a:solidFill>
                <a:latin typeface="Arial Narrow" panose="020B0606020202030204" pitchFamily="34" charset="0"/>
              </a:rPr>
              <a:t>118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44" y="6001962"/>
            <a:ext cx="4764497" cy="2720716"/>
          </a:xfrm>
          <a:prstGeom prst="rect">
            <a:avLst/>
          </a:prstGeom>
        </p:spPr>
      </p:pic>
      <p:pic>
        <p:nvPicPr>
          <p:cNvPr id="3" name="Imagen 2"/>
          <p:cNvPicPr>
            <a:picLocks noChangeAspect="1"/>
          </p:cNvPicPr>
          <p:nvPr/>
        </p:nvPicPr>
        <p:blipFill>
          <a:blip r:embed="rId7"/>
          <a:stretch>
            <a:fillRect/>
          </a:stretch>
        </p:blipFill>
        <p:spPr>
          <a:xfrm>
            <a:off x="2152405" y="363006"/>
            <a:ext cx="5009718" cy="1820109"/>
          </a:xfrm>
          <a:prstGeom prst="rect">
            <a:avLst/>
          </a:prstGeom>
        </p:spPr>
      </p:pic>
      <p:pic>
        <p:nvPicPr>
          <p:cNvPr id="16" name="Imagen 15"/>
          <p:cNvPicPr>
            <a:picLocks noChangeAspect="1"/>
          </p:cNvPicPr>
          <p:nvPr/>
        </p:nvPicPr>
        <p:blipFill>
          <a:blip r:embed="rId8"/>
          <a:stretch>
            <a:fillRect/>
          </a:stretch>
        </p:blipFill>
        <p:spPr>
          <a:xfrm>
            <a:off x="2156870" y="2667284"/>
            <a:ext cx="5005253" cy="2261306"/>
          </a:xfrm>
          <a:prstGeom prst="rect">
            <a:avLst/>
          </a:prstGeom>
        </p:spPr>
      </p:pic>
    </p:spTree>
    <p:extLst>
      <p:ext uri="{BB962C8B-B14F-4D97-AF65-F5344CB8AC3E}">
        <p14:creationId xmlns:p14="http://schemas.microsoft.com/office/powerpoint/2010/main" val="2838600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grpSp>
        <p:nvGrpSpPr>
          <p:cNvPr id="6" name="5 Grupo"/>
          <p:cNvGrpSpPr/>
          <p:nvPr/>
        </p:nvGrpSpPr>
        <p:grpSpPr>
          <a:xfrm>
            <a:off x="168022" y="910500"/>
            <a:ext cx="840140" cy="1573268"/>
            <a:chOff x="1032118" y="553075"/>
            <a:chExt cx="840140"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032118" y="1520368"/>
              <a:ext cx="82323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67,80%</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80 casos</a:t>
              </a:r>
              <a:endParaRPr lang="es-CO" sz="1200" dirty="0"/>
            </a:p>
          </p:txBody>
        </p:sp>
      </p:grpSp>
      <p:grpSp>
        <p:nvGrpSpPr>
          <p:cNvPr id="3" name="2 Grupo"/>
          <p:cNvGrpSpPr/>
          <p:nvPr/>
        </p:nvGrpSpPr>
        <p:grpSpPr>
          <a:xfrm>
            <a:off x="1117971" y="913240"/>
            <a:ext cx="812752" cy="1594295"/>
            <a:chOff x="1825139" y="1057131"/>
            <a:chExt cx="812752" cy="1594295"/>
          </a:xfrm>
        </p:grpSpPr>
        <p:sp>
          <p:nvSpPr>
            <p:cNvPr id="42" name="41 Rectángulo redondeado"/>
            <p:cNvSpPr/>
            <p:nvPr/>
          </p:nvSpPr>
          <p:spPr>
            <a:xfrm>
              <a:off x="1846951" y="2010776"/>
              <a:ext cx="7909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32,20%</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20069" cy="276999"/>
            </a:xfrm>
            <a:prstGeom prst="rect">
              <a:avLst/>
            </a:prstGeom>
          </p:spPr>
          <p:txBody>
            <a:bodyPr wrap="none">
              <a:spAutoFit/>
            </a:bodyPr>
            <a:lstStyle/>
            <a:p>
              <a:r>
                <a:rPr lang="es-ES" sz="1200" b="1" dirty="0" smtClean="0">
                  <a:latin typeface="Arial Narrow" panose="020B0606020202030204" pitchFamily="34" charset="0"/>
                </a:rPr>
                <a:t>38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20117" y="7095275"/>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13. 2021.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97,27%</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107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70,00% - 77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22,73%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25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5,08%</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a:latin typeface="Arial Narrow" panose="020B0606020202030204" pitchFamily="34" charset="0"/>
                  </a:rPr>
                  <a:t>6</a:t>
                </a:r>
                <a:r>
                  <a:rPr lang="es-ES" sz="1200" b="1" dirty="0" smtClean="0">
                    <a:latin typeface="Arial Narrow" panose="020B0606020202030204" pitchFamily="34" charset="0"/>
                  </a:rPr>
                  <a:t>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723908" y="6614023"/>
            <a:ext cx="339622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13. 2021. </a:t>
            </a:r>
            <a:endParaRPr lang="es-ES" sz="1050" dirty="0">
              <a:latin typeface="Arial Narrow" panose="020B0606020202030204" pitchFamily="34" charset="0"/>
            </a:endParaRPr>
          </a:p>
        </p:txBody>
      </p:sp>
      <p:sp>
        <p:nvSpPr>
          <p:cNvPr id="69" name="68 Rectángulo"/>
          <p:cNvSpPr/>
          <p:nvPr/>
        </p:nvSpPr>
        <p:spPr>
          <a:xfrm>
            <a:off x="7644" y="8100392"/>
            <a:ext cx="7230095" cy="553998"/>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esperado por debajo de los casos usuales. Durante este año no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evaluadas. Se evidencia una disminución del 71% en relación con el mismo periodo de año anterior. Los cursos de vida de adolescencia,  juventud y  adultez con </a:t>
            </a:r>
            <a:r>
              <a:rPr lang="es-CO" sz="1000" smtClean="0">
                <a:latin typeface="Arial Narrow" panose="020B0606020202030204" pitchFamily="34" charset="0"/>
              </a:rPr>
              <a:t>el 85% </a:t>
            </a:r>
            <a:r>
              <a:rPr lang="es-CO" sz="1000" dirty="0" smtClean="0">
                <a:latin typeface="Arial Narrow" panose="020B0606020202030204" pitchFamily="34" charset="0"/>
              </a:rPr>
              <a:t>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graphicFrame>
        <p:nvGraphicFramePr>
          <p:cNvPr id="106" name="Gráfico 105"/>
          <p:cNvGraphicFramePr>
            <a:graphicFrameLocks/>
          </p:cNvGraphicFramePr>
          <p:nvPr>
            <p:extLst>
              <p:ext uri="{D42A27DB-BD31-4B8C-83A1-F6EECF244321}">
                <p14:modId xmlns:p14="http://schemas.microsoft.com/office/powerpoint/2010/main" val="2448799032"/>
              </p:ext>
            </p:extLst>
          </p:nvPr>
        </p:nvGraphicFramePr>
        <p:xfrm>
          <a:off x="26849" y="4579373"/>
          <a:ext cx="3724275" cy="2515902"/>
        </p:xfrm>
        <a:graphic>
          <a:graphicData uri="http://schemas.openxmlformats.org/drawingml/2006/chart">
            <c:chart xmlns:c="http://schemas.openxmlformats.org/drawingml/2006/chart" xmlns:r="http://schemas.openxmlformats.org/officeDocument/2006/relationships" r:id="rId8"/>
          </a:graphicData>
        </a:graphic>
      </p:graphicFrame>
      <p:pic>
        <p:nvPicPr>
          <p:cNvPr id="13" name="Imagen 12"/>
          <p:cNvPicPr>
            <a:picLocks noChangeAspect="1"/>
          </p:cNvPicPr>
          <p:nvPr/>
        </p:nvPicPr>
        <p:blipFill>
          <a:blip r:embed="rId9"/>
          <a:stretch>
            <a:fillRect/>
          </a:stretch>
        </p:blipFill>
        <p:spPr>
          <a:xfrm>
            <a:off x="3652457" y="4573786"/>
            <a:ext cx="3548444" cy="2091650"/>
          </a:xfrm>
          <a:prstGeom prst="rect">
            <a:avLst/>
          </a:prstGeom>
        </p:spPr>
      </p:pic>
    </p:spTree>
    <p:extLst>
      <p:ext uri="{BB962C8B-B14F-4D97-AF65-F5344CB8AC3E}">
        <p14:creationId xmlns:p14="http://schemas.microsoft.com/office/powerpoint/2010/main" val="3523220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13 - 2021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1484</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aumentó en un 5,25%.</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13 acumulado  de 2017-2021.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56,40%</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837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27,76%</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412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13 acumulado. </a:t>
            </a:r>
            <a:r>
              <a:rPr lang="es-CO" sz="1100" dirty="0">
                <a:latin typeface="Arial Narrow" panose="020B0606020202030204" pitchFamily="34" charset="0"/>
              </a:rPr>
              <a:t>Medellín </a:t>
            </a:r>
            <a:r>
              <a:rPr lang="es-CO" sz="1100" dirty="0" smtClean="0">
                <a:latin typeface="Arial Narrow" panose="020B0606020202030204" pitchFamily="34" charset="0"/>
              </a:rPr>
              <a:t>2021</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10,85%</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90601" cy="276999"/>
            </a:xfrm>
            <a:prstGeom prst="rect">
              <a:avLst/>
            </a:prstGeom>
          </p:spPr>
          <p:txBody>
            <a:bodyPr wrap="none">
              <a:spAutoFit/>
            </a:bodyPr>
            <a:lstStyle/>
            <a:p>
              <a:r>
                <a:rPr lang="es-ES" sz="1200" b="1" dirty="0" smtClean="0">
                  <a:latin typeface="Arial Narrow" panose="020B0606020202030204" pitchFamily="34" charset="0"/>
                </a:rPr>
                <a:t>161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60,47%</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881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3"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57,67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54,78%</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813 casos</a:t>
              </a:r>
              <a:endParaRPr lang="es-CO" sz="1200" dirty="0"/>
            </a:p>
          </p:txBody>
        </p:sp>
      </p:grpSp>
      <p:grpSp>
        <p:nvGrpSpPr>
          <p:cNvPr id="106" name="105 Grupo"/>
          <p:cNvGrpSpPr/>
          <p:nvPr/>
        </p:nvGrpSpPr>
        <p:grpSpPr>
          <a:xfrm>
            <a:off x="4013888" y="4872449"/>
            <a:ext cx="904415" cy="883043"/>
            <a:chOff x="1033171" y="8262441"/>
            <a:chExt cx="90441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14,56%</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90601" cy="276999"/>
            </a:xfrm>
            <a:prstGeom prst="rect">
              <a:avLst/>
            </a:prstGeom>
          </p:spPr>
          <p:txBody>
            <a:bodyPr wrap="none">
              <a:spAutoFit/>
            </a:bodyPr>
            <a:lstStyle/>
            <a:p>
              <a:r>
                <a:rPr lang="es-ES" sz="1200" b="1" dirty="0" smtClean="0">
                  <a:latin typeface="Arial Narrow" panose="020B0606020202030204" pitchFamily="34" charset="0"/>
                </a:rPr>
                <a:t>216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3,84%</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57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8,42%</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90601" cy="276999"/>
            </a:xfrm>
            <a:prstGeom prst="rect">
              <a:avLst/>
            </a:prstGeom>
          </p:spPr>
          <p:txBody>
            <a:bodyPr wrap="none">
              <a:spAutoFit/>
            </a:bodyPr>
            <a:lstStyle/>
            <a:p>
              <a:r>
                <a:rPr lang="es-ES" sz="1200" b="1" dirty="0" smtClean="0">
                  <a:latin typeface="Arial Narrow" panose="020B0606020202030204" pitchFamily="34" charset="0"/>
                </a:rPr>
                <a:t>125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aumento del 5,25% respecto al mismo periodo del año anterior.</a:t>
            </a:r>
          </a:p>
          <a:p>
            <a:pPr algn="just"/>
            <a:r>
              <a:rPr lang="es-CO" sz="1200" dirty="0" smtClean="0">
                <a:solidFill>
                  <a:srgbClr val="FF0000"/>
                </a:solidFill>
                <a:latin typeface="Arial Narrow" panose="020B0606020202030204" pitchFamily="34" charset="0"/>
              </a:rPr>
              <a:t>Alrededor del 54,92%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46"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43,60%</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647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 name="Imagen 2"/>
          <p:cNvPicPr>
            <a:picLocks noChangeAspect="1"/>
          </p:cNvPicPr>
          <p:nvPr/>
        </p:nvPicPr>
        <p:blipFill>
          <a:blip r:embed="rId14"/>
          <a:stretch>
            <a:fillRect/>
          </a:stretch>
        </p:blipFill>
        <p:spPr>
          <a:xfrm>
            <a:off x="2227038" y="333104"/>
            <a:ext cx="4950013" cy="1915601"/>
          </a:xfrm>
          <a:prstGeom prst="rect">
            <a:avLst/>
          </a:prstGeom>
        </p:spPr>
      </p:pic>
      <p:pic>
        <p:nvPicPr>
          <p:cNvPr id="4" name="Imagen 3"/>
          <p:cNvPicPr>
            <a:picLocks noChangeAspect="1"/>
          </p:cNvPicPr>
          <p:nvPr/>
        </p:nvPicPr>
        <p:blipFill>
          <a:blip r:embed="rId15"/>
          <a:stretch>
            <a:fillRect/>
          </a:stretch>
        </p:blipFill>
        <p:spPr>
          <a:xfrm>
            <a:off x="0" y="5755493"/>
            <a:ext cx="3641720" cy="1921164"/>
          </a:xfrm>
          <a:prstGeom prst="rect">
            <a:avLst/>
          </a:prstGeom>
        </p:spPr>
      </p:pic>
    </p:spTree>
    <p:extLst>
      <p:ext uri="{BB962C8B-B14F-4D97-AF65-F5344CB8AC3E}">
        <p14:creationId xmlns:p14="http://schemas.microsoft.com/office/powerpoint/2010/main" val="2599090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13 - 2021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2014</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13 acumulado  de  2021.</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73454" cy="1573268"/>
            <a:chOff x="1059074" y="553075"/>
            <a:chExt cx="87345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31,78%</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640 casos</a:t>
              </a:r>
              <a:endParaRPr lang="es-CO" sz="1200" dirty="0"/>
            </a:p>
          </p:txBody>
        </p:sp>
      </p:grpSp>
      <p:grpSp>
        <p:nvGrpSpPr>
          <p:cNvPr id="3" name="2 Grupo"/>
          <p:cNvGrpSpPr/>
          <p:nvPr/>
        </p:nvGrpSpPr>
        <p:grpSpPr>
          <a:xfrm>
            <a:off x="1352672" y="6885689"/>
            <a:ext cx="861133" cy="1582088"/>
            <a:chOff x="3159269" y="6660232"/>
            <a:chExt cx="86113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68,22%</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861133" cy="276999"/>
            </a:xfrm>
            <a:prstGeom prst="rect">
              <a:avLst/>
            </a:prstGeom>
          </p:spPr>
          <p:txBody>
            <a:bodyPr wrap="none">
              <a:spAutoFit/>
            </a:bodyPr>
            <a:lstStyle/>
            <a:p>
              <a:r>
                <a:rPr lang="es-ES" sz="1200" b="1" dirty="0" smtClean="0">
                  <a:latin typeface="Arial Narrow" panose="020B0606020202030204" pitchFamily="34" charset="0"/>
                </a:rPr>
                <a:t>1374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7245" cy="1463375"/>
            <a:chOff x="838588" y="8382748"/>
            <a:chExt cx="817245"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7245" cy="882974"/>
              <a:chOff x="1115283" y="1243369"/>
              <a:chExt cx="817245"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7,55%</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152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5,81%</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83676" cy="276999"/>
              </a:xfrm>
              <a:prstGeom prst="rect">
                <a:avLst/>
              </a:prstGeom>
            </p:spPr>
            <p:txBody>
              <a:bodyPr wrap="none">
                <a:spAutoFit/>
              </a:bodyPr>
              <a:lstStyle/>
              <a:p>
                <a:r>
                  <a:rPr lang="es-ES" sz="1200" b="1" dirty="0" smtClean="0">
                    <a:latin typeface="Arial Narrow" panose="020B0606020202030204" pitchFamily="34" charset="0"/>
                  </a:rPr>
                  <a:t>117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0,05%</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579005"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76,81%</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861133" cy="276999"/>
              </a:xfrm>
              <a:prstGeom prst="rect">
                <a:avLst/>
              </a:prstGeom>
            </p:spPr>
            <p:txBody>
              <a:bodyPr wrap="none">
                <a:spAutoFit/>
              </a:bodyPr>
              <a:lstStyle/>
              <a:p>
                <a:r>
                  <a:rPr lang="es-ES" sz="1200" b="1" dirty="0" smtClean="0">
                    <a:latin typeface="Arial Narrow" panose="020B0606020202030204" pitchFamily="34" charset="0"/>
                  </a:rPr>
                  <a:t>1547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1777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237 Personas</a:t>
            </a:r>
            <a:endParaRPr lang="es-ES" sz="1600" b="1" dirty="0">
              <a:solidFill>
                <a:srgbClr val="C00000"/>
              </a:solidFill>
              <a:latin typeface="Arial Narrow" panose="020B0606020202030204" pitchFamily="34" charset="0"/>
            </a:endParaRPr>
          </a:p>
        </p:txBody>
      </p:sp>
      <p:pic>
        <p:nvPicPr>
          <p:cNvPr id="2" name="Imagen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66379" y="594824"/>
            <a:ext cx="5017951" cy="4225064"/>
          </a:xfrm>
          <a:prstGeom prst="rect">
            <a:avLst/>
          </a:prstGeom>
        </p:spPr>
      </p:pic>
    </p:spTree>
    <p:extLst>
      <p:ext uri="{BB962C8B-B14F-4D97-AF65-F5344CB8AC3E}">
        <p14:creationId xmlns:p14="http://schemas.microsoft.com/office/powerpoint/2010/main" val="4273443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13 de 2021.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13 de 2021.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13 2021. </a:t>
            </a:r>
            <a:endParaRPr lang="es-ES" sz="1050" dirty="0">
              <a:latin typeface="Arial Narrow" panose="020B0606020202030204" pitchFamily="34" charset="0"/>
            </a:endParaRPr>
          </a:p>
        </p:txBody>
      </p:sp>
      <p:pic>
        <p:nvPicPr>
          <p:cNvPr id="2" name="Imagen 1"/>
          <p:cNvPicPr>
            <a:picLocks noChangeAspect="1"/>
          </p:cNvPicPr>
          <p:nvPr/>
        </p:nvPicPr>
        <p:blipFill>
          <a:blip r:embed="rId2"/>
          <a:stretch>
            <a:fillRect/>
          </a:stretch>
        </p:blipFill>
        <p:spPr>
          <a:xfrm>
            <a:off x="36243" y="820298"/>
            <a:ext cx="7020591" cy="3273563"/>
          </a:xfrm>
          <a:prstGeom prst="rect">
            <a:avLst/>
          </a:prstGeom>
        </p:spPr>
      </p:pic>
      <p:pic>
        <p:nvPicPr>
          <p:cNvPr id="4" name="Imagen 3"/>
          <p:cNvPicPr>
            <a:picLocks noChangeAspect="1"/>
          </p:cNvPicPr>
          <p:nvPr/>
        </p:nvPicPr>
        <p:blipFill>
          <a:blip r:embed="rId3"/>
          <a:stretch>
            <a:fillRect/>
          </a:stretch>
        </p:blipFill>
        <p:spPr>
          <a:xfrm>
            <a:off x="24091" y="5165340"/>
            <a:ext cx="3660447" cy="2929973"/>
          </a:xfrm>
          <a:prstGeom prst="rect">
            <a:avLst/>
          </a:prstGeom>
        </p:spPr>
      </p:pic>
      <p:pic>
        <p:nvPicPr>
          <p:cNvPr id="6" name="Imagen 5"/>
          <p:cNvPicPr>
            <a:picLocks noChangeAspect="1"/>
          </p:cNvPicPr>
          <p:nvPr/>
        </p:nvPicPr>
        <p:blipFill>
          <a:blip r:embed="rId4"/>
          <a:stretch>
            <a:fillRect/>
          </a:stretch>
        </p:blipFill>
        <p:spPr>
          <a:xfrm>
            <a:off x="3684537" y="5168913"/>
            <a:ext cx="3490719" cy="2926400"/>
          </a:xfrm>
          <a:prstGeom prst="rect">
            <a:avLst/>
          </a:prstGeom>
        </p:spPr>
      </p:pic>
    </p:spTree>
    <p:extLst>
      <p:ext uri="{BB962C8B-B14F-4D97-AF65-F5344CB8AC3E}">
        <p14:creationId xmlns:p14="http://schemas.microsoft.com/office/powerpoint/2010/main" val="391303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13 acumulado de 2021.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562356" y="6676374"/>
            <a:ext cx="934871"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0"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22,85%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3"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34,28%</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61"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45,71%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200329"/>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a:t>
            </a:r>
            <a:r>
              <a:rPr lang="es-CO" sz="1200" dirty="0" smtClean="0">
                <a:solidFill>
                  <a:srgbClr val="FF0000"/>
                </a:solidFill>
                <a:latin typeface="Arial Narrow" panose="020B0606020202030204" pitchFamily="34" charset="0"/>
              </a:rPr>
              <a:t>la población carcelaria.</a:t>
            </a:r>
            <a:endParaRPr lang="es-CO" sz="1200" dirty="0">
              <a:solidFill>
                <a:srgbClr val="FF0000"/>
              </a:solidFill>
              <a:latin typeface="Arial Narrow" panose="020B0606020202030204" pitchFamily="34" charset="0"/>
            </a:endParaRP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mixtos  </a:t>
            </a:r>
            <a:r>
              <a:rPr lang="es-CO" sz="1200" dirty="0">
                <a:solidFill>
                  <a:srgbClr val="FF0000"/>
                </a:solidFill>
                <a:latin typeface="Arial Narrow" panose="020B0606020202030204" pitchFamily="34" charset="0"/>
              </a:rPr>
              <a:t>y la sintomatología más predominante es la </a:t>
            </a:r>
            <a:r>
              <a:rPr lang="es-CO" sz="1200" dirty="0" smtClean="0">
                <a:solidFill>
                  <a:srgbClr val="FF0000"/>
                </a:solidFill>
                <a:latin typeface="Arial Narrow" panose="020B0606020202030204" pitchFamily="34" charset="0"/>
              </a:rPr>
              <a:t>enfermedad gastrointestinal</a:t>
            </a:r>
            <a:r>
              <a:rPr lang="es-CO" sz="1200" dirty="0">
                <a:solidFill>
                  <a:srgbClr val="FF0000"/>
                </a:solidFill>
                <a:latin typeface="Arial Narrow" panose="020B0606020202030204" pitchFamily="34" charset="0"/>
              </a:rPr>
              <a:t>.</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70601905"/>
              </p:ext>
            </p:extLst>
          </p:nvPr>
        </p:nvGraphicFramePr>
        <p:xfrm>
          <a:off x="-21625" y="662334"/>
          <a:ext cx="7192946" cy="3632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729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13 de 2021 - </a:t>
            </a:r>
            <a:r>
              <a:rPr lang="pt-BR" sz="800" b="1" dirty="0">
                <a:solidFill>
                  <a:srgbClr val="000000"/>
                </a:solidFill>
                <a:latin typeface="Arial Narrow"/>
                <a:ea typeface="MS Mincho"/>
              </a:rPr>
              <a:t>Reporte Semanas 1 a 52</a:t>
            </a:r>
            <a:r>
              <a:rPr lang="es-CO" sz="800" b="1" dirty="0">
                <a:solidFill>
                  <a:srgbClr val="000000"/>
                </a:solidFill>
                <a:latin typeface="Arial Narrow"/>
                <a:ea typeface="MS Mincho"/>
              </a:rPr>
              <a:t> (Hasta Enero 01 de 2022) </a:t>
            </a:r>
            <a:r>
              <a:rPr lang="es-CO" sz="900" b="1" dirty="0">
                <a:solidFill>
                  <a:srgbClr val="000000"/>
                </a:solidFill>
                <a:ea typeface="MS Mincho"/>
              </a:rPr>
              <a:t> </a:t>
            </a:r>
            <a:endParaRPr lang="es-ES" sz="1200" dirty="0">
              <a:latin typeface="Times New Roman"/>
              <a:ea typeface="Times New Roman"/>
            </a:endParaRPr>
          </a:p>
        </p:txBody>
      </p:sp>
      <p:graphicFrame>
        <p:nvGraphicFramePr>
          <p:cNvPr id="12" name="10 Tabla"/>
          <p:cNvGraphicFramePr>
            <a:graphicFrameLocks noGrp="1"/>
          </p:cNvGraphicFramePr>
          <p:nvPr>
            <p:extLst>
              <p:ext uri="{D42A27DB-BD31-4B8C-83A1-F6EECF244321}">
                <p14:modId xmlns:p14="http://schemas.microsoft.com/office/powerpoint/2010/main" val="3019646296"/>
              </p:ext>
            </p:extLst>
          </p:nvPr>
        </p:nvGraphicFramePr>
        <p:xfrm>
          <a:off x="247552" y="2699792"/>
          <a:ext cx="6502760" cy="3941394"/>
        </p:xfrm>
        <a:graphic>
          <a:graphicData uri="http://schemas.openxmlformats.org/drawingml/2006/table">
            <a:tbl>
              <a:tblPr>
                <a:tableStyleId>{5C22544A-7EE6-4342-B048-85BDC9FD1C3A}</a:tableStyleId>
              </a:tblPr>
              <a:tblGrid>
                <a:gridCol w="1451426">
                  <a:extLst>
                    <a:ext uri="{9D8B030D-6E8A-4147-A177-3AD203B41FA5}">
                      <a16:colId xmlns:a16="http://schemas.microsoft.com/office/drawing/2014/main" val="20001"/>
                    </a:ext>
                  </a:extLst>
                </a:gridCol>
                <a:gridCol w="1451426">
                  <a:extLst>
                    <a:ext uri="{9D8B030D-6E8A-4147-A177-3AD203B41FA5}">
                      <a16:colId xmlns:a16="http://schemas.microsoft.com/office/drawing/2014/main" val="4146497205"/>
                    </a:ext>
                  </a:extLst>
                </a:gridCol>
                <a:gridCol w="1451426">
                  <a:extLst>
                    <a:ext uri="{9D8B030D-6E8A-4147-A177-3AD203B41FA5}">
                      <a16:colId xmlns:a16="http://schemas.microsoft.com/office/drawing/2014/main" val="554710604"/>
                    </a:ext>
                  </a:extLst>
                </a:gridCol>
                <a:gridCol w="1451426">
                  <a:extLst>
                    <a:ext uri="{9D8B030D-6E8A-4147-A177-3AD203B41FA5}">
                      <a16:colId xmlns:a16="http://schemas.microsoft.com/office/drawing/2014/main" val="1798381344"/>
                    </a:ext>
                  </a:extLst>
                </a:gridCol>
                <a:gridCol w="174264">
                  <a:extLst>
                    <a:ext uri="{9D8B030D-6E8A-4147-A177-3AD203B41FA5}">
                      <a16:colId xmlns:a16="http://schemas.microsoft.com/office/drawing/2014/main" val="20002"/>
                    </a:ext>
                  </a:extLst>
                </a:gridCol>
                <a:gridCol w="174264">
                  <a:extLst>
                    <a:ext uri="{9D8B030D-6E8A-4147-A177-3AD203B41FA5}">
                      <a16:colId xmlns:a16="http://schemas.microsoft.com/office/drawing/2014/main" val="3308361312"/>
                    </a:ext>
                  </a:extLst>
                </a:gridCol>
                <a:gridCol w="174264">
                  <a:extLst>
                    <a:ext uri="{9D8B030D-6E8A-4147-A177-3AD203B41FA5}">
                      <a16:colId xmlns:a16="http://schemas.microsoft.com/office/drawing/2014/main" val="3846134067"/>
                    </a:ext>
                  </a:extLst>
                </a:gridCol>
                <a:gridCol w="174264">
                  <a:extLst>
                    <a:ext uri="{9D8B030D-6E8A-4147-A177-3AD203B41FA5}">
                      <a16:colId xmlns:a16="http://schemas.microsoft.com/office/drawing/2014/main" val="4226085083"/>
                    </a:ext>
                  </a:extLst>
                </a:gridCol>
              </a:tblGrid>
              <a:tr h="288032">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0">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38940"/>
                  </a:ext>
                </a:extLst>
              </a:tr>
              <a:tr h="173917">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89142947"/>
                  </a:ext>
                </a:extLst>
              </a:tr>
              <a:tr h="263882">
                <a:tc gridSpan="4">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4897074"/>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983688"/>
                  </a:ext>
                </a:extLst>
              </a:tr>
              <a:tr h="220357">
                <a:tc gridSpan="4">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11347"/>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9256390"/>
                  </a:ext>
                </a:extLst>
              </a:tr>
              <a:tr h="69979">
                <a:tc gridSpan="4">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8395484"/>
                  </a:ext>
                </a:extLst>
              </a:tr>
              <a:tr h="64202">
                <a:tc gridSpan="4">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519428"/>
                  </a:ext>
                </a:extLst>
              </a:tr>
              <a:tr h="56981">
                <a:tc gridSpan="4">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816338"/>
                  </a:ext>
                </a:extLst>
              </a:tr>
              <a:tr h="51204">
                <a:tc gridSpan="4">
                  <a:txBody>
                    <a:bodyPr/>
                    <a:lstStyle/>
                    <a:p>
                      <a:pPr algn="l" fontAlgn="b"/>
                      <a:r>
                        <a:rPr lang="es-CO" sz="1100" b="1" i="0" u="none" strike="noStrike" dirty="0" smtClean="0">
                          <a:solidFill>
                            <a:schemeClr val="tx1"/>
                          </a:solidFill>
                          <a:effectLst/>
                          <a:latin typeface="Arial Narrow" panose="020B0606020202030204" pitchFamily="34" charset="0"/>
                        </a:rPr>
                        <a:t>EAPV</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61106"/>
                  </a:ext>
                </a:extLst>
              </a:tr>
              <a:tr h="0">
                <a:tc gridSpan="4">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284023"/>
                  </a:ext>
                </a:extLst>
              </a:tr>
              <a:tr h="0">
                <a:tc gridSpan="4">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4874551"/>
                  </a:ext>
                </a:extLst>
              </a:tr>
              <a:tr h="37967">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224653">
                <a:tc gridSpan="4">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909276"/>
                  </a:ext>
                </a:extLst>
              </a:tr>
              <a:tr h="288032">
                <a:tc gridSpan="4">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17</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20</a:t>
                      </a: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52369101"/>
                  </a:ext>
                </a:extLst>
              </a:tr>
            </a:tbl>
          </a:graphicData>
        </a:graphic>
      </p:graphicFrame>
    </p:spTree>
    <p:extLst>
      <p:ext uri="{BB962C8B-B14F-4D97-AF65-F5344CB8AC3E}">
        <p14:creationId xmlns:p14="http://schemas.microsoft.com/office/powerpoint/2010/main" val="37073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20</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164 Unidades Primarias Generadoras de Datos (UPGD) para el mes de noviembre, semanas 44 a la 47, fue del 77.8 %, sobre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2021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noviembre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Diciembre de 2021 -  </a:t>
              </a:r>
              <a:r>
                <a:rPr lang="pt-BR" sz="800" b="1" dirty="0">
                  <a:solidFill>
                    <a:srgbClr val="000000"/>
                  </a:solidFill>
                  <a:latin typeface="Arial Narrow"/>
                  <a:ea typeface="MS Mincho"/>
                </a:rPr>
                <a:t>Reporte Semanas 01 a 52</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6" name="Imagen 5"/>
          <p:cNvPicPr>
            <a:picLocks noChangeAspect="1"/>
          </p:cNvPicPr>
          <p:nvPr/>
        </p:nvPicPr>
        <p:blipFill>
          <a:blip r:embed="rId5"/>
          <a:stretch>
            <a:fillRect/>
          </a:stretch>
        </p:blipFill>
        <p:spPr>
          <a:xfrm>
            <a:off x="144066" y="4050662"/>
            <a:ext cx="6912768" cy="4783704"/>
          </a:xfrm>
          <a:prstGeom prst="rect">
            <a:avLst/>
          </a:prstGeom>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21</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noviembre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Diciembre de 2021 -  </a:t>
            </a:r>
            <a:r>
              <a:rPr lang="pt-BR" sz="800" b="1" dirty="0">
                <a:solidFill>
                  <a:srgbClr val="000000"/>
                </a:solidFill>
                <a:latin typeface="Arial Narrow"/>
                <a:ea typeface="MS Mincho"/>
              </a:rPr>
              <a:t>Reporte Semanas 01 a 52</a:t>
            </a:r>
            <a:endParaRPr lang="es-ES" sz="1200" dirty="0">
              <a:latin typeface="Times New Roman"/>
              <a:ea typeface="Times New Roman"/>
            </a:endParaRPr>
          </a:p>
          <a:p>
            <a:pPr algn="ctr">
              <a:spcAft>
                <a:spcPts val="0"/>
              </a:spcAft>
            </a:pPr>
            <a:r>
              <a:rPr lang="es-CO" sz="800" dirty="0">
                <a:solidFill>
                  <a:srgbClr val="000000"/>
                </a:solidFill>
                <a:ea typeface="MS Mincho"/>
              </a:rPr>
              <a:t> </a:t>
            </a:r>
            <a:endParaRPr lang="es-ES" sz="1200" dirty="0">
              <a:latin typeface="Times New Roman"/>
              <a:ea typeface="Times New Roman"/>
            </a:endParaRPr>
          </a:p>
          <a:p>
            <a:pPr algn="ctr">
              <a:spcAft>
                <a:spcPts val="0"/>
              </a:spcAft>
            </a:pPr>
            <a:r>
              <a:rPr lang="es-CO" sz="800" dirty="0">
                <a:solidFill>
                  <a:srgbClr val="000000"/>
                </a:solidFill>
                <a:ea typeface="MS Mincho"/>
              </a:rPr>
              <a:t> </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aphicFrame>
        <p:nvGraphicFramePr>
          <p:cNvPr id="5" name="Tabla 4"/>
          <p:cNvGraphicFramePr>
            <a:graphicFrameLocks noGrp="1"/>
          </p:cNvGraphicFramePr>
          <p:nvPr>
            <p:extLst>
              <p:ext uri="{D42A27DB-BD31-4B8C-83A1-F6EECF244321}">
                <p14:modId xmlns:p14="http://schemas.microsoft.com/office/powerpoint/2010/main" val="2548036052"/>
              </p:ext>
            </p:extLst>
          </p:nvPr>
        </p:nvGraphicFramePr>
        <p:xfrm>
          <a:off x="355255" y="3395547"/>
          <a:ext cx="6521580" cy="5381849"/>
        </p:xfrm>
        <a:graphic>
          <a:graphicData uri="http://schemas.openxmlformats.org/drawingml/2006/table">
            <a:tbl>
              <a:tblPr/>
              <a:tblGrid>
                <a:gridCol w="2175223">
                  <a:extLst>
                    <a:ext uri="{9D8B030D-6E8A-4147-A177-3AD203B41FA5}">
                      <a16:colId xmlns:a16="http://schemas.microsoft.com/office/drawing/2014/main" val="3255535576"/>
                    </a:ext>
                  </a:extLst>
                </a:gridCol>
                <a:gridCol w="2175223">
                  <a:extLst>
                    <a:ext uri="{9D8B030D-6E8A-4147-A177-3AD203B41FA5}">
                      <a16:colId xmlns:a16="http://schemas.microsoft.com/office/drawing/2014/main" val="992778533"/>
                    </a:ext>
                  </a:extLst>
                </a:gridCol>
                <a:gridCol w="2171134">
                  <a:extLst>
                    <a:ext uri="{9D8B030D-6E8A-4147-A177-3AD203B41FA5}">
                      <a16:colId xmlns:a16="http://schemas.microsoft.com/office/drawing/2014/main" val="2304209350"/>
                    </a:ext>
                  </a:extLst>
                </a:gridCol>
              </a:tblGrid>
              <a:tr h="223171">
                <a:tc rowSpan="2">
                  <a:txBody>
                    <a:bodyPr/>
                    <a:lstStyle/>
                    <a:p>
                      <a:pPr algn="ctr" fontAlgn="ctr"/>
                      <a:r>
                        <a:rPr lang="es-CO" sz="1400" b="1" i="0" u="none" strike="noStrike">
                          <a:solidFill>
                            <a:srgbClr val="000000"/>
                          </a:solidFill>
                          <a:effectLst/>
                          <a:latin typeface="Calibri" panose="020F0502020204030204" pitchFamily="34" charset="0"/>
                        </a:rPr>
                        <a:t>CRITERIO DE BUSQUEDA ACTIVA INSTITUCIONAL (Fuente SIVIGILA) </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tcPr>
                </a:tc>
                <a:tc gridSpan="2">
                  <a:txBody>
                    <a:bodyPr/>
                    <a:lstStyle/>
                    <a:p>
                      <a:pPr algn="ctr" fontAlgn="ctr"/>
                      <a:r>
                        <a:rPr lang="es-CO" sz="1400" b="1" i="0" u="none" strike="noStrike">
                          <a:solidFill>
                            <a:srgbClr val="000000"/>
                          </a:solidFill>
                          <a:effectLst/>
                          <a:latin typeface="Calibri" panose="020F0502020204030204" pitchFamily="34" charset="0"/>
                        </a:rPr>
                        <a:t>N° UPGD </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81592087"/>
                  </a:ext>
                </a:extLst>
              </a:tr>
              <a:tr h="858349">
                <a:tc vMerge="1">
                  <a:txBody>
                    <a:bodyPr/>
                    <a:lstStyle/>
                    <a:p>
                      <a:endParaRPr lang="en-US"/>
                    </a:p>
                  </a:txBody>
                  <a:tcPr/>
                </a:tc>
                <a:tc>
                  <a:txBody>
                    <a:bodyPr/>
                    <a:lstStyle/>
                    <a:p>
                      <a:pPr algn="ctr" fontAlgn="ctr"/>
                      <a:r>
                        <a:rPr lang="es-CO" sz="1400" b="1" i="0" u="none" strike="noStrike">
                          <a:solidFill>
                            <a:srgbClr val="000000"/>
                          </a:solidFill>
                          <a:effectLst/>
                          <a:latin typeface="Calibri" panose="020F0502020204030204" pitchFamily="34" charset="0"/>
                        </a:rPr>
                        <a:t>CON SILENCIO EN LA NOTIFICACION</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tcPr>
                </a:tc>
                <a:tc>
                  <a:txBody>
                    <a:bodyPr/>
                    <a:lstStyle/>
                    <a:p>
                      <a:pPr algn="ctr" fontAlgn="ctr"/>
                      <a:r>
                        <a:rPr lang="es-CO" sz="1400" b="1" i="0" u="none" strike="noStrike">
                          <a:solidFill>
                            <a:srgbClr val="000000"/>
                          </a:solidFill>
                          <a:effectLst/>
                          <a:latin typeface="Calibri" panose="020F0502020204030204" pitchFamily="34" charset="0"/>
                        </a:rPr>
                        <a:t>CON CASOS NO NOTIFICADOS PARA EL CRITERIO (Fuente SIANIESP)</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tcPr>
                </a:tc>
                <a:extLst>
                  <a:ext uri="{0D108BD9-81ED-4DB2-BD59-A6C34878D82A}">
                    <a16:rowId xmlns:a16="http://schemas.microsoft.com/office/drawing/2014/main" val="1653199434"/>
                  </a:ext>
                </a:extLst>
              </a:tr>
              <a:tr h="858349">
                <a:tc>
                  <a:txBody>
                    <a:bodyPr/>
                    <a:lstStyle/>
                    <a:p>
                      <a:pPr algn="ctr" fontAlgn="ctr"/>
                      <a:r>
                        <a:rPr lang="es-CO" sz="1400" b="0" i="0" u="none" strike="noStrike">
                          <a:solidFill>
                            <a:srgbClr val="000000"/>
                          </a:solidFill>
                          <a:effectLst/>
                          <a:latin typeface="Calibri" panose="020F0502020204030204" pitchFamily="34" charset="0"/>
                        </a:rPr>
                        <a:t>1 periodo epidemiológico sin reporte de sarampión </a:t>
                      </a: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163</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7</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913855190"/>
                  </a:ext>
                </a:extLst>
              </a:tr>
              <a:tr h="858349">
                <a:tc>
                  <a:txBody>
                    <a:bodyPr/>
                    <a:lstStyle/>
                    <a:p>
                      <a:pPr algn="ctr" fontAlgn="ctr"/>
                      <a:r>
                        <a:rPr lang="es-CO" sz="1400" b="0" i="0" u="none" strike="noStrike">
                          <a:solidFill>
                            <a:srgbClr val="000000"/>
                          </a:solidFill>
                          <a:effectLst/>
                          <a:latin typeface="Calibri" panose="020F0502020204030204" pitchFamily="34" charset="0"/>
                        </a:rPr>
                        <a:t>1 periodo epidemiológico sin reporte de rubeola congénita</a:t>
                      </a: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162</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2</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223674981"/>
                  </a:ext>
                </a:extLst>
              </a:tr>
              <a:tr h="858349">
                <a:tc>
                  <a:txBody>
                    <a:bodyPr/>
                    <a:lstStyle/>
                    <a:p>
                      <a:pPr algn="ctr" fontAlgn="ctr"/>
                      <a:r>
                        <a:rPr lang="es-CO" sz="1400" b="0" i="0" u="none" strike="noStrike">
                          <a:solidFill>
                            <a:srgbClr val="000000"/>
                          </a:solidFill>
                          <a:effectLst/>
                          <a:latin typeface="Calibri" panose="020F0502020204030204" pitchFamily="34" charset="0"/>
                        </a:rPr>
                        <a:t>1 periodo epidemiológico sin reporte de cáncer de mama</a:t>
                      </a: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157</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4</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61420214"/>
                  </a:ext>
                </a:extLst>
              </a:tr>
              <a:tr h="858349">
                <a:tc>
                  <a:txBody>
                    <a:bodyPr/>
                    <a:lstStyle/>
                    <a:p>
                      <a:pPr algn="ctr" fontAlgn="ctr"/>
                      <a:r>
                        <a:rPr lang="es-CO" sz="1400" b="0" i="0" u="none" strike="noStrike">
                          <a:solidFill>
                            <a:srgbClr val="000000"/>
                          </a:solidFill>
                          <a:effectLst/>
                          <a:latin typeface="Calibri" panose="020F0502020204030204" pitchFamily="34" charset="0"/>
                        </a:rPr>
                        <a:t>1 periodo epidemiológico sin reporte de cáncer de cuello uterino</a:t>
                      </a:r>
                      <a:endParaRPr lang="en-US" sz="1400" b="0"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157</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tc>
                  <a:txBody>
                    <a:bodyPr/>
                    <a:lstStyle/>
                    <a:p>
                      <a:pPr algn="ctr" fontAlgn="ctr"/>
                      <a:r>
                        <a:rPr lang="es-CO" sz="1400" b="1" i="0" u="none" strike="noStrike">
                          <a:solidFill>
                            <a:srgbClr val="000000"/>
                          </a:solidFill>
                          <a:effectLst/>
                          <a:latin typeface="Calibri" panose="020F0502020204030204" pitchFamily="34" charset="0"/>
                        </a:rPr>
                        <a:t>1</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328123769"/>
                  </a:ext>
                </a:extLst>
              </a:tr>
              <a:tr h="866933">
                <a:tc>
                  <a:txBody>
                    <a:bodyPr/>
                    <a:lstStyle/>
                    <a:p>
                      <a:pPr algn="ctr" fontAlgn="t"/>
                      <a:r>
                        <a:rPr lang="es-CO" sz="1400" b="0" i="0" u="none" strike="noStrike">
                          <a:solidFill>
                            <a:srgbClr val="000000"/>
                          </a:solidFill>
                          <a:effectLst/>
                          <a:latin typeface="Calibri" panose="020F0502020204030204" pitchFamily="34" charset="0"/>
                        </a:rPr>
                        <a:t>1 periodo epidemiológico sin reporte de defectos congénitos</a:t>
                      </a:r>
                      <a:endParaRPr lang="en-US" sz="1400" b="0" i="0" u="none" strike="noStrike">
                        <a:solidFill>
                          <a:srgbClr val="000000"/>
                        </a:solidFill>
                        <a:effectLst/>
                        <a:latin typeface="Calibri" panose="020F0502020204030204" pitchFamily="34" charset="0"/>
                      </a:endParaRPr>
                    </a:p>
                  </a:txBody>
                  <a:tcPr marL="9525" marR="9525" marT="9525"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ctr"/>
                      <a:r>
                        <a:rPr lang="es-CO" sz="1400" b="1" i="0" u="none" strike="noStrike">
                          <a:solidFill>
                            <a:srgbClr val="000000"/>
                          </a:solidFill>
                          <a:effectLst/>
                          <a:latin typeface="Calibri" panose="020F0502020204030204" pitchFamily="34" charset="0"/>
                        </a:rPr>
                        <a:t>153</a:t>
                      </a:r>
                      <a:endParaRPr lang="en-US" sz="1400" b="1" i="0" u="none" strike="noStrike">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ctr"/>
                      <a:r>
                        <a:rPr lang="es-CO" sz="1400" b="1" i="0" u="none" strike="noStrike" dirty="0">
                          <a:solidFill>
                            <a:srgbClr val="000000"/>
                          </a:solidFill>
                          <a:effectLst/>
                          <a:latin typeface="Calibri" panose="020F0502020204030204" pitchFamily="34" charset="0"/>
                        </a:rPr>
                        <a:t>4</a:t>
                      </a:r>
                      <a:endParaRPr lang="en-US" sz="14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189005482"/>
                  </a:ext>
                </a:extLst>
              </a:tr>
            </a:tbl>
          </a:graphicData>
        </a:graphic>
      </p:graphicFrame>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22</a:t>
            </a:r>
            <a:endParaRPr lang="es-ES" sz="1050" b="1" dirty="0">
              <a:latin typeface="Arial Narrow" panose="020B0606020202030204" pitchFamily="34" charset="0"/>
            </a:endParaRPr>
          </a:p>
        </p:txBody>
      </p:sp>
      <p:sp>
        <p:nvSpPr>
          <p:cNvPr id="3" name="2 Rectángulo"/>
          <p:cNvSpPr/>
          <p:nvPr/>
        </p:nvSpPr>
        <p:spPr>
          <a:xfrm>
            <a:off x="1872258" y="3504788"/>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noviembre </a:t>
            </a:r>
            <a:r>
              <a:rPr lang="es-CO" sz="1050" b="1" dirty="0">
                <a:latin typeface="Arial Narrow" panose="020B0606020202030204" pitchFamily="34" charset="0"/>
              </a:rPr>
              <a:t>de </a:t>
            </a:r>
            <a:r>
              <a:rPr lang="es-CO" sz="1050" b="1" dirty="0" smtClean="0">
                <a:latin typeface="Arial Narrow" panose="020B0606020202030204" pitchFamily="34" charset="0"/>
              </a:rPr>
              <a:t>2021</a:t>
            </a:r>
            <a:endParaRPr lang="es-ES" sz="1050" b="1" dirty="0">
              <a:latin typeface="Arial Narrow" panose="020B0606020202030204" pitchFamily="34" charset="0"/>
            </a:endParaRPr>
          </a:p>
        </p:txBody>
      </p:sp>
      <p:sp>
        <p:nvSpPr>
          <p:cNvPr id="12" name="11 Rectángulo"/>
          <p:cNvSpPr/>
          <p:nvPr/>
        </p:nvSpPr>
        <p:spPr>
          <a:xfrm>
            <a:off x="288082" y="2119793"/>
            <a:ext cx="6794731" cy="1384995"/>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la correlación entre el silencio en la notificación y la identificación de UPGD con casos por fuera del sistema hubo 9 instituciones prestadoras de servicios de salud con los eventos en eliminación sarampión y rubeola congénita sin notificar. Pese a que intoxicaciones por sustancias químicas es el evento criterio para BAI con mayor número de casos sin notificar, no hubo UPGD silenciosas.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El evento Agresión por animal potencialmente transmisor de rabia es el que tiene más número de casos no captados mediante la vigilancia rutinaria.</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Diciembre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52</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2" name="Imagen 1"/>
          <p:cNvPicPr>
            <a:picLocks noChangeAspect="1"/>
          </p:cNvPicPr>
          <p:nvPr/>
        </p:nvPicPr>
        <p:blipFill>
          <a:blip r:embed="rId5"/>
          <a:stretch>
            <a:fillRect/>
          </a:stretch>
        </p:blipFill>
        <p:spPr>
          <a:xfrm>
            <a:off x="792138" y="3738225"/>
            <a:ext cx="5472608" cy="5074134"/>
          </a:xfrm>
          <a:prstGeom prst="rect">
            <a:avLst/>
          </a:prstGeom>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23</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816424"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13 de 2021 - </a:t>
            </a:r>
            <a:r>
              <a:rPr lang="pt-BR" sz="800" b="1" dirty="0">
                <a:solidFill>
                  <a:srgbClr val="000000"/>
                </a:solidFill>
                <a:latin typeface="Arial Narrow"/>
                <a:ea typeface="MS Mincho"/>
              </a:rPr>
              <a:t>Reporte Semanas 1 a 52</a:t>
            </a:r>
            <a:r>
              <a:rPr lang="es-CO" sz="800" b="1" dirty="0">
                <a:solidFill>
                  <a:srgbClr val="000000"/>
                </a:solidFill>
                <a:latin typeface="Arial Narrow"/>
                <a:ea typeface="MS Mincho"/>
              </a:rPr>
              <a:t> (Hasta Enero 01 de 2022)</a:t>
            </a:r>
            <a:endParaRPr lang="es-ES" sz="1200" dirty="0">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13 - 2021</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13  acumulado de 2021. </a:t>
            </a:r>
            <a:endParaRPr lang="es-ES" sz="800" dirty="0">
              <a:latin typeface="Arial Narrow" panose="020B0606020202030204" pitchFamily="34" charset="0"/>
            </a:endParaRPr>
          </a:p>
        </p:txBody>
      </p:sp>
      <p:grpSp>
        <p:nvGrpSpPr>
          <p:cNvPr id="8" name="7 Grupo"/>
          <p:cNvGrpSpPr/>
          <p:nvPr/>
        </p:nvGrpSpPr>
        <p:grpSpPr>
          <a:xfrm>
            <a:off x="179214" y="4211965"/>
            <a:ext cx="1892650" cy="488477"/>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1"/>
            </a:xfrm>
            <a:prstGeom prst="rect">
              <a:avLst/>
            </a:prstGeom>
            <a:noFill/>
          </p:spPr>
          <p:txBody>
            <a:bodyPr wrap="square" rtlCol="0">
              <a:spAutoFit/>
            </a:bodyPr>
            <a:lstStyle/>
            <a:p>
              <a:pPr algn="ctr"/>
              <a:r>
                <a:rPr lang="es-ES" sz="2000" b="1" dirty="0" smtClean="0">
                  <a:latin typeface="Arial Narrow" panose="020B0606020202030204" pitchFamily="34" charset="0"/>
                </a:rPr>
                <a:t>1758</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aumentó </a:t>
            </a:r>
            <a:r>
              <a:rPr lang="es-ES" sz="1200" b="1" dirty="0">
                <a:latin typeface="Arial Narrow" panose="020B0606020202030204" pitchFamily="34" charset="0"/>
              </a:rPr>
              <a:t>en un </a:t>
            </a:r>
            <a:r>
              <a:rPr lang="es-ES" sz="1200" b="1" dirty="0" smtClean="0">
                <a:latin typeface="Arial Narrow" panose="020B0606020202030204" pitchFamily="34" charset="0"/>
              </a:rPr>
              <a:t>13,27%</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13 acumulado de 2018-2021.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13 acumulado de 2021. </a:t>
            </a:r>
            <a:endParaRPr lang="es-ES" sz="800" dirty="0">
              <a:latin typeface="Arial Narrow" panose="020B0606020202030204" pitchFamily="34" charset="0"/>
            </a:endParaRPr>
          </a:p>
        </p:txBody>
      </p:sp>
      <p:sp>
        <p:nvSpPr>
          <p:cNvPr id="61" name="60 CuadroTexto"/>
          <p:cNvSpPr txBox="1"/>
          <p:nvPr/>
        </p:nvSpPr>
        <p:spPr>
          <a:xfrm>
            <a:off x="-31766" y="2811293"/>
            <a:ext cx="2216557" cy="446276"/>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3,96 </a:t>
            </a:r>
            <a:r>
              <a:rPr lang="es-ES" sz="1100" b="1" dirty="0" smtClean="0">
                <a:latin typeface="Arial Narrow" panose="020B0606020202030204" pitchFamily="34" charset="0"/>
              </a:rPr>
              <a:t>Mortalidad por 100.000 hab. (102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13 acumulado de 2021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graphicFrame>
        <p:nvGraphicFramePr>
          <p:cNvPr id="31" name="Gráfico 30">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657683225"/>
              </p:ext>
            </p:extLst>
          </p:nvPr>
        </p:nvGraphicFramePr>
        <p:xfrm>
          <a:off x="2184790" y="373565"/>
          <a:ext cx="4980411" cy="1942606"/>
        </p:xfrm>
        <a:graphic>
          <a:graphicData uri="http://schemas.openxmlformats.org/drawingml/2006/chart">
            <c:chart xmlns:c="http://schemas.openxmlformats.org/drawingml/2006/chart" xmlns:r="http://schemas.openxmlformats.org/officeDocument/2006/relationships" r:id="rId6"/>
          </a:graphicData>
        </a:graphic>
      </p:graphicFrame>
      <p:pic>
        <p:nvPicPr>
          <p:cNvPr id="2" name="Imagen 1"/>
          <p:cNvPicPr>
            <a:picLocks noChangeAspect="1"/>
          </p:cNvPicPr>
          <p:nvPr/>
        </p:nvPicPr>
        <p:blipFill>
          <a:blip r:embed="rId7"/>
          <a:stretch>
            <a:fillRect/>
          </a:stretch>
        </p:blipFill>
        <p:spPr>
          <a:xfrm>
            <a:off x="2184790" y="2689736"/>
            <a:ext cx="5016108" cy="2283341"/>
          </a:xfrm>
          <a:prstGeom prst="rect">
            <a:avLst/>
          </a:prstGeom>
        </p:spPr>
      </p:pic>
    </p:spTree>
    <p:extLst>
      <p:ext uri="{BB962C8B-B14F-4D97-AF65-F5344CB8AC3E}">
        <p14:creationId xmlns:p14="http://schemas.microsoft.com/office/powerpoint/2010/main" val="45063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61,60%</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38,40%</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0,40%</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0,11%</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18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92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25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59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17,06%</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300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79,35%</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20,65%</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0431" y="5241858"/>
            <a:ext cx="752130"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87,26%</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12,74%</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13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sp>
        <p:nvSpPr>
          <p:cNvPr id="87" name="86 Rectángulo"/>
          <p:cNvSpPr/>
          <p:nvPr/>
        </p:nvSpPr>
        <p:spPr>
          <a:xfrm>
            <a:off x="3585004"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Periodo epidemiológico 13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861133" cy="276999"/>
          </a:xfrm>
          <a:prstGeom prst="rect">
            <a:avLst/>
          </a:prstGeom>
        </p:spPr>
        <p:txBody>
          <a:bodyPr wrap="none">
            <a:spAutoFit/>
          </a:bodyPr>
          <a:lstStyle/>
          <a:p>
            <a:r>
              <a:rPr lang="es-ES" sz="1200" b="1" dirty="0" smtClean="0">
                <a:latin typeface="Arial Narrow" panose="020B0606020202030204" pitchFamily="34" charset="0"/>
              </a:rPr>
              <a:t>1083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675 </a:t>
            </a:r>
            <a:r>
              <a:rPr lang="es-ES" sz="1200" b="1" dirty="0">
                <a:latin typeface="Arial Narrow" panose="020B0606020202030204" pitchFamily="34" charset="0"/>
              </a:rPr>
              <a:t>casos</a:t>
            </a:r>
          </a:p>
        </p:txBody>
      </p:sp>
      <p:sp>
        <p:nvSpPr>
          <p:cNvPr id="50" name="49 Rectángulo"/>
          <p:cNvSpPr/>
          <p:nvPr/>
        </p:nvSpPr>
        <p:spPr>
          <a:xfrm>
            <a:off x="3201413" y="2099679"/>
            <a:ext cx="649537" cy="276999"/>
          </a:xfrm>
          <a:prstGeom prst="rect">
            <a:avLst/>
          </a:prstGeom>
        </p:spPr>
        <p:txBody>
          <a:bodyPr wrap="none">
            <a:spAutoFit/>
          </a:bodyPr>
          <a:lstStyle/>
          <a:p>
            <a:r>
              <a:rPr lang="es-ES" sz="1200" b="1" dirty="0">
                <a:latin typeface="Arial Narrow" panose="020B0606020202030204" pitchFamily="34" charset="0"/>
              </a:rPr>
              <a:t>7</a:t>
            </a:r>
            <a:r>
              <a:rPr lang="es-ES" sz="1200" b="1" dirty="0" smtClean="0">
                <a:latin typeface="Arial Narrow" panose="020B0606020202030204" pitchFamily="34" charset="0"/>
              </a:rPr>
              <a:t>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2</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6"/>
          <a:stretch>
            <a:fillRect/>
          </a:stretch>
        </p:blipFill>
        <p:spPr>
          <a:xfrm>
            <a:off x="-10488" y="5843720"/>
            <a:ext cx="3520596" cy="2782746"/>
          </a:xfrm>
          <a:prstGeom prst="rect">
            <a:avLst/>
          </a:prstGeom>
        </p:spPr>
      </p:pic>
      <p:pic>
        <p:nvPicPr>
          <p:cNvPr id="3" name="Imagen 2"/>
          <p:cNvPicPr>
            <a:picLocks noChangeAspect="1"/>
          </p:cNvPicPr>
          <p:nvPr/>
        </p:nvPicPr>
        <p:blipFill>
          <a:blip r:embed="rId7"/>
          <a:stretch>
            <a:fillRect/>
          </a:stretch>
        </p:blipFill>
        <p:spPr>
          <a:xfrm>
            <a:off x="3507759" y="5839865"/>
            <a:ext cx="3621082" cy="2786601"/>
          </a:xfrm>
          <a:prstGeom prst="rect">
            <a:avLst/>
          </a:prstGeom>
        </p:spPr>
      </p:pic>
    </p:spTree>
    <p:extLst>
      <p:ext uri="{BB962C8B-B14F-4D97-AF65-F5344CB8AC3E}">
        <p14:creationId xmlns:p14="http://schemas.microsoft.com/office/powerpoint/2010/main" val="127820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3,41%</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60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39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21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42691" y="5508104"/>
            <a:ext cx="6914143" cy="3323987"/>
          </a:xfrm>
          <a:prstGeom prst="rect">
            <a:avLst/>
          </a:prstGeom>
          <a:noFill/>
        </p:spPr>
        <p:txBody>
          <a:bodyPr wrap="square" rtlCol="0">
            <a:spAutoFit/>
          </a:bodyPr>
          <a:lstStyle/>
          <a:p>
            <a:pPr algn="just"/>
            <a:r>
              <a:rPr lang="es-CO" sz="1400" dirty="0">
                <a:latin typeface="Arial Narrow" panose="020B0606020202030204" pitchFamily="34" charset="0"/>
              </a:rPr>
              <a:t>Persiste </a:t>
            </a:r>
            <a:r>
              <a:rPr lang="es-CO" sz="1400" dirty="0" smtClean="0">
                <a:latin typeface="Arial Narrow" panose="020B0606020202030204" pitchFamily="34" charset="0"/>
              </a:rPr>
              <a:t>un aumento </a:t>
            </a:r>
            <a:r>
              <a:rPr lang="es-CO" sz="1400" dirty="0">
                <a:latin typeface="Arial Narrow" panose="020B0606020202030204" pitchFamily="34" charset="0"/>
              </a:rPr>
              <a:t>en la notificación de casos de tuberculosis con respecto al mismo período del año anterior </a:t>
            </a:r>
            <a:r>
              <a:rPr lang="es-CO" sz="1400" dirty="0" smtClean="0">
                <a:latin typeface="Arial Narrow" panose="020B0606020202030204" pitchFamily="34" charset="0"/>
              </a:rPr>
              <a:t>(13,27). </a:t>
            </a:r>
            <a:r>
              <a:rPr lang="es-CO" sz="1400" dirty="0">
                <a:latin typeface="Arial Narrow" panose="020B0606020202030204" pitchFamily="34" charset="0"/>
              </a:rPr>
              <a:t>En promedio se notifican </a:t>
            </a:r>
            <a:r>
              <a:rPr lang="es-CO" sz="1400" dirty="0" smtClean="0">
                <a:latin typeface="Arial Narrow" panose="020B0606020202030204" pitchFamily="34" charset="0"/>
              </a:rPr>
              <a:t>34 </a:t>
            </a:r>
            <a:r>
              <a:rPr lang="es-CO" sz="1400" dirty="0">
                <a:latin typeface="Arial Narrow" panose="020B0606020202030204" pitchFamily="34" charset="0"/>
              </a:rPr>
              <a:t>casos de tuberculosis semanalmente. La semana con mayor número de casos fue la </a:t>
            </a:r>
            <a:r>
              <a:rPr lang="es-CO" sz="1400" dirty="0" smtClean="0">
                <a:latin typeface="Arial Narrow" panose="020B0606020202030204" pitchFamily="34" charset="0"/>
              </a:rPr>
              <a:t>39 y 50 </a:t>
            </a:r>
            <a:r>
              <a:rPr lang="es-CO" sz="1400" dirty="0">
                <a:latin typeface="Arial Narrow" panose="020B0606020202030204" pitchFamily="34" charset="0"/>
              </a:rPr>
              <a:t>con </a:t>
            </a:r>
            <a:r>
              <a:rPr lang="es-CO" sz="1400" dirty="0" smtClean="0">
                <a:latin typeface="Arial Narrow" panose="020B0606020202030204" pitchFamily="34" charset="0"/>
              </a:rPr>
              <a:t>49 </a:t>
            </a:r>
            <a:r>
              <a:rPr lang="es-CO" sz="1400" dirty="0">
                <a:latin typeface="Arial Narrow" panose="020B0606020202030204" pitchFamily="34" charset="0"/>
              </a:rPr>
              <a:t>casos y la de menor número fue la </a:t>
            </a:r>
            <a:r>
              <a:rPr lang="es-CO" sz="1400" dirty="0" smtClean="0">
                <a:latin typeface="Arial Narrow" panose="020B0606020202030204" pitchFamily="34" charset="0"/>
              </a:rPr>
              <a:t>16 </a:t>
            </a:r>
            <a:r>
              <a:rPr lang="es-CO" sz="1400" dirty="0">
                <a:latin typeface="Arial Narrow" panose="020B0606020202030204" pitchFamily="34" charset="0"/>
              </a:rPr>
              <a:t>con </a:t>
            </a:r>
            <a:r>
              <a:rPr lang="es-CO" sz="1400" dirty="0" smtClean="0">
                <a:latin typeface="Arial Narrow" panose="020B0606020202030204" pitchFamily="34" charset="0"/>
              </a:rPr>
              <a:t>20 </a:t>
            </a:r>
            <a:r>
              <a:rPr lang="es-CO" sz="1400" dirty="0">
                <a:latin typeface="Arial Narrow" panose="020B0606020202030204" pitchFamily="34" charset="0"/>
              </a:rPr>
              <a:t>casos.</a:t>
            </a:r>
          </a:p>
          <a:p>
            <a:pPr algn="just"/>
            <a:r>
              <a:rPr lang="es-CO" sz="1400" dirty="0">
                <a:latin typeface="Arial Narrow" panose="020B0606020202030204" pitchFamily="34" charset="0"/>
              </a:rPr>
              <a:t>3 de cada 4 personas con tuberculosis </a:t>
            </a:r>
            <a:r>
              <a:rPr lang="es-CO" sz="1400" dirty="0" smtClean="0">
                <a:latin typeface="Arial Narrow" panose="020B0606020202030204" pitchFamily="34" charset="0"/>
              </a:rPr>
              <a:t>(80,38%) </a:t>
            </a:r>
            <a:r>
              <a:rPr lang="es-CO" sz="1400" dirty="0">
                <a:latin typeface="Arial Narrow" panose="020B0606020202030204" pitchFamily="34" charset="0"/>
              </a:rPr>
              <a:t>son mayores de </a:t>
            </a:r>
            <a:r>
              <a:rPr lang="es-CO" sz="1400" dirty="0" smtClean="0">
                <a:latin typeface="Arial Narrow" panose="020B0606020202030204" pitchFamily="34" charset="0"/>
              </a:rPr>
              <a:t>27 </a:t>
            </a:r>
            <a:r>
              <a:rPr lang="es-CO" sz="1400" dirty="0">
                <a:latin typeface="Arial Narrow" panose="020B0606020202030204" pitchFamily="34" charset="0"/>
              </a:rPr>
              <a:t>años. La población migrante aportó </a:t>
            </a:r>
            <a:r>
              <a:rPr lang="es-CO" sz="1400" dirty="0" smtClean="0">
                <a:latin typeface="Arial Narrow" panose="020B0606020202030204" pitchFamily="34" charset="0"/>
              </a:rPr>
              <a:t>59 </a:t>
            </a:r>
            <a:r>
              <a:rPr lang="es-CO" sz="1400" dirty="0">
                <a:latin typeface="Arial Narrow" panose="020B0606020202030204" pitchFamily="34" charset="0"/>
              </a:rPr>
              <a:t>casos del total de los casos notificados</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La zona centro oriental de la ciudad es la que soporta al mayor carga de enfermedad. Hay una leve disminución porcentual de la </a:t>
            </a:r>
            <a:r>
              <a:rPr lang="es-CO" sz="1400" dirty="0" err="1">
                <a:latin typeface="Arial Narrow" panose="020B0606020202030204" pitchFamily="34" charset="0"/>
              </a:rPr>
              <a:t>coinfección</a:t>
            </a:r>
            <a:r>
              <a:rPr lang="es-CO" sz="1400" dirty="0">
                <a:latin typeface="Arial Narrow" panose="020B0606020202030204" pitchFamily="34" charset="0"/>
              </a:rPr>
              <a:t> TB-VIH</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Aunque la mortalidad reportada es de </a:t>
            </a:r>
            <a:r>
              <a:rPr lang="es-CO" sz="1400" dirty="0" smtClean="0">
                <a:latin typeface="Arial Narrow" panose="020B0606020202030204" pitchFamily="34" charset="0"/>
              </a:rPr>
              <a:t>3,96 por 100.000 habitantes, </a:t>
            </a:r>
            <a:r>
              <a:rPr lang="es-CO" sz="1400" dirty="0">
                <a:latin typeface="Arial Narrow" panose="020B0606020202030204" pitchFamily="34" charset="0"/>
              </a:rPr>
              <a:t>esta cifra solo representa los casos fallecidos al momento de la notificación pero no durante el seguimiento. Este indicador se verá reflejado de manera más precisa al realizar el análisis de la cohorte que se calcula de forma anualizada. En cuanto a la resistencia, la mitad de los casos se presentan en personas sin antecedentes de tratamiento previo para tuberculosis lo que sugiere transmisión activa comunitaria. </a:t>
            </a:r>
            <a:r>
              <a:rPr lang="es-CO" sz="1400" dirty="0" smtClean="0">
                <a:latin typeface="Arial Narrow" panose="020B0606020202030204" pitchFamily="34" charset="0"/>
              </a:rPr>
              <a:t>Igualmente aproximadamente </a:t>
            </a:r>
            <a:r>
              <a:rPr lang="es-CO" sz="1400">
                <a:latin typeface="Arial Narrow" panose="020B0606020202030204" pitchFamily="34" charset="0"/>
              </a:rPr>
              <a:t>el </a:t>
            </a:r>
            <a:r>
              <a:rPr lang="es-CO" sz="1400" smtClean="0">
                <a:latin typeface="Arial Narrow" panose="020B0606020202030204" pitchFamily="34" charset="0"/>
              </a:rPr>
              <a:t>60% </a:t>
            </a:r>
            <a:r>
              <a:rPr lang="es-CO" sz="1400" dirty="0">
                <a:latin typeface="Arial Narrow" panose="020B0606020202030204" pitchFamily="34" charset="0"/>
              </a:rPr>
              <a:t>corresponden a </a:t>
            </a:r>
            <a:r>
              <a:rPr lang="es-CO" sz="1400" dirty="0" err="1">
                <a:latin typeface="Arial Narrow" panose="020B0606020202030204" pitchFamily="34" charset="0"/>
              </a:rPr>
              <a:t>multidrogorresisitenca</a:t>
            </a:r>
            <a:r>
              <a:rPr lang="es-CO" sz="1400" dirty="0">
                <a:latin typeface="Arial Narrow" panose="020B0606020202030204" pitchFamily="34" charset="0"/>
              </a:rPr>
              <a:t> </a:t>
            </a:r>
            <a:r>
              <a:rPr lang="es-CO" sz="1400" dirty="0" smtClean="0">
                <a:latin typeface="Arial Narrow" panose="020B0606020202030204" pitchFamily="34" charset="0"/>
              </a:rPr>
              <a:t>o resistencia </a:t>
            </a:r>
            <a:r>
              <a:rPr lang="es-CO" sz="1400" dirty="0">
                <a:latin typeface="Arial Narrow" panose="020B0606020202030204" pitchFamily="34" charset="0"/>
              </a:rPr>
              <a:t>a </a:t>
            </a:r>
            <a:r>
              <a:rPr lang="es-CO" sz="1400" dirty="0" err="1">
                <a:latin typeface="Arial Narrow" panose="020B0606020202030204" pitchFamily="34" charset="0"/>
              </a:rPr>
              <a:t>rifampicina</a:t>
            </a:r>
            <a:r>
              <a:rPr lang="es-CO" sz="1400" dirty="0">
                <a:latin typeface="Arial Narrow" panose="020B0606020202030204" pitchFamily="34" charset="0"/>
              </a:rPr>
              <a:t>.</a:t>
            </a:r>
          </a:p>
        </p:txBody>
      </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13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2" name="Imagen 1"/>
          <p:cNvPicPr>
            <a:picLocks noChangeAspect="1"/>
          </p:cNvPicPr>
          <p:nvPr/>
        </p:nvPicPr>
        <p:blipFill>
          <a:blip r:embed="rId4"/>
          <a:stretch>
            <a:fillRect/>
          </a:stretch>
        </p:blipFill>
        <p:spPr>
          <a:xfrm>
            <a:off x="2621750" y="1783253"/>
            <a:ext cx="4465928" cy="1986472"/>
          </a:xfrm>
          <a:prstGeom prst="rect">
            <a:avLst/>
          </a:prstGeom>
        </p:spPr>
      </p:pic>
    </p:spTree>
    <p:extLst>
      <p:ext uri="{BB962C8B-B14F-4D97-AF65-F5344CB8AC3E}">
        <p14:creationId xmlns:p14="http://schemas.microsoft.com/office/powerpoint/2010/main" val="352843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13- 2021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13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44</a:t>
              </a:r>
              <a:endParaRPr lang="es-ES" sz="2000" b="1" dirty="0">
                <a:latin typeface="Arial Narrow" panose="020B0606020202030204" pitchFamily="34" charset="0"/>
              </a:endParaRPr>
            </a:p>
          </p:txBody>
        </p:sp>
      </p:grpSp>
      <p:sp>
        <p:nvSpPr>
          <p:cNvPr id="18" name="17 Rectángulo"/>
          <p:cNvSpPr/>
          <p:nvPr/>
        </p:nvSpPr>
        <p:spPr>
          <a:xfrm>
            <a:off x="2233796" y="4772210"/>
            <a:ext cx="4904168" cy="69249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13 de 2021, acumulado  de 2019-2020. En el momento las muestras no se han procesado para la confirmación de los casos.</a:t>
            </a:r>
            <a:endParaRPr lang="es-ES" sz="1100" dirty="0">
              <a:latin typeface="Arial Narrow" panose="020B0606020202030204" pitchFamily="34" charset="0"/>
            </a:endParaRPr>
          </a:p>
        </p:txBody>
      </p:sp>
      <p:grpSp>
        <p:nvGrpSpPr>
          <p:cNvPr id="15" name="14 Grupo"/>
          <p:cNvGrpSpPr/>
          <p:nvPr/>
        </p:nvGrpSpPr>
        <p:grpSpPr>
          <a:xfrm>
            <a:off x="2412510" y="8238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203601" y="8384606"/>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13 acumulado  de 2021. </a:t>
            </a:r>
            <a:endParaRPr lang="es-ES" sz="1000" dirty="0">
              <a:latin typeface="Arial Narrow" panose="020B0606020202030204" pitchFamily="34" charset="0"/>
            </a:endParaRP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3.2 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84,69%</a:t>
            </a:r>
          </a:p>
          <a:p>
            <a:pPr algn="ctr"/>
            <a:r>
              <a:rPr lang="es-ES" sz="1400" b="1" dirty="0" smtClean="0">
                <a:latin typeface="Arial Narrow" panose="020B0606020202030204" pitchFamily="34" charset="0"/>
              </a:rPr>
              <a:t>155/183 </a:t>
            </a:r>
            <a:r>
              <a:rPr lang="es-ES" sz="1050" b="1" dirty="0" smtClean="0">
                <a:latin typeface="Arial Narrow" panose="020B0606020202030204" pitchFamily="34" charset="0"/>
              </a:rPr>
              <a:t>casos probables notificados</a:t>
            </a:r>
            <a:endParaRPr lang="es-ES" sz="1050" b="1" dirty="0">
              <a:latin typeface="Arial Narrow" panose="020B0606020202030204" pitchFamily="34" charset="0"/>
            </a:endParaRPr>
          </a:p>
        </p:txBody>
      </p:sp>
      <p:sp>
        <p:nvSpPr>
          <p:cNvPr id="42" name="8 CuadroTexto"/>
          <p:cNvSpPr txBox="1"/>
          <p:nvPr/>
        </p:nvSpPr>
        <p:spPr>
          <a:xfrm>
            <a:off x="421420" y="4716908"/>
            <a:ext cx="1686306" cy="830997"/>
          </a:xfrm>
          <a:prstGeom prst="rect">
            <a:avLst/>
          </a:prstGeom>
          <a:noFill/>
        </p:spPr>
        <p:txBody>
          <a:bodyPr wrap="square" rtlCol="0">
            <a:spAutoFit/>
          </a:bodyPr>
          <a:lstStyle/>
          <a:p>
            <a:pPr algn="r"/>
            <a:r>
              <a:rPr lang="es-ES" sz="1200" b="1" dirty="0">
                <a:latin typeface="Arial Narrow" panose="020B0606020202030204" pitchFamily="34" charset="0"/>
              </a:rPr>
              <a:t>V</a:t>
            </a:r>
            <a:r>
              <a:rPr lang="es-ES" sz="1200" b="1" dirty="0" smtClean="0">
                <a:latin typeface="Arial Narrow" panose="020B0606020202030204" pitchFamily="34" charset="0"/>
              </a:rPr>
              <a:t>ariación porcentual de </a:t>
            </a:r>
            <a:r>
              <a:rPr lang="es-ES" sz="1200" b="1" dirty="0">
                <a:latin typeface="Arial Narrow" panose="020B0606020202030204" pitchFamily="34" charset="0"/>
              </a:rPr>
              <a:t>8</a:t>
            </a:r>
            <a:r>
              <a:rPr lang="es-ES" sz="1200" b="1" dirty="0" smtClean="0">
                <a:latin typeface="Arial Narrow" panose="020B0606020202030204" pitchFamily="34" charset="0"/>
              </a:rPr>
              <a:t>% menos con respecto al mismo periodo del año anterior</a:t>
            </a:r>
            <a:endParaRPr lang="es-ES" sz="1200" b="1" dirty="0">
              <a:latin typeface="Arial Narrow" panose="020B0606020202030204" pitchFamily="34" charset="0"/>
            </a:endParaRPr>
          </a:p>
        </p:txBody>
      </p:sp>
      <p:pic>
        <p:nvPicPr>
          <p:cNvPr id="9" name="Imagen 8"/>
          <p:cNvPicPr>
            <a:picLocks noChangeAspect="1"/>
          </p:cNvPicPr>
          <p:nvPr/>
        </p:nvPicPr>
        <p:blipFill>
          <a:blip r:embed="rId6"/>
          <a:stretch>
            <a:fillRect/>
          </a:stretch>
        </p:blipFill>
        <p:spPr>
          <a:xfrm>
            <a:off x="85115" y="4757823"/>
            <a:ext cx="457240" cy="573074"/>
          </a:xfrm>
          <a:prstGeom prst="rect">
            <a:avLst/>
          </a:prstGeom>
        </p:spPr>
      </p:pic>
      <p:pic>
        <p:nvPicPr>
          <p:cNvPr id="10" name="Imagen 9"/>
          <p:cNvPicPr>
            <a:picLocks noChangeAspect="1"/>
          </p:cNvPicPr>
          <p:nvPr/>
        </p:nvPicPr>
        <p:blipFill>
          <a:blip r:embed="rId7"/>
          <a:stretch>
            <a:fillRect/>
          </a:stretch>
        </p:blipFill>
        <p:spPr>
          <a:xfrm>
            <a:off x="2209060" y="356489"/>
            <a:ext cx="4991837" cy="1910881"/>
          </a:xfrm>
          <a:prstGeom prst="rect">
            <a:avLst/>
          </a:prstGeom>
        </p:spPr>
      </p:pic>
      <p:pic>
        <p:nvPicPr>
          <p:cNvPr id="12" name="Imagen 11"/>
          <p:cNvPicPr>
            <a:picLocks noChangeAspect="1"/>
          </p:cNvPicPr>
          <p:nvPr/>
        </p:nvPicPr>
        <p:blipFill>
          <a:blip r:embed="rId8"/>
          <a:stretch>
            <a:fillRect/>
          </a:stretch>
        </p:blipFill>
        <p:spPr>
          <a:xfrm>
            <a:off x="2202180" y="2639830"/>
            <a:ext cx="4946314" cy="2235818"/>
          </a:xfrm>
          <a:prstGeom prst="rect">
            <a:avLst/>
          </a:prstGeom>
        </p:spPr>
      </p:pic>
      <p:pic>
        <p:nvPicPr>
          <p:cNvPr id="20" name="Imagen 19"/>
          <p:cNvPicPr>
            <a:picLocks noChangeAspect="1"/>
          </p:cNvPicPr>
          <p:nvPr/>
        </p:nvPicPr>
        <p:blipFill>
          <a:blip r:embed="rId9"/>
          <a:stretch>
            <a:fillRect/>
          </a:stretch>
        </p:blipFill>
        <p:spPr>
          <a:xfrm>
            <a:off x="-62134" y="6267166"/>
            <a:ext cx="5005864" cy="2134163"/>
          </a:xfrm>
          <a:prstGeom prst="rect">
            <a:avLst/>
          </a:prstGeom>
        </p:spPr>
      </p:pic>
    </p:spTree>
    <p:extLst>
      <p:ext uri="{BB962C8B-B14F-4D97-AF65-F5344CB8AC3E}">
        <p14:creationId xmlns:p14="http://schemas.microsoft.com/office/powerpoint/2010/main" val="1398918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59,1%</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26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40,9%</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18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Período epidemiológico 13 acumulado  </a:t>
            </a:r>
            <a:r>
              <a:rPr lang="es-ES" sz="1050" dirty="0">
                <a:latin typeface="Arial Narrow" panose="020B0606020202030204" pitchFamily="34" charset="0"/>
              </a:rPr>
              <a:t>de </a:t>
            </a:r>
            <a:r>
              <a:rPr lang="es-ES" sz="1050" dirty="0" smtClean="0">
                <a:latin typeface="Arial Narrow" panose="020B0606020202030204" pitchFamily="34" charset="0"/>
              </a:rPr>
              <a:t> 2021.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13 acumulado  de 2021.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277273"/>
          </a:xfrm>
          <a:prstGeom prst="rect">
            <a:avLst/>
          </a:prstGeom>
          <a:noFill/>
        </p:spPr>
        <p:txBody>
          <a:bodyPr wrap="square" rtlCol="0">
            <a:spAutoFit/>
          </a:bodyPr>
          <a:lstStyle/>
          <a:p>
            <a:pPr algn="just"/>
            <a:r>
              <a:rPr lang="es-CO" sz="1100" dirty="0" smtClean="0">
                <a:latin typeface="Arial Narrow" panose="020B0606020202030204" pitchFamily="34" charset="0"/>
              </a:rPr>
              <a:t>El comportamiento de la tosferina según el canal endémico se observa con un comportamiento con predominio en zona de éxito, hasta la semana 43, esto debido al levantamiento de restricciones de movilidad y se observa aumentado </a:t>
            </a:r>
            <a:r>
              <a:rPr lang="es-CO" sz="1100" dirty="0">
                <a:latin typeface="Arial Narrow" panose="020B0606020202030204" pitchFamily="34" charset="0"/>
              </a:rPr>
              <a:t>e</a:t>
            </a:r>
            <a:r>
              <a:rPr lang="es-CO" sz="1100" dirty="0" smtClean="0">
                <a:latin typeface="Arial Narrow" panose="020B0606020202030204" pitchFamily="34" charset="0"/>
              </a:rPr>
              <a:t>n </a:t>
            </a:r>
            <a:r>
              <a:rPr lang="es-CO" sz="1100" dirty="0">
                <a:latin typeface="Arial Narrow" panose="020B0606020202030204" pitchFamily="34" charset="0"/>
              </a:rPr>
              <a:t>e</a:t>
            </a:r>
            <a:r>
              <a:rPr lang="es-CO" sz="1100" dirty="0" smtClean="0">
                <a:latin typeface="Arial Narrow" panose="020B0606020202030204" pitchFamily="34" charset="0"/>
              </a:rPr>
              <a:t>l último periodo comparado con el año 2020 en donde la notificación con al pandemia de SARS CoV2 disminuyó notablemente. En total hasta el periodo epidemiológico trece (13) se notificaron 253 casos como probables de los cuales, 50 (19,76%) fueron de otros municipios, 137 (54,15%) fueron descartados por laboratorio, 6 (0,023) con muestra inadecuada, y 37 (14,62%) pendientes </a:t>
            </a:r>
            <a:r>
              <a:rPr lang="es-CO" sz="1100" dirty="0">
                <a:latin typeface="Arial Narrow" panose="020B0606020202030204" pitchFamily="34" charset="0"/>
              </a:rPr>
              <a:t>de </a:t>
            </a:r>
            <a:r>
              <a:rPr lang="es-CO" sz="1100" dirty="0" smtClean="0">
                <a:latin typeface="Arial Narrow" panose="020B0606020202030204" pitchFamily="34" charset="0"/>
              </a:rPr>
              <a:t>clasificación. </a:t>
            </a:r>
            <a:r>
              <a:rPr lang="es-CO" sz="1100" dirty="0">
                <a:latin typeface="Arial Narrow" panose="020B0606020202030204" pitchFamily="34" charset="0"/>
              </a:rPr>
              <a:t>Esto representa un porcentaje de </a:t>
            </a:r>
            <a:r>
              <a:rPr lang="es-CO" sz="1100" dirty="0" smtClean="0">
                <a:latin typeface="Arial Narrow" panose="020B0606020202030204" pitchFamily="34" charset="0"/>
              </a:rPr>
              <a:t>positividad bajo </a:t>
            </a:r>
            <a:r>
              <a:rPr lang="es-CO" sz="1100" dirty="0">
                <a:latin typeface="Arial Narrow" panose="020B0606020202030204" pitchFamily="34" charset="0"/>
              </a:rPr>
              <a:t>y nos afirma la importancia y necesidad de la confirmación por laboratorio de todos los casos probables para conocer la incidencia real</a:t>
            </a:r>
            <a:r>
              <a:rPr lang="es-CO" sz="1100" dirty="0" smtClean="0">
                <a:latin typeface="Arial Narrow" panose="020B0606020202030204" pitchFamily="34" charset="0"/>
              </a:rPr>
              <a:t>. </a:t>
            </a:r>
            <a:r>
              <a:rPr lang="es-CO" sz="1100" dirty="0">
                <a:latin typeface="Arial Narrow" panose="020B0606020202030204" pitchFamily="34" charset="0"/>
              </a:rPr>
              <a:t>El comportamiento con tendencia en zona de éxito se </a:t>
            </a:r>
            <a:r>
              <a:rPr lang="es-CO" sz="1100" dirty="0" smtClean="0">
                <a:latin typeface="Arial Narrow" panose="020B0606020202030204" pitchFamily="34" charset="0"/>
              </a:rPr>
              <a:t>debió </a:t>
            </a:r>
            <a:r>
              <a:rPr lang="es-CO" sz="1100" dirty="0">
                <a:latin typeface="Arial Narrow" panose="020B0606020202030204" pitchFamily="34" charset="0"/>
              </a:rPr>
              <a:t>a la pandemia </a:t>
            </a:r>
            <a:r>
              <a:rPr lang="es-CO" sz="1100" dirty="0" smtClean="0">
                <a:latin typeface="Arial Narrow" panose="020B0606020202030204" pitchFamily="34" charset="0"/>
              </a:rPr>
              <a:t>causada </a:t>
            </a:r>
            <a:r>
              <a:rPr lang="es-CO" sz="1100" dirty="0">
                <a:latin typeface="Arial Narrow" panose="020B0606020202030204" pitchFamily="34" charset="0"/>
              </a:rPr>
              <a:t>por SARS-CoV-2</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aphicFrame>
        <p:nvGraphicFramePr>
          <p:cNvPr id="7" name="Objeto 6"/>
          <p:cNvGraphicFramePr>
            <a:graphicFrameLocks noChangeAspect="1"/>
          </p:cNvGraphicFramePr>
          <p:nvPr>
            <p:extLst/>
          </p:nvPr>
        </p:nvGraphicFramePr>
        <p:xfrm>
          <a:off x="910623" y="3442355"/>
          <a:ext cx="5219270" cy="3298082"/>
        </p:xfrm>
        <a:graphic>
          <a:graphicData uri="http://schemas.openxmlformats.org/presentationml/2006/ole">
            <mc:AlternateContent xmlns:mc="http://schemas.openxmlformats.org/markup-compatibility/2006">
              <mc:Choice xmlns:v="urn:schemas-microsoft-com:vml" Requires="v">
                <p:oleObj spid="_x0000_s1027" name="Hoja de cálculo" r:id="rId4" imgW="6667485" imgH="4213745" progId="Excel.Sheet.12">
                  <p:embed/>
                </p:oleObj>
              </mc:Choice>
              <mc:Fallback>
                <p:oleObj name="Hoja de cálculo" r:id="rId4" imgW="6667485" imgH="4213745" progId="Excel.Sheet.12">
                  <p:embed/>
                  <p:pic>
                    <p:nvPicPr>
                      <p:cNvPr id="7" name="Objeto 6"/>
                      <p:cNvPicPr/>
                      <p:nvPr/>
                    </p:nvPicPr>
                    <p:blipFill>
                      <a:blip r:embed="rId5"/>
                      <a:stretch>
                        <a:fillRect/>
                      </a:stretch>
                    </p:blipFill>
                    <p:spPr>
                      <a:xfrm>
                        <a:off x="910623" y="3442355"/>
                        <a:ext cx="5219270" cy="3298082"/>
                      </a:xfrm>
                      <a:prstGeom prst="rect">
                        <a:avLst/>
                      </a:prstGeom>
                    </p:spPr>
                  </p:pic>
                </p:oleObj>
              </mc:Fallback>
            </mc:AlternateContent>
          </a:graphicData>
        </a:graphic>
      </p:graphicFrame>
      <p:pic>
        <p:nvPicPr>
          <p:cNvPr id="8" name="Imagen 7"/>
          <p:cNvPicPr>
            <a:picLocks noChangeAspect="1"/>
          </p:cNvPicPr>
          <p:nvPr/>
        </p:nvPicPr>
        <p:blipFill>
          <a:blip r:embed="rId6"/>
          <a:stretch>
            <a:fillRect/>
          </a:stretch>
        </p:blipFill>
        <p:spPr>
          <a:xfrm>
            <a:off x="3814048" y="478661"/>
            <a:ext cx="3281053" cy="1856572"/>
          </a:xfrm>
          <a:prstGeom prst="rect">
            <a:avLst/>
          </a:prstGeom>
        </p:spPr>
      </p:pic>
    </p:spTree>
    <p:extLst>
      <p:ext uri="{BB962C8B-B14F-4D97-AF65-F5344CB8AC3E}">
        <p14:creationId xmlns:p14="http://schemas.microsoft.com/office/powerpoint/2010/main" val="376383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13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13 acumulado  de 2021. </a:t>
            </a:r>
            <a:endParaRPr lang="es-ES" sz="1100" dirty="0">
              <a:latin typeface="Arial Narrow" panose="020B0606020202030204" pitchFamily="34" charset="0"/>
            </a:endParaRPr>
          </a:p>
        </p:txBody>
      </p:sp>
      <p:grpSp>
        <p:nvGrpSpPr>
          <p:cNvPr id="8" name="7 Grupo"/>
          <p:cNvGrpSpPr/>
          <p:nvPr/>
        </p:nvGrpSpPr>
        <p:grpSpPr>
          <a:xfrm>
            <a:off x="169786" y="4201577"/>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395</a:t>
              </a:r>
              <a:endParaRPr lang="es-ES" sz="2000" b="1" dirty="0">
                <a:latin typeface="Arial Narrow" panose="020B0606020202030204" pitchFamily="34" charset="0"/>
              </a:endParaRPr>
            </a:p>
          </p:txBody>
        </p:sp>
      </p:grpSp>
      <p:sp>
        <p:nvSpPr>
          <p:cNvPr id="9"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1,74%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13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354812" y="6412570"/>
            <a:ext cx="128272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15,35* 100 mil</a:t>
            </a:r>
          </a:p>
          <a:p>
            <a:pPr algn="ctr"/>
            <a:r>
              <a:rPr lang="es-ES" sz="1400" b="1" dirty="0" smtClean="0">
                <a:latin typeface="Arial Narrow" panose="020B0606020202030204" pitchFamily="34" charset="0"/>
              </a:rPr>
              <a:t>395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13 acumulado  de 2021.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558090" y="7420568"/>
            <a:ext cx="1329211"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24,89 * 100 mil</a:t>
            </a:r>
          </a:p>
          <a:p>
            <a:pPr algn="ctr"/>
            <a:r>
              <a:rPr lang="es-ES" sz="1400" b="1" dirty="0" smtClean="0">
                <a:latin typeface="Arial Narrow" panose="020B0606020202030204" pitchFamily="34" charset="0"/>
              </a:rPr>
              <a:t>37 casos</a:t>
            </a:r>
            <a:endParaRPr lang="es-ES" sz="1400" b="1" dirty="0">
              <a:latin typeface="Arial Narrow" panose="020B0606020202030204" pitchFamily="34" charset="0"/>
            </a:endParaRPr>
          </a:p>
        </p:txBody>
      </p:sp>
      <p:pic>
        <p:nvPicPr>
          <p:cNvPr id="4" name="Imagen 3"/>
          <p:cNvPicPr>
            <a:picLocks noChangeAspect="1"/>
          </p:cNvPicPr>
          <p:nvPr/>
        </p:nvPicPr>
        <p:blipFill>
          <a:blip r:embed="rId5"/>
          <a:stretch>
            <a:fillRect/>
          </a:stretch>
        </p:blipFill>
        <p:spPr>
          <a:xfrm>
            <a:off x="2211200" y="348817"/>
            <a:ext cx="4921912" cy="1873621"/>
          </a:xfrm>
          <a:prstGeom prst="rect">
            <a:avLst/>
          </a:prstGeom>
        </p:spPr>
      </p:pic>
      <p:pic>
        <p:nvPicPr>
          <p:cNvPr id="12" name="Imagen 11"/>
          <p:cNvPicPr>
            <a:picLocks noChangeAspect="1"/>
          </p:cNvPicPr>
          <p:nvPr/>
        </p:nvPicPr>
        <p:blipFill>
          <a:blip r:embed="rId6"/>
          <a:stretch>
            <a:fillRect/>
          </a:stretch>
        </p:blipFill>
        <p:spPr>
          <a:xfrm>
            <a:off x="2209059" y="2669426"/>
            <a:ext cx="4990592" cy="2285617"/>
          </a:xfrm>
          <a:prstGeom prst="rect">
            <a:avLst/>
          </a:prstGeom>
        </p:spPr>
      </p:pic>
      <p:pic>
        <p:nvPicPr>
          <p:cNvPr id="20" name="Imagen 19"/>
          <p:cNvPicPr>
            <a:picLocks noChangeAspect="1"/>
          </p:cNvPicPr>
          <p:nvPr/>
        </p:nvPicPr>
        <p:blipFill>
          <a:blip r:embed="rId7"/>
          <a:stretch>
            <a:fillRect/>
          </a:stretch>
        </p:blipFill>
        <p:spPr>
          <a:xfrm>
            <a:off x="60367" y="6012159"/>
            <a:ext cx="4652098" cy="2360019"/>
          </a:xfrm>
          <a:prstGeom prst="rect">
            <a:avLst/>
          </a:prstGeom>
        </p:spPr>
      </p:pic>
    </p:spTree>
    <p:extLst>
      <p:ext uri="{BB962C8B-B14F-4D97-AF65-F5344CB8AC3E}">
        <p14:creationId xmlns:p14="http://schemas.microsoft.com/office/powerpoint/2010/main" val="252420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4" y="1579196"/>
              <a:ext cx="86731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40,25%</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159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2" y="1573062"/>
              <a:ext cx="89831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59,75%</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236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lo que corresponde con una disminución en los casos de un 51% en relación al año anterior. En el análisis de razón de casos, todas las  semanas esta por debajo del número de casos. En promedio se notificaron 5 casos por semana epidemiológica. Los cursos de juventud, adultez y adulto mayor representan el 78%  de los casos. Estos casos podrían relacionarse o con personas no vacunadas en la infancia o con perdida de inmunidad  a través del tiempo. Hasta la semana epidemiológica 52, no se identificaron brotes por esta enfermedad.</a:t>
            </a:r>
            <a:endParaRPr lang="es-CO" sz="1400" dirty="0">
              <a:latin typeface="Arial Narrow" panose="020B0606020202030204" pitchFamily="34" charset="0"/>
            </a:endParaRPr>
          </a:p>
        </p:txBody>
      </p:sp>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graphicFrame>
        <p:nvGraphicFramePr>
          <p:cNvPr id="79" name="Gráfico 78"/>
          <p:cNvGraphicFramePr>
            <a:graphicFrameLocks/>
          </p:cNvGraphicFramePr>
          <p:nvPr>
            <p:extLst>
              <p:ext uri="{D42A27DB-BD31-4B8C-83A1-F6EECF244321}">
                <p14:modId xmlns:p14="http://schemas.microsoft.com/office/powerpoint/2010/main" val="3298472173"/>
              </p:ext>
            </p:extLst>
          </p:nvPr>
        </p:nvGraphicFramePr>
        <p:xfrm>
          <a:off x="57058" y="3080315"/>
          <a:ext cx="7080378" cy="35736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9361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25723</TotalTime>
  <Words>4003</Words>
  <Application>Microsoft Office PowerPoint</Application>
  <PresentationFormat>Personalizado</PresentationFormat>
  <Paragraphs>647</Paragraphs>
  <Slides>23</Slides>
  <Notes>11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32" baseType="lpstr">
      <vt:lpstr>MS Mincho</vt:lpstr>
      <vt:lpstr>Arial</vt:lpstr>
      <vt:lpstr>Arial Narrow</vt:lpstr>
      <vt:lpstr>Calibri</vt:lpstr>
      <vt:lpstr>Carter One</vt:lpstr>
      <vt:lpstr>Franklin Gothic Heavy</vt:lpstr>
      <vt:lpstr>Times New Roman</vt:lpstr>
      <vt:lpstr>Tema de Office</vt:lpstr>
      <vt:lpstr>Hoja de cálculo</vt:lpstr>
      <vt:lpstr>Presentación</vt:lpstr>
      <vt:lpstr>Contenido</vt:lpstr>
      <vt:lpstr>Tuberculosis</vt:lpstr>
      <vt:lpstr>Presentación de PowerPoint</vt:lpstr>
      <vt:lpstr>Presentación de PowerPoint</vt:lpstr>
      <vt:lpstr>3.2 Tosferina</vt:lpstr>
      <vt:lpstr>Presentación de PowerPoint</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3231</cp:revision>
  <cp:lastPrinted>2019-09-10T20:37:37Z</cp:lastPrinted>
  <dcterms:created xsi:type="dcterms:W3CDTF">2019-03-11T16:04:20Z</dcterms:created>
  <dcterms:modified xsi:type="dcterms:W3CDTF">2022-10-20T14:31:00Z</dcterms:modified>
</cp:coreProperties>
</file>