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notesSlides/notesSlide20.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34.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37.xml" ContentType="application/vnd.openxmlformats-officedocument.presentationml.notesSlide+xml"/>
  <Override PartName="/ppt/charts/chart19.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0.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7200900" cy="9144000"/>
  <p:notesSz cx="7010400" cy="9296400"/>
  <p:embeddedFontLst>
    <p:embeddedFont>
      <p:font typeface="Arial Narrow" panose="020B0606020202030204" pitchFamily="34" charset="0"/>
      <p:regular r:id="rId57"/>
      <p:bold r:id="rId58"/>
      <p:italic r:id="rId59"/>
      <p:boldItalic r:id="rId60"/>
    </p:embeddedFont>
    <p:embeddedFont>
      <p:font typeface="Calibri" panose="020F0502020204030204" pitchFamily="34" charset="0"/>
      <p:regular r:id="rId61"/>
      <p:bold r:id="rId62"/>
      <p:italic r:id="rId63"/>
      <p:boldItalic r:id="rId64"/>
    </p:embeddedFont>
    <p:embeddedFont>
      <p:font typeface="Libre Franklin Black" pitchFamily="2" charset="0"/>
      <p:bold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268">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jZ3xEfO/RscXCZ9lZ3TvO0U0NL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7C5A250-C04E-412F-9672-D8E4E5F412F6}">
  <a:tblStyle styleId="{A7C5A250-C04E-412F-9672-D8E4E5F412F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B6DAC7DF-75F1-43E7-B674-F5AB9ADB41B7}"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AF4E2B7-7D24-43EC-B80B-FDA9DD2EDD4B}"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7E2926D9-0D90-4495-B7CE-DA8A1F9550A3}" styleName="Table_3">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6" d="100"/>
          <a:sy n="66" d="100"/>
        </p:scale>
        <p:origin x="2333" y="-24"/>
      </p:cViewPr>
      <p:guideLst>
        <p:guide orient="horz" pos="2880"/>
        <p:guide pos="22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3\Per&#237;odo%201\PLANTILLA%20HEPATITIS%20B%20y%20C%202023%20para%20boletin.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3\Per&#237;odo%201\PLANTILLA%20PROPIA%20INTENTO%20DE%20SUICIDIO_2022%20para%20Boletin.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3\Per&#237;odo%201\PLANTILLA%20PROPIA%20INTENTO%20DE%20SUICIDIO_2022%20para%20Boletin.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3\Per&#237;odo%201\PLANTILLA%20PROPIA%20INTENTO%20DE%20SUICIDIO_2022%20para%20Boletin.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3\Per&#237;odo%201\PLANTILLA%20VIH_2023%20para%20boletin.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3\Per&#237;odo%201\PLANTILLA%20VIH_2023%20para%20boletin.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3\Per&#237;odo%201\PLANTILLA%20VIH_2023%20para%20boletin.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3\Per&#237;odo%201\PLANTILLA%20VIH_2023%20para%20boletin.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3\Per&#237;odo%201\PLANTILLA%20VIH_2023%20para%20boletin.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3\Per&#237;odo%201\PLANTILLA%20VIH_2023%20para%20boletin.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asus\Documents\Medell&#237;n%202022\ETV\Dengue\BD%20Dengue%202023%20semana%202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3\Per&#237;odo%201\PLANTILLA%20HEPATITIS%20B%20y%20C%202023%20para%20boletin.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asus\Documents\Medell&#237;n%202022\ETV\Dengue\BD%20Dengue%202023%20semana%2020.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3\Per&#237;odo%201\PLANTILLA%20HEPATITIS%20B%20y%20C%202023%20para%20boleti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3\Per&#237;odo%201\PLANTILLA%20HEPATITIS%20B%20y%20C%202023%20para%20boleti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3\Per&#237;odo%201\PLANTILLA%20HEPATITIS%20B%20y%20C%202023%20para%20boleti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3\Per&#237;odo%201\PLANTILLA%20HEPATITIS%20B%20y%20C%202023%20para%20boleti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3\Per&#237;odo%201\PLANTILLA%20HEPATITIS%20B%20y%20C%202023%20para%20boletin.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3\Per&#237;odo%201\PLANTILLA%20PROPIA%20INTENTO%20DE%20SUICIDIO_2022%20para%20Boletin.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3\Per&#237;odo%201\PLANTILLA%20PROPIA%20INTENTO%20DE%20SUICIDIO_2022%20para%20Boleti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endémico(B)'!$A$77</c:f>
              <c:strCache>
                <c:ptCount val="1"/>
                <c:pt idx="0">
                  <c:v>Percentil 75</c:v>
                </c:pt>
              </c:strCache>
            </c:strRef>
          </c:tx>
          <c:spPr>
            <a:solidFill>
              <a:srgbClr val="C00000"/>
            </a:solidFill>
            <a:ln w="25400">
              <a:solidFill>
                <a:srgbClr val="FF0000"/>
              </a:solidFill>
              <a:prstDash val="solid"/>
            </a:ln>
          </c:spPr>
          <c:val>
            <c:numRef>
              <c:f>'Canal endémico(B)'!$B$77:$BA$77</c:f>
              <c:numCache>
                <c:formatCode>0.0</c:formatCode>
                <c:ptCount val="52"/>
                <c:pt idx="0">
                  <c:v>4</c:v>
                </c:pt>
                <c:pt idx="1">
                  <c:v>4</c:v>
                </c:pt>
                <c:pt idx="2">
                  <c:v>5</c:v>
                </c:pt>
                <c:pt idx="3">
                  <c:v>4.5</c:v>
                </c:pt>
                <c:pt idx="4">
                  <c:v>6</c:v>
                </c:pt>
                <c:pt idx="5">
                  <c:v>4</c:v>
                </c:pt>
                <c:pt idx="6">
                  <c:v>4.5</c:v>
                </c:pt>
                <c:pt idx="7">
                  <c:v>5</c:v>
                </c:pt>
                <c:pt idx="8">
                  <c:v>5.5</c:v>
                </c:pt>
                <c:pt idx="9">
                  <c:v>4.5</c:v>
                </c:pt>
                <c:pt idx="10">
                  <c:v>3.5</c:v>
                </c:pt>
                <c:pt idx="11">
                  <c:v>5</c:v>
                </c:pt>
                <c:pt idx="12">
                  <c:v>4.5</c:v>
                </c:pt>
                <c:pt idx="13">
                  <c:v>5</c:v>
                </c:pt>
                <c:pt idx="14">
                  <c:v>5.5</c:v>
                </c:pt>
                <c:pt idx="15">
                  <c:v>4.5</c:v>
                </c:pt>
                <c:pt idx="16">
                  <c:v>5.5</c:v>
                </c:pt>
                <c:pt idx="17">
                  <c:v>3</c:v>
                </c:pt>
                <c:pt idx="18">
                  <c:v>6.5</c:v>
                </c:pt>
                <c:pt idx="19">
                  <c:v>5</c:v>
                </c:pt>
                <c:pt idx="20">
                  <c:v>4</c:v>
                </c:pt>
                <c:pt idx="21">
                  <c:v>4.5</c:v>
                </c:pt>
                <c:pt idx="22">
                  <c:v>2</c:v>
                </c:pt>
                <c:pt idx="23">
                  <c:v>5</c:v>
                </c:pt>
                <c:pt idx="24">
                  <c:v>4</c:v>
                </c:pt>
                <c:pt idx="25">
                  <c:v>4.5</c:v>
                </c:pt>
                <c:pt idx="26">
                  <c:v>4</c:v>
                </c:pt>
                <c:pt idx="27">
                  <c:v>5.5</c:v>
                </c:pt>
                <c:pt idx="28">
                  <c:v>3</c:v>
                </c:pt>
                <c:pt idx="29">
                  <c:v>2.5</c:v>
                </c:pt>
                <c:pt idx="30">
                  <c:v>5</c:v>
                </c:pt>
                <c:pt idx="31">
                  <c:v>4.5</c:v>
                </c:pt>
                <c:pt idx="32">
                  <c:v>4.5</c:v>
                </c:pt>
                <c:pt idx="33">
                  <c:v>4.5</c:v>
                </c:pt>
                <c:pt idx="34">
                  <c:v>4.5</c:v>
                </c:pt>
                <c:pt idx="35">
                  <c:v>3.5</c:v>
                </c:pt>
                <c:pt idx="36">
                  <c:v>6</c:v>
                </c:pt>
                <c:pt idx="37">
                  <c:v>4</c:v>
                </c:pt>
                <c:pt idx="38">
                  <c:v>6</c:v>
                </c:pt>
                <c:pt idx="39">
                  <c:v>5.5</c:v>
                </c:pt>
                <c:pt idx="40">
                  <c:v>4</c:v>
                </c:pt>
                <c:pt idx="41">
                  <c:v>4.5</c:v>
                </c:pt>
                <c:pt idx="42">
                  <c:v>2.5</c:v>
                </c:pt>
                <c:pt idx="43">
                  <c:v>4.5</c:v>
                </c:pt>
                <c:pt idx="44">
                  <c:v>5</c:v>
                </c:pt>
                <c:pt idx="45">
                  <c:v>3</c:v>
                </c:pt>
                <c:pt idx="46">
                  <c:v>5.5</c:v>
                </c:pt>
                <c:pt idx="47">
                  <c:v>4.5</c:v>
                </c:pt>
                <c:pt idx="48">
                  <c:v>5.5</c:v>
                </c:pt>
                <c:pt idx="49">
                  <c:v>5.5</c:v>
                </c:pt>
                <c:pt idx="50">
                  <c:v>4.5</c:v>
                </c:pt>
                <c:pt idx="51">
                  <c:v>4.5</c:v>
                </c:pt>
              </c:numCache>
            </c:numRef>
          </c:val>
          <c:extLst>
            <c:ext xmlns:c16="http://schemas.microsoft.com/office/drawing/2014/chart" uri="{C3380CC4-5D6E-409C-BE32-E72D297353CC}">
              <c16:uniqueId val="{00000002-5A99-4791-8253-E45CCB0CC22F}"/>
            </c:ext>
          </c:extLst>
        </c:ser>
        <c:ser>
          <c:idx val="1"/>
          <c:order val="2"/>
          <c:tx>
            <c:strRef>
              <c:f>'Canal endémico(B)'!$A$75</c:f>
              <c:strCache>
                <c:ptCount val="1"/>
                <c:pt idx="0">
                  <c:v>Mediana</c:v>
                </c:pt>
              </c:strCache>
            </c:strRef>
          </c:tx>
          <c:spPr>
            <a:ln w="28575" cap="rnd">
              <a:solidFill>
                <a:schemeClr val="accent4"/>
              </a:solidFill>
              <a:round/>
            </a:ln>
            <a:effectLst/>
          </c:spPr>
          <c:val>
            <c:numRef>
              <c:f>'Canal endémico(B)'!$B$75:$BA$75</c:f>
              <c:numCache>
                <c:formatCode>0.0</c:formatCode>
                <c:ptCount val="52"/>
                <c:pt idx="0">
                  <c:v>2</c:v>
                </c:pt>
                <c:pt idx="1">
                  <c:v>2</c:v>
                </c:pt>
                <c:pt idx="2">
                  <c:v>3</c:v>
                </c:pt>
                <c:pt idx="3">
                  <c:v>4</c:v>
                </c:pt>
                <c:pt idx="4">
                  <c:v>6</c:v>
                </c:pt>
                <c:pt idx="5">
                  <c:v>4</c:v>
                </c:pt>
                <c:pt idx="6">
                  <c:v>3</c:v>
                </c:pt>
                <c:pt idx="7">
                  <c:v>3</c:v>
                </c:pt>
                <c:pt idx="8">
                  <c:v>4</c:v>
                </c:pt>
                <c:pt idx="9">
                  <c:v>3</c:v>
                </c:pt>
                <c:pt idx="10">
                  <c:v>2</c:v>
                </c:pt>
                <c:pt idx="11">
                  <c:v>4</c:v>
                </c:pt>
                <c:pt idx="12">
                  <c:v>3</c:v>
                </c:pt>
                <c:pt idx="13">
                  <c:v>5</c:v>
                </c:pt>
                <c:pt idx="14">
                  <c:v>4</c:v>
                </c:pt>
                <c:pt idx="15">
                  <c:v>3</c:v>
                </c:pt>
                <c:pt idx="16">
                  <c:v>2</c:v>
                </c:pt>
                <c:pt idx="17">
                  <c:v>3</c:v>
                </c:pt>
                <c:pt idx="18">
                  <c:v>5</c:v>
                </c:pt>
                <c:pt idx="19">
                  <c:v>4</c:v>
                </c:pt>
                <c:pt idx="20">
                  <c:v>3</c:v>
                </c:pt>
                <c:pt idx="21">
                  <c:v>3</c:v>
                </c:pt>
                <c:pt idx="22">
                  <c:v>1</c:v>
                </c:pt>
                <c:pt idx="23">
                  <c:v>3</c:v>
                </c:pt>
                <c:pt idx="24">
                  <c:v>4</c:v>
                </c:pt>
                <c:pt idx="25">
                  <c:v>4</c:v>
                </c:pt>
                <c:pt idx="26">
                  <c:v>3</c:v>
                </c:pt>
                <c:pt idx="27">
                  <c:v>3</c:v>
                </c:pt>
                <c:pt idx="28">
                  <c:v>3</c:v>
                </c:pt>
                <c:pt idx="29">
                  <c:v>2</c:v>
                </c:pt>
                <c:pt idx="30">
                  <c:v>4</c:v>
                </c:pt>
                <c:pt idx="31">
                  <c:v>4</c:v>
                </c:pt>
                <c:pt idx="32">
                  <c:v>2</c:v>
                </c:pt>
                <c:pt idx="33">
                  <c:v>3</c:v>
                </c:pt>
                <c:pt idx="34">
                  <c:v>3</c:v>
                </c:pt>
                <c:pt idx="35">
                  <c:v>3</c:v>
                </c:pt>
                <c:pt idx="36">
                  <c:v>5</c:v>
                </c:pt>
                <c:pt idx="37">
                  <c:v>3</c:v>
                </c:pt>
                <c:pt idx="38">
                  <c:v>5</c:v>
                </c:pt>
                <c:pt idx="39">
                  <c:v>2</c:v>
                </c:pt>
                <c:pt idx="40">
                  <c:v>4</c:v>
                </c:pt>
                <c:pt idx="41">
                  <c:v>3</c:v>
                </c:pt>
                <c:pt idx="42">
                  <c:v>2</c:v>
                </c:pt>
                <c:pt idx="43">
                  <c:v>4</c:v>
                </c:pt>
                <c:pt idx="44">
                  <c:v>5</c:v>
                </c:pt>
                <c:pt idx="45">
                  <c:v>2</c:v>
                </c:pt>
                <c:pt idx="46">
                  <c:v>4</c:v>
                </c:pt>
                <c:pt idx="47">
                  <c:v>2</c:v>
                </c:pt>
                <c:pt idx="48">
                  <c:v>5</c:v>
                </c:pt>
                <c:pt idx="49">
                  <c:v>5</c:v>
                </c:pt>
                <c:pt idx="50">
                  <c:v>3</c:v>
                </c:pt>
                <c:pt idx="51">
                  <c:v>4</c:v>
                </c:pt>
              </c:numCache>
            </c:numRef>
          </c:val>
          <c:extLst>
            <c:ext xmlns:c16="http://schemas.microsoft.com/office/drawing/2014/chart" uri="{C3380CC4-5D6E-409C-BE32-E72D297353CC}">
              <c16:uniqueId val="{00000000-5A99-4791-8253-E45CCB0CC22F}"/>
            </c:ext>
          </c:extLst>
        </c:ser>
        <c:ser>
          <c:idx val="2"/>
          <c:order val="3"/>
          <c:tx>
            <c:strRef>
              <c:f>'Canal endémico(B)'!$A$76</c:f>
              <c:strCache>
                <c:ptCount val="1"/>
                <c:pt idx="0">
                  <c:v>Percentil 25</c:v>
                </c:pt>
              </c:strCache>
            </c:strRef>
          </c:tx>
          <c:spPr>
            <a:solidFill>
              <a:srgbClr val="92D050"/>
            </a:solidFill>
            <a:ln w="28575" cap="rnd">
              <a:solidFill>
                <a:schemeClr val="accent6"/>
              </a:solidFill>
              <a:round/>
            </a:ln>
            <a:effectLst/>
          </c:spPr>
          <c:val>
            <c:numRef>
              <c:f>'Canal endémico(B)'!$B$76:$BA$76</c:f>
              <c:numCache>
                <c:formatCode>0.0</c:formatCode>
                <c:ptCount val="52"/>
                <c:pt idx="0">
                  <c:v>1</c:v>
                </c:pt>
                <c:pt idx="1">
                  <c:v>1</c:v>
                </c:pt>
                <c:pt idx="2">
                  <c:v>2</c:v>
                </c:pt>
                <c:pt idx="3">
                  <c:v>2.5</c:v>
                </c:pt>
                <c:pt idx="4">
                  <c:v>4</c:v>
                </c:pt>
                <c:pt idx="5">
                  <c:v>2.5</c:v>
                </c:pt>
                <c:pt idx="6">
                  <c:v>2.5</c:v>
                </c:pt>
                <c:pt idx="7">
                  <c:v>2.5</c:v>
                </c:pt>
                <c:pt idx="8">
                  <c:v>2.5</c:v>
                </c:pt>
                <c:pt idx="9">
                  <c:v>3</c:v>
                </c:pt>
                <c:pt idx="10">
                  <c:v>1.5</c:v>
                </c:pt>
                <c:pt idx="11">
                  <c:v>2.5</c:v>
                </c:pt>
                <c:pt idx="12">
                  <c:v>3</c:v>
                </c:pt>
                <c:pt idx="13">
                  <c:v>3.5</c:v>
                </c:pt>
                <c:pt idx="14">
                  <c:v>1.5</c:v>
                </c:pt>
                <c:pt idx="15">
                  <c:v>2.5</c:v>
                </c:pt>
                <c:pt idx="16">
                  <c:v>2</c:v>
                </c:pt>
                <c:pt idx="17">
                  <c:v>1.5</c:v>
                </c:pt>
                <c:pt idx="18">
                  <c:v>2.5</c:v>
                </c:pt>
                <c:pt idx="19">
                  <c:v>3.5</c:v>
                </c:pt>
                <c:pt idx="20">
                  <c:v>1.5</c:v>
                </c:pt>
                <c:pt idx="21">
                  <c:v>2</c:v>
                </c:pt>
                <c:pt idx="22">
                  <c:v>1</c:v>
                </c:pt>
                <c:pt idx="23">
                  <c:v>2.5</c:v>
                </c:pt>
                <c:pt idx="24">
                  <c:v>4</c:v>
                </c:pt>
                <c:pt idx="25">
                  <c:v>2.5</c:v>
                </c:pt>
                <c:pt idx="26">
                  <c:v>1.5</c:v>
                </c:pt>
                <c:pt idx="27">
                  <c:v>2.5</c:v>
                </c:pt>
                <c:pt idx="28">
                  <c:v>2.5</c:v>
                </c:pt>
                <c:pt idx="29">
                  <c:v>1.5</c:v>
                </c:pt>
                <c:pt idx="30">
                  <c:v>3.5</c:v>
                </c:pt>
                <c:pt idx="31">
                  <c:v>1.5</c:v>
                </c:pt>
                <c:pt idx="32">
                  <c:v>0.5</c:v>
                </c:pt>
                <c:pt idx="33">
                  <c:v>1</c:v>
                </c:pt>
                <c:pt idx="34">
                  <c:v>1</c:v>
                </c:pt>
                <c:pt idx="35">
                  <c:v>2</c:v>
                </c:pt>
                <c:pt idx="36">
                  <c:v>1.5</c:v>
                </c:pt>
                <c:pt idx="37">
                  <c:v>3</c:v>
                </c:pt>
                <c:pt idx="38">
                  <c:v>2.5</c:v>
                </c:pt>
                <c:pt idx="39">
                  <c:v>1</c:v>
                </c:pt>
                <c:pt idx="40">
                  <c:v>3.5</c:v>
                </c:pt>
                <c:pt idx="41">
                  <c:v>2</c:v>
                </c:pt>
                <c:pt idx="42">
                  <c:v>2</c:v>
                </c:pt>
                <c:pt idx="43">
                  <c:v>1.5</c:v>
                </c:pt>
                <c:pt idx="44">
                  <c:v>4</c:v>
                </c:pt>
                <c:pt idx="45">
                  <c:v>2</c:v>
                </c:pt>
                <c:pt idx="46">
                  <c:v>2.5</c:v>
                </c:pt>
                <c:pt idx="47">
                  <c:v>1.5</c:v>
                </c:pt>
                <c:pt idx="48">
                  <c:v>4.5</c:v>
                </c:pt>
                <c:pt idx="49">
                  <c:v>3</c:v>
                </c:pt>
                <c:pt idx="50">
                  <c:v>3</c:v>
                </c:pt>
                <c:pt idx="51">
                  <c:v>2</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58013568"/>
        <c:axId val="58020224"/>
      </c:areaChart>
      <c:scatterChart>
        <c:scatterStyle val="lineMarker"/>
        <c:varyColors val="0"/>
        <c:ser>
          <c:idx val="0"/>
          <c:order val="0"/>
          <c:tx>
            <c:strRef>
              <c:f>'Canal endémico(B)'!$A$74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endémico(B)'!$B$74:$BA$74</c:f>
              <c:numCache>
                <c:formatCode>General</c:formatCode>
                <c:ptCount val="52"/>
                <c:pt idx="0">
                  <c:v>4</c:v>
                </c:pt>
                <c:pt idx="1">
                  <c:v>1</c:v>
                </c:pt>
                <c:pt idx="2">
                  <c:v>2</c:v>
                </c:pt>
                <c:pt idx="3">
                  <c:v>4</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58013568"/>
        <c:axId val="58020224"/>
      </c:scatterChart>
      <c:catAx>
        <c:axId val="58013568"/>
        <c:scaling>
          <c:orientation val="minMax"/>
        </c:scaling>
        <c:delete val="0"/>
        <c:axPos val="b"/>
        <c:title>
          <c:tx>
            <c:rich>
              <a:bodyPr/>
              <a:lstStyle/>
              <a:p>
                <a:pPr>
                  <a:defRPr sz="900"/>
                </a:pPr>
                <a:r>
                  <a:rPr lang="en-US" sz="900"/>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900" b="1"/>
            </a:pPr>
            <a:endParaRPr lang="es-CO"/>
          </a:p>
        </c:txPr>
        <c:crossAx val="58020224"/>
        <c:crosses val="autoZero"/>
        <c:auto val="1"/>
        <c:lblAlgn val="ctr"/>
        <c:lblOffset val="100"/>
        <c:noMultiLvlLbl val="0"/>
      </c:catAx>
      <c:valAx>
        <c:axId val="58020224"/>
        <c:scaling>
          <c:orientation val="minMax"/>
        </c:scaling>
        <c:delete val="0"/>
        <c:axPos val="l"/>
        <c:title>
          <c:tx>
            <c:rich>
              <a:bodyPr/>
              <a:lstStyle/>
              <a:p>
                <a:pPr>
                  <a:defRPr sz="900"/>
                </a:pPr>
                <a:r>
                  <a:rPr lang="es-CO" sz="900"/>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58013568"/>
        <c:crosses val="autoZero"/>
        <c:crossBetween val="between"/>
      </c:valAx>
      <c:spPr>
        <a:noFill/>
        <a:ln w="25400">
          <a:noFill/>
        </a:ln>
      </c:spPr>
    </c:plotArea>
    <c:legend>
      <c:legendPos val="b"/>
      <c:overlay val="0"/>
      <c:spPr>
        <a:noFill/>
        <a:ln w="25400">
          <a:noFill/>
        </a:ln>
      </c:spPr>
      <c:txPr>
        <a:bodyPr rot="0" vert="horz"/>
        <a:lstStyle/>
        <a:p>
          <a:pPr>
            <a:defRPr sz="900"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'Edad-CicloVital'!$N$3</c:f>
              <c:strCache>
                <c:ptCount val="1"/>
                <c:pt idx="0">
                  <c:v>% Casos</c:v>
                </c:pt>
              </c:strCache>
            </c:strRef>
          </c:tx>
          <c:invertIfNegative val="0"/>
          <c:cat>
            <c:strRef>
              <c:f>'Edad-CicloVital'!$H$4:$H$17</c:f>
              <c:strCache>
                <c:ptCount val="14"/>
                <c:pt idx="0">
                  <c:v>5 a 9</c:v>
                </c:pt>
                <c:pt idx="1">
                  <c:v>10 a 14</c:v>
                </c:pt>
                <c:pt idx="2">
                  <c:v>15 a 19</c:v>
                </c:pt>
                <c:pt idx="3">
                  <c:v>20 a 24</c:v>
                </c:pt>
                <c:pt idx="4">
                  <c:v>25 a 29</c:v>
                </c:pt>
                <c:pt idx="5">
                  <c:v>30 a 34</c:v>
                </c:pt>
                <c:pt idx="6">
                  <c:v>35 a 39</c:v>
                </c:pt>
                <c:pt idx="7">
                  <c:v>40 a 44</c:v>
                </c:pt>
                <c:pt idx="8">
                  <c:v>45 a 49</c:v>
                </c:pt>
                <c:pt idx="9">
                  <c:v>50 a 54</c:v>
                </c:pt>
                <c:pt idx="10">
                  <c:v>55 a 59</c:v>
                </c:pt>
                <c:pt idx="11">
                  <c:v>60 a 64</c:v>
                </c:pt>
                <c:pt idx="12">
                  <c:v>65 a 69</c:v>
                </c:pt>
                <c:pt idx="13">
                  <c:v>70 y más</c:v>
                </c:pt>
              </c:strCache>
            </c:strRef>
          </c:cat>
          <c:val>
            <c:numRef>
              <c:f>'Edad-CicloVital'!$N$4:$N$17</c:f>
              <c:numCache>
                <c:formatCode>0.0</c:formatCode>
                <c:ptCount val="14"/>
                <c:pt idx="0">
                  <c:v>0</c:v>
                </c:pt>
                <c:pt idx="1">
                  <c:v>7.2368421052631584</c:v>
                </c:pt>
                <c:pt idx="2">
                  <c:v>22.368421052631579</c:v>
                </c:pt>
                <c:pt idx="3">
                  <c:v>27.631578947368425</c:v>
                </c:pt>
                <c:pt idx="4">
                  <c:v>14.473684210526317</c:v>
                </c:pt>
                <c:pt idx="5">
                  <c:v>7.2368421052631584</c:v>
                </c:pt>
                <c:pt idx="6">
                  <c:v>9.8684210526315788</c:v>
                </c:pt>
                <c:pt idx="7">
                  <c:v>4.6052631578947363</c:v>
                </c:pt>
                <c:pt idx="8">
                  <c:v>0.6578947368421052</c:v>
                </c:pt>
                <c:pt idx="9">
                  <c:v>2.6315789473684208</c:v>
                </c:pt>
                <c:pt idx="10">
                  <c:v>1.9736842105263157</c:v>
                </c:pt>
                <c:pt idx="11">
                  <c:v>0</c:v>
                </c:pt>
                <c:pt idx="12">
                  <c:v>0.6578947368421052</c:v>
                </c:pt>
                <c:pt idx="13">
                  <c:v>0.6578947368421052</c:v>
                </c:pt>
              </c:numCache>
            </c:numRef>
          </c:val>
          <c:extLst>
            <c:ext xmlns:c16="http://schemas.microsoft.com/office/drawing/2014/chart" uri="{C3380CC4-5D6E-409C-BE32-E72D297353CC}">
              <c16:uniqueId val="{00000000-21F9-C040-A6F9-2398F49BD508}"/>
            </c:ext>
          </c:extLst>
        </c:ser>
        <c:dLbls>
          <c:showLegendKey val="0"/>
          <c:showVal val="0"/>
          <c:showCatName val="0"/>
          <c:showSerName val="0"/>
          <c:showPercent val="0"/>
          <c:showBubbleSize val="0"/>
        </c:dLbls>
        <c:gapWidth val="9"/>
        <c:axId val="104246656"/>
        <c:axId val="104273408"/>
      </c:barChart>
      <c:catAx>
        <c:axId val="104246656"/>
        <c:scaling>
          <c:orientation val="minMax"/>
        </c:scaling>
        <c:delete val="0"/>
        <c:axPos val="b"/>
        <c:title>
          <c:tx>
            <c:rich>
              <a:bodyPr/>
              <a:lstStyle/>
              <a:p>
                <a:pPr>
                  <a:defRPr sz="700"/>
                </a:pPr>
                <a:r>
                  <a:rPr lang="en-US" sz="700"/>
                  <a:t>Grupos de edad</a:t>
                </a:r>
              </a:p>
            </c:rich>
          </c:tx>
          <c:overlay val="0"/>
        </c:title>
        <c:numFmt formatCode="General" sourceLinked="0"/>
        <c:majorTickMark val="out"/>
        <c:minorTickMark val="none"/>
        <c:tickLblPos val="nextTo"/>
        <c:crossAx val="104273408"/>
        <c:crosses val="autoZero"/>
        <c:auto val="1"/>
        <c:lblAlgn val="ctr"/>
        <c:lblOffset val="100"/>
        <c:noMultiLvlLbl val="0"/>
      </c:catAx>
      <c:valAx>
        <c:axId val="104273408"/>
        <c:scaling>
          <c:orientation val="minMax"/>
        </c:scaling>
        <c:delete val="0"/>
        <c:axPos val="l"/>
        <c:title>
          <c:tx>
            <c:rich>
              <a:bodyPr rot="-5400000" vert="horz"/>
              <a:lstStyle/>
              <a:p>
                <a:pPr>
                  <a:defRPr sz="700"/>
                </a:pPr>
                <a:r>
                  <a:rPr lang="en-US" sz="700"/>
                  <a:t>Porcentaje</a:t>
                </a:r>
              </a:p>
            </c:rich>
          </c:tx>
          <c:layout>
            <c:manualLayout>
              <c:xMode val="edge"/>
              <c:yMode val="edge"/>
              <c:x val="1.6334866943963449E-2"/>
              <c:y val="0.31100945343586012"/>
            </c:manualLayout>
          </c:layout>
          <c:overlay val="0"/>
        </c:title>
        <c:numFmt formatCode="0.0" sourceLinked="1"/>
        <c:majorTickMark val="out"/>
        <c:minorTickMark val="none"/>
        <c:tickLblPos val="nextTo"/>
        <c:txPr>
          <a:bodyPr/>
          <a:lstStyle/>
          <a:p>
            <a:pPr>
              <a:defRPr sz="700"/>
            </a:pPr>
            <a:endParaRPr lang="es-CO"/>
          </a:p>
        </c:txPr>
        <c:crossAx val="104246656"/>
        <c:crosses val="autoZero"/>
        <c:crossBetween val="between"/>
      </c:valAx>
      <c:dTable>
        <c:showHorzBorder val="1"/>
        <c:showVertBorder val="1"/>
        <c:showOutline val="1"/>
        <c:showKeys val="1"/>
        <c:txPr>
          <a:bodyPr/>
          <a:lstStyle/>
          <a:p>
            <a:pPr rtl="0">
              <a:defRPr sz="700"/>
            </a:pPr>
            <a:endParaRPr lang="es-CO"/>
          </a:p>
        </c:txPr>
      </c:dTable>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FactoresASOCIADOS!$E$2</c:f>
              <c:strCache>
                <c:ptCount val="1"/>
                <c:pt idx="0">
                  <c:v>%</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FactoresASOCIADOS!$A$3:$A$12</c:f>
              <c:strCache>
                <c:ptCount val="10"/>
                <c:pt idx="0">
                  <c:v>Suicidio familiar amigo</c:v>
                </c:pt>
                <c:pt idx="1">
                  <c:v>Problema legal</c:v>
                </c:pt>
                <c:pt idx="2">
                  <c:v>Problema escolar/ educación</c:v>
                </c:pt>
                <c:pt idx="3">
                  <c:v>Problema laboral</c:v>
                </c:pt>
                <c:pt idx="4">
                  <c:v>Maltrato físico, psicológico o sexual</c:v>
                </c:pt>
                <c:pt idx="5">
                  <c:v>Enfermedad crónica dolorosa o discapacitante</c:v>
                </c:pt>
                <c:pt idx="6">
                  <c:v>Muerte de familiar</c:v>
                </c:pt>
                <c:pt idx="7">
                  <c:v>Problemas económicos</c:v>
                </c:pt>
                <c:pt idx="8">
                  <c:v>Conflictos con pareja o expareja</c:v>
                </c:pt>
                <c:pt idx="9">
                  <c:v>Problemas familiares</c:v>
                </c:pt>
              </c:strCache>
            </c:strRef>
          </c:cat>
          <c:val>
            <c:numRef>
              <c:f>FactoresASOCIADOS!$E$3:$E$12</c:f>
              <c:numCache>
                <c:formatCode>0.0</c:formatCode>
                <c:ptCount val="10"/>
                <c:pt idx="0">
                  <c:v>1.3245033112582782</c:v>
                </c:pt>
                <c:pt idx="1">
                  <c:v>1.3245033112582782</c:v>
                </c:pt>
                <c:pt idx="2">
                  <c:v>2.6490066225165565</c:v>
                </c:pt>
                <c:pt idx="3">
                  <c:v>3.3112582781456954</c:v>
                </c:pt>
                <c:pt idx="4">
                  <c:v>3.9735099337748347</c:v>
                </c:pt>
                <c:pt idx="5">
                  <c:v>6.6225165562913908</c:v>
                </c:pt>
                <c:pt idx="6">
                  <c:v>7.9470198675496695</c:v>
                </c:pt>
                <c:pt idx="7">
                  <c:v>7.9470198675496695</c:v>
                </c:pt>
                <c:pt idx="8">
                  <c:v>31.788079470198678</c:v>
                </c:pt>
                <c:pt idx="9">
                  <c:v>33.112582781456958</c:v>
                </c:pt>
              </c:numCache>
            </c:numRef>
          </c:val>
          <c:extLst>
            <c:ext xmlns:c16="http://schemas.microsoft.com/office/drawing/2014/chart" uri="{C3380CC4-5D6E-409C-BE32-E72D297353CC}">
              <c16:uniqueId val="{00000000-3270-4C43-907C-037FAD45DCE0}"/>
            </c:ext>
          </c:extLst>
        </c:ser>
        <c:dLbls>
          <c:dLblPos val="outEnd"/>
          <c:showLegendKey val="0"/>
          <c:showVal val="1"/>
          <c:showCatName val="0"/>
          <c:showSerName val="0"/>
          <c:showPercent val="0"/>
          <c:showBubbleSize val="0"/>
        </c:dLbls>
        <c:gapWidth val="150"/>
        <c:axId val="104295040"/>
        <c:axId val="104314368"/>
      </c:barChart>
      <c:catAx>
        <c:axId val="104295040"/>
        <c:scaling>
          <c:orientation val="minMax"/>
        </c:scaling>
        <c:delete val="0"/>
        <c:axPos val="l"/>
        <c:numFmt formatCode="General" sourceLinked="0"/>
        <c:majorTickMark val="none"/>
        <c:minorTickMark val="none"/>
        <c:tickLblPos val="nextTo"/>
        <c:txPr>
          <a:bodyPr/>
          <a:lstStyle/>
          <a:p>
            <a:pPr>
              <a:defRPr sz="700"/>
            </a:pPr>
            <a:endParaRPr lang="es-CO"/>
          </a:p>
        </c:txPr>
        <c:crossAx val="104314368"/>
        <c:crosses val="autoZero"/>
        <c:auto val="1"/>
        <c:lblAlgn val="ctr"/>
        <c:lblOffset val="100"/>
        <c:noMultiLvlLbl val="0"/>
      </c:catAx>
      <c:valAx>
        <c:axId val="104314368"/>
        <c:scaling>
          <c:orientation val="minMax"/>
        </c:scaling>
        <c:delete val="0"/>
        <c:axPos val="b"/>
        <c:title>
          <c:tx>
            <c:rich>
              <a:bodyPr/>
              <a:lstStyle/>
              <a:p>
                <a:pPr>
                  <a:defRPr sz="800"/>
                </a:pPr>
                <a:r>
                  <a:rPr lang="es-CO" sz="800"/>
                  <a:t>Porcentaje</a:t>
                </a:r>
              </a:p>
            </c:rich>
          </c:tx>
          <c:overlay val="0"/>
        </c:title>
        <c:numFmt formatCode="0.0" sourceLinked="1"/>
        <c:majorTickMark val="none"/>
        <c:minorTickMark val="none"/>
        <c:tickLblPos val="nextTo"/>
        <c:txPr>
          <a:bodyPr/>
          <a:lstStyle/>
          <a:p>
            <a:pPr>
              <a:defRPr sz="800"/>
            </a:pPr>
            <a:endParaRPr lang="es-CO"/>
          </a:p>
        </c:txPr>
        <c:crossAx val="104295040"/>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FactoresRiesgo!$E$3</c:f>
              <c:strCache>
                <c:ptCount val="1"/>
                <c:pt idx="0">
                  <c:v>%</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FactoresRiesgo!$A$4:$A$10</c:f>
              <c:strCache>
                <c:ptCount val="7"/>
                <c:pt idx="0">
                  <c:v>Antecedente violación abuso</c:v>
                </c:pt>
                <c:pt idx="1">
                  <c:v>Antecedente familiar</c:v>
                </c:pt>
                <c:pt idx="2">
                  <c:v>Abuso Alcohol</c:v>
                </c:pt>
                <c:pt idx="3">
                  <c:v>Consumo de SPA</c:v>
                </c:pt>
                <c:pt idx="4">
                  <c:v>Plan suicida</c:v>
                </c:pt>
                <c:pt idx="5">
                  <c:v>Idea suicida</c:v>
                </c:pt>
                <c:pt idx="6">
                  <c:v>Trastornos psiquiatricos</c:v>
                </c:pt>
              </c:strCache>
            </c:strRef>
          </c:cat>
          <c:val>
            <c:numRef>
              <c:f>FactoresRiesgo!$E$4:$E$10</c:f>
              <c:numCache>
                <c:formatCode>0.0</c:formatCode>
                <c:ptCount val="7"/>
                <c:pt idx="0">
                  <c:v>1.4925373134328357</c:v>
                </c:pt>
                <c:pt idx="1">
                  <c:v>2.6119402985074625</c:v>
                </c:pt>
                <c:pt idx="2">
                  <c:v>3.3582089552238807</c:v>
                </c:pt>
                <c:pt idx="3">
                  <c:v>8.9552238805970141</c:v>
                </c:pt>
                <c:pt idx="4">
                  <c:v>15.298507462686567</c:v>
                </c:pt>
                <c:pt idx="5">
                  <c:v>29.477611940298509</c:v>
                </c:pt>
                <c:pt idx="6">
                  <c:v>38.805970149253731</c:v>
                </c:pt>
              </c:numCache>
            </c:numRef>
          </c:val>
          <c:extLst>
            <c:ext xmlns:c16="http://schemas.microsoft.com/office/drawing/2014/chart" uri="{C3380CC4-5D6E-409C-BE32-E72D297353CC}">
              <c16:uniqueId val="{00000000-6CAF-2345-88F6-86CD0DBCADF3}"/>
            </c:ext>
          </c:extLst>
        </c:ser>
        <c:dLbls>
          <c:dLblPos val="outEnd"/>
          <c:showLegendKey val="0"/>
          <c:showVal val="1"/>
          <c:showCatName val="0"/>
          <c:showSerName val="0"/>
          <c:showPercent val="0"/>
          <c:showBubbleSize val="0"/>
        </c:dLbls>
        <c:gapWidth val="150"/>
        <c:axId val="104608512"/>
        <c:axId val="104611840"/>
      </c:barChart>
      <c:catAx>
        <c:axId val="104608512"/>
        <c:scaling>
          <c:orientation val="minMax"/>
        </c:scaling>
        <c:delete val="0"/>
        <c:axPos val="l"/>
        <c:title>
          <c:tx>
            <c:rich>
              <a:bodyPr/>
              <a:lstStyle/>
              <a:p>
                <a:pPr>
                  <a:defRPr/>
                </a:pPr>
                <a:r>
                  <a:rPr lang="en-US"/>
                  <a:t>Factores de riesgo</a:t>
                </a:r>
              </a:p>
            </c:rich>
          </c:tx>
          <c:overlay val="0"/>
        </c:title>
        <c:numFmt formatCode="General" sourceLinked="0"/>
        <c:majorTickMark val="out"/>
        <c:minorTickMark val="none"/>
        <c:tickLblPos val="nextTo"/>
        <c:txPr>
          <a:bodyPr/>
          <a:lstStyle/>
          <a:p>
            <a:pPr>
              <a:defRPr sz="700"/>
            </a:pPr>
            <a:endParaRPr lang="es-CO"/>
          </a:p>
        </c:txPr>
        <c:crossAx val="104611840"/>
        <c:crosses val="autoZero"/>
        <c:auto val="1"/>
        <c:lblAlgn val="ctr"/>
        <c:lblOffset val="100"/>
        <c:noMultiLvlLbl val="0"/>
      </c:catAx>
      <c:valAx>
        <c:axId val="104611840"/>
        <c:scaling>
          <c:orientation val="minMax"/>
        </c:scaling>
        <c:delete val="0"/>
        <c:axPos val="b"/>
        <c:title>
          <c:tx>
            <c:rich>
              <a:bodyPr/>
              <a:lstStyle/>
              <a:p>
                <a:pPr>
                  <a:defRPr sz="800"/>
                </a:pPr>
                <a:r>
                  <a:rPr lang="en-US" sz="800"/>
                  <a:t>Porcentaje</a:t>
                </a:r>
              </a:p>
            </c:rich>
          </c:tx>
          <c:overlay val="0"/>
        </c:title>
        <c:numFmt formatCode="0.0" sourceLinked="1"/>
        <c:majorTickMark val="out"/>
        <c:minorTickMark val="none"/>
        <c:tickLblPos val="nextTo"/>
        <c:txPr>
          <a:bodyPr/>
          <a:lstStyle/>
          <a:p>
            <a:pPr>
              <a:defRPr sz="800"/>
            </a:pPr>
            <a:endParaRPr lang="es-CO"/>
          </a:p>
        </c:txPr>
        <c:crossAx val="104608512"/>
        <c:crosses val="autoZero"/>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endémico'!$A$77</c:f>
              <c:strCache>
                <c:ptCount val="1"/>
                <c:pt idx="0">
                  <c:v>Percentil 75</c:v>
                </c:pt>
              </c:strCache>
            </c:strRef>
          </c:tx>
          <c:spPr>
            <a:solidFill>
              <a:srgbClr val="C00000"/>
            </a:solidFill>
            <a:ln w="25400">
              <a:solidFill>
                <a:srgbClr val="FF0000"/>
              </a:solidFill>
              <a:prstDash val="solid"/>
            </a:ln>
          </c:spPr>
          <c:val>
            <c:numRef>
              <c:f>'Canal endémico'!$B$77:$BA$77</c:f>
              <c:numCache>
                <c:formatCode>0.0</c:formatCode>
                <c:ptCount val="52"/>
                <c:pt idx="0">
                  <c:v>28</c:v>
                </c:pt>
                <c:pt idx="1">
                  <c:v>32</c:v>
                </c:pt>
                <c:pt idx="2">
                  <c:v>36</c:v>
                </c:pt>
                <c:pt idx="3">
                  <c:v>33</c:v>
                </c:pt>
                <c:pt idx="4">
                  <c:v>38</c:v>
                </c:pt>
                <c:pt idx="5">
                  <c:v>45</c:v>
                </c:pt>
                <c:pt idx="6">
                  <c:v>45</c:v>
                </c:pt>
                <c:pt idx="7">
                  <c:v>40</c:v>
                </c:pt>
                <c:pt idx="8">
                  <c:v>36</c:v>
                </c:pt>
                <c:pt idx="9">
                  <c:v>42</c:v>
                </c:pt>
                <c:pt idx="10">
                  <c:v>35</c:v>
                </c:pt>
                <c:pt idx="11">
                  <c:v>41</c:v>
                </c:pt>
                <c:pt idx="12">
                  <c:v>28</c:v>
                </c:pt>
                <c:pt idx="13">
                  <c:v>36</c:v>
                </c:pt>
                <c:pt idx="14">
                  <c:v>39</c:v>
                </c:pt>
                <c:pt idx="15">
                  <c:v>36</c:v>
                </c:pt>
                <c:pt idx="16">
                  <c:v>36</c:v>
                </c:pt>
                <c:pt idx="17">
                  <c:v>34</c:v>
                </c:pt>
                <c:pt idx="18">
                  <c:v>32</c:v>
                </c:pt>
                <c:pt idx="19">
                  <c:v>34</c:v>
                </c:pt>
                <c:pt idx="20">
                  <c:v>38</c:v>
                </c:pt>
                <c:pt idx="21">
                  <c:v>35</c:v>
                </c:pt>
                <c:pt idx="22">
                  <c:v>40</c:v>
                </c:pt>
                <c:pt idx="23">
                  <c:v>36</c:v>
                </c:pt>
                <c:pt idx="24">
                  <c:v>33</c:v>
                </c:pt>
                <c:pt idx="25">
                  <c:v>39</c:v>
                </c:pt>
                <c:pt idx="26">
                  <c:v>32</c:v>
                </c:pt>
                <c:pt idx="27">
                  <c:v>44</c:v>
                </c:pt>
                <c:pt idx="28">
                  <c:v>37</c:v>
                </c:pt>
                <c:pt idx="29">
                  <c:v>47</c:v>
                </c:pt>
                <c:pt idx="30">
                  <c:v>41</c:v>
                </c:pt>
                <c:pt idx="31">
                  <c:v>35</c:v>
                </c:pt>
                <c:pt idx="32">
                  <c:v>40</c:v>
                </c:pt>
                <c:pt idx="33">
                  <c:v>38</c:v>
                </c:pt>
                <c:pt idx="34">
                  <c:v>42</c:v>
                </c:pt>
                <c:pt idx="35">
                  <c:v>39</c:v>
                </c:pt>
                <c:pt idx="36">
                  <c:v>35</c:v>
                </c:pt>
                <c:pt idx="37">
                  <c:v>41</c:v>
                </c:pt>
                <c:pt idx="38">
                  <c:v>44</c:v>
                </c:pt>
                <c:pt idx="39">
                  <c:v>44</c:v>
                </c:pt>
                <c:pt idx="40">
                  <c:v>35</c:v>
                </c:pt>
                <c:pt idx="41">
                  <c:v>37</c:v>
                </c:pt>
                <c:pt idx="42">
                  <c:v>44</c:v>
                </c:pt>
                <c:pt idx="43">
                  <c:v>35</c:v>
                </c:pt>
                <c:pt idx="44">
                  <c:v>35</c:v>
                </c:pt>
                <c:pt idx="45">
                  <c:v>27</c:v>
                </c:pt>
                <c:pt idx="46">
                  <c:v>36</c:v>
                </c:pt>
                <c:pt idx="47">
                  <c:v>30</c:v>
                </c:pt>
                <c:pt idx="48">
                  <c:v>37</c:v>
                </c:pt>
                <c:pt idx="49">
                  <c:v>38</c:v>
                </c:pt>
                <c:pt idx="50">
                  <c:v>37</c:v>
                </c:pt>
                <c:pt idx="51">
                  <c:v>33</c:v>
                </c:pt>
              </c:numCache>
            </c:numRef>
          </c:val>
          <c:extLst>
            <c:ext xmlns:c16="http://schemas.microsoft.com/office/drawing/2014/chart" uri="{C3380CC4-5D6E-409C-BE32-E72D297353CC}">
              <c16:uniqueId val="{00000002-5A99-4791-8253-E45CCB0CC22F}"/>
            </c:ext>
          </c:extLst>
        </c:ser>
        <c:ser>
          <c:idx val="1"/>
          <c:order val="2"/>
          <c:tx>
            <c:strRef>
              <c:f>'Canal endémico'!$A$75</c:f>
              <c:strCache>
                <c:ptCount val="1"/>
                <c:pt idx="0">
                  <c:v>Mediana</c:v>
                </c:pt>
              </c:strCache>
            </c:strRef>
          </c:tx>
          <c:spPr>
            <a:ln w="28575" cap="rnd">
              <a:solidFill>
                <a:schemeClr val="accent4"/>
              </a:solidFill>
              <a:round/>
            </a:ln>
            <a:effectLst/>
          </c:spPr>
          <c:val>
            <c:numRef>
              <c:f>'Canal endémico'!$B$75:$BA$75</c:f>
              <c:numCache>
                <c:formatCode>0.0</c:formatCode>
                <c:ptCount val="52"/>
                <c:pt idx="0">
                  <c:v>25</c:v>
                </c:pt>
                <c:pt idx="1">
                  <c:v>25</c:v>
                </c:pt>
                <c:pt idx="2">
                  <c:v>30</c:v>
                </c:pt>
                <c:pt idx="3">
                  <c:v>32</c:v>
                </c:pt>
                <c:pt idx="4">
                  <c:v>33</c:v>
                </c:pt>
                <c:pt idx="5">
                  <c:v>43</c:v>
                </c:pt>
                <c:pt idx="6">
                  <c:v>38</c:v>
                </c:pt>
                <c:pt idx="7">
                  <c:v>35</c:v>
                </c:pt>
                <c:pt idx="8">
                  <c:v>32</c:v>
                </c:pt>
                <c:pt idx="9">
                  <c:v>40</c:v>
                </c:pt>
                <c:pt idx="10">
                  <c:v>31</c:v>
                </c:pt>
                <c:pt idx="11">
                  <c:v>33</c:v>
                </c:pt>
                <c:pt idx="12">
                  <c:v>22</c:v>
                </c:pt>
                <c:pt idx="13">
                  <c:v>32</c:v>
                </c:pt>
                <c:pt idx="14">
                  <c:v>37</c:v>
                </c:pt>
                <c:pt idx="15">
                  <c:v>33</c:v>
                </c:pt>
                <c:pt idx="16">
                  <c:v>33</c:v>
                </c:pt>
                <c:pt idx="17">
                  <c:v>25</c:v>
                </c:pt>
                <c:pt idx="18">
                  <c:v>30</c:v>
                </c:pt>
                <c:pt idx="19">
                  <c:v>25</c:v>
                </c:pt>
                <c:pt idx="20">
                  <c:v>35</c:v>
                </c:pt>
                <c:pt idx="21">
                  <c:v>27</c:v>
                </c:pt>
                <c:pt idx="22">
                  <c:v>36</c:v>
                </c:pt>
                <c:pt idx="23">
                  <c:v>29</c:v>
                </c:pt>
                <c:pt idx="24">
                  <c:v>32</c:v>
                </c:pt>
                <c:pt idx="25">
                  <c:v>33</c:v>
                </c:pt>
                <c:pt idx="26">
                  <c:v>29</c:v>
                </c:pt>
                <c:pt idx="27">
                  <c:v>34</c:v>
                </c:pt>
                <c:pt idx="28">
                  <c:v>34</c:v>
                </c:pt>
                <c:pt idx="29">
                  <c:v>46</c:v>
                </c:pt>
                <c:pt idx="30">
                  <c:v>39</c:v>
                </c:pt>
                <c:pt idx="31">
                  <c:v>30</c:v>
                </c:pt>
                <c:pt idx="32">
                  <c:v>37</c:v>
                </c:pt>
                <c:pt idx="33">
                  <c:v>36</c:v>
                </c:pt>
                <c:pt idx="34">
                  <c:v>36</c:v>
                </c:pt>
                <c:pt idx="35">
                  <c:v>37</c:v>
                </c:pt>
                <c:pt idx="36">
                  <c:v>35</c:v>
                </c:pt>
                <c:pt idx="37">
                  <c:v>38</c:v>
                </c:pt>
                <c:pt idx="38">
                  <c:v>38</c:v>
                </c:pt>
                <c:pt idx="39">
                  <c:v>44</c:v>
                </c:pt>
                <c:pt idx="40">
                  <c:v>34</c:v>
                </c:pt>
                <c:pt idx="41">
                  <c:v>34</c:v>
                </c:pt>
                <c:pt idx="42">
                  <c:v>32</c:v>
                </c:pt>
                <c:pt idx="43">
                  <c:v>27</c:v>
                </c:pt>
                <c:pt idx="44">
                  <c:v>18</c:v>
                </c:pt>
                <c:pt idx="45">
                  <c:v>25</c:v>
                </c:pt>
                <c:pt idx="46">
                  <c:v>35</c:v>
                </c:pt>
                <c:pt idx="47">
                  <c:v>28</c:v>
                </c:pt>
                <c:pt idx="48">
                  <c:v>29</c:v>
                </c:pt>
                <c:pt idx="49">
                  <c:v>33</c:v>
                </c:pt>
                <c:pt idx="50">
                  <c:v>32</c:v>
                </c:pt>
                <c:pt idx="51">
                  <c:v>26</c:v>
                </c:pt>
              </c:numCache>
            </c:numRef>
          </c:val>
          <c:extLst>
            <c:ext xmlns:c16="http://schemas.microsoft.com/office/drawing/2014/chart" uri="{C3380CC4-5D6E-409C-BE32-E72D297353CC}">
              <c16:uniqueId val="{00000000-5A99-4791-8253-E45CCB0CC22F}"/>
            </c:ext>
          </c:extLst>
        </c:ser>
        <c:ser>
          <c:idx val="2"/>
          <c:order val="3"/>
          <c:tx>
            <c:strRef>
              <c:f>'Canal endémico'!$A$76</c:f>
              <c:strCache>
                <c:ptCount val="1"/>
                <c:pt idx="0">
                  <c:v>Percentil 25</c:v>
                </c:pt>
              </c:strCache>
            </c:strRef>
          </c:tx>
          <c:spPr>
            <a:solidFill>
              <a:srgbClr val="92D050"/>
            </a:solidFill>
            <a:ln w="28575" cap="rnd">
              <a:solidFill>
                <a:schemeClr val="accent6"/>
              </a:solidFill>
              <a:round/>
            </a:ln>
            <a:effectLst/>
          </c:spPr>
          <c:val>
            <c:numRef>
              <c:f>'Canal endémico'!$B$76:$BA$76</c:f>
              <c:numCache>
                <c:formatCode>0.0</c:formatCode>
                <c:ptCount val="52"/>
                <c:pt idx="0">
                  <c:v>20</c:v>
                </c:pt>
                <c:pt idx="1">
                  <c:v>23</c:v>
                </c:pt>
                <c:pt idx="2">
                  <c:v>30</c:v>
                </c:pt>
                <c:pt idx="3">
                  <c:v>29</c:v>
                </c:pt>
                <c:pt idx="4">
                  <c:v>32</c:v>
                </c:pt>
                <c:pt idx="5">
                  <c:v>39</c:v>
                </c:pt>
                <c:pt idx="6">
                  <c:v>34</c:v>
                </c:pt>
                <c:pt idx="7">
                  <c:v>33</c:v>
                </c:pt>
                <c:pt idx="8">
                  <c:v>30</c:v>
                </c:pt>
                <c:pt idx="9">
                  <c:v>31</c:v>
                </c:pt>
                <c:pt idx="10">
                  <c:v>31</c:v>
                </c:pt>
                <c:pt idx="11">
                  <c:v>19</c:v>
                </c:pt>
                <c:pt idx="12">
                  <c:v>20</c:v>
                </c:pt>
                <c:pt idx="13">
                  <c:v>29</c:v>
                </c:pt>
                <c:pt idx="14">
                  <c:v>21</c:v>
                </c:pt>
                <c:pt idx="15">
                  <c:v>19</c:v>
                </c:pt>
                <c:pt idx="16">
                  <c:v>25</c:v>
                </c:pt>
                <c:pt idx="17">
                  <c:v>24</c:v>
                </c:pt>
                <c:pt idx="18">
                  <c:v>23</c:v>
                </c:pt>
                <c:pt idx="19">
                  <c:v>22</c:v>
                </c:pt>
                <c:pt idx="20">
                  <c:v>31</c:v>
                </c:pt>
                <c:pt idx="21">
                  <c:v>26</c:v>
                </c:pt>
                <c:pt idx="22">
                  <c:v>28</c:v>
                </c:pt>
                <c:pt idx="23">
                  <c:v>27</c:v>
                </c:pt>
                <c:pt idx="24">
                  <c:v>26</c:v>
                </c:pt>
                <c:pt idx="25">
                  <c:v>29</c:v>
                </c:pt>
                <c:pt idx="26">
                  <c:v>28</c:v>
                </c:pt>
                <c:pt idx="27">
                  <c:v>33</c:v>
                </c:pt>
                <c:pt idx="28">
                  <c:v>28</c:v>
                </c:pt>
                <c:pt idx="29">
                  <c:v>41</c:v>
                </c:pt>
                <c:pt idx="30">
                  <c:v>33</c:v>
                </c:pt>
                <c:pt idx="31">
                  <c:v>30</c:v>
                </c:pt>
                <c:pt idx="32">
                  <c:v>29</c:v>
                </c:pt>
                <c:pt idx="33">
                  <c:v>31</c:v>
                </c:pt>
                <c:pt idx="34">
                  <c:v>34</c:v>
                </c:pt>
                <c:pt idx="35">
                  <c:v>36</c:v>
                </c:pt>
                <c:pt idx="36">
                  <c:v>34</c:v>
                </c:pt>
                <c:pt idx="37">
                  <c:v>38</c:v>
                </c:pt>
                <c:pt idx="38">
                  <c:v>37</c:v>
                </c:pt>
                <c:pt idx="39">
                  <c:v>39</c:v>
                </c:pt>
                <c:pt idx="40">
                  <c:v>29</c:v>
                </c:pt>
                <c:pt idx="41">
                  <c:v>28</c:v>
                </c:pt>
                <c:pt idx="42">
                  <c:v>26</c:v>
                </c:pt>
                <c:pt idx="43">
                  <c:v>27</c:v>
                </c:pt>
                <c:pt idx="44">
                  <c:v>18</c:v>
                </c:pt>
                <c:pt idx="45">
                  <c:v>22</c:v>
                </c:pt>
                <c:pt idx="46">
                  <c:v>31</c:v>
                </c:pt>
                <c:pt idx="47">
                  <c:v>23</c:v>
                </c:pt>
                <c:pt idx="48">
                  <c:v>29</c:v>
                </c:pt>
                <c:pt idx="49">
                  <c:v>30</c:v>
                </c:pt>
                <c:pt idx="50">
                  <c:v>31</c:v>
                </c:pt>
                <c:pt idx="51">
                  <c:v>25</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103381632"/>
        <c:axId val="103384192"/>
      </c:areaChart>
      <c:scatterChart>
        <c:scatterStyle val="lineMarker"/>
        <c:varyColors val="0"/>
        <c:ser>
          <c:idx val="0"/>
          <c:order val="0"/>
          <c:tx>
            <c:strRef>
              <c:f>'Canal endémico'!$A$74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endémico'!$B$74:$BA$74</c:f>
              <c:numCache>
                <c:formatCode>General</c:formatCode>
                <c:ptCount val="52"/>
                <c:pt idx="0">
                  <c:v>26</c:v>
                </c:pt>
                <c:pt idx="1">
                  <c:v>14</c:v>
                </c:pt>
                <c:pt idx="2">
                  <c:v>30</c:v>
                </c:pt>
                <c:pt idx="3">
                  <c:v>34</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103381632"/>
        <c:axId val="103384192"/>
      </c:scatterChart>
      <c:catAx>
        <c:axId val="103381632"/>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103384192"/>
        <c:crosses val="autoZero"/>
        <c:auto val="1"/>
        <c:lblAlgn val="ctr"/>
        <c:lblOffset val="100"/>
        <c:noMultiLvlLbl val="0"/>
      </c:catAx>
      <c:valAx>
        <c:axId val="103384192"/>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103381632"/>
        <c:crosses val="autoZero"/>
        <c:crossBetween val="between"/>
      </c:valAx>
      <c:spPr>
        <a:noFill/>
        <a:ln w="25400">
          <a:noFill/>
        </a:ln>
      </c:spPr>
    </c:plotArea>
    <c:legend>
      <c:legendPos val="b"/>
      <c:overlay val="0"/>
      <c:spPr>
        <a:noFill/>
        <a:ln w="25400">
          <a:noFill/>
        </a:ln>
      </c:spPr>
      <c:txPr>
        <a:bodyPr rot="0" vert="horz"/>
        <a:lstStyle/>
        <a:p>
          <a:pPr>
            <a:defRPr sz="900"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endémico'!$A$74</c:f>
              <c:strCache>
                <c:ptCount val="1"/>
                <c:pt idx="0">
                  <c:v>2023</c:v>
                </c:pt>
              </c:strCache>
            </c:strRef>
          </c:tx>
          <c:spPr>
            <a:solidFill>
              <a:srgbClr val="0070C0"/>
            </a:solidFill>
          </c:spPr>
          <c:invertIfNegative val="0"/>
          <c:val>
            <c:numRef>
              <c:f>'Canal endémico'!$B$74:$BA$74</c:f>
              <c:numCache>
                <c:formatCode>General</c:formatCode>
                <c:ptCount val="52"/>
                <c:pt idx="0">
                  <c:v>26</c:v>
                </c:pt>
                <c:pt idx="1">
                  <c:v>14</c:v>
                </c:pt>
                <c:pt idx="2">
                  <c:v>30</c:v>
                </c:pt>
                <c:pt idx="3">
                  <c:v>34</c:v>
                </c:pt>
              </c:numCache>
            </c:numRef>
          </c:val>
          <c:extLst>
            <c:ext xmlns:c16="http://schemas.microsoft.com/office/drawing/2014/chart" uri="{C3380CC4-5D6E-409C-BE32-E72D297353CC}">
              <c16:uniqueId val="{00000000-D22B-41FA-8B3D-36618CEF458A}"/>
            </c:ext>
          </c:extLst>
        </c:ser>
        <c:dLbls>
          <c:showLegendKey val="0"/>
          <c:showVal val="0"/>
          <c:showCatName val="0"/>
          <c:showSerName val="0"/>
          <c:showPercent val="0"/>
          <c:showBubbleSize val="0"/>
        </c:dLbls>
        <c:gapWidth val="5"/>
        <c:axId val="103494784"/>
        <c:axId val="103496704"/>
      </c:barChart>
      <c:lineChart>
        <c:grouping val="standard"/>
        <c:varyColors val="0"/>
        <c:ser>
          <c:idx val="3"/>
          <c:order val="0"/>
          <c:tx>
            <c:strRef>
              <c:f>'Canal endémico'!$A$71</c:f>
              <c:strCache>
                <c:ptCount val="1"/>
                <c:pt idx="0">
                  <c:v>2020</c:v>
                </c:pt>
              </c:strCache>
            </c:strRef>
          </c:tx>
          <c:marker>
            <c:symbol val="none"/>
          </c:marker>
          <c:val>
            <c:numRef>
              <c:f>'Canal endémico'!$B$71:$BA$71</c:f>
              <c:numCache>
                <c:formatCode>General</c:formatCode>
                <c:ptCount val="52"/>
                <c:pt idx="0">
                  <c:v>28</c:v>
                </c:pt>
                <c:pt idx="1">
                  <c:v>32</c:v>
                </c:pt>
                <c:pt idx="2">
                  <c:v>45</c:v>
                </c:pt>
                <c:pt idx="3">
                  <c:v>28</c:v>
                </c:pt>
                <c:pt idx="4">
                  <c:v>40</c:v>
                </c:pt>
                <c:pt idx="5">
                  <c:v>39</c:v>
                </c:pt>
                <c:pt idx="6">
                  <c:v>31</c:v>
                </c:pt>
                <c:pt idx="7">
                  <c:v>35</c:v>
                </c:pt>
                <c:pt idx="8">
                  <c:v>46</c:v>
                </c:pt>
                <c:pt idx="9">
                  <c:v>31</c:v>
                </c:pt>
                <c:pt idx="10">
                  <c:v>31</c:v>
                </c:pt>
                <c:pt idx="11">
                  <c:v>33</c:v>
                </c:pt>
                <c:pt idx="12">
                  <c:v>22</c:v>
                </c:pt>
                <c:pt idx="13">
                  <c:v>17</c:v>
                </c:pt>
                <c:pt idx="14">
                  <c:v>14</c:v>
                </c:pt>
                <c:pt idx="15">
                  <c:v>19</c:v>
                </c:pt>
                <c:pt idx="16">
                  <c:v>15</c:v>
                </c:pt>
                <c:pt idx="17">
                  <c:v>17</c:v>
                </c:pt>
                <c:pt idx="18">
                  <c:v>19</c:v>
                </c:pt>
                <c:pt idx="19">
                  <c:v>22</c:v>
                </c:pt>
                <c:pt idx="20">
                  <c:v>15</c:v>
                </c:pt>
                <c:pt idx="21">
                  <c:v>23</c:v>
                </c:pt>
                <c:pt idx="22">
                  <c:v>27</c:v>
                </c:pt>
                <c:pt idx="23">
                  <c:v>27</c:v>
                </c:pt>
                <c:pt idx="24">
                  <c:v>24</c:v>
                </c:pt>
                <c:pt idx="25">
                  <c:v>29</c:v>
                </c:pt>
                <c:pt idx="26">
                  <c:v>28</c:v>
                </c:pt>
                <c:pt idx="27">
                  <c:v>33</c:v>
                </c:pt>
                <c:pt idx="28">
                  <c:v>25</c:v>
                </c:pt>
                <c:pt idx="29">
                  <c:v>10</c:v>
                </c:pt>
                <c:pt idx="30">
                  <c:v>20</c:v>
                </c:pt>
                <c:pt idx="31">
                  <c:v>30</c:v>
                </c:pt>
                <c:pt idx="32">
                  <c:v>49</c:v>
                </c:pt>
                <c:pt idx="33">
                  <c:v>31</c:v>
                </c:pt>
                <c:pt idx="34">
                  <c:v>48</c:v>
                </c:pt>
                <c:pt idx="35">
                  <c:v>39</c:v>
                </c:pt>
                <c:pt idx="36">
                  <c:v>34</c:v>
                </c:pt>
                <c:pt idx="37">
                  <c:v>38</c:v>
                </c:pt>
                <c:pt idx="38">
                  <c:v>38</c:v>
                </c:pt>
                <c:pt idx="39">
                  <c:v>39</c:v>
                </c:pt>
                <c:pt idx="40">
                  <c:v>20</c:v>
                </c:pt>
                <c:pt idx="41">
                  <c:v>28</c:v>
                </c:pt>
                <c:pt idx="42">
                  <c:v>20</c:v>
                </c:pt>
                <c:pt idx="43">
                  <c:v>27</c:v>
                </c:pt>
                <c:pt idx="44">
                  <c:v>17</c:v>
                </c:pt>
                <c:pt idx="45">
                  <c:v>38</c:v>
                </c:pt>
                <c:pt idx="46">
                  <c:v>31</c:v>
                </c:pt>
                <c:pt idx="47">
                  <c:v>17</c:v>
                </c:pt>
                <c:pt idx="48">
                  <c:v>37</c:v>
                </c:pt>
                <c:pt idx="49">
                  <c:v>26</c:v>
                </c:pt>
                <c:pt idx="50">
                  <c:v>37</c:v>
                </c:pt>
                <c:pt idx="51">
                  <c:v>18</c:v>
                </c:pt>
              </c:numCache>
            </c:numRef>
          </c:val>
          <c:smooth val="0"/>
          <c:extLst>
            <c:ext xmlns:c16="http://schemas.microsoft.com/office/drawing/2014/chart" uri="{C3380CC4-5D6E-409C-BE32-E72D297353CC}">
              <c16:uniqueId val="{00000002-5F54-6843-BFD9-CAA09CBC43B7}"/>
            </c:ext>
          </c:extLst>
        </c:ser>
        <c:ser>
          <c:idx val="1"/>
          <c:order val="1"/>
          <c:tx>
            <c:strRef>
              <c:f>'Canal endémico'!$A$72</c:f>
              <c:strCache>
                <c:ptCount val="1"/>
                <c:pt idx="0">
                  <c:v>2021</c:v>
                </c:pt>
              </c:strCache>
            </c:strRef>
          </c:tx>
          <c:marker>
            <c:symbol val="none"/>
          </c:marker>
          <c:val>
            <c:numRef>
              <c:f>'Canal endémico'!$B$72:$BA$72</c:f>
              <c:numCache>
                <c:formatCode>General</c:formatCode>
                <c:ptCount val="52"/>
                <c:pt idx="0">
                  <c:v>20</c:v>
                </c:pt>
                <c:pt idx="1">
                  <c:v>19</c:v>
                </c:pt>
                <c:pt idx="2">
                  <c:v>26</c:v>
                </c:pt>
                <c:pt idx="3">
                  <c:v>29</c:v>
                </c:pt>
                <c:pt idx="4">
                  <c:v>26</c:v>
                </c:pt>
                <c:pt idx="5">
                  <c:v>43</c:v>
                </c:pt>
                <c:pt idx="6">
                  <c:v>45</c:v>
                </c:pt>
                <c:pt idx="7">
                  <c:v>33</c:v>
                </c:pt>
                <c:pt idx="8">
                  <c:v>32</c:v>
                </c:pt>
                <c:pt idx="9">
                  <c:v>44</c:v>
                </c:pt>
                <c:pt idx="10">
                  <c:v>35</c:v>
                </c:pt>
                <c:pt idx="11">
                  <c:v>50</c:v>
                </c:pt>
                <c:pt idx="12">
                  <c:v>20</c:v>
                </c:pt>
                <c:pt idx="13">
                  <c:v>32</c:v>
                </c:pt>
                <c:pt idx="14">
                  <c:v>37</c:v>
                </c:pt>
                <c:pt idx="15">
                  <c:v>38</c:v>
                </c:pt>
                <c:pt idx="16">
                  <c:v>36</c:v>
                </c:pt>
                <c:pt idx="17">
                  <c:v>38</c:v>
                </c:pt>
                <c:pt idx="18">
                  <c:v>32</c:v>
                </c:pt>
                <c:pt idx="19">
                  <c:v>43</c:v>
                </c:pt>
                <c:pt idx="20">
                  <c:v>45</c:v>
                </c:pt>
                <c:pt idx="21">
                  <c:v>27</c:v>
                </c:pt>
                <c:pt idx="22">
                  <c:v>40</c:v>
                </c:pt>
                <c:pt idx="23">
                  <c:v>29</c:v>
                </c:pt>
                <c:pt idx="24">
                  <c:v>33</c:v>
                </c:pt>
                <c:pt idx="25">
                  <c:v>40</c:v>
                </c:pt>
                <c:pt idx="26">
                  <c:v>32</c:v>
                </c:pt>
                <c:pt idx="27">
                  <c:v>46</c:v>
                </c:pt>
                <c:pt idx="28">
                  <c:v>28</c:v>
                </c:pt>
                <c:pt idx="29">
                  <c:v>46</c:v>
                </c:pt>
                <c:pt idx="30">
                  <c:v>33</c:v>
                </c:pt>
                <c:pt idx="31">
                  <c:v>45</c:v>
                </c:pt>
                <c:pt idx="32">
                  <c:v>37</c:v>
                </c:pt>
                <c:pt idx="33">
                  <c:v>36</c:v>
                </c:pt>
                <c:pt idx="34">
                  <c:v>42</c:v>
                </c:pt>
                <c:pt idx="35">
                  <c:v>50</c:v>
                </c:pt>
                <c:pt idx="36">
                  <c:v>26</c:v>
                </c:pt>
                <c:pt idx="37">
                  <c:v>38</c:v>
                </c:pt>
                <c:pt idx="38">
                  <c:v>54</c:v>
                </c:pt>
                <c:pt idx="39">
                  <c:v>44</c:v>
                </c:pt>
                <c:pt idx="40">
                  <c:v>52</c:v>
                </c:pt>
                <c:pt idx="41">
                  <c:v>37</c:v>
                </c:pt>
                <c:pt idx="42">
                  <c:v>50</c:v>
                </c:pt>
                <c:pt idx="43">
                  <c:v>35</c:v>
                </c:pt>
                <c:pt idx="44">
                  <c:v>35</c:v>
                </c:pt>
                <c:pt idx="45">
                  <c:v>27</c:v>
                </c:pt>
                <c:pt idx="46">
                  <c:v>37</c:v>
                </c:pt>
                <c:pt idx="47">
                  <c:v>28</c:v>
                </c:pt>
                <c:pt idx="48">
                  <c:v>29</c:v>
                </c:pt>
                <c:pt idx="49">
                  <c:v>33</c:v>
                </c:pt>
                <c:pt idx="50">
                  <c:v>32</c:v>
                </c:pt>
                <c:pt idx="51">
                  <c:v>26</c:v>
                </c:pt>
              </c:numCache>
            </c:numRef>
          </c:val>
          <c:smooth val="0"/>
          <c:extLst>
            <c:ext xmlns:c16="http://schemas.microsoft.com/office/drawing/2014/chart" uri="{C3380CC4-5D6E-409C-BE32-E72D297353CC}">
              <c16:uniqueId val="{00000000-5F54-6843-BFD9-CAA09CBC43B7}"/>
            </c:ext>
          </c:extLst>
        </c:ser>
        <c:ser>
          <c:idx val="0"/>
          <c:order val="2"/>
          <c:tx>
            <c:strRef>
              <c:f>'Canal endémico'!$A$73</c:f>
              <c:strCache>
                <c:ptCount val="1"/>
                <c:pt idx="0">
                  <c:v>2022</c:v>
                </c:pt>
              </c:strCache>
            </c:strRef>
          </c:tx>
          <c:marker>
            <c:symbol val="none"/>
          </c:marker>
          <c:val>
            <c:numRef>
              <c:f>'Canal endémico'!$B$73:$BA$73</c:f>
              <c:numCache>
                <c:formatCode>General</c:formatCode>
                <c:ptCount val="52"/>
                <c:pt idx="0">
                  <c:v>20</c:v>
                </c:pt>
                <c:pt idx="1">
                  <c:v>23</c:v>
                </c:pt>
                <c:pt idx="2">
                  <c:v>30</c:v>
                </c:pt>
                <c:pt idx="3">
                  <c:v>33</c:v>
                </c:pt>
                <c:pt idx="4">
                  <c:v>33</c:v>
                </c:pt>
                <c:pt idx="5">
                  <c:v>45</c:v>
                </c:pt>
                <c:pt idx="6">
                  <c:v>38</c:v>
                </c:pt>
                <c:pt idx="7">
                  <c:v>40</c:v>
                </c:pt>
                <c:pt idx="8">
                  <c:v>36</c:v>
                </c:pt>
                <c:pt idx="9">
                  <c:v>42</c:v>
                </c:pt>
                <c:pt idx="10">
                  <c:v>36</c:v>
                </c:pt>
                <c:pt idx="11">
                  <c:v>19</c:v>
                </c:pt>
                <c:pt idx="12">
                  <c:v>41</c:v>
                </c:pt>
                <c:pt idx="13">
                  <c:v>50</c:v>
                </c:pt>
                <c:pt idx="14">
                  <c:v>21</c:v>
                </c:pt>
                <c:pt idx="15">
                  <c:v>36</c:v>
                </c:pt>
                <c:pt idx="16">
                  <c:v>37</c:v>
                </c:pt>
                <c:pt idx="17">
                  <c:v>25</c:v>
                </c:pt>
                <c:pt idx="18">
                  <c:v>30</c:v>
                </c:pt>
                <c:pt idx="19">
                  <c:v>34</c:v>
                </c:pt>
                <c:pt idx="20">
                  <c:v>31</c:v>
                </c:pt>
                <c:pt idx="21">
                  <c:v>26</c:v>
                </c:pt>
                <c:pt idx="22">
                  <c:v>44</c:v>
                </c:pt>
                <c:pt idx="23">
                  <c:v>36</c:v>
                </c:pt>
                <c:pt idx="24">
                  <c:v>26</c:v>
                </c:pt>
                <c:pt idx="25">
                  <c:v>27</c:v>
                </c:pt>
                <c:pt idx="26">
                  <c:v>25</c:v>
                </c:pt>
                <c:pt idx="27">
                  <c:v>25</c:v>
                </c:pt>
                <c:pt idx="28">
                  <c:v>34</c:v>
                </c:pt>
                <c:pt idx="29">
                  <c:v>41</c:v>
                </c:pt>
                <c:pt idx="30">
                  <c:v>41</c:v>
                </c:pt>
                <c:pt idx="31">
                  <c:v>28</c:v>
                </c:pt>
                <c:pt idx="32">
                  <c:v>25</c:v>
                </c:pt>
                <c:pt idx="33">
                  <c:v>45</c:v>
                </c:pt>
                <c:pt idx="34">
                  <c:v>34</c:v>
                </c:pt>
                <c:pt idx="35">
                  <c:v>37</c:v>
                </c:pt>
                <c:pt idx="36">
                  <c:v>36</c:v>
                </c:pt>
                <c:pt idx="37">
                  <c:v>49</c:v>
                </c:pt>
                <c:pt idx="38">
                  <c:v>37</c:v>
                </c:pt>
                <c:pt idx="39">
                  <c:v>47</c:v>
                </c:pt>
                <c:pt idx="40">
                  <c:v>35</c:v>
                </c:pt>
                <c:pt idx="41">
                  <c:v>38</c:v>
                </c:pt>
                <c:pt idx="42">
                  <c:v>26</c:v>
                </c:pt>
                <c:pt idx="43">
                  <c:v>47</c:v>
                </c:pt>
                <c:pt idx="44">
                  <c:v>18</c:v>
                </c:pt>
                <c:pt idx="45">
                  <c:v>18</c:v>
                </c:pt>
                <c:pt idx="46">
                  <c:v>31</c:v>
                </c:pt>
                <c:pt idx="47">
                  <c:v>47</c:v>
                </c:pt>
                <c:pt idx="48">
                  <c:v>25</c:v>
                </c:pt>
                <c:pt idx="49">
                  <c:v>30</c:v>
                </c:pt>
                <c:pt idx="50">
                  <c:v>26</c:v>
                </c:pt>
                <c:pt idx="51">
                  <c:v>41</c:v>
                </c:pt>
              </c:numCache>
            </c:numRef>
          </c:val>
          <c:smooth val="0"/>
          <c:extLst>
            <c:ext xmlns:c16="http://schemas.microsoft.com/office/drawing/2014/chart" uri="{C3380CC4-5D6E-409C-BE32-E72D297353CC}">
              <c16:uniqueId val="{00000000-59AC-409D-90E9-D81C66783B9A}"/>
            </c:ext>
          </c:extLst>
        </c:ser>
        <c:dLbls>
          <c:showLegendKey val="0"/>
          <c:showVal val="0"/>
          <c:showCatName val="0"/>
          <c:showSerName val="0"/>
          <c:showPercent val="0"/>
          <c:showBubbleSize val="0"/>
        </c:dLbls>
        <c:marker val="1"/>
        <c:smooth val="0"/>
        <c:axId val="103494784"/>
        <c:axId val="103496704"/>
      </c:lineChart>
      <c:catAx>
        <c:axId val="103494784"/>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03496704"/>
        <c:crosses val="autoZero"/>
        <c:auto val="1"/>
        <c:lblAlgn val="ctr"/>
        <c:lblOffset val="100"/>
        <c:noMultiLvlLbl val="0"/>
      </c:catAx>
      <c:valAx>
        <c:axId val="103496704"/>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103494784"/>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txPr>
              <a:bodyPr/>
              <a:lstStyle/>
              <a:p>
                <a:pPr>
                  <a:defRPr sz="900"/>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Dx!$A$3:$A$6</c:f>
              <c:strCache>
                <c:ptCount val="4"/>
                <c:pt idx="0">
                  <c:v>Prueba rápida</c:v>
                </c:pt>
                <c:pt idx="1">
                  <c:v>Western blot</c:v>
                </c:pt>
                <c:pt idx="2">
                  <c:v>Carga viral</c:v>
                </c:pt>
                <c:pt idx="3">
                  <c:v>Elisa</c:v>
                </c:pt>
              </c:strCache>
            </c:strRef>
          </c:cat>
          <c:val>
            <c:numRef>
              <c:f>Dx!$C$3:$C$6</c:f>
              <c:numCache>
                <c:formatCode>0.0</c:formatCode>
                <c:ptCount val="4"/>
                <c:pt idx="0">
                  <c:v>12.5</c:v>
                </c:pt>
                <c:pt idx="1">
                  <c:v>14.423076923076922</c:v>
                </c:pt>
                <c:pt idx="2">
                  <c:v>16.346153846153847</c:v>
                </c:pt>
                <c:pt idx="3">
                  <c:v>56.730769230769226</c:v>
                </c:pt>
              </c:numCache>
            </c:numRef>
          </c:val>
          <c:extLst>
            <c:ext xmlns:c16="http://schemas.microsoft.com/office/drawing/2014/chart" uri="{C3380CC4-5D6E-409C-BE32-E72D297353CC}">
              <c16:uniqueId val="{00000000-1E69-4DDF-BA48-CF0B92B18123}"/>
            </c:ext>
          </c:extLst>
        </c:ser>
        <c:dLbls>
          <c:dLblPos val="outEnd"/>
          <c:showLegendKey val="0"/>
          <c:showVal val="1"/>
          <c:showCatName val="0"/>
          <c:showSerName val="0"/>
          <c:showPercent val="0"/>
          <c:showBubbleSize val="0"/>
        </c:dLbls>
        <c:gapWidth val="150"/>
        <c:axId val="103536128"/>
        <c:axId val="103576320"/>
      </c:barChart>
      <c:catAx>
        <c:axId val="103536128"/>
        <c:scaling>
          <c:orientation val="minMax"/>
        </c:scaling>
        <c:delete val="0"/>
        <c:axPos val="l"/>
        <c:title>
          <c:tx>
            <c:rich>
              <a:bodyPr rot="-5400000" vert="horz"/>
              <a:lstStyle/>
              <a:p>
                <a:pPr>
                  <a:defRPr sz="900"/>
                </a:pPr>
                <a:r>
                  <a:rPr lang="es-CO" sz="900"/>
                  <a:t>Tipo de prueba</a:t>
                </a:r>
              </a:p>
            </c:rich>
          </c:tx>
          <c:overlay val="0"/>
        </c:title>
        <c:numFmt formatCode="General" sourceLinked="0"/>
        <c:majorTickMark val="out"/>
        <c:minorTickMark val="none"/>
        <c:tickLblPos val="nextTo"/>
        <c:txPr>
          <a:bodyPr/>
          <a:lstStyle/>
          <a:p>
            <a:pPr>
              <a:defRPr sz="900"/>
            </a:pPr>
            <a:endParaRPr lang="es-CO"/>
          </a:p>
        </c:txPr>
        <c:crossAx val="103576320"/>
        <c:crosses val="autoZero"/>
        <c:auto val="1"/>
        <c:lblAlgn val="ctr"/>
        <c:lblOffset val="100"/>
        <c:noMultiLvlLbl val="0"/>
      </c:catAx>
      <c:valAx>
        <c:axId val="103576320"/>
        <c:scaling>
          <c:orientation val="minMax"/>
        </c:scaling>
        <c:delete val="0"/>
        <c:axPos val="b"/>
        <c:title>
          <c:tx>
            <c:rich>
              <a:bodyPr/>
              <a:lstStyle/>
              <a:p>
                <a:pPr>
                  <a:defRPr sz="800"/>
                </a:pPr>
                <a:r>
                  <a:rPr lang="es-CO" sz="800"/>
                  <a:t>Porcentaje</a:t>
                </a:r>
              </a:p>
            </c:rich>
          </c:tx>
          <c:overlay val="0"/>
        </c:title>
        <c:numFmt formatCode="0.0" sourceLinked="1"/>
        <c:majorTickMark val="out"/>
        <c:minorTickMark val="none"/>
        <c:tickLblPos val="nextTo"/>
        <c:txPr>
          <a:bodyPr/>
          <a:lstStyle/>
          <a:p>
            <a:pPr>
              <a:defRPr sz="800"/>
            </a:pPr>
            <a:endParaRPr lang="es-CO"/>
          </a:p>
        </c:txPr>
        <c:crossAx val="103536128"/>
        <c:crosses val="autoZero"/>
        <c:crossBetween val="between"/>
      </c:valAx>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Estado_clinico!$A$3:$A$5</c:f>
              <c:strCache>
                <c:ptCount val="3"/>
                <c:pt idx="0">
                  <c:v>Muerto</c:v>
                </c:pt>
                <c:pt idx="1">
                  <c:v>Sida</c:v>
                </c:pt>
                <c:pt idx="2">
                  <c:v>VIH</c:v>
                </c:pt>
              </c:strCache>
            </c:strRef>
          </c:cat>
          <c:val>
            <c:numRef>
              <c:f>Estado_clinico!$C$3:$C$5</c:f>
              <c:numCache>
                <c:formatCode>0.0</c:formatCode>
                <c:ptCount val="3"/>
                <c:pt idx="0">
                  <c:v>0</c:v>
                </c:pt>
                <c:pt idx="1">
                  <c:v>4.8076923076923084</c:v>
                </c:pt>
                <c:pt idx="2">
                  <c:v>95.192307692307693</c:v>
                </c:pt>
              </c:numCache>
            </c:numRef>
          </c:val>
          <c:extLst>
            <c:ext xmlns:c16="http://schemas.microsoft.com/office/drawing/2014/chart" uri="{C3380CC4-5D6E-409C-BE32-E72D297353CC}">
              <c16:uniqueId val="{00000000-C5A0-4CE2-B3CA-D2CC019A6B8D}"/>
            </c:ext>
          </c:extLst>
        </c:ser>
        <c:dLbls>
          <c:dLblPos val="outEnd"/>
          <c:showLegendKey val="0"/>
          <c:showVal val="1"/>
          <c:showCatName val="0"/>
          <c:showSerName val="0"/>
          <c:showPercent val="0"/>
          <c:showBubbleSize val="0"/>
        </c:dLbls>
        <c:gapWidth val="150"/>
        <c:axId val="103609472"/>
        <c:axId val="103611392"/>
      </c:barChart>
      <c:catAx>
        <c:axId val="103609472"/>
        <c:scaling>
          <c:orientation val="minMax"/>
        </c:scaling>
        <c:delete val="0"/>
        <c:axPos val="b"/>
        <c:title>
          <c:tx>
            <c:rich>
              <a:bodyPr/>
              <a:lstStyle/>
              <a:p>
                <a:pPr>
                  <a:defRPr sz="900"/>
                </a:pPr>
                <a:r>
                  <a:rPr lang="en-US" sz="900"/>
                  <a:t>Estado clínico</a:t>
                </a:r>
              </a:p>
            </c:rich>
          </c:tx>
          <c:overlay val="0"/>
        </c:title>
        <c:numFmt formatCode="General" sourceLinked="0"/>
        <c:majorTickMark val="out"/>
        <c:minorTickMark val="none"/>
        <c:tickLblPos val="nextTo"/>
        <c:txPr>
          <a:bodyPr/>
          <a:lstStyle/>
          <a:p>
            <a:pPr>
              <a:defRPr sz="900"/>
            </a:pPr>
            <a:endParaRPr lang="es-CO"/>
          </a:p>
        </c:txPr>
        <c:crossAx val="103611392"/>
        <c:crosses val="autoZero"/>
        <c:auto val="1"/>
        <c:lblAlgn val="ctr"/>
        <c:lblOffset val="100"/>
        <c:noMultiLvlLbl val="0"/>
      </c:catAx>
      <c:valAx>
        <c:axId val="103611392"/>
        <c:scaling>
          <c:orientation val="minMax"/>
        </c:scaling>
        <c:delete val="0"/>
        <c:axPos val="l"/>
        <c:title>
          <c:tx>
            <c:rich>
              <a:bodyPr rot="-5400000" vert="horz"/>
              <a:lstStyle/>
              <a:p>
                <a:pPr>
                  <a:defRPr sz="900"/>
                </a:pPr>
                <a:r>
                  <a:rPr lang="es-CO" sz="900"/>
                  <a:t>Porcentaje</a:t>
                </a:r>
              </a:p>
            </c:rich>
          </c:tx>
          <c:overlay val="0"/>
        </c:title>
        <c:numFmt formatCode="0.0" sourceLinked="1"/>
        <c:majorTickMark val="out"/>
        <c:minorTickMark val="none"/>
        <c:tickLblPos val="nextTo"/>
        <c:txPr>
          <a:bodyPr/>
          <a:lstStyle/>
          <a:p>
            <a:pPr>
              <a:defRPr sz="900"/>
            </a:pPr>
            <a:endParaRPr lang="es-CO"/>
          </a:p>
        </c:txPr>
        <c:crossAx val="103609472"/>
        <c:crosses val="autoZero"/>
        <c:crossBetween val="between"/>
      </c:valAx>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'Edad-CicloVital'!$N$2</c:f>
              <c:strCache>
                <c:ptCount val="1"/>
                <c:pt idx="0">
                  <c:v>% casos</c:v>
                </c:pt>
              </c:strCache>
            </c:strRef>
          </c:tx>
          <c:invertIfNegative val="0"/>
          <c:cat>
            <c:strRef>
              <c:f>'Edad-CicloVital'!$H$4:$H$18</c:f>
              <c:strCache>
                <c:ptCount val="15"/>
                <c:pt idx="0">
                  <c:v>0 A 5</c:v>
                </c:pt>
                <c:pt idx="1">
                  <c:v>5 a 9</c:v>
                </c:pt>
                <c:pt idx="2">
                  <c:v>10 a 14</c:v>
                </c:pt>
                <c:pt idx="3">
                  <c:v>15 a 19</c:v>
                </c:pt>
                <c:pt idx="4">
                  <c:v>20 a 24</c:v>
                </c:pt>
                <c:pt idx="5">
                  <c:v>25 a 29</c:v>
                </c:pt>
                <c:pt idx="6">
                  <c:v>30 a 34</c:v>
                </c:pt>
                <c:pt idx="7">
                  <c:v>35 a 39</c:v>
                </c:pt>
                <c:pt idx="8">
                  <c:v>40 a 44</c:v>
                </c:pt>
                <c:pt idx="9">
                  <c:v>45 a 49</c:v>
                </c:pt>
                <c:pt idx="10">
                  <c:v>50 a 54</c:v>
                </c:pt>
                <c:pt idx="11">
                  <c:v>55 a 59</c:v>
                </c:pt>
                <c:pt idx="12">
                  <c:v>60 a 64</c:v>
                </c:pt>
                <c:pt idx="13">
                  <c:v>65 a 69</c:v>
                </c:pt>
                <c:pt idx="14">
                  <c:v>70 y más</c:v>
                </c:pt>
              </c:strCache>
            </c:strRef>
          </c:cat>
          <c:val>
            <c:numRef>
              <c:f>'Edad-CicloVital'!$N$4:$N$18</c:f>
              <c:numCache>
                <c:formatCode>0.0</c:formatCode>
                <c:ptCount val="15"/>
                <c:pt idx="0">
                  <c:v>0</c:v>
                </c:pt>
                <c:pt idx="1">
                  <c:v>0</c:v>
                </c:pt>
                <c:pt idx="2">
                  <c:v>0</c:v>
                </c:pt>
                <c:pt idx="3">
                  <c:v>7.6923076923076925</c:v>
                </c:pt>
                <c:pt idx="4">
                  <c:v>14.423076923076922</c:v>
                </c:pt>
                <c:pt idx="5">
                  <c:v>30.76923076923077</c:v>
                </c:pt>
                <c:pt idx="6">
                  <c:v>15.384615384615385</c:v>
                </c:pt>
                <c:pt idx="7">
                  <c:v>13.461538461538462</c:v>
                </c:pt>
                <c:pt idx="8">
                  <c:v>3.8461538461538463</c:v>
                </c:pt>
                <c:pt idx="9">
                  <c:v>2.8846153846153846</c:v>
                </c:pt>
                <c:pt idx="10">
                  <c:v>5.7692307692307692</c:v>
                </c:pt>
                <c:pt idx="11">
                  <c:v>0.96153846153846156</c:v>
                </c:pt>
                <c:pt idx="12">
                  <c:v>1.9230769230769231</c:v>
                </c:pt>
                <c:pt idx="13">
                  <c:v>1.9230769230769231</c:v>
                </c:pt>
                <c:pt idx="14">
                  <c:v>0.96153846153846156</c:v>
                </c:pt>
              </c:numCache>
            </c:numRef>
          </c:val>
          <c:extLst>
            <c:ext xmlns:c16="http://schemas.microsoft.com/office/drawing/2014/chart" uri="{C3380CC4-5D6E-409C-BE32-E72D297353CC}">
              <c16:uniqueId val="{00000000-9953-4742-A545-59D4D5FF3BF9}"/>
            </c:ext>
          </c:extLst>
        </c:ser>
        <c:dLbls>
          <c:showLegendKey val="0"/>
          <c:showVal val="0"/>
          <c:showCatName val="0"/>
          <c:showSerName val="0"/>
          <c:showPercent val="0"/>
          <c:showBubbleSize val="0"/>
        </c:dLbls>
        <c:gapWidth val="9"/>
        <c:axId val="104888960"/>
        <c:axId val="104891136"/>
      </c:barChart>
      <c:catAx>
        <c:axId val="104888960"/>
        <c:scaling>
          <c:orientation val="minMax"/>
        </c:scaling>
        <c:delete val="0"/>
        <c:axPos val="b"/>
        <c:title>
          <c:tx>
            <c:rich>
              <a:bodyPr/>
              <a:lstStyle/>
              <a:p>
                <a:pPr>
                  <a:defRPr sz="800"/>
                </a:pPr>
                <a:r>
                  <a:rPr lang="en-US" sz="800"/>
                  <a:t>Grupos de edad</a:t>
                </a:r>
              </a:p>
            </c:rich>
          </c:tx>
          <c:overlay val="0"/>
        </c:title>
        <c:numFmt formatCode="General" sourceLinked="0"/>
        <c:majorTickMark val="out"/>
        <c:minorTickMark val="none"/>
        <c:tickLblPos val="nextTo"/>
        <c:crossAx val="104891136"/>
        <c:crosses val="autoZero"/>
        <c:auto val="1"/>
        <c:lblAlgn val="ctr"/>
        <c:lblOffset val="100"/>
        <c:noMultiLvlLbl val="0"/>
      </c:catAx>
      <c:valAx>
        <c:axId val="104891136"/>
        <c:scaling>
          <c:orientation val="minMax"/>
        </c:scaling>
        <c:delete val="0"/>
        <c:axPos val="l"/>
        <c:title>
          <c:tx>
            <c:rich>
              <a:bodyPr rot="-5400000" vert="horz"/>
              <a:lstStyle/>
              <a:p>
                <a:pPr>
                  <a:defRPr sz="800"/>
                </a:pPr>
                <a:r>
                  <a:rPr lang="en-US" sz="800"/>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txPr>
          <a:bodyPr/>
          <a:lstStyle/>
          <a:p>
            <a:pPr>
              <a:defRPr sz="800"/>
            </a:pPr>
            <a:endParaRPr lang="es-CO"/>
          </a:p>
        </c:txPr>
        <c:crossAx val="104888960"/>
        <c:crosses val="autoZero"/>
        <c:crossBetween val="between"/>
      </c:valAx>
      <c:dTable>
        <c:showHorzBorder val="1"/>
        <c:showVertBorder val="1"/>
        <c:showOutline val="1"/>
        <c:showKeys val="1"/>
        <c:txPr>
          <a:bodyPr/>
          <a:lstStyle/>
          <a:p>
            <a:pPr rtl="0">
              <a:defRPr sz="800"/>
            </a:pPr>
            <a:endParaRPr lang="es-CO"/>
          </a:p>
        </c:txPr>
      </c:dTable>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Mec_transm!$I$2</c:f>
              <c:strCache>
                <c:ptCount val="1"/>
                <c:pt idx="0">
                  <c:v>% casos</c:v>
                </c:pt>
              </c:strCache>
            </c:strRef>
          </c:tx>
          <c:spPr>
            <a:solidFill>
              <a:schemeClr val="accent1"/>
            </a:solidFill>
          </c:spPr>
          <c:invertIfNegative val="0"/>
          <c:cat>
            <c:multiLvlStrRef>
              <c:f>Mec_transm!$B$4:$C$14</c:f>
              <c:multiLvlStrCache>
                <c:ptCount val="11"/>
                <c:lvl>
                  <c:pt idx="0">
                    <c:v>Heterosexual</c:v>
                  </c:pt>
                  <c:pt idx="1">
                    <c:v>Homosexual</c:v>
                  </c:pt>
                  <c:pt idx="2">
                    <c:v>Bisexual</c:v>
                  </c:pt>
                  <c:pt idx="3">
                    <c:v>Materno infantil</c:v>
                  </c:pt>
                  <c:pt idx="4">
                    <c:v>Transfusión sanguínea</c:v>
                  </c:pt>
                  <c:pt idx="5">
                    <c:v>Usuarios drogas IV</c:v>
                  </c:pt>
                  <c:pt idx="6">
                    <c:v>Accidente de trabajo</c:v>
                  </c:pt>
                  <c:pt idx="7">
                    <c:v>Transplante de órganos</c:v>
                  </c:pt>
                  <c:pt idx="8">
                    <c:v>Piercing</c:v>
                  </c:pt>
                  <c:pt idx="9">
                    <c:v>Hemodiálisis</c:v>
                  </c:pt>
                  <c:pt idx="10">
                    <c:v>Tatuajes</c:v>
                  </c:pt>
                </c:lvl>
                <c:lvl>
                  <c:pt idx="0">
                    <c:v>Sexual</c:v>
                  </c:pt>
                  <c:pt idx="4">
                    <c:v>Parenteral</c:v>
                  </c:pt>
                </c:lvl>
              </c:multiLvlStrCache>
            </c:multiLvlStrRef>
          </c:cat>
          <c:val>
            <c:numRef>
              <c:f>Mec_transm!$I$4:$I$14</c:f>
              <c:numCache>
                <c:formatCode>0.0%</c:formatCode>
                <c:ptCount val="11"/>
                <c:pt idx="0">
                  <c:v>0.40384615384615385</c:v>
                </c:pt>
                <c:pt idx="1">
                  <c:v>0.47115384615384615</c:v>
                </c:pt>
                <c:pt idx="2">
                  <c:v>0.11538461538461539</c:v>
                </c:pt>
                <c:pt idx="3">
                  <c:v>0</c:v>
                </c:pt>
                <c:pt idx="4">
                  <c:v>0</c:v>
                </c:pt>
                <c:pt idx="5">
                  <c:v>0</c:v>
                </c:pt>
                <c:pt idx="6">
                  <c:v>9.6153846153846159E-3</c:v>
                </c:pt>
                <c:pt idx="7">
                  <c:v>0</c:v>
                </c:pt>
                <c:pt idx="8">
                  <c:v>0</c:v>
                </c:pt>
                <c:pt idx="9">
                  <c:v>0</c:v>
                </c:pt>
                <c:pt idx="10">
                  <c:v>0</c:v>
                </c:pt>
              </c:numCache>
            </c:numRef>
          </c:val>
          <c:extLst>
            <c:ext xmlns:c16="http://schemas.microsoft.com/office/drawing/2014/chart" uri="{C3380CC4-5D6E-409C-BE32-E72D297353CC}">
              <c16:uniqueId val="{00000000-349B-4129-92C2-8CBB2EE174BF}"/>
            </c:ext>
          </c:extLst>
        </c:ser>
        <c:dLbls>
          <c:showLegendKey val="0"/>
          <c:showVal val="0"/>
          <c:showCatName val="0"/>
          <c:showSerName val="0"/>
          <c:showPercent val="0"/>
          <c:showBubbleSize val="0"/>
        </c:dLbls>
        <c:gapWidth val="150"/>
        <c:axId val="104908288"/>
        <c:axId val="104909824"/>
      </c:barChart>
      <c:catAx>
        <c:axId val="104908288"/>
        <c:scaling>
          <c:orientation val="minMax"/>
        </c:scaling>
        <c:delete val="0"/>
        <c:axPos val="b"/>
        <c:numFmt formatCode="General" sourceLinked="0"/>
        <c:majorTickMark val="none"/>
        <c:minorTickMark val="none"/>
        <c:tickLblPos val="nextTo"/>
        <c:txPr>
          <a:bodyPr/>
          <a:lstStyle/>
          <a:p>
            <a:pPr>
              <a:defRPr sz="800"/>
            </a:pPr>
            <a:endParaRPr lang="es-CO"/>
          </a:p>
        </c:txPr>
        <c:crossAx val="104909824"/>
        <c:crosses val="autoZero"/>
        <c:auto val="1"/>
        <c:lblAlgn val="ctr"/>
        <c:lblOffset val="100"/>
        <c:noMultiLvlLbl val="0"/>
      </c:catAx>
      <c:valAx>
        <c:axId val="104909824"/>
        <c:scaling>
          <c:orientation val="minMax"/>
        </c:scaling>
        <c:delete val="0"/>
        <c:axPos val="l"/>
        <c:title>
          <c:tx>
            <c:rich>
              <a:bodyPr/>
              <a:lstStyle/>
              <a:p>
                <a:pPr>
                  <a:defRPr sz="900"/>
                </a:pPr>
                <a:r>
                  <a:rPr lang="es-CO" sz="900" baseline="0"/>
                  <a:t>% casos</a:t>
                </a:r>
              </a:p>
            </c:rich>
          </c:tx>
          <c:overlay val="0"/>
        </c:title>
        <c:numFmt formatCode="0.0%" sourceLinked="1"/>
        <c:majorTickMark val="none"/>
        <c:minorTickMark val="none"/>
        <c:tickLblPos val="nextTo"/>
        <c:txPr>
          <a:bodyPr/>
          <a:lstStyle/>
          <a:p>
            <a:pPr>
              <a:defRPr sz="800"/>
            </a:pPr>
            <a:endParaRPr lang="es-CO"/>
          </a:p>
        </c:txPr>
        <c:crossAx val="104908288"/>
        <c:crosses val="autoZero"/>
        <c:crossBetween val="between"/>
      </c:valAx>
      <c:dTable>
        <c:showHorzBorder val="1"/>
        <c:showVertBorder val="1"/>
        <c:showOutline val="1"/>
        <c:showKeys val="1"/>
        <c:txPr>
          <a:bodyPr/>
          <a:lstStyle/>
          <a:p>
            <a:pPr rtl="0">
              <a:defRPr sz="800"/>
            </a:pPr>
            <a:endParaRPr lang="es-CO"/>
          </a:p>
        </c:txPr>
      </c:dTable>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712229633235E-2"/>
          <c:y val="7.2310060570674933E-2"/>
          <c:w val="0.89132418030608862"/>
          <c:h val="0.64330186354573993"/>
        </c:manualLayout>
      </c:layout>
      <c:areaChart>
        <c:grouping val="stacked"/>
        <c:varyColors val="0"/>
        <c:ser>
          <c:idx val="0"/>
          <c:order val="0"/>
          <c:tx>
            <c:v>Zona de Éxito</c:v>
          </c:tx>
          <c:spPr>
            <a:solidFill>
              <a:schemeClr val="accent6">
                <a:lumMod val="60000"/>
                <a:lumOff val="40000"/>
              </a:schemeClr>
            </a:solidFill>
            <a:ln>
              <a:solidFill>
                <a:schemeClr val="accent4"/>
              </a:solidFill>
            </a:ln>
            <a:effectLst/>
          </c:spPr>
          <c:val>
            <c:numRef>
              <c:f>'Canales endémicos 2023 sem 14'!$B$41:$BA$41</c:f>
              <c:numCache>
                <c:formatCode>General</c:formatCode>
                <c:ptCount val="52"/>
                <c:pt idx="0">
                  <c:v>17</c:v>
                </c:pt>
                <c:pt idx="1">
                  <c:v>29</c:v>
                </c:pt>
                <c:pt idx="2">
                  <c:v>22</c:v>
                </c:pt>
                <c:pt idx="3">
                  <c:v>11</c:v>
                </c:pt>
                <c:pt idx="4">
                  <c:v>15</c:v>
                </c:pt>
                <c:pt idx="5">
                  <c:v>19</c:v>
                </c:pt>
                <c:pt idx="6">
                  <c:v>18</c:v>
                </c:pt>
                <c:pt idx="7">
                  <c:v>7</c:v>
                </c:pt>
                <c:pt idx="8">
                  <c:v>20</c:v>
                </c:pt>
                <c:pt idx="9">
                  <c:v>16</c:v>
                </c:pt>
                <c:pt idx="10">
                  <c:v>13</c:v>
                </c:pt>
                <c:pt idx="11">
                  <c:v>10</c:v>
                </c:pt>
                <c:pt idx="12">
                  <c:v>8</c:v>
                </c:pt>
                <c:pt idx="13">
                  <c:v>12</c:v>
                </c:pt>
                <c:pt idx="14">
                  <c:v>10</c:v>
                </c:pt>
                <c:pt idx="15">
                  <c:v>6</c:v>
                </c:pt>
                <c:pt idx="16">
                  <c:v>10</c:v>
                </c:pt>
                <c:pt idx="17">
                  <c:v>8</c:v>
                </c:pt>
                <c:pt idx="18">
                  <c:v>9</c:v>
                </c:pt>
                <c:pt idx="19">
                  <c:v>19</c:v>
                </c:pt>
                <c:pt idx="20">
                  <c:v>9</c:v>
                </c:pt>
                <c:pt idx="21">
                  <c:v>7</c:v>
                </c:pt>
                <c:pt idx="22">
                  <c:v>5</c:v>
                </c:pt>
                <c:pt idx="23">
                  <c:v>7</c:v>
                </c:pt>
                <c:pt idx="24">
                  <c:v>9</c:v>
                </c:pt>
                <c:pt idx="25">
                  <c:v>17</c:v>
                </c:pt>
                <c:pt idx="26">
                  <c:v>11</c:v>
                </c:pt>
                <c:pt idx="27">
                  <c:v>8</c:v>
                </c:pt>
                <c:pt idx="28">
                  <c:v>9</c:v>
                </c:pt>
                <c:pt idx="29">
                  <c:v>9</c:v>
                </c:pt>
                <c:pt idx="30">
                  <c:v>5</c:v>
                </c:pt>
                <c:pt idx="31">
                  <c:v>4</c:v>
                </c:pt>
                <c:pt idx="32">
                  <c:v>8</c:v>
                </c:pt>
                <c:pt idx="33">
                  <c:v>9</c:v>
                </c:pt>
                <c:pt idx="34">
                  <c:v>8</c:v>
                </c:pt>
                <c:pt idx="35">
                  <c:v>10</c:v>
                </c:pt>
                <c:pt idx="36">
                  <c:v>8</c:v>
                </c:pt>
                <c:pt idx="37">
                  <c:v>7</c:v>
                </c:pt>
                <c:pt idx="38">
                  <c:v>8</c:v>
                </c:pt>
                <c:pt idx="39">
                  <c:v>8</c:v>
                </c:pt>
                <c:pt idx="40">
                  <c:v>7</c:v>
                </c:pt>
                <c:pt idx="41">
                  <c:v>7</c:v>
                </c:pt>
                <c:pt idx="42">
                  <c:v>6</c:v>
                </c:pt>
                <c:pt idx="43">
                  <c:v>6</c:v>
                </c:pt>
                <c:pt idx="44">
                  <c:v>7</c:v>
                </c:pt>
                <c:pt idx="45">
                  <c:v>9</c:v>
                </c:pt>
                <c:pt idx="46">
                  <c:v>9</c:v>
                </c:pt>
                <c:pt idx="47">
                  <c:v>4</c:v>
                </c:pt>
                <c:pt idx="48">
                  <c:v>6</c:v>
                </c:pt>
                <c:pt idx="49">
                  <c:v>7</c:v>
                </c:pt>
                <c:pt idx="50">
                  <c:v>6</c:v>
                </c:pt>
                <c:pt idx="51">
                  <c:v>7</c:v>
                </c:pt>
              </c:numCache>
            </c:numRef>
          </c:val>
          <c:extLst>
            <c:ext xmlns:c16="http://schemas.microsoft.com/office/drawing/2014/chart" uri="{C3380CC4-5D6E-409C-BE32-E72D297353CC}">
              <c16:uniqueId val="{00000000-1354-4A87-8848-E8CD48CAED5E}"/>
            </c:ext>
          </c:extLst>
        </c:ser>
        <c:ser>
          <c:idx val="1"/>
          <c:order val="1"/>
          <c:tx>
            <c:v>Zona de seguridad </c:v>
          </c:tx>
          <c:spPr>
            <a:solidFill>
              <a:srgbClr val="FFFF00"/>
            </a:solidFill>
            <a:ln>
              <a:solidFill>
                <a:srgbClr val="FF0000"/>
              </a:solidFill>
            </a:ln>
            <a:effectLst/>
          </c:spPr>
          <c:val>
            <c:numRef>
              <c:f>'Canales endémicos 2023 sem 14'!$B$42:$BA$42</c:f>
              <c:numCache>
                <c:formatCode>General</c:formatCode>
                <c:ptCount val="52"/>
                <c:pt idx="0">
                  <c:v>31</c:v>
                </c:pt>
                <c:pt idx="1">
                  <c:v>35</c:v>
                </c:pt>
                <c:pt idx="2">
                  <c:v>27</c:v>
                </c:pt>
                <c:pt idx="3">
                  <c:v>23</c:v>
                </c:pt>
                <c:pt idx="4">
                  <c:v>20</c:v>
                </c:pt>
                <c:pt idx="5">
                  <c:v>24</c:v>
                </c:pt>
                <c:pt idx="6">
                  <c:v>23</c:v>
                </c:pt>
                <c:pt idx="7">
                  <c:v>22</c:v>
                </c:pt>
                <c:pt idx="8">
                  <c:v>21</c:v>
                </c:pt>
                <c:pt idx="9">
                  <c:v>22</c:v>
                </c:pt>
                <c:pt idx="10">
                  <c:v>16</c:v>
                </c:pt>
                <c:pt idx="11">
                  <c:v>16</c:v>
                </c:pt>
                <c:pt idx="12">
                  <c:v>17</c:v>
                </c:pt>
                <c:pt idx="13">
                  <c:v>16</c:v>
                </c:pt>
                <c:pt idx="14">
                  <c:v>10</c:v>
                </c:pt>
                <c:pt idx="15">
                  <c:v>18</c:v>
                </c:pt>
                <c:pt idx="16">
                  <c:v>21</c:v>
                </c:pt>
                <c:pt idx="17">
                  <c:v>22</c:v>
                </c:pt>
                <c:pt idx="18">
                  <c:v>16</c:v>
                </c:pt>
                <c:pt idx="19">
                  <c:v>21</c:v>
                </c:pt>
                <c:pt idx="20">
                  <c:v>18</c:v>
                </c:pt>
                <c:pt idx="21">
                  <c:v>19</c:v>
                </c:pt>
                <c:pt idx="22">
                  <c:v>25</c:v>
                </c:pt>
                <c:pt idx="23">
                  <c:v>21</c:v>
                </c:pt>
                <c:pt idx="24">
                  <c:v>24</c:v>
                </c:pt>
                <c:pt idx="25">
                  <c:v>21</c:v>
                </c:pt>
                <c:pt idx="26">
                  <c:v>27</c:v>
                </c:pt>
                <c:pt idx="27">
                  <c:v>27</c:v>
                </c:pt>
                <c:pt idx="28">
                  <c:v>23</c:v>
                </c:pt>
                <c:pt idx="29">
                  <c:v>21</c:v>
                </c:pt>
                <c:pt idx="30">
                  <c:v>23</c:v>
                </c:pt>
                <c:pt idx="31">
                  <c:v>25</c:v>
                </c:pt>
                <c:pt idx="32">
                  <c:v>19</c:v>
                </c:pt>
                <c:pt idx="33">
                  <c:v>28</c:v>
                </c:pt>
                <c:pt idx="34">
                  <c:v>28</c:v>
                </c:pt>
                <c:pt idx="35">
                  <c:v>25</c:v>
                </c:pt>
                <c:pt idx="36">
                  <c:v>11</c:v>
                </c:pt>
                <c:pt idx="37">
                  <c:v>23</c:v>
                </c:pt>
                <c:pt idx="38">
                  <c:v>24</c:v>
                </c:pt>
                <c:pt idx="39">
                  <c:v>30</c:v>
                </c:pt>
                <c:pt idx="40">
                  <c:v>23</c:v>
                </c:pt>
                <c:pt idx="41">
                  <c:v>26</c:v>
                </c:pt>
                <c:pt idx="42">
                  <c:v>25</c:v>
                </c:pt>
                <c:pt idx="43">
                  <c:v>15</c:v>
                </c:pt>
                <c:pt idx="44">
                  <c:v>21</c:v>
                </c:pt>
                <c:pt idx="45">
                  <c:v>13</c:v>
                </c:pt>
                <c:pt idx="46">
                  <c:v>21</c:v>
                </c:pt>
                <c:pt idx="47">
                  <c:v>16</c:v>
                </c:pt>
                <c:pt idx="48">
                  <c:v>13</c:v>
                </c:pt>
                <c:pt idx="49">
                  <c:v>27</c:v>
                </c:pt>
                <c:pt idx="50">
                  <c:v>17</c:v>
                </c:pt>
                <c:pt idx="51">
                  <c:v>17</c:v>
                </c:pt>
              </c:numCache>
            </c:numRef>
          </c:val>
          <c:extLst>
            <c:ext xmlns:c16="http://schemas.microsoft.com/office/drawing/2014/chart" uri="{C3380CC4-5D6E-409C-BE32-E72D297353CC}">
              <c16:uniqueId val="{00000001-1354-4A87-8848-E8CD48CAED5E}"/>
            </c:ext>
          </c:extLst>
        </c:ser>
        <c:ser>
          <c:idx val="2"/>
          <c:order val="2"/>
          <c:tx>
            <c:v>Zona de alerta</c:v>
          </c:tx>
          <c:spPr>
            <a:solidFill>
              <a:srgbClr val="FF0000"/>
            </a:solidFill>
            <a:ln>
              <a:solidFill>
                <a:schemeClr val="accent6"/>
              </a:solidFill>
            </a:ln>
            <a:effectLst/>
          </c:spPr>
          <c:val>
            <c:numRef>
              <c:f>'Canales endémicos 2023 sem 14'!$B$43:$BA$43</c:f>
              <c:numCache>
                <c:formatCode>General</c:formatCode>
                <c:ptCount val="52"/>
                <c:pt idx="0">
                  <c:v>7</c:v>
                </c:pt>
                <c:pt idx="1">
                  <c:v>10</c:v>
                </c:pt>
                <c:pt idx="2">
                  <c:v>6</c:v>
                </c:pt>
                <c:pt idx="3">
                  <c:v>6</c:v>
                </c:pt>
                <c:pt idx="4">
                  <c:v>8</c:v>
                </c:pt>
                <c:pt idx="5">
                  <c:v>7</c:v>
                </c:pt>
                <c:pt idx="6">
                  <c:v>4</c:v>
                </c:pt>
                <c:pt idx="7">
                  <c:v>5</c:v>
                </c:pt>
                <c:pt idx="8">
                  <c:v>7</c:v>
                </c:pt>
                <c:pt idx="9">
                  <c:v>5</c:v>
                </c:pt>
                <c:pt idx="10">
                  <c:v>6</c:v>
                </c:pt>
                <c:pt idx="11">
                  <c:v>4</c:v>
                </c:pt>
                <c:pt idx="12">
                  <c:v>3</c:v>
                </c:pt>
                <c:pt idx="13">
                  <c:v>8</c:v>
                </c:pt>
                <c:pt idx="14">
                  <c:v>5</c:v>
                </c:pt>
                <c:pt idx="15">
                  <c:v>1</c:v>
                </c:pt>
                <c:pt idx="16">
                  <c:v>5</c:v>
                </c:pt>
                <c:pt idx="17">
                  <c:v>5</c:v>
                </c:pt>
                <c:pt idx="18">
                  <c:v>2</c:v>
                </c:pt>
                <c:pt idx="19">
                  <c:v>8</c:v>
                </c:pt>
                <c:pt idx="20">
                  <c:v>5</c:v>
                </c:pt>
                <c:pt idx="21">
                  <c:v>4</c:v>
                </c:pt>
                <c:pt idx="22">
                  <c:v>4</c:v>
                </c:pt>
                <c:pt idx="23">
                  <c:v>4</c:v>
                </c:pt>
                <c:pt idx="24">
                  <c:v>6</c:v>
                </c:pt>
                <c:pt idx="25">
                  <c:v>7</c:v>
                </c:pt>
                <c:pt idx="26">
                  <c:v>8</c:v>
                </c:pt>
                <c:pt idx="27">
                  <c:v>7</c:v>
                </c:pt>
                <c:pt idx="28">
                  <c:v>8</c:v>
                </c:pt>
                <c:pt idx="29">
                  <c:v>7</c:v>
                </c:pt>
                <c:pt idx="30">
                  <c:v>4</c:v>
                </c:pt>
                <c:pt idx="31">
                  <c:v>4</c:v>
                </c:pt>
                <c:pt idx="32">
                  <c:v>5</c:v>
                </c:pt>
                <c:pt idx="33">
                  <c:v>5</c:v>
                </c:pt>
                <c:pt idx="34">
                  <c:v>7</c:v>
                </c:pt>
                <c:pt idx="35">
                  <c:v>4</c:v>
                </c:pt>
                <c:pt idx="36">
                  <c:v>5</c:v>
                </c:pt>
                <c:pt idx="37">
                  <c:v>4</c:v>
                </c:pt>
                <c:pt idx="38">
                  <c:v>7</c:v>
                </c:pt>
                <c:pt idx="39">
                  <c:v>8</c:v>
                </c:pt>
                <c:pt idx="40">
                  <c:v>5</c:v>
                </c:pt>
                <c:pt idx="41">
                  <c:v>6</c:v>
                </c:pt>
                <c:pt idx="42">
                  <c:v>4</c:v>
                </c:pt>
                <c:pt idx="43">
                  <c:v>6</c:v>
                </c:pt>
                <c:pt idx="44">
                  <c:v>4</c:v>
                </c:pt>
                <c:pt idx="45">
                  <c:v>9</c:v>
                </c:pt>
                <c:pt idx="46">
                  <c:v>8</c:v>
                </c:pt>
                <c:pt idx="47">
                  <c:v>4</c:v>
                </c:pt>
                <c:pt idx="48">
                  <c:v>6</c:v>
                </c:pt>
                <c:pt idx="49">
                  <c:v>6</c:v>
                </c:pt>
                <c:pt idx="50">
                  <c:v>5</c:v>
                </c:pt>
                <c:pt idx="51">
                  <c:v>5</c:v>
                </c:pt>
              </c:numCache>
            </c:numRef>
          </c:val>
          <c:extLst>
            <c:ext xmlns:c16="http://schemas.microsoft.com/office/drawing/2014/chart" uri="{C3380CC4-5D6E-409C-BE32-E72D297353CC}">
              <c16:uniqueId val="{00000002-1354-4A87-8848-E8CD48CAED5E}"/>
            </c:ext>
          </c:extLst>
        </c:ser>
        <c:dLbls>
          <c:showLegendKey val="0"/>
          <c:showVal val="0"/>
          <c:showCatName val="0"/>
          <c:showSerName val="0"/>
          <c:showPercent val="0"/>
          <c:showBubbleSize val="0"/>
        </c:dLbls>
        <c:axId val="741570752"/>
        <c:axId val="741575648"/>
      </c:areaChart>
      <c:lineChart>
        <c:grouping val="stacked"/>
        <c:varyColors val="0"/>
        <c:ser>
          <c:idx val="3"/>
          <c:order val="3"/>
          <c:tx>
            <c:strRef>
              <c:f>'Canales endémicos 2023 sem 14'!$A$44</c:f>
              <c:strCache>
                <c:ptCount val="1"/>
                <c:pt idx="0">
                  <c:v>Casos 2023</c:v>
                </c:pt>
              </c:strCache>
            </c:strRef>
          </c:tx>
          <c:spPr>
            <a:ln w="28575" cap="rnd">
              <a:solidFill>
                <a:sysClr val="windowText" lastClr="000000"/>
              </a:solidFill>
              <a:prstDash val="sysDash"/>
              <a:round/>
            </a:ln>
            <a:effectLst/>
          </c:spPr>
          <c:marker>
            <c:symbol val="circle"/>
            <c:size val="5"/>
            <c:spPr>
              <a:solidFill>
                <a:schemeClr val="tx1"/>
              </a:solidFill>
              <a:ln w="9525">
                <a:solidFill>
                  <a:sysClr val="windowText" lastClr="000000"/>
                </a:solidFill>
              </a:ln>
              <a:effectLst/>
            </c:spPr>
          </c:marker>
          <c:val>
            <c:numRef>
              <c:f>'Canales endémicos 2023 sem 14'!$B$44:$E$44</c:f>
              <c:numCache>
                <c:formatCode>General</c:formatCode>
                <c:ptCount val="4"/>
                <c:pt idx="0">
                  <c:v>3</c:v>
                </c:pt>
                <c:pt idx="1">
                  <c:v>9</c:v>
                </c:pt>
                <c:pt idx="2">
                  <c:v>4</c:v>
                </c:pt>
                <c:pt idx="3">
                  <c:v>9</c:v>
                </c:pt>
              </c:numCache>
            </c:numRef>
          </c:val>
          <c:smooth val="0"/>
          <c:extLst>
            <c:ext xmlns:c16="http://schemas.microsoft.com/office/drawing/2014/chart" uri="{C3380CC4-5D6E-409C-BE32-E72D297353CC}">
              <c16:uniqueId val="{00000003-1354-4A87-8848-E8CD48CAED5E}"/>
            </c:ext>
          </c:extLst>
        </c:ser>
        <c:dLbls>
          <c:showLegendKey val="0"/>
          <c:showVal val="0"/>
          <c:showCatName val="0"/>
          <c:showSerName val="0"/>
          <c:showPercent val="0"/>
          <c:showBubbleSize val="0"/>
        </c:dLbls>
        <c:marker val="1"/>
        <c:smooth val="0"/>
        <c:axId val="741570752"/>
        <c:axId val="741575648"/>
      </c:lineChart>
      <c:catAx>
        <c:axId val="741570752"/>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CO" sz="900"/>
                  <a:t>Semanas epidemiológicas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741575648"/>
        <c:crosses val="autoZero"/>
        <c:auto val="1"/>
        <c:lblAlgn val="ctr"/>
        <c:lblOffset val="100"/>
        <c:noMultiLvlLbl val="0"/>
      </c:catAx>
      <c:valAx>
        <c:axId val="741575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CO" sz="900"/>
                  <a:t># de casos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741570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 (C)'!$A$77</c:f>
              <c:strCache>
                <c:ptCount val="1"/>
                <c:pt idx="0">
                  <c:v>Percentil 75</c:v>
                </c:pt>
              </c:strCache>
            </c:strRef>
          </c:tx>
          <c:spPr>
            <a:solidFill>
              <a:srgbClr val="C00000"/>
            </a:solidFill>
            <a:ln w="25400">
              <a:solidFill>
                <a:srgbClr val="FF0000"/>
              </a:solidFill>
              <a:prstDash val="solid"/>
            </a:ln>
          </c:spPr>
          <c:val>
            <c:numRef>
              <c:f>'Canal endémico (C)'!$B$77:$BA$77</c:f>
              <c:numCache>
                <c:formatCode>0.0</c:formatCode>
                <c:ptCount val="52"/>
                <c:pt idx="0">
                  <c:v>2</c:v>
                </c:pt>
                <c:pt idx="1">
                  <c:v>1</c:v>
                </c:pt>
                <c:pt idx="2">
                  <c:v>5</c:v>
                </c:pt>
                <c:pt idx="3">
                  <c:v>2</c:v>
                </c:pt>
                <c:pt idx="4">
                  <c:v>3</c:v>
                </c:pt>
                <c:pt idx="5">
                  <c:v>3</c:v>
                </c:pt>
                <c:pt idx="6">
                  <c:v>5</c:v>
                </c:pt>
                <c:pt idx="7">
                  <c:v>2</c:v>
                </c:pt>
                <c:pt idx="8">
                  <c:v>4</c:v>
                </c:pt>
                <c:pt idx="9">
                  <c:v>4</c:v>
                </c:pt>
                <c:pt idx="10">
                  <c:v>3</c:v>
                </c:pt>
                <c:pt idx="11">
                  <c:v>3</c:v>
                </c:pt>
                <c:pt idx="12">
                  <c:v>3</c:v>
                </c:pt>
                <c:pt idx="13">
                  <c:v>2</c:v>
                </c:pt>
                <c:pt idx="14">
                  <c:v>4</c:v>
                </c:pt>
                <c:pt idx="15">
                  <c:v>3</c:v>
                </c:pt>
                <c:pt idx="16">
                  <c:v>4</c:v>
                </c:pt>
                <c:pt idx="17">
                  <c:v>4</c:v>
                </c:pt>
                <c:pt idx="18">
                  <c:v>5</c:v>
                </c:pt>
                <c:pt idx="19">
                  <c:v>4</c:v>
                </c:pt>
                <c:pt idx="20">
                  <c:v>4</c:v>
                </c:pt>
                <c:pt idx="21">
                  <c:v>2</c:v>
                </c:pt>
                <c:pt idx="22">
                  <c:v>3</c:v>
                </c:pt>
                <c:pt idx="23">
                  <c:v>4</c:v>
                </c:pt>
                <c:pt idx="24">
                  <c:v>5</c:v>
                </c:pt>
                <c:pt idx="25">
                  <c:v>3</c:v>
                </c:pt>
                <c:pt idx="26">
                  <c:v>2</c:v>
                </c:pt>
                <c:pt idx="27">
                  <c:v>2</c:v>
                </c:pt>
                <c:pt idx="28">
                  <c:v>2</c:v>
                </c:pt>
                <c:pt idx="29">
                  <c:v>5</c:v>
                </c:pt>
                <c:pt idx="30">
                  <c:v>3</c:v>
                </c:pt>
                <c:pt idx="31">
                  <c:v>3</c:v>
                </c:pt>
                <c:pt idx="32">
                  <c:v>1</c:v>
                </c:pt>
                <c:pt idx="33">
                  <c:v>3</c:v>
                </c:pt>
                <c:pt idx="34">
                  <c:v>2</c:v>
                </c:pt>
                <c:pt idx="35">
                  <c:v>4</c:v>
                </c:pt>
                <c:pt idx="36">
                  <c:v>1</c:v>
                </c:pt>
                <c:pt idx="37">
                  <c:v>7</c:v>
                </c:pt>
                <c:pt idx="38">
                  <c:v>3</c:v>
                </c:pt>
                <c:pt idx="39">
                  <c:v>3</c:v>
                </c:pt>
                <c:pt idx="40">
                  <c:v>4</c:v>
                </c:pt>
                <c:pt idx="41">
                  <c:v>3</c:v>
                </c:pt>
                <c:pt idx="42">
                  <c:v>2</c:v>
                </c:pt>
                <c:pt idx="43">
                  <c:v>2</c:v>
                </c:pt>
                <c:pt idx="44">
                  <c:v>2</c:v>
                </c:pt>
                <c:pt idx="45">
                  <c:v>6</c:v>
                </c:pt>
                <c:pt idx="46">
                  <c:v>4</c:v>
                </c:pt>
                <c:pt idx="47">
                  <c:v>5</c:v>
                </c:pt>
                <c:pt idx="48">
                  <c:v>5</c:v>
                </c:pt>
                <c:pt idx="49">
                  <c:v>2</c:v>
                </c:pt>
                <c:pt idx="50">
                  <c:v>4</c:v>
                </c:pt>
                <c:pt idx="51">
                  <c:v>3</c:v>
                </c:pt>
              </c:numCache>
            </c:numRef>
          </c:val>
          <c:extLst>
            <c:ext xmlns:c16="http://schemas.microsoft.com/office/drawing/2014/chart" uri="{C3380CC4-5D6E-409C-BE32-E72D297353CC}">
              <c16:uniqueId val="{00000002-5A99-4791-8253-E45CCB0CC22F}"/>
            </c:ext>
          </c:extLst>
        </c:ser>
        <c:ser>
          <c:idx val="1"/>
          <c:order val="2"/>
          <c:tx>
            <c:strRef>
              <c:f>'Canal endémico (C)'!$A$75</c:f>
              <c:strCache>
                <c:ptCount val="1"/>
                <c:pt idx="0">
                  <c:v>Mediana</c:v>
                </c:pt>
              </c:strCache>
            </c:strRef>
          </c:tx>
          <c:spPr>
            <a:ln w="28575" cap="rnd">
              <a:solidFill>
                <a:schemeClr val="accent4"/>
              </a:solidFill>
              <a:round/>
            </a:ln>
            <a:effectLst/>
          </c:spPr>
          <c:val>
            <c:numRef>
              <c:f>'Canal endémico (C)'!$B$75:$BA$75</c:f>
              <c:numCache>
                <c:formatCode>0.0</c:formatCode>
                <c:ptCount val="52"/>
                <c:pt idx="0">
                  <c:v>1</c:v>
                </c:pt>
                <c:pt idx="1">
                  <c:v>0</c:v>
                </c:pt>
                <c:pt idx="2">
                  <c:v>2</c:v>
                </c:pt>
                <c:pt idx="3">
                  <c:v>2</c:v>
                </c:pt>
                <c:pt idx="4">
                  <c:v>3</c:v>
                </c:pt>
                <c:pt idx="5">
                  <c:v>2</c:v>
                </c:pt>
                <c:pt idx="6">
                  <c:v>3</c:v>
                </c:pt>
                <c:pt idx="7">
                  <c:v>1</c:v>
                </c:pt>
                <c:pt idx="8">
                  <c:v>3</c:v>
                </c:pt>
                <c:pt idx="9">
                  <c:v>2</c:v>
                </c:pt>
                <c:pt idx="10">
                  <c:v>2</c:v>
                </c:pt>
                <c:pt idx="11">
                  <c:v>1</c:v>
                </c:pt>
                <c:pt idx="12">
                  <c:v>2</c:v>
                </c:pt>
                <c:pt idx="13">
                  <c:v>2</c:v>
                </c:pt>
                <c:pt idx="14">
                  <c:v>3</c:v>
                </c:pt>
                <c:pt idx="15">
                  <c:v>1</c:v>
                </c:pt>
                <c:pt idx="16">
                  <c:v>4</c:v>
                </c:pt>
                <c:pt idx="17">
                  <c:v>2</c:v>
                </c:pt>
                <c:pt idx="18">
                  <c:v>4</c:v>
                </c:pt>
                <c:pt idx="19">
                  <c:v>2</c:v>
                </c:pt>
                <c:pt idx="20">
                  <c:v>1</c:v>
                </c:pt>
                <c:pt idx="21">
                  <c:v>1</c:v>
                </c:pt>
                <c:pt idx="22">
                  <c:v>2</c:v>
                </c:pt>
                <c:pt idx="23">
                  <c:v>3</c:v>
                </c:pt>
                <c:pt idx="24">
                  <c:v>3</c:v>
                </c:pt>
                <c:pt idx="25">
                  <c:v>2</c:v>
                </c:pt>
                <c:pt idx="26">
                  <c:v>2</c:v>
                </c:pt>
                <c:pt idx="27">
                  <c:v>1</c:v>
                </c:pt>
                <c:pt idx="28">
                  <c:v>2</c:v>
                </c:pt>
                <c:pt idx="29">
                  <c:v>4</c:v>
                </c:pt>
                <c:pt idx="30">
                  <c:v>2</c:v>
                </c:pt>
                <c:pt idx="31">
                  <c:v>3</c:v>
                </c:pt>
                <c:pt idx="32">
                  <c:v>1</c:v>
                </c:pt>
                <c:pt idx="33">
                  <c:v>2</c:v>
                </c:pt>
                <c:pt idx="34">
                  <c:v>1</c:v>
                </c:pt>
                <c:pt idx="35">
                  <c:v>2</c:v>
                </c:pt>
                <c:pt idx="36">
                  <c:v>1</c:v>
                </c:pt>
                <c:pt idx="37">
                  <c:v>7</c:v>
                </c:pt>
                <c:pt idx="38">
                  <c:v>1</c:v>
                </c:pt>
                <c:pt idx="39">
                  <c:v>3</c:v>
                </c:pt>
                <c:pt idx="40">
                  <c:v>2</c:v>
                </c:pt>
                <c:pt idx="41">
                  <c:v>3</c:v>
                </c:pt>
                <c:pt idx="42">
                  <c:v>2</c:v>
                </c:pt>
                <c:pt idx="43">
                  <c:v>2</c:v>
                </c:pt>
                <c:pt idx="44">
                  <c:v>2</c:v>
                </c:pt>
                <c:pt idx="45">
                  <c:v>4</c:v>
                </c:pt>
                <c:pt idx="46">
                  <c:v>3</c:v>
                </c:pt>
                <c:pt idx="47">
                  <c:v>3</c:v>
                </c:pt>
                <c:pt idx="48">
                  <c:v>4</c:v>
                </c:pt>
                <c:pt idx="49">
                  <c:v>2</c:v>
                </c:pt>
                <c:pt idx="50">
                  <c:v>1</c:v>
                </c:pt>
                <c:pt idx="51">
                  <c:v>3</c:v>
                </c:pt>
              </c:numCache>
            </c:numRef>
          </c:val>
          <c:extLst>
            <c:ext xmlns:c16="http://schemas.microsoft.com/office/drawing/2014/chart" uri="{C3380CC4-5D6E-409C-BE32-E72D297353CC}">
              <c16:uniqueId val="{00000000-5A99-4791-8253-E45CCB0CC22F}"/>
            </c:ext>
          </c:extLst>
        </c:ser>
        <c:ser>
          <c:idx val="2"/>
          <c:order val="3"/>
          <c:tx>
            <c:strRef>
              <c:f>'Canal endémico (C)'!$A$76</c:f>
              <c:strCache>
                <c:ptCount val="1"/>
                <c:pt idx="0">
                  <c:v>Percentil 25</c:v>
                </c:pt>
              </c:strCache>
            </c:strRef>
          </c:tx>
          <c:spPr>
            <a:solidFill>
              <a:srgbClr val="92D050"/>
            </a:solidFill>
            <a:ln w="28575" cap="rnd">
              <a:solidFill>
                <a:schemeClr val="accent6"/>
              </a:solidFill>
              <a:round/>
            </a:ln>
            <a:effectLst/>
          </c:spPr>
          <c:val>
            <c:numRef>
              <c:f>'Canal endémico (C)'!$B$76:$BA$76</c:f>
              <c:numCache>
                <c:formatCode>0.0</c:formatCode>
                <c:ptCount val="52"/>
                <c:pt idx="0">
                  <c:v>1</c:v>
                </c:pt>
                <c:pt idx="1">
                  <c:v>0</c:v>
                </c:pt>
                <c:pt idx="2">
                  <c:v>2</c:v>
                </c:pt>
                <c:pt idx="3">
                  <c:v>1</c:v>
                </c:pt>
                <c:pt idx="4">
                  <c:v>1</c:v>
                </c:pt>
                <c:pt idx="5">
                  <c:v>0</c:v>
                </c:pt>
                <c:pt idx="6">
                  <c:v>2</c:v>
                </c:pt>
                <c:pt idx="7">
                  <c:v>1</c:v>
                </c:pt>
                <c:pt idx="8">
                  <c:v>2</c:v>
                </c:pt>
                <c:pt idx="9">
                  <c:v>2</c:v>
                </c:pt>
                <c:pt idx="10">
                  <c:v>2</c:v>
                </c:pt>
                <c:pt idx="11">
                  <c:v>1</c:v>
                </c:pt>
                <c:pt idx="12">
                  <c:v>1</c:v>
                </c:pt>
                <c:pt idx="13">
                  <c:v>2</c:v>
                </c:pt>
                <c:pt idx="14">
                  <c:v>2</c:v>
                </c:pt>
                <c:pt idx="15">
                  <c:v>0</c:v>
                </c:pt>
                <c:pt idx="16">
                  <c:v>3</c:v>
                </c:pt>
                <c:pt idx="17">
                  <c:v>0</c:v>
                </c:pt>
                <c:pt idx="18">
                  <c:v>3</c:v>
                </c:pt>
                <c:pt idx="19">
                  <c:v>1</c:v>
                </c:pt>
                <c:pt idx="20">
                  <c:v>0</c:v>
                </c:pt>
                <c:pt idx="21">
                  <c:v>1</c:v>
                </c:pt>
                <c:pt idx="22">
                  <c:v>1</c:v>
                </c:pt>
                <c:pt idx="23">
                  <c:v>1</c:v>
                </c:pt>
                <c:pt idx="24">
                  <c:v>2</c:v>
                </c:pt>
                <c:pt idx="25">
                  <c:v>0</c:v>
                </c:pt>
                <c:pt idx="26">
                  <c:v>0</c:v>
                </c:pt>
                <c:pt idx="27">
                  <c:v>0</c:v>
                </c:pt>
                <c:pt idx="28">
                  <c:v>2</c:v>
                </c:pt>
                <c:pt idx="29">
                  <c:v>3</c:v>
                </c:pt>
                <c:pt idx="30">
                  <c:v>1</c:v>
                </c:pt>
                <c:pt idx="31">
                  <c:v>2</c:v>
                </c:pt>
                <c:pt idx="32">
                  <c:v>1</c:v>
                </c:pt>
                <c:pt idx="33">
                  <c:v>2</c:v>
                </c:pt>
                <c:pt idx="34">
                  <c:v>1</c:v>
                </c:pt>
                <c:pt idx="35">
                  <c:v>2</c:v>
                </c:pt>
                <c:pt idx="36">
                  <c:v>0</c:v>
                </c:pt>
                <c:pt idx="37">
                  <c:v>3</c:v>
                </c:pt>
                <c:pt idx="38">
                  <c:v>0</c:v>
                </c:pt>
                <c:pt idx="39">
                  <c:v>2</c:v>
                </c:pt>
                <c:pt idx="40">
                  <c:v>1</c:v>
                </c:pt>
                <c:pt idx="41">
                  <c:v>2</c:v>
                </c:pt>
                <c:pt idx="42">
                  <c:v>2</c:v>
                </c:pt>
                <c:pt idx="43">
                  <c:v>2</c:v>
                </c:pt>
                <c:pt idx="44">
                  <c:v>1</c:v>
                </c:pt>
                <c:pt idx="45">
                  <c:v>3</c:v>
                </c:pt>
                <c:pt idx="46">
                  <c:v>1</c:v>
                </c:pt>
                <c:pt idx="47">
                  <c:v>3</c:v>
                </c:pt>
                <c:pt idx="48">
                  <c:v>2</c:v>
                </c:pt>
                <c:pt idx="49">
                  <c:v>1</c:v>
                </c:pt>
                <c:pt idx="50">
                  <c:v>1</c:v>
                </c:pt>
                <c:pt idx="51">
                  <c:v>2</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58061184"/>
        <c:axId val="58063488"/>
      </c:areaChart>
      <c:scatterChart>
        <c:scatterStyle val="lineMarker"/>
        <c:varyColors val="0"/>
        <c:ser>
          <c:idx val="0"/>
          <c:order val="0"/>
          <c:tx>
            <c:strRef>
              <c:f>'Canal endémico (C)'!$A$74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 (C)'!$B$74:$BA$74</c:f>
              <c:numCache>
                <c:formatCode>General</c:formatCode>
                <c:ptCount val="52"/>
                <c:pt idx="0">
                  <c:v>1</c:v>
                </c:pt>
                <c:pt idx="1">
                  <c:v>4</c:v>
                </c:pt>
                <c:pt idx="2">
                  <c:v>2</c:v>
                </c:pt>
                <c:pt idx="3">
                  <c:v>2</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58061184"/>
        <c:axId val="58063488"/>
      </c:scatterChart>
      <c:catAx>
        <c:axId val="5806118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58063488"/>
        <c:crosses val="autoZero"/>
        <c:auto val="1"/>
        <c:lblAlgn val="ctr"/>
        <c:lblOffset val="100"/>
        <c:noMultiLvlLbl val="0"/>
      </c:catAx>
      <c:valAx>
        <c:axId val="58063488"/>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58061184"/>
        <c:crosses val="autoZero"/>
        <c:crossBetween val="between"/>
      </c:valAx>
      <c:spPr>
        <a:noFill/>
        <a:ln w="25400">
          <a:noFill/>
        </a:ln>
      </c:spPr>
    </c:plotArea>
    <c:legend>
      <c:legendPos val="b"/>
      <c:overlay val="0"/>
      <c:spPr>
        <a:noFill/>
        <a:ln w="25400">
          <a:noFill/>
        </a:ln>
      </c:spPr>
      <c:txPr>
        <a:bodyPr rot="0" vert="horz"/>
        <a:lstStyle/>
        <a:p>
          <a:pPr>
            <a:defRPr sz="900"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4985848262380446E-2"/>
          <c:y val="5.0925925925925923E-2"/>
          <c:w val="0.92704502468871086"/>
          <c:h val="0.74147008513798607"/>
        </c:manualLayout>
      </c:layout>
      <c:barChart>
        <c:barDir val="col"/>
        <c:grouping val="clustered"/>
        <c:varyColors val="0"/>
        <c:ser>
          <c:idx val="0"/>
          <c:order val="0"/>
          <c:tx>
            <c:strRef>
              <c:f>Hoja8!$A$2</c:f>
              <c:strCache>
                <c:ptCount val="1"/>
                <c:pt idx="0">
                  <c:v>2022</c:v>
                </c:pt>
              </c:strCache>
            </c:strRef>
          </c:tx>
          <c:spPr>
            <a:solidFill>
              <a:schemeClr val="accent1"/>
            </a:solidFill>
            <a:ln>
              <a:noFill/>
            </a:ln>
            <a:effectLst/>
          </c:spPr>
          <c:invertIfNegative val="0"/>
          <c:val>
            <c:numRef>
              <c:f>Hoja8!$B$2:$BA$2</c:f>
              <c:numCache>
                <c:formatCode>General</c:formatCode>
                <c:ptCount val="52"/>
                <c:pt idx="0">
                  <c:v>7</c:v>
                </c:pt>
                <c:pt idx="1">
                  <c:v>10</c:v>
                </c:pt>
                <c:pt idx="2">
                  <c:v>6</c:v>
                </c:pt>
                <c:pt idx="3">
                  <c:v>5</c:v>
                </c:pt>
                <c:pt idx="4">
                  <c:v>3</c:v>
                </c:pt>
                <c:pt idx="5">
                  <c:v>6</c:v>
                </c:pt>
                <c:pt idx="6">
                  <c:v>4</c:v>
                </c:pt>
                <c:pt idx="7">
                  <c:v>3</c:v>
                </c:pt>
                <c:pt idx="8">
                  <c:v>7</c:v>
                </c:pt>
                <c:pt idx="9">
                  <c:v>1</c:v>
                </c:pt>
                <c:pt idx="10">
                  <c:v>6</c:v>
                </c:pt>
                <c:pt idx="11">
                  <c:v>3</c:v>
                </c:pt>
                <c:pt idx="12">
                  <c:v>3</c:v>
                </c:pt>
                <c:pt idx="13">
                  <c:v>2</c:v>
                </c:pt>
                <c:pt idx="14">
                  <c:v>5</c:v>
                </c:pt>
                <c:pt idx="15">
                  <c:v>6</c:v>
                </c:pt>
                <c:pt idx="16">
                  <c:v>5</c:v>
                </c:pt>
                <c:pt idx="17">
                  <c:v>5</c:v>
                </c:pt>
                <c:pt idx="18">
                  <c:v>2</c:v>
                </c:pt>
                <c:pt idx="19">
                  <c:v>8</c:v>
                </c:pt>
                <c:pt idx="20">
                  <c:v>5</c:v>
                </c:pt>
                <c:pt idx="21">
                  <c:v>7</c:v>
                </c:pt>
                <c:pt idx="22">
                  <c:v>4</c:v>
                </c:pt>
                <c:pt idx="23">
                  <c:v>7</c:v>
                </c:pt>
                <c:pt idx="24">
                  <c:v>2</c:v>
                </c:pt>
                <c:pt idx="25">
                  <c:v>7</c:v>
                </c:pt>
                <c:pt idx="26">
                  <c:v>8</c:v>
                </c:pt>
                <c:pt idx="27">
                  <c:v>8</c:v>
                </c:pt>
                <c:pt idx="28">
                  <c:v>9</c:v>
                </c:pt>
                <c:pt idx="29">
                  <c:v>4</c:v>
                </c:pt>
                <c:pt idx="30">
                  <c:v>4</c:v>
                </c:pt>
                <c:pt idx="31">
                  <c:v>4</c:v>
                </c:pt>
                <c:pt idx="32">
                  <c:v>8</c:v>
                </c:pt>
                <c:pt idx="33">
                  <c:v>2</c:v>
                </c:pt>
                <c:pt idx="34">
                  <c:v>8</c:v>
                </c:pt>
                <c:pt idx="35">
                  <c:v>4</c:v>
                </c:pt>
                <c:pt idx="36">
                  <c:v>5</c:v>
                </c:pt>
                <c:pt idx="37">
                  <c:v>4</c:v>
                </c:pt>
                <c:pt idx="38">
                  <c:v>7</c:v>
                </c:pt>
                <c:pt idx="39">
                  <c:v>5</c:v>
                </c:pt>
                <c:pt idx="40">
                  <c:v>3</c:v>
                </c:pt>
                <c:pt idx="41">
                  <c:v>6</c:v>
                </c:pt>
                <c:pt idx="42">
                  <c:v>3</c:v>
                </c:pt>
                <c:pt idx="43">
                  <c:v>6</c:v>
                </c:pt>
                <c:pt idx="44">
                  <c:v>4</c:v>
                </c:pt>
                <c:pt idx="45">
                  <c:v>9</c:v>
                </c:pt>
                <c:pt idx="46">
                  <c:v>4</c:v>
                </c:pt>
                <c:pt idx="47">
                  <c:v>2</c:v>
                </c:pt>
                <c:pt idx="48">
                  <c:v>4</c:v>
                </c:pt>
                <c:pt idx="49">
                  <c:v>2</c:v>
                </c:pt>
                <c:pt idx="50">
                  <c:v>6</c:v>
                </c:pt>
                <c:pt idx="51">
                  <c:v>5</c:v>
                </c:pt>
              </c:numCache>
            </c:numRef>
          </c:val>
          <c:extLst>
            <c:ext xmlns:c16="http://schemas.microsoft.com/office/drawing/2014/chart" uri="{C3380CC4-5D6E-409C-BE32-E72D297353CC}">
              <c16:uniqueId val="{00000000-E312-41DA-B188-D4037ECD24F2}"/>
            </c:ext>
          </c:extLst>
        </c:ser>
        <c:dLbls>
          <c:showLegendKey val="0"/>
          <c:showVal val="0"/>
          <c:showCatName val="0"/>
          <c:showSerName val="0"/>
          <c:showPercent val="0"/>
          <c:showBubbleSize val="0"/>
        </c:dLbls>
        <c:gapWidth val="25"/>
        <c:axId val="741565312"/>
        <c:axId val="741571840"/>
      </c:barChart>
      <c:lineChart>
        <c:grouping val="standard"/>
        <c:varyColors val="0"/>
        <c:ser>
          <c:idx val="1"/>
          <c:order val="1"/>
          <c:tx>
            <c:strRef>
              <c:f>Hoja8!$A$3</c:f>
              <c:strCache>
                <c:ptCount val="1"/>
                <c:pt idx="0">
                  <c:v>2023</c:v>
                </c:pt>
              </c:strCache>
            </c:strRef>
          </c:tx>
          <c:spPr>
            <a:ln w="28575" cap="rnd">
              <a:solidFill>
                <a:schemeClr val="accent2"/>
              </a:solidFill>
              <a:round/>
            </a:ln>
            <a:effectLst/>
          </c:spPr>
          <c:marker>
            <c:symbol val="none"/>
          </c:marker>
          <c:val>
            <c:numRef>
              <c:f>Hoja8!$B$3:$F$3</c:f>
              <c:numCache>
                <c:formatCode>General</c:formatCode>
                <c:ptCount val="5"/>
                <c:pt idx="0">
                  <c:v>3</c:v>
                </c:pt>
                <c:pt idx="1">
                  <c:v>9</c:v>
                </c:pt>
                <c:pt idx="2">
                  <c:v>4</c:v>
                </c:pt>
                <c:pt idx="3">
                  <c:v>9</c:v>
                </c:pt>
                <c:pt idx="4">
                  <c:v>6</c:v>
                </c:pt>
              </c:numCache>
            </c:numRef>
          </c:val>
          <c:smooth val="0"/>
          <c:extLst>
            <c:ext xmlns:c16="http://schemas.microsoft.com/office/drawing/2014/chart" uri="{C3380CC4-5D6E-409C-BE32-E72D297353CC}">
              <c16:uniqueId val="{00000001-E312-41DA-B188-D4037ECD24F2}"/>
            </c:ext>
          </c:extLst>
        </c:ser>
        <c:dLbls>
          <c:showLegendKey val="0"/>
          <c:showVal val="0"/>
          <c:showCatName val="0"/>
          <c:showSerName val="0"/>
          <c:showPercent val="0"/>
          <c:showBubbleSize val="0"/>
        </c:dLbls>
        <c:marker val="1"/>
        <c:smooth val="0"/>
        <c:axId val="741566944"/>
        <c:axId val="741564768"/>
      </c:lineChart>
      <c:catAx>
        <c:axId val="741566944"/>
        <c:scaling>
          <c:orientation val="minMax"/>
        </c:scaling>
        <c:delete val="0"/>
        <c:axPos val="b"/>
        <c:title>
          <c:tx>
            <c:rich>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s-CO" sz="700"/>
                  <a:t>Semanas epidemiológicas</a:t>
                </a:r>
              </a:p>
            </c:rich>
          </c:tx>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s-CO"/>
          </a:p>
        </c:txPr>
        <c:crossAx val="741564768"/>
        <c:crosses val="autoZero"/>
        <c:auto val="1"/>
        <c:lblAlgn val="ctr"/>
        <c:lblOffset val="100"/>
        <c:noMultiLvlLbl val="0"/>
      </c:catAx>
      <c:valAx>
        <c:axId val="741564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s-CO" sz="700"/>
                  <a:t># de casos</a:t>
                </a:r>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s-CO"/>
          </a:p>
        </c:txPr>
        <c:crossAx val="741566944"/>
        <c:crosses val="autoZero"/>
        <c:crossBetween val="between"/>
      </c:valAx>
      <c:valAx>
        <c:axId val="741571840"/>
        <c:scaling>
          <c:orientation val="minMax"/>
        </c:scaling>
        <c:delete val="1"/>
        <c:axPos val="r"/>
        <c:numFmt formatCode="General" sourceLinked="1"/>
        <c:majorTickMark val="out"/>
        <c:minorTickMark val="none"/>
        <c:tickLblPos val="nextTo"/>
        <c:crossAx val="741565312"/>
        <c:crosses val="max"/>
        <c:crossBetween val="between"/>
      </c:valAx>
      <c:catAx>
        <c:axId val="741565312"/>
        <c:scaling>
          <c:orientation val="minMax"/>
        </c:scaling>
        <c:delete val="1"/>
        <c:axPos val="b"/>
        <c:majorTickMark val="out"/>
        <c:minorTickMark val="none"/>
        <c:tickLblPos val="nextTo"/>
        <c:crossAx val="7415718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endémico(B)'!$A$74</c:f>
              <c:strCache>
                <c:ptCount val="1"/>
                <c:pt idx="0">
                  <c:v>2023</c:v>
                </c:pt>
              </c:strCache>
            </c:strRef>
          </c:tx>
          <c:spPr>
            <a:solidFill>
              <a:srgbClr val="0070C0"/>
            </a:solidFill>
          </c:spPr>
          <c:invertIfNegative val="0"/>
          <c:val>
            <c:numRef>
              <c:f>'Canal endémico(B)'!$B$74:$BA$74</c:f>
              <c:numCache>
                <c:formatCode>General</c:formatCode>
                <c:ptCount val="52"/>
                <c:pt idx="0">
                  <c:v>4</c:v>
                </c:pt>
                <c:pt idx="1">
                  <c:v>1</c:v>
                </c:pt>
                <c:pt idx="2">
                  <c:v>2</c:v>
                </c:pt>
                <c:pt idx="3">
                  <c:v>4</c:v>
                </c:pt>
              </c:numCache>
            </c:numRef>
          </c:val>
          <c:extLst>
            <c:ext xmlns:c16="http://schemas.microsoft.com/office/drawing/2014/chart" uri="{C3380CC4-5D6E-409C-BE32-E72D297353CC}">
              <c16:uniqueId val="{00000000-D22B-41FA-8B3D-36618CEF458A}"/>
            </c:ext>
          </c:extLst>
        </c:ser>
        <c:dLbls>
          <c:showLegendKey val="0"/>
          <c:showVal val="0"/>
          <c:showCatName val="0"/>
          <c:showSerName val="0"/>
          <c:showPercent val="0"/>
          <c:showBubbleSize val="0"/>
        </c:dLbls>
        <c:gapWidth val="5"/>
        <c:axId val="58645120"/>
        <c:axId val="58651392"/>
      </c:barChart>
      <c:lineChart>
        <c:grouping val="standard"/>
        <c:varyColors val="0"/>
        <c:ser>
          <c:idx val="3"/>
          <c:order val="0"/>
          <c:tx>
            <c:strRef>
              <c:f>'Canal endémico(B)'!$A$71</c:f>
              <c:strCache>
                <c:ptCount val="1"/>
                <c:pt idx="0">
                  <c:v>2020</c:v>
                </c:pt>
              </c:strCache>
            </c:strRef>
          </c:tx>
          <c:spPr>
            <a:ln w="22225"/>
          </c:spPr>
          <c:marker>
            <c:symbol val="none"/>
          </c:marker>
          <c:val>
            <c:numRef>
              <c:f>'Canal endémico(B)'!$B$71:$BA$71</c:f>
              <c:numCache>
                <c:formatCode>General</c:formatCode>
                <c:ptCount val="52"/>
                <c:pt idx="0">
                  <c:v>1</c:v>
                </c:pt>
                <c:pt idx="1">
                  <c:v>4</c:v>
                </c:pt>
                <c:pt idx="2">
                  <c:v>3</c:v>
                </c:pt>
                <c:pt idx="3">
                  <c:v>2</c:v>
                </c:pt>
                <c:pt idx="4">
                  <c:v>6</c:v>
                </c:pt>
                <c:pt idx="5">
                  <c:v>2</c:v>
                </c:pt>
                <c:pt idx="6">
                  <c:v>2</c:v>
                </c:pt>
                <c:pt idx="7">
                  <c:v>5</c:v>
                </c:pt>
                <c:pt idx="8">
                  <c:v>5</c:v>
                </c:pt>
                <c:pt idx="9">
                  <c:v>3</c:v>
                </c:pt>
                <c:pt idx="10">
                  <c:v>4</c:v>
                </c:pt>
                <c:pt idx="11">
                  <c:v>5</c:v>
                </c:pt>
                <c:pt idx="12">
                  <c:v>3</c:v>
                </c:pt>
                <c:pt idx="13">
                  <c:v>4</c:v>
                </c:pt>
                <c:pt idx="14">
                  <c:v>1</c:v>
                </c:pt>
                <c:pt idx="15">
                  <c:v>1</c:v>
                </c:pt>
                <c:pt idx="16">
                  <c:v>2</c:v>
                </c:pt>
                <c:pt idx="17">
                  <c:v>1</c:v>
                </c:pt>
                <c:pt idx="18">
                  <c:v>2</c:v>
                </c:pt>
                <c:pt idx="19">
                  <c:v>5</c:v>
                </c:pt>
                <c:pt idx="20">
                  <c:v>4</c:v>
                </c:pt>
                <c:pt idx="21">
                  <c:v>2</c:v>
                </c:pt>
                <c:pt idx="22">
                  <c:v>1</c:v>
                </c:pt>
                <c:pt idx="23">
                  <c:v>3</c:v>
                </c:pt>
                <c:pt idx="24">
                  <c:v>4</c:v>
                </c:pt>
                <c:pt idx="25">
                  <c:v>1</c:v>
                </c:pt>
                <c:pt idx="26">
                  <c:v>3</c:v>
                </c:pt>
                <c:pt idx="27">
                  <c:v>2</c:v>
                </c:pt>
                <c:pt idx="28">
                  <c:v>2</c:v>
                </c:pt>
                <c:pt idx="29">
                  <c:v>1</c:v>
                </c:pt>
                <c:pt idx="30">
                  <c:v>4</c:v>
                </c:pt>
                <c:pt idx="31">
                  <c:v>0</c:v>
                </c:pt>
                <c:pt idx="32">
                  <c:v>0</c:v>
                </c:pt>
                <c:pt idx="33">
                  <c:v>2</c:v>
                </c:pt>
                <c:pt idx="34">
                  <c:v>1</c:v>
                </c:pt>
                <c:pt idx="35">
                  <c:v>0</c:v>
                </c:pt>
                <c:pt idx="36">
                  <c:v>1</c:v>
                </c:pt>
                <c:pt idx="37">
                  <c:v>3</c:v>
                </c:pt>
                <c:pt idx="38">
                  <c:v>0</c:v>
                </c:pt>
                <c:pt idx="39">
                  <c:v>1</c:v>
                </c:pt>
                <c:pt idx="40">
                  <c:v>4</c:v>
                </c:pt>
                <c:pt idx="41">
                  <c:v>2</c:v>
                </c:pt>
                <c:pt idx="42">
                  <c:v>1</c:v>
                </c:pt>
                <c:pt idx="43">
                  <c:v>4</c:v>
                </c:pt>
                <c:pt idx="44">
                  <c:v>1</c:v>
                </c:pt>
                <c:pt idx="45">
                  <c:v>2</c:v>
                </c:pt>
                <c:pt idx="46">
                  <c:v>2</c:v>
                </c:pt>
                <c:pt idx="47">
                  <c:v>1</c:v>
                </c:pt>
                <c:pt idx="48">
                  <c:v>5</c:v>
                </c:pt>
                <c:pt idx="49">
                  <c:v>5</c:v>
                </c:pt>
                <c:pt idx="50">
                  <c:v>2</c:v>
                </c:pt>
                <c:pt idx="51">
                  <c:v>2</c:v>
                </c:pt>
              </c:numCache>
            </c:numRef>
          </c:val>
          <c:smooth val="0"/>
          <c:extLst>
            <c:ext xmlns:c16="http://schemas.microsoft.com/office/drawing/2014/chart" uri="{C3380CC4-5D6E-409C-BE32-E72D297353CC}">
              <c16:uniqueId val="{00000002-5F54-6843-BFD9-CAA09CBC43B7}"/>
            </c:ext>
          </c:extLst>
        </c:ser>
        <c:ser>
          <c:idx val="1"/>
          <c:order val="1"/>
          <c:tx>
            <c:strRef>
              <c:f>'Canal endémico(B)'!$A$72</c:f>
              <c:strCache>
                <c:ptCount val="1"/>
                <c:pt idx="0">
                  <c:v>2021</c:v>
                </c:pt>
              </c:strCache>
            </c:strRef>
          </c:tx>
          <c:spPr>
            <a:ln w="22225"/>
          </c:spPr>
          <c:marker>
            <c:symbol val="none"/>
          </c:marker>
          <c:val>
            <c:numRef>
              <c:f>'Canal endémico(B)'!$B$72:$BA$72</c:f>
              <c:numCache>
                <c:formatCode>General</c:formatCode>
                <c:ptCount val="52"/>
                <c:pt idx="0">
                  <c:v>0</c:v>
                </c:pt>
                <c:pt idx="1">
                  <c:v>1</c:v>
                </c:pt>
                <c:pt idx="2">
                  <c:v>3</c:v>
                </c:pt>
                <c:pt idx="3">
                  <c:v>3</c:v>
                </c:pt>
                <c:pt idx="4">
                  <c:v>2</c:v>
                </c:pt>
                <c:pt idx="5">
                  <c:v>4</c:v>
                </c:pt>
                <c:pt idx="6">
                  <c:v>5</c:v>
                </c:pt>
                <c:pt idx="7">
                  <c:v>1</c:v>
                </c:pt>
                <c:pt idx="8">
                  <c:v>1</c:v>
                </c:pt>
                <c:pt idx="9">
                  <c:v>4</c:v>
                </c:pt>
                <c:pt idx="10">
                  <c:v>2</c:v>
                </c:pt>
                <c:pt idx="11">
                  <c:v>2</c:v>
                </c:pt>
                <c:pt idx="12">
                  <c:v>0</c:v>
                </c:pt>
                <c:pt idx="13">
                  <c:v>3</c:v>
                </c:pt>
                <c:pt idx="14">
                  <c:v>2</c:v>
                </c:pt>
                <c:pt idx="15">
                  <c:v>4</c:v>
                </c:pt>
                <c:pt idx="16">
                  <c:v>2</c:v>
                </c:pt>
                <c:pt idx="17">
                  <c:v>1</c:v>
                </c:pt>
                <c:pt idx="18">
                  <c:v>3</c:v>
                </c:pt>
                <c:pt idx="19">
                  <c:v>2</c:v>
                </c:pt>
                <c:pt idx="20">
                  <c:v>1</c:v>
                </c:pt>
                <c:pt idx="21">
                  <c:v>3</c:v>
                </c:pt>
                <c:pt idx="22">
                  <c:v>1</c:v>
                </c:pt>
                <c:pt idx="23">
                  <c:v>3</c:v>
                </c:pt>
                <c:pt idx="24">
                  <c:v>2</c:v>
                </c:pt>
                <c:pt idx="25">
                  <c:v>5</c:v>
                </c:pt>
                <c:pt idx="26">
                  <c:v>1</c:v>
                </c:pt>
                <c:pt idx="27">
                  <c:v>3</c:v>
                </c:pt>
                <c:pt idx="28">
                  <c:v>3</c:v>
                </c:pt>
                <c:pt idx="29">
                  <c:v>2</c:v>
                </c:pt>
                <c:pt idx="30">
                  <c:v>2</c:v>
                </c:pt>
                <c:pt idx="31">
                  <c:v>4</c:v>
                </c:pt>
                <c:pt idx="32">
                  <c:v>0</c:v>
                </c:pt>
                <c:pt idx="33">
                  <c:v>3</c:v>
                </c:pt>
                <c:pt idx="34">
                  <c:v>5</c:v>
                </c:pt>
                <c:pt idx="35">
                  <c:v>3</c:v>
                </c:pt>
                <c:pt idx="36">
                  <c:v>1</c:v>
                </c:pt>
                <c:pt idx="37">
                  <c:v>3</c:v>
                </c:pt>
                <c:pt idx="38">
                  <c:v>6</c:v>
                </c:pt>
                <c:pt idx="39">
                  <c:v>2</c:v>
                </c:pt>
                <c:pt idx="40">
                  <c:v>4</c:v>
                </c:pt>
                <c:pt idx="41">
                  <c:v>1</c:v>
                </c:pt>
                <c:pt idx="42">
                  <c:v>2</c:v>
                </c:pt>
                <c:pt idx="43">
                  <c:v>0</c:v>
                </c:pt>
                <c:pt idx="44">
                  <c:v>4</c:v>
                </c:pt>
                <c:pt idx="45">
                  <c:v>2</c:v>
                </c:pt>
                <c:pt idx="46">
                  <c:v>3</c:v>
                </c:pt>
                <c:pt idx="47">
                  <c:v>0</c:v>
                </c:pt>
                <c:pt idx="48">
                  <c:v>2</c:v>
                </c:pt>
                <c:pt idx="49">
                  <c:v>2</c:v>
                </c:pt>
                <c:pt idx="50">
                  <c:v>3</c:v>
                </c:pt>
                <c:pt idx="51">
                  <c:v>2</c:v>
                </c:pt>
              </c:numCache>
            </c:numRef>
          </c:val>
          <c:smooth val="0"/>
          <c:extLst>
            <c:ext xmlns:c16="http://schemas.microsoft.com/office/drawing/2014/chart" uri="{C3380CC4-5D6E-409C-BE32-E72D297353CC}">
              <c16:uniqueId val="{00000000-5F54-6843-BFD9-CAA09CBC43B7}"/>
            </c:ext>
          </c:extLst>
        </c:ser>
        <c:ser>
          <c:idx val="0"/>
          <c:order val="2"/>
          <c:tx>
            <c:strRef>
              <c:f>'Canal endémico(B)'!$A$73</c:f>
              <c:strCache>
                <c:ptCount val="1"/>
                <c:pt idx="0">
                  <c:v>2022</c:v>
                </c:pt>
              </c:strCache>
            </c:strRef>
          </c:tx>
          <c:spPr>
            <a:ln w="22225"/>
          </c:spPr>
          <c:marker>
            <c:symbol val="none"/>
          </c:marker>
          <c:val>
            <c:numRef>
              <c:f>'Canal endémico(B)'!$B$73:$BA$73</c:f>
              <c:numCache>
                <c:formatCode>General</c:formatCode>
                <c:ptCount val="52"/>
                <c:pt idx="0">
                  <c:v>1</c:v>
                </c:pt>
                <c:pt idx="1">
                  <c:v>1</c:v>
                </c:pt>
                <c:pt idx="2">
                  <c:v>2</c:v>
                </c:pt>
                <c:pt idx="3">
                  <c:v>4</c:v>
                </c:pt>
                <c:pt idx="4">
                  <c:v>6</c:v>
                </c:pt>
                <c:pt idx="5">
                  <c:v>1</c:v>
                </c:pt>
                <c:pt idx="6">
                  <c:v>2</c:v>
                </c:pt>
                <c:pt idx="7">
                  <c:v>3</c:v>
                </c:pt>
                <c:pt idx="8">
                  <c:v>6</c:v>
                </c:pt>
                <c:pt idx="9">
                  <c:v>5</c:v>
                </c:pt>
                <c:pt idx="10">
                  <c:v>1</c:v>
                </c:pt>
                <c:pt idx="11">
                  <c:v>4</c:v>
                </c:pt>
                <c:pt idx="12">
                  <c:v>3</c:v>
                </c:pt>
                <c:pt idx="13">
                  <c:v>5</c:v>
                </c:pt>
                <c:pt idx="14">
                  <c:v>1</c:v>
                </c:pt>
                <c:pt idx="15">
                  <c:v>2</c:v>
                </c:pt>
                <c:pt idx="16">
                  <c:v>2</c:v>
                </c:pt>
                <c:pt idx="17">
                  <c:v>2</c:v>
                </c:pt>
                <c:pt idx="18">
                  <c:v>2</c:v>
                </c:pt>
                <c:pt idx="19">
                  <c:v>4</c:v>
                </c:pt>
                <c:pt idx="20">
                  <c:v>2</c:v>
                </c:pt>
                <c:pt idx="21">
                  <c:v>5</c:v>
                </c:pt>
                <c:pt idx="22">
                  <c:v>1</c:v>
                </c:pt>
                <c:pt idx="23">
                  <c:v>3</c:v>
                </c:pt>
                <c:pt idx="24">
                  <c:v>4</c:v>
                </c:pt>
                <c:pt idx="25">
                  <c:v>1</c:v>
                </c:pt>
                <c:pt idx="26">
                  <c:v>1</c:v>
                </c:pt>
                <c:pt idx="27">
                  <c:v>3</c:v>
                </c:pt>
                <c:pt idx="28">
                  <c:v>3</c:v>
                </c:pt>
                <c:pt idx="29">
                  <c:v>2</c:v>
                </c:pt>
                <c:pt idx="30">
                  <c:v>3</c:v>
                </c:pt>
                <c:pt idx="31">
                  <c:v>4</c:v>
                </c:pt>
                <c:pt idx="32">
                  <c:v>2</c:v>
                </c:pt>
                <c:pt idx="33">
                  <c:v>8</c:v>
                </c:pt>
                <c:pt idx="34">
                  <c:v>1</c:v>
                </c:pt>
                <c:pt idx="35">
                  <c:v>1</c:v>
                </c:pt>
                <c:pt idx="36">
                  <c:v>6</c:v>
                </c:pt>
                <c:pt idx="37">
                  <c:v>4</c:v>
                </c:pt>
                <c:pt idx="38">
                  <c:v>2</c:v>
                </c:pt>
                <c:pt idx="39">
                  <c:v>1</c:v>
                </c:pt>
                <c:pt idx="40">
                  <c:v>4</c:v>
                </c:pt>
                <c:pt idx="41">
                  <c:v>3</c:v>
                </c:pt>
                <c:pt idx="42">
                  <c:v>2</c:v>
                </c:pt>
                <c:pt idx="43">
                  <c:v>1</c:v>
                </c:pt>
                <c:pt idx="44">
                  <c:v>5</c:v>
                </c:pt>
                <c:pt idx="45">
                  <c:v>2</c:v>
                </c:pt>
                <c:pt idx="46">
                  <c:v>6</c:v>
                </c:pt>
                <c:pt idx="47">
                  <c:v>5</c:v>
                </c:pt>
                <c:pt idx="48">
                  <c:v>5</c:v>
                </c:pt>
                <c:pt idx="49">
                  <c:v>3</c:v>
                </c:pt>
                <c:pt idx="50">
                  <c:v>3</c:v>
                </c:pt>
                <c:pt idx="51">
                  <c:v>2</c:v>
                </c:pt>
              </c:numCache>
            </c:numRef>
          </c:val>
          <c:smooth val="0"/>
          <c:extLst>
            <c:ext xmlns:c16="http://schemas.microsoft.com/office/drawing/2014/chart" uri="{C3380CC4-5D6E-409C-BE32-E72D297353CC}">
              <c16:uniqueId val="{00000000-F5AF-46AE-B1B5-AFA03D87EA33}"/>
            </c:ext>
          </c:extLst>
        </c:ser>
        <c:dLbls>
          <c:showLegendKey val="0"/>
          <c:showVal val="0"/>
          <c:showCatName val="0"/>
          <c:showSerName val="0"/>
          <c:showPercent val="0"/>
          <c:showBubbleSize val="0"/>
        </c:dLbls>
        <c:marker val="1"/>
        <c:smooth val="0"/>
        <c:axId val="58645120"/>
        <c:axId val="58651392"/>
      </c:lineChart>
      <c:catAx>
        <c:axId val="58645120"/>
        <c:scaling>
          <c:orientation val="minMax"/>
        </c:scaling>
        <c:delete val="0"/>
        <c:axPos val="b"/>
        <c:title>
          <c:tx>
            <c:rich>
              <a:bodyPr/>
              <a:lstStyle/>
              <a:p>
                <a:pPr>
                  <a:defRPr sz="900"/>
                </a:pPr>
                <a:r>
                  <a:rPr lang="en-US" sz="900"/>
                  <a:t>Semana Epidemiológica</a:t>
                </a:r>
              </a:p>
            </c:rich>
          </c:tx>
          <c:overlay val="0"/>
        </c:title>
        <c:majorTickMark val="out"/>
        <c:minorTickMark val="none"/>
        <c:tickLblPos val="nextTo"/>
        <c:txPr>
          <a:bodyPr/>
          <a:lstStyle/>
          <a:p>
            <a:pPr>
              <a:defRPr sz="900"/>
            </a:pPr>
            <a:endParaRPr lang="es-CO"/>
          </a:p>
        </c:txPr>
        <c:crossAx val="58651392"/>
        <c:crosses val="autoZero"/>
        <c:auto val="1"/>
        <c:lblAlgn val="ctr"/>
        <c:lblOffset val="100"/>
        <c:noMultiLvlLbl val="0"/>
      </c:catAx>
      <c:valAx>
        <c:axId val="58651392"/>
        <c:scaling>
          <c:orientation val="minMax"/>
        </c:scaling>
        <c:delete val="0"/>
        <c:axPos val="l"/>
        <c:title>
          <c:tx>
            <c:rich>
              <a:bodyPr rot="-5400000" vert="horz"/>
              <a:lstStyle/>
              <a:p>
                <a:pPr>
                  <a:defRPr sz="900"/>
                </a:pPr>
                <a:r>
                  <a:rPr lang="en-US" sz="900"/>
                  <a:t>Casos</a:t>
                </a:r>
              </a:p>
            </c:rich>
          </c:tx>
          <c:overlay val="0"/>
        </c:title>
        <c:numFmt formatCode="General" sourceLinked="1"/>
        <c:majorTickMark val="out"/>
        <c:minorTickMark val="none"/>
        <c:tickLblPos val="nextTo"/>
        <c:txPr>
          <a:bodyPr/>
          <a:lstStyle/>
          <a:p>
            <a:pPr>
              <a:defRPr sz="900"/>
            </a:pPr>
            <a:endParaRPr lang="es-CO"/>
          </a:p>
        </c:txPr>
        <c:crossAx val="58645120"/>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2"/>
          <c:tx>
            <c:strRef>
              <c:f>'Canal endémico (C)'!$A$74</c:f>
              <c:strCache>
                <c:ptCount val="1"/>
                <c:pt idx="0">
                  <c:v>2023</c:v>
                </c:pt>
              </c:strCache>
            </c:strRef>
          </c:tx>
          <c:spPr>
            <a:solidFill>
              <a:srgbClr val="0070C0"/>
            </a:solidFill>
          </c:spPr>
          <c:invertIfNegative val="0"/>
          <c:val>
            <c:numRef>
              <c:f>'Canal endémico (C)'!$B$74:$BA$74</c:f>
              <c:numCache>
                <c:formatCode>General</c:formatCode>
                <c:ptCount val="52"/>
                <c:pt idx="0">
                  <c:v>1</c:v>
                </c:pt>
                <c:pt idx="1">
                  <c:v>4</c:v>
                </c:pt>
                <c:pt idx="2">
                  <c:v>2</c:v>
                </c:pt>
                <c:pt idx="3">
                  <c:v>2</c:v>
                </c:pt>
              </c:numCache>
            </c:numRef>
          </c:val>
          <c:extLst>
            <c:ext xmlns:c16="http://schemas.microsoft.com/office/drawing/2014/chart" uri="{C3380CC4-5D6E-409C-BE32-E72D297353CC}">
              <c16:uniqueId val="{00000000-D22B-41FA-8B3D-36618CEF458A}"/>
            </c:ext>
          </c:extLst>
        </c:ser>
        <c:dLbls>
          <c:showLegendKey val="0"/>
          <c:showVal val="0"/>
          <c:showCatName val="0"/>
          <c:showSerName val="0"/>
          <c:showPercent val="0"/>
          <c:showBubbleSize val="0"/>
        </c:dLbls>
        <c:gapWidth val="5"/>
        <c:axId val="98927360"/>
        <c:axId val="98929280"/>
      </c:barChart>
      <c:lineChart>
        <c:grouping val="standard"/>
        <c:varyColors val="0"/>
        <c:ser>
          <c:idx val="3"/>
          <c:order val="0"/>
          <c:tx>
            <c:strRef>
              <c:f>'Canal endémico (C)'!$A$71</c:f>
              <c:strCache>
                <c:ptCount val="1"/>
                <c:pt idx="0">
                  <c:v>2020</c:v>
                </c:pt>
              </c:strCache>
            </c:strRef>
          </c:tx>
          <c:spPr>
            <a:ln w="22225"/>
          </c:spPr>
          <c:marker>
            <c:symbol val="none"/>
          </c:marker>
          <c:val>
            <c:numRef>
              <c:f>'Canal endémico (C)'!$B$71:$BA$71</c:f>
              <c:numCache>
                <c:formatCode>General</c:formatCode>
                <c:ptCount val="52"/>
                <c:pt idx="0">
                  <c:v>2</c:v>
                </c:pt>
                <c:pt idx="1">
                  <c:v>5</c:v>
                </c:pt>
                <c:pt idx="2">
                  <c:v>5</c:v>
                </c:pt>
                <c:pt idx="3">
                  <c:v>1</c:v>
                </c:pt>
                <c:pt idx="4">
                  <c:v>5</c:v>
                </c:pt>
                <c:pt idx="5">
                  <c:v>2</c:v>
                </c:pt>
                <c:pt idx="6">
                  <c:v>3</c:v>
                </c:pt>
                <c:pt idx="7">
                  <c:v>6</c:v>
                </c:pt>
                <c:pt idx="8">
                  <c:v>6</c:v>
                </c:pt>
                <c:pt idx="9">
                  <c:v>6</c:v>
                </c:pt>
                <c:pt idx="10">
                  <c:v>3</c:v>
                </c:pt>
                <c:pt idx="11">
                  <c:v>1</c:v>
                </c:pt>
                <c:pt idx="12">
                  <c:v>2</c:v>
                </c:pt>
                <c:pt idx="13">
                  <c:v>1</c:v>
                </c:pt>
                <c:pt idx="14">
                  <c:v>0</c:v>
                </c:pt>
                <c:pt idx="15">
                  <c:v>0</c:v>
                </c:pt>
                <c:pt idx="16">
                  <c:v>4</c:v>
                </c:pt>
                <c:pt idx="17">
                  <c:v>0</c:v>
                </c:pt>
                <c:pt idx="18">
                  <c:v>1</c:v>
                </c:pt>
                <c:pt idx="19">
                  <c:v>1</c:v>
                </c:pt>
                <c:pt idx="20">
                  <c:v>0</c:v>
                </c:pt>
                <c:pt idx="21">
                  <c:v>0</c:v>
                </c:pt>
                <c:pt idx="22">
                  <c:v>0</c:v>
                </c:pt>
                <c:pt idx="23">
                  <c:v>6</c:v>
                </c:pt>
                <c:pt idx="24">
                  <c:v>1</c:v>
                </c:pt>
                <c:pt idx="25">
                  <c:v>0</c:v>
                </c:pt>
                <c:pt idx="26">
                  <c:v>0</c:v>
                </c:pt>
                <c:pt idx="27">
                  <c:v>0</c:v>
                </c:pt>
                <c:pt idx="28">
                  <c:v>2</c:v>
                </c:pt>
                <c:pt idx="29">
                  <c:v>4</c:v>
                </c:pt>
                <c:pt idx="30">
                  <c:v>1</c:v>
                </c:pt>
                <c:pt idx="31">
                  <c:v>2</c:v>
                </c:pt>
                <c:pt idx="32">
                  <c:v>2</c:v>
                </c:pt>
                <c:pt idx="33">
                  <c:v>0</c:v>
                </c:pt>
                <c:pt idx="34">
                  <c:v>1</c:v>
                </c:pt>
                <c:pt idx="35">
                  <c:v>2</c:v>
                </c:pt>
                <c:pt idx="36">
                  <c:v>0</c:v>
                </c:pt>
                <c:pt idx="37">
                  <c:v>7</c:v>
                </c:pt>
                <c:pt idx="38">
                  <c:v>0</c:v>
                </c:pt>
                <c:pt idx="39">
                  <c:v>3</c:v>
                </c:pt>
                <c:pt idx="40">
                  <c:v>7</c:v>
                </c:pt>
                <c:pt idx="41">
                  <c:v>3</c:v>
                </c:pt>
                <c:pt idx="42">
                  <c:v>2</c:v>
                </c:pt>
                <c:pt idx="43">
                  <c:v>3</c:v>
                </c:pt>
                <c:pt idx="44">
                  <c:v>2</c:v>
                </c:pt>
                <c:pt idx="45">
                  <c:v>6</c:v>
                </c:pt>
                <c:pt idx="46">
                  <c:v>1</c:v>
                </c:pt>
                <c:pt idx="47">
                  <c:v>2</c:v>
                </c:pt>
                <c:pt idx="48">
                  <c:v>7</c:v>
                </c:pt>
                <c:pt idx="49">
                  <c:v>1</c:v>
                </c:pt>
                <c:pt idx="50">
                  <c:v>1</c:v>
                </c:pt>
                <c:pt idx="51">
                  <c:v>3</c:v>
                </c:pt>
              </c:numCache>
            </c:numRef>
          </c:val>
          <c:smooth val="0"/>
          <c:extLst>
            <c:ext xmlns:c16="http://schemas.microsoft.com/office/drawing/2014/chart" uri="{C3380CC4-5D6E-409C-BE32-E72D297353CC}">
              <c16:uniqueId val="{00000002-5F54-6843-BFD9-CAA09CBC43B7}"/>
            </c:ext>
          </c:extLst>
        </c:ser>
        <c:ser>
          <c:idx val="1"/>
          <c:order val="1"/>
          <c:tx>
            <c:strRef>
              <c:f>'Canal endémico (C)'!$A$72</c:f>
              <c:strCache>
                <c:ptCount val="1"/>
                <c:pt idx="0">
                  <c:v>2021</c:v>
                </c:pt>
              </c:strCache>
            </c:strRef>
          </c:tx>
          <c:spPr>
            <a:ln w="22225"/>
          </c:spPr>
          <c:marker>
            <c:symbol val="none"/>
          </c:marker>
          <c:val>
            <c:numRef>
              <c:f>'Canal endémico (C)'!$B$72:$BA$72</c:f>
              <c:numCache>
                <c:formatCode>General</c:formatCode>
                <c:ptCount val="52"/>
                <c:pt idx="0">
                  <c:v>1</c:v>
                </c:pt>
                <c:pt idx="1">
                  <c:v>0</c:v>
                </c:pt>
                <c:pt idx="2">
                  <c:v>2</c:v>
                </c:pt>
                <c:pt idx="3">
                  <c:v>2</c:v>
                </c:pt>
                <c:pt idx="4">
                  <c:v>0</c:v>
                </c:pt>
                <c:pt idx="5">
                  <c:v>0</c:v>
                </c:pt>
                <c:pt idx="6">
                  <c:v>1</c:v>
                </c:pt>
                <c:pt idx="7">
                  <c:v>2</c:v>
                </c:pt>
                <c:pt idx="8">
                  <c:v>4</c:v>
                </c:pt>
                <c:pt idx="9">
                  <c:v>1</c:v>
                </c:pt>
                <c:pt idx="10">
                  <c:v>1</c:v>
                </c:pt>
                <c:pt idx="11">
                  <c:v>1</c:v>
                </c:pt>
                <c:pt idx="12">
                  <c:v>0</c:v>
                </c:pt>
                <c:pt idx="13">
                  <c:v>2</c:v>
                </c:pt>
                <c:pt idx="14">
                  <c:v>2</c:v>
                </c:pt>
                <c:pt idx="15">
                  <c:v>1</c:v>
                </c:pt>
                <c:pt idx="16">
                  <c:v>3</c:v>
                </c:pt>
                <c:pt idx="17">
                  <c:v>4</c:v>
                </c:pt>
                <c:pt idx="18">
                  <c:v>5</c:v>
                </c:pt>
                <c:pt idx="19">
                  <c:v>2</c:v>
                </c:pt>
                <c:pt idx="20">
                  <c:v>0</c:v>
                </c:pt>
                <c:pt idx="21">
                  <c:v>2</c:v>
                </c:pt>
                <c:pt idx="22">
                  <c:v>3</c:v>
                </c:pt>
                <c:pt idx="23">
                  <c:v>1</c:v>
                </c:pt>
                <c:pt idx="24">
                  <c:v>2</c:v>
                </c:pt>
                <c:pt idx="25">
                  <c:v>3</c:v>
                </c:pt>
                <c:pt idx="26">
                  <c:v>2</c:v>
                </c:pt>
                <c:pt idx="27">
                  <c:v>1</c:v>
                </c:pt>
                <c:pt idx="28">
                  <c:v>2</c:v>
                </c:pt>
                <c:pt idx="29">
                  <c:v>0</c:v>
                </c:pt>
                <c:pt idx="30">
                  <c:v>3</c:v>
                </c:pt>
                <c:pt idx="31">
                  <c:v>3</c:v>
                </c:pt>
                <c:pt idx="32">
                  <c:v>1</c:v>
                </c:pt>
                <c:pt idx="33">
                  <c:v>2</c:v>
                </c:pt>
                <c:pt idx="34">
                  <c:v>3</c:v>
                </c:pt>
                <c:pt idx="35">
                  <c:v>2</c:v>
                </c:pt>
                <c:pt idx="36">
                  <c:v>2</c:v>
                </c:pt>
                <c:pt idx="37">
                  <c:v>9</c:v>
                </c:pt>
                <c:pt idx="38">
                  <c:v>3</c:v>
                </c:pt>
                <c:pt idx="39">
                  <c:v>2</c:v>
                </c:pt>
                <c:pt idx="40">
                  <c:v>1</c:v>
                </c:pt>
                <c:pt idx="41">
                  <c:v>2</c:v>
                </c:pt>
                <c:pt idx="42">
                  <c:v>4</c:v>
                </c:pt>
                <c:pt idx="43">
                  <c:v>2</c:v>
                </c:pt>
                <c:pt idx="44">
                  <c:v>1</c:v>
                </c:pt>
                <c:pt idx="45">
                  <c:v>1</c:v>
                </c:pt>
                <c:pt idx="46">
                  <c:v>4</c:v>
                </c:pt>
                <c:pt idx="47">
                  <c:v>3</c:v>
                </c:pt>
                <c:pt idx="48">
                  <c:v>2</c:v>
                </c:pt>
                <c:pt idx="49">
                  <c:v>2</c:v>
                </c:pt>
                <c:pt idx="50">
                  <c:v>1</c:v>
                </c:pt>
                <c:pt idx="51">
                  <c:v>3</c:v>
                </c:pt>
              </c:numCache>
            </c:numRef>
          </c:val>
          <c:smooth val="0"/>
          <c:extLst>
            <c:ext xmlns:c16="http://schemas.microsoft.com/office/drawing/2014/chart" uri="{C3380CC4-5D6E-409C-BE32-E72D297353CC}">
              <c16:uniqueId val="{00000000-5F54-6843-BFD9-CAA09CBC43B7}"/>
            </c:ext>
          </c:extLst>
        </c:ser>
        <c:ser>
          <c:idx val="0"/>
          <c:order val="3"/>
          <c:tx>
            <c:strRef>
              <c:f>'Canal endémico (C)'!$A$73</c:f>
              <c:strCache>
                <c:ptCount val="1"/>
                <c:pt idx="0">
                  <c:v>2022</c:v>
                </c:pt>
              </c:strCache>
            </c:strRef>
          </c:tx>
          <c:spPr>
            <a:ln w="22225"/>
          </c:spPr>
          <c:marker>
            <c:symbol val="none"/>
          </c:marker>
          <c:val>
            <c:numRef>
              <c:f>'Canal endémico (C)'!$B$73:$BA$73</c:f>
              <c:numCache>
                <c:formatCode>General</c:formatCode>
                <c:ptCount val="52"/>
                <c:pt idx="0">
                  <c:v>4</c:v>
                </c:pt>
                <c:pt idx="1">
                  <c:v>0</c:v>
                </c:pt>
                <c:pt idx="2">
                  <c:v>2</c:v>
                </c:pt>
                <c:pt idx="3">
                  <c:v>2</c:v>
                </c:pt>
                <c:pt idx="4">
                  <c:v>3</c:v>
                </c:pt>
                <c:pt idx="5">
                  <c:v>3</c:v>
                </c:pt>
                <c:pt idx="6">
                  <c:v>2</c:v>
                </c:pt>
                <c:pt idx="7">
                  <c:v>0</c:v>
                </c:pt>
                <c:pt idx="8">
                  <c:v>2</c:v>
                </c:pt>
                <c:pt idx="9">
                  <c:v>2</c:v>
                </c:pt>
                <c:pt idx="10">
                  <c:v>3</c:v>
                </c:pt>
                <c:pt idx="11">
                  <c:v>1</c:v>
                </c:pt>
                <c:pt idx="12">
                  <c:v>3</c:v>
                </c:pt>
                <c:pt idx="13">
                  <c:v>2</c:v>
                </c:pt>
                <c:pt idx="14">
                  <c:v>3</c:v>
                </c:pt>
                <c:pt idx="15">
                  <c:v>3</c:v>
                </c:pt>
                <c:pt idx="16">
                  <c:v>4</c:v>
                </c:pt>
                <c:pt idx="17">
                  <c:v>0</c:v>
                </c:pt>
                <c:pt idx="18">
                  <c:v>7</c:v>
                </c:pt>
                <c:pt idx="19">
                  <c:v>4</c:v>
                </c:pt>
                <c:pt idx="20">
                  <c:v>4</c:v>
                </c:pt>
                <c:pt idx="21">
                  <c:v>1</c:v>
                </c:pt>
                <c:pt idx="22">
                  <c:v>5</c:v>
                </c:pt>
                <c:pt idx="23">
                  <c:v>3</c:v>
                </c:pt>
                <c:pt idx="24">
                  <c:v>6</c:v>
                </c:pt>
                <c:pt idx="25">
                  <c:v>2</c:v>
                </c:pt>
                <c:pt idx="26">
                  <c:v>0</c:v>
                </c:pt>
                <c:pt idx="27">
                  <c:v>2</c:v>
                </c:pt>
                <c:pt idx="28">
                  <c:v>3</c:v>
                </c:pt>
                <c:pt idx="29">
                  <c:v>6</c:v>
                </c:pt>
                <c:pt idx="30">
                  <c:v>0</c:v>
                </c:pt>
                <c:pt idx="31">
                  <c:v>4</c:v>
                </c:pt>
                <c:pt idx="32">
                  <c:v>0</c:v>
                </c:pt>
                <c:pt idx="33">
                  <c:v>3</c:v>
                </c:pt>
                <c:pt idx="34">
                  <c:v>2</c:v>
                </c:pt>
                <c:pt idx="35">
                  <c:v>4</c:v>
                </c:pt>
                <c:pt idx="36">
                  <c:v>1</c:v>
                </c:pt>
                <c:pt idx="37">
                  <c:v>7</c:v>
                </c:pt>
                <c:pt idx="38">
                  <c:v>1</c:v>
                </c:pt>
                <c:pt idx="39">
                  <c:v>3</c:v>
                </c:pt>
                <c:pt idx="40">
                  <c:v>1</c:v>
                </c:pt>
                <c:pt idx="41">
                  <c:v>4</c:v>
                </c:pt>
                <c:pt idx="42">
                  <c:v>1</c:v>
                </c:pt>
                <c:pt idx="43">
                  <c:v>1</c:v>
                </c:pt>
                <c:pt idx="44">
                  <c:v>2</c:v>
                </c:pt>
                <c:pt idx="45">
                  <c:v>6</c:v>
                </c:pt>
                <c:pt idx="46">
                  <c:v>3</c:v>
                </c:pt>
                <c:pt idx="47">
                  <c:v>6</c:v>
                </c:pt>
                <c:pt idx="48">
                  <c:v>5</c:v>
                </c:pt>
                <c:pt idx="49">
                  <c:v>2</c:v>
                </c:pt>
                <c:pt idx="50">
                  <c:v>4</c:v>
                </c:pt>
                <c:pt idx="51">
                  <c:v>0</c:v>
                </c:pt>
              </c:numCache>
            </c:numRef>
          </c:val>
          <c:smooth val="0"/>
          <c:extLst>
            <c:ext xmlns:c16="http://schemas.microsoft.com/office/drawing/2014/chart" uri="{C3380CC4-5D6E-409C-BE32-E72D297353CC}">
              <c16:uniqueId val="{00000000-DBE9-4ABA-B18F-2AC6A706990E}"/>
            </c:ext>
          </c:extLst>
        </c:ser>
        <c:dLbls>
          <c:showLegendKey val="0"/>
          <c:showVal val="0"/>
          <c:showCatName val="0"/>
          <c:showSerName val="0"/>
          <c:showPercent val="0"/>
          <c:showBubbleSize val="0"/>
        </c:dLbls>
        <c:marker val="1"/>
        <c:smooth val="0"/>
        <c:axId val="98927360"/>
        <c:axId val="98929280"/>
      </c:lineChart>
      <c:catAx>
        <c:axId val="98927360"/>
        <c:scaling>
          <c:orientation val="minMax"/>
        </c:scaling>
        <c:delete val="0"/>
        <c:axPos val="b"/>
        <c:title>
          <c:tx>
            <c:rich>
              <a:bodyPr/>
              <a:lstStyle/>
              <a:p>
                <a:pPr>
                  <a:defRPr sz="800"/>
                </a:pPr>
                <a:r>
                  <a:rPr lang="en-US" sz="800"/>
                  <a:t>Semana Epidemiológica</a:t>
                </a:r>
              </a:p>
            </c:rich>
          </c:tx>
          <c:overlay val="0"/>
        </c:title>
        <c:majorTickMark val="out"/>
        <c:minorTickMark val="none"/>
        <c:tickLblPos val="nextTo"/>
        <c:txPr>
          <a:bodyPr/>
          <a:lstStyle/>
          <a:p>
            <a:pPr>
              <a:defRPr sz="800"/>
            </a:pPr>
            <a:endParaRPr lang="es-CO"/>
          </a:p>
        </c:txPr>
        <c:crossAx val="98929280"/>
        <c:crosses val="autoZero"/>
        <c:auto val="1"/>
        <c:lblAlgn val="ctr"/>
        <c:lblOffset val="100"/>
        <c:noMultiLvlLbl val="0"/>
      </c:catAx>
      <c:valAx>
        <c:axId val="98929280"/>
        <c:scaling>
          <c:orientation val="minMax"/>
        </c:scaling>
        <c:delete val="0"/>
        <c:axPos val="l"/>
        <c:title>
          <c:tx>
            <c:rich>
              <a:bodyPr rot="-5400000" vert="horz"/>
              <a:lstStyle/>
              <a:p>
                <a:pPr>
                  <a:defRPr sz="900"/>
                </a:pPr>
                <a:r>
                  <a:rPr lang="en-US" sz="900"/>
                  <a:t>Casos</a:t>
                </a:r>
              </a:p>
            </c:rich>
          </c:tx>
          <c:overlay val="0"/>
        </c:title>
        <c:numFmt formatCode="General" sourceLinked="1"/>
        <c:majorTickMark val="out"/>
        <c:minorTickMark val="none"/>
        <c:tickLblPos val="nextTo"/>
        <c:txPr>
          <a:bodyPr/>
          <a:lstStyle/>
          <a:p>
            <a:pPr>
              <a:defRPr sz="900"/>
            </a:pPr>
            <a:endParaRPr lang="es-CO"/>
          </a:p>
        </c:txPr>
        <c:crossAx val="98927360"/>
        <c:crosses val="autoZero"/>
        <c:crossBetween val="between"/>
      </c:valAx>
    </c:plotArea>
    <c:legend>
      <c:legendPos val="t"/>
      <c:overlay val="0"/>
      <c:txPr>
        <a:bodyPr/>
        <a:lstStyle/>
        <a:p>
          <a:pPr>
            <a:defRPr sz="8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'Pobl y FR'!$A$12:$A$17</c:f>
              <c:strCache>
                <c:ptCount val="6"/>
                <c:pt idx="0">
                  <c:v>Bisexual</c:v>
                </c:pt>
                <c:pt idx="1">
                  <c:v>Personas que se inyectan drogas</c:v>
                </c:pt>
                <c:pt idx="2">
                  <c:v>Contacto sexual con persona con diagnóstico de hepatitis B o C</c:v>
                </c:pt>
                <c:pt idx="3">
                  <c:v>Hijo de madre con HBsAg (+) o diagnóstico de hepatitis C</c:v>
                </c:pt>
                <c:pt idx="4">
                  <c:v>Más de un compañero sexual</c:v>
                </c:pt>
                <c:pt idx="5">
                  <c:v>Hombres que tienen sexo con hombres (HSH)</c:v>
                </c:pt>
              </c:strCache>
            </c:strRef>
          </c:cat>
          <c:val>
            <c:numRef>
              <c:f>'Pobl y FR'!$G$12:$G$17</c:f>
              <c:numCache>
                <c:formatCode>0.0</c:formatCode>
                <c:ptCount val="6"/>
                <c:pt idx="0">
                  <c:v>5.2631578947368416</c:v>
                </c:pt>
                <c:pt idx="1">
                  <c:v>5.2631578947368416</c:v>
                </c:pt>
                <c:pt idx="2">
                  <c:v>10.526315789473683</c:v>
                </c:pt>
                <c:pt idx="3">
                  <c:v>15.789473684210526</c:v>
                </c:pt>
                <c:pt idx="4">
                  <c:v>26.315789473684209</c:v>
                </c:pt>
                <c:pt idx="5">
                  <c:v>36.84210526315789</c:v>
                </c:pt>
              </c:numCache>
            </c:numRef>
          </c:val>
          <c:extLst>
            <c:ext xmlns:c16="http://schemas.microsoft.com/office/drawing/2014/chart" uri="{C3380CC4-5D6E-409C-BE32-E72D297353CC}">
              <c16:uniqueId val="{00000000-0A1A-4689-BCC7-FB5314C593A7}"/>
            </c:ext>
          </c:extLst>
        </c:ser>
        <c:dLbls>
          <c:dLblPos val="outEnd"/>
          <c:showLegendKey val="0"/>
          <c:showVal val="1"/>
          <c:showCatName val="0"/>
          <c:showSerName val="0"/>
          <c:showPercent val="0"/>
          <c:showBubbleSize val="0"/>
        </c:dLbls>
        <c:gapWidth val="150"/>
        <c:axId val="98857728"/>
        <c:axId val="98859648"/>
      </c:barChart>
      <c:catAx>
        <c:axId val="98857728"/>
        <c:scaling>
          <c:orientation val="minMax"/>
        </c:scaling>
        <c:delete val="0"/>
        <c:axPos val="l"/>
        <c:title>
          <c:tx>
            <c:rich>
              <a:bodyPr rot="-5400000" vert="horz"/>
              <a:lstStyle/>
              <a:p>
                <a:pPr>
                  <a:defRPr/>
                </a:pPr>
                <a:r>
                  <a:rPr lang="en-US"/>
                  <a:t>Poblaciones y factores de riesgo</a:t>
                </a:r>
              </a:p>
            </c:rich>
          </c:tx>
          <c:overlay val="0"/>
        </c:title>
        <c:numFmt formatCode="General" sourceLinked="0"/>
        <c:majorTickMark val="out"/>
        <c:minorTickMark val="none"/>
        <c:tickLblPos val="nextTo"/>
        <c:crossAx val="98859648"/>
        <c:crosses val="autoZero"/>
        <c:auto val="1"/>
        <c:lblAlgn val="ctr"/>
        <c:lblOffset val="100"/>
        <c:noMultiLvlLbl val="0"/>
      </c:catAx>
      <c:valAx>
        <c:axId val="98859648"/>
        <c:scaling>
          <c:orientation val="minMax"/>
        </c:scaling>
        <c:delete val="0"/>
        <c:axPos val="b"/>
        <c:title>
          <c:tx>
            <c:rich>
              <a:bodyPr/>
              <a:lstStyle/>
              <a:p>
                <a:pPr>
                  <a:defRPr/>
                </a:pPr>
                <a:r>
                  <a:rPr lang="en-US"/>
                  <a:t>Porcentaje</a:t>
                </a:r>
              </a:p>
            </c:rich>
          </c:tx>
          <c:overlay val="0"/>
        </c:title>
        <c:numFmt formatCode="0.0" sourceLinked="1"/>
        <c:majorTickMark val="out"/>
        <c:minorTickMark val="none"/>
        <c:tickLblPos val="nextTo"/>
        <c:crossAx val="98857728"/>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tx>
            <c:strRef>
              <c:f>Complicaciones!$G$3</c:f>
              <c:strCache>
                <c:ptCount val="1"/>
                <c:pt idx="0">
                  <c:v>%</c:v>
                </c:pt>
              </c:strCache>
            </c:strRef>
          </c:tx>
          <c:spPr>
            <a:solidFill>
              <a:schemeClr val="accent1"/>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Complicaciones!$A$4:$A$8</c:f>
              <c:strCache>
                <c:ptCount val="5"/>
                <c:pt idx="0">
                  <c:v>Falla hepática fulminante</c:v>
                </c:pt>
                <c:pt idx="1">
                  <c:v>Carcinoma hepático</c:v>
                </c:pt>
                <c:pt idx="2">
                  <c:v>Cirrosis hepática</c:v>
                </c:pt>
                <c:pt idx="3">
                  <c:v>Síndrome febril ictérico</c:v>
                </c:pt>
                <c:pt idx="4">
                  <c:v>Ninguna</c:v>
                </c:pt>
              </c:strCache>
            </c:strRef>
          </c:cat>
          <c:val>
            <c:numRef>
              <c:f>Complicaciones!$G$4:$G$8</c:f>
              <c:numCache>
                <c:formatCode>0.0</c:formatCode>
                <c:ptCount val="5"/>
                <c:pt idx="0">
                  <c:v>0</c:v>
                </c:pt>
                <c:pt idx="1">
                  <c:v>0</c:v>
                </c:pt>
                <c:pt idx="2">
                  <c:v>0</c:v>
                </c:pt>
                <c:pt idx="3">
                  <c:v>15</c:v>
                </c:pt>
                <c:pt idx="4">
                  <c:v>85</c:v>
                </c:pt>
              </c:numCache>
            </c:numRef>
          </c:val>
          <c:extLst>
            <c:ext xmlns:c16="http://schemas.microsoft.com/office/drawing/2014/chart" uri="{C3380CC4-5D6E-409C-BE32-E72D297353CC}">
              <c16:uniqueId val="{00000000-2F1C-4939-AEBE-926D21F63D0B}"/>
            </c:ext>
          </c:extLst>
        </c:ser>
        <c:dLbls>
          <c:showLegendKey val="0"/>
          <c:showVal val="0"/>
          <c:showCatName val="0"/>
          <c:showSerName val="0"/>
          <c:showPercent val="0"/>
          <c:showBubbleSize val="0"/>
        </c:dLbls>
        <c:gapWidth val="150"/>
        <c:axId val="99960704"/>
        <c:axId val="99966976"/>
      </c:barChart>
      <c:catAx>
        <c:axId val="99960704"/>
        <c:scaling>
          <c:orientation val="minMax"/>
        </c:scaling>
        <c:delete val="0"/>
        <c:axPos val="l"/>
        <c:title>
          <c:tx>
            <c:rich>
              <a:bodyPr rot="-5400000" vert="horz"/>
              <a:lstStyle/>
              <a:p>
                <a:pPr>
                  <a:defRPr sz="900"/>
                </a:pPr>
                <a:r>
                  <a:rPr lang="en-US" sz="900"/>
                  <a:t>Complicaciones</a:t>
                </a:r>
              </a:p>
            </c:rich>
          </c:tx>
          <c:overlay val="0"/>
        </c:title>
        <c:numFmt formatCode="General" sourceLinked="0"/>
        <c:majorTickMark val="out"/>
        <c:minorTickMark val="none"/>
        <c:tickLblPos val="nextTo"/>
        <c:txPr>
          <a:bodyPr/>
          <a:lstStyle/>
          <a:p>
            <a:pPr>
              <a:defRPr sz="900"/>
            </a:pPr>
            <a:endParaRPr lang="es-CO"/>
          </a:p>
        </c:txPr>
        <c:crossAx val="99966976"/>
        <c:crosses val="autoZero"/>
        <c:auto val="1"/>
        <c:lblAlgn val="ctr"/>
        <c:lblOffset val="100"/>
        <c:noMultiLvlLbl val="0"/>
      </c:catAx>
      <c:valAx>
        <c:axId val="99966976"/>
        <c:scaling>
          <c:orientation val="minMax"/>
        </c:scaling>
        <c:delete val="0"/>
        <c:axPos val="b"/>
        <c:title>
          <c:tx>
            <c:rich>
              <a:bodyPr/>
              <a:lstStyle/>
              <a:p>
                <a:pPr>
                  <a:defRPr sz="900"/>
                </a:pPr>
                <a:r>
                  <a:rPr lang="en-US" sz="900"/>
                  <a:t>Porcentaje</a:t>
                </a:r>
              </a:p>
            </c:rich>
          </c:tx>
          <c:overlay val="0"/>
        </c:title>
        <c:numFmt formatCode="0.0" sourceLinked="1"/>
        <c:majorTickMark val="out"/>
        <c:minorTickMark val="none"/>
        <c:tickLblPos val="nextTo"/>
        <c:txPr>
          <a:bodyPr/>
          <a:lstStyle/>
          <a:p>
            <a:pPr>
              <a:defRPr sz="900"/>
            </a:pPr>
            <a:endParaRPr lang="es-CO"/>
          </a:p>
        </c:txPr>
        <c:crossAx val="99960704"/>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'Clasif del caso'!$A$3:$A$8</c:f>
              <c:strCache>
                <c:ptCount val="6"/>
                <c:pt idx="0">
                  <c:v>Hepatitis B por transmisión materno infantil</c:v>
                </c:pt>
                <c:pt idx="1">
                  <c:v>Hepatitis coinfección B-D</c:v>
                </c:pt>
                <c:pt idx="2">
                  <c:v>Hepatitis B crónica</c:v>
                </c:pt>
                <c:pt idx="3">
                  <c:v>Hepatitis B aguda</c:v>
                </c:pt>
                <c:pt idx="4">
                  <c:v>Hepatitis B a clasificar</c:v>
                </c:pt>
                <c:pt idx="5">
                  <c:v>Hepatitis C</c:v>
                </c:pt>
              </c:strCache>
            </c:strRef>
          </c:cat>
          <c:val>
            <c:numRef>
              <c:f>'Clasif del caso'!$C$3:$C$8</c:f>
              <c:numCache>
                <c:formatCode>0.0</c:formatCode>
                <c:ptCount val="6"/>
                <c:pt idx="0">
                  <c:v>0</c:v>
                </c:pt>
                <c:pt idx="1">
                  <c:v>0</c:v>
                </c:pt>
                <c:pt idx="2">
                  <c:v>10</c:v>
                </c:pt>
                <c:pt idx="3">
                  <c:v>10</c:v>
                </c:pt>
                <c:pt idx="4">
                  <c:v>35</c:v>
                </c:pt>
                <c:pt idx="5">
                  <c:v>45</c:v>
                </c:pt>
              </c:numCache>
            </c:numRef>
          </c:val>
          <c:extLst>
            <c:ext xmlns:c16="http://schemas.microsoft.com/office/drawing/2014/chart" uri="{C3380CC4-5D6E-409C-BE32-E72D297353CC}">
              <c16:uniqueId val="{00000000-CD5B-43AE-85C5-1A6234C450C1}"/>
            </c:ext>
          </c:extLst>
        </c:ser>
        <c:dLbls>
          <c:dLblPos val="outEnd"/>
          <c:showLegendKey val="0"/>
          <c:showVal val="1"/>
          <c:showCatName val="0"/>
          <c:showSerName val="0"/>
          <c:showPercent val="0"/>
          <c:showBubbleSize val="0"/>
        </c:dLbls>
        <c:gapWidth val="150"/>
        <c:axId val="99987840"/>
        <c:axId val="99989760"/>
      </c:barChart>
      <c:catAx>
        <c:axId val="99987840"/>
        <c:scaling>
          <c:orientation val="minMax"/>
        </c:scaling>
        <c:delete val="0"/>
        <c:axPos val="l"/>
        <c:title>
          <c:tx>
            <c:rich>
              <a:bodyPr rot="-5400000" vert="horz"/>
              <a:lstStyle/>
              <a:p>
                <a:pPr>
                  <a:defRPr sz="900"/>
                </a:pPr>
                <a:r>
                  <a:rPr lang="es-CO" sz="900"/>
                  <a:t>Tipo de hepatitis</a:t>
                </a:r>
              </a:p>
            </c:rich>
          </c:tx>
          <c:overlay val="0"/>
        </c:title>
        <c:numFmt formatCode="General" sourceLinked="0"/>
        <c:majorTickMark val="out"/>
        <c:minorTickMark val="none"/>
        <c:tickLblPos val="nextTo"/>
        <c:txPr>
          <a:bodyPr/>
          <a:lstStyle/>
          <a:p>
            <a:pPr>
              <a:defRPr sz="900"/>
            </a:pPr>
            <a:endParaRPr lang="es-CO"/>
          </a:p>
        </c:txPr>
        <c:crossAx val="99989760"/>
        <c:crosses val="autoZero"/>
        <c:auto val="1"/>
        <c:lblAlgn val="ctr"/>
        <c:lblOffset val="100"/>
        <c:noMultiLvlLbl val="0"/>
      </c:catAx>
      <c:valAx>
        <c:axId val="99989760"/>
        <c:scaling>
          <c:orientation val="minMax"/>
        </c:scaling>
        <c:delete val="0"/>
        <c:axPos val="b"/>
        <c:title>
          <c:tx>
            <c:rich>
              <a:bodyPr/>
              <a:lstStyle/>
              <a:p>
                <a:pPr>
                  <a:defRPr sz="900"/>
                </a:pPr>
                <a:r>
                  <a:rPr lang="es-CO" sz="900"/>
                  <a:t>Porcentaje</a:t>
                </a:r>
              </a:p>
            </c:rich>
          </c:tx>
          <c:overlay val="0"/>
        </c:title>
        <c:numFmt formatCode="0.0" sourceLinked="1"/>
        <c:majorTickMark val="out"/>
        <c:minorTickMark val="none"/>
        <c:tickLblPos val="nextTo"/>
        <c:txPr>
          <a:bodyPr/>
          <a:lstStyle/>
          <a:p>
            <a:pPr>
              <a:defRPr sz="900"/>
            </a:pPr>
            <a:endParaRPr lang="es-CO"/>
          </a:p>
        </c:txPr>
        <c:crossAx val="99987840"/>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endémico'!$A$77</c:f>
              <c:strCache>
                <c:ptCount val="1"/>
                <c:pt idx="0">
                  <c:v>Percentil 75</c:v>
                </c:pt>
              </c:strCache>
            </c:strRef>
          </c:tx>
          <c:spPr>
            <a:solidFill>
              <a:srgbClr val="C00000"/>
            </a:solidFill>
            <a:ln w="25400">
              <a:solidFill>
                <a:srgbClr val="FF0000"/>
              </a:solidFill>
              <a:prstDash val="solid"/>
            </a:ln>
          </c:spPr>
          <c:val>
            <c:numRef>
              <c:f>'Canal endémico'!$B$77:$BA$77</c:f>
              <c:numCache>
                <c:formatCode>0.0</c:formatCode>
                <c:ptCount val="52"/>
                <c:pt idx="0">
                  <c:v>41</c:v>
                </c:pt>
                <c:pt idx="1">
                  <c:v>43</c:v>
                </c:pt>
                <c:pt idx="2">
                  <c:v>39</c:v>
                </c:pt>
                <c:pt idx="3">
                  <c:v>33</c:v>
                </c:pt>
                <c:pt idx="4">
                  <c:v>48</c:v>
                </c:pt>
                <c:pt idx="5">
                  <c:v>45</c:v>
                </c:pt>
                <c:pt idx="6">
                  <c:v>57</c:v>
                </c:pt>
                <c:pt idx="7">
                  <c:v>50</c:v>
                </c:pt>
                <c:pt idx="8">
                  <c:v>57</c:v>
                </c:pt>
                <c:pt idx="9">
                  <c:v>59</c:v>
                </c:pt>
                <c:pt idx="10">
                  <c:v>54</c:v>
                </c:pt>
                <c:pt idx="11">
                  <c:v>66</c:v>
                </c:pt>
                <c:pt idx="12">
                  <c:v>48</c:v>
                </c:pt>
                <c:pt idx="13">
                  <c:v>51</c:v>
                </c:pt>
                <c:pt idx="14">
                  <c:v>49</c:v>
                </c:pt>
                <c:pt idx="15">
                  <c:v>45</c:v>
                </c:pt>
                <c:pt idx="16">
                  <c:v>44</c:v>
                </c:pt>
                <c:pt idx="17">
                  <c:v>50</c:v>
                </c:pt>
                <c:pt idx="18">
                  <c:v>52</c:v>
                </c:pt>
                <c:pt idx="19">
                  <c:v>52</c:v>
                </c:pt>
                <c:pt idx="20">
                  <c:v>46</c:v>
                </c:pt>
                <c:pt idx="21">
                  <c:v>46</c:v>
                </c:pt>
                <c:pt idx="22">
                  <c:v>46</c:v>
                </c:pt>
                <c:pt idx="23">
                  <c:v>45</c:v>
                </c:pt>
                <c:pt idx="24">
                  <c:v>42</c:v>
                </c:pt>
                <c:pt idx="25">
                  <c:v>42</c:v>
                </c:pt>
                <c:pt idx="26">
                  <c:v>38</c:v>
                </c:pt>
                <c:pt idx="27">
                  <c:v>47</c:v>
                </c:pt>
                <c:pt idx="28">
                  <c:v>51</c:v>
                </c:pt>
                <c:pt idx="29">
                  <c:v>45</c:v>
                </c:pt>
                <c:pt idx="30">
                  <c:v>47</c:v>
                </c:pt>
                <c:pt idx="31">
                  <c:v>52</c:v>
                </c:pt>
                <c:pt idx="32">
                  <c:v>49</c:v>
                </c:pt>
                <c:pt idx="33">
                  <c:v>42</c:v>
                </c:pt>
                <c:pt idx="34">
                  <c:v>54</c:v>
                </c:pt>
                <c:pt idx="35">
                  <c:v>54</c:v>
                </c:pt>
                <c:pt idx="36">
                  <c:v>61</c:v>
                </c:pt>
                <c:pt idx="37">
                  <c:v>50</c:v>
                </c:pt>
                <c:pt idx="38">
                  <c:v>42</c:v>
                </c:pt>
                <c:pt idx="39">
                  <c:v>54</c:v>
                </c:pt>
                <c:pt idx="40">
                  <c:v>53</c:v>
                </c:pt>
                <c:pt idx="41">
                  <c:v>51</c:v>
                </c:pt>
                <c:pt idx="42">
                  <c:v>41</c:v>
                </c:pt>
                <c:pt idx="43">
                  <c:v>53</c:v>
                </c:pt>
                <c:pt idx="44">
                  <c:v>49</c:v>
                </c:pt>
                <c:pt idx="45">
                  <c:v>53</c:v>
                </c:pt>
                <c:pt idx="46">
                  <c:v>55</c:v>
                </c:pt>
                <c:pt idx="47">
                  <c:v>46</c:v>
                </c:pt>
                <c:pt idx="48">
                  <c:v>39</c:v>
                </c:pt>
                <c:pt idx="49">
                  <c:v>40</c:v>
                </c:pt>
                <c:pt idx="50">
                  <c:v>39</c:v>
                </c:pt>
                <c:pt idx="51">
                  <c:v>48</c:v>
                </c:pt>
              </c:numCache>
            </c:numRef>
          </c:val>
          <c:extLst>
            <c:ext xmlns:c16="http://schemas.microsoft.com/office/drawing/2014/chart" uri="{C3380CC4-5D6E-409C-BE32-E72D297353CC}">
              <c16:uniqueId val="{00000002-5A99-4791-8253-E45CCB0CC22F}"/>
            </c:ext>
          </c:extLst>
        </c:ser>
        <c:ser>
          <c:idx val="1"/>
          <c:order val="2"/>
          <c:tx>
            <c:strRef>
              <c:f>'Canal endémico'!$A$75</c:f>
              <c:strCache>
                <c:ptCount val="1"/>
                <c:pt idx="0">
                  <c:v>Mediana</c:v>
                </c:pt>
              </c:strCache>
            </c:strRef>
          </c:tx>
          <c:spPr>
            <a:ln w="28575" cap="rnd">
              <a:solidFill>
                <a:schemeClr val="accent4"/>
              </a:solidFill>
              <a:round/>
            </a:ln>
            <a:effectLst/>
          </c:spPr>
          <c:val>
            <c:numRef>
              <c:f>'Canal endémico'!$B$75:$BA$75</c:f>
              <c:numCache>
                <c:formatCode>0.0</c:formatCode>
                <c:ptCount val="52"/>
                <c:pt idx="0">
                  <c:v>35</c:v>
                </c:pt>
                <c:pt idx="1">
                  <c:v>38</c:v>
                </c:pt>
                <c:pt idx="2">
                  <c:v>37</c:v>
                </c:pt>
                <c:pt idx="3">
                  <c:v>33</c:v>
                </c:pt>
              </c:numCache>
            </c:numRef>
          </c:val>
          <c:extLst>
            <c:ext xmlns:c16="http://schemas.microsoft.com/office/drawing/2014/chart" uri="{C3380CC4-5D6E-409C-BE32-E72D297353CC}">
              <c16:uniqueId val="{00000000-5A99-4791-8253-E45CCB0CC22F}"/>
            </c:ext>
          </c:extLst>
        </c:ser>
        <c:ser>
          <c:idx val="2"/>
          <c:order val="3"/>
          <c:tx>
            <c:strRef>
              <c:f>'Canal endémico'!$A$76</c:f>
              <c:strCache>
                <c:ptCount val="1"/>
                <c:pt idx="0">
                  <c:v>Percentil 25</c:v>
                </c:pt>
              </c:strCache>
            </c:strRef>
          </c:tx>
          <c:spPr>
            <a:solidFill>
              <a:srgbClr val="92D050"/>
            </a:solidFill>
            <a:ln w="28575" cap="rnd">
              <a:solidFill>
                <a:schemeClr val="accent6"/>
              </a:solidFill>
              <a:round/>
            </a:ln>
            <a:effectLst/>
          </c:spPr>
          <c:val>
            <c:numRef>
              <c:f>'Canal endémico'!$B$76:$BA$76</c:f>
              <c:numCache>
                <c:formatCode>0.0</c:formatCode>
                <c:ptCount val="52"/>
                <c:pt idx="0">
                  <c:v>24</c:v>
                </c:pt>
                <c:pt idx="1">
                  <c:v>36</c:v>
                </c:pt>
                <c:pt idx="2">
                  <c:v>30</c:v>
                </c:pt>
                <c:pt idx="3">
                  <c:v>30</c:v>
                </c:pt>
                <c:pt idx="4">
                  <c:v>39</c:v>
                </c:pt>
                <c:pt idx="5">
                  <c:v>40</c:v>
                </c:pt>
                <c:pt idx="6">
                  <c:v>48</c:v>
                </c:pt>
                <c:pt idx="7">
                  <c:v>47</c:v>
                </c:pt>
                <c:pt idx="8">
                  <c:v>44</c:v>
                </c:pt>
                <c:pt idx="9">
                  <c:v>41</c:v>
                </c:pt>
                <c:pt idx="10">
                  <c:v>51</c:v>
                </c:pt>
                <c:pt idx="11">
                  <c:v>45</c:v>
                </c:pt>
                <c:pt idx="12">
                  <c:v>34</c:v>
                </c:pt>
                <c:pt idx="13">
                  <c:v>26</c:v>
                </c:pt>
                <c:pt idx="14">
                  <c:v>34</c:v>
                </c:pt>
                <c:pt idx="15">
                  <c:v>35</c:v>
                </c:pt>
                <c:pt idx="16">
                  <c:v>41</c:v>
                </c:pt>
                <c:pt idx="17">
                  <c:v>33</c:v>
                </c:pt>
                <c:pt idx="18">
                  <c:v>40</c:v>
                </c:pt>
                <c:pt idx="19">
                  <c:v>36</c:v>
                </c:pt>
                <c:pt idx="20">
                  <c:v>46</c:v>
                </c:pt>
                <c:pt idx="21">
                  <c:v>38</c:v>
                </c:pt>
                <c:pt idx="22">
                  <c:v>41</c:v>
                </c:pt>
                <c:pt idx="23">
                  <c:v>37</c:v>
                </c:pt>
                <c:pt idx="24">
                  <c:v>34</c:v>
                </c:pt>
                <c:pt idx="25">
                  <c:v>40</c:v>
                </c:pt>
                <c:pt idx="26">
                  <c:v>28</c:v>
                </c:pt>
                <c:pt idx="27">
                  <c:v>47</c:v>
                </c:pt>
                <c:pt idx="28">
                  <c:v>40</c:v>
                </c:pt>
                <c:pt idx="29">
                  <c:v>37</c:v>
                </c:pt>
                <c:pt idx="30">
                  <c:v>43</c:v>
                </c:pt>
                <c:pt idx="31">
                  <c:v>44</c:v>
                </c:pt>
                <c:pt idx="32">
                  <c:v>41</c:v>
                </c:pt>
                <c:pt idx="33">
                  <c:v>38</c:v>
                </c:pt>
                <c:pt idx="34">
                  <c:v>52</c:v>
                </c:pt>
                <c:pt idx="35">
                  <c:v>50</c:v>
                </c:pt>
                <c:pt idx="36">
                  <c:v>42</c:v>
                </c:pt>
                <c:pt idx="37">
                  <c:v>37</c:v>
                </c:pt>
                <c:pt idx="38">
                  <c:v>40</c:v>
                </c:pt>
                <c:pt idx="39">
                  <c:v>46</c:v>
                </c:pt>
                <c:pt idx="40">
                  <c:v>43</c:v>
                </c:pt>
                <c:pt idx="41">
                  <c:v>39</c:v>
                </c:pt>
                <c:pt idx="42">
                  <c:v>35</c:v>
                </c:pt>
                <c:pt idx="43">
                  <c:v>37</c:v>
                </c:pt>
                <c:pt idx="44">
                  <c:v>36</c:v>
                </c:pt>
                <c:pt idx="45">
                  <c:v>32</c:v>
                </c:pt>
                <c:pt idx="46">
                  <c:v>33</c:v>
                </c:pt>
                <c:pt idx="47">
                  <c:v>40</c:v>
                </c:pt>
                <c:pt idx="48">
                  <c:v>34</c:v>
                </c:pt>
                <c:pt idx="49">
                  <c:v>38</c:v>
                </c:pt>
                <c:pt idx="50">
                  <c:v>35</c:v>
                </c:pt>
                <c:pt idx="51">
                  <c:v>33</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98716288"/>
        <c:axId val="98718848"/>
      </c:areaChart>
      <c:scatterChart>
        <c:scatterStyle val="lineMarker"/>
        <c:varyColors val="0"/>
        <c:ser>
          <c:idx val="0"/>
          <c:order val="0"/>
          <c:tx>
            <c:strRef>
              <c:f>'Canal endémico'!$A$74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endémico'!$B$74:$BA$74</c:f>
              <c:numCache>
                <c:formatCode>General</c:formatCode>
                <c:ptCount val="52"/>
                <c:pt idx="0">
                  <c:v>47</c:v>
                </c:pt>
                <c:pt idx="1">
                  <c:v>32</c:v>
                </c:pt>
                <c:pt idx="2">
                  <c:v>35</c:v>
                </c:pt>
                <c:pt idx="3">
                  <c:v>38</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98716288"/>
        <c:axId val="98718848"/>
      </c:scatterChart>
      <c:catAx>
        <c:axId val="98716288"/>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98718848"/>
        <c:crosses val="autoZero"/>
        <c:auto val="1"/>
        <c:lblAlgn val="ctr"/>
        <c:lblOffset val="100"/>
        <c:noMultiLvlLbl val="0"/>
      </c:catAx>
      <c:valAx>
        <c:axId val="98718848"/>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98716288"/>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endémico'!$A$74</c:f>
              <c:strCache>
                <c:ptCount val="1"/>
                <c:pt idx="0">
                  <c:v>2023</c:v>
                </c:pt>
              </c:strCache>
            </c:strRef>
          </c:tx>
          <c:spPr>
            <a:solidFill>
              <a:srgbClr val="0070C0"/>
            </a:solidFill>
          </c:spPr>
          <c:invertIfNegative val="0"/>
          <c:val>
            <c:numRef>
              <c:f>'Canal endémico'!$B$74:$BA$74</c:f>
              <c:numCache>
                <c:formatCode>General</c:formatCode>
                <c:ptCount val="52"/>
                <c:pt idx="0">
                  <c:v>47</c:v>
                </c:pt>
                <c:pt idx="1">
                  <c:v>32</c:v>
                </c:pt>
                <c:pt idx="2">
                  <c:v>35</c:v>
                </c:pt>
                <c:pt idx="3">
                  <c:v>38</c:v>
                </c:pt>
              </c:numCache>
            </c:numRef>
          </c:val>
          <c:extLst>
            <c:ext xmlns:c16="http://schemas.microsoft.com/office/drawing/2014/chart" uri="{C3380CC4-5D6E-409C-BE32-E72D297353CC}">
              <c16:uniqueId val="{00000000-D22B-41FA-8B3D-36618CEF458A}"/>
            </c:ext>
          </c:extLst>
        </c:ser>
        <c:dLbls>
          <c:showLegendKey val="0"/>
          <c:showVal val="0"/>
          <c:showCatName val="0"/>
          <c:showSerName val="0"/>
          <c:showPercent val="0"/>
          <c:showBubbleSize val="0"/>
        </c:dLbls>
        <c:gapWidth val="5"/>
        <c:axId val="98641024"/>
        <c:axId val="98642944"/>
      </c:barChart>
      <c:lineChart>
        <c:grouping val="standard"/>
        <c:varyColors val="0"/>
        <c:ser>
          <c:idx val="3"/>
          <c:order val="0"/>
          <c:tx>
            <c:strRef>
              <c:f>'Canal endémico'!$A$71</c:f>
              <c:strCache>
                <c:ptCount val="1"/>
                <c:pt idx="0">
                  <c:v>2020</c:v>
                </c:pt>
              </c:strCache>
            </c:strRef>
          </c:tx>
          <c:marker>
            <c:symbol val="none"/>
          </c:marker>
          <c:val>
            <c:numRef>
              <c:f>'Canal endémico'!$B$71:$BA$71</c:f>
              <c:numCache>
                <c:formatCode>General</c:formatCode>
                <c:ptCount val="52"/>
                <c:pt idx="0">
                  <c:v>42</c:v>
                </c:pt>
                <c:pt idx="1">
                  <c:v>49</c:v>
                </c:pt>
                <c:pt idx="2">
                  <c:v>37</c:v>
                </c:pt>
                <c:pt idx="3">
                  <c:v>41</c:v>
                </c:pt>
                <c:pt idx="4">
                  <c:v>50</c:v>
                </c:pt>
                <c:pt idx="5">
                  <c:v>49</c:v>
                </c:pt>
                <c:pt idx="6">
                  <c:v>42</c:v>
                </c:pt>
                <c:pt idx="7">
                  <c:v>56</c:v>
                </c:pt>
                <c:pt idx="8">
                  <c:v>60</c:v>
                </c:pt>
                <c:pt idx="9">
                  <c:v>59</c:v>
                </c:pt>
                <c:pt idx="10">
                  <c:v>57</c:v>
                </c:pt>
                <c:pt idx="11">
                  <c:v>48</c:v>
                </c:pt>
                <c:pt idx="12">
                  <c:v>34</c:v>
                </c:pt>
                <c:pt idx="13">
                  <c:v>15</c:v>
                </c:pt>
                <c:pt idx="14">
                  <c:v>34</c:v>
                </c:pt>
                <c:pt idx="15">
                  <c:v>35</c:v>
                </c:pt>
                <c:pt idx="16">
                  <c:v>43</c:v>
                </c:pt>
                <c:pt idx="17">
                  <c:v>22</c:v>
                </c:pt>
                <c:pt idx="18">
                  <c:v>40</c:v>
                </c:pt>
                <c:pt idx="19">
                  <c:v>36</c:v>
                </c:pt>
                <c:pt idx="20">
                  <c:v>46</c:v>
                </c:pt>
                <c:pt idx="21">
                  <c:v>46</c:v>
                </c:pt>
                <c:pt idx="22">
                  <c:v>38</c:v>
                </c:pt>
                <c:pt idx="23">
                  <c:v>37</c:v>
                </c:pt>
                <c:pt idx="24">
                  <c:v>34</c:v>
                </c:pt>
                <c:pt idx="25">
                  <c:v>41</c:v>
                </c:pt>
                <c:pt idx="26">
                  <c:v>28</c:v>
                </c:pt>
                <c:pt idx="27">
                  <c:v>47</c:v>
                </c:pt>
                <c:pt idx="28">
                  <c:v>40</c:v>
                </c:pt>
                <c:pt idx="29">
                  <c:v>32</c:v>
                </c:pt>
                <c:pt idx="30">
                  <c:v>35</c:v>
                </c:pt>
                <c:pt idx="31">
                  <c:v>30</c:v>
                </c:pt>
                <c:pt idx="32">
                  <c:v>43</c:v>
                </c:pt>
                <c:pt idx="33">
                  <c:v>35</c:v>
                </c:pt>
                <c:pt idx="34">
                  <c:v>29</c:v>
                </c:pt>
                <c:pt idx="35">
                  <c:v>35</c:v>
                </c:pt>
                <c:pt idx="36">
                  <c:v>42</c:v>
                </c:pt>
                <c:pt idx="37">
                  <c:v>32</c:v>
                </c:pt>
                <c:pt idx="38">
                  <c:v>36</c:v>
                </c:pt>
                <c:pt idx="39">
                  <c:v>30</c:v>
                </c:pt>
                <c:pt idx="40">
                  <c:v>33</c:v>
                </c:pt>
                <c:pt idx="41">
                  <c:v>39</c:v>
                </c:pt>
                <c:pt idx="42">
                  <c:v>35</c:v>
                </c:pt>
                <c:pt idx="43">
                  <c:v>36</c:v>
                </c:pt>
                <c:pt idx="44">
                  <c:v>33</c:v>
                </c:pt>
                <c:pt idx="45">
                  <c:v>32</c:v>
                </c:pt>
                <c:pt idx="46">
                  <c:v>33</c:v>
                </c:pt>
                <c:pt idx="47">
                  <c:v>30</c:v>
                </c:pt>
                <c:pt idx="48">
                  <c:v>31</c:v>
                </c:pt>
                <c:pt idx="49">
                  <c:v>40</c:v>
                </c:pt>
                <c:pt idx="50">
                  <c:v>35</c:v>
                </c:pt>
                <c:pt idx="51">
                  <c:v>21</c:v>
                </c:pt>
              </c:numCache>
            </c:numRef>
          </c:val>
          <c:smooth val="0"/>
          <c:extLst>
            <c:ext xmlns:c16="http://schemas.microsoft.com/office/drawing/2014/chart" uri="{C3380CC4-5D6E-409C-BE32-E72D297353CC}">
              <c16:uniqueId val="{00000002-5F54-6843-BFD9-CAA09CBC43B7}"/>
            </c:ext>
          </c:extLst>
        </c:ser>
        <c:ser>
          <c:idx val="4"/>
          <c:order val="1"/>
          <c:tx>
            <c:strRef>
              <c:f>'Canal endémico'!$A$72</c:f>
              <c:strCache>
                <c:ptCount val="1"/>
                <c:pt idx="0">
                  <c:v>2021</c:v>
                </c:pt>
              </c:strCache>
            </c:strRef>
          </c:tx>
          <c:marker>
            <c:symbol val="none"/>
          </c:marker>
          <c:val>
            <c:numRef>
              <c:f>'Canal endémico'!$B$72:$BA$72</c:f>
              <c:numCache>
                <c:formatCode>General</c:formatCode>
                <c:ptCount val="52"/>
                <c:pt idx="0">
                  <c:v>24</c:v>
                </c:pt>
                <c:pt idx="1">
                  <c:v>38</c:v>
                </c:pt>
                <c:pt idx="2">
                  <c:v>39</c:v>
                </c:pt>
                <c:pt idx="3">
                  <c:v>33</c:v>
                </c:pt>
                <c:pt idx="4">
                  <c:v>42</c:v>
                </c:pt>
                <c:pt idx="5">
                  <c:v>38</c:v>
                </c:pt>
                <c:pt idx="6">
                  <c:v>49</c:v>
                </c:pt>
                <c:pt idx="7">
                  <c:v>47</c:v>
                </c:pt>
                <c:pt idx="8">
                  <c:v>31</c:v>
                </c:pt>
                <c:pt idx="9">
                  <c:v>40</c:v>
                </c:pt>
                <c:pt idx="10">
                  <c:v>51</c:v>
                </c:pt>
                <c:pt idx="11">
                  <c:v>37</c:v>
                </c:pt>
                <c:pt idx="12">
                  <c:v>34</c:v>
                </c:pt>
                <c:pt idx="13">
                  <c:v>26</c:v>
                </c:pt>
                <c:pt idx="14">
                  <c:v>28</c:v>
                </c:pt>
                <c:pt idx="15">
                  <c:v>28</c:v>
                </c:pt>
                <c:pt idx="16">
                  <c:v>29</c:v>
                </c:pt>
                <c:pt idx="17">
                  <c:v>33</c:v>
                </c:pt>
                <c:pt idx="18">
                  <c:v>27</c:v>
                </c:pt>
                <c:pt idx="19">
                  <c:v>47</c:v>
                </c:pt>
                <c:pt idx="20">
                  <c:v>46</c:v>
                </c:pt>
                <c:pt idx="21">
                  <c:v>39</c:v>
                </c:pt>
                <c:pt idx="22">
                  <c:v>42</c:v>
                </c:pt>
                <c:pt idx="23">
                  <c:v>23</c:v>
                </c:pt>
                <c:pt idx="24">
                  <c:v>36</c:v>
                </c:pt>
                <c:pt idx="25">
                  <c:v>35</c:v>
                </c:pt>
                <c:pt idx="26">
                  <c:v>53</c:v>
                </c:pt>
                <c:pt idx="27">
                  <c:v>34</c:v>
                </c:pt>
                <c:pt idx="28">
                  <c:v>47</c:v>
                </c:pt>
                <c:pt idx="29">
                  <c:v>37</c:v>
                </c:pt>
                <c:pt idx="30">
                  <c:v>43</c:v>
                </c:pt>
                <c:pt idx="31">
                  <c:v>51</c:v>
                </c:pt>
                <c:pt idx="32">
                  <c:v>40</c:v>
                </c:pt>
                <c:pt idx="33">
                  <c:v>42</c:v>
                </c:pt>
                <c:pt idx="34">
                  <c:v>53</c:v>
                </c:pt>
                <c:pt idx="35">
                  <c:v>55</c:v>
                </c:pt>
                <c:pt idx="36">
                  <c:v>62</c:v>
                </c:pt>
                <c:pt idx="37">
                  <c:v>45</c:v>
                </c:pt>
                <c:pt idx="38">
                  <c:v>42</c:v>
                </c:pt>
                <c:pt idx="39">
                  <c:v>54</c:v>
                </c:pt>
                <c:pt idx="40">
                  <c:v>54</c:v>
                </c:pt>
                <c:pt idx="41">
                  <c:v>51</c:v>
                </c:pt>
                <c:pt idx="42">
                  <c:v>33</c:v>
                </c:pt>
                <c:pt idx="43">
                  <c:v>52</c:v>
                </c:pt>
                <c:pt idx="44">
                  <c:v>49</c:v>
                </c:pt>
                <c:pt idx="45">
                  <c:v>40</c:v>
                </c:pt>
                <c:pt idx="46">
                  <c:v>28</c:v>
                </c:pt>
                <c:pt idx="47">
                  <c:v>48</c:v>
                </c:pt>
                <c:pt idx="48">
                  <c:v>39</c:v>
                </c:pt>
                <c:pt idx="49">
                  <c:v>40</c:v>
                </c:pt>
                <c:pt idx="50">
                  <c:v>34</c:v>
                </c:pt>
                <c:pt idx="51">
                  <c:v>33</c:v>
                </c:pt>
              </c:numCache>
            </c:numRef>
          </c:val>
          <c:smooth val="0"/>
          <c:extLst>
            <c:ext xmlns:c16="http://schemas.microsoft.com/office/drawing/2014/chart" uri="{C3380CC4-5D6E-409C-BE32-E72D297353CC}">
              <c16:uniqueId val="{00000000-1F80-5945-B302-D68D8D031777}"/>
            </c:ext>
          </c:extLst>
        </c:ser>
        <c:ser>
          <c:idx val="0"/>
          <c:order val="2"/>
          <c:tx>
            <c:strRef>
              <c:f>'Canal endémico'!$A$73</c:f>
              <c:strCache>
                <c:ptCount val="1"/>
                <c:pt idx="0">
                  <c:v>2022</c:v>
                </c:pt>
              </c:strCache>
            </c:strRef>
          </c:tx>
          <c:marker>
            <c:symbol val="none"/>
          </c:marker>
          <c:val>
            <c:numRef>
              <c:f>'Canal endémico'!$B$73:$BA$73</c:f>
              <c:numCache>
                <c:formatCode>General</c:formatCode>
                <c:ptCount val="52"/>
                <c:pt idx="0">
                  <c:v>24</c:v>
                </c:pt>
                <c:pt idx="1">
                  <c:v>43</c:v>
                </c:pt>
                <c:pt idx="2">
                  <c:v>30</c:v>
                </c:pt>
                <c:pt idx="3">
                  <c:v>22</c:v>
                </c:pt>
                <c:pt idx="4">
                  <c:v>39</c:v>
                </c:pt>
                <c:pt idx="5">
                  <c:v>45</c:v>
                </c:pt>
                <c:pt idx="6">
                  <c:v>67</c:v>
                </c:pt>
                <c:pt idx="7">
                  <c:v>50</c:v>
                </c:pt>
                <c:pt idx="8">
                  <c:v>57</c:v>
                </c:pt>
                <c:pt idx="9">
                  <c:v>70</c:v>
                </c:pt>
                <c:pt idx="10">
                  <c:v>53</c:v>
                </c:pt>
                <c:pt idx="11">
                  <c:v>67</c:v>
                </c:pt>
                <c:pt idx="12">
                  <c:v>51</c:v>
                </c:pt>
                <c:pt idx="13">
                  <c:v>53</c:v>
                </c:pt>
                <c:pt idx="14">
                  <c:v>49</c:v>
                </c:pt>
                <c:pt idx="15">
                  <c:v>57</c:v>
                </c:pt>
                <c:pt idx="16">
                  <c:v>44</c:v>
                </c:pt>
                <c:pt idx="17">
                  <c:v>58</c:v>
                </c:pt>
                <c:pt idx="18">
                  <c:v>56</c:v>
                </c:pt>
                <c:pt idx="19">
                  <c:v>57</c:v>
                </c:pt>
                <c:pt idx="20">
                  <c:v>49</c:v>
                </c:pt>
                <c:pt idx="21">
                  <c:v>49</c:v>
                </c:pt>
                <c:pt idx="22">
                  <c:v>58</c:v>
                </c:pt>
                <c:pt idx="23">
                  <c:v>45</c:v>
                </c:pt>
                <c:pt idx="24">
                  <c:v>30</c:v>
                </c:pt>
                <c:pt idx="25">
                  <c:v>43</c:v>
                </c:pt>
                <c:pt idx="26">
                  <c:v>35</c:v>
                </c:pt>
                <c:pt idx="27">
                  <c:v>47</c:v>
                </c:pt>
                <c:pt idx="28">
                  <c:v>53</c:v>
                </c:pt>
                <c:pt idx="29">
                  <c:v>45</c:v>
                </c:pt>
                <c:pt idx="30">
                  <c:v>47</c:v>
                </c:pt>
                <c:pt idx="31">
                  <c:v>44</c:v>
                </c:pt>
                <c:pt idx="32">
                  <c:v>49</c:v>
                </c:pt>
                <c:pt idx="33">
                  <c:v>53</c:v>
                </c:pt>
                <c:pt idx="34">
                  <c:v>62</c:v>
                </c:pt>
                <c:pt idx="35">
                  <c:v>51</c:v>
                </c:pt>
                <c:pt idx="36">
                  <c:v>57</c:v>
                </c:pt>
                <c:pt idx="37">
                  <c:v>63</c:v>
                </c:pt>
                <c:pt idx="38">
                  <c:v>74</c:v>
                </c:pt>
                <c:pt idx="39">
                  <c:v>58</c:v>
                </c:pt>
                <c:pt idx="40">
                  <c:v>52</c:v>
                </c:pt>
                <c:pt idx="41">
                  <c:v>55</c:v>
                </c:pt>
                <c:pt idx="42">
                  <c:v>52</c:v>
                </c:pt>
                <c:pt idx="43">
                  <c:v>53</c:v>
                </c:pt>
                <c:pt idx="44">
                  <c:v>46</c:v>
                </c:pt>
                <c:pt idx="45">
                  <c:v>53</c:v>
                </c:pt>
                <c:pt idx="46">
                  <c:v>52</c:v>
                </c:pt>
                <c:pt idx="47">
                  <c:v>46</c:v>
                </c:pt>
                <c:pt idx="48">
                  <c:v>38</c:v>
                </c:pt>
                <c:pt idx="49">
                  <c:v>38</c:v>
                </c:pt>
                <c:pt idx="50">
                  <c:v>38</c:v>
                </c:pt>
                <c:pt idx="51">
                  <c:v>54</c:v>
                </c:pt>
              </c:numCache>
            </c:numRef>
          </c:val>
          <c:smooth val="0"/>
          <c:extLst>
            <c:ext xmlns:c16="http://schemas.microsoft.com/office/drawing/2014/chart" uri="{C3380CC4-5D6E-409C-BE32-E72D297353CC}">
              <c16:uniqueId val="{00000000-5377-41CC-8AF3-13D1BD5010C8}"/>
            </c:ext>
          </c:extLst>
        </c:ser>
        <c:dLbls>
          <c:showLegendKey val="0"/>
          <c:showVal val="0"/>
          <c:showCatName val="0"/>
          <c:showSerName val="0"/>
          <c:showPercent val="0"/>
          <c:showBubbleSize val="0"/>
        </c:dLbls>
        <c:marker val="1"/>
        <c:smooth val="0"/>
        <c:axId val="98641024"/>
        <c:axId val="98642944"/>
      </c:lineChart>
      <c:catAx>
        <c:axId val="98641024"/>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98642944"/>
        <c:crosses val="autoZero"/>
        <c:auto val="1"/>
        <c:lblAlgn val="ctr"/>
        <c:lblOffset val="100"/>
        <c:noMultiLvlLbl val="0"/>
      </c:catAx>
      <c:valAx>
        <c:axId val="98642944"/>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98641024"/>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1" name="Google Shape;91;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8" name="Google Shape;408;p1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No olvidar indicador de brotes</a:t>
            </a:r>
            <a:endParaRPr/>
          </a:p>
        </p:txBody>
      </p:sp>
      <p:sp>
        <p:nvSpPr>
          <p:cNvPr id="439" name="Google Shape;439;p1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36" name="Google Shape;536;p1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1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1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03" name="Google Shape;603;p1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1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41" name="Google Shape;641;p1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1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81" name="Google Shape;681;p1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63" name="Google Shape;763;p1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1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93" name="Google Shape;793;p1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1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14" name="Google Shape;814;p1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1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86" name="Google Shape;886;p1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5" name="Google Shape;105;p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2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62" name="Google Shape;962;p2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2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93" name="Google Shape;993;p2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2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87" name="Google Shape;1087;p2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2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47" name="Google Shape;1147;p2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2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69" name="Google Shape;1169;p2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2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02" name="Google Shape;1202;p2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2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42" name="Google Shape;1242;p2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2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77" name="Google Shape;1277;p2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2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12" name="Google Shape;1312;p2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p2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66" name="Google Shape;1366;p2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8" name="Google Shape;118;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p3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86" name="Google Shape;1386;p3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3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45" name="Google Shape;1445;p3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p3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75" name="Google Shape;1475;p3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3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49" name="Google Shape;1549;p3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p3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90" name="Google Shape;1590;p3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p3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17" name="Google Shape;1617;p3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p3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97" name="Google Shape;1697;p3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p3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15" name="Google Shape;1715;p3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0"/>
        <p:cNvGrpSpPr/>
        <p:nvPr/>
      </p:nvGrpSpPr>
      <p:grpSpPr>
        <a:xfrm>
          <a:off x="0" y="0"/>
          <a:ext cx="0" cy="0"/>
          <a:chOff x="0" y="0"/>
          <a:chExt cx="0" cy="0"/>
        </a:xfrm>
      </p:grpSpPr>
      <p:sp>
        <p:nvSpPr>
          <p:cNvPr id="1761" name="Google Shape;1761;p3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62" name="Google Shape;1762;p3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8"/>
        <p:cNvGrpSpPr/>
        <p:nvPr/>
      </p:nvGrpSpPr>
      <p:grpSpPr>
        <a:xfrm>
          <a:off x="0" y="0"/>
          <a:ext cx="0" cy="0"/>
          <a:chOff x="0" y="0"/>
          <a:chExt cx="0" cy="0"/>
        </a:xfrm>
      </p:grpSpPr>
      <p:sp>
        <p:nvSpPr>
          <p:cNvPr id="1829" name="Google Shape;1829;p3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0" name="Google Shape;1830;p3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1831" name="Google Shape;1831;p3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Google Shape;1874;p4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5" name="Google Shape;1875;p4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1876" name="Google Shape;1876;p4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p4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3" name="Google Shape;1933;p4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1934" name="Google Shape;1934;p4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p4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85" name="Google Shape;1985;p4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5"/>
        <p:cNvGrpSpPr/>
        <p:nvPr/>
      </p:nvGrpSpPr>
      <p:grpSpPr>
        <a:xfrm>
          <a:off x="0" y="0"/>
          <a:ext cx="0" cy="0"/>
          <a:chOff x="0" y="0"/>
          <a:chExt cx="0" cy="0"/>
        </a:xfrm>
      </p:grpSpPr>
      <p:sp>
        <p:nvSpPr>
          <p:cNvPr id="2026" name="Google Shape;2026;p4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27" name="Google Shape;2027;p4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8"/>
        <p:cNvGrpSpPr/>
        <p:nvPr/>
      </p:nvGrpSpPr>
      <p:grpSpPr>
        <a:xfrm>
          <a:off x="0" y="0"/>
          <a:ext cx="0" cy="0"/>
          <a:chOff x="0" y="0"/>
          <a:chExt cx="0" cy="0"/>
        </a:xfrm>
      </p:grpSpPr>
      <p:sp>
        <p:nvSpPr>
          <p:cNvPr id="2079" name="Google Shape;2079;p4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80" name="Google Shape;2080;p4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4"/>
        <p:cNvGrpSpPr/>
        <p:nvPr/>
      </p:nvGrpSpPr>
      <p:grpSpPr>
        <a:xfrm>
          <a:off x="0" y="0"/>
          <a:ext cx="0" cy="0"/>
          <a:chOff x="0" y="0"/>
          <a:chExt cx="0" cy="0"/>
        </a:xfrm>
      </p:grpSpPr>
      <p:sp>
        <p:nvSpPr>
          <p:cNvPr id="2155" name="Google Shape;2155;p4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56" name="Google Shape;2156;p4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p4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42" name="Google Shape;2242;p4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7"/>
        <p:cNvGrpSpPr/>
        <p:nvPr/>
      </p:nvGrpSpPr>
      <p:grpSpPr>
        <a:xfrm>
          <a:off x="0" y="0"/>
          <a:ext cx="0" cy="0"/>
          <a:chOff x="0" y="0"/>
          <a:chExt cx="0" cy="0"/>
        </a:xfrm>
      </p:grpSpPr>
      <p:sp>
        <p:nvSpPr>
          <p:cNvPr id="2318" name="Google Shape;2318;p4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19" name="Google Shape;2319;p4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2"/>
        <p:cNvGrpSpPr/>
        <p:nvPr/>
      </p:nvGrpSpPr>
      <p:grpSpPr>
        <a:xfrm>
          <a:off x="0" y="0"/>
          <a:ext cx="0" cy="0"/>
          <a:chOff x="0" y="0"/>
          <a:chExt cx="0" cy="0"/>
        </a:xfrm>
      </p:grpSpPr>
      <p:sp>
        <p:nvSpPr>
          <p:cNvPr id="2383" name="Google Shape;2383;p4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84" name="Google Shape;2384;p4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p:cNvGrpSpPr/>
        <p:nvPr/>
      </p:nvGrpSpPr>
      <p:grpSpPr>
        <a:xfrm>
          <a:off x="0" y="0"/>
          <a:ext cx="0" cy="0"/>
          <a:chOff x="0" y="0"/>
          <a:chExt cx="0" cy="0"/>
        </a:xfrm>
      </p:grpSpPr>
      <p:sp>
        <p:nvSpPr>
          <p:cNvPr id="2460" name="Google Shape;2460;p4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61" name="Google Shape;2461;p4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2"/>
        <p:cNvGrpSpPr/>
        <p:nvPr/>
      </p:nvGrpSpPr>
      <p:grpSpPr>
        <a:xfrm>
          <a:off x="0" y="0"/>
          <a:ext cx="0" cy="0"/>
          <a:chOff x="0" y="0"/>
          <a:chExt cx="0" cy="0"/>
        </a:xfrm>
      </p:grpSpPr>
      <p:sp>
        <p:nvSpPr>
          <p:cNvPr id="2573" name="Google Shape;2573;p5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74" name="Google Shape;2574;p5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9"/>
        <p:cNvGrpSpPr/>
        <p:nvPr/>
      </p:nvGrpSpPr>
      <p:grpSpPr>
        <a:xfrm>
          <a:off x="0" y="0"/>
          <a:ext cx="0" cy="0"/>
          <a:chOff x="0" y="0"/>
          <a:chExt cx="0" cy="0"/>
        </a:xfrm>
      </p:grpSpPr>
      <p:sp>
        <p:nvSpPr>
          <p:cNvPr id="2620" name="Google Shape;2620;p5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21" name="Google Shape;2621;p5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9"/>
        <p:cNvGrpSpPr/>
        <p:nvPr/>
      </p:nvGrpSpPr>
      <p:grpSpPr>
        <a:xfrm>
          <a:off x="0" y="0"/>
          <a:ext cx="0" cy="0"/>
          <a:chOff x="0" y="0"/>
          <a:chExt cx="0" cy="0"/>
        </a:xfrm>
      </p:grpSpPr>
      <p:sp>
        <p:nvSpPr>
          <p:cNvPr id="2680" name="Google Shape;2680;p5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81" name="Google Shape;2681;p5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p5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32" name="Google Shape;2732;p5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1"/>
        <p:cNvGrpSpPr/>
        <p:nvPr/>
      </p:nvGrpSpPr>
      <p:grpSpPr>
        <a:xfrm>
          <a:off x="0" y="0"/>
          <a:ext cx="0" cy="0"/>
          <a:chOff x="0" y="0"/>
          <a:chExt cx="0" cy="0"/>
        </a:xfrm>
      </p:grpSpPr>
      <p:sp>
        <p:nvSpPr>
          <p:cNvPr id="2792" name="Google Shape;2792;p5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3" name="Google Shape;2793;p5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94" name="Google Shape;2794;p5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54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6" name="Google Shape;216;p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No olvidar ajustar los indicadores</a:t>
            </a:r>
            <a:endParaRPr/>
          </a:p>
        </p:txBody>
      </p:sp>
      <p:sp>
        <p:nvSpPr>
          <p:cNvPr id="244" name="Google Shape;244;p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5" name="Google Shape;285;p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7" name="Google Shape;327;p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5"/>
        <p:cNvGrpSpPr/>
        <p:nvPr/>
      </p:nvGrpSpPr>
      <p:grpSpPr>
        <a:xfrm>
          <a:off x="0" y="0"/>
          <a:ext cx="0" cy="0"/>
          <a:chOff x="0" y="0"/>
          <a:chExt cx="0" cy="0"/>
        </a:xfrm>
      </p:grpSpPr>
      <p:sp>
        <p:nvSpPr>
          <p:cNvPr id="16" name="Google Shape;16;p56"/>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6"/>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56"/>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6"/>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6"/>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9"/>
        <p:cNvGrpSpPr/>
        <p:nvPr/>
      </p:nvGrpSpPr>
      <p:grpSpPr>
        <a:xfrm>
          <a:off x="0" y="0"/>
          <a:ext cx="0" cy="0"/>
          <a:chOff x="0" y="0"/>
          <a:chExt cx="0" cy="0"/>
        </a:xfrm>
      </p:grpSpPr>
      <p:sp>
        <p:nvSpPr>
          <p:cNvPr id="70" name="Google Shape;70;p65"/>
          <p:cNvSpPr txBox="1">
            <a:spLocks noGrp="1"/>
          </p:cNvSpPr>
          <p:nvPr>
            <p:ph type="title"/>
          </p:nvPr>
        </p:nvSpPr>
        <p:spPr>
          <a:xfrm>
            <a:off x="1411426" y="6400802"/>
            <a:ext cx="4320540" cy="7556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65"/>
          <p:cNvSpPr>
            <a:spLocks noGrp="1"/>
          </p:cNvSpPr>
          <p:nvPr>
            <p:ph type="pic" idx="2"/>
          </p:nvPr>
        </p:nvSpPr>
        <p:spPr>
          <a:xfrm>
            <a:off x="1411426" y="817033"/>
            <a:ext cx="4320540" cy="5486400"/>
          </a:xfrm>
          <a:prstGeom prst="rect">
            <a:avLst/>
          </a:prstGeom>
          <a:noFill/>
          <a:ln>
            <a:noFill/>
          </a:ln>
        </p:spPr>
      </p:sp>
      <p:sp>
        <p:nvSpPr>
          <p:cNvPr id="72" name="Google Shape;72;p65"/>
          <p:cNvSpPr txBox="1">
            <a:spLocks noGrp="1"/>
          </p:cNvSpPr>
          <p:nvPr>
            <p:ph type="body" idx="1"/>
          </p:nvPr>
        </p:nvSpPr>
        <p:spPr>
          <a:xfrm>
            <a:off x="1411426" y="7156453"/>
            <a:ext cx="4320540" cy="1073149"/>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3" name="Google Shape;73;p65"/>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65"/>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65"/>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6"/>
        <p:cNvGrpSpPr/>
        <p:nvPr/>
      </p:nvGrpSpPr>
      <p:grpSpPr>
        <a:xfrm>
          <a:off x="0" y="0"/>
          <a:ext cx="0" cy="0"/>
          <a:chOff x="0" y="0"/>
          <a:chExt cx="0" cy="0"/>
        </a:xfrm>
      </p:grpSpPr>
      <p:sp>
        <p:nvSpPr>
          <p:cNvPr id="77" name="Google Shape;77;p66"/>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66"/>
          <p:cNvSpPr txBox="1">
            <a:spLocks noGrp="1"/>
          </p:cNvSpPr>
          <p:nvPr>
            <p:ph type="body" idx="1"/>
          </p:nvPr>
        </p:nvSpPr>
        <p:spPr>
          <a:xfrm rot="5400000">
            <a:off x="583142" y="1910506"/>
            <a:ext cx="6034617" cy="648081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66"/>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66"/>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66"/>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2"/>
        <p:cNvGrpSpPr/>
        <p:nvPr/>
      </p:nvGrpSpPr>
      <p:grpSpPr>
        <a:xfrm>
          <a:off x="0" y="0"/>
          <a:ext cx="0" cy="0"/>
          <a:chOff x="0" y="0"/>
          <a:chExt cx="0" cy="0"/>
        </a:xfrm>
      </p:grpSpPr>
      <p:sp>
        <p:nvSpPr>
          <p:cNvPr id="83" name="Google Shape;83;p67"/>
          <p:cNvSpPr txBox="1">
            <a:spLocks noGrp="1"/>
          </p:cNvSpPr>
          <p:nvPr>
            <p:ph type="title"/>
          </p:nvPr>
        </p:nvSpPr>
        <p:spPr>
          <a:xfrm rot="5400000">
            <a:off x="2129738" y="3457103"/>
            <a:ext cx="7802033" cy="162020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67"/>
          <p:cNvSpPr txBox="1">
            <a:spLocks noGrp="1"/>
          </p:cNvSpPr>
          <p:nvPr>
            <p:ph type="body" idx="1"/>
          </p:nvPr>
        </p:nvSpPr>
        <p:spPr>
          <a:xfrm rot="5400000">
            <a:off x="-1170676" y="1896908"/>
            <a:ext cx="7802033" cy="474059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6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6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6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1"/>
        <p:cNvGrpSpPr/>
        <p:nvPr/>
      </p:nvGrpSpPr>
      <p:grpSpPr>
        <a:xfrm>
          <a:off x="0" y="0"/>
          <a:ext cx="0" cy="0"/>
          <a:chOff x="0" y="0"/>
          <a:chExt cx="0" cy="0"/>
        </a:xfrm>
      </p:grpSpPr>
      <p:sp>
        <p:nvSpPr>
          <p:cNvPr id="22" name="Google Shape;22;p57"/>
          <p:cNvSpPr txBox="1">
            <a:spLocks noGrp="1"/>
          </p:cNvSpPr>
          <p:nvPr>
            <p:ph type="ctrTitle"/>
          </p:nvPr>
        </p:nvSpPr>
        <p:spPr>
          <a:xfrm>
            <a:off x="540068" y="2840569"/>
            <a:ext cx="6120765" cy="196003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7"/>
          <p:cNvSpPr txBox="1">
            <a:spLocks noGrp="1"/>
          </p:cNvSpPr>
          <p:nvPr>
            <p:ph type="subTitle" idx="1"/>
          </p:nvPr>
        </p:nvSpPr>
        <p:spPr>
          <a:xfrm>
            <a:off x="1080135" y="5181600"/>
            <a:ext cx="5040630" cy="23368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5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
        <p:cNvGrpSpPr/>
        <p:nvPr/>
      </p:nvGrpSpPr>
      <p:grpSpPr>
        <a:xfrm>
          <a:off x="0" y="0"/>
          <a:ext cx="0" cy="0"/>
          <a:chOff x="0" y="0"/>
          <a:chExt cx="0" cy="0"/>
        </a:xfrm>
      </p:grpSpPr>
      <p:sp>
        <p:nvSpPr>
          <p:cNvPr id="28" name="Google Shape;28;p58"/>
          <p:cNvSpPr txBox="1">
            <a:spLocks noGrp="1"/>
          </p:cNvSpPr>
          <p:nvPr>
            <p:ph type="ftr" idx="11"/>
          </p:nvPr>
        </p:nvSpPr>
        <p:spPr>
          <a:xfrm>
            <a:off x="2460308" y="8475136"/>
            <a:ext cx="2280285" cy="486833"/>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8"/>
          <p:cNvSpPr txBox="1">
            <a:spLocks noGrp="1"/>
          </p:cNvSpPr>
          <p:nvPr>
            <p:ph type="dt" idx="10"/>
          </p:nvPr>
        </p:nvSpPr>
        <p:spPr>
          <a:xfrm>
            <a:off x="360045" y="8475136"/>
            <a:ext cx="1680210" cy="48683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8"/>
          <p:cNvSpPr txBox="1">
            <a:spLocks noGrp="1"/>
          </p:cNvSpPr>
          <p:nvPr>
            <p:ph type="sldNum" idx="12"/>
          </p:nvPr>
        </p:nvSpPr>
        <p:spPr>
          <a:xfrm>
            <a:off x="5160645" y="8475136"/>
            <a:ext cx="1680210" cy="486833"/>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ES"/>
              <a:t>‹Nº›</a:t>
            </a:fld>
            <a:endParaRPr sz="12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1"/>
        <p:cNvGrpSpPr/>
        <p:nvPr/>
      </p:nvGrpSpPr>
      <p:grpSpPr>
        <a:xfrm>
          <a:off x="0" y="0"/>
          <a:ext cx="0" cy="0"/>
          <a:chOff x="0" y="0"/>
          <a:chExt cx="0" cy="0"/>
        </a:xfrm>
      </p:grpSpPr>
      <p:sp>
        <p:nvSpPr>
          <p:cNvPr id="32" name="Google Shape;32;p59"/>
          <p:cNvSpPr txBox="1">
            <a:spLocks noGrp="1"/>
          </p:cNvSpPr>
          <p:nvPr>
            <p:ph type="title"/>
          </p:nvPr>
        </p:nvSpPr>
        <p:spPr>
          <a:xfrm>
            <a:off x="568822" y="5875867"/>
            <a:ext cx="6120765" cy="18161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9"/>
          <p:cNvSpPr txBox="1">
            <a:spLocks noGrp="1"/>
          </p:cNvSpPr>
          <p:nvPr>
            <p:ph type="body" idx="1"/>
          </p:nvPr>
        </p:nvSpPr>
        <p:spPr>
          <a:xfrm>
            <a:off x="568822" y="3875620"/>
            <a:ext cx="6120765" cy="2000249"/>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9"/>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9"/>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9"/>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7"/>
        <p:cNvGrpSpPr/>
        <p:nvPr/>
      </p:nvGrpSpPr>
      <p:grpSpPr>
        <a:xfrm>
          <a:off x="0" y="0"/>
          <a:ext cx="0" cy="0"/>
          <a:chOff x="0" y="0"/>
          <a:chExt cx="0" cy="0"/>
        </a:xfrm>
      </p:grpSpPr>
      <p:sp>
        <p:nvSpPr>
          <p:cNvPr id="38" name="Google Shape;38;p60"/>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0"/>
          <p:cNvSpPr txBox="1">
            <a:spLocks noGrp="1"/>
          </p:cNvSpPr>
          <p:nvPr>
            <p:ph type="body" idx="1"/>
          </p:nvPr>
        </p:nvSpPr>
        <p:spPr>
          <a:xfrm>
            <a:off x="360045"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0"/>
          <p:cNvSpPr txBox="1">
            <a:spLocks noGrp="1"/>
          </p:cNvSpPr>
          <p:nvPr>
            <p:ph type="body" idx="2"/>
          </p:nvPr>
        </p:nvSpPr>
        <p:spPr>
          <a:xfrm>
            <a:off x="3660457"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0"/>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0"/>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0"/>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4"/>
        <p:cNvGrpSpPr/>
        <p:nvPr/>
      </p:nvGrpSpPr>
      <p:grpSpPr>
        <a:xfrm>
          <a:off x="0" y="0"/>
          <a:ext cx="0" cy="0"/>
          <a:chOff x="0" y="0"/>
          <a:chExt cx="0" cy="0"/>
        </a:xfrm>
      </p:grpSpPr>
      <p:sp>
        <p:nvSpPr>
          <p:cNvPr id="45" name="Google Shape;45;p61"/>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1"/>
          <p:cNvSpPr txBox="1">
            <a:spLocks noGrp="1"/>
          </p:cNvSpPr>
          <p:nvPr>
            <p:ph type="body" idx="1"/>
          </p:nvPr>
        </p:nvSpPr>
        <p:spPr>
          <a:xfrm>
            <a:off x="360046" y="2046817"/>
            <a:ext cx="3181648"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61"/>
          <p:cNvSpPr txBox="1">
            <a:spLocks noGrp="1"/>
          </p:cNvSpPr>
          <p:nvPr>
            <p:ph type="body" idx="2"/>
          </p:nvPr>
        </p:nvSpPr>
        <p:spPr>
          <a:xfrm>
            <a:off x="360046" y="2899833"/>
            <a:ext cx="3181648" cy="526838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61"/>
          <p:cNvSpPr txBox="1">
            <a:spLocks noGrp="1"/>
          </p:cNvSpPr>
          <p:nvPr>
            <p:ph type="body" idx="3"/>
          </p:nvPr>
        </p:nvSpPr>
        <p:spPr>
          <a:xfrm>
            <a:off x="3657958" y="2046817"/>
            <a:ext cx="3182898"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61"/>
          <p:cNvSpPr txBox="1">
            <a:spLocks noGrp="1"/>
          </p:cNvSpPr>
          <p:nvPr>
            <p:ph type="body" idx="4"/>
          </p:nvPr>
        </p:nvSpPr>
        <p:spPr>
          <a:xfrm>
            <a:off x="3657958" y="2899833"/>
            <a:ext cx="3182898" cy="526838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61"/>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1"/>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1"/>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3"/>
        <p:cNvGrpSpPr/>
        <p:nvPr/>
      </p:nvGrpSpPr>
      <p:grpSpPr>
        <a:xfrm>
          <a:off x="0" y="0"/>
          <a:ext cx="0" cy="0"/>
          <a:chOff x="0" y="0"/>
          <a:chExt cx="0" cy="0"/>
        </a:xfrm>
      </p:grpSpPr>
      <p:sp>
        <p:nvSpPr>
          <p:cNvPr id="54" name="Google Shape;54;p62"/>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2"/>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2"/>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2"/>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8"/>
        <p:cNvGrpSpPr/>
        <p:nvPr/>
      </p:nvGrpSpPr>
      <p:grpSpPr>
        <a:xfrm>
          <a:off x="0" y="0"/>
          <a:ext cx="0" cy="0"/>
          <a:chOff x="0" y="0"/>
          <a:chExt cx="0" cy="0"/>
        </a:xfrm>
      </p:grpSpPr>
      <p:sp>
        <p:nvSpPr>
          <p:cNvPr id="59" name="Google Shape;59;p63"/>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3"/>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63"/>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2"/>
        <p:cNvGrpSpPr/>
        <p:nvPr/>
      </p:nvGrpSpPr>
      <p:grpSpPr>
        <a:xfrm>
          <a:off x="0" y="0"/>
          <a:ext cx="0" cy="0"/>
          <a:chOff x="0" y="0"/>
          <a:chExt cx="0" cy="0"/>
        </a:xfrm>
      </p:grpSpPr>
      <p:sp>
        <p:nvSpPr>
          <p:cNvPr id="63" name="Google Shape;63;p64"/>
          <p:cNvSpPr txBox="1">
            <a:spLocks noGrp="1"/>
          </p:cNvSpPr>
          <p:nvPr>
            <p:ph type="title"/>
          </p:nvPr>
        </p:nvSpPr>
        <p:spPr>
          <a:xfrm>
            <a:off x="360046" y="364067"/>
            <a:ext cx="2369047" cy="1549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64"/>
          <p:cNvSpPr txBox="1">
            <a:spLocks noGrp="1"/>
          </p:cNvSpPr>
          <p:nvPr>
            <p:ph type="body" idx="1"/>
          </p:nvPr>
        </p:nvSpPr>
        <p:spPr>
          <a:xfrm>
            <a:off x="2815353" y="364069"/>
            <a:ext cx="4025504" cy="7804151"/>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5" name="Google Shape;65;p64"/>
          <p:cNvSpPr txBox="1">
            <a:spLocks noGrp="1"/>
          </p:cNvSpPr>
          <p:nvPr>
            <p:ph type="body" idx="2"/>
          </p:nvPr>
        </p:nvSpPr>
        <p:spPr>
          <a:xfrm>
            <a:off x="360046" y="1913469"/>
            <a:ext cx="2369047" cy="6254751"/>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6" name="Google Shape;66;p64"/>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4"/>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64"/>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5"/>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5"/>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5"/>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5"/>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5"/>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3.png"/><Relationship Id="rId7"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4.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4.jp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chart" Target="../charts/chart5.xml"/><Relationship Id="rId5" Type="http://schemas.openxmlformats.org/officeDocument/2006/relationships/image" Target="../media/image9.png"/><Relationship Id="rId10" Type="http://schemas.openxmlformats.org/officeDocument/2006/relationships/image" Target="../media/image57.png"/><Relationship Id="rId4" Type="http://schemas.openxmlformats.org/officeDocument/2006/relationships/image" Target="../media/image47.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9.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64.png"/><Relationship Id="rId5" Type="http://schemas.openxmlformats.org/officeDocument/2006/relationships/image" Target="../media/image4.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3.png"/><Relationship Id="rId9" Type="http://schemas.openxmlformats.org/officeDocument/2006/relationships/image" Target="../media/image62.png"/><Relationship Id="rId14"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4.png"/><Relationship Id="rId10" Type="http://schemas.openxmlformats.org/officeDocument/2006/relationships/image" Target="../media/image84.png"/><Relationship Id="rId4" Type="http://schemas.openxmlformats.org/officeDocument/2006/relationships/image" Target="../media/image3.png"/><Relationship Id="rId9" Type="http://schemas.openxmlformats.org/officeDocument/2006/relationships/image" Target="../media/image83.pn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9.png"/><Relationship Id="rId7"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8.png"/></Relationships>
</file>

<file path=ppt/slides/_rels/slide2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9.png"/><Relationship Id="rId7"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2.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9.pn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4.png"/><Relationship Id="rId10" Type="http://schemas.openxmlformats.org/officeDocument/2006/relationships/image" Target="../media/image94.png"/><Relationship Id="rId4" Type="http://schemas.openxmlformats.org/officeDocument/2006/relationships/image" Target="../media/image3.png"/><Relationship Id="rId9"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9.png"/><Relationship Id="rId7" Type="http://schemas.openxmlformats.org/officeDocument/2006/relationships/image" Target="../media/image11.png"/><Relationship Id="rId12"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98.png"/><Relationship Id="rId5" Type="http://schemas.openxmlformats.org/officeDocument/2006/relationships/image" Target="../media/image4.png"/><Relationship Id="rId10" Type="http://schemas.openxmlformats.org/officeDocument/2006/relationships/image" Target="../media/image97.png"/><Relationship Id="rId4" Type="http://schemas.openxmlformats.org/officeDocument/2006/relationships/image" Target="../media/image3.png"/><Relationship Id="rId9"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chart" Target="../charts/chart9.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100.jpg"/></Relationships>
</file>

<file path=ppt/slides/_rels/slide33.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101.png"/><Relationship Id="rId7"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chart" Target="../charts/char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chart" Target="../charts/chart14.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chart" Target="../charts/chart13.xml"/><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png"/><Relationship Id="rId7"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7.jpg"/><Relationship Id="rId5" Type="http://schemas.openxmlformats.org/officeDocument/2006/relationships/image" Target="../media/image106.png"/><Relationship Id="rId10" Type="http://schemas.openxmlformats.org/officeDocument/2006/relationships/image" Target="../media/image56.png"/><Relationship Id="rId4" Type="http://schemas.openxmlformats.org/officeDocument/2006/relationships/image" Target="../media/image47.png"/><Relationship Id="rId9"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3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4.png"/><Relationship Id="rId7"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chart" Target="../charts/chart20.xml"/><Relationship Id="rId5" Type="http://schemas.openxmlformats.org/officeDocument/2006/relationships/chart" Target="../charts/chart19.xml"/><Relationship Id="rId10" Type="http://schemas.openxmlformats.org/officeDocument/2006/relationships/image" Target="../media/image111.png"/><Relationship Id="rId4" Type="http://schemas.openxmlformats.org/officeDocument/2006/relationships/image" Target="../media/image108.png"/><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17.png"/><Relationship Id="rId3" Type="http://schemas.openxmlformats.org/officeDocument/2006/relationships/image" Target="../media/image9.png"/><Relationship Id="rId7" Type="http://schemas.openxmlformats.org/officeDocument/2006/relationships/image" Target="../media/image112.png"/><Relationship Id="rId12"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5.png"/><Relationship Id="rId5" Type="http://schemas.openxmlformats.org/officeDocument/2006/relationships/image" Target="../media/image14.png"/><Relationship Id="rId10" Type="http://schemas.openxmlformats.org/officeDocument/2006/relationships/image" Target="../media/image114.png"/><Relationship Id="rId4" Type="http://schemas.openxmlformats.org/officeDocument/2006/relationships/image" Target="../media/image13.png"/><Relationship Id="rId9" Type="http://schemas.openxmlformats.org/officeDocument/2006/relationships/image" Target="../media/image113.png"/></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8.png"/><Relationship Id="rId7"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19.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8.png"/><Relationship Id="rId7"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20.png"/></Relationships>
</file>

<file path=ppt/slides/_rels/slide4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47.png"/><Relationship Id="rId12" Type="http://schemas.openxmlformats.org/officeDocument/2006/relationships/image" Target="../media/image12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24.png"/><Relationship Id="rId5" Type="http://schemas.openxmlformats.org/officeDocument/2006/relationships/image" Target="../media/image4.png"/><Relationship Id="rId10" Type="http://schemas.openxmlformats.org/officeDocument/2006/relationships/image" Target="../media/image123.png"/><Relationship Id="rId4" Type="http://schemas.openxmlformats.org/officeDocument/2006/relationships/image" Target="../media/image3.png"/><Relationship Id="rId9" Type="http://schemas.openxmlformats.org/officeDocument/2006/relationships/image" Target="../media/image122.png"/><Relationship Id="rId14" Type="http://schemas.openxmlformats.org/officeDocument/2006/relationships/image" Target="../media/image127.png"/></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png"/><Relationship Id="rId7" Type="http://schemas.openxmlformats.org/officeDocument/2006/relationships/image" Target="../media/image47.png"/><Relationship Id="rId12" Type="http://schemas.openxmlformats.org/officeDocument/2006/relationships/image" Target="../media/image13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0.png"/><Relationship Id="rId5" Type="http://schemas.openxmlformats.org/officeDocument/2006/relationships/image" Target="../media/image3.png"/><Relationship Id="rId10"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49.png"/></Relationships>
</file>

<file path=ppt/slides/_rels/slide4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2.png"/><Relationship Id="rId7"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34.png"/></Relationships>
</file>

<file path=ppt/slides/_rels/slide4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138.png"/><Relationship Id="rId5" Type="http://schemas.openxmlformats.org/officeDocument/2006/relationships/image" Target="../media/image135.png"/><Relationship Id="rId10" Type="http://schemas.openxmlformats.org/officeDocument/2006/relationships/image" Target="../media/image137.png"/><Relationship Id="rId4" Type="http://schemas.openxmlformats.org/officeDocument/2006/relationships/image" Target="../media/image4.png"/><Relationship Id="rId9" Type="http://schemas.openxmlformats.org/officeDocument/2006/relationships/image" Target="../media/image136.png"/></Relationships>
</file>

<file path=ppt/slides/_rels/slide45.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140.png"/><Relationship Id="rId5" Type="http://schemas.openxmlformats.org/officeDocument/2006/relationships/image" Target="../media/image48.png"/><Relationship Id="rId10" Type="http://schemas.openxmlformats.org/officeDocument/2006/relationships/image" Target="../media/image139.png"/><Relationship Id="rId4" Type="http://schemas.openxmlformats.org/officeDocument/2006/relationships/image" Target="../media/image4.png"/><Relationship Id="rId9" Type="http://schemas.openxmlformats.org/officeDocument/2006/relationships/image" Target="../media/image137.png"/></Relationships>
</file>

<file path=ppt/slides/_rels/slide46.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jp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47.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54.png"/><Relationship Id="rId5" Type="http://schemas.openxmlformats.org/officeDocument/2006/relationships/image" Target="../media/image153.jpg"/><Relationship Id="rId10" Type="http://schemas.openxmlformats.org/officeDocument/2006/relationships/image" Target="../media/image158.jpg"/><Relationship Id="rId4" Type="http://schemas.openxmlformats.org/officeDocument/2006/relationships/image" Target="../media/image152.jpg"/><Relationship Id="rId9" Type="http://schemas.openxmlformats.org/officeDocument/2006/relationships/image" Target="../media/image157.png"/></Relationships>
</file>

<file path=ppt/slides/_rels/slide48.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49.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1.png"/><Relationship Id="rId7" Type="http://schemas.openxmlformats.org/officeDocument/2006/relationships/image" Target="../media/image163.png"/><Relationship Id="rId12" Type="http://schemas.openxmlformats.org/officeDocument/2006/relationships/image" Target="../media/image164.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62.png"/><Relationship Id="rId11" Type="http://schemas.openxmlformats.org/officeDocument/2006/relationships/image" Target="../media/image157.png"/><Relationship Id="rId5" Type="http://schemas.openxmlformats.org/officeDocument/2006/relationships/image" Target="../media/image153.jpg"/><Relationship Id="rId10" Type="http://schemas.openxmlformats.org/officeDocument/2006/relationships/image" Target="../media/image156.png"/><Relationship Id="rId4" Type="http://schemas.openxmlformats.org/officeDocument/2006/relationships/image" Target="../media/image152.jpg"/><Relationship Id="rId9" Type="http://schemas.openxmlformats.org/officeDocument/2006/relationships/image" Target="../media/image15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5.png"/><Relationship Id="rId7"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png"/><Relationship Id="rId10" Type="http://schemas.openxmlformats.org/officeDocument/2006/relationships/image" Target="../media/image168.png"/><Relationship Id="rId4" Type="http://schemas.openxmlformats.org/officeDocument/2006/relationships/image" Target="../media/image3.png"/><Relationship Id="rId9" Type="http://schemas.openxmlformats.org/officeDocument/2006/relationships/image" Target="../media/image167.png"/></Relationships>
</file>

<file path=ppt/slides/_rels/slide51.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9.png"/><Relationship Id="rId7" Type="http://schemas.openxmlformats.org/officeDocument/2006/relationships/image" Target="../media/image171.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06.png"/><Relationship Id="rId4" Type="http://schemas.openxmlformats.org/officeDocument/2006/relationships/image" Target="../media/image169.png"/></Relationships>
</file>

<file path=ppt/slides/_rels/slide52.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5.png"/><Relationship Id="rId7"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175.png"/><Relationship Id="rId5" Type="http://schemas.openxmlformats.org/officeDocument/2006/relationships/image" Target="../media/image4.png"/><Relationship Id="rId10" Type="http://schemas.openxmlformats.org/officeDocument/2006/relationships/image" Target="../media/image174.png"/><Relationship Id="rId4" Type="http://schemas.openxmlformats.org/officeDocument/2006/relationships/image" Target="../media/image3.png"/><Relationship Id="rId9" Type="http://schemas.openxmlformats.org/officeDocument/2006/relationships/image" Target="../media/image166.png"/></Relationships>
</file>

<file path=ppt/slides/_rels/slide53.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9.png"/><Relationship Id="rId7" Type="http://schemas.openxmlformats.org/officeDocument/2006/relationships/image" Target="../media/image170.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49.png"/><Relationship Id="rId4" Type="http://schemas.openxmlformats.org/officeDocument/2006/relationships/image" Target="../media/image31.png"/><Relationship Id="rId9" Type="http://schemas.openxmlformats.org/officeDocument/2006/relationships/image" Target="../media/image177.png"/></Relationships>
</file>

<file path=ppt/slides/_rels/slide5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78.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
          <p:cNvSpPr/>
          <p:nvPr/>
        </p:nvSpPr>
        <p:spPr>
          <a:xfrm>
            <a:off x="216074" y="2617734"/>
            <a:ext cx="6840760" cy="56323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El </a:t>
            </a:r>
            <a:r>
              <a:rPr lang="es-ES" sz="1200" b="1">
                <a:solidFill>
                  <a:schemeClr val="dk1"/>
                </a:solidFill>
                <a:latin typeface="Arial Narrow"/>
                <a:ea typeface="Arial Narrow"/>
                <a:cs typeface="Arial Narrow"/>
                <a:sym typeface="Arial Narrow"/>
              </a:rPr>
              <a:t>Boletín de Período Epidemiológico </a:t>
            </a:r>
            <a:r>
              <a:rPr lang="es-ES" sz="1200">
                <a:solidFill>
                  <a:schemeClr val="dk1"/>
                </a:solidFill>
                <a:latin typeface="Arial Narrow"/>
                <a:ea typeface="Arial Narrow"/>
                <a:cs typeface="Arial Narrow"/>
                <a:sym typeface="Arial Narrow"/>
              </a:rPr>
              <a:t>es una publicación de los eventos de interés en salud pública, notificados a la Secretaría de Salud de Medellín a través del Sistema de Vigilancia en Salud Pública SIVIGILA.  Pretende ofrecer  un panorama del comportamiento de estos eventos por cada período epidemiológico del año, con el fin de retroalimentar y facilitar a los diferentes actores un insumo para orientar la toma de decisiones. </a:t>
            </a:r>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Este informe se publica por periodo epidemiológico, luego de haber realizado validaciones, procesamiento de los datos, análisis de los eventos y  resultados de procesos como investigaciones epidemiológicas de campo y unidades de análisis de morbilidad  y mortalidad.    </a:t>
            </a:r>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Los resultados publicados en este boletín pueden variar de acuerdo a la dinámica de la notificación, los ajustes y la clasificación final de los eventos.   Cualquier información contenida en el Informe es de dominio público y pueden ser utilizada o reproducida siempre y cuando se cite como fuente: Boletín de Período Epidemiológico. Secretaría de Salud de Medellín .</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Subsecretaría de Salud Pública</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Programa Vigilancia Epidemiológica </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Líder de Programa: </a:t>
            </a:r>
            <a:r>
              <a:rPr lang="es-ES" sz="1200">
                <a:solidFill>
                  <a:schemeClr val="dk1"/>
                </a:solidFill>
                <a:latin typeface="Arial Narrow"/>
                <a:ea typeface="Arial Narrow"/>
                <a:cs typeface="Arial Narrow"/>
                <a:sym typeface="Arial Narrow"/>
              </a:rPr>
              <a:t>Rita Elena Almanza Payares</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Epidemiólogos</a:t>
            </a:r>
            <a:r>
              <a:rPr lang="es-ES" sz="1200">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Carlos Julio Montes Zuluaga</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Isabel Cristina Vallejo Zapata</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José José Arteaga García </a:t>
            </a:r>
            <a:endParaRPr/>
          </a:p>
          <a:p>
            <a:pPr marL="0" lvl="0" indent="0" algn="l" rtl="0">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Ximena Ríos</a:t>
            </a:r>
            <a:endParaRPr>
              <a:solidFill>
                <a:schemeClr val="dk1"/>
              </a:solidFill>
            </a:endParaRPr>
          </a:p>
          <a:p>
            <a:pPr marL="0" lvl="0" indent="0" algn="l" rtl="0">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Maritza Rodríguez</a:t>
            </a:r>
            <a:endParaRPr>
              <a:solidFill>
                <a:schemeClr val="dk1"/>
              </a:solidFill>
            </a:endParaRPr>
          </a:p>
          <a:p>
            <a:pPr marL="0" lvl="0" indent="0" algn="l" rtl="0">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Sebastián Villada</a:t>
            </a:r>
            <a:endParaRPr sz="1200">
              <a:solidFill>
                <a:schemeClr val="dk1"/>
              </a:solidFill>
              <a:latin typeface="Arial Narrow"/>
              <a:ea typeface="Arial Narrow"/>
              <a:cs typeface="Arial Narrow"/>
              <a:sym typeface="Arial Narrow"/>
            </a:endParaRPr>
          </a:p>
          <a:p>
            <a:pPr marL="0" lvl="0" indent="0" algn="l" rtl="0">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John Jairo González Duque</a:t>
            </a:r>
            <a:endParaRPr sz="1200" b="1">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a:solidFill>
                <a:schemeClr val="dk1"/>
              </a:solidFill>
              <a:latin typeface="Arial Narrow"/>
              <a:ea typeface="Arial Narrow"/>
              <a:cs typeface="Arial Narrow"/>
              <a:sym typeface="Arial Narrow"/>
            </a:endParaRPr>
          </a:p>
        </p:txBody>
      </p:sp>
      <p:sp>
        <p:nvSpPr>
          <p:cNvPr id="94" name="Google Shape;94;p1"/>
          <p:cNvSpPr/>
          <p:nvPr/>
        </p:nvSpPr>
        <p:spPr>
          <a:xfrm>
            <a:off x="2736354" y="6423387"/>
            <a:ext cx="4392488"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Profesionales Vigilancia Epidemiológica  y Sistemas de Información</a:t>
            </a:r>
            <a:endParaRPr sz="1200">
              <a:solidFill>
                <a:schemeClr val="dk1"/>
              </a:solidFill>
              <a:latin typeface="Arial Narrow"/>
              <a:ea typeface="Arial Narrow"/>
              <a:cs typeface="Arial Narrow"/>
              <a:sym typeface="Arial Narrow"/>
            </a:endParaRPr>
          </a:p>
          <a:p>
            <a:pPr marL="0" lvl="0" indent="0" algn="l" rtl="0">
              <a:spcBef>
                <a:spcPts val="0"/>
              </a:spcBef>
              <a:spcAft>
                <a:spcPts val="0"/>
              </a:spcAft>
              <a:buNone/>
            </a:pPr>
            <a:r>
              <a:rPr lang="es-ES" sz="1200">
                <a:solidFill>
                  <a:schemeClr val="dk1"/>
                </a:solidFill>
                <a:latin typeface="Arial Narrow"/>
                <a:ea typeface="Arial Narrow"/>
                <a:cs typeface="Arial Narrow"/>
                <a:sym typeface="Arial Narrow"/>
              </a:rPr>
              <a:t>Adiela María Yepes Pemberthy</a:t>
            </a:r>
            <a:endParaRPr sz="1200">
              <a:solidFill>
                <a:schemeClr val="dk1"/>
              </a:solidFill>
              <a:latin typeface="Arial Narrow"/>
              <a:ea typeface="Arial Narrow"/>
              <a:cs typeface="Arial Narrow"/>
              <a:sym typeface="Arial Narrow"/>
            </a:endParaRPr>
          </a:p>
          <a:p>
            <a:pPr marL="0" lvl="0" indent="0" algn="l" rtl="0">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Wilson Restrepo Manrique</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Priscila Ramírez García</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Catalina María Vargas Guzmán </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Mónica María Quiñones Montes</a:t>
            </a:r>
            <a:endParaRPr/>
          </a:p>
          <a:p>
            <a:pPr marL="0" marR="0" lvl="0" indent="0" algn="l" rtl="0">
              <a:spcBef>
                <a:spcPts val="0"/>
              </a:spcBef>
              <a:spcAft>
                <a:spcPts val="0"/>
              </a:spcAft>
              <a:buNone/>
            </a:pPr>
            <a:endParaRPr/>
          </a:p>
          <a:p>
            <a:pPr marL="0" marR="0" lvl="0" indent="0" algn="l" rtl="0">
              <a:spcBef>
                <a:spcPts val="0"/>
              </a:spcBef>
              <a:spcAft>
                <a:spcPts val="0"/>
              </a:spcAft>
              <a:buNone/>
            </a:pPr>
            <a:endParaRPr sz="1200">
              <a:solidFill>
                <a:schemeClr val="dk1"/>
              </a:solidFill>
              <a:latin typeface="Arial Narrow"/>
              <a:ea typeface="Arial Narrow"/>
              <a:cs typeface="Arial Narrow"/>
              <a:sym typeface="Arial Narrow"/>
            </a:endParaRPr>
          </a:p>
        </p:txBody>
      </p:sp>
      <p:sp>
        <p:nvSpPr>
          <p:cNvPr id="95" name="Google Shape;95;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a:t>
            </a:r>
            <a:endParaRPr sz="1050" b="1">
              <a:solidFill>
                <a:schemeClr val="dk1"/>
              </a:solidFill>
              <a:latin typeface="Arial Narrow"/>
              <a:ea typeface="Arial Narrow"/>
              <a:cs typeface="Arial Narrow"/>
              <a:sym typeface="Arial Narrow"/>
            </a:endParaRPr>
          </a:p>
        </p:txBody>
      </p:sp>
      <p:sp>
        <p:nvSpPr>
          <p:cNvPr id="96" name="Google Shape;96;p1"/>
          <p:cNvSpPr txBox="1">
            <a:spLocks noGrp="1"/>
          </p:cNvSpPr>
          <p:nvPr>
            <p:ph type="title"/>
          </p:nvPr>
        </p:nvSpPr>
        <p:spPr>
          <a:xfrm>
            <a:off x="144066" y="2267744"/>
            <a:ext cx="2037476" cy="48461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Presentación</a:t>
            </a:r>
            <a:endParaRPr sz="2000" b="1">
              <a:latin typeface="Arial Narrow"/>
              <a:ea typeface="Arial Narrow"/>
              <a:cs typeface="Arial Narrow"/>
              <a:sym typeface="Arial Narrow"/>
            </a:endParaRPr>
          </a:p>
        </p:txBody>
      </p:sp>
      <p:grpSp>
        <p:nvGrpSpPr>
          <p:cNvPr id="97" name="Google Shape;97;p1"/>
          <p:cNvGrpSpPr/>
          <p:nvPr/>
        </p:nvGrpSpPr>
        <p:grpSpPr>
          <a:xfrm>
            <a:off x="36005" y="48349"/>
            <a:ext cx="4536554" cy="2121549"/>
            <a:chOff x="0" y="14519"/>
            <a:chExt cx="4536554" cy="2121549"/>
          </a:xfrm>
        </p:grpSpPr>
        <p:sp>
          <p:nvSpPr>
            <p:cNvPr id="98" name="Google Shape;98;p1"/>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01 de 2023 - Reporte Semanas 01 a 04 (Hasta Enero 28 de 2023) </a:t>
              </a:r>
              <a:r>
                <a:rPr lang="es-ES" sz="9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99" name="Google Shape;99;p1"/>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dirty="0">
                  <a:solidFill>
                    <a:srgbClr val="000000"/>
                  </a:solidFill>
                  <a:latin typeface="Arial Narrow"/>
                  <a:ea typeface="Arial Narrow"/>
                  <a:cs typeface="Arial Narrow"/>
                  <a:sym typeface="Arial Narrow"/>
                </a:rPr>
                <a:t>Boletín de Periodo Epidemiológico Medellín </a:t>
              </a: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100" name="Google Shape;100;p1"/>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101" name="Google Shape;101;p1"/>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10"/>
          <p:cNvPicPr preferRelativeResize="0"/>
          <p:nvPr/>
        </p:nvPicPr>
        <p:blipFill rotWithShape="1">
          <a:blip r:embed="rId3">
            <a:alphaModFix/>
          </a:blip>
          <a:srcRect/>
          <a:stretch/>
        </p:blipFill>
        <p:spPr>
          <a:xfrm>
            <a:off x="4470" y="-7142"/>
            <a:ext cx="2227828" cy="2845121"/>
          </a:xfrm>
          <a:prstGeom prst="rect">
            <a:avLst/>
          </a:prstGeom>
          <a:noFill/>
          <a:ln>
            <a:noFill/>
          </a:ln>
        </p:spPr>
      </p:pic>
      <p:pic>
        <p:nvPicPr>
          <p:cNvPr id="411" name="Google Shape;411;p10"/>
          <p:cNvPicPr preferRelativeResize="0"/>
          <p:nvPr/>
        </p:nvPicPr>
        <p:blipFill rotWithShape="1">
          <a:blip r:embed="rId4">
            <a:alphaModFix/>
          </a:blip>
          <a:srcRect t="51431"/>
          <a:stretch/>
        </p:blipFill>
        <p:spPr>
          <a:xfrm>
            <a:off x="0" y="2824179"/>
            <a:ext cx="2232223" cy="2666962"/>
          </a:xfrm>
          <a:prstGeom prst="rect">
            <a:avLst/>
          </a:prstGeom>
          <a:noFill/>
          <a:ln>
            <a:noFill/>
          </a:ln>
        </p:spPr>
      </p:pic>
      <p:sp>
        <p:nvSpPr>
          <p:cNvPr id="412" name="Google Shape;412;p10"/>
          <p:cNvSpPr txBox="1"/>
          <p:nvPr/>
        </p:nvSpPr>
        <p:spPr>
          <a:xfrm>
            <a:off x="-28186" y="623805"/>
            <a:ext cx="24045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1- 2023</a:t>
            </a:r>
            <a:endParaRPr sz="1200" b="1">
              <a:solidFill>
                <a:schemeClr val="dk1"/>
              </a:solidFill>
              <a:latin typeface="Arial Narrow"/>
              <a:ea typeface="Arial Narrow"/>
              <a:cs typeface="Arial Narrow"/>
              <a:sym typeface="Arial Narrow"/>
            </a:endParaRPr>
          </a:p>
        </p:txBody>
      </p:sp>
      <p:sp>
        <p:nvSpPr>
          <p:cNvPr id="413" name="Google Shape;413;p10"/>
          <p:cNvSpPr/>
          <p:nvPr/>
        </p:nvSpPr>
        <p:spPr>
          <a:xfrm>
            <a:off x="2274078" y="2167727"/>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Gráfico de control de Varicela. Medellín, a Período epidemiológico 1 acumulado  de 2023. </a:t>
            </a:r>
            <a:endParaRPr sz="1100">
              <a:solidFill>
                <a:schemeClr val="dk1"/>
              </a:solidFill>
              <a:latin typeface="Arial Narrow"/>
              <a:ea typeface="Arial Narrow"/>
              <a:cs typeface="Arial Narrow"/>
              <a:sym typeface="Arial Narrow"/>
            </a:endParaRPr>
          </a:p>
        </p:txBody>
      </p:sp>
      <p:grpSp>
        <p:nvGrpSpPr>
          <p:cNvPr id="414" name="Google Shape;414;p10"/>
          <p:cNvGrpSpPr/>
          <p:nvPr/>
        </p:nvGrpSpPr>
        <p:grpSpPr>
          <a:xfrm>
            <a:off x="179214" y="4211960"/>
            <a:ext cx="1892650" cy="488476"/>
            <a:chOff x="2397524" y="3379972"/>
            <a:chExt cx="4508500" cy="904875"/>
          </a:xfrm>
        </p:grpSpPr>
        <p:pic>
          <p:nvPicPr>
            <p:cNvPr id="415" name="Google Shape;415;p10"/>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416" name="Google Shape;416;p10"/>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92</a:t>
              </a:r>
              <a:endParaRPr sz="1800" b="1">
                <a:solidFill>
                  <a:schemeClr val="dk1"/>
                </a:solidFill>
                <a:latin typeface="Arial Narrow"/>
                <a:ea typeface="Arial Narrow"/>
                <a:cs typeface="Arial Narrow"/>
                <a:sym typeface="Arial Narrow"/>
              </a:endParaRPr>
            </a:p>
          </p:txBody>
        </p:sp>
      </p:grpSp>
      <p:sp>
        <p:nvSpPr>
          <p:cNvPr id="417" name="Google Shape;417;p10"/>
          <p:cNvSpPr txBox="1"/>
          <p:nvPr/>
        </p:nvSpPr>
        <p:spPr>
          <a:xfrm>
            <a:off x="494426" y="4716016"/>
            <a:ext cx="1686306" cy="8309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1200" b="1">
                <a:solidFill>
                  <a:schemeClr val="dk1"/>
                </a:solidFill>
                <a:latin typeface="Arial Narrow"/>
                <a:ea typeface="Arial Narrow"/>
                <a:cs typeface="Arial Narrow"/>
                <a:sym typeface="Arial Narrow"/>
              </a:rPr>
              <a:t>Variación porcentual de 35% más respecto al mismo período del año anterior</a:t>
            </a:r>
            <a:endParaRPr sz="1200" b="1">
              <a:solidFill>
                <a:schemeClr val="dk1"/>
              </a:solidFill>
              <a:latin typeface="Arial Narrow"/>
              <a:ea typeface="Arial Narrow"/>
              <a:cs typeface="Arial Narrow"/>
              <a:sym typeface="Arial Narrow"/>
            </a:endParaRPr>
          </a:p>
        </p:txBody>
      </p:sp>
      <p:sp>
        <p:nvSpPr>
          <p:cNvPr id="418" name="Google Shape;418;p10"/>
          <p:cNvSpPr/>
          <p:nvPr/>
        </p:nvSpPr>
        <p:spPr>
          <a:xfrm>
            <a:off x="99238" y="4875421"/>
            <a:ext cx="395188" cy="538707"/>
          </a:xfrm>
          <a:prstGeom prst="up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9" name="Google Shape;419;p10"/>
          <p:cNvSpPr/>
          <p:nvPr/>
        </p:nvSpPr>
        <p:spPr>
          <a:xfrm>
            <a:off x="2240673" y="4860032"/>
            <a:ext cx="483637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 la Varicela. Medellín, a Periodo epidemiológico 1 acumulado, años 2021-2023.</a:t>
            </a:r>
            <a:endParaRPr/>
          </a:p>
        </p:txBody>
      </p:sp>
      <p:grpSp>
        <p:nvGrpSpPr>
          <p:cNvPr id="420" name="Google Shape;420;p10"/>
          <p:cNvGrpSpPr/>
          <p:nvPr/>
        </p:nvGrpSpPr>
        <p:grpSpPr>
          <a:xfrm>
            <a:off x="2448322" y="74775"/>
            <a:ext cx="3446504" cy="276999"/>
            <a:chOff x="2448322" y="74775"/>
            <a:chExt cx="3446504" cy="276999"/>
          </a:xfrm>
        </p:grpSpPr>
        <p:sp>
          <p:nvSpPr>
            <p:cNvPr id="421" name="Google Shape;421;p1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22" name="Google Shape;422;p10"/>
            <p:cNvCxnSpPr>
              <a:stCxn id="42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423" name="Google Shape;423;p1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424" name="Google Shape;424;p10"/>
          <p:cNvSpPr/>
          <p:nvPr/>
        </p:nvSpPr>
        <p:spPr>
          <a:xfrm>
            <a:off x="0" y="549445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25" name="Google Shape;425;p10"/>
          <p:cNvGrpSpPr/>
          <p:nvPr/>
        </p:nvGrpSpPr>
        <p:grpSpPr>
          <a:xfrm>
            <a:off x="277404" y="5621632"/>
            <a:ext cx="3446504" cy="276999"/>
            <a:chOff x="2448322" y="74775"/>
            <a:chExt cx="3446504" cy="276999"/>
          </a:xfrm>
        </p:grpSpPr>
        <p:sp>
          <p:nvSpPr>
            <p:cNvPr id="426" name="Google Shape;426;p1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27" name="Google Shape;427;p10"/>
            <p:cNvCxnSpPr>
              <a:stCxn id="42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428" name="Google Shape;428;p1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sp>
        <p:nvSpPr>
          <p:cNvPr id="429" name="Google Shape;429;p10"/>
          <p:cNvSpPr txBox="1"/>
          <p:nvPr/>
        </p:nvSpPr>
        <p:spPr>
          <a:xfrm>
            <a:off x="494426" y="2843808"/>
            <a:ext cx="12202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 </a:t>
            </a:r>
            <a:r>
              <a:rPr lang="es-ES" sz="1400" b="1">
                <a:solidFill>
                  <a:schemeClr val="dk1"/>
                </a:solidFill>
                <a:latin typeface="Arial Narrow"/>
                <a:ea typeface="Arial Narrow"/>
                <a:cs typeface="Arial Narrow"/>
                <a:sym typeface="Arial Narrow"/>
              </a:rPr>
              <a:t>Mortalidad</a:t>
            </a:r>
            <a:endParaRPr sz="1400" b="1">
              <a:solidFill>
                <a:schemeClr val="dk1"/>
              </a:solidFill>
              <a:latin typeface="Arial Narrow"/>
              <a:ea typeface="Arial Narrow"/>
              <a:cs typeface="Arial Narrow"/>
              <a:sym typeface="Arial Narrow"/>
            </a:endParaRPr>
          </a:p>
        </p:txBody>
      </p:sp>
      <p:sp>
        <p:nvSpPr>
          <p:cNvPr id="430" name="Google Shape;430;p1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Pág..10 </a:t>
            </a:r>
            <a:endParaRPr sz="1050" b="1">
              <a:solidFill>
                <a:schemeClr val="dk1"/>
              </a:solidFill>
              <a:latin typeface="Arial Narrow"/>
              <a:ea typeface="Arial Narrow"/>
              <a:cs typeface="Arial Narrow"/>
              <a:sym typeface="Arial Narrow"/>
            </a:endParaRPr>
          </a:p>
        </p:txBody>
      </p:sp>
      <p:sp>
        <p:nvSpPr>
          <p:cNvPr id="431" name="Google Shape;431;p10"/>
          <p:cNvSpPr txBox="1">
            <a:spLocks noGrp="1"/>
          </p:cNvSpPr>
          <p:nvPr>
            <p:ph type="ctrTitle"/>
          </p:nvPr>
        </p:nvSpPr>
        <p:spPr>
          <a:xfrm>
            <a:off x="85115" y="74775"/>
            <a:ext cx="2075175" cy="52322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800"/>
              <a:buFont typeface="Arial Narrow"/>
              <a:buNone/>
            </a:pPr>
            <a:r>
              <a:rPr lang="es-ES" sz="2800" b="1">
                <a:solidFill>
                  <a:srgbClr val="C00000"/>
                </a:solidFill>
                <a:latin typeface="Arial Narrow"/>
                <a:ea typeface="Arial Narrow"/>
                <a:cs typeface="Arial Narrow"/>
                <a:sym typeface="Arial Narrow"/>
              </a:rPr>
              <a:t>Varicela</a:t>
            </a:r>
            <a:endParaRPr sz="2800" b="1">
              <a:solidFill>
                <a:srgbClr val="C00000"/>
              </a:solidFill>
              <a:latin typeface="Arial Narrow"/>
              <a:ea typeface="Arial Narrow"/>
              <a:cs typeface="Arial Narrow"/>
              <a:sym typeface="Arial Narrow"/>
            </a:endParaRPr>
          </a:p>
        </p:txBody>
      </p:sp>
      <p:sp>
        <p:nvSpPr>
          <p:cNvPr id="432" name="Google Shape;432;p10"/>
          <p:cNvSpPr/>
          <p:nvPr/>
        </p:nvSpPr>
        <p:spPr>
          <a:xfrm>
            <a:off x="-14673" y="8604448"/>
            <a:ext cx="5909499"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Figura. Mapa temático de puntos de Varicela. Medellín, a Período epidemiológico 1  acumulado  de 2023 </a:t>
            </a:r>
            <a:endParaRPr sz="1100">
              <a:solidFill>
                <a:schemeClr val="dk1"/>
              </a:solidFill>
              <a:latin typeface="Arial Narrow"/>
              <a:ea typeface="Arial Narrow"/>
              <a:cs typeface="Arial Narrow"/>
              <a:sym typeface="Arial Narrow"/>
            </a:endParaRPr>
          </a:p>
        </p:txBody>
      </p:sp>
      <p:pic>
        <p:nvPicPr>
          <p:cNvPr id="433" name="Google Shape;433;p10"/>
          <p:cNvPicPr preferRelativeResize="0"/>
          <p:nvPr/>
        </p:nvPicPr>
        <p:blipFill rotWithShape="1">
          <a:blip r:embed="rId6">
            <a:alphaModFix/>
          </a:blip>
          <a:srcRect/>
          <a:stretch/>
        </p:blipFill>
        <p:spPr>
          <a:xfrm>
            <a:off x="2240673" y="377624"/>
            <a:ext cx="4960225" cy="1786789"/>
          </a:xfrm>
          <a:prstGeom prst="rect">
            <a:avLst/>
          </a:prstGeom>
          <a:noFill/>
          <a:ln>
            <a:noFill/>
          </a:ln>
        </p:spPr>
      </p:pic>
      <p:pic>
        <p:nvPicPr>
          <p:cNvPr id="434" name="Google Shape;434;p10"/>
          <p:cNvPicPr preferRelativeResize="0"/>
          <p:nvPr/>
        </p:nvPicPr>
        <p:blipFill rotWithShape="1">
          <a:blip r:embed="rId7">
            <a:alphaModFix/>
          </a:blip>
          <a:srcRect/>
          <a:stretch/>
        </p:blipFill>
        <p:spPr>
          <a:xfrm>
            <a:off x="2211960" y="2765566"/>
            <a:ext cx="5017650" cy="2057166"/>
          </a:xfrm>
          <a:prstGeom prst="rect">
            <a:avLst/>
          </a:prstGeom>
          <a:noFill/>
          <a:ln>
            <a:noFill/>
          </a:ln>
        </p:spPr>
      </p:pic>
      <p:pic>
        <p:nvPicPr>
          <p:cNvPr id="435" name="Google Shape;435;p10" descr="https://www.medellin.gov.co/servidormapas/rest/directories/arcgisoutput/Utilities/PrintingTools_GPServer/_ags_c514b91c-c357-11ed-aa2d-005056b0a652.jpg"/>
          <p:cNvPicPr preferRelativeResize="0"/>
          <p:nvPr/>
        </p:nvPicPr>
        <p:blipFill rotWithShape="1">
          <a:blip r:embed="rId8">
            <a:alphaModFix/>
          </a:blip>
          <a:srcRect l="26113" t="11575" r="23636" b="2499"/>
          <a:stretch/>
        </p:blipFill>
        <p:spPr>
          <a:xfrm>
            <a:off x="85114" y="6080026"/>
            <a:ext cx="7115784" cy="252442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11"/>
          <p:cNvSpPr/>
          <p:nvPr/>
        </p:nvSpPr>
        <p:spPr>
          <a:xfrm>
            <a:off x="0" y="9973"/>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42" name="Google Shape;442;p11"/>
          <p:cNvGrpSpPr/>
          <p:nvPr/>
        </p:nvGrpSpPr>
        <p:grpSpPr>
          <a:xfrm>
            <a:off x="277404" y="137149"/>
            <a:ext cx="3446504" cy="276999"/>
            <a:chOff x="2448322" y="74775"/>
            <a:chExt cx="3446504" cy="276999"/>
          </a:xfrm>
        </p:grpSpPr>
        <p:sp>
          <p:nvSpPr>
            <p:cNvPr id="443" name="Google Shape;443;p1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44" name="Google Shape;444;p11"/>
            <p:cNvCxnSpPr>
              <a:stCxn id="44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445" name="Google Shape;445;p1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sp>
        <p:nvSpPr>
          <p:cNvPr id="446" name="Google Shape;446;p11"/>
          <p:cNvSpPr/>
          <p:nvPr/>
        </p:nvSpPr>
        <p:spPr>
          <a:xfrm>
            <a:off x="0" y="4185452"/>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47" name="Google Shape;447;p11"/>
          <p:cNvGrpSpPr/>
          <p:nvPr/>
        </p:nvGrpSpPr>
        <p:grpSpPr>
          <a:xfrm>
            <a:off x="277404" y="4298980"/>
            <a:ext cx="3446504" cy="276999"/>
            <a:chOff x="2448322" y="74775"/>
            <a:chExt cx="3446504" cy="276999"/>
          </a:xfrm>
        </p:grpSpPr>
        <p:sp>
          <p:nvSpPr>
            <p:cNvPr id="448" name="Google Shape;448;p1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49" name="Google Shape;449;p11"/>
            <p:cNvCxnSpPr>
              <a:stCxn id="44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450" name="Google Shape;450;p1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Curso de vida y brotes</a:t>
              </a:r>
              <a:endParaRPr sz="1200" b="1">
                <a:solidFill>
                  <a:schemeClr val="dk1"/>
                </a:solidFill>
                <a:latin typeface="Arial Narrow"/>
                <a:ea typeface="Arial Narrow"/>
                <a:cs typeface="Arial Narrow"/>
                <a:sym typeface="Arial Narrow"/>
              </a:endParaRPr>
            </a:p>
          </p:txBody>
        </p:sp>
      </p:grpSp>
      <p:pic>
        <p:nvPicPr>
          <p:cNvPr id="451" name="Google Shape;451;p11"/>
          <p:cNvPicPr preferRelativeResize="0"/>
          <p:nvPr/>
        </p:nvPicPr>
        <p:blipFill rotWithShape="1">
          <a:blip r:embed="rId3">
            <a:alphaModFix/>
          </a:blip>
          <a:srcRect/>
          <a:stretch/>
        </p:blipFill>
        <p:spPr>
          <a:xfrm>
            <a:off x="4322755" y="5901769"/>
            <a:ext cx="2016224" cy="263989"/>
          </a:xfrm>
          <a:prstGeom prst="roundRect">
            <a:avLst>
              <a:gd name="adj" fmla="val 8594"/>
            </a:avLst>
          </a:prstGeom>
          <a:solidFill>
            <a:srgbClr val="ECECEC"/>
          </a:solidFill>
          <a:ln>
            <a:noFill/>
          </a:ln>
          <a:effectLst>
            <a:reflection stA="38000" endPos="28000" dist="5000" dir="5400000" sy="-100000" algn="bl" rotWithShape="0"/>
          </a:effectLst>
        </p:spPr>
      </p:pic>
      <p:grpSp>
        <p:nvGrpSpPr>
          <p:cNvPr id="452" name="Google Shape;452;p11"/>
          <p:cNvGrpSpPr/>
          <p:nvPr/>
        </p:nvGrpSpPr>
        <p:grpSpPr>
          <a:xfrm>
            <a:off x="3984996" y="4765388"/>
            <a:ext cx="2707788" cy="2447537"/>
            <a:chOff x="787274" y="1096"/>
            <a:chExt cx="2707788" cy="2447537"/>
          </a:xfrm>
        </p:grpSpPr>
        <p:sp>
          <p:nvSpPr>
            <p:cNvPr id="453" name="Google Shape;453;p11"/>
            <p:cNvSpPr/>
            <p:nvPr/>
          </p:nvSpPr>
          <p:spPr>
            <a:xfrm>
              <a:off x="1639648" y="1096"/>
              <a:ext cx="976470" cy="428129"/>
            </a:xfrm>
            <a:prstGeom prst="roundRect">
              <a:avLst>
                <a:gd name="adj" fmla="val 16667"/>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txBox="1"/>
            <p:nvPr/>
          </p:nvSpPr>
          <p:spPr>
            <a:xfrm>
              <a:off x="1660548" y="21996"/>
              <a:ext cx="934670"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Primera infancia</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7,6%</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7 casos</a:t>
              </a:r>
              <a:endParaRPr sz="800" b="1">
                <a:solidFill>
                  <a:schemeClr val="lt1"/>
                </a:solidFill>
                <a:latin typeface="Arial Narrow"/>
                <a:ea typeface="Arial Narrow"/>
                <a:cs typeface="Arial Narrow"/>
                <a:sym typeface="Arial Narrow"/>
              </a:endParaRPr>
            </a:p>
          </p:txBody>
        </p:sp>
        <p:sp>
          <p:nvSpPr>
            <p:cNvPr id="455" name="Google Shape;455;p11"/>
            <p:cNvSpPr/>
            <p:nvPr/>
          </p:nvSpPr>
          <p:spPr>
            <a:xfrm>
              <a:off x="1118179" y="215160"/>
              <a:ext cx="2019408" cy="2019408"/>
            </a:xfrm>
            <a:custGeom>
              <a:avLst/>
              <a:gdLst/>
              <a:ahLst/>
              <a:cxnLst/>
              <a:rect l="l" t="t" r="r" b="b"/>
              <a:pathLst>
                <a:path w="120000" h="120000" extrusionOk="0">
                  <a:moveTo>
                    <a:pt x="91834" y="9142"/>
                  </a:moveTo>
                  <a:lnTo>
                    <a:pt x="91834" y="9142"/>
                  </a:lnTo>
                  <a:cubicBezTo>
                    <a:pt x="94626" y="10890"/>
                    <a:pt x="97269" y="12864"/>
                    <a:pt x="99737" y="15045"/>
                  </a:cubicBezTo>
                </a:path>
              </a:pathLst>
            </a:cu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2509562" y="505948"/>
              <a:ext cx="985500" cy="428129"/>
            </a:xfrm>
            <a:prstGeom prst="roundRect">
              <a:avLst>
                <a:gd name="adj" fmla="val 16667"/>
              </a:avLst>
            </a:prstGeom>
            <a:solidFill>
              <a:srgbClr val="6C5EA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txBox="1"/>
            <p:nvPr/>
          </p:nvSpPr>
          <p:spPr>
            <a:xfrm>
              <a:off x="2530462" y="526848"/>
              <a:ext cx="943700"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Infancia</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30,4%</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28 casos</a:t>
              </a:r>
              <a:endParaRPr sz="800" b="1">
                <a:solidFill>
                  <a:schemeClr val="lt1"/>
                </a:solidFill>
                <a:latin typeface="Arial Narrow"/>
                <a:ea typeface="Arial Narrow"/>
                <a:cs typeface="Arial Narrow"/>
                <a:sym typeface="Arial Narrow"/>
              </a:endParaRPr>
            </a:p>
          </p:txBody>
        </p:sp>
        <p:sp>
          <p:nvSpPr>
            <p:cNvPr id="458" name="Google Shape;458;p11"/>
            <p:cNvSpPr/>
            <p:nvPr/>
          </p:nvSpPr>
          <p:spPr>
            <a:xfrm>
              <a:off x="1118179" y="215160"/>
              <a:ext cx="2019408" cy="2019408"/>
            </a:xfrm>
            <a:custGeom>
              <a:avLst/>
              <a:gdLst/>
              <a:ahLst/>
              <a:cxnLst/>
              <a:rect l="l" t="t" r="r" b="b"/>
              <a:pathLst>
                <a:path w="120000" h="120000" extrusionOk="0">
                  <a:moveTo>
                    <a:pt x="119063" y="49439"/>
                  </a:moveTo>
                  <a:lnTo>
                    <a:pt x="119063" y="49439"/>
                  </a:lnTo>
                  <a:cubicBezTo>
                    <a:pt x="120312" y="56424"/>
                    <a:pt x="120312" y="63575"/>
                    <a:pt x="119063" y="70560"/>
                  </a:cubicBezTo>
                </a:path>
              </a:pathLst>
            </a:custGeom>
            <a:noFill/>
            <a:ln w="9525" cap="flat" cmpd="sng">
              <a:solidFill>
                <a:srgbClr val="6C5E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a:off x="2566138" y="1515652"/>
              <a:ext cx="872349" cy="428129"/>
            </a:xfrm>
            <a:prstGeom prst="roundRect">
              <a:avLst>
                <a:gd name="adj" fmla="val 16667"/>
              </a:avLst>
            </a:prstGeom>
            <a:solidFill>
              <a:srgbClr val="585BB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1"/>
            <p:cNvSpPr txBox="1"/>
            <p:nvPr/>
          </p:nvSpPr>
          <p:spPr>
            <a:xfrm>
              <a:off x="2587038" y="1536552"/>
              <a:ext cx="830549"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Adolescencia</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14,1%</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13 casos</a:t>
              </a:r>
              <a:endParaRPr sz="800" b="1">
                <a:solidFill>
                  <a:schemeClr val="lt1"/>
                </a:solidFill>
                <a:latin typeface="Arial Narrow"/>
                <a:ea typeface="Arial Narrow"/>
                <a:cs typeface="Arial Narrow"/>
                <a:sym typeface="Arial Narrow"/>
              </a:endParaRPr>
            </a:p>
          </p:txBody>
        </p:sp>
        <p:sp>
          <p:nvSpPr>
            <p:cNvPr id="461" name="Google Shape;461;p11"/>
            <p:cNvSpPr/>
            <p:nvPr/>
          </p:nvSpPr>
          <p:spPr>
            <a:xfrm>
              <a:off x="1118179" y="215160"/>
              <a:ext cx="2019408" cy="2019408"/>
            </a:xfrm>
            <a:custGeom>
              <a:avLst/>
              <a:gdLst/>
              <a:ahLst/>
              <a:cxnLst/>
              <a:rect l="l" t="t" r="r" b="b"/>
              <a:pathLst>
                <a:path w="120000" h="120000" extrusionOk="0">
                  <a:moveTo>
                    <a:pt x="99737" y="104955"/>
                  </a:moveTo>
                  <a:cubicBezTo>
                    <a:pt x="97269" y="107136"/>
                    <a:pt x="94626" y="109111"/>
                    <a:pt x="91834" y="110858"/>
                  </a:cubicBezTo>
                </a:path>
              </a:pathLst>
            </a:custGeom>
            <a:noFill/>
            <a:ln w="9525" cap="flat" cmpd="sng">
              <a:solidFill>
                <a:srgbClr val="585BB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a:off x="1639648" y="2020504"/>
              <a:ext cx="976470" cy="428129"/>
            </a:xfrm>
            <a:prstGeom prst="roundRect">
              <a:avLst>
                <a:gd name="adj" fmla="val 16667"/>
              </a:avLst>
            </a:prstGeom>
            <a:solidFill>
              <a:srgbClr val="5370B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txBox="1"/>
            <p:nvPr/>
          </p:nvSpPr>
          <p:spPr>
            <a:xfrm>
              <a:off x="1660548" y="2041404"/>
              <a:ext cx="934670"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Juventud</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27,2%</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25  casos</a:t>
              </a:r>
              <a:endParaRPr sz="800" b="1">
                <a:solidFill>
                  <a:schemeClr val="lt1"/>
                </a:solidFill>
                <a:latin typeface="Arial Narrow"/>
                <a:ea typeface="Arial Narrow"/>
                <a:cs typeface="Arial Narrow"/>
                <a:sym typeface="Arial Narrow"/>
              </a:endParaRPr>
            </a:p>
          </p:txBody>
        </p:sp>
        <p:sp>
          <p:nvSpPr>
            <p:cNvPr id="464" name="Google Shape;464;p11"/>
            <p:cNvSpPr/>
            <p:nvPr/>
          </p:nvSpPr>
          <p:spPr>
            <a:xfrm>
              <a:off x="1118179" y="215160"/>
              <a:ext cx="2019408" cy="2019408"/>
            </a:xfrm>
            <a:custGeom>
              <a:avLst/>
              <a:gdLst/>
              <a:ahLst/>
              <a:cxnLst/>
              <a:rect l="l" t="t" r="r" b="b"/>
              <a:pathLst>
                <a:path w="120000" h="120000" extrusionOk="0">
                  <a:moveTo>
                    <a:pt x="28166" y="110858"/>
                  </a:moveTo>
                  <a:lnTo>
                    <a:pt x="28166" y="110858"/>
                  </a:lnTo>
                  <a:cubicBezTo>
                    <a:pt x="25374" y="109110"/>
                    <a:pt x="22731" y="107136"/>
                    <a:pt x="20263" y="104955"/>
                  </a:cubicBezTo>
                </a:path>
              </a:pathLst>
            </a:custGeom>
            <a:noFill/>
            <a:ln w="9525" cap="flat" cmpd="sng">
              <a:solidFill>
                <a:srgbClr val="5370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a:off x="794490" y="1515652"/>
              <a:ext cx="917928" cy="428129"/>
            </a:xfrm>
            <a:prstGeom prst="roundRect">
              <a:avLst>
                <a:gd name="adj" fmla="val 16667"/>
              </a:avLst>
            </a:prstGeom>
            <a:solidFill>
              <a:srgbClr val="4F8AB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txBox="1"/>
            <p:nvPr/>
          </p:nvSpPr>
          <p:spPr>
            <a:xfrm>
              <a:off x="815390" y="1536552"/>
              <a:ext cx="876128"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Adultez</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17,4%</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16 casos</a:t>
              </a:r>
              <a:endParaRPr sz="800" b="1">
                <a:solidFill>
                  <a:schemeClr val="lt1"/>
                </a:solidFill>
                <a:latin typeface="Arial Narrow"/>
                <a:ea typeface="Arial Narrow"/>
                <a:cs typeface="Arial Narrow"/>
                <a:sym typeface="Arial Narrow"/>
              </a:endParaRPr>
            </a:p>
          </p:txBody>
        </p:sp>
        <p:sp>
          <p:nvSpPr>
            <p:cNvPr id="467" name="Google Shape;467;p11"/>
            <p:cNvSpPr/>
            <p:nvPr/>
          </p:nvSpPr>
          <p:spPr>
            <a:xfrm>
              <a:off x="1118179" y="215160"/>
              <a:ext cx="2019408" cy="2019408"/>
            </a:xfrm>
            <a:custGeom>
              <a:avLst/>
              <a:gdLst/>
              <a:ahLst/>
              <a:cxnLst/>
              <a:rect l="l" t="t" r="r" b="b"/>
              <a:pathLst>
                <a:path w="120000" h="120000" extrusionOk="0">
                  <a:moveTo>
                    <a:pt x="937" y="70561"/>
                  </a:moveTo>
                  <a:lnTo>
                    <a:pt x="937" y="70561"/>
                  </a:lnTo>
                  <a:cubicBezTo>
                    <a:pt x="-312" y="63576"/>
                    <a:pt x="-312" y="56425"/>
                    <a:pt x="937" y="49440"/>
                  </a:cubicBezTo>
                </a:path>
              </a:pathLst>
            </a:custGeom>
            <a:noFill/>
            <a:ln w="9525" cap="flat" cmpd="sng">
              <a:solidFill>
                <a:srgbClr val="4F8A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a:off x="787274" y="505948"/>
              <a:ext cx="932360" cy="428129"/>
            </a:xfrm>
            <a:prstGeom prst="roundRect">
              <a:avLst>
                <a:gd name="adj" fmla="val 16667"/>
              </a:avLst>
            </a:prstGeom>
            <a:solidFill>
              <a:srgbClr val="4AA9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1"/>
            <p:cNvSpPr txBox="1"/>
            <p:nvPr/>
          </p:nvSpPr>
          <p:spPr>
            <a:xfrm>
              <a:off x="808174" y="526848"/>
              <a:ext cx="890560"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Adulto Mayor</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3,3%</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3 casos</a:t>
              </a:r>
              <a:endParaRPr sz="800" b="1">
                <a:solidFill>
                  <a:schemeClr val="lt1"/>
                </a:solidFill>
                <a:latin typeface="Arial Narrow"/>
                <a:ea typeface="Arial Narrow"/>
                <a:cs typeface="Arial Narrow"/>
                <a:sym typeface="Arial Narrow"/>
              </a:endParaRPr>
            </a:p>
          </p:txBody>
        </p:sp>
        <p:sp>
          <p:nvSpPr>
            <p:cNvPr id="470" name="Google Shape;470;p11"/>
            <p:cNvSpPr/>
            <p:nvPr/>
          </p:nvSpPr>
          <p:spPr>
            <a:xfrm>
              <a:off x="1118179" y="215160"/>
              <a:ext cx="2019408" cy="2019408"/>
            </a:xfrm>
            <a:custGeom>
              <a:avLst/>
              <a:gdLst/>
              <a:ahLst/>
              <a:cxnLst/>
              <a:rect l="l" t="t" r="r" b="b"/>
              <a:pathLst>
                <a:path w="120000" h="120000" extrusionOk="0">
                  <a:moveTo>
                    <a:pt x="20263" y="15045"/>
                  </a:moveTo>
                  <a:lnTo>
                    <a:pt x="20263" y="15045"/>
                  </a:lnTo>
                  <a:cubicBezTo>
                    <a:pt x="22731" y="12864"/>
                    <a:pt x="25374" y="10889"/>
                    <a:pt x="28166" y="9142"/>
                  </a:cubicBezTo>
                </a:path>
              </a:pathLst>
            </a:custGeom>
            <a:noFill/>
            <a:ln w="9525" cap="flat" cmpd="sng">
              <a:solidFill>
                <a:srgbClr val="4AA9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 name="Google Shape;471;p1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Pág..11 </a:t>
            </a:r>
            <a:endParaRPr sz="1050" b="1">
              <a:solidFill>
                <a:schemeClr val="dk1"/>
              </a:solidFill>
              <a:latin typeface="Arial Narrow"/>
              <a:ea typeface="Arial Narrow"/>
              <a:cs typeface="Arial Narrow"/>
              <a:sym typeface="Arial Narrow"/>
            </a:endParaRPr>
          </a:p>
        </p:txBody>
      </p:sp>
      <p:pic>
        <p:nvPicPr>
          <p:cNvPr id="472" name="Google Shape;472;p11"/>
          <p:cNvPicPr preferRelativeResize="0"/>
          <p:nvPr/>
        </p:nvPicPr>
        <p:blipFill rotWithShape="1">
          <a:blip r:embed="rId4">
            <a:alphaModFix/>
          </a:blip>
          <a:srcRect/>
          <a:stretch/>
        </p:blipFill>
        <p:spPr>
          <a:xfrm>
            <a:off x="6171850" y="865485"/>
            <a:ext cx="438131" cy="716941"/>
          </a:xfrm>
          <a:prstGeom prst="rect">
            <a:avLst/>
          </a:prstGeom>
          <a:noFill/>
          <a:ln>
            <a:noFill/>
          </a:ln>
        </p:spPr>
      </p:pic>
      <p:sp>
        <p:nvSpPr>
          <p:cNvPr id="473" name="Google Shape;473;p11"/>
          <p:cNvSpPr/>
          <p:nvPr/>
        </p:nvSpPr>
        <p:spPr>
          <a:xfrm>
            <a:off x="744567" y="4872680"/>
            <a:ext cx="2644371" cy="396350"/>
          </a:xfrm>
          <a:prstGeom prst="roundRect">
            <a:avLst>
              <a:gd name="adj" fmla="val 16667"/>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Distribución de los brotes</a:t>
            </a:r>
            <a:endParaRPr sz="1600" b="1">
              <a:solidFill>
                <a:schemeClr val="dk1"/>
              </a:solidFill>
              <a:latin typeface="Arial Narrow"/>
              <a:ea typeface="Arial Narrow"/>
              <a:cs typeface="Arial Narrow"/>
              <a:sym typeface="Arial Narrow"/>
            </a:endParaRPr>
          </a:p>
        </p:txBody>
      </p:sp>
      <p:cxnSp>
        <p:nvCxnSpPr>
          <p:cNvPr id="474" name="Google Shape;474;p11"/>
          <p:cNvCxnSpPr>
            <a:stCxn id="473" idx="2"/>
          </p:cNvCxnSpPr>
          <p:nvPr/>
        </p:nvCxnSpPr>
        <p:spPr>
          <a:xfrm rot="-5400000" flipH="1">
            <a:off x="1918403" y="5417380"/>
            <a:ext cx="297300" cy="600"/>
          </a:xfrm>
          <a:prstGeom prst="bentConnector3">
            <a:avLst>
              <a:gd name="adj1" fmla="val 49994"/>
            </a:avLst>
          </a:prstGeom>
          <a:noFill/>
          <a:ln w="28575" cap="flat" cmpd="sng">
            <a:solidFill>
              <a:schemeClr val="dk1"/>
            </a:solidFill>
            <a:prstDash val="solid"/>
            <a:round/>
            <a:headEnd type="none" w="sm" len="sm"/>
            <a:tailEnd type="stealth" w="med" len="med"/>
          </a:ln>
        </p:spPr>
      </p:cxnSp>
      <p:graphicFrame>
        <p:nvGraphicFramePr>
          <p:cNvPr id="475" name="Google Shape;475;p11"/>
          <p:cNvGraphicFramePr/>
          <p:nvPr/>
        </p:nvGraphicFramePr>
        <p:xfrm>
          <a:off x="808849" y="5580236"/>
          <a:ext cx="2680750" cy="1477950"/>
        </p:xfrm>
        <a:graphic>
          <a:graphicData uri="http://schemas.openxmlformats.org/drawingml/2006/table">
            <a:tbl>
              <a:tblPr firstRow="1" bandRow="1">
                <a:noFill/>
                <a:tableStyleId>{4AF4E2B7-7D24-43EC-B80B-FDA9DD2EDD4B}</a:tableStyleId>
              </a:tblPr>
              <a:tblGrid>
                <a:gridCol w="1822200">
                  <a:extLst>
                    <a:ext uri="{9D8B030D-6E8A-4147-A177-3AD203B41FA5}">
                      <a16:colId xmlns:a16="http://schemas.microsoft.com/office/drawing/2014/main" val="20000"/>
                    </a:ext>
                  </a:extLst>
                </a:gridCol>
                <a:gridCol w="858550">
                  <a:extLst>
                    <a:ext uri="{9D8B030D-6E8A-4147-A177-3AD203B41FA5}">
                      <a16:colId xmlns:a16="http://schemas.microsoft.com/office/drawing/2014/main" val="20001"/>
                    </a:ext>
                  </a:extLst>
                </a:gridCol>
              </a:tblGrid>
              <a:tr h="292200">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Lugar</a:t>
                      </a:r>
                      <a:endParaRPr sz="1000">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Total brotes</a:t>
                      </a:r>
                      <a:endParaRPr sz="1000">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0"/>
                  </a:ext>
                </a:extLst>
              </a:tr>
              <a:tr h="178575">
                <a:tc>
                  <a:txBody>
                    <a:bodyPr/>
                    <a:lstStyle/>
                    <a:p>
                      <a:pPr marL="0" marR="0" lvl="0" indent="0" algn="l" rtl="0">
                        <a:spcBef>
                          <a:spcPts val="0"/>
                        </a:spcBef>
                        <a:spcAft>
                          <a:spcPts val="0"/>
                        </a:spcAft>
                        <a:buNone/>
                      </a:pPr>
                      <a:r>
                        <a:rPr lang="es-ES" sz="1000">
                          <a:latin typeface="Arial Narrow"/>
                          <a:ea typeface="Arial Narrow"/>
                          <a:cs typeface="Arial Narrow"/>
                          <a:sym typeface="Arial Narrow"/>
                        </a:rPr>
                        <a:t>Sector educativo</a:t>
                      </a:r>
                      <a:endParaRPr sz="1000">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1</a:t>
                      </a:r>
                      <a:endParaRPr sz="1000">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1"/>
                  </a:ext>
                </a:extLst>
              </a:tr>
              <a:tr h="405850">
                <a:tc>
                  <a:txBody>
                    <a:bodyPr/>
                    <a:lstStyle/>
                    <a:p>
                      <a:pPr marL="0" marR="0" lvl="0" indent="0" algn="l" rtl="0">
                        <a:spcBef>
                          <a:spcPts val="0"/>
                        </a:spcBef>
                        <a:spcAft>
                          <a:spcPts val="0"/>
                        </a:spcAft>
                        <a:buNone/>
                      </a:pPr>
                      <a:r>
                        <a:rPr lang="es-ES" sz="1000">
                          <a:latin typeface="Arial Narrow"/>
                          <a:ea typeface="Arial Narrow"/>
                          <a:cs typeface="Arial Narrow"/>
                          <a:sym typeface="Arial Narrow"/>
                        </a:rPr>
                        <a:t>Centro Penitenciario- Estación de Policía- Batallón</a:t>
                      </a:r>
                      <a:endParaRPr sz="1000">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0</a:t>
                      </a:r>
                      <a:endParaRPr sz="1000">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2"/>
                  </a:ext>
                </a:extLst>
              </a:tr>
              <a:tr h="292200">
                <a:tc>
                  <a:txBody>
                    <a:bodyPr/>
                    <a:lstStyle/>
                    <a:p>
                      <a:pPr marL="0" marR="0" lvl="0" indent="0" algn="l" rtl="0">
                        <a:spcBef>
                          <a:spcPts val="0"/>
                        </a:spcBef>
                        <a:spcAft>
                          <a:spcPts val="0"/>
                        </a:spcAft>
                        <a:buNone/>
                      </a:pPr>
                      <a:r>
                        <a:rPr lang="es-ES" sz="1000">
                          <a:latin typeface="Arial Narrow"/>
                          <a:ea typeface="Arial Narrow"/>
                          <a:cs typeface="Arial Narrow"/>
                          <a:sym typeface="Arial Narrow"/>
                        </a:rPr>
                        <a:t>Otro </a:t>
                      </a:r>
                      <a:endParaRPr sz="1000">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0</a:t>
                      </a:r>
                      <a:endParaRPr sz="1000">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3"/>
                  </a:ext>
                </a:extLst>
              </a:tr>
              <a:tr h="183975">
                <a:tc>
                  <a:txBody>
                    <a:bodyPr/>
                    <a:lstStyle/>
                    <a:p>
                      <a:pPr marL="0" marR="0" lvl="0" indent="0" algn="l" rtl="0">
                        <a:spcBef>
                          <a:spcPts val="0"/>
                        </a:spcBef>
                        <a:spcAft>
                          <a:spcPts val="0"/>
                        </a:spcAft>
                        <a:buNone/>
                      </a:pPr>
                      <a:r>
                        <a:rPr lang="es-ES" sz="1000">
                          <a:solidFill>
                            <a:schemeClr val="dk1"/>
                          </a:solidFill>
                          <a:latin typeface="Arial Narrow"/>
                          <a:ea typeface="Arial Narrow"/>
                          <a:cs typeface="Arial Narrow"/>
                          <a:sym typeface="Arial Narrow"/>
                        </a:rPr>
                        <a:t>Familiares</a:t>
                      </a:r>
                      <a:endParaRPr sz="1000">
                        <a:solidFill>
                          <a:schemeClr val="dk1"/>
                        </a:solidFill>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solidFill>
                            <a:schemeClr val="dk1"/>
                          </a:solidFill>
                          <a:latin typeface="Arial Narrow"/>
                          <a:ea typeface="Arial Narrow"/>
                          <a:cs typeface="Arial Narrow"/>
                          <a:sym typeface="Arial Narrow"/>
                        </a:rPr>
                        <a:t>0</a:t>
                      </a:r>
                      <a:endParaRPr sz="1000">
                        <a:solidFill>
                          <a:schemeClr val="dk1"/>
                        </a:solidFill>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4"/>
                  </a:ext>
                </a:extLst>
              </a:tr>
            </a:tbl>
          </a:graphicData>
        </a:graphic>
      </p:graphicFrame>
      <p:sp>
        <p:nvSpPr>
          <p:cNvPr id="476" name="Google Shape;476;p11"/>
          <p:cNvSpPr txBox="1"/>
          <p:nvPr/>
        </p:nvSpPr>
        <p:spPr>
          <a:xfrm>
            <a:off x="95983" y="3075922"/>
            <a:ext cx="2331345"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a:t>
            </a:r>
            <a:endParaRPr/>
          </a:p>
        </p:txBody>
      </p:sp>
      <p:cxnSp>
        <p:nvCxnSpPr>
          <p:cNvPr id="477" name="Google Shape;477;p11"/>
          <p:cNvCxnSpPr/>
          <p:nvPr/>
        </p:nvCxnSpPr>
        <p:spPr>
          <a:xfrm>
            <a:off x="4479067" y="3982770"/>
            <a:ext cx="2582164" cy="0"/>
          </a:xfrm>
          <a:prstGeom prst="straightConnector1">
            <a:avLst/>
          </a:prstGeom>
          <a:noFill/>
          <a:ln w="9525" cap="flat" cmpd="sng">
            <a:solidFill>
              <a:srgbClr val="002060"/>
            </a:solidFill>
            <a:prstDash val="solid"/>
            <a:round/>
            <a:headEnd type="none" w="sm" len="sm"/>
            <a:tailEnd type="oval" w="med" len="med"/>
          </a:ln>
        </p:spPr>
      </p:cxnSp>
      <p:cxnSp>
        <p:nvCxnSpPr>
          <p:cNvPr id="478" name="Google Shape;478;p11"/>
          <p:cNvCxnSpPr/>
          <p:nvPr/>
        </p:nvCxnSpPr>
        <p:spPr>
          <a:xfrm rot="10800000">
            <a:off x="107240" y="3982770"/>
            <a:ext cx="2571615" cy="0"/>
          </a:xfrm>
          <a:prstGeom prst="straightConnector1">
            <a:avLst/>
          </a:prstGeom>
          <a:noFill/>
          <a:ln w="9525" cap="flat" cmpd="sng">
            <a:solidFill>
              <a:srgbClr val="002060"/>
            </a:solidFill>
            <a:prstDash val="solid"/>
            <a:round/>
            <a:headEnd type="none" w="sm" len="sm"/>
            <a:tailEnd type="oval" w="med" len="med"/>
          </a:ln>
        </p:spPr>
      </p:cxnSp>
      <p:sp>
        <p:nvSpPr>
          <p:cNvPr id="479" name="Google Shape;479;p11"/>
          <p:cNvSpPr txBox="1"/>
          <p:nvPr/>
        </p:nvSpPr>
        <p:spPr>
          <a:xfrm>
            <a:off x="160985" y="3413763"/>
            <a:ext cx="214834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3,47 x 100 mil habitantes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92 casos</a:t>
            </a:r>
            <a:endParaRPr sz="1400" b="1">
              <a:solidFill>
                <a:schemeClr val="dk1"/>
              </a:solidFill>
              <a:latin typeface="Arial Narrow"/>
              <a:ea typeface="Arial Narrow"/>
              <a:cs typeface="Arial Narrow"/>
              <a:sym typeface="Arial Narrow"/>
            </a:endParaRPr>
          </a:p>
        </p:txBody>
      </p:sp>
      <p:sp>
        <p:nvSpPr>
          <p:cNvPr id="480" name="Google Shape;480;p11"/>
          <p:cNvSpPr txBox="1"/>
          <p:nvPr/>
        </p:nvSpPr>
        <p:spPr>
          <a:xfrm>
            <a:off x="4928257" y="3091688"/>
            <a:ext cx="2487186"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Brotes con investigación de campo</a:t>
            </a:r>
            <a:endParaRPr/>
          </a:p>
        </p:txBody>
      </p:sp>
      <p:sp>
        <p:nvSpPr>
          <p:cNvPr id="481" name="Google Shape;481;p11"/>
          <p:cNvSpPr txBox="1"/>
          <p:nvPr/>
        </p:nvSpPr>
        <p:spPr>
          <a:xfrm>
            <a:off x="5837701" y="3375364"/>
            <a:ext cx="85792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100%</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 brotes)</a:t>
            </a:r>
            <a:endParaRPr sz="1400" b="1">
              <a:solidFill>
                <a:schemeClr val="dk1"/>
              </a:solidFill>
              <a:latin typeface="Arial Narrow"/>
              <a:ea typeface="Arial Narrow"/>
              <a:cs typeface="Arial Narrow"/>
              <a:sym typeface="Arial Narrow"/>
            </a:endParaRPr>
          </a:p>
        </p:txBody>
      </p:sp>
      <p:sp>
        <p:nvSpPr>
          <p:cNvPr id="482" name="Google Shape;482;p11"/>
          <p:cNvSpPr txBox="1"/>
          <p:nvPr/>
        </p:nvSpPr>
        <p:spPr>
          <a:xfrm>
            <a:off x="2500736" y="3033754"/>
            <a:ext cx="2598512"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incidencia en menores de 5 años</a:t>
            </a:r>
            <a:endParaRPr sz="1050" b="1">
              <a:solidFill>
                <a:schemeClr val="dk1"/>
              </a:solidFill>
              <a:latin typeface="Arial Narrow"/>
              <a:ea typeface="Arial Narrow"/>
              <a:cs typeface="Arial Narrow"/>
              <a:sym typeface="Arial Narrow"/>
            </a:endParaRPr>
          </a:p>
        </p:txBody>
      </p:sp>
      <p:sp>
        <p:nvSpPr>
          <p:cNvPr id="483" name="Google Shape;483;p11"/>
          <p:cNvSpPr txBox="1"/>
          <p:nvPr/>
        </p:nvSpPr>
        <p:spPr>
          <a:xfrm>
            <a:off x="2807578" y="3446511"/>
            <a:ext cx="198483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6,72 x 100 mil &lt; 5 años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10 casos</a:t>
            </a:r>
            <a:endParaRPr sz="1400" b="1">
              <a:solidFill>
                <a:schemeClr val="dk1"/>
              </a:solidFill>
              <a:latin typeface="Arial Narrow"/>
              <a:ea typeface="Arial Narrow"/>
              <a:cs typeface="Arial Narrow"/>
              <a:sym typeface="Arial Narrow"/>
            </a:endParaRPr>
          </a:p>
        </p:txBody>
      </p:sp>
      <p:grpSp>
        <p:nvGrpSpPr>
          <p:cNvPr id="484" name="Google Shape;484;p11"/>
          <p:cNvGrpSpPr/>
          <p:nvPr/>
        </p:nvGrpSpPr>
        <p:grpSpPr>
          <a:xfrm>
            <a:off x="-135413" y="760028"/>
            <a:ext cx="1250054" cy="1691022"/>
            <a:chOff x="-135413" y="539552"/>
            <a:chExt cx="1250054" cy="1691022"/>
          </a:xfrm>
        </p:grpSpPr>
        <p:pic>
          <p:nvPicPr>
            <p:cNvPr id="485" name="Google Shape;485;p11"/>
            <p:cNvPicPr preferRelativeResize="0"/>
            <p:nvPr/>
          </p:nvPicPr>
          <p:blipFill rotWithShape="1">
            <a:blip r:embed="rId5">
              <a:alphaModFix/>
            </a:blip>
            <a:srcRect r="85225"/>
            <a:stretch/>
          </p:blipFill>
          <p:spPr>
            <a:xfrm>
              <a:off x="148822" y="539552"/>
              <a:ext cx="702032" cy="850900"/>
            </a:xfrm>
            <a:prstGeom prst="rect">
              <a:avLst/>
            </a:prstGeom>
            <a:noFill/>
            <a:ln>
              <a:noFill/>
            </a:ln>
          </p:spPr>
        </p:pic>
        <p:sp>
          <p:nvSpPr>
            <p:cNvPr id="486" name="Google Shape;486;p11"/>
            <p:cNvSpPr/>
            <p:nvPr/>
          </p:nvSpPr>
          <p:spPr>
            <a:xfrm>
              <a:off x="110785" y="1579196"/>
              <a:ext cx="74006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39%</a:t>
              </a:r>
              <a:endParaRPr sz="1600" b="1">
                <a:solidFill>
                  <a:schemeClr val="dk1"/>
                </a:solidFill>
                <a:latin typeface="Arial Narrow"/>
                <a:ea typeface="Arial Narrow"/>
                <a:cs typeface="Arial Narrow"/>
                <a:sym typeface="Arial Narrow"/>
              </a:endParaRPr>
            </a:p>
          </p:txBody>
        </p:sp>
        <p:sp>
          <p:nvSpPr>
            <p:cNvPr id="487" name="Google Shape;487;p11"/>
            <p:cNvSpPr txBox="1"/>
            <p:nvPr/>
          </p:nvSpPr>
          <p:spPr>
            <a:xfrm>
              <a:off x="-135413" y="1953575"/>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36 Casos</a:t>
              </a:r>
              <a:endParaRPr sz="1200" b="1">
                <a:solidFill>
                  <a:schemeClr val="dk1"/>
                </a:solidFill>
                <a:latin typeface="Arial Narrow"/>
                <a:ea typeface="Arial Narrow"/>
                <a:cs typeface="Arial Narrow"/>
                <a:sym typeface="Arial Narrow"/>
              </a:endParaRPr>
            </a:p>
          </p:txBody>
        </p:sp>
        <p:sp>
          <p:nvSpPr>
            <p:cNvPr id="488" name="Google Shape;488;p11"/>
            <p:cNvSpPr txBox="1"/>
            <p:nvPr/>
          </p:nvSpPr>
          <p:spPr>
            <a:xfrm>
              <a:off x="-114966" y="1305463"/>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chemeClr val="dk1"/>
                </a:solidFill>
                <a:latin typeface="Arial Narrow"/>
                <a:ea typeface="Arial Narrow"/>
                <a:cs typeface="Arial Narrow"/>
                <a:sym typeface="Arial Narrow"/>
              </a:endParaRPr>
            </a:p>
          </p:txBody>
        </p:sp>
      </p:grpSp>
      <p:grpSp>
        <p:nvGrpSpPr>
          <p:cNvPr id="489" name="Google Shape;489;p11"/>
          <p:cNvGrpSpPr/>
          <p:nvPr/>
        </p:nvGrpSpPr>
        <p:grpSpPr>
          <a:xfrm>
            <a:off x="949682" y="863250"/>
            <a:ext cx="1282616" cy="1594010"/>
            <a:chOff x="767312" y="601726"/>
            <a:chExt cx="1282616" cy="1594010"/>
          </a:xfrm>
        </p:grpSpPr>
        <p:sp>
          <p:nvSpPr>
            <p:cNvPr id="490" name="Google Shape;490;p11"/>
            <p:cNvSpPr/>
            <p:nvPr/>
          </p:nvSpPr>
          <p:spPr>
            <a:xfrm>
              <a:off x="1017793" y="1573062"/>
              <a:ext cx="74006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61%</a:t>
              </a:r>
              <a:endParaRPr sz="1600" b="1">
                <a:solidFill>
                  <a:schemeClr val="dk1"/>
                </a:solidFill>
                <a:latin typeface="Arial Narrow"/>
                <a:ea typeface="Arial Narrow"/>
                <a:cs typeface="Arial Narrow"/>
                <a:sym typeface="Arial Narrow"/>
              </a:endParaRPr>
            </a:p>
          </p:txBody>
        </p:sp>
        <p:sp>
          <p:nvSpPr>
            <p:cNvPr id="491" name="Google Shape;491;p11"/>
            <p:cNvSpPr txBox="1"/>
            <p:nvPr/>
          </p:nvSpPr>
          <p:spPr>
            <a:xfrm>
              <a:off x="820321" y="191873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56 Casos</a:t>
              </a:r>
              <a:endParaRPr sz="1200" b="1">
                <a:solidFill>
                  <a:schemeClr val="dk1"/>
                </a:solidFill>
                <a:latin typeface="Arial Narrow"/>
                <a:ea typeface="Arial Narrow"/>
                <a:cs typeface="Arial Narrow"/>
                <a:sym typeface="Arial Narrow"/>
              </a:endParaRPr>
            </a:p>
          </p:txBody>
        </p:sp>
        <p:pic>
          <p:nvPicPr>
            <p:cNvPr id="492" name="Google Shape;492;p11"/>
            <p:cNvPicPr preferRelativeResize="0"/>
            <p:nvPr/>
          </p:nvPicPr>
          <p:blipFill rotWithShape="1">
            <a:blip r:embed="rId5">
              <a:alphaModFix/>
            </a:blip>
            <a:srcRect l="30557" r="55507"/>
            <a:stretch/>
          </p:blipFill>
          <p:spPr>
            <a:xfrm>
              <a:off x="1052788" y="601726"/>
              <a:ext cx="662151" cy="850900"/>
            </a:xfrm>
            <a:prstGeom prst="rect">
              <a:avLst/>
            </a:prstGeom>
            <a:noFill/>
            <a:ln>
              <a:noFill/>
            </a:ln>
          </p:spPr>
        </p:pic>
        <p:sp>
          <p:nvSpPr>
            <p:cNvPr id="493" name="Google Shape;493;p11"/>
            <p:cNvSpPr txBox="1"/>
            <p:nvPr/>
          </p:nvSpPr>
          <p:spPr>
            <a:xfrm>
              <a:off x="767312" y="131412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chemeClr val="dk1"/>
                </a:solidFill>
                <a:latin typeface="Arial Narrow"/>
                <a:ea typeface="Arial Narrow"/>
                <a:cs typeface="Arial Narrow"/>
                <a:sym typeface="Arial Narrow"/>
              </a:endParaRPr>
            </a:p>
          </p:txBody>
        </p:sp>
      </p:grpSp>
      <p:grpSp>
        <p:nvGrpSpPr>
          <p:cNvPr id="494" name="Google Shape;494;p11"/>
          <p:cNvGrpSpPr/>
          <p:nvPr/>
        </p:nvGrpSpPr>
        <p:grpSpPr>
          <a:xfrm>
            <a:off x="1944266" y="757458"/>
            <a:ext cx="1414263" cy="1686506"/>
            <a:chOff x="1700534" y="536982"/>
            <a:chExt cx="1414263" cy="1686506"/>
          </a:xfrm>
        </p:grpSpPr>
        <p:sp>
          <p:nvSpPr>
            <p:cNvPr id="495" name="Google Shape;495;p11"/>
            <p:cNvSpPr/>
            <p:nvPr/>
          </p:nvSpPr>
          <p:spPr>
            <a:xfrm>
              <a:off x="2047806" y="1571104"/>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a:t>
              </a:r>
              <a:endParaRPr sz="1600" b="1">
                <a:solidFill>
                  <a:schemeClr val="dk1"/>
                </a:solidFill>
                <a:latin typeface="Arial Narrow"/>
                <a:ea typeface="Arial Narrow"/>
                <a:cs typeface="Arial Narrow"/>
                <a:sym typeface="Arial Narrow"/>
              </a:endParaRPr>
            </a:p>
          </p:txBody>
        </p:sp>
        <p:pic>
          <p:nvPicPr>
            <p:cNvPr id="496" name="Google Shape;496;p11"/>
            <p:cNvPicPr preferRelativeResize="0"/>
            <p:nvPr/>
          </p:nvPicPr>
          <p:blipFill rotWithShape="1">
            <a:blip r:embed="rId5">
              <a:alphaModFix/>
            </a:blip>
            <a:srcRect l="59204" r="26197"/>
            <a:stretch/>
          </p:blipFill>
          <p:spPr>
            <a:xfrm>
              <a:off x="2088282" y="536982"/>
              <a:ext cx="693683" cy="850900"/>
            </a:xfrm>
            <a:prstGeom prst="rect">
              <a:avLst/>
            </a:prstGeom>
            <a:noFill/>
            <a:ln>
              <a:noFill/>
            </a:ln>
          </p:spPr>
        </p:pic>
        <p:sp>
          <p:nvSpPr>
            <p:cNvPr id="497" name="Google Shape;497;p11"/>
            <p:cNvSpPr txBox="1"/>
            <p:nvPr/>
          </p:nvSpPr>
          <p:spPr>
            <a:xfrm>
              <a:off x="1700534" y="1311622"/>
              <a:ext cx="141426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Afrodescendiente</a:t>
              </a:r>
              <a:endParaRPr sz="1200" b="1" u="sng">
                <a:solidFill>
                  <a:schemeClr val="dk1"/>
                </a:solidFill>
                <a:latin typeface="Arial Narrow"/>
                <a:ea typeface="Arial Narrow"/>
                <a:cs typeface="Arial Narrow"/>
                <a:sym typeface="Arial Narrow"/>
              </a:endParaRPr>
            </a:p>
          </p:txBody>
        </p:sp>
        <p:sp>
          <p:nvSpPr>
            <p:cNvPr id="498" name="Google Shape;498;p11"/>
            <p:cNvSpPr txBox="1"/>
            <p:nvPr/>
          </p:nvSpPr>
          <p:spPr>
            <a:xfrm>
              <a:off x="1760919" y="1946489"/>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b="1">
                <a:solidFill>
                  <a:schemeClr val="dk1"/>
                </a:solidFill>
                <a:latin typeface="Arial Narrow"/>
                <a:ea typeface="Arial Narrow"/>
                <a:cs typeface="Arial Narrow"/>
                <a:sym typeface="Arial Narrow"/>
              </a:endParaRPr>
            </a:p>
          </p:txBody>
        </p:sp>
      </p:grpSp>
      <p:grpSp>
        <p:nvGrpSpPr>
          <p:cNvPr id="499" name="Google Shape;499;p11"/>
          <p:cNvGrpSpPr/>
          <p:nvPr/>
        </p:nvGrpSpPr>
        <p:grpSpPr>
          <a:xfrm>
            <a:off x="3168402" y="836172"/>
            <a:ext cx="1246394" cy="1621088"/>
            <a:chOff x="2858112" y="554428"/>
            <a:chExt cx="1246394" cy="1621088"/>
          </a:xfrm>
        </p:grpSpPr>
        <p:sp>
          <p:nvSpPr>
            <p:cNvPr id="500" name="Google Shape;500;p11"/>
            <p:cNvSpPr txBox="1"/>
            <p:nvPr/>
          </p:nvSpPr>
          <p:spPr>
            <a:xfrm>
              <a:off x="2858112" y="1315874"/>
              <a:ext cx="1229607" cy="2518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chemeClr val="dk1"/>
                </a:solidFill>
                <a:latin typeface="Arial Narrow"/>
                <a:ea typeface="Arial Narrow"/>
                <a:cs typeface="Arial Narrow"/>
                <a:sym typeface="Arial Narrow"/>
              </a:endParaRPr>
            </a:p>
          </p:txBody>
        </p:sp>
        <p:grpSp>
          <p:nvGrpSpPr>
            <p:cNvPr id="501" name="Google Shape;501;p11"/>
            <p:cNvGrpSpPr/>
            <p:nvPr/>
          </p:nvGrpSpPr>
          <p:grpSpPr>
            <a:xfrm>
              <a:off x="2874899" y="554428"/>
              <a:ext cx="1229607" cy="1621088"/>
              <a:chOff x="2850938" y="554428"/>
              <a:chExt cx="1229607" cy="1621088"/>
            </a:xfrm>
          </p:grpSpPr>
          <p:sp>
            <p:nvSpPr>
              <p:cNvPr id="502" name="Google Shape;502;p11"/>
              <p:cNvSpPr/>
              <p:nvPr/>
            </p:nvSpPr>
            <p:spPr>
              <a:xfrm>
                <a:off x="3071349" y="1566970"/>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pic>
            <p:nvPicPr>
              <p:cNvPr id="503" name="Google Shape;503;p11"/>
              <p:cNvPicPr preferRelativeResize="0"/>
              <p:nvPr/>
            </p:nvPicPr>
            <p:blipFill rotWithShape="1">
              <a:blip r:embed="rId5">
                <a:alphaModFix/>
              </a:blip>
              <a:srcRect l="87297"/>
              <a:stretch/>
            </p:blipFill>
            <p:spPr>
              <a:xfrm>
                <a:off x="3155364" y="554428"/>
                <a:ext cx="603573" cy="850900"/>
              </a:xfrm>
              <a:prstGeom prst="rect">
                <a:avLst/>
              </a:prstGeom>
              <a:noFill/>
              <a:ln>
                <a:noFill/>
              </a:ln>
            </p:spPr>
          </p:pic>
          <p:sp>
            <p:nvSpPr>
              <p:cNvPr id="504" name="Google Shape;504;p11"/>
              <p:cNvSpPr txBox="1"/>
              <p:nvPr/>
            </p:nvSpPr>
            <p:spPr>
              <a:xfrm>
                <a:off x="2850938" y="189851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grpSp>
        <p:nvGrpSpPr>
          <p:cNvPr id="505" name="Google Shape;505;p11"/>
          <p:cNvGrpSpPr/>
          <p:nvPr/>
        </p:nvGrpSpPr>
        <p:grpSpPr>
          <a:xfrm>
            <a:off x="5622828" y="1573146"/>
            <a:ext cx="1610597" cy="855621"/>
            <a:chOff x="5622828" y="1311622"/>
            <a:chExt cx="1610597" cy="855621"/>
          </a:xfrm>
        </p:grpSpPr>
        <p:sp>
          <p:nvSpPr>
            <p:cNvPr id="506" name="Google Shape;506;p11"/>
            <p:cNvSpPr txBox="1"/>
            <p:nvPr/>
          </p:nvSpPr>
          <p:spPr>
            <a:xfrm>
              <a:off x="5622828" y="1311622"/>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507" name="Google Shape;507;p11"/>
            <p:cNvSpPr/>
            <p:nvPr/>
          </p:nvSpPr>
          <p:spPr>
            <a:xfrm>
              <a:off x="6058092" y="1558697"/>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sp>
          <p:nvSpPr>
            <p:cNvPr id="508" name="Google Shape;508;p11"/>
            <p:cNvSpPr txBox="1"/>
            <p:nvPr/>
          </p:nvSpPr>
          <p:spPr>
            <a:xfrm>
              <a:off x="5837681" y="189024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nvGrpSpPr>
          <p:cNvPr id="509" name="Google Shape;509;p11"/>
          <p:cNvGrpSpPr/>
          <p:nvPr/>
        </p:nvGrpSpPr>
        <p:grpSpPr>
          <a:xfrm>
            <a:off x="4248522" y="945092"/>
            <a:ext cx="1610597" cy="1516901"/>
            <a:chOff x="4078085" y="683568"/>
            <a:chExt cx="1610597" cy="1516901"/>
          </a:xfrm>
        </p:grpSpPr>
        <p:pic>
          <p:nvPicPr>
            <p:cNvPr id="510" name="Google Shape;510;p11"/>
            <p:cNvPicPr preferRelativeResize="0"/>
            <p:nvPr/>
          </p:nvPicPr>
          <p:blipFill rotWithShape="1">
            <a:blip r:embed="rId6">
              <a:alphaModFix/>
            </a:blip>
            <a:srcRect r="48966"/>
            <a:stretch/>
          </p:blipFill>
          <p:spPr>
            <a:xfrm>
              <a:off x="4361548" y="683568"/>
              <a:ext cx="1039102" cy="763541"/>
            </a:xfrm>
            <a:prstGeom prst="rect">
              <a:avLst/>
            </a:prstGeom>
            <a:noFill/>
            <a:ln>
              <a:noFill/>
            </a:ln>
          </p:spPr>
        </p:pic>
        <p:sp>
          <p:nvSpPr>
            <p:cNvPr id="511" name="Google Shape;511;p11"/>
            <p:cNvSpPr/>
            <p:nvPr/>
          </p:nvSpPr>
          <p:spPr>
            <a:xfrm>
              <a:off x="4434758" y="1592873"/>
              <a:ext cx="893884" cy="360040"/>
            </a:xfrm>
            <a:prstGeom prst="roundRect">
              <a:avLst>
                <a:gd name="adj" fmla="val 16667"/>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sp>
          <p:nvSpPr>
            <p:cNvPr id="512" name="Google Shape;512;p11"/>
            <p:cNvSpPr txBox="1"/>
            <p:nvPr/>
          </p:nvSpPr>
          <p:spPr>
            <a:xfrm>
              <a:off x="4078085" y="1331640"/>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Privados de la Libertad</a:t>
              </a:r>
              <a:endParaRPr sz="1200" b="1" u="sng">
                <a:solidFill>
                  <a:srgbClr val="000000"/>
                </a:solidFill>
                <a:latin typeface="Arial Narrow"/>
                <a:ea typeface="Arial Narrow"/>
                <a:cs typeface="Arial Narrow"/>
                <a:sym typeface="Arial Narrow"/>
              </a:endParaRPr>
            </a:p>
          </p:txBody>
        </p:sp>
        <p:sp>
          <p:nvSpPr>
            <p:cNvPr id="513" name="Google Shape;513;p11"/>
            <p:cNvSpPr txBox="1"/>
            <p:nvPr/>
          </p:nvSpPr>
          <p:spPr>
            <a:xfrm>
              <a:off x="4266295" y="1923470"/>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sp>
        <p:nvSpPr>
          <p:cNvPr id="514" name="Google Shape;514;p11"/>
          <p:cNvSpPr/>
          <p:nvPr/>
        </p:nvSpPr>
        <p:spPr>
          <a:xfrm>
            <a:off x="1963" y="248135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15" name="Google Shape;515;p11"/>
          <p:cNvGrpSpPr/>
          <p:nvPr/>
        </p:nvGrpSpPr>
        <p:grpSpPr>
          <a:xfrm>
            <a:off x="276968" y="2594884"/>
            <a:ext cx="3446504" cy="276999"/>
            <a:chOff x="2448322" y="74775"/>
            <a:chExt cx="3446504" cy="276999"/>
          </a:xfrm>
        </p:grpSpPr>
        <p:sp>
          <p:nvSpPr>
            <p:cNvPr id="516" name="Google Shape;516;p1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17" name="Google Shape;517;p11"/>
            <p:cNvCxnSpPr>
              <a:stCxn id="51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518" name="Google Shape;518;p1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519" name="Google Shape;519;p11"/>
          <p:cNvSpPr/>
          <p:nvPr/>
        </p:nvSpPr>
        <p:spPr>
          <a:xfrm>
            <a:off x="50" y="7340677"/>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20" name="Google Shape;520;p11"/>
          <p:cNvGrpSpPr/>
          <p:nvPr/>
        </p:nvGrpSpPr>
        <p:grpSpPr>
          <a:xfrm>
            <a:off x="192088" y="7405566"/>
            <a:ext cx="3446504" cy="276999"/>
            <a:chOff x="2448322" y="33831"/>
            <a:chExt cx="3446504" cy="276999"/>
          </a:xfrm>
        </p:grpSpPr>
        <p:sp>
          <p:nvSpPr>
            <p:cNvPr id="521" name="Google Shape;521;p11"/>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22" name="Google Shape;522;p11"/>
            <p:cNvCxnSpPr>
              <a:stCxn id="521"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523" name="Google Shape;523;p11"/>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524" name="Google Shape;524;p11"/>
          <p:cNvSpPr txBox="1"/>
          <p:nvPr/>
        </p:nvSpPr>
        <p:spPr>
          <a:xfrm>
            <a:off x="102988" y="7723509"/>
            <a:ext cx="7097910"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El comportamiento de la varicela  hasta semana epidemiológica 4 ha estado por encima del límite inferior calculado según los dos años anteriores, con tendencia a la alza. Se evidencia un número de casos  por encima de lo esperado según lo observado en 2021 y 2022. Los cursos de vida con mayor número de casos son el de infancia y el de juventud con el 30,4% y 27,7 casos respectivamente. En promedio se notificaron 23 casos por semana epidemiológica. </a:t>
            </a:r>
            <a:endParaRPr sz="1400">
              <a:solidFill>
                <a:schemeClr val="dk1"/>
              </a:solidFill>
              <a:latin typeface="Arial Narrow"/>
              <a:ea typeface="Arial Narrow"/>
              <a:cs typeface="Arial Narrow"/>
              <a:sym typeface="Arial Narrow"/>
            </a:endParaRPr>
          </a:p>
        </p:txBody>
      </p:sp>
      <p:grpSp>
        <p:nvGrpSpPr>
          <p:cNvPr id="525" name="Google Shape;525;p11"/>
          <p:cNvGrpSpPr/>
          <p:nvPr/>
        </p:nvGrpSpPr>
        <p:grpSpPr>
          <a:xfrm>
            <a:off x="144066" y="517803"/>
            <a:ext cx="1642872" cy="453798"/>
            <a:chOff x="402094" y="486270"/>
            <a:chExt cx="2369636" cy="453798"/>
          </a:xfrm>
        </p:grpSpPr>
        <p:sp>
          <p:nvSpPr>
            <p:cNvPr id="526" name="Google Shape;526;p11"/>
            <p:cNvSpPr/>
            <p:nvPr/>
          </p:nvSpPr>
          <p:spPr>
            <a:xfrm rot="-5400000">
              <a:off x="1469899" y="-361764"/>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27" name="Google Shape;527;p11"/>
            <p:cNvSpPr txBox="1"/>
            <p:nvPr/>
          </p:nvSpPr>
          <p:spPr>
            <a:xfrm>
              <a:off x="1065276" y="48627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Sexo</a:t>
              </a:r>
              <a:endParaRPr sz="1600" b="1">
                <a:solidFill>
                  <a:schemeClr val="dk1"/>
                </a:solidFill>
                <a:latin typeface="Arial Narrow"/>
                <a:ea typeface="Arial Narrow"/>
                <a:cs typeface="Arial Narrow"/>
                <a:sym typeface="Arial Narrow"/>
              </a:endParaRPr>
            </a:p>
          </p:txBody>
        </p:sp>
      </p:grpSp>
      <p:grpSp>
        <p:nvGrpSpPr>
          <p:cNvPr id="528" name="Google Shape;528;p11"/>
          <p:cNvGrpSpPr/>
          <p:nvPr/>
        </p:nvGrpSpPr>
        <p:grpSpPr>
          <a:xfrm>
            <a:off x="2223152" y="513131"/>
            <a:ext cx="1809346" cy="436842"/>
            <a:chOff x="3060727" y="484500"/>
            <a:chExt cx="2369636" cy="436842"/>
          </a:xfrm>
        </p:grpSpPr>
        <p:sp>
          <p:nvSpPr>
            <p:cNvPr id="529" name="Google Shape;529;p1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11"/>
            <p:cNvSpPr txBox="1"/>
            <p:nvPr/>
          </p:nvSpPr>
          <p:spPr>
            <a:xfrm>
              <a:off x="3600450" y="48450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Etnia</a:t>
              </a:r>
              <a:endParaRPr sz="1600" b="1">
                <a:solidFill>
                  <a:schemeClr val="dk1"/>
                </a:solidFill>
                <a:latin typeface="Arial Narrow"/>
                <a:ea typeface="Arial Narrow"/>
                <a:cs typeface="Arial Narrow"/>
                <a:sym typeface="Arial Narrow"/>
              </a:endParaRPr>
            </a:p>
          </p:txBody>
        </p:sp>
      </p:grpSp>
      <p:grpSp>
        <p:nvGrpSpPr>
          <p:cNvPr id="531" name="Google Shape;531;p11"/>
          <p:cNvGrpSpPr/>
          <p:nvPr/>
        </p:nvGrpSpPr>
        <p:grpSpPr>
          <a:xfrm>
            <a:off x="4573030" y="537991"/>
            <a:ext cx="2771836" cy="436842"/>
            <a:chOff x="2849287" y="484500"/>
            <a:chExt cx="2777877" cy="436842"/>
          </a:xfrm>
        </p:grpSpPr>
        <p:sp>
          <p:nvSpPr>
            <p:cNvPr id="532" name="Google Shape;532;p1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33" name="Google Shape;533;p11"/>
            <p:cNvSpPr txBox="1"/>
            <p:nvPr/>
          </p:nvSpPr>
          <p:spPr>
            <a:xfrm>
              <a:off x="2849287" y="484500"/>
              <a:ext cx="277787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Población especiales</a:t>
              </a:r>
              <a:endParaRPr sz="1600" b="1">
                <a:solidFill>
                  <a:schemeClr val="dk1"/>
                </a:solidFill>
                <a:latin typeface="Arial Narrow"/>
                <a:ea typeface="Arial Narrow"/>
                <a:cs typeface="Arial Narrow"/>
                <a:sym typeface="Arial Narrow"/>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12"/>
          <p:cNvPicPr preferRelativeResize="0"/>
          <p:nvPr/>
        </p:nvPicPr>
        <p:blipFill rotWithShape="1">
          <a:blip r:embed="rId3">
            <a:alphaModFix/>
          </a:blip>
          <a:srcRect/>
          <a:stretch/>
        </p:blipFill>
        <p:spPr>
          <a:xfrm>
            <a:off x="0" y="0"/>
            <a:ext cx="2214045" cy="2824179"/>
          </a:xfrm>
          <a:prstGeom prst="rect">
            <a:avLst/>
          </a:prstGeom>
          <a:noFill/>
          <a:ln>
            <a:noFill/>
          </a:ln>
        </p:spPr>
      </p:pic>
      <p:pic>
        <p:nvPicPr>
          <p:cNvPr id="539" name="Google Shape;539;p12"/>
          <p:cNvPicPr preferRelativeResize="0"/>
          <p:nvPr/>
        </p:nvPicPr>
        <p:blipFill rotWithShape="1">
          <a:blip r:embed="rId4">
            <a:alphaModFix/>
          </a:blip>
          <a:srcRect t="51432" b="10826"/>
          <a:stretch/>
        </p:blipFill>
        <p:spPr>
          <a:xfrm>
            <a:off x="0" y="2824179"/>
            <a:ext cx="2232223" cy="2072433"/>
          </a:xfrm>
          <a:prstGeom prst="rect">
            <a:avLst/>
          </a:prstGeom>
          <a:noFill/>
          <a:ln>
            <a:noFill/>
          </a:ln>
        </p:spPr>
      </p:pic>
      <p:sp>
        <p:nvSpPr>
          <p:cNvPr id="540" name="Google Shape;540;p12"/>
          <p:cNvSpPr txBox="1"/>
          <p:nvPr/>
        </p:nvSpPr>
        <p:spPr>
          <a:xfrm>
            <a:off x="0" y="623805"/>
            <a:ext cx="224097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1 - 2023</a:t>
            </a:r>
            <a:endParaRPr sz="1200" b="1">
              <a:solidFill>
                <a:schemeClr val="dk1"/>
              </a:solidFill>
              <a:latin typeface="Arial Narrow"/>
              <a:ea typeface="Arial Narrow"/>
              <a:cs typeface="Arial Narrow"/>
              <a:sym typeface="Arial Narrow"/>
            </a:endParaRPr>
          </a:p>
        </p:txBody>
      </p:sp>
      <p:sp>
        <p:nvSpPr>
          <p:cNvPr id="541" name="Google Shape;541;p12"/>
          <p:cNvSpPr/>
          <p:nvPr/>
        </p:nvSpPr>
        <p:spPr>
          <a:xfrm>
            <a:off x="2274078" y="1816532"/>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Gráfico de control Meningitis por Meningococo. Medellín, a Período epidemiológico 1 de 2023. </a:t>
            </a:r>
            <a:endParaRPr sz="1100">
              <a:solidFill>
                <a:schemeClr val="dk1"/>
              </a:solidFill>
              <a:latin typeface="Arial Narrow"/>
              <a:ea typeface="Arial Narrow"/>
              <a:cs typeface="Arial Narrow"/>
              <a:sym typeface="Arial Narrow"/>
            </a:endParaRPr>
          </a:p>
        </p:txBody>
      </p:sp>
      <p:grpSp>
        <p:nvGrpSpPr>
          <p:cNvPr id="542" name="Google Shape;542;p12"/>
          <p:cNvGrpSpPr/>
          <p:nvPr/>
        </p:nvGrpSpPr>
        <p:grpSpPr>
          <a:xfrm>
            <a:off x="179214" y="4067944"/>
            <a:ext cx="1892650" cy="488476"/>
            <a:chOff x="2397524" y="3379972"/>
            <a:chExt cx="4508500" cy="904875"/>
          </a:xfrm>
        </p:grpSpPr>
        <p:pic>
          <p:nvPicPr>
            <p:cNvPr id="543" name="Google Shape;543;p12"/>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544" name="Google Shape;544;p12"/>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4</a:t>
              </a:r>
              <a:endParaRPr/>
            </a:p>
          </p:txBody>
        </p:sp>
      </p:grpSp>
      <p:grpSp>
        <p:nvGrpSpPr>
          <p:cNvPr id="545" name="Google Shape;545;p12"/>
          <p:cNvGrpSpPr/>
          <p:nvPr/>
        </p:nvGrpSpPr>
        <p:grpSpPr>
          <a:xfrm>
            <a:off x="2448322" y="74775"/>
            <a:ext cx="3446504" cy="276999"/>
            <a:chOff x="2448322" y="74775"/>
            <a:chExt cx="3446504" cy="276999"/>
          </a:xfrm>
        </p:grpSpPr>
        <p:sp>
          <p:nvSpPr>
            <p:cNvPr id="546" name="Google Shape;546;p1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47" name="Google Shape;547;p12"/>
            <p:cNvCxnSpPr>
              <a:stCxn id="54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548" name="Google Shape;548;p1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549" name="Google Shape;549;p12"/>
          <p:cNvSpPr/>
          <p:nvPr/>
        </p:nvSpPr>
        <p:spPr>
          <a:xfrm>
            <a:off x="0" y="5035466"/>
            <a:ext cx="7200900" cy="376880"/>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50" name="Google Shape;550;p12"/>
          <p:cNvGrpSpPr/>
          <p:nvPr/>
        </p:nvGrpSpPr>
        <p:grpSpPr>
          <a:xfrm>
            <a:off x="102925" y="5079459"/>
            <a:ext cx="3526243" cy="276999"/>
            <a:chOff x="2448322" y="74775"/>
            <a:chExt cx="3526243" cy="276999"/>
          </a:xfrm>
        </p:grpSpPr>
        <p:sp>
          <p:nvSpPr>
            <p:cNvPr id="551" name="Google Shape;551;p1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52" name="Google Shape;552;p12"/>
            <p:cNvCxnSpPr>
              <a:stCxn id="55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553" name="Google Shape;553;p12"/>
            <p:cNvSpPr txBox="1"/>
            <p:nvPr/>
          </p:nvSpPr>
          <p:spPr>
            <a:xfrm>
              <a:off x="3382277"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554" name="Google Shape;554;p12"/>
          <p:cNvSpPr txBox="1"/>
          <p:nvPr/>
        </p:nvSpPr>
        <p:spPr>
          <a:xfrm>
            <a:off x="699785" y="5517176"/>
            <a:ext cx="1882089"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incidencia meningitis bacterianas  en población general</a:t>
            </a:r>
            <a:endParaRPr/>
          </a:p>
        </p:txBody>
      </p:sp>
      <p:cxnSp>
        <p:nvCxnSpPr>
          <p:cNvPr id="555" name="Google Shape;555;p12"/>
          <p:cNvCxnSpPr/>
          <p:nvPr/>
        </p:nvCxnSpPr>
        <p:spPr>
          <a:xfrm>
            <a:off x="2273172" y="6469249"/>
            <a:ext cx="2222505" cy="0"/>
          </a:xfrm>
          <a:prstGeom prst="straightConnector1">
            <a:avLst/>
          </a:prstGeom>
          <a:noFill/>
          <a:ln w="9525" cap="flat" cmpd="sng">
            <a:solidFill>
              <a:srgbClr val="002060"/>
            </a:solidFill>
            <a:prstDash val="solid"/>
            <a:round/>
            <a:headEnd type="none" w="sm" len="sm"/>
            <a:tailEnd type="oval" w="med" len="med"/>
          </a:ln>
        </p:spPr>
      </p:cxnSp>
      <p:cxnSp>
        <p:nvCxnSpPr>
          <p:cNvPr id="556" name="Google Shape;556;p12"/>
          <p:cNvCxnSpPr/>
          <p:nvPr/>
        </p:nvCxnSpPr>
        <p:spPr>
          <a:xfrm rot="10800000">
            <a:off x="384499" y="6469249"/>
            <a:ext cx="2259337" cy="0"/>
          </a:xfrm>
          <a:prstGeom prst="straightConnector1">
            <a:avLst/>
          </a:prstGeom>
          <a:noFill/>
          <a:ln w="9525" cap="flat" cmpd="sng">
            <a:solidFill>
              <a:srgbClr val="002060"/>
            </a:solidFill>
            <a:prstDash val="solid"/>
            <a:round/>
            <a:headEnd type="none" w="sm" len="sm"/>
            <a:tailEnd type="oval" w="med" len="med"/>
          </a:ln>
        </p:spPr>
      </p:cxnSp>
      <p:sp>
        <p:nvSpPr>
          <p:cNvPr id="557" name="Google Shape;557;p12"/>
          <p:cNvSpPr txBox="1"/>
          <p:nvPr/>
        </p:nvSpPr>
        <p:spPr>
          <a:xfrm>
            <a:off x="1154132" y="5990611"/>
            <a:ext cx="100897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0,15* 100 mil</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4 casos</a:t>
            </a:r>
            <a:endParaRPr sz="1200" b="1">
              <a:solidFill>
                <a:schemeClr val="dk1"/>
              </a:solidFill>
              <a:latin typeface="Arial Narrow"/>
              <a:ea typeface="Arial Narrow"/>
              <a:cs typeface="Arial Narrow"/>
              <a:sym typeface="Arial Narrow"/>
            </a:endParaRPr>
          </a:p>
        </p:txBody>
      </p:sp>
      <p:sp>
        <p:nvSpPr>
          <p:cNvPr id="558" name="Google Shape;558;p12"/>
          <p:cNvSpPr txBox="1"/>
          <p:nvPr/>
        </p:nvSpPr>
        <p:spPr>
          <a:xfrm>
            <a:off x="1268421" y="6591704"/>
            <a:ext cx="2487186"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Brotes con investigación de campo</a:t>
            </a:r>
            <a:endParaRPr/>
          </a:p>
        </p:txBody>
      </p:sp>
      <p:sp>
        <p:nvSpPr>
          <p:cNvPr id="559" name="Google Shape;559;p12"/>
          <p:cNvSpPr txBox="1"/>
          <p:nvPr/>
        </p:nvSpPr>
        <p:spPr>
          <a:xfrm>
            <a:off x="1568989" y="6853314"/>
            <a:ext cx="206017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0 Brotes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(sin brotes hasta este período)</a:t>
            </a:r>
            <a:endParaRPr sz="1200" b="1">
              <a:solidFill>
                <a:schemeClr val="dk1"/>
              </a:solidFill>
              <a:latin typeface="Arial Narrow"/>
              <a:ea typeface="Arial Narrow"/>
              <a:cs typeface="Arial Narrow"/>
              <a:sym typeface="Arial Narrow"/>
            </a:endParaRPr>
          </a:p>
        </p:txBody>
      </p:sp>
      <p:sp>
        <p:nvSpPr>
          <p:cNvPr id="560" name="Google Shape;560;p12"/>
          <p:cNvSpPr txBox="1"/>
          <p:nvPr/>
        </p:nvSpPr>
        <p:spPr>
          <a:xfrm>
            <a:off x="2512014" y="5517176"/>
            <a:ext cx="208242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Proporción de incidencia de meningitis bacterianas  en menores de 5 años</a:t>
            </a:r>
            <a:endParaRPr sz="1000" b="1">
              <a:solidFill>
                <a:schemeClr val="dk1"/>
              </a:solidFill>
              <a:latin typeface="Arial Narrow"/>
              <a:ea typeface="Arial Narrow"/>
              <a:cs typeface="Arial Narrow"/>
              <a:sym typeface="Arial Narrow"/>
            </a:endParaRPr>
          </a:p>
        </p:txBody>
      </p:sp>
      <p:sp>
        <p:nvSpPr>
          <p:cNvPr id="561" name="Google Shape;561;p12"/>
          <p:cNvSpPr txBox="1"/>
          <p:nvPr/>
        </p:nvSpPr>
        <p:spPr>
          <a:xfrm>
            <a:off x="219514" y="2843808"/>
            <a:ext cx="177003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  Casos - </a:t>
            </a:r>
            <a:r>
              <a:rPr lang="es-ES" sz="1400" b="1">
                <a:solidFill>
                  <a:schemeClr val="dk1"/>
                </a:solidFill>
                <a:latin typeface="Arial Narrow"/>
                <a:ea typeface="Arial Narrow"/>
                <a:cs typeface="Arial Narrow"/>
                <a:sym typeface="Arial Narrow"/>
              </a:rPr>
              <a:t>Mortalidad</a:t>
            </a:r>
            <a:endParaRPr sz="1400" b="1">
              <a:solidFill>
                <a:schemeClr val="dk1"/>
              </a:solidFill>
              <a:latin typeface="Arial Narrow"/>
              <a:ea typeface="Arial Narrow"/>
              <a:cs typeface="Arial Narrow"/>
              <a:sym typeface="Arial Narrow"/>
            </a:endParaRPr>
          </a:p>
        </p:txBody>
      </p:sp>
      <p:sp>
        <p:nvSpPr>
          <p:cNvPr id="562" name="Google Shape;562;p1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Pág..12 </a:t>
            </a:r>
            <a:endParaRPr sz="1050" b="1">
              <a:solidFill>
                <a:schemeClr val="dk1"/>
              </a:solidFill>
              <a:latin typeface="Arial Narrow"/>
              <a:ea typeface="Arial Narrow"/>
              <a:cs typeface="Arial Narrow"/>
              <a:sym typeface="Arial Narrow"/>
            </a:endParaRPr>
          </a:p>
        </p:txBody>
      </p:sp>
      <p:sp>
        <p:nvSpPr>
          <p:cNvPr id="563" name="Google Shape;563;p12"/>
          <p:cNvSpPr txBox="1">
            <a:spLocks noGrp="1"/>
          </p:cNvSpPr>
          <p:nvPr>
            <p:ph type="ctrTitle"/>
          </p:nvPr>
        </p:nvSpPr>
        <p:spPr>
          <a:xfrm>
            <a:off x="85115" y="105553"/>
            <a:ext cx="2075175" cy="46166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400"/>
              <a:buFont typeface="Arial Narrow"/>
              <a:buNone/>
            </a:pPr>
            <a:r>
              <a:rPr lang="es-ES" sz="2400" b="1">
                <a:solidFill>
                  <a:srgbClr val="C00000"/>
                </a:solidFill>
                <a:latin typeface="Arial Narrow"/>
                <a:ea typeface="Arial Narrow"/>
                <a:cs typeface="Arial Narrow"/>
                <a:sym typeface="Arial Narrow"/>
              </a:rPr>
              <a:t>Meningitis</a:t>
            </a:r>
            <a:endParaRPr sz="2400" b="1">
              <a:solidFill>
                <a:srgbClr val="C00000"/>
              </a:solidFill>
              <a:latin typeface="Arial Narrow"/>
              <a:ea typeface="Arial Narrow"/>
              <a:cs typeface="Arial Narrow"/>
              <a:sym typeface="Arial Narrow"/>
            </a:endParaRPr>
          </a:p>
        </p:txBody>
      </p:sp>
      <p:sp>
        <p:nvSpPr>
          <p:cNvPr id="564" name="Google Shape;564;p12"/>
          <p:cNvSpPr txBox="1"/>
          <p:nvPr/>
        </p:nvSpPr>
        <p:spPr>
          <a:xfrm>
            <a:off x="3205106" y="5976806"/>
            <a:ext cx="7697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0* 100 mil</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sp>
        <p:nvSpPr>
          <p:cNvPr id="565" name="Google Shape;565;p12"/>
          <p:cNvSpPr/>
          <p:nvPr/>
        </p:nvSpPr>
        <p:spPr>
          <a:xfrm>
            <a:off x="2240972" y="2387050"/>
            <a:ext cx="4959928"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66" name="Google Shape;566;p12"/>
          <p:cNvGrpSpPr/>
          <p:nvPr/>
        </p:nvGrpSpPr>
        <p:grpSpPr>
          <a:xfrm>
            <a:off x="2518376" y="2490476"/>
            <a:ext cx="3446504" cy="276999"/>
            <a:chOff x="2448322" y="74775"/>
            <a:chExt cx="3446504" cy="276999"/>
          </a:xfrm>
        </p:grpSpPr>
        <p:sp>
          <p:nvSpPr>
            <p:cNvPr id="567" name="Google Shape;567;p1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68" name="Google Shape;568;p12"/>
            <p:cNvCxnSpPr>
              <a:stCxn id="56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569" name="Google Shape;569;p1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grpSp>
        <p:nvGrpSpPr>
          <p:cNvPr id="570" name="Google Shape;570;p12"/>
          <p:cNvGrpSpPr/>
          <p:nvPr/>
        </p:nvGrpSpPr>
        <p:grpSpPr>
          <a:xfrm>
            <a:off x="2566197" y="4103409"/>
            <a:ext cx="1229607" cy="650645"/>
            <a:chOff x="-14122" y="7072716"/>
            <a:chExt cx="1229607" cy="650645"/>
          </a:xfrm>
        </p:grpSpPr>
        <p:sp>
          <p:nvSpPr>
            <p:cNvPr id="571" name="Google Shape;571;p1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chemeClr val="dk1"/>
                </a:solidFill>
                <a:latin typeface="Arial Narrow"/>
                <a:ea typeface="Arial Narrow"/>
                <a:cs typeface="Arial Narrow"/>
                <a:sym typeface="Arial Narrow"/>
              </a:endParaRPr>
            </a:p>
          </p:txBody>
        </p:sp>
        <p:sp>
          <p:nvSpPr>
            <p:cNvPr id="572" name="Google Shape;572;p12"/>
            <p:cNvSpPr/>
            <p:nvPr/>
          </p:nvSpPr>
          <p:spPr>
            <a:xfrm>
              <a:off x="82073" y="7363321"/>
              <a:ext cx="867541"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4 casos</a:t>
              </a:r>
              <a:endParaRPr sz="1400" b="1">
                <a:solidFill>
                  <a:schemeClr val="dk1"/>
                </a:solidFill>
                <a:latin typeface="Arial Narrow"/>
                <a:ea typeface="Arial Narrow"/>
                <a:cs typeface="Arial Narrow"/>
                <a:sym typeface="Arial Narrow"/>
              </a:endParaRPr>
            </a:p>
          </p:txBody>
        </p:sp>
      </p:grpSp>
      <p:pic>
        <p:nvPicPr>
          <p:cNvPr id="573" name="Google Shape;573;p12"/>
          <p:cNvPicPr preferRelativeResize="0"/>
          <p:nvPr/>
        </p:nvPicPr>
        <p:blipFill rotWithShape="1">
          <a:blip r:embed="rId6">
            <a:alphaModFix/>
          </a:blip>
          <a:srcRect r="83073"/>
          <a:stretch/>
        </p:blipFill>
        <p:spPr>
          <a:xfrm>
            <a:off x="2772737" y="3342424"/>
            <a:ext cx="804283" cy="850900"/>
          </a:xfrm>
          <a:prstGeom prst="rect">
            <a:avLst/>
          </a:prstGeom>
          <a:noFill/>
          <a:ln>
            <a:noFill/>
          </a:ln>
        </p:spPr>
      </p:pic>
      <p:pic>
        <p:nvPicPr>
          <p:cNvPr id="574" name="Google Shape;574;p12"/>
          <p:cNvPicPr preferRelativeResize="0"/>
          <p:nvPr/>
        </p:nvPicPr>
        <p:blipFill rotWithShape="1">
          <a:blip r:embed="rId6">
            <a:alphaModFix/>
          </a:blip>
          <a:srcRect l="28990" t="-1382" r="53580" b="1382"/>
          <a:stretch/>
        </p:blipFill>
        <p:spPr>
          <a:xfrm>
            <a:off x="3831795" y="3331261"/>
            <a:ext cx="828105" cy="850900"/>
          </a:xfrm>
          <a:prstGeom prst="rect">
            <a:avLst/>
          </a:prstGeom>
          <a:noFill/>
          <a:ln>
            <a:noFill/>
          </a:ln>
        </p:spPr>
      </p:pic>
      <p:grpSp>
        <p:nvGrpSpPr>
          <p:cNvPr id="575" name="Google Shape;575;p12"/>
          <p:cNvGrpSpPr/>
          <p:nvPr/>
        </p:nvGrpSpPr>
        <p:grpSpPr>
          <a:xfrm>
            <a:off x="3646317" y="4103409"/>
            <a:ext cx="1229607" cy="650645"/>
            <a:chOff x="-14122" y="7072716"/>
            <a:chExt cx="1229607" cy="650645"/>
          </a:xfrm>
        </p:grpSpPr>
        <p:sp>
          <p:nvSpPr>
            <p:cNvPr id="576" name="Google Shape;576;p1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chemeClr val="dk1"/>
                </a:solidFill>
                <a:latin typeface="Arial Narrow"/>
                <a:ea typeface="Arial Narrow"/>
                <a:cs typeface="Arial Narrow"/>
                <a:sym typeface="Arial Narrow"/>
              </a:endParaRPr>
            </a:p>
          </p:txBody>
        </p:sp>
        <p:sp>
          <p:nvSpPr>
            <p:cNvPr id="577" name="Google Shape;577;p12"/>
            <p:cNvSpPr/>
            <p:nvPr/>
          </p:nvSpPr>
          <p:spPr>
            <a:xfrm>
              <a:off x="156035" y="7363321"/>
              <a:ext cx="89587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sz="1400" b="1">
                <a:solidFill>
                  <a:schemeClr val="dk1"/>
                </a:solidFill>
                <a:latin typeface="Arial Narrow"/>
                <a:ea typeface="Arial Narrow"/>
                <a:cs typeface="Arial Narrow"/>
                <a:sym typeface="Arial Narrow"/>
              </a:endParaRPr>
            </a:p>
          </p:txBody>
        </p:sp>
      </p:grpSp>
      <p:pic>
        <p:nvPicPr>
          <p:cNvPr id="578" name="Google Shape;578;p12"/>
          <p:cNvPicPr preferRelativeResize="0"/>
          <p:nvPr/>
        </p:nvPicPr>
        <p:blipFill rotWithShape="1">
          <a:blip r:embed="rId7">
            <a:alphaModFix/>
          </a:blip>
          <a:srcRect l="13773" r="11756"/>
          <a:stretch/>
        </p:blipFill>
        <p:spPr>
          <a:xfrm>
            <a:off x="5993195" y="3447360"/>
            <a:ext cx="762489" cy="737854"/>
          </a:xfrm>
          <a:prstGeom prst="rect">
            <a:avLst/>
          </a:prstGeom>
          <a:noFill/>
          <a:ln>
            <a:noFill/>
          </a:ln>
        </p:spPr>
      </p:pic>
      <p:pic>
        <p:nvPicPr>
          <p:cNvPr id="579" name="Google Shape;579;p12" descr="https://www.comb.cat/Upload/Imatges/2979.JPG"/>
          <p:cNvPicPr preferRelativeResize="0"/>
          <p:nvPr/>
        </p:nvPicPr>
        <p:blipFill rotWithShape="1">
          <a:blip r:embed="rId8">
            <a:alphaModFix/>
          </a:blip>
          <a:srcRect l="20417" t="9029" r="28520" b="12182"/>
          <a:stretch/>
        </p:blipFill>
        <p:spPr>
          <a:xfrm>
            <a:off x="4948070" y="3356567"/>
            <a:ext cx="831338" cy="808094"/>
          </a:xfrm>
          <a:prstGeom prst="rect">
            <a:avLst/>
          </a:prstGeom>
          <a:noFill/>
          <a:ln>
            <a:noFill/>
          </a:ln>
        </p:spPr>
      </p:pic>
      <p:grpSp>
        <p:nvGrpSpPr>
          <p:cNvPr id="580" name="Google Shape;580;p12"/>
          <p:cNvGrpSpPr/>
          <p:nvPr/>
        </p:nvGrpSpPr>
        <p:grpSpPr>
          <a:xfrm>
            <a:off x="4765855" y="4074086"/>
            <a:ext cx="1229607" cy="664293"/>
            <a:chOff x="-14122" y="7072716"/>
            <a:chExt cx="1229607" cy="664293"/>
          </a:xfrm>
        </p:grpSpPr>
        <p:sp>
          <p:nvSpPr>
            <p:cNvPr id="581" name="Google Shape;581;p1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&lt; 5 años</a:t>
              </a:r>
              <a:endParaRPr sz="1200" b="1" u="sng">
                <a:solidFill>
                  <a:schemeClr val="dk1"/>
                </a:solidFill>
                <a:latin typeface="Arial Narrow"/>
                <a:ea typeface="Arial Narrow"/>
                <a:cs typeface="Arial Narrow"/>
                <a:sym typeface="Arial Narrow"/>
              </a:endParaRPr>
            </a:p>
          </p:txBody>
        </p:sp>
        <p:sp>
          <p:nvSpPr>
            <p:cNvPr id="582" name="Google Shape;582;p12"/>
            <p:cNvSpPr/>
            <p:nvPr/>
          </p:nvSpPr>
          <p:spPr>
            <a:xfrm>
              <a:off x="195897" y="7376969"/>
              <a:ext cx="905303"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a:t>
              </a:r>
              <a:endParaRPr sz="1400" b="1">
                <a:solidFill>
                  <a:schemeClr val="dk1"/>
                </a:solidFill>
                <a:latin typeface="Arial Narrow"/>
                <a:ea typeface="Arial Narrow"/>
                <a:cs typeface="Arial Narrow"/>
                <a:sym typeface="Arial Narrow"/>
              </a:endParaRPr>
            </a:p>
          </p:txBody>
        </p:sp>
      </p:grpSp>
      <p:grpSp>
        <p:nvGrpSpPr>
          <p:cNvPr id="583" name="Google Shape;583;p12"/>
          <p:cNvGrpSpPr/>
          <p:nvPr/>
        </p:nvGrpSpPr>
        <p:grpSpPr>
          <a:xfrm>
            <a:off x="5823459" y="4064492"/>
            <a:ext cx="1229607" cy="664293"/>
            <a:chOff x="-14122" y="7072716"/>
            <a:chExt cx="1229607" cy="664293"/>
          </a:xfrm>
        </p:grpSpPr>
        <p:sp>
          <p:nvSpPr>
            <p:cNvPr id="584" name="Google Shape;584;p1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&gt; 65 años</a:t>
              </a:r>
              <a:endParaRPr sz="1200" b="1" u="sng">
                <a:solidFill>
                  <a:schemeClr val="dk1"/>
                </a:solidFill>
                <a:latin typeface="Arial Narrow"/>
                <a:ea typeface="Arial Narrow"/>
                <a:cs typeface="Arial Narrow"/>
                <a:sym typeface="Arial Narrow"/>
              </a:endParaRPr>
            </a:p>
          </p:txBody>
        </p:sp>
        <p:sp>
          <p:nvSpPr>
            <p:cNvPr id="585" name="Google Shape;585;p12"/>
            <p:cNvSpPr/>
            <p:nvPr/>
          </p:nvSpPr>
          <p:spPr>
            <a:xfrm>
              <a:off x="209546" y="7376969"/>
              <a:ext cx="82971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 casos</a:t>
              </a:r>
              <a:endParaRPr sz="1400" b="1">
                <a:solidFill>
                  <a:schemeClr val="dk1"/>
                </a:solidFill>
                <a:latin typeface="Arial Narrow"/>
                <a:ea typeface="Arial Narrow"/>
                <a:cs typeface="Arial Narrow"/>
                <a:sym typeface="Arial Narrow"/>
              </a:endParaRPr>
            </a:p>
          </p:txBody>
        </p:sp>
      </p:grpSp>
      <p:sp>
        <p:nvSpPr>
          <p:cNvPr id="586" name="Google Shape;586;p12"/>
          <p:cNvSpPr/>
          <p:nvPr/>
        </p:nvSpPr>
        <p:spPr>
          <a:xfrm>
            <a:off x="-4561" y="7461173"/>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87" name="Google Shape;587;p12"/>
          <p:cNvGrpSpPr/>
          <p:nvPr/>
        </p:nvGrpSpPr>
        <p:grpSpPr>
          <a:xfrm>
            <a:off x="192088" y="7514089"/>
            <a:ext cx="3446504" cy="276999"/>
            <a:chOff x="2448322" y="33831"/>
            <a:chExt cx="3446504" cy="276999"/>
          </a:xfrm>
        </p:grpSpPr>
        <p:sp>
          <p:nvSpPr>
            <p:cNvPr id="588" name="Google Shape;588;p12"/>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89" name="Google Shape;589;p12"/>
            <p:cNvCxnSpPr>
              <a:stCxn id="588"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590" name="Google Shape;590;p12"/>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591" name="Google Shape;591;p12"/>
          <p:cNvSpPr txBox="1"/>
          <p:nvPr/>
        </p:nvSpPr>
        <p:spPr>
          <a:xfrm>
            <a:off x="-4949" y="8100392"/>
            <a:ext cx="7180824"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En relación a las Meningitis bacterianas notificadas uno de los casos se asoció a otros agentes bacterianos. Se notificó una muerte por Meningococo, unidad de análisis pendiente para confirmar o descartar que la mortalidad sea atribuible a la Meningitis.</a:t>
            </a:r>
            <a:endParaRPr sz="1000">
              <a:solidFill>
                <a:schemeClr val="dk1"/>
              </a:solidFill>
              <a:latin typeface="Arial Narrow"/>
              <a:ea typeface="Arial Narrow"/>
              <a:cs typeface="Arial Narrow"/>
              <a:sym typeface="Arial Narrow"/>
            </a:endParaRPr>
          </a:p>
        </p:txBody>
      </p:sp>
      <p:sp>
        <p:nvSpPr>
          <p:cNvPr id="592" name="Google Shape;592;p12"/>
          <p:cNvSpPr txBox="1"/>
          <p:nvPr/>
        </p:nvSpPr>
        <p:spPr>
          <a:xfrm>
            <a:off x="0" y="4535034"/>
            <a:ext cx="221404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Confirmados. Comportamiento similar </a:t>
            </a:r>
            <a:endParaRPr/>
          </a:p>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al mismo  período del año anterior</a:t>
            </a:r>
            <a:endParaRPr sz="1000" b="1">
              <a:solidFill>
                <a:schemeClr val="dk1"/>
              </a:solidFill>
              <a:latin typeface="Arial Narrow"/>
              <a:ea typeface="Arial Narrow"/>
              <a:cs typeface="Arial Narrow"/>
              <a:sym typeface="Arial Narrow"/>
            </a:endParaRPr>
          </a:p>
        </p:txBody>
      </p:sp>
      <p:grpSp>
        <p:nvGrpSpPr>
          <p:cNvPr id="593" name="Google Shape;593;p12"/>
          <p:cNvGrpSpPr/>
          <p:nvPr/>
        </p:nvGrpSpPr>
        <p:grpSpPr>
          <a:xfrm>
            <a:off x="2674054" y="2923234"/>
            <a:ext cx="1642872" cy="453798"/>
            <a:chOff x="402094" y="486270"/>
            <a:chExt cx="2369636" cy="453798"/>
          </a:xfrm>
        </p:grpSpPr>
        <p:sp>
          <p:nvSpPr>
            <p:cNvPr id="594" name="Google Shape;594;p12"/>
            <p:cNvSpPr/>
            <p:nvPr/>
          </p:nvSpPr>
          <p:spPr>
            <a:xfrm rot="-5400000">
              <a:off x="1469899" y="-361764"/>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95" name="Google Shape;595;p12"/>
            <p:cNvSpPr txBox="1"/>
            <p:nvPr/>
          </p:nvSpPr>
          <p:spPr>
            <a:xfrm>
              <a:off x="1065276" y="48627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Sexo</a:t>
              </a:r>
              <a:endParaRPr sz="1600" b="1">
                <a:solidFill>
                  <a:schemeClr val="dk1"/>
                </a:solidFill>
                <a:latin typeface="Arial Narrow"/>
                <a:ea typeface="Arial Narrow"/>
                <a:cs typeface="Arial Narrow"/>
                <a:sym typeface="Arial Narrow"/>
              </a:endParaRPr>
            </a:p>
          </p:txBody>
        </p:sp>
      </p:grpSp>
      <p:grpSp>
        <p:nvGrpSpPr>
          <p:cNvPr id="596" name="Google Shape;596;p12"/>
          <p:cNvGrpSpPr/>
          <p:nvPr/>
        </p:nvGrpSpPr>
        <p:grpSpPr>
          <a:xfrm>
            <a:off x="4887448" y="2918562"/>
            <a:ext cx="1809346" cy="436842"/>
            <a:chOff x="3060727" y="484500"/>
            <a:chExt cx="2369636" cy="436842"/>
          </a:xfrm>
        </p:grpSpPr>
        <p:sp>
          <p:nvSpPr>
            <p:cNvPr id="597" name="Google Shape;597;p1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98" name="Google Shape;598;p12"/>
            <p:cNvSpPr txBox="1"/>
            <p:nvPr/>
          </p:nvSpPr>
          <p:spPr>
            <a:xfrm>
              <a:off x="3600450" y="48450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Edad</a:t>
              </a:r>
              <a:endParaRPr sz="1600" b="1">
                <a:solidFill>
                  <a:schemeClr val="dk1"/>
                </a:solidFill>
                <a:latin typeface="Arial Narrow"/>
                <a:ea typeface="Arial Narrow"/>
                <a:cs typeface="Arial Narrow"/>
                <a:sym typeface="Arial Narrow"/>
              </a:endParaRPr>
            </a:p>
          </p:txBody>
        </p:sp>
      </p:grpSp>
      <p:pic>
        <p:nvPicPr>
          <p:cNvPr id="599" name="Google Shape;599;p12"/>
          <p:cNvPicPr preferRelativeResize="0"/>
          <p:nvPr/>
        </p:nvPicPr>
        <p:blipFill rotWithShape="1">
          <a:blip r:embed="rId9">
            <a:alphaModFix/>
          </a:blip>
          <a:srcRect/>
          <a:stretch/>
        </p:blipFill>
        <p:spPr>
          <a:xfrm>
            <a:off x="2342447" y="328035"/>
            <a:ext cx="4755981" cy="15175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Google Shape;605;p13"/>
          <p:cNvPicPr preferRelativeResize="0"/>
          <p:nvPr/>
        </p:nvPicPr>
        <p:blipFill rotWithShape="1">
          <a:blip r:embed="rId3">
            <a:alphaModFix/>
          </a:blip>
          <a:srcRect/>
          <a:stretch/>
        </p:blipFill>
        <p:spPr>
          <a:xfrm>
            <a:off x="3593226" y="3128211"/>
            <a:ext cx="1735416" cy="2235877"/>
          </a:xfrm>
          <a:prstGeom prst="rect">
            <a:avLst/>
          </a:prstGeom>
          <a:noFill/>
          <a:ln>
            <a:noFill/>
          </a:ln>
        </p:spPr>
      </p:pic>
      <p:pic>
        <p:nvPicPr>
          <p:cNvPr id="606" name="Google Shape;606;p13"/>
          <p:cNvPicPr preferRelativeResize="0"/>
          <p:nvPr/>
        </p:nvPicPr>
        <p:blipFill rotWithShape="1">
          <a:blip r:embed="rId4">
            <a:alphaModFix/>
          </a:blip>
          <a:srcRect/>
          <a:stretch/>
        </p:blipFill>
        <p:spPr>
          <a:xfrm>
            <a:off x="3592815" y="516134"/>
            <a:ext cx="1735827" cy="2373282"/>
          </a:xfrm>
          <a:prstGeom prst="rect">
            <a:avLst/>
          </a:prstGeom>
          <a:noFill/>
          <a:ln>
            <a:noFill/>
          </a:ln>
        </p:spPr>
      </p:pic>
      <p:sp>
        <p:nvSpPr>
          <p:cNvPr id="607" name="Google Shape;607;p13"/>
          <p:cNvSpPr/>
          <p:nvPr/>
        </p:nvSpPr>
        <p:spPr>
          <a:xfrm>
            <a:off x="-2" y="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8" name="Google Shape;608;p1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Pág..13 </a:t>
            </a:r>
            <a:endParaRPr sz="1050" b="1">
              <a:solidFill>
                <a:schemeClr val="dk1"/>
              </a:solidFill>
              <a:latin typeface="Arial Narrow"/>
              <a:ea typeface="Arial Narrow"/>
              <a:cs typeface="Arial Narrow"/>
              <a:sym typeface="Arial Narrow"/>
            </a:endParaRPr>
          </a:p>
        </p:txBody>
      </p:sp>
      <p:grpSp>
        <p:nvGrpSpPr>
          <p:cNvPr id="609" name="Google Shape;609;p13"/>
          <p:cNvGrpSpPr/>
          <p:nvPr/>
        </p:nvGrpSpPr>
        <p:grpSpPr>
          <a:xfrm>
            <a:off x="126430" y="59386"/>
            <a:ext cx="4338116" cy="276999"/>
            <a:chOff x="2448322" y="74775"/>
            <a:chExt cx="4338116" cy="276999"/>
          </a:xfrm>
        </p:grpSpPr>
        <p:sp>
          <p:nvSpPr>
            <p:cNvPr id="610" name="Google Shape;610;p1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11" name="Google Shape;611;p13"/>
            <p:cNvCxnSpPr>
              <a:stCxn id="61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12" name="Google Shape;612;p13"/>
            <p:cNvSpPr txBox="1"/>
            <p:nvPr/>
          </p:nvSpPr>
          <p:spPr>
            <a:xfrm>
              <a:off x="3302538" y="74775"/>
              <a:ext cx="34839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Otros eventos inmunoprevenibles de baja frecuencia</a:t>
              </a:r>
              <a:endParaRPr sz="1200" b="1">
                <a:solidFill>
                  <a:schemeClr val="dk1"/>
                </a:solidFill>
                <a:latin typeface="Arial Narrow"/>
                <a:ea typeface="Arial Narrow"/>
                <a:cs typeface="Arial Narrow"/>
                <a:sym typeface="Arial Narrow"/>
              </a:endParaRPr>
            </a:p>
          </p:txBody>
        </p:sp>
      </p:grpSp>
      <p:pic>
        <p:nvPicPr>
          <p:cNvPr id="613" name="Google Shape;613;p13"/>
          <p:cNvPicPr preferRelativeResize="0"/>
          <p:nvPr/>
        </p:nvPicPr>
        <p:blipFill rotWithShape="1">
          <a:blip r:embed="rId5">
            <a:alphaModFix/>
          </a:blip>
          <a:srcRect/>
          <a:stretch/>
        </p:blipFill>
        <p:spPr>
          <a:xfrm>
            <a:off x="-33844" y="504056"/>
            <a:ext cx="1971345" cy="2514596"/>
          </a:xfrm>
          <a:prstGeom prst="rect">
            <a:avLst/>
          </a:prstGeom>
          <a:noFill/>
          <a:ln>
            <a:noFill/>
          </a:ln>
        </p:spPr>
      </p:pic>
      <p:sp>
        <p:nvSpPr>
          <p:cNvPr id="614" name="Google Shape;614;p13"/>
          <p:cNvSpPr txBox="1"/>
          <p:nvPr/>
        </p:nvSpPr>
        <p:spPr>
          <a:xfrm>
            <a:off x="50" y="1043608"/>
            <a:ext cx="209575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b="1">
                <a:solidFill>
                  <a:schemeClr val="dk1"/>
                </a:solidFill>
                <a:latin typeface="Arial Narrow"/>
                <a:ea typeface="Arial Narrow"/>
                <a:cs typeface="Arial Narrow"/>
                <a:sym typeface="Arial Narrow"/>
              </a:rPr>
              <a:t>Periodo epidemiológico 1 - 2023</a:t>
            </a:r>
            <a:endParaRPr sz="1100" b="1">
              <a:solidFill>
                <a:schemeClr val="dk1"/>
              </a:solidFill>
              <a:latin typeface="Arial Narrow"/>
              <a:ea typeface="Arial Narrow"/>
              <a:cs typeface="Arial Narrow"/>
              <a:sym typeface="Arial Narrow"/>
            </a:endParaRPr>
          </a:p>
        </p:txBody>
      </p:sp>
      <p:sp>
        <p:nvSpPr>
          <p:cNvPr id="615" name="Google Shape;615;p13"/>
          <p:cNvSpPr txBox="1"/>
          <p:nvPr/>
        </p:nvSpPr>
        <p:spPr>
          <a:xfrm>
            <a:off x="72058" y="772124"/>
            <a:ext cx="1905130"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Parálisis Flácida</a:t>
            </a:r>
            <a:endParaRPr sz="1600" b="1">
              <a:solidFill>
                <a:srgbClr val="C00000"/>
              </a:solidFill>
              <a:latin typeface="Arial Narrow"/>
              <a:ea typeface="Arial Narrow"/>
              <a:cs typeface="Arial Narrow"/>
              <a:sym typeface="Arial Narrow"/>
            </a:endParaRPr>
          </a:p>
        </p:txBody>
      </p:sp>
      <p:sp>
        <p:nvSpPr>
          <p:cNvPr id="616" name="Google Shape;616;p13"/>
          <p:cNvSpPr/>
          <p:nvPr/>
        </p:nvSpPr>
        <p:spPr>
          <a:xfrm>
            <a:off x="-37977" y="2910722"/>
            <a:ext cx="7257607" cy="210893"/>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7" name="Google Shape;617;p13"/>
          <p:cNvSpPr txBox="1"/>
          <p:nvPr/>
        </p:nvSpPr>
        <p:spPr>
          <a:xfrm>
            <a:off x="3479568" y="558210"/>
            <a:ext cx="1951371" cy="58477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Síndrome de rubeola congénita</a:t>
            </a:r>
            <a:endParaRPr/>
          </a:p>
        </p:txBody>
      </p:sp>
      <p:pic>
        <p:nvPicPr>
          <p:cNvPr id="618" name="Google Shape;618;p13"/>
          <p:cNvPicPr preferRelativeResize="0"/>
          <p:nvPr/>
        </p:nvPicPr>
        <p:blipFill rotWithShape="1">
          <a:blip r:embed="rId6">
            <a:alphaModFix/>
          </a:blip>
          <a:srcRect/>
          <a:stretch/>
        </p:blipFill>
        <p:spPr>
          <a:xfrm>
            <a:off x="-41080" y="3128211"/>
            <a:ext cx="1978581" cy="2391474"/>
          </a:xfrm>
          <a:prstGeom prst="rect">
            <a:avLst/>
          </a:prstGeom>
          <a:noFill/>
          <a:ln>
            <a:noFill/>
          </a:ln>
        </p:spPr>
      </p:pic>
      <p:sp>
        <p:nvSpPr>
          <p:cNvPr id="619" name="Google Shape;619;p13"/>
          <p:cNvSpPr/>
          <p:nvPr/>
        </p:nvSpPr>
        <p:spPr>
          <a:xfrm>
            <a:off x="-26344" y="5364088"/>
            <a:ext cx="7227244" cy="19461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0" name="Google Shape;620;p13"/>
          <p:cNvSpPr txBox="1"/>
          <p:nvPr/>
        </p:nvSpPr>
        <p:spPr>
          <a:xfrm>
            <a:off x="-77910" y="3750238"/>
            <a:ext cx="1902957"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Periodo epidemiológico 1 - 2023</a:t>
            </a:r>
            <a:endParaRPr sz="1000" b="1">
              <a:solidFill>
                <a:schemeClr val="dk1"/>
              </a:solidFill>
              <a:latin typeface="Arial Narrow"/>
              <a:ea typeface="Arial Narrow"/>
              <a:cs typeface="Arial Narrow"/>
              <a:sym typeface="Arial Narrow"/>
            </a:endParaRPr>
          </a:p>
        </p:txBody>
      </p:sp>
      <p:sp>
        <p:nvSpPr>
          <p:cNvPr id="621" name="Google Shape;621;p13"/>
          <p:cNvSpPr txBox="1"/>
          <p:nvPr/>
        </p:nvSpPr>
        <p:spPr>
          <a:xfrm>
            <a:off x="-77910" y="3306281"/>
            <a:ext cx="2022176"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Tétanos accidental</a:t>
            </a:r>
            <a:endParaRPr sz="1600" b="1">
              <a:solidFill>
                <a:srgbClr val="C00000"/>
              </a:solidFill>
              <a:latin typeface="Arial Narrow"/>
              <a:ea typeface="Arial Narrow"/>
              <a:cs typeface="Arial Narrow"/>
              <a:sym typeface="Arial Narrow"/>
            </a:endParaRPr>
          </a:p>
        </p:txBody>
      </p:sp>
      <p:sp>
        <p:nvSpPr>
          <p:cNvPr id="622" name="Google Shape;622;p13"/>
          <p:cNvSpPr txBox="1"/>
          <p:nvPr/>
        </p:nvSpPr>
        <p:spPr>
          <a:xfrm>
            <a:off x="1886974" y="523655"/>
            <a:ext cx="1668137" cy="12772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4 se ha notificado sólo un caso probable con residencia en Medellín para este evento. A la espera del resultado de la prueba.</a:t>
            </a:r>
            <a:endParaRPr sz="1100">
              <a:solidFill>
                <a:schemeClr val="dk1"/>
              </a:solidFill>
              <a:latin typeface="Arial Narrow"/>
              <a:ea typeface="Arial Narrow"/>
              <a:cs typeface="Arial Narrow"/>
              <a:sym typeface="Arial Narrow"/>
            </a:endParaRPr>
          </a:p>
        </p:txBody>
      </p:sp>
      <p:sp>
        <p:nvSpPr>
          <p:cNvPr id="623" name="Google Shape;623;p13"/>
          <p:cNvSpPr txBox="1"/>
          <p:nvPr/>
        </p:nvSpPr>
        <p:spPr>
          <a:xfrm>
            <a:off x="3464655" y="3614115"/>
            <a:ext cx="1951371"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Periodo epidemiológico 1-2023</a:t>
            </a:r>
            <a:endParaRPr sz="1050" b="1">
              <a:solidFill>
                <a:schemeClr val="dk1"/>
              </a:solidFill>
              <a:latin typeface="Arial Narrow"/>
              <a:ea typeface="Arial Narrow"/>
              <a:cs typeface="Arial Narrow"/>
              <a:sym typeface="Arial Narrow"/>
            </a:endParaRPr>
          </a:p>
        </p:txBody>
      </p:sp>
      <p:sp>
        <p:nvSpPr>
          <p:cNvPr id="624" name="Google Shape;624;p13"/>
          <p:cNvSpPr txBox="1"/>
          <p:nvPr/>
        </p:nvSpPr>
        <p:spPr>
          <a:xfrm>
            <a:off x="3240338" y="3189766"/>
            <a:ext cx="2423395"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EAPV</a:t>
            </a:r>
            <a:endParaRPr sz="1600" b="1">
              <a:solidFill>
                <a:srgbClr val="C00000"/>
              </a:solidFill>
              <a:latin typeface="Arial Narrow"/>
              <a:ea typeface="Arial Narrow"/>
              <a:cs typeface="Arial Narrow"/>
              <a:sym typeface="Arial Narrow"/>
            </a:endParaRPr>
          </a:p>
        </p:txBody>
      </p:sp>
      <p:sp>
        <p:nvSpPr>
          <p:cNvPr id="625" name="Google Shape;625;p13"/>
          <p:cNvSpPr txBox="1"/>
          <p:nvPr/>
        </p:nvSpPr>
        <p:spPr>
          <a:xfrm>
            <a:off x="5399020" y="504056"/>
            <a:ext cx="1747318" cy="246221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4 se han notificado seis (3) casos  sospechosos de síndrome de rubeola congénita en residentes de la Ciudad, para una proporción de notificación de 0,19 casos por 10,000 nacidos vivos y  cumpliendo con la meta de notificación proporcional para este evento que debería estar en 0,07. Dos (2) casos han sido descartados.</a:t>
            </a:r>
            <a:endParaRPr/>
          </a:p>
        </p:txBody>
      </p:sp>
      <p:sp>
        <p:nvSpPr>
          <p:cNvPr id="626" name="Google Shape;626;p13"/>
          <p:cNvSpPr txBox="1"/>
          <p:nvPr/>
        </p:nvSpPr>
        <p:spPr>
          <a:xfrm>
            <a:off x="1937501" y="3475558"/>
            <a:ext cx="1623594" cy="12772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4 no se han notificado  casos ni probables, ni confirmados por clínica para este evento en residentes en Medellín. </a:t>
            </a:r>
            <a:endParaRPr/>
          </a:p>
          <a:p>
            <a:pPr marL="0" marR="0" lvl="0" indent="0" algn="just" rtl="0">
              <a:spcBef>
                <a:spcPts val="0"/>
              </a:spcBef>
              <a:spcAft>
                <a:spcPts val="0"/>
              </a:spcAft>
              <a:buNone/>
            </a:pPr>
            <a:endParaRPr sz="1100">
              <a:solidFill>
                <a:schemeClr val="dk1"/>
              </a:solidFill>
              <a:latin typeface="Arial Narrow"/>
              <a:ea typeface="Arial Narrow"/>
              <a:cs typeface="Arial Narrow"/>
              <a:sym typeface="Arial Narrow"/>
            </a:endParaRPr>
          </a:p>
        </p:txBody>
      </p:sp>
      <p:sp>
        <p:nvSpPr>
          <p:cNvPr id="627" name="Google Shape;627;p13"/>
          <p:cNvSpPr txBox="1"/>
          <p:nvPr/>
        </p:nvSpPr>
        <p:spPr>
          <a:xfrm>
            <a:off x="5430939" y="3446785"/>
            <a:ext cx="1604307" cy="90024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Hasta la semana epidemiológica 4  se ha notificado 1 casos de EAPV en residentes de la ciudad, pendiente por clasificación.</a:t>
            </a:r>
            <a:endParaRPr sz="1050">
              <a:solidFill>
                <a:schemeClr val="dk1"/>
              </a:solidFill>
              <a:latin typeface="Arial Narrow"/>
              <a:ea typeface="Arial Narrow"/>
              <a:cs typeface="Arial Narrow"/>
              <a:sym typeface="Arial Narrow"/>
            </a:endParaRPr>
          </a:p>
        </p:txBody>
      </p:sp>
      <p:pic>
        <p:nvPicPr>
          <p:cNvPr id="628" name="Google Shape;628;p13"/>
          <p:cNvPicPr preferRelativeResize="0"/>
          <p:nvPr/>
        </p:nvPicPr>
        <p:blipFill rotWithShape="1">
          <a:blip r:embed="rId7">
            <a:alphaModFix/>
          </a:blip>
          <a:srcRect/>
          <a:stretch/>
        </p:blipFill>
        <p:spPr>
          <a:xfrm>
            <a:off x="-43996" y="5558706"/>
            <a:ext cx="1965732" cy="2272884"/>
          </a:xfrm>
          <a:prstGeom prst="rect">
            <a:avLst/>
          </a:prstGeom>
          <a:noFill/>
          <a:ln>
            <a:noFill/>
          </a:ln>
        </p:spPr>
      </p:pic>
      <p:sp>
        <p:nvSpPr>
          <p:cNvPr id="629" name="Google Shape;629;p13"/>
          <p:cNvSpPr txBox="1"/>
          <p:nvPr/>
        </p:nvSpPr>
        <p:spPr>
          <a:xfrm>
            <a:off x="32148" y="5985910"/>
            <a:ext cx="1882405"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Periodo epidemiológico 1- 2022</a:t>
            </a:r>
            <a:endParaRPr sz="1050" b="1">
              <a:solidFill>
                <a:schemeClr val="dk1"/>
              </a:solidFill>
              <a:latin typeface="Arial Narrow"/>
              <a:ea typeface="Arial Narrow"/>
              <a:cs typeface="Arial Narrow"/>
              <a:sym typeface="Arial Narrow"/>
            </a:endParaRPr>
          </a:p>
        </p:txBody>
      </p:sp>
      <p:sp>
        <p:nvSpPr>
          <p:cNvPr id="630" name="Google Shape;630;p13"/>
          <p:cNvSpPr txBox="1"/>
          <p:nvPr/>
        </p:nvSpPr>
        <p:spPr>
          <a:xfrm>
            <a:off x="-174906" y="5623229"/>
            <a:ext cx="2253996"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Difteria</a:t>
            </a:r>
            <a:endParaRPr sz="1600" b="1">
              <a:solidFill>
                <a:srgbClr val="C00000"/>
              </a:solidFill>
              <a:latin typeface="Arial Narrow"/>
              <a:ea typeface="Arial Narrow"/>
              <a:cs typeface="Arial Narrow"/>
              <a:sym typeface="Arial Narrow"/>
            </a:endParaRPr>
          </a:p>
        </p:txBody>
      </p:sp>
      <p:sp>
        <p:nvSpPr>
          <p:cNvPr id="631" name="Google Shape;631;p13"/>
          <p:cNvSpPr/>
          <p:nvPr/>
        </p:nvSpPr>
        <p:spPr>
          <a:xfrm>
            <a:off x="-13172" y="7859249"/>
            <a:ext cx="5341814" cy="25202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2" name="Google Shape;632;p13"/>
          <p:cNvSpPr txBox="1"/>
          <p:nvPr/>
        </p:nvSpPr>
        <p:spPr>
          <a:xfrm>
            <a:off x="1954958" y="6079909"/>
            <a:ext cx="1645490" cy="12772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4 no se han notificado  casos ni probables, ni confirmados por clínica para este evento en residentes en Medellín. </a:t>
            </a:r>
            <a:endParaRPr/>
          </a:p>
          <a:p>
            <a:pPr marL="0" marR="0" lvl="0" indent="0" algn="just" rtl="0">
              <a:spcBef>
                <a:spcPts val="0"/>
              </a:spcBef>
              <a:spcAft>
                <a:spcPts val="0"/>
              </a:spcAft>
              <a:buNone/>
            </a:pPr>
            <a:endParaRPr sz="1100">
              <a:solidFill>
                <a:schemeClr val="dk1"/>
              </a:solidFill>
              <a:latin typeface="Arial Narrow"/>
              <a:ea typeface="Arial Narrow"/>
              <a:cs typeface="Arial Narrow"/>
              <a:sym typeface="Arial Narrow"/>
            </a:endParaRPr>
          </a:p>
        </p:txBody>
      </p:sp>
      <p:pic>
        <p:nvPicPr>
          <p:cNvPr id="633" name="Google Shape;633;p13"/>
          <p:cNvPicPr preferRelativeResize="0"/>
          <p:nvPr/>
        </p:nvPicPr>
        <p:blipFill rotWithShape="1">
          <a:blip r:embed="rId8">
            <a:alphaModFix/>
          </a:blip>
          <a:srcRect/>
          <a:stretch/>
        </p:blipFill>
        <p:spPr>
          <a:xfrm>
            <a:off x="3613563" y="5558706"/>
            <a:ext cx="1715080" cy="2272884"/>
          </a:xfrm>
          <a:prstGeom prst="rect">
            <a:avLst/>
          </a:prstGeom>
          <a:noFill/>
          <a:ln>
            <a:noFill/>
          </a:ln>
        </p:spPr>
      </p:pic>
      <p:sp>
        <p:nvSpPr>
          <p:cNvPr id="634" name="Google Shape;634;p13"/>
          <p:cNvSpPr txBox="1"/>
          <p:nvPr/>
        </p:nvSpPr>
        <p:spPr>
          <a:xfrm>
            <a:off x="3544599" y="6170339"/>
            <a:ext cx="1886340"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Periodo epidemiológico 1 - 2022</a:t>
            </a:r>
            <a:endParaRPr sz="1050" b="1">
              <a:solidFill>
                <a:schemeClr val="dk1"/>
              </a:solidFill>
              <a:latin typeface="Arial Narrow"/>
              <a:ea typeface="Arial Narrow"/>
              <a:cs typeface="Arial Narrow"/>
              <a:sym typeface="Arial Narrow"/>
            </a:endParaRPr>
          </a:p>
        </p:txBody>
      </p:sp>
      <p:sp>
        <p:nvSpPr>
          <p:cNvPr id="635" name="Google Shape;635;p13"/>
          <p:cNvSpPr txBox="1"/>
          <p:nvPr/>
        </p:nvSpPr>
        <p:spPr>
          <a:xfrm>
            <a:off x="3546187" y="5581240"/>
            <a:ext cx="1782455" cy="58477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Sarampión y Rubeola</a:t>
            </a:r>
            <a:endParaRPr sz="1600" b="1">
              <a:solidFill>
                <a:srgbClr val="C00000"/>
              </a:solidFill>
              <a:latin typeface="Arial Narrow"/>
              <a:ea typeface="Arial Narrow"/>
              <a:cs typeface="Arial Narrow"/>
              <a:sym typeface="Arial Narrow"/>
            </a:endParaRPr>
          </a:p>
        </p:txBody>
      </p:sp>
      <p:sp>
        <p:nvSpPr>
          <p:cNvPr id="636" name="Google Shape;636;p13"/>
          <p:cNvSpPr txBox="1"/>
          <p:nvPr/>
        </p:nvSpPr>
        <p:spPr>
          <a:xfrm>
            <a:off x="5361864" y="5859937"/>
            <a:ext cx="1704762" cy="229293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4 se notificaron en residentes de la Ciudad 0 casos como sospechosos de Rubeola  y 4 casos sospechosos de Sarampión, para una proporción de notificación de 0,15 casos por cada 100.000 habitantes, no se cumple con la meta de notificación de Sarampión / Rubeola  proporcional en este periodo    </a:t>
            </a:r>
            <a:endParaRPr sz="1100">
              <a:solidFill>
                <a:schemeClr val="dk1"/>
              </a:solidFill>
              <a:latin typeface="Arial Narrow"/>
              <a:ea typeface="Arial Narrow"/>
              <a:cs typeface="Arial Narrow"/>
              <a:sym typeface="Arial Narrow"/>
            </a:endParaRPr>
          </a:p>
        </p:txBody>
      </p:sp>
      <p:sp>
        <p:nvSpPr>
          <p:cNvPr id="637" name="Google Shape;637;p13"/>
          <p:cNvSpPr/>
          <p:nvPr/>
        </p:nvSpPr>
        <p:spPr>
          <a:xfrm>
            <a:off x="32148" y="8188012"/>
            <a:ext cx="7092912"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y que para el país deber ser mayor a 2 casos por cada 100.000 habitantes durante un año (0,16 por período).  Adicionalmente,  3 de los casos de Sarampión fueron descartados después de haber realizado lo establecido por laboratorio e investigación de campo. No se han confirmado casos de Sarampión. Sin embargo, se debe estar alerta por la situación epidemiológica de estas enfermedades en el país y en todo el mundo.</a:t>
            </a:r>
            <a:endParaRPr/>
          </a:p>
        </p:txBody>
      </p:sp>
      <p:sp>
        <p:nvSpPr>
          <p:cNvPr id="638" name="Google Shape;638;p13"/>
          <p:cNvSpPr txBox="1"/>
          <p:nvPr/>
        </p:nvSpPr>
        <p:spPr>
          <a:xfrm>
            <a:off x="3404160" y="1014844"/>
            <a:ext cx="2095750"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Periodo epidemiológico </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1  - 2023</a:t>
            </a:r>
            <a:endParaRPr sz="1100" b="1">
              <a:solidFill>
                <a:schemeClr val="dk1"/>
              </a:solidFill>
              <a:latin typeface="Arial Narrow"/>
              <a:ea typeface="Arial Narrow"/>
              <a:cs typeface="Arial Narrow"/>
              <a:sym typeface="Arial Narrow"/>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14"/>
          <p:cNvPicPr preferRelativeResize="0"/>
          <p:nvPr/>
        </p:nvPicPr>
        <p:blipFill rotWithShape="1">
          <a:blip r:embed="rId3">
            <a:alphaModFix/>
          </a:blip>
          <a:srcRect r="1301"/>
          <a:stretch/>
        </p:blipFill>
        <p:spPr>
          <a:xfrm>
            <a:off x="4078" y="-1"/>
            <a:ext cx="2148327" cy="2824179"/>
          </a:xfrm>
          <a:prstGeom prst="rect">
            <a:avLst/>
          </a:prstGeom>
          <a:noFill/>
          <a:ln>
            <a:noFill/>
          </a:ln>
        </p:spPr>
      </p:pic>
      <p:pic>
        <p:nvPicPr>
          <p:cNvPr id="644" name="Google Shape;644;p14"/>
          <p:cNvPicPr preferRelativeResize="0"/>
          <p:nvPr/>
        </p:nvPicPr>
        <p:blipFill rotWithShape="1">
          <a:blip r:embed="rId4">
            <a:alphaModFix/>
          </a:blip>
          <a:srcRect t="51431"/>
          <a:stretch/>
        </p:blipFill>
        <p:spPr>
          <a:xfrm>
            <a:off x="0" y="2824179"/>
            <a:ext cx="2180731" cy="2666962"/>
          </a:xfrm>
          <a:prstGeom prst="rect">
            <a:avLst/>
          </a:prstGeom>
          <a:noFill/>
          <a:ln>
            <a:noFill/>
          </a:ln>
        </p:spPr>
      </p:pic>
      <p:sp>
        <p:nvSpPr>
          <p:cNvPr id="645" name="Google Shape;645;p14"/>
          <p:cNvSpPr txBox="1"/>
          <p:nvPr/>
        </p:nvSpPr>
        <p:spPr>
          <a:xfrm>
            <a:off x="-29712" y="755576"/>
            <a:ext cx="220888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01 - 2023</a:t>
            </a:r>
            <a:endParaRPr sz="1200" b="1">
              <a:solidFill>
                <a:schemeClr val="dk1"/>
              </a:solidFill>
              <a:latin typeface="Arial Narrow"/>
              <a:ea typeface="Arial Narrow"/>
              <a:cs typeface="Arial Narrow"/>
              <a:sym typeface="Arial Narrow"/>
            </a:endParaRPr>
          </a:p>
        </p:txBody>
      </p:sp>
      <p:sp>
        <p:nvSpPr>
          <p:cNvPr id="646" name="Google Shape;646;p14"/>
          <p:cNvSpPr/>
          <p:nvPr/>
        </p:nvSpPr>
        <p:spPr>
          <a:xfrm>
            <a:off x="2274078" y="2167727"/>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A. Medellín, a Periodo epidemiológico 01  acumulado  de 2023. </a:t>
            </a:r>
            <a:endParaRPr sz="1100">
              <a:solidFill>
                <a:schemeClr val="dk1"/>
              </a:solidFill>
              <a:latin typeface="Arial Narrow"/>
              <a:ea typeface="Arial Narrow"/>
              <a:cs typeface="Arial Narrow"/>
              <a:sym typeface="Arial Narrow"/>
            </a:endParaRPr>
          </a:p>
        </p:txBody>
      </p:sp>
      <p:grpSp>
        <p:nvGrpSpPr>
          <p:cNvPr id="647" name="Google Shape;647;p14"/>
          <p:cNvGrpSpPr/>
          <p:nvPr/>
        </p:nvGrpSpPr>
        <p:grpSpPr>
          <a:xfrm>
            <a:off x="179214" y="4211960"/>
            <a:ext cx="1892650" cy="488476"/>
            <a:chOff x="2397524" y="3379972"/>
            <a:chExt cx="4508500" cy="904875"/>
          </a:xfrm>
        </p:grpSpPr>
        <p:pic>
          <p:nvPicPr>
            <p:cNvPr id="648" name="Google Shape;648;p14"/>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649" name="Google Shape;649;p14"/>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35</a:t>
              </a:r>
              <a:endParaRPr sz="2000" b="1">
                <a:solidFill>
                  <a:schemeClr val="dk1"/>
                </a:solidFill>
                <a:latin typeface="Arial Narrow"/>
                <a:ea typeface="Arial Narrow"/>
                <a:cs typeface="Arial Narrow"/>
                <a:sym typeface="Arial Narrow"/>
              </a:endParaRPr>
            </a:p>
          </p:txBody>
        </p:sp>
      </p:grpSp>
      <p:sp>
        <p:nvSpPr>
          <p:cNvPr id="650" name="Google Shape;650;p14"/>
          <p:cNvSpPr txBox="1"/>
          <p:nvPr/>
        </p:nvSpPr>
        <p:spPr>
          <a:xfrm>
            <a:off x="317056" y="4739632"/>
            <a:ext cx="194421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de 133,33% más respecto al mismo periodo del año anterior</a:t>
            </a:r>
            <a:endParaRPr sz="1200" b="1">
              <a:solidFill>
                <a:schemeClr val="dk1"/>
              </a:solidFill>
              <a:latin typeface="Arial Narrow"/>
              <a:ea typeface="Arial Narrow"/>
              <a:cs typeface="Arial Narrow"/>
              <a:sym typeface="Arial Narrow"/>
            </a:endParaRPr>
          </a:p>
        </p:txBody>
      </p:sp>
      <p:sp>
        <p:nvSpPr>
          <p:cNvPr id="651" name="Google Shape;651;p14"/>
          <p:cNvSpPr/>
          <p:nvPr/>
        </p:nvSpPr>
        <p:spPr>
          <a:xfrm>
            <a:off x="43792" y="4800751"/>
            <a:ext cx="395188" cy="538707"/>
          </a:xfrm>
          <a:prstGeom prst="up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2" name="Google Shape;652;p14"/>
          <p:cNvSpPr/>
          <p:nvPr/>
        </p:nvSpPr>
        <p:spPr>
          <a:xfrm>
            <a:off x="2254887" y="4932040"/>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 la Hepatitis A. Medellín, a Periodo epidemiológico 01 acumulado de 2021-2023. </a:t>
            </a:r>
            <a:endParaRPr sz="1100">
              <a:solidFill>
                <a:schemeClr val="dk1"/>
              </a:solidFill>
              <a:latin typeface="Arial Narrow"/>
              <a:ea typeface="Arial Narrow"/>
              <a:cs typeface="Arial Narrow"/>
              <a:sym typeface="Arial Narrow"/>
            </a:endParaRPr>
          </a:p>
        </p:txBody>
      </p:sp>
      <p:grpSp>
        <p:nvGrpSpPr>
          <p:cNvPr id="653" name="Google Shape;653;p14"/>
          <p:cNvGrpSpPr/>
          <p:nvPr/>
        </p:nvGrpSpPr>
        <p:grpSpPr>
          <a:xfrm>
            <a:off x="2448322" y="74775"/>
            <a:ext cx="3446504" cy="276999"/>
            <a:chOff x="2448322" y="74775"/>
            <a:chExt cx="3446504" cy="276999"/>
          </a:xfrm>
        </p:grpSpPr>
        <p:sp>
          <p:nvSpPr>
            <p:cNvPr id="654" name="Google Shape;654;p1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55" name="Google Shape;655;p14"/>
            <p:cNvCxnSpPr>
              <a:stCxn id="65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56" name="Google Shape;656;p1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657" name="Google Shape;657;p14"/>
          <p:cNvSpPr/>
          <p:nvPr/>
        </p:nvSpPr>
        <p:spPr>
          <a:xfrm>
            <a:off x="0" y="549445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58" name="Google Shape;658;p14"/>
          <p:cNvGrpSpPr/>
          <p:nvPr/>
        </p:nvGrpSpPr>
        <p:grpSpPr>
          <a:xfrm>
            <a:off x="277404" y="5621632"/>
            <a:ext cx="3446504" cy="276999"/>
            <a:chOff x="2448322" y="74775"/>
            <a:chExt cx="3446504" cy="276999"/>
          </a:xfrm>
        </p:grpSpPr>
        <p:sp>
          <p:nvSpPr>
            <p:cNvPr id="659" name="Google Shape;659;p1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60" name="Google Shape;660;p14"/>
            <p:cNvCxnSpPr>
              <a:stCxn id="65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61" name="Google Shape;661;p1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sp>
        <p:nvSpPr>
          <p:cNvPr id="662" name="Google Shape;662;p1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14</a:t>
            </a:r>
            <a:endParaRPr sz="1050" b="1">
              <a:solidFill>
                <a:schemeClr val="dk1"/>
              </a:solidFill>
              <a:latin typeface="Arial Narrow"/>
              <a:ea typeface="Arial Narrow"/>
              <a:cs typeface="Arial Narrow"/>
              <a:sym typeface="Arial Narrow"/>
            </a:endParaRPr>
          </a:p>
        </p:txBody>
      </p:sp>
      <p:sp>
        <p:nvSpPr>
          <p:cNvPr id="663" name="Google Shape;663;p14"/>
          <p:cNvSpPr txBox="1">
            <a:spLocks noGrp="1"/>
          </p:cNvSpPr>
          <p:nvPr>
            <p:ph type="ctrTitle"/>
          </p:nvPr>
        </p:nvSpPr>
        <p:spPr>
          <a:xfrm>
            <a:off x="-29713" y="216762"/>
            <a:ext cx="2208885" cy="4770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500"/>
              <a:buFont typeface="Arial Narrow"/>
              <a:buNone/>
            </a:pPr>
            <a:r>
              <a:rPr lang="es-ES" sz="2500" b="1">
                <a:solidFill>
                  <a:srgbClr val="C00000"/>
                </a:solidFill>
                <a:latin typeface="Arial Narrow"/>
                <a:ea typeface="Arial Narrow"/>
                <a:cs typeface="Arial Narrow"/>
                <a:sym typeface="Arial Narrow"/>
              </a:rPr>
              <a:t>Hepatitis A</a:t>
            </a:r>
            <a:endParaRPr sz="2500" b="1">
              <a:solidFill>
                <a:srgbClr val="C00000"/>
              </a:solidFill>
              <a:latin typeface="Arial Narrow"/>
              <a:ea typeface="Arial Narrow"/>
              <a:cs typeface="Arial Narrow"/>
              <a:sym typeface="Arial Narrow"/>
            </a:endParaRPr>
          </a:p>
        </p:txBody>
      </p:sp>
      <p:grpSp>
        <p:nvGrpSpPr>
          <p:cNvPr id="664" name="Google Shape;664;p14"/>
          <p:cNvGrpSpPr/>
          <p:nvPr/>
        </p:nvGrpSpPr>
        <p:grpSpPr>
          <a:xfrm>
            <a:off x="5114767" y="5635532"/>
            <a:ext cx="3526243" cy="276999"/>
            <a:chOff x="2448322" y="74775"/>
            <a:chExt cx="3526243" cy="276999"/>
          </a:xfrm>
        </p:grpSpPr>
        <p:sp>
          <p:nvSpPr>
            <p:cNvPr id="665" name="Google Shape;665;p1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66" name="Google Shape;666;p14"/>
            <p:cNvCxnSpPr>
              <a:stCxn id="66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67" name="Google Shape;667;p14"/>
            <p:cNvSpPr txBox="1"/>
            <p:nvPr/>
          </p:nvSpPr>
          <p:spPr>
            <a:xfrm>
              <a:off x="3382277"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pic>
        <p:nvPicPr>
          <p:cNvPr id="668" name="Google Shape;668;p14"/>
          <p:cNvPicPr preferRelativeResize="0"/>
          <p:nvPr/>
        </p:nvPicPr>
        <p:blipFill rotWithShape="1">
          <a:blip r:embed="rId6">
            <a:alphaModFix/>
          </a:blip>
          <a:srcRect l="50000" t="4286" r="8707" b="50000"/>
          <a:stretch/>
        </p:blipFill>
        <p:spPr>
          <a:xfrm>
            <a:off x="299945" y="1032575"/>
            <a:ext cx="1448718" cy="1603802"/>
          </a:xfrm>
          <a:prstGeom prst="rect">
            <a:avLst/>
          </a:prstGeom>
          <a:noFill/>
          <a:ln>
            <a:noFill/>
          </a:ln>
        </p:spPr>
      </p:pic>
      <p:sp>
        <p:nvSpPr>
          <p:cNvPr id="669" name="Google Shape;669;p14"/>
          <p:cNvSpPr/>
          <p:nvPr/>
        </p:nvSpPr>
        <p:spPr>
          <a:xfrm>
            <a:off x="87842" y="8722678"/>
            <a:ext cx="6896984"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Figura. Mapa temático de proporción de hepatitis A. Medellín, a Periodo epidemiológico 01  acumulado  de  2023. </a:t>
            </a:r>
            <a:endParaRPr sz="1100">
              <a:solidFill>
                <a:schemeClr val="dk1"/>
              </a:solidFill>
              <a:latin typeface="Arial Narrow"/>
              <a:ea typeface="Arial Narrow"/>
              <a:cs typeface="Arial Narrow"/>
              <a:sym typeface="Arial Narrow"/>
            </a:endParaRPr>
          </a:p>
        </p:txBody>
      </p:sp>
      <p:sp>
        <p:nvSpPr>
          <p:cNvPr id="670" name="Google Shape;670;p14"/>
          <p:cNvSpPr txBox="1"/>
          <p:nvPr/>
        </p:nvSpPr>
        <p:spPr>
          <a:xfrm>
            <a:off x="4869555" y="6444208"/>
            <a:ext cx="2331345"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 x 100,000 habitantes</a:t>
            </a:r>
            <a:endParaRPr sz="1100" b="1">
              <a:solidFill>
                <a:schemeClr val="dk1"/>
              </a:solidFill>
              <a:latin typeface="Arial Narrow"/>
              <a:ea typeface="Arial Narrow"/>
              <a:cs typeface="Arial Narrow"/>
              <a:sym typeface="Arial Narrow"/>
            </a:endParaRPr>
          </a:p>
        </p:txBody>
      </p:sp>
      <p:cxnSp>
        <p:nvCxnSpPr>
          <p:cNvPr id="671" name="Google Shape;671;p14"/>
          <p:cNvCxnSpPr/>
          <p:nvPr/>
        </p:nvCxnSpPr>
        <p:spPr>
          <a:xfrm>
            <a:off x="4939618" y="8604448"/>
            <a:ext cx="2222505" cy="0"/>
          </a:xfrm>
          <a:prstGeom prst="straightConnector1">
            <a:avLst/>
          </a:prstGeom>
          <a:noFill/>
          <a:ln w="9525" cap="flat" cmpd="sng">
            <a:solidFill>
              <a:srgbClr val="002060"/>
            </a:solidFill>
            <a:prstDash val="solid"/>
            <a:round/>
            <a:headEnd type="none" w="sm" len="sm"/>
            <a:tailEnd type="oval" w="med" len="med"/>
          </a:ln>
        </p:spPr>
      </p:cxnSp>
      <p:cxnSp>
        <p:nvCxnSpPr>
          <p:cNvPr id="672" name="Google Shape;672;p14"/>
          <p:cNvCxnSpPr/>
          <p:nvPr/>
        </p:nvCxnSpPr>
        <p:spPr>
          <a:xfrm rot="10800000">
            <a:off x="4869505" y="7380312"/>
            <a:ext cx="2259337" cy="0"/>
          </a:xfrm>
          <a:prstGeom prst="straightConnector1">
            <a:avLst/>
          </a:prstGeom>
          <a:noFill/>
          <a:ln w="9525" cap="flat" cmpd="sng">
            <a:solidFill>
              <a:srgbClr val="002060"/>
            </a:solidFill>
            <a:prstDash val="solid"/>
            <a:round/>
            <a:headEnd type="none" w="sm" len="sm"/>
            <a:tailEnd type="oval" w="med" len="med"/>
          </a:ln>
        </p:spPr>
      </p:cxnSp>
      <p:sp>
        <p:nvSpPr>
          <p:cNvPr id="673" name="Google Shape;673;p14"/>
          <p:cNvSpPr txBox="1"/>
          <p:nvPr/>
        </p:nvSpPr>
        <p:spPr>
          <a:xfrm>
            <a:off x="5164059" y="6804248"/>
            <a:ext cx="166423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1,34 * cada 100 mil</a:t>
            </a:r>
            <a:endParaRPr/>
          </a:p>
          <a:p>
            <a:pPr marL="0" marR="0" lvl="0" indent="0" algn="ctr" rtl="0">
              <a:spcBef>
                <a:spcPts val="0"/>
              </a:spcBef>
              <a:spcAft>
                <a:spcPts val="0"/>
              </a:spcAft>
              <a:buNone/>
            </a:pPr>
            <a:r>
              <a:rPr lang="es-ES" sz="1400" b="1">
                <a:solidFill>
                  <a:srgbClr val="C00000"/>
                </a:solidFill>
                <a:latin typeface="Arial Narrow"/>
                <a:ea typeface="Arial Narrow"/>
                <a:cs typeface="Arial Narrow"/>
                <a:sym typeface="Arial Narrow"/>
              </a:rPr>
              <a:t>35 casos</a:t>
            </a:r>
            <a:endParaRPr sz="1400" b="1">
              <a:solidFill>
                <a:srgbClr val="C00000"/>
              </a:solidFill>
              <a:latin typeface="Arial Narrow"/>
              <a:ea typeface="Arial Narrow"/>
              <a:cs typeface="Arial Narrow"/>
              <a:sym typeface="Arial Narrow"/>
            </a:endParaRPr>
          </a:p>
        </p:txBody>
      </p:sp>
      <p:sp>
        <p:nvSpPr>
          <p:cNvPr id="674" name="Google Shape;674;p14"/>
          <p:cNvSpPr txBox="1"/>
          <p:nvPr/>
        </p:nvSpPr>
        <p:spPr>
          <a:xfrm>
            <a:off x="4746354" y="7524328"/>
            <a:ext cx="2382488"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Incidencia en menores de 1 año </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100,000 habitantes</a:t>
            </a:r>
            <a:endParaRPr sz="1050" b="1">
              <a:solidFill>
                <a:schemeClr val="dk1"/>
              </a:solidFill>
              <a:latin typeface="Arial Narrow"/>
              <a:ea typeface="Arial Narrow"/>
              <a:cs typeface="Arial Narrow"/>
              <a:sym typeface="Arial Narrow"/>
            </a:endParaRPr>
          </a:p>
        </p:txBody>
      </p:sp>
      <p:sp>
        <p:nvSpPr>
          <p:cNvPr id="675" name="Google Shape;675;p14"/>
          <p:cNvSpPr txBox="1"/>
          <p:nvPr/>
        </p:nvSpPr>
        <p:spPr>
          <a:xfrm>
            <a:off x="5319326" y="8100218"/>
            <a:ext cx="1431802"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 * cada 100 mil</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sz="1400" b="1">
              <a:solidFill>
                <a:schemeClr val="dk1"/>
              </a:solidFill>
              <a:latin typeface="Arial Narrow"/>
              <a:ea typeface="Arial Narrow"/>
              <a:cs typeface="Arial Narrow"/>
              <a:sym typeface="Arial Narrow"/>
            </a:endParaRPr>
          </a:p>
        </p:txBody>
      </p:sp>
      <p:pic>
        <p:nvPicPr>
          <p:cNvPr id="676" name="Google Shape;676;p14"/>
          <p:cNvPicPr preferRelativeResize="0"/>
          <p:nvPr/>
        </p:nvPicPr>
        <p:blipFill rotWithShape="1">
          <a:blip r:embed="rId7">
            <a:alphaModFix/>
          </a:blip>
          <a:srcRect/>
          <a:stretch/>
        </p:blipFill>
        <p:spPr>
          <a:xfrm>
            <a:off x="-18144" y="6001962"/>
            <a:ext cx="4764497" cy="2720716"/>
          </a:xfrm>
          <a:prstGeom prst="rect">
            <a:avLst/>
          </a:prstGeom>
          <a:noFill/>
          <a:ln>
            <a:noFill/>
          </a:ln>
        </p:spPr>
      </p:pic>
      <p:pic>
        <p:nvPicPr>
          <p:cNvPr id="677" name="Google Shape;677;p14"/>
          <p:cNvPicPr preferRelativeResize="0"/>
          <p:nvPr/>
        </p:nvPicPr>
        <p:blipFill rotWithShape="1">
          <a:blip r:embed="rId8">
            <a:alphaModFix/>
          </a:blip>
          <a:srcRect/>
          <a:stretch/>
        </p:blipFill>
        <p:spPr>
          <a:xfrm>
            <a:off x="2152405" y="360196"/>
            <a:ext cx="4976437" cy="1830504"/>
          </a:xfrm>
          <a:prstGeom prst="rect">
            <a:avLst/>
          </a:prstGeom>
          <a:noFill/>
          <a:ln>
            <a:noFill/>
          </a:ln>
        </p:spPr>
      </p:pic>
      <p:pic>
        <p:nvPicPr>
          <p:cNvPr id="678" name="Google Shape;678;p14"/>
          <p:cNvPicPr preferRelativeResize="0"/>
          <p:nvPr/>
        </p:nvPicPr>
        <p:blipFill rotWithShape="1">
          <a:blip r:embed="rId9">
            <a:alphaModFix/>
          </a:blip>
          <a:srcRect/>
          <a:stretch/>
        </p:blipFill>
        <p:spPr>
          <a:xfrm>
            <a:off x="2182129" y="2649855"/>
            <a:ext cx="4979994" cy="2361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15"/>
          <p:cNvSpPr/>
          <p:nvPr/>
        </p:nvSpPr>
        <p:spPr>
          <a:xfrm>
            <a:off x="0" y="9973"/>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84" name="Google Shape;684;p15"/>
          <p:cNvGrpSpPr/>
          <p:nvPr/>
        </p:nvGrpSpPr>
        <p:grpSpPr>
          <a:xfrm>
            <a:off x="277404" y="137149"/>
            <a:ext cx="3446504" cy="276999"/>
            <a:chOff x="2448322" y="74775"/>
            <a:chExt cx="3446504" cy="276999"/>
          </a:xfrm>
        </p:grpSpPr>
        <p:sp>
          <p:nvSpPr>
            <p:cNvPr id="685" name="Google Shape;685;p1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86" name="Google Shape;686;p15"/>
            <p:cNvCxnSpPr>
              <a:stCxn id="68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87" name="Google Shape;687;p1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sp>
        <p:nvSpPr>
          <p:cNvPr id="688" name="Google Shape;688;p15"/>
          <p:cNvSpPr/>
          <p:nvPr/>
        </p:nvSpPr>
        <p:spPr>
          <a:xfrm>
            <a:off x="0" y="4178552"/>
            <a:ext cx="7200900" cy="37513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89" name="Google Shape;689;p15"/>
          <p:cNvGrpSpPr/>
          <p:nvPr/>
        </p:nvGrpSpPr>
        <p:grpSpPr>
          <a:xfrm>
            <a:off x="277404" y="4224158"/>
            <a:ext cx="5047355" cy="276999"/>
            <a:chOff x="2448322" y="74775"/>
            <a:chExt cx="5047355" cy="276999"/>
          </a:xfrm>
        </p:grpSpPr>
        <p:sp>
          <p:nvSpPr>
            <p:cNvPr id="690" name="Google Shape;690;p1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91" name="Google Shape;691;p15"/>
            <p:cNvCxnSpPr>
              <a:stCxn id="69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92" name="Google Shape;692;p15"/>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Factores y curso de vida</a:t>
              </a:r>
              <a:endParaRPr sz="1200" b="1">
                <a:solidFill>
                  <a:schemeClr val="dk1"/>
                </a:solidFill>
                <a:latin typeface="Arial Narrow"/>
                <a:ea typeface="Arial Narrow"/>
                <a:cs typeface="Arial Narrow"/>
                <a:sym typeface="Arial Narrow"/>
              </a:endParaRPr>
            </a:p>
          </p:txBody>
        </p:sp>
      </p:grpSp>
      <p:sp>
        <p:nvSpPr>
          <p:cNvPr id="693" name="Google Shape;693;p1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15</a:t>
            </a:r>
            <a:endParaRPr sz="1050" b="1">
              <a:solidFill>
                <a:schemeClr val="dk1"/>
              </a:solidFill>
              <a:latin typeface="Arial Narrow"/>
              <a:ea typeface="Arial Narrow"/>
              <a:cs typeface="Arial Narrow"/>
              <a:sym typeface="Arial Narrow"/>
            </a:endParaRPr>
          </a:p>
        </p:txBody>
      </p:sp>
      <p:grpSp>
        <p:nvGrpSpPr>
          <p:cNvPr id="694" name="Google Shape;694;p15"/>
          <p:cNvGrpSpPr/>
          <p:nvPr/>
        </p:nvGrpSpPr>
        <p:grpSpPr>
          <a:xfrm>
            <a:off x="168022" y="910500"/>
            <a:ext cx="840140" cy="1573268"/>
            <a:chOff x="1032118" y="553075"/>
            <a:chExt cx="840140" cy="1573268"/>
          </a:xfrm>
        </p:grpSpPr>
        <p:pic>
          <p:nvPicPr>
            <p:cNvPr id="695" name="Google Shape;695;p15"/>
            <p:cNvPicPr preferRelativeResize="0"/>
            <p:nvPr/>
          </p:nvPicPr>
          <p:blipFill rotWithShape="1">
            <a:blip r:embed="rId3">
              <a:alphaModFix/>
            </a:blip>
            <a:srcRect t="10614" r="84474"/>
            <a:stretch/>
          </p:blipFill>
          <p:spPr>
            <a:xfrm>
              <a:off x="1131620" y="553075"/>
              <a:ext cx="737696" cy="720656"/>
            </a:xfrm>
            <a:prstGeom prst="rect">
              <a:avLst/>
            </a:prstGeom>
            <a:noFill/>
            <a:ln>
              <a:noFill/>
            </a:ln>
          </p:spPr>
        </p:pic>
        <p:sp>
          <p:nvSpPr>
            <p:cNvPr id="696" name="Google Shape;696;p15"/>
            <p:cNvSpPr/>
            <p:nvPr/>
          </p:nvSpPr>
          <p:spPr>
            <a:xfrm>
              <a:off x="1032118" y="1520368"/>
              <a:ext cx="823233"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71,43%</a:t>
              </a:r>
              <a:endParaRPr sz="1600" b="1">
                <a:solidFill>
                  <a:schemeClr val="dk1"/>
                </a:solidFill>
                <a:latin typeface="Arial Narrow"/>
                <a:ea typeface="Arial Narrow"/>
                <a:cs typeface="Arial Narrow"/>
                <a:sym typeface="Arial Narrow"/>
              </a:endParaRPr>
            </a:p>
          </p:txBody>
        </p:sp>
        <p:sp>
          <p:nvSpPr>
            <p:cNvPr id="697" name="Google Shape;697;p15"/>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698" name="Google Shape;698;p15"/>
            <p:cNvSpPr/>
            <p:nvPr/>
          </p:nvSpPr>
          <p:spPr>
            <a:xfrm>
              <a:off x="1141927" y="1849344"/>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25 casos</a:t>
              </a:r>
              <a:endParaRPr sz="1200">
                <a:solidFill>
                  <a:schemeClr val="dk1"/>
                </a:solidFill>
                <a:latin typeface="Calibri"/>
                <a:ea typeface="Calibri"/>
                <a:cs typeface="Calibri"/>
                <a:sym typeface="Calibri"/>
              </a:endParaRPr>
            </a:p>
          </p:txBody>
        </p:sp>
      </p:grpSp>
      <p:grpSp>
        <p:nvGrpSpPr>
          <p:cNvPr id="699" name="Google Shape;699;p15"/>
          <p:cNvGrpSpPr/>
          <p:nvPr/>
        </p:nvGrpSpPr>
        <p:grpSpPr>
          <a:xfrm>
            <a:off x="1117971" y="913240"/>
            <a:ext cx="812752" cy="1594295"/>
            <a:chOff x="1825139" y="1057131"/>
            <a:chExt cx="812752" cy="1594295"/>
          </a:xfrm>
        </p:grpSpPr>
        <p:sp>
          <p:nvSpPr>
            <p:cNvPr id="700" name="Google Shape;700;p15"/>
            <p:cNvSpPr/>
            <p:nvPr/>
          </p:nvSpPr>
          <p:spPr>
            <a:xfrm>
              <a:off x="1846951" y="2010776"/>
              <a:ext cx="79094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28,57%</a:t>
              </a:r>
              <a:endParaRPr sz="1600" b="1">
                <a:solidFill>
                  <a:schemeClr val="dk1"/>
                </a:solidFill>
                <a:latin typeface="Arial Narrow"/>
                <a:ea typeface="Arial Narrow"/>
                <a:cs typeface="Arial Narrow"/>
                <a:sym typeface="Arial Narrow"/>
              </a:endParaRPr>
            </a:p>
          </p:txBody>
        </p:sp>
        <p:sp>
          <p:nvSpPr>
            <p:cNvPr id="701" name="Google Shape;701;p15"/>
            <p:cNvSpPr/>
            <p:nvPr/>
          </p:nvSpPr>
          <p:spPr>
            <a:xfrm>
              <a:off x="1825139" y="1737476"/>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702" name="Google Shape;702;p15"/>
            <p:cNvSpPr/>
            <p:nvPr/>
          </p:nvSpPr>
          <p:spPr>
            <a:xfrm>
              <a:off x="1891954" y="2374427"/>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10 casos</a:t>
              </a:r>
              <a:endParaRPr sz="1200">
                <a:solidFill>
                  <a:schemeClr val="dk1"/>
                </a:solidFill>
                <a:latin typeface="Calibri"/>
                <a:ea typeface="Calibri"/>
                <a:cs typeface="Calibri"/>
                <a:sym typeface="Calibri"/>
              </a:endParaRPr>
            </a:p>
          </p:txBody>
        </p:sp>
        <p:pic>
          <p:nvPicPr>
            <p:cNvPr id="703" name="Google Shape;703;p15"/>
            <p:cNvPicPr preferRelativeResize="0"/>
            <p:nvPr/>
          </p:nvPicPr>
          <p:blipFill rotWithShape="1">
            <a:blip r:embed="rId3">
              <a:alphaModFix/>
            </a:blip>
            <a:srcRect l="29313" t="7366" r="56038"/>
            <a:stretch/>
          </p:blipFill>
          <p:spPr>
            <a:xfrm>
              <a:off x="1851354" y="1057131"/>
              <a:ext cx="696035" cy="748294"/>
            </a:xfrm>
            <a:prstGeom prst="rect">
              <a:avLst/>
            </a:prstGeom>
            <a:noFill/>
            <a:ln>
              <a:noFill/>
            </a:ln>
          </p:spPr>
        </p:pic>
      </p:grpSp>
      <p:grpSp>
        <p:nvGrpSpPr>
          <p:cNvPr id="704" name="Google Shape;704;p15"/>
          <p:cNvGrpSpPr/>
          <p:nvPr/>
        </p:nvGrpSpPr>
        <p:grpSpPr>
          <a:xfrm>
            <a:off x="2210241" y="879878"/>
            <a:ext cx="1152880" cy="1582804"/>
            <a:chOff x="3115290" y="1057131"/>
            <a:chExt cx="1152880" cy="1582804"/>
          </a:xfrm>
        </p:grpSpPr>
        <p:grpSp>
          <p:nvGrpSpPr>
            <p:cNvPr id="705" name="Google Shape;705;p15"/>
            <p:cNvGrpSpPr/>
            <p:nvPr/>
          </p:nvGrpSpPr>
          <p:grpSpPr>
            <a:xfrm>
              <a:off x="3115290" y="1781104"/>
              <a:ext cx="1152880" cy="858831"/>
              <a:chOff x="3744466" y="1301912"/>
              <a:chExt cx="1152880" cy="858831"/>
            </a:xfrm>
          </p:grpSpPr>
          <p:sp>
            <p:nvSpPr>
              <p:cNvPr id="706" name="Google Shape;706;p15"/>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707" name="Google Shape;707;p15"/>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708" name="Google Shape;708;p15"/>
              <p:cNvSpPr/>
              <p:nvPr/>
            </p:nvSpPr>
            <p:spPr>
              <a:xfrm>
                <a:off x="3957784" y="18837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709" name="Google Shape;709;p15"/>
            <p:cNvPicPr preferRelativeResize="0"/>
            <p:nvPr/>
          </p:nvPicPr>
          <p:blipFill rotWithShape="1">
            <a:blip r:embed="rId3">
              <a:alphaModFix/>
            </a:blip>
            <a:srcRect l="59057" t="8806" r="25145"/>
            <a:stretch/>
          </p:blipFill>
          <p:spPr>
            <a:xfrm>
              <a:off x="3328608" y="1057131"/>
              <a:ext cx="750627" cy="775969"/>
            </a:xfrm>
            <a:prstGeom prst="rect">
              <a:avLst/>
            </a:prstGeom>
            <a:noFill/>
            <a:ln>
              <a:noFill/>
            </a:ln>
          </p:spPr>
        </p:pic>
      </p:grpSp>
      <p:grpSp>
        <p:nvGrpSpPr>
          <p:cNvPr id="710" name="Google Shape;710;p15"/>
          <p:cNvGrpSpPr/>
          <p:nvPr/>
        </p:nvGrpSpPr>
        <p:grpSpPr>
          <a:xfrm>
            <a:off x="3371476" y="879878"/>
            <a:ext cx="740068" cy="1574421"/>
            <a:chOff x="4588574" y="1057131"/>
            <a:chExt cx="740068" cy="1574421"/>
          </a:xfrm>
        </p:grpSpPr>
        <p:grpSp>
          <p:nvGrpSpPr>
            <p:cNvPr id="711" name="Google Shape;711;p15"/>
            <p:cNvGrpSpPr/>
            <p:nvPr/>
          </p:nvGrpSpPr>
          <p:grpSpPr>
            <a:xfrm>
              <a:off x="4588574" y="1751628"/>
              <a:ext cx="740068" cy="879924"/>
              <a:chOff x="5245046" y="1274868"/>
              <a:chExt cx="740068" cy="879924"/>
            </a:xfrm>
          </p:grpSpPr>
          <p:sp>
            <p:nvSpPr>
              <p:cNvPr id="712" name="Google Shape;712;p15"/>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713" name="Google Shape;713;p15"/>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sp>
            <p:nvSpPr>
              <p:cNvPr id="714" name="Google Shape;714;p15"/>
              <p:cNvSpPr/>
              <p:nvPr/>
            </p:nvSpPr>
            <p:spPr>
              <a:xfrm>
                <a:off x="5286277" y="187779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715" name="Google Shape;715;p15"/>
            <p:cNvPicPr preferRelativeResize="0"/>
            <p:nvPr/>
          </p:nvPicPr>
          <p:blipFill rotWithShape="1">
            <a:blip r:embed="rId3">
              <a:alphaModFix/>
            </a:blip>
            <a:srcRect l="86761"/>
            <a:stretch/>
          </p:blipFill>
          <p:spPr>
            <a:xfrm>
              <a:off x="4668287" y="1057131"/>
              <a:ext cx="629046" cy="784558"/>
            </a:xfrm>
            <a:prstGeom prst="rect">
              <a:avLst/>
            </a:prstGeom>
            <a:noFill/>
            <a:ln>
              <a:noFill/>
            </a:ln>
          </p:spPr>
        </p:pic>
      </p:grpSp>
      <p:sp>
        <p:nvSpPr>
          <p:cNvPr id="716" name="Google Shape;716;p15"/>
          <p:cNvSpPr/>
          <p:nvPr/>
        </p:nvSpPr>
        <p:spPr>
          <a:xfrm>
            <a:off x="20117" y="7095275"/>
            <a:ext cx="4950964" cy="3462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Curso de vida de los casos notificados de hepatitis A. Periodo epidemiológico 01 2023. </a:t>
            </a:r>
            <a:endParaRPr sz="1050">
              <a:solidFill>
                <a:schemeClr val="dk1"/>
              </a:solidFill>
              <a:latin typeface="Arial Narrow"/>
              <a:ea typeface="Arial Narrow"/>
              <a:cs typeface="Arial Narrow"/>
              <a:sym typeface="Arial Narrow"/>
            </a:endParaRPr>
          </a:p>
        </p:txBody>
      </p:sp>
      <p:pic>
        <p:nvPicPr>
          <p:cNvPr id="717" name="Google Shape;717;p15"/>
          <p:cNvPicPr preferRelativeResize="0"/>
          <p:nvPr/>
        </p:nvPicPr>
        <p:blipFill rotWithShape="1">
          <a:blip r:embed="rId4">
            <a:alphaModFix/>
          </a:blip>
          <a:srcRect/>
          <a:stretch/>
        </p:blipFill>
        <p:spPr>
          <a:xfrm>
            <a:off x="4684183" y="2631204"/>
            <a:ext cx="942975" cy="771525"/>
          </a:xfrm>
          <a:prstGeom prst="rect">
            <a:avLst/>
          </a:prstGeom>
          <a:noFill/>
          <a:ln>
            <a:noFill/>
          </a:ln>
        </p:spPr>
      </p:pic>
      <p:grpSp>
        <p:nvGrpSpPr>
          <p:cNvPr id="718" name="Google Shape;718;p15"/>
          <p:cNvGrpSpPr/>
          <p:nvPr/>
        </p:nvGrpSpPr>
        <p:grpSpPr>
          <a:xfrm>
            <a:off x="4330367" y="3245950"/>
            <a:ext cx="1720560" cy="877901"/>
            <a:chOff x="-36884" y="7072716"/>
            <a:chExt cx="1305446" cy="877901"/>
          </a:xfrm>
        </p:grpSpPr>
        <p:sp>
          <p:nvSpPr>
            <p:cNvPr id="719" name="Google Shape;719;p15"/>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720" name="Google Shape;720;p15"/>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94,29%</a:t>
              </a:r>
              <a:endParaRPr sz="1600" b="1">
                <a:solidFill>
                  <a:schemeClr val="dk1"/>
                </a:solidFill>
                <a:latin typeface="Arial Narrow"/>
                <a:ea typeface="Arial Narrow"/>
                <a:cs typeface="Arial Narrow"/>
                <a:sym typeface="Arial Narrow"/>
              </a:endParaRPr>
            </a:p>
          </p:txBody>
        </p:sp>
        <p:sp>
          <p:nvSpPr>
            <p:cNvPr id="721" name="Google Shape;721;p15"/>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33 casos</a:t>
              </a:r>
              <a:endParaRPr sz="1200" b="1">
                <a:solidFill>
                  <a:schemeClr val="dk1"/>
                </a:solidFill>
                <a:latin typeface="Arial Narrow"/>
                <a:ea typeface="Arial Narrow"/>
                <a:cs typeface="Arial Narrow"/>
                <a:sym typeface="Arial Narrow"/>
              </a:endParaRPr>
            </a:p>
          </p:txBody>
        </p:sp>
      </p:grpSp>
      <p:pic>
        <p:nvPicPr>
          <p:cNvPr id="722" name="Google Shape;722;p15"/>
          <p:cNvPicPr preferRelativeResize="0"/>
          <p:nvPr/>
        </p:nvPicPr>
        <p:blipFill rotWithShape="1">
          <a:blip r:embed="rId5">
            <a:alphaModFix/>
          </a:blip>
          <a:srcRect/>
          <a:stretch/>
        </p:blipFill>
        <p:spPr>
          <a:xfrm>
            <a:off x="508961" y="2659779"/>
            <a:ext cx="933450" cy="742950"/>
          </a:xfrm>
          <a:prstGeom prst="rect">
            <a:avLst/>
          </a:prstGeom>
          <a:noFill/>
          <a:ln>
            <a:noFill/>
          </a:ln>
        </p:spPr>
      </p:pic>
      <p:grpSp>
        <p:nvGrpSpPr>
          <p:cNvPr id="723" name="Google Shape;723;p15"/>
          <p:cNvGrpSpPr/>
          <p:nvPr/>
        </p:nvGrpSpPr>
        <p:grpSpPr>
          <a:xfrm>
            <a:off x="173594" y="2738085"/>
            <a:ext cx="3180160" cy="978490"/>
            <a:chOff x="-14122" y="6517843"/>
            <a:chExt cx="2412893" cy="978490"/>
          </a:xfrm>
        </p:grpSpPr>
        <p:sp>
          <p:nvSpPr>
            <p:cNvPr id="724" name="Google Shape;724;p15"/>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725" name="Google Shape;725;p15"/>
            <p:cNvSpPr/>
            <p:nvPr/>
          </p:nvSpPr>
          <p:spPr>
            <a:xfrm>
              <a:off x="1062597" y="6517843"/>
              <a:ext cx="1336174" cy="97849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contributivo</a:t>
              </a:r>
              <a:endParaRPr sz="16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91,43% - 32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a:t>
              </a:r>
              <a:r>
                <a:rPr lang="es-ES" sz="1600" b="1">
                  <a:solidFill>
                    <a:schemeClr val="dk1"/>
                  </a:solidFill>
                  <a:latin typeface="Arial Narrow"/>
                  <a:ea typeface="Arial Narrow"/>
                  <a:cs typeface="Arial Narrow"/>
                  <a:sym typeface="Arial Narrow"/>
                </a:rPr>
                <a:t> </a:t>
              </a:r>
              <a:r>
                <a:rPr lang="es-ES" sz="1200" b="1">
                  <a:solidFill>
                    <a:schemeClr val="dk1"/>
                  </a:solidFill>
                  <a:latin typeface="Arial Narrow"/>
                  <a:ea typeface="Arial Narrow"/>
                  <a:cs typeface="Arial Narrow"/>
                  <a:sym typeface="Arial Narrow"/>
                </a:rPr>
                <a:t> subsidiado</a:t>
              </a:r>
              <a:endParaRPr sz="16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8,57% - 3 casos</a:t>
              </a:r>
              <a:endParaRPr sz="1600" b="1">
                <a:solidFill>
                  <a:schemeClr val="dk1"/>
                </a:solidFill>
                <a:latin typeface="Arial Narrow"/>
                <a:ea typeface="Arial Narrow"/>
                <a:cs typeface="Arial Narrow"/>
                <a:sym typeface="Arial Narrow"/>
              </a:endParaRPr>
            </a:p>
          </p:txBody>
        </p:sp>
      </p:grpSp>
      <p:grpSp>
        <p:nvGrpSpPr>
          <p:cNvPr id="726" name="Google Shape;726;p15"/>
          <p:cNvGrpSpPr/>
          <p:nvPr/>
        </p:nvGrpSpPr>
        <p:grpSpPr>
          <a:xfrm>
            <a:off x="4329256" y="982183"/>
            <a:ext cx="874090" cy="1513653"/>
            <a:chOff x="2507826" y="2585355"/>
            <a:chExt cx="874090" cy="1513653"/>
          </a:xfrm>
        </p:grpSpPr>
        <p:sp>
          <p:nvSpPr>
            <p:cNvPr id="727" name="Google Shape;727;p15"/>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pic>
          <p:nvPicPr>
            <p:cNvPr id="728" name="Google Shape;728;p15"/>
            <p:cNvPicPr preferRelativeResize="0"/>
            <p:nvPr/>
          </p:nvPicPr>
          <p:blipFill rotWithShape="1">
            <a:blip r:embed="rId6">
              <a:alphaModFix/>
            </a:blip>
            <a:srcRect/>
            <a:stretch/>
          </p:blipFill>
          <p:spPr>
            <a:xfrm>
              <a:off x="2782185" y="2585355"/>
              <a:ext cx="477234" cy="780927"/>
            </a:xfrm>
            <a:prstGeom prst="rect">
              <a:avLst/>
            </a:prstGeom>
            <a:noFill/>
            <a:ln>
              <a:noFill/>
            </a:ln>
          </p:spPr>
        </p:pic>
        <p:sp>
          <p:nvSpPr>
            <p:cNvPr id="729" name="Google Shape;729;p15"/>
            <p:cNvSpPr/>
            <p:nvPr/>
          </p:nvSpPr>
          <p:spPr>
            <a:xfrm>
              <a:off x="2558275" y="3203848"/>
              <a:ext cx="74090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730" name="Google Shape;730;p15"/>
            <p:cNvSpPr/>
            <p:nvPr/>
          </p:nvSpPr>
          <p:spPr>
            <a:xfrm>
              <a:off x="2648170" y="3822009"/>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a:t>
              </a:r>
              <a:endParaRPr sz="1200">
                <a:solidFill>
                  <a:schemeClr val="dk1"/>
                </a:solidFill>
                <a:latin typeface="Calibri"/>
                <a:ea typeface="Calibri"/>
                <a:cs typeface="Calibri"/>
                <a:sym typeface="Calibri"/>
              </a:endParaRPr>
            </a:p>
          </p:txBody>
        </p:sp>
      </p:grpSp>
      <p:grpSp>
        <p:nvGrpSpPr>
          <p:cNvPr id="731" name="Google Shape;731;p15"/>
          <p:cNvGrpSpPr/>
          <p:nvPr/>
        </p:nvGrpSpPr>
        <p:grpSpPr>
          <a:xfrm>
            <a:off x="6355281" y="988099"/>
            <a:ext cx="789881" cy="1519436"/>
            <a:chOff x="3826683" y="2682487"/>
            <a:chExt cx="789881" cy="1519436"/>
          </a:xfrm>
        </p:grpSpPr>
        <p:grpSp>
          <p:nvGrpSpPr>
            <p:cNvPr id="732" name="Google Shape;732;p15"/>
            <p:cNvGrpSpPr/>
            <p:nvPr/>
          </p:nvGrpSpPr>
          <p:grpSpPr>
            <a:xfrm>
              <a:off x="3826683" y="3306763"/>
              <a:ext cx="789881" cy="895160"/>
              <a:chOff x="2507826" y="3203848"/>
              <a:chExt cx="789881" cy="895160"/>
            </a:xfrm>
          </p:grpSpPr>
          <p:sp>
            <p:nvSpPr>
              <p:cNvPr id="733" name="Google Shape;733;p15"/>
              <p:cNvSpPr/>
              <p:nvPr/>
            </p:nvSpPr>
            <p:spPr>
              <a:xfrm>
                <a:off x="2507826" y="3472120"/>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2,86%</a:t>
                </a:r>
                <a:endParaRPr sz="1600" b="1">
                  <a:solidFill>
                    <a:schemeClr val="dk1"/>
                  </a:solidFill>
                  <a:latin typeface="Arial Narrow"/>
                  <a:ea typeface="Arial Narrow"/>
                  <a:cs typeface="Arial Narrow"/>
                  <a:sym typeface="Arial Narrow"/>
                </a:endParaRPr>
              </a:p>
            </p:txBody>
          </p:sp>
          <p:sp>
            <p:nvSpPr>
              <p:cNvPr id="734" name="Google Shape;734;p15"/>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735" name="Google Shape;735;p15"/>
              <p:cNvSpPr/>
              <p:nvPr/>
            </p:nvSpPr>
            <p:spPr>
              <a:xfrm>
                <a:off x="2648170" y="3822009"/>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casos</a:t>
                </a:r>
                <a:endParaRPr sz="1200">
                  <a:solidFill>
                    <a:schemeClr val="dk1"/>
                  </a:solidFill>
                  <a:latin typeface="Calibri"/>
                  <a:ea typeface="Calibri"/>
                  <a:cs typeface="Calibri"/>
                  <a:sym typeface="Calibri"/>
                </a:endParaRPr>
              </a:p>
            </p:txBody>
          </p:sp>
        </p:grpSp>
        <p:pic>
          <p:nvPicPr>
            <p:cNvPr id="736" name="Google Shape;736;p15"/>
            <p:cNvPicPr preferRelativeResize="0"/>
            <p:nvPr/>
          </p:nvPicPr>
          <p:blipFill rotWithShape="1">
            <a:blip r:embed="rId7">
              <a:alphaModFix/>
            </a:blip>
            <a:srcRect/>
            <a:stretch/>
          </p:blipFill>
          <p:spPr>
            <a:xfrm>
              <a:off x="3945025" y="2682487"/>
              <a:ext cx="587628" cy="678570"/>
            </a:xfrm>
            <a:prstGeom prst="rect">
              <a:avLst/>
            </a:prstGeom>
            <a:noFill/>
            <a:ln>
              <a:noFill/>
            </a:ln>
          </p:spPr>
        </p:pic>
      </p:grpSp>
      <p:grpSp>
        <p:nvGrpSpPr>
          <p:cNvPr id="737" name="Google Shape;737;p15"/>
          <p:cNvGrpSpPr/>
          <p:nvPr/>
        </p:nvGrpSpPr>
        <p:grpSpPr>
          <a:xfrm>
            <a:off x="5112618" y="932914"/>
            <a:ext cx="1380071" cy="1567357"/>
            <a:chOff x="1963587" y="2618404"/>
            <a:chExt cx="1380071" cy="1567357"/>
          </a:xfrm>
        </p:grpSpPr>
        <p:pic>
          <p:nvPicPr>
            <p:cNvPr id="738" name="Google Shape;738;p15"/>
            <p:cNvPicPr preferRelativeResize="0"/>
            <p:nvPr/>
          </p:nvPicPr>
          <p:blipFill rotWithShape="1">
            <a:blip r:embed="rId8">
              <a:alphaModFix/>
            </a:blip>
            <a:srcRect r="48966"/>
            <a:stretch/>
          </p:blipFill>
          <p:spPr>
            <a:xfrm>
              <a:off x="2148657" y="2618404"/>
              <a:ext cx="995527" cy="731522"/>
            </a:xfrm>
            <a:prstGeom prst="rect">
              <a:avLst/>
            </a:prstGeom>
            <a:noFill/>
            <a:ln>
              <a:noFill/>
            </a:ln>
          </p:spPr>
        </p:pic>
        <p:grpSp>
          <p:nvGrpSpPr>
            <p:cNvPr id="739" name="Google Shape;739;p15"/>
            <p:cNvGrpSpPr/>
            <p:nvPr/>
          </p:nvGrpSpPr>
          <p:grpSpPr>
            <a:xfrm>
              <a:off x="1963587" y="3189889"/>
              <a:ext cx="1380071" cy="995872"/>
              <a:chOff x="-325073" y="6955842"/>
              <a:chExt cx="1612468" cy="995872"/>
            </a:xfrm>
          </p:grpSpPr>
          <p:sp>
            <p:nvSpPr>
              <p:cNvPr id="740" name="Google Shape;740;p15"/>
              <p:cNvSpPr txBox="1"/>
              <p:nvPr/>
            </p:nvSpPr>
            <p:spPr>
              <a:xfrm>
                <a:off x="-325073" y="6955842"/>
                <a:ext cx="161246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 de la libertad</a:t>
                </a:r>
                <a:endParaRPr sz="1200" b="1" u="sng">
                  <a:solidFill>
                    <a:schemeClr val="dk1"/>
                  </a:solidFill>
                  <a:latin typeface="Arial Narrow"/>
                  <a:ea typeface="Arial Narrow"/>
                  <a:cs typeface="Arial Narrow"/>
                  <a:sym typeface="Arial Narrow"/>
                </a:endParaRPr>
              </a:p>
            </p:txBody>
          </p:sp>
          <p:sp>
            <p:nvSpPr>
              <p:cNvPr id="741" name="Google Shape;741;p15"/>
              <p:cNvSpPr/>
              <p:nvPr/>
            </p:nvSpPr>
            <p:spPr>
              <a:xfrm>
                <a:off x="-36885" y="7363321"/>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742" name="Google Shape;742;p15"/>
              <p:cNvSpPr txBox="1"/>
              <p:nvPr/>
            </p:nvSpPr>
            <p:spPr>
              <a:xfrm>
                <a:off x="-142058" y="7674715"/>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sp>
        <p:nvSpPr>
          <p:cNvPr id="743" name="Google Shape;743;p15"/>
          <p:cNvSpPr/>
          <p:nvPr/>
        </p:nvSpPr>
        <p:spPr>
          <a:xfrm>
            <a:off x="3723908" y="6614023"/>
            <a:ext cx="3396228"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Comportamiento inusual para hepatitis A. Periodo epidemiológico 01 2023. </a:t>
            </a:r>
            <a:endParaRPr sz="1050">
              <a:solidFill>
                <a:schemeClr val="dk1"/>
              </a:solidFill>
              <a:latin typeface="Arial Narrow"/>
              <a:ea typeface="Arial Narrow"/>
              <a:cs typeface="Arial Narrow"/>
              <a:sym typeface="Arial Narrow"/>
            </a:endParaRPr>
          </a:p>
        </p:txBody>
      </p:sp>
      <p:sp>
        <p:nvSpPr>
          <p:cNvPr id="744" name="Google Shape;744;p15"/>
          <p:cNvSpPr/>
          <p:nvPr/>
        </p:nvSpPr>
        <p:spPr>
          <a:xfrm>
            <a:off x="7644" y="8100392"/>
            <a:ext cx="7230095"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La Hepatitis A se observa en el canal endémico en comportamiento esperado por debajo de los casos usuales. Durante este año no se supera el número de casos de los dos últimos años durante las semanas epidemiológicas evaluadas. Se evidencia un aumento del 133,33% en relación con el mismo periodo de año anterior. Los cursos de vida de juventud y  adultez con el 94% de los casos, una mayor frecuencia de casos en hombres.  </a:t>
            </a:r>
            <a:endParaRPr sz="1100">
              <a:solidFill>
                <a:schemeClr val="dk1"/>
              </a:solidFill>
              <a:latin typeface="Arial Narrow"/>
              <a:ea typeface="Arial Narrow"/>
              <a:cs typeface="Arial Narrow"/>
              <a:sym typeface="Arial Narrow"/>
            </a:endParaRPr>
          </a:p>
        </p:txBody>
      </p:sp>
      <p:sp>
        <p:nvSpPr>
          <p:cNvPr id="745" name="Google Shape;745;p15"/>
          <p:cNvSpPr/>
          <p:nvPr/>
        </p:nvSpPr>
        <p:spPr>
          <a:xfrm>
            <a:off x="-50" y="7493532"/>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46" name="Google Shape;746;p15"/>
          <p:cNvGrpSpPr/>
          <p:nvPr/>
        </p:nvGrpSpPr>
        <p:grpSpPr>
          <a:xfrm>
            <a:off x="160381" y="7558421"/>
            <a:ext cx="3446504" cy="276999"/>
            <a:chOff x="2448322" y="33831"/>
            <a:chExt cx="3446504" cy="276999"/>
          </a:xfrm>
        </p:grpSpPr>
        <p:sp>
          <p:nvSpPr>
            <p:cNvPr id="747" name="Google Shape;747;p15"/>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748" name="Google Shape;748;p15"/>
            <p:cNvCxnSpPr>
              <a:stCxn id="747"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749" name="Google Shape;749;p15"/>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grpSp>
        <p:nvGrpSpPr>
          <p:cNvPr id="750" name="Google Shape;750;p15"/>
          <p:cNvGrpSpPr/>
          <p:nvPr/>
        </p:nvGrpSpPr>
        <p:grpSpPr>
          <a:xfrm>
            <a:off x="2338822" y="534761"/>
            <a:ext cx="1847617" cy="436842"/>
            <a:chOff x="3060727" y="484500"/>
            <a:chExt cx="2369636" cy="436842"/>
          </a:xfrm>
        </p:grpSpPr>
        <p:sp>
          <p:nvSpPr>
            <p:cNvPr id="751" name="Google Shape;751;p1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52" name="Google Shape;752;p15"/>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sz="1400" b="1">
                <a:solidFill>
                  <a:schemeClr val="dk1"/>
                </a:solidFill>
                <a:latin typeface="Arial Narrow"/>
                <a:ea typeface="Arial Narrow"/>
                <a:cs typeface="Arial Narrow"/>
                <a:sym typeface="Arial Narrow"/>
              </a:endParaRPr>
            </a:p>
          </p:txBody>
        </p:sp>
      </p:grpSp>
      <p:grpSp>
        <p:nvGrpSpPr>
          <p:cNvPr id="753" name="Google Shape;753;p15"/>
          <p:cNvGrpSpPr/>
          <p:nvPr/>
        </p:nvGrpSpPr>
        <p:grpSpPr>
          <a:xfrm>
            <a:off x="205725" y="534759"/>
            <a:ext cx="1852274" cy="436842"/>
            <a:chOff x="3054754" y="484500"/>
            <a:chExt cx="2375609" cy="436842"/>
          </a:xfrm>
        </p:grpSpPr>
        <p:sp>
          <p:nvSpPr>
            <p:cNvPr id="754" name="Google Shape;754;p1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55" name="Google Shape;755;p15"/>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sz="1400" b="1">
                <a:solidFill>
                  <a:schemeClr val="dk1"/>
                </a:solidFill>
                <a:latin typeface="Arial Narrow"/>
                <a:ea typeface="Arial Narrow"/>
                <a:cs typeface="Arial Narrow"/>
                <a:sym typeface="Arial Narrow"/>
              </a:endParaRPr>
            </a:p>
          </p:txBody>
        </p:sp>
      </p:grpSp>
      <p:grpSp>
        <p:nvGrpSpPr>
          <p:cNvPr id="756" name="Google Shape;756;p15"/>
          <p:cNvGrpSpPr/>
          <p:nvPr/>
        </p:nvGrpSpPr>
        <p:grpSpPr>
          <a:xfrm>
            <a:off x="4410694" y="596925"/>
            <a:ext cx="2722458" cy="436842"/>
            <a:chOff x="3060727" y="484500"/>
            <a:chExt cx="2369637" cy="436842"/>
          </a:xfrm>
        </p:grpSpPr>
        <p:sp>
          <p:nvSpPr>
            <p:cNvPr id="757" name="Google Shape;757;p1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58" name="Google Shape;758;p15"/>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sz="1400" b="1">
                <a:solidFill>
                  <a:schemeClr val="dk1"/>
                </a:solidFill>
                <a:latin typeface="Arial Narrow"/>
                <a:ea typeface="Arial Narrow"/>
                <a:cs typeface="Arial Narrow"/>
                <a:sym typeface="Arial Narrow"/>
              </a:endParaRPr>
            </a:p>
          </p:txBody>
        </p:sp>
      </p:grpSp>
      <p:pic>
        <p:nvPicPr>
          <p:cNvPr id="759" name="Google Shape;759;p15"/>
          <p:cNvPicPr preferRelativeResize="0"/>
          <p:nvPr/>
        </p:nvPicPr>
        <p:blipFill rotWithShape="1">
          <a:blip r:embed="rId9">
            <a:alphaModFix/>
          </a:blip>
          <a:srcRect/>
          <a:stretch/>
        </p:blipFill>
        <p:spPr>
          <a:xfrm>
            <a:off x="13128" y="4594699"/>
            <a:ext cx="3737996" cy="2521959"/>
          </a:xfrm>
          <a:prstGeom prst="rect">
            <a:avLst/>
          </a:prstGeom>
          <a:noFill/>
          <a:ln>
            <a:noFill/>
          </a:ln>
        </p:spPr>
      </p:pic>
      <p:pic>
        <p:nvPicPr>
          <p:cNvPr id="760" name="Google Shape;760;p15"/>
          <p:cNvPicPr preferRelativeResize="0"/>
          <p:nvPr/>
        </p:nvPicPr>
        <p:blipFill rotWithShape="1">
          <a:blip r:embed="rId10">
            <a:alphaModFix/>
          </a:blip>
          <a:srcRect/>
          <a:stretch/>
        </p:blipFill>
        <p:spPr>
          <a:xfrm>
            <a:off x="3786892" y="4595470"/>
            <a:ext cx="3413957" cy="218013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6"/>
          <p:cNvPicPr preferRelativeResize="0"/>
          <p:nvPr/>
        </p:nvPicPr>
        <p:blipFill rotWithShape="1">
          <a:blip r:embed="rId3">
            <a:alphaModFix/>
          </a:blip>
          <a:srcRect t="73034" b="1"/>
          <a:stretch/>
        </p:blipFill>
        <p:spPr>
          <a:xfrm>
            <a:off x="50" y="6876256"/>
            <a:ext cx="2172322" cy="2267744"/>
          </a:xfrm>
          <a:prstGeom prst="rect">
            <a:avLst/>
          </a:prstGeom>
          <a:noFill/>
          <a:ln>
            <a:noFill/>
          </a:ln>
        </p:spPr>
      </p:pic>
      <p:pic>
        <p:nvPicPr>
          <p:cNvPr id="766" name="Google Shape;766;p16"/>
          <p:cNvPicPr preferRelativeResize="0"/>
          <p:nvPr/>
        </p:nvPicPr>
        <p:blipFill rotWithShape="1">
          <a:blip r:embed="rId4">
            <a:alphaModFix/>
          </a:blip>
          <a:srcRect l="33160" t="16888" r="52563" b="37555"/>
          <a:stretch/>
        </p:blipFill>
        <p:spPr>
          <a:xfrm>
            <a:off x="-23417" y="13742"/>
            <a:ext cx="2175822" cy="3905250"/>
          </a:xfrm>
          <a:prstGeom prst="rect">
            <a:avLst/>
          </a:prstGeom>
          <a:noFill/>
          <a:ln>
            <a:noFill/>
          </a:ln>
        </p:spPr>
      </p:pic>
      <p:pic>
        <p:nvPicPr>
          <p:cNvPr id="767" name="Google Shape;767;p16"/>
          <p:cNvPicPr preferRelativeResize="0"/>
          <p:nvPr/>
        </p:nvPicPr>
        <p:blipFill rotWithShape="1">
          <a:blip r:embed="rId3">
            <a:alphaModFix/>
          </a:blip>
          <a:srcRect t="55451"/>
          <a:stretch/>
        </p:blipFill>
        <p:spPr>
          <a:xfrm>
            <a:off x="0" y="3419872"/>
            <a:ext cx="2180731" cy="3487638"/>
          </a:xfrm>
          <a:prstGeom prst="rect">
            <a:avLst/>
          </a:prstGeom>
          <a:noFill/>
          <a:ln>
            <a:noFill/>
          </a:ln>
        </p:spPr>
      </p:pic>
      <p:sp>
        <p:nvSpPr>
          <p:cNvPr id="768" name="Google Shape;768;p16"/>
          <p:cNvSpPr txBox="1"/>
          <p:nvPr/>
        </p:nvSpPr>
        <p:spPr>
          <a:xfrm>
            <a:off x="-90045" y="1026284"/>
            <a:ext cx="23090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01 - 2023</a:t>
            </a:r>
            <a:endParaRPr sz="1200" b="1">
              <a:solidFill>
                <a:schemeClr val="dk1"/>
              </a:solidFill>
              <a:latin typeface="Arial Narrow"/>
              <a:ea typeface="Arial Narrow"/>
              <a:cs typeface="Arial Narrow"/>
              <a:sym typeface="Arial Narrow"/>
            </a:endParaRPr>
          </a:p>
        </p:txBody>
      </p:sp>
      <p:sp>
        <p:nvSpPr>
          <p:cNvPr id="769" name="Google Shape;769;p16"/>
          <p:cNvSpPr/>
          <p:nvPr/>
        </p:nvSpPr>
        <p:spPr>
          <a:xfrm>
            <a:off x="2179172" y="2968660"/>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B. Medellín, a Periodo epidemiológico 01 acumulado de 2023. </a:t>
            </a:r>
            <a:endParaRPr sz="1100">
              <a:solidFill>
                <a:schemeClr val="dk1"/>
              </a:solidFill>
              <a:latin typeface="Arial Narrow"/>
              <a:ea typeface="Arial Narrow"/>
              <a:cs typeface="Arial Narrow"/>
              <a:sym typeface="Arial Narrow"/>
            </a:endParaRPr>
          </a:p>
        </p:txBody>
      </p:sp>
      <p:grpSp>
        <p:nvGrpSpPr>
          <p:cNvPr id="770" name="Google Shape;770;p16"/>
          <p:cNvGrpSpPr/>
          <p:nvPr/>
        </p:nvGrpSpPr>
        <p:grpSpPr>
          <a:xfrm>
            <a:off x="179214" y="5091636"/>
            <a:ext cx="1892650" cy="488476"/>
            <a:chOff x="2397524" y="3379972"/>
            <a:chExt cx="4508500" cy="904875"/>
          </a:xfrm>
        </p:grpSpPr>
        <p:pic>
          <p:nvPicPr>
            <p:cNvPr id="771" name="Google Shape;771;p16"/>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772" name="Google Shape;772;p16"/>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11</a:t>
              </a:r>
              <a:endParaRPr sz="1800" b="1">
                <a:solidFill>
                  <a:schemeClr val="dk1"/>
                </a:solidFill>
                <a:latin typeface="Arial Narrow"/>
                <a:ea typeface="Arial Narrow"/>
                <a:cs typeface="Arial Narrow"/>
                <a:sym typeface="Arial Narrow"/>
              </a:endParaRPr>
            </a:p>
          </p:txBody>
        </p:sp>
      </p:grpSp>
      <p:sp>
        <p:nvSpPr>
          <p:cNvPr id="773" name="Google Shape;773;p16"/>
          <p:cNvSpPr txBox="1"/>
          <p:nvPr/>
        </p:nvSpPr>
        <p:spPr>
          <a:xfrm>
            <a:off x="16447" y="5541203"/>
            <a:ext cx="216428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con respecto al mismo periodo del año anterior</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Aumentó en un 37,5%</a:t>
            </a:r>
            <a:endParaRPr sz="1200" b="1">
              <a:solidFill>
                <a:schemeClr val="dk1"/>
              </a:solidFill>
              <a:latin typeface="Arial Narrow"/>
              <a:ea typeface="Arial Narrow"/>
              <a:cs typeface="Arial Narrow"/>
              <a:sym typeface="Arial Narrow"/>
            </a:endParaRPr>
          </a:p>
        </p:txBody>
      </p:sp>
      <p:grpSp>
        <p:nvGrpSpPr>
          <p:cNvPr id="774" name="Google Shape;774;p16"/>
          <p:cNvGrpSpPr/>
          <p:nvPr/>
        </p:nvGrpSpPr>
        <p:grpSpPr>
          <a:xfrm>
            <a:off x="2448322" y="74775"/>
            <a:ext cx="3446504" cy="276999"/>
            <a:chOff x="2448322" y="74775"/>
            <a:chExt cx="3446504" cy="276999"/>
          </a:xfrm>
        </p:grpSpPr>
        <p:sp>
          <p:nvSpPr>
            <p:cNvPr id="775" name="Google Shape;775;p1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776" name="Google Shape;776;p16"/>
            <p:cNvCxnSpPr>
              <a:stCxn id="77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777" name="Google Shape;777;p1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778" name="Google Shape;778;p1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Pág..16 </a:t>
            </a:r>
            <a:endParaRPr sz="1050" b="1">
              <a:solidFill>
                <a:schemeClr val="dk1"/>
              </a:solidFill>
              <a:latin typeface="Arial Narrow"/>
              <a:ea typeface="Arial Narrow"/>
              <a:cs typeface="Arial Narrow"/>
              <a:sym typeface="Arial Narrow"/>
            </a:endParaRPr>
          </a:p>
        </p:txBody>
      </p:sp>
      <p:sp>
        <p:nvSpPr>
          <p:cNvPr id="779" name="Google Shape;779;p16"/>
          <p:cNvSpPr txBox="1">
            <a:spLocks noGrp="1"/>
          </p:cNvSpPr>
          <p:nvPr>
            <p:ph type="ctrTitle"/>
          </p:nvPr>
        </p:nvSpPr>
        <p:spPr>
          <a:xfrm>
            <a:off x="-18971" y="403841"/>
            <a:ext cx="2208885" cy="4770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500"/>
              <a:buFont typeface="Arial Narrow"/>
              <a:buNone/>
            </a:pPr>
            <a:r>
              <a:rPr lang="es-ES" sz="2500" b="1">
                <a:solidFill>
                  <a:srgbClr val="C00000"/>
                </a:solidFill>
                <a:latin typeface="Arial Narrow"/>
                <a:ea typeface="Arial Narrow"/>
                <a:cs typeface="Arial Narrow"/>
                <a:sym typeface="Arial Narrow"/>
              </a:rPr>
              <a:t>Hepatitis B y C</a:t>
            </a:r>
            <a:endParaRPr sz="2500" b="1">
              <a:solidFill>
                <a:srgbClr val="C00000"/>
              </a:solidFill>
              <a:latin typeface="Arial Narrow"/>
              <a:ea typeface="Arial Narrow"/>
              <a:cs typeface="Arial Narrow"/>
              <a:sym typeface="Arial Narrow"/>
            </a:endParaRPr>
          </a:p>
        </p:txBody>
      </p:sp>
      <p:sp>
        <p:nvSpPr>
          <p:cNvPr id="780" name="Google Shape;780;p16"/>
          <p:cNvSpPr/>
          <p:nvPr/>
        </p:nvSpPr>
        <p:spPr>
          <a:xfrm>
            <a:off x="2179172" y="6084168"/>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C. Medellín, a Periodo epidemiológico 01  acumulado de 2023. </a:t>
            </a:r>
            <a:endParaRPr sz="1100">
              <a:solidFill>
                <a:schemeClr val="dk1"/>
              </a:solidFill>
              <a:latin typeface="Arial Narrow"/>
              <a:ea typeface="Arial Narrow"/>
              <a:cs typeface="Arial Narrow"/>
              <a:sym typeface="Arial Narrow"/>
            </a:endParaRPr>
          </a:p>
        </p:txBody>
      </p:sp>
      <p:sp>
        <p:nvSpPr>
          <p:cNvPr id="781" name="Google Shape;781;p16"/>
          <p:cNvSpPr/>
          <p:nvPr/>
        </p:nvSpPr>
        <p:spPr>
          <a:xfrm>
            <a:off x="2181225" y="8553451"/>
            <a:ext cx="494395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Comportamiento de la hepatitis B. Medellín, a Periodo epidemiológico 01   acumulado de 2020-2023. </a:t>
            </a:r>
            <a:endParaRPr sz="1000">
              <a:solidFill>
                <a:schemeClr val="dk1"/>
              </a:solidFill>
              <a:latin typeface="Arial Narrow"/>
              <a:ea typeface="Arial Narrow"/>
              <a:cs typeface="Arial Narrow"/>
              <a:sym typeface="Arial Narrow"/>
            </a:endParaRPr>
          </a:p>
        </p:txBody>
      </p:sp>
      <p:sp>
        <p:nvSpPr>
          <p:cNvPr id="782" name="Google Shape;782;p16"/>
          <p:cNvSpPr txBox="1"/>
          <p:nvPr/>
        </p:nvSpPr>
        <p:spPr>
          <a:xfrm flipH="1">
            <a:off x="544821" y="4845571"/>
            <a:ext cx="12554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b="1">
                <a:solidFill>
                  <a:schemeClr val="dk1"/>
                </a:solidFill>
                <a:latin typeface="Calibri"/>
                <a:ea typeface="Calibri"/>
                <a:cs typeface="Calibri"/>
                <a:sym typeface="Calibri"/>
              </a:rPr>
              <a:t>Hepatitis B</a:t>
            </a:r>
            <a:endParaRPr sz="1400" b="1">
              <a:solidFill>
                <a:schemeClr val="dk1"/>
              </a:solidFill>
              <a:latin typeface="Calibri"/>
              <a:ea typeface="Calibri"/>
              <a:cs typeface="Calibri"/>
              <a:sym typeface="Calibri"/>
            </a:endParaRPr>
          </a:p>
        </p:txBody>
      </p:sp>
      <p:grpSp>
        <p:nvGrpSpPr>
          <p:cNvPr id="783" name="Google Shape;783;p16"/>
          <p:cNvGrpSpPr/>
          <p:nvPr/>
        </p:nvGrpSpPr>
        <p:grpSpPr>
          <a:xfrm>
            <a:off x="144066" y="6618265"/>
            <a:ext cx="1892650" cy="488476"/>
            <a:chOff x="2397524" y="3379972"/>
            <a:chExt cx="4508500" cy="904875"/>
          </a:xfrm>
        </p:grpSpPr>
        <p:pic>
          <p:nvPicPr>
            <p:cNvPr id="784" name="Google Shape;784;p16"/>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785" name="Google Shape;785;p16"/>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9</a:t>
              </a:r>
              <a:endParaRPr/>
            </a:p>
          </p:txBody>
        </p:sp>
      </p:grpSp>
      <p:sp>
        <p:nvSpPr>
          <p:cNvPr id="786" name="Google Shape;786;p16"/>
          <p:cNvSpPr txBox="1"/>
          <p:nvPr/>
        </p:nvSpPr>
        <p:spPr>
          <a:xfrm flipH="1">
            <a:off x="509673" y="6372200"/>
            <a:ext cx="12554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b="1">
                <a:solidFill>
                  <a:schemeClr val="dk1"/>
                </a:solidFill>
                <a:latin typeface="Calibri"/>
                <a:ea typeface="Calibri"/>
                <a:cs typeface="Calibri"/>
                <a:sym typeface="Calibri"/>
              </a:rPr>
              <a:t>Hepatitis C</a:t>
            </a:r>
            <a:endParaRPr sz="1400" b="1">
              <a:solidFill>
                <a:schemeClr val="dk1"/>
              </a:solidFill>
              <a:latin typeface="Calibri"/>
              <a:ea typeface="Calibri"/>
              <a:cs typeface="Calibri"/>
              <a:sym typeface="Calibri"/>
            </a:endParaRPr>
          </a:p>
        </p:txBody>
      </p:sp>
      <p:sp>
        <p:nvSpPr>
          <p:cNvPr id="787" name="Google Shape;787;p16"/>
          <p:cNvSpPr txBox="1"/>
          <p:nvPr/>
        </p:nvSpPr>
        <p:spPr>
          <a:xfrm>
            <a:off x="50" y="7125379"/>
            <a:ext cx="216428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con respecto al mismo periodo del año anterior</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Aumentó en un 12,5%</a:t>
            </a:r>
            <a:endParaRPr sz="1200" b="1">
              <a:solidFill>
                <a:schemeClr val="dk1"/>
              </a:solidFill>
              <a:latin typeface="Arial Narrow"/>
              <a:ea typeface="Arial Narrow"/>
              <a:cs typeface="Arial Narrow"/>
              <a:sym typeface="Arial Narrow"/>
            </a:endParaRPr>
          </a:p>
        </p:txBody>
      </p:sp>
      <p:graphicFrame>
        <p:nvGraphicFramePr>
          <p:cNvPr id="788" name="Google Shape;788;p16"/>
          <p:cNvGraphicFramePr/>
          <p:nvPr/>
        </p:nvGraphicFramePr>
        <p:xfrm>
          <a:off x="2219033" y="359971"/>
          <a:ext cx="4906150" cy="269986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89" name="Google Shape;789;p16"/>
          <p:cNvGraphicFramePr/>
          <p:nvPr/>
        </p:nvGraphicFramePr>
        <p:xfrm>
          <a:off x="2071864" y="3419872"/>
          <a:ext cx="5053319" cy="273630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90" name="Google Shape;790;p16"/>
          <p:cNvGraphicFramePr/>
          <p:nvPr/>
        </p:nvGraphicFramePr>
        <p:xfrm>
          <a:off x="2152405" y="6537741"/>
          <a:ext cx="4972778" cy="2246542"/>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7"/>
          <p:cNvSpPr/>
          <p:nvPr/>
        </p:nvSpPr>
        <p:spPr>
          <a:xfrm>
            <a:off x="0" y="19077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6" name="Google Shape;796;p1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17</a:t>
            </a:r>
            <a:endParaRPr sz="1050" b="1">
              <a:solidFill>
                <a:schemeClr val="dk1"/>
              </a:solidFill>
              <a:latin typeface="Arial Narrow"/>
              <a:ea typeface="Arial Narrow"/>
              <a:cs typeface="Arial Narrow"/>
              <a:sym typeface="Arial Narrow"/>
            </a:endParaRPr>
          </a:p>
        </p:txBody>
      </p:sp>
      <p:sp>
        <p:nvSpPr>
          <p:cNvPr id="797" name="Google Shape;797;p17"/>
          <p:cNvSpPr/>
          <p:nvPr/>
        </p:nvSpPr>
        <p:spPr>
          <a:xfrm>
            <a:off x="0" y="3407126"/>
            <a:ext cx="7177588" cy="37278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8" name="Google Shape;798;p17"/>
          <p:cNvSpPr/>
          <p:nvPr/>
        </p:nvSpPr>
        <p:spPr>
          <a:xfrm>
            <a:off x="151139" y="2035624"/>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799" name="Google Shape;799;p17"/>
          <p:cNvCxnSpPr>
            <a:stCxn id="798" idx="6"/>
          </p:cNvCxnSpPr>
          <p:nvPr/>
        </p:nvCxnSpPr>
        <p:spPr>
          <a:xfrm>
            <a:off x="439171" y="2166429"/>
            <a:ext cx="648000" cy="0"/>
          </a:xfrm>
          <a:prstGeom prst="straightConnector1">
            <a:avLst/>
          </a:prstGeom>
          <a:noFill/>
          <a:ln w="28575" cap="flat" cmpd="sng">
            <a:solidFill>
              <a:srgbClr val="C00000"/>
            </a:solidFill>
            <a:prstDash val="solid"/>
            <a:round/>
            <a:headEnd type="none" w="sm" len="sm"/>
            <a:tailEnd type="none" w="sm" len="sm"/>
          </a:ln>
        </p:spPr>
      </p:cxnSp>
      <p:sp>
        <p:nvSpPr>
          <p:cNvPr id="800" name="Google Shape;800;p17"/>
          <p:cNvSpPr txBox="1"/>
          <p:nvPr/>
        </p:nvSpPr>
        <p:spPr>
          <a:xfrm>
            <a:off x="1005355" y="2035624"/>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a:p>
        </p:txBody>
      </p:sp>
      <p:sp>
        <p:nvSpPr>
          <p:cNvPr id="801" name="Google Shape;801;p17"/>
          <p:cNvSpPr txBox="1"/>
          <p:nvPr/>
        </p:nvSpPr>
        <p:spPr>
          <a:xfrm>
            <a:off x="864146" y="2607459"/>
            <a:ext cx="259228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de Hepatitis B en población general por 100.000 habitantes</a:t>
            </a:r>
            <a:endParaRPr sz="1100" b="1">
              <a:solidFill>
                <a:schemeClr val="dk1"/>
              </a:solidFill>
              <a:latin typeface="Arial Narrow"/>
              <a:ea typeface="Arial Narrow"/>
              <a:cs typeface="Arial Narrow"/>
              <a:sym typeface="Arial Narrow"/>
            </a:endParaRPr>
          </a:p>
        </p:txBody>
      </p:sp>
      <p:sp>
        <p:nvSpPr>
          <p:cNvPr id="802" name="Google Shape;802;p17"/>
          <p:cNvSpPr txBox="1"/>
          <p:nvPr/>
        </p:nvSpPr>
        <p:spPr>
          <a:xfrm>
            <a:off x="1556576" y="3059832"/>
            <a:ext cx="109677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0,4* 100 mil</a:t>
            </a:r>
            <a:endParaRPr/>
          </a:p>
        </p:txBody>
      </p:sp>
      <p:sp>
        <p:nvSpPr>
          <p:cNvPr id="803" name="Google Shape;803;p17"/>
          <p:cNvSpPr txBox="1"/>
          <p:nvPr/>
        </p:nvSpPr>
        <p:spPr>
          <a:xfrm>
            <a:off x="3967732" y="2628945"/>
            <a:ext cx="259228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de Hepatitis C en población general por 100.000 habitantes</a:t>
            </a:r>
            <a:endParaRPr sz="1100" b="1">
              <a:solidFill>
                <a:schemeClr val="dk1"/>
              </a:solidFill>
              <a:latin typeface="Arial Narrow"/>
              <a:ea typeface="Arial Narrow"/>
              <a:cs typeface="Arial Narrow"/>
              <a:sym typeface="Arial Narrow"/>
            </a:endParaRPr>
          </a:p>
        </p:txBody>
      </p:sp>
      <p:sp>
        <p:nvSpPr>
          <p:cNvPr id="804" name="Google Shape;804;p17"/>
          <p:cNvSpPr txBox="1"/>
          <p:nvPr/>
        </p:nvSpPr>
        <p:spPr>
          <a:xfrm>
            <a:off x="4660161" y="3081318"/>
            <a:ext cx="109677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0,3* 100 mil</a:t>
            </a:r>
            <a:endParaRPr/>
          </a:p>
        </p:txBody>
      </p:sp>
      <p:sp>
        <p:nvSpPr>
          <p:cNvPr id="805" name="Google Shape;805;p17"/>
          <p:cNvSpPr/>
          <p:nvPr/>
        </p:nvSpPr>
        <p:spPr>
          <a:xfrm>
            <a:off x="118769" y="3455019"/>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806" name="Google Shape;806;p17"/>
          <p:cNvCxnSpPr>
            <a:stCxn id="805" idx="6"/>
          </p:cNvCxnSpPr>
          <p:nvPr/>
        </p:nvCxnSpPr>
        <p:spPr>
          <a:xfrm>
            <a:off x="406801" y="3585824"/>
            <a:ext cx="648000" cy="0"/>
          </a:xfrm>
          <a:prstGeom prst="straightConnector1">
            <a:avLst/>
          </a:prstGeom>
          <a:noFill/>
          <a:ln w="28575" cap="flat" cmpd="sng">
            <a:solidFill>
              <a:srgbClr val="C00000"/>
            </a:solidFill>
            <a:prstDash val="solid"/>
            <a:round/>
            <a:headEnd type="none" w="sm" len="sm"/>
            <a:tailEnd type="none" w="sm" len="sm"/>
          </a:ln>
        </p:spPr>
      </p:cxnSp>
      <p:sp>
        <p:nvSpPr>
          <p:cNvPr id="807" name="Google Shape;807;p17"/>
          <p:cNvSpPr txBox="1"/>
          <p:nvPr/>
        </p:nvSpPr>
        <p:spPr>
          <a:xfrm>
            <a:off x="972985" y="3455019"/>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a:p>
        </p:txBody>
      </p:sp>
      <p:sp>
        <p:nvSpPr>
          <p:cNvPr id="808" name="Google Shape;808;p17"/>
          <p:cNvSpPr/>
          <p:nvPr/>
        </p:nvSpPr>
        <p:spPr>
          <a:xfrm>
            <a:off x="0" y="8656711"/>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Hepatitis B. Medellín, a Periodo epidemiológico 01 acumulado  de  2023. </a:t>
            </a:r>
            <a:endParaRPr sz="700">
              <a:solidFill>
                <a:schemeClr val="dk1"/>
              </a:solidFill>
              <a:latin typeface="Arial Narrow"/>
              <a:ea typeface="Arial Narrow"/>
              <a:cs typeface="Arial Narrow"/>
              <a:sym typeface="Arial Narrow"/>
            </a:endParaRPr>
          </a:p>
        </p:txBody>
      </p:sp>
      <p:sp>
        <p:nvSpPr>
          <p:cNvPr id="809" name="Google Shape;809;p17"/>
          <p:cNvSpPr/>
          <p:nvPr/>
        </p:nvSpPr>
        <p:spPr>
          <a:xfrm>
            <a:off x="257175" y="628650"/>
            <a:ext cx="1903115"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500">
                <a:solidFill>
                  <a:schemeClr val="dk1"/>
                </a:solidFill>
                <a:latin typeface="Arial Narrow"/>
                <a:ea typeface="Arial Narrow"/>
                <a:cs typeface="Arial Narrow"/>
                <a:sym typeface="Arial Narrow"/>
              </a:rPr>
              <a:t>Fuente: SIVIGILA. Secretaria de Salud de Medellín.</a:t>
            </a:r>
            <a:endParaRPr sz="4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Comportamiento de la hepatitis C. Medellín, a Periodo epidemiológico 01   acumulado de 2020-2023. </a:t>
            </a:r>
            <a:endParaRPr sz="1000">
              <a:solidFill>
                <a:schemeClr val="dk1"/>
              </a:solidFill>
              <a:latin typeface="Arial Narrow"/>
              <a:ea typeface="Arial Narrow"/>
              <a:cs typeface="Arial Narrow"/>
              <a:sym typeface="Arial Narrow"/>
            </a:endParaRPr>
          </a:p>
        </p:txBody>
      </p:sp>
      <p:graphicFrame>
        <p:nvGraphicFramePr>
          <p:cNvPr id="810" name="Google Shape;810;p17"/>
          <p:cNvGraphicFramePr/>
          <p:nvPr/>
        </p:nvGraphicFramePr>
        <p:xfrm>
          <a:off x="2161828" y="12504"/>
          <a:ext cx="3742878" cy="2023120"/>
        </p:xfrm>
        <a:graphic>
          <a:graphicData uri="http://schemas.openxmlformats.org/drawingml/2006/chart">
            <c:chart xmlns:c="http://schemas.openxmlformats.org/drawingml/2006/chart" xmlns:r="http://schemas.openxmlformats.org/officeDocument/2006/relationships" r:id="rId3"/>
          </a:graphicData>
        </a:graphic>
      </p:graphicFrame>
      <p:pic>
        <p:nvPicPr>
          <p:cNvPr id="811" name="Google Shape;811;p17"/>
          <p:cNvPicPr preferRelativeResize="0"/>
          <p:nvPr/>
        </p:nvPicPr>
        <p:blipFill rotWithShape="1">
          <a:blip r:embed="rId4">
            <a:alphaModFix/>
          </a:blip>
          <a:srcRect/>
          <a:stretch/>
        </p:blipFill>
        <p:spPr>
          <a:xfrm>
            <a:off x="118769" y="3901827"/>
            <a:ext cx="7091731" cy="45887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18"/>
          <p:cNvSpPr/>
          <p:nvPr/>
        </p:nvSpPr>
        <p:spPr>
          <a:xfrm>
            <a:off x="0" y="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17" name="Google Shape;817;p18"/>
          <p:cNvGrpSpPr/>
          <p:nvPr/>
        </p:nvGrpSpPr>
        <p:grpSpPr>
          <a:xfrm>
            <a:off x="122078" y="6179675"/>
            <a:ext cx="841843" cy="1132310"/>
            <a:chOff x="1030415" y="748098"/>
            <a:chExt cx="841843" cy="1132310"/>
          </a:xfrm>
        </p:grpSpPr>
        <p:pic>
          <p:nvPicPr>
            <p:cNvPr id="818" name="Google Shape;818;p18"/>
            <p:cNvPicPr preferRelativeResize="0"/>
            <p:nvPr/>
          </p:nvPicPr>
          <p:blipFill rotWithShape="1">
            <a:blip r:embed="rId3">
              <a:alphaModFix/>
            </a:blip>
            <a:srcRect t="10614" r="84474"/>
            <a:stretch/>
          </p:blipFill>
          <p:spPr>
            <a:xfrm>
              <a:off x="1252052" y="748098"/>
              <a:ext cx="554199" cy="541398"/>
            </a:xfrm>
            <a:prstGeom prst="rect">
              <a:avLst/>
            </a:prstGeom>
            <a:noFill/>
            <a:ln>
              <a:noFill/>
            </a:ln>
          </p:spPr>
        </p:pic>
        <p:sp>
          <p:nvSpPr>
            <p:cNvPr id="819" name="Google Shape;819;p18"/>
            <p:cNvSpPr/>
            <p:nvPr/>
          </p:nvSpPr>
          <p:spPr>
            <a:xfrm>
              <a:off x="1030415" y="1520368"/>
              <a:ext cx="824936"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63,64%</a:t>
              </a:r>
              <a:endParaRPr sz="1600" b="1">
                <a:solidFill>
                  <a:schemeClr val="dk1"/>
                </a:solidFill>
                <a:latin typeface="Arial Narrow"/>
                <a:ea typeface="Arial Narrow"/>
                <a:cs typeface="Arial Narrow"/>
                <a:sym typeface="Arial Narrow"/>
              </a:endParaRPr>
            </a:p>
          </p:txBody>
        </p:sp>
        <p:sp>
          <p:nvSpPr>
            <p:cNvPr id="820" name="Google Shape;820;p18"/>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grpSp>
      <p:grpSp>
        <p:nvGrpSpPr>
          <p:cNvPr id="821" name="Google Shape;821;p18"/>
          <p:cNvGrpSpPr/>
          <p:nvPr/>
        </p:nvGrpSpPr>
        <p:grpSpPr>
          <a:xfrm>
            <a:off x="1017033" y="6209407"/>
            <a:ext cx="827642" cy="1091720"/>
            <a:chOff x="1825139" y="815810"/>
            <a:chExt cx="827642" cy="1091720"/>
          </a:xfrm>
        </p:grpSpPr>
        <p:sp>
          <p:nvSpPr>
            <p:cNvPr id="822" name="Google Shape;822;p18"/>
            <p:cNvSpPr/>
            <p:nvPr/>
          </p:nvSpPr>
          <p:spPr>
            <a:xfrm>
              <a:off x="1846951" y="1547490"/>
              <a:ext cx="80583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36,36%</a:t>
              </a:r>
              <a:endParaRPr sz="1600" b="1">
                <a:solidFill>
                  <a:schemeClr val="dk1"/>
                </a:solidFill>
                <a:latin typeface="Arial Narrow"/>
                <a:ea typeface="Arial Narrow"/>
                <a:cs typeface="Arial Narrow"/>
                <a:sym typeface="Arial Narrow"/>
              </a:endParaRPr>
            </a:p>
          </p:txBody>
        </p:sp>
        <p:sp>
          <p:nvSpPr>
            <p:cNvPr id="823" name="Google Shape;823;p18"/>
            <p:cNvSpPr/>
            <p:nvPr/>
          </p:nvSpPr>
          <p:spPr>
            <a:xfrm>
              <a:off x="1825139" y="127419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pic>
          <p:nvPicPr>
            <p:cNvPr id="824" name="Google Shape;824;p18"/>
            <p:cNvPicPr preferRelativeResize="0"/>
            <p:nvPr/>
          </p:nvPicPr>
          <p:blipFill rotWithShape="1">
            <a:blip r:embed="rId3">
              <a:alphaModFix/>
            </a:blip>
            <a:srcRect l="29313" t="7366" r="56038"/>
            <a:stretch/>
          </p:blipFill>
          <p:spPr>
            <a:xfrm>
              <a:off x="1975931" y="815810"/>
              <a:ext cx="489570" cy="526328"/>
            </a:xfrm>
            <a:prstGeom prst="rect">
              <a:avLst/>
            </a:prstGeom>
            <a:noFill/>
            <a:ln>
              <a:noFill/>
            </a:ln>
          </p:spPr>
        </p:pic>
      </p:grpSp>
      <p:grpSp>
        <p:nvGrpSpPr>
          <p:cNvPr id="825" name="Google Shape;825;p18"/>
          <p:cNvGrpSpPr/>
          <p:nvPr/>
        </p:nvGrpSpPr>
        <p:grpSpPr>
          <a:xfrm>
            <a:off x="2126041" y="6213471"/>
            <a:ext cx="1152880" cy="1113356"/>
            <a:chOff x="2107178" y="815810"/>
            <a:chExt cx="1152880" cy="1113356"/>
          </a:xfrm>
        </p:grpSpPr>
        <p:grpSp>
          <p:nvGrpSpPr>
            <p:cNvPr id="826" name="Google Shape;826;p18"/>
            <p:cNvGrpSpPr/>
            <p:nvPr/>
          </p:nvGrpSpPr>
          <p:grpSpPr>
            <a:xfrm>
              <a:off x="2107178" y="1317818"/>
              <a:ext cx="1152880" cy="611348"/>
              <a:chOff x="3744466" y="1301912"/>
              <a:chExt cx="1152880" cy="611348"/>
            </a:xfrm>
          </p:grpSpPr>
          <p:sp>
            <p:nvSpPr>
              <p:cNvPr id="827" name="Google Shape;827;p18"/>
              <p:cNvSpPr/>
              <p:nvPr/>
            </p:nvSpPr>
            <p:spPr>
              <a:xfrm>
                <a:off x="3912518" y="1553220"/>
                <a:ext cx="802181"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sp>
            <p:nvSpPr>
              <p:cNvPr id="828" name="Google Shape;828;p18"/>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grpSp>
        <p:pic>
          <p:nvPicPr>
            <p:cNvPr id="829" name="Google Shape;829;p18"/>
            <p:cNvPicPr preferRelativeResize="0"/>
            <p:nvPr/>
          </p:nvPicPr>
          <p:blipFill rotWithShape="1">
            <a:blip r:embed="rId3">
              <a:alphaModFix/>
            </a:blip>
            <a:srcRect l="59057" t="8806" r="25145"/>
            <a:stretch/>
          </p:blipFill>
          <p:spPr>
            <a:xfrm>
              <a:off x="2376314" y="815810"/>
              <a:ext cx="535911" cy="554004"/>
            </a:xfrm>
            <a:prstGeom prst="rect">
              <a:avLst/>
            </a:prstGeom>
            <a:noFill/>
            <a:ln>
              <a:noFill/>
            </a:ln>
          </p:spPr>
        </p:pic>
      </p:grpSp>
      <p:grpSp>
        <p:nvGrpSpPr>
          <p:cNvPr id="830" name="Google Shape;830;p18"/>
          <p:cNvGrpSpPr/>
          <p:nvPr/>
        </p:nvGrpSpPr>
        <p:grpSpPr>
          <a:xfrm>
            <a:off x="3206913" y="6232761"/>
            <a:ext cx="740068" cy="1110282"/>
            <a:chOff x="3580462" y="815810"/>
            <a:chExt cx="740068" cy="1110282"/>
          </a:xfrm>
        </p:grpSpPr>
        <p:grpSp>
          <p:nvGrpSpPr>
            <p:cNvPr id="831" name="Google Shape;831;p18"/>
            <p:cNvGrpSpPr/>
            <p:nvPr/>
          </p:nvGrpSpPr>
          <p:grpSpPr>
            <a:xfrm>
              <a:off x="3580462" y="1288342"/>
              <a:ext cx="740068" cy="637750"/>
              <a:chOff x="5245046" y="1274868"/>
              <a:chExt cx="740068" cy="637750"/>
            </a:xfrm>
          </p:grpSpPr>
          <p:sp>
            <p:nvSpPr>
              <p:cNvPr id="832" name="Google Shape;832;p18"/>
              <p:cNvSpPr/>
              <p:nvPr/>
            </p:nvSpPr>
            <p:spPr>
              <a:xfrm>
                <a:off x="5245046" y="1561312"/>
                <a:ext cx="740068" cy="351306"/>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sp>
            <p:nvSpPr>
              <p:cNvPr id="833" name="Google Shape;833;p18"/>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pic>
          <p:nvPicPr>
            <p:cNvPr id="834" name="Google Shape;834;p18"/>
            <p:cNvPicPr preferRelativeResize="0"/>
            <p:nvPr/>
          </p:nvPicPr>
          <p:blipFill rotWithShape="1">
            <a:blip r:embed="rId3">
              <a:alphaModFix/>
            </a:blip>
            <a:srcRect l="86761"/>
            <a:stretch/>
          </p:blipFill>
          <p:spPr>
            <a:xfrm>
              <a:off x="3727050" y="815810"/>
              <a:ext cx="451077" cy="562592"/>
            </a:xfrm>
            <a:prstGeom prst="rect">
              <a:avLst/>
            </a:prstGeom>
            <a:noFill/>
            <a:ln>
              <a:noFill/>
            </a:ln>
          </p:spPr>
        </p:pic>
      </p:grpSp>
      <p:pic>
        <p:nvPicPr>
          <p:cNvPr id="835" name="Google Shape;835;p18"/>
          <p:cNvPicPr preferRelativeResize="0"/>
          <p:nvPr/>
        </p:nvPicPr>
        <p:blipFill rotWithShape="1">
          <a:blip r:embed="rId4">
            <a:alphaModFix/>
          </a:blip>
          <a:srcRect/>
          <a:stretch/>
        </p:blipFill>
        <p:spPr>
          <a:xfrm>
            <a:off x="4840293" y="7447480"/>
            <a:ext cx="721930" cy="590670"/>
          </a:xfrm>
          <a:prstGeom prst="rect">
            <a:avLst/>
          </a:prstGeom>
          <a:noFill/>
          <a:ln>
            <a:noFill/>
          </a:ln>
        </p:spPr>
      </p:pic>
      <p:grpSp>
        <p:nvGrpSpPr>
          <p:cNvPr id="836" name="Google Shape;836;p18"/>
          <p:cNvGrpSpPr/>
          <p:nvPr/>
        </p:nvGrpSpPr>
        <p:grpSpPr>
          <a:xfrm>
            <a:off x="4301137" y="7901115"/>
            <a:ext cx="1690560" cy="650645"/>
            <a:chOff x="-14122" y="7072716"/>
            <a:chExt cx="1282684" cy="650645"/>
          </a:xfrm>
        </p:grpSpPr>
        <p:sp>
          <p:nvSpPr>
            <p:cNvPr id="837" name="Google Shape;837;p1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838" name="Google Shape;838;p18"/>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90,91%</a:t>
              </a:r>
              <a:endParaRPr sz="1600" b="1">
                <a:solidFill>
                  <a:schemeClr val="dk1"/>
                </a:solidFill>
                <a:latin typeface="Arial Narrow"/>
                <a:ea typeface="Arial Narrow"/>
                <a:cs typeface="Arial Narrow"/>
                <a:sym typeface="Arial Narrow"/>
              </a:endParaRPr>
            </a:p>
          </p:txBody>
        </p:sp>
      </p:grpSp>
      <p:pic>
        <p:nvPicPr>
          <p:cNvPr id="839" name="Google Shape;839;p18"/>
          <p:cNvPicPr preferRelativeResize="0"/>
          <p:nvPr/>
        </p:nvPicPr>
        <p:blipFill rotWithShape="1">
          <a:blip r:embed="rId5">
            <a:alphaModFix/>
          </a:blip>
          <a:srcRect/>
          <a:stretch/>
        </p:blipFill>
        <p:spPr>
          <a:xfrm>
            <a:off x="1780820" y="7430207"/>
            <a:ext cx="514828" cy="409761"/>
          </a:xfrm>
          <a:prstGeom prst="rect">
            <a:avLst/>
          </a:prstGeom>
          <a:noFill/>
          <a:ln>
            <a:noFill/>
          </a:ln>
        </p:spPr>
      </p:pic>
      <p:grpSp>
        <p:nvGrpSpPr>
          <p:cNvPr id="840" name="Google Shape;840;p18"/>
          <p:cNvGrpSpPr/>
          <p:nvPr/>
        </p:nvGrpSpPr>
        <p:grpSpPr>
          <a:xfrm>
            <a:off x="1049891" y="7771259"/>
            <a:ext cx="1995317" cy="905197"/>
            <a:chOff x="-188366" y="7072716"/>
            <a:chExt cx="1513913" cy="905197"/>
          </a:xfrm>
        </p:grpSpPr>
        <p:sp>
          <p:nvSpPr>
            <p:cNvPr id="841" name="Google Shape;841;p1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842" name="Google Shape;842;p18"/>
            <p:cNvSpPr/>
            <p:nvPr/>
          </p:nvSpPr>
          <p:spPr>
            <a:xfrm>
              <a:off x="-188366" y="7363320"/>
              <a:ext cx="1513913" cy="489897"/>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 81,82%</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 9,09%</a:t>
              </a:r>
              <a:endParaRPr sz="1200" b="1">
                <a:solidFill>
                  <a:schemeClr val="dk1"/>
                </a:solidFill>
                <a:latin typeface="Arial Narrow"/>
                <a:ea typeface="Arial Narrow"/>
                <a:cs typeface="Arial Narrow"/>
                <a:sym typeface="Arial Narrow"/>
              </a:endParaRPr>
            </a:p>
          </p:txBody>
        </p:sp>
        <p:sp>
          <p:nvSpPr>
            <p:cNvPr id="843" name="Google Shape;843;p18"/>
            <p:cNvSpPr txBox="1"/>
            <p:nvPr/>
          </p:nvSpPr>
          <p:spPr>
            <a:xfrm>
              <a:off x="-3688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844" name="Google Shape;844;p18"/>
          <p:cNvGrpSpPr/>
          <p:nvPr/>
        </p:nvGrpSpPr>
        <p:grpSpPr>
          <a:xfrm>
            <a:off x="5241863" y="6264784"/>
            <a:ext cx="874090" cy="1056602"/>
            <a:chOff x="2507826" y="2775558"/>
            <a:chExt cx="874090" cy="1056602"/>
          </a:xfrm>
        </p:grpSpPr>
        <p:sp>
          <p:nvSpPr>
            <p:cNvPr id="845" name="Google Shape;845;p18"/>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pic>
          <p:nvPicPr>
            <p:cNvPr id="846" name="Google Shape;846;p18"/>
            <p:cNvPicPr preferRelativeResize="0"/>
            <p:nvPr/>
          </p:nvPicPr>
          <p:blipFill rotWithShape="1">
            <a:blip r:embed="rId6">
              <a:alphaModFix/>
            </a:blip>
            <a:srcRect/>
            <a:stretch/>
          </p:blipFill>
          <p:spPr>
            <a:xfrm>
              <a:off x="2810491" y="2775558"/>
              <a:ext cx="354332" cy="543426"/>
            </a:xfrm>
            <a:prstGeom prst="rect">
              <a:avLst/>
            </a:prstGeom>
            <a:noFill/>
            <a:ln>
              <a:noFill/>
            </a:ln>
          </p:spPr>
        </p:pic>
        <p:sp>
          <p:nvSpPr>
            <p:cNvPr id="847" name="Google Shape;847;p18"/>
            <p:cNvSpPr/>
            <p:nvPr/>
          </p:nvSpPr>
          <p:spPr>
            <a:xfrm>
              <a:off x="2566290" y="3203848"/>
              <a:ext cx="7248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Gestante</a:t>
              </a:r>
              <a:endParaRPr sz="1200" b="1" u="sng">
                <a:solidFill>
                  <a:srgbClr val="000000"/>
                </a:solidFill>
                <a:latin typeface="Arial Narrow"/>
                <a:ea typeface="Arial Narrow"/>
                <a:cs typeface="Arial Narrow"/>
                <a:sym typeface="Arial Narrow"/>
              </a:endParaRPr>
            </a:p>
          </p:txBody>
        </p:sp>
      </p:grpSp>
      <p:grpSp>
        <p:nvGrpSpPr>
          <p:cNvPr id="848" name="Google Shape;848;p18"/>
          <p:cNvGrpSpPr/>
          <p:nvPr/>
        </p:nvGrpSpPr>
        <p:grpSpPr>
          <a:xfrm>
            <a:off x="4287033" y="6211979"/>
            <a:ext cx="874090" cy="1127234"/>
            <a:chOff x="4542245" y="835972"/>
            <a:chExt cx="874090" cy="1127234"/>
          </a:xfrm>
        </p:grpSpPr>
        <p:grpSp>
          <p:nvGrpSpPr>
            <p:cNvPr id="849" name="Google Shape;849;p18"/>
            <p:cNvGrpSpPr/>
            <p:nvPr/>
          </p:nvGrpSpPr>
          <p:grpSpPr>
            <a:xfrm>
              <a:off x="4542245" y="1334894"/>
              <a:ext cx="874090" cy="628312"/>
              <a:chOff x="2507826" y="3203848"/>
              <a:chExt cx="874090" cy="628312"/>
            </a:xfrm>
          </p:grpSpPr>
          <p:sp>
            <p:nvSpPr>
              <p:cNvPr id="850" name="Google Shape;850;p18"/>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8,33%</a:t>
                </a:r>
                <a:endParaRPr sz="1600" b="1">
                  <a:solidFill>
                    <a:schemeClr val="dk1"/>
                  </a:solidFill>
                  <a:latin typeface="Arial Narrow"/>
                  <a:ea typeface="Arial Narrow"/>
                  <a:cs typeface="Arial Narrow"/>
                  <a:sym typeface="Arial Narrow"/>
                </a:endParaRPr>
              </a:p>
            </p:txBody>
          </p:sp>
          <p:sp>
            <p:nvSpPr>
              <p:cNvPr id="851" name="Google Shape;851;p18"/>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852" name="Google Shape;852;p18"/>
            <p:cNvPicPr preferRelativeResize="0"/>
            <p:nvPr/>
          </p:nvPicPr>
          <p:blipFill rotWithShape="1">
            <a:blip r:embed="rId7">
              <a:alphaModFix/>
            </a:blip>
            <a:srcRect/>
            <a:stretch/>
          </p:blipFill>
          <p:spPr>
            <a:xfrm>
              <a:off x="4769141" y="835972"/>
              <a:ext cx="479073" cy="553215"/>
            </a:xfrm>
            <a:prstGeom prst="rect">
              <a:avLst/>
            </a:prstGeom>
            <a:noFill/>
            <a:ln>
              <a:noFill/>
            </a:ln>
          </p:spPr>
        </p:pic>
      </p:grpSp>
      <p:grpSp>
        <p:nvGrpSpPr>
          <p:cNvPr id="853" name="Google Shape;853;p18"/>
          <p:cNvGrpSpPr/>
          <p:nvPr/>
        </p:nvGrpSpPr>
        <p:grpSpPr>
          <a:xfrm>
            <a:off x="5991697" y="6108613"/>
            <a:ext cx="1290798" cy="1202122"/>
            <a:chOff x="9455421" y="903990"/>
            <a:chExt cx="1290798" cy="1202122"/>
          </a:xfrm>
        </p:grpSpPr>
        <p:pic>
          <p:nvPicPr>
            <p:cNvPr id="854" name="Google Shape;854;p18"/>
            <p:cNvPicPr preferRelativeResize="0"/>
            <p:nvPr/>
          </p:nvPicPr>
          <p:blipFill rotWithShape="1">
            <a:blip r:embed="rId8">
              <a:alphaModFix/>
            </a:blip>
            <a:srcRect r="48966"/>
            <a:stretch/>
          </p:blipFill>
          <p:spPr>
            <a:xfrm>
              <a:off x="9749565" y="903990"/>
              <a:ext cx="680837" cy="500286"/>
            </a:xfrm>
            <a:prstGeom prst="rect">
              <a:avLst/>
            </a:prstGeom>
            <a:noFill/>
            <a:ln>
              <a:noFill/>
            </a:ln>
          </p:spPr>
        </p:pic>
        <p:grpSp>
          <p:nvGrpSpPr>
            <p:cNvPr id="855" name="Google Shape;855;p18"/>
            <p:cNvGrpSpPr/>
            <p:nvPr/>
          </p:nvGrpSpPr>
          <p:grpSpPr>
            <a:xfrm>
              <a:off x="9455421" y="1311975"/>
              <a:ext cx="1290798" cy="794137"/>
              <a:chOff x="-344103" y="6929224"/>
              <a:chExt cx="1508162" cy="794137"/>
            </a:xfrm>
          </p:grpSpPr>
          <p:sp>
            <p:nvSpPr>
              <p:cNvPr id="856" name="Google Shape;856;p18"/>
              <p:cNvSpPr txBox="1"/>
              <p:nvPr/>
            </p:nvSpPr>
            <p:spPr>
              <a:xfrm>
                <a:off x="-344103" y="6929224"/>
                <a:ext cx="15081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 de la libertad</a:t>
                </a:r>
                <a:endParaRPr/>
              </a:p>
            </p:txBody>
          </p:sp>
          <p:sp>
            <p:nvSpPr>
              <p:cNvPr id="857" name="Google Shape;857;p18"/>
              <p:cNvSpPr/>
              <p:nvPr/>
            </p:nvSpPr>
            <p:spPr>
              <a:xfrm>
                <a:off x="-103304" y="7363321"/>
                <a:ext cx="102418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grpSp>
      </p:grpSp>
      <p:grpSp>
        <p:nvGrpSpPr>
          <p:cNvPr id="858" name="Google Shape;858;p18"/>
          <p:cNvGrpSpPr/>
          <p:nvPr/>
        </p:nvGrpSpPr>
        <p:grpSpPr>
          <a:xfrm>
            <a:off x="2172466" y="5827943"/>
            <a:ext cx="1847617" cy="436842"/>
            <a:chOff x="3060727" y="484500"/>
            <a:chExt cx="2369636" cy="436842"/>
          </a:xfrm>
        </p:grpSpPr>
        <p:sp>
          <p:nvSpPr>
            <p:cNvPr id="859" name="Google Shape;859;p1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60" name="Google Shape;860;p18"/>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a:p>
          </p:txBody>
        </p:sp>
      </p:grpSp>
      <p:grpSp>
        <p:nvGrpSpPr>
          <p:cNvPr id="861" name="Google Shape;861;p18"/>
          <p:cNvGrpSpPr/>
          <p:nvPr/>
        </p:nvGrpSpPr>
        <p:grpSpPr>
          <a:xfrm>
            <a:off x="20877" y="5816081"/>
            <a:ext cx="1852274" cy="436842"/>
            <a:chOff x="3054754" y="484500"/>
            <a:chExt cx="2375609" cy="436842"/>
          </a:xfrm>
        </p:grpSpPr>
        <p:sp>
          <p:nvSpPr>
            <p:cNvPr id="862" name="Google Shape;862;p1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63" name="Google Shape;863;p18"/>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a:p>
          </p:txBody>
        </p:sp>
      </p:grpSp>
      <p:grpSp>
        <p:nvGrpSpPr>
          <p:cNvPr id="864" name="Google Shape;864;p18"/>
          <p:cNvGrpSpPr/>
          <p:nvPr/>
        </p:nvGrpSpPr>
        <p:grpSpPr>
          <a:xfrm>
            <a:off x="4351910" y="5846641"/>
            <a:ext cx="2722458" cy="436842"/>
            <a:chOff x="3060727" y="484500"/>
            <a:chExt cx="2369637" cy="436842"/>
          </a:xfrm>
        </p:grpSpPr>
        <p:sp>
          <p:nvSpPr>
            <p:cNvPr id="865" name="Google Shape;865;p1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66" name="Google Shape;866;p18"/>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sp>
        <p:nvSpPr>
          <p:cNvPr id="867" name="Google Shape;867;p1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Pág..18 </a:t>
            </a:r>
            <a:endParaRPr sz="1050" b="1">
              <a:solidFill>
                <a:schemeClr val="dk1"/>
              </a:solidFill>
              <a:latin typeface="Arial Narrow"/>
              <a:ea typeface="Arial Narrow"/>
              <a:cs typeface="Arial Narrow"/>
              <a:sym typeface="Arial Narrow"/>
            </a:endParaRPr>
          </a:p>
        </p:txBody>
      </p:sp>
      <p:sp>
        <p:nvSpPr>
          <p:cNvPr id="868" name="Google Shape;868;p18"/>
          <p:cNvSpPr/>
          <p:nvPr/>
        </p:nvSpPr>
        <p:spPr>
          <a:xfrm>
            <a:off x="3252012" y="7280827"/>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869" name="Google Shape;869;p18"/>
          <p:cNvSpPr/>
          <p:nvPr/>
        </p:nvSpPr>
        <p:spPr>
          <a:xfrm>
            <a:off x="2339359" y="7291708"/>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870" name="Google Shape;870;p18"/>
          <p:cNvSpPr/>
          <p:nvPr/>
        </p:nvSpPr>
        <p:spPr>
          <a:xfrm>
            <a:off x="184508" y="7288390"/>
            <a:ext cx="61427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7casos</a:t>
            </a:r>
            <a:endParaRPr sz="1200">
              <a:solidFill>
                <a:schemeClr val="dk1"/>
              </a:solidFill>
              <a:latin typeface="Calibri"/>
              <a:ea typeface="Calibri"/>
              <a:cs typeface="Calibri"/>
              <a:sym typeface="Calibri"/>
            </a:endParaRPr>
          </a:p>
        </p:txBody>
      </p:sp>
      <p:sp>
        <p:nvSpPr>
          <p:cNvPr id="871" name="Google Shape;871;p18"/>
          <p:cNvSpPr/>
          <p:nvPr/>
        </p:nvSpPr>
        <p:spPr>
          <a:xfrm>
            <a:off x="1087841" y="7280827"/>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4 casos</a:t>
            </a:r>
            <a:endParaRPr sz="1200">
              <a:solidFill>
                <a:schemeClr val="dk1"/>
              </a:solidFill>
              <a:latin typeface="Calibri"/>
              <a:ea typeface="Calibri"/>
              <a:cs typeface="Calibri"/>
              <a:sym typeface="Calibri"/>
            </a:endParaRPr>
          </a:p>
        </p:txBody>
      </p:sp>
      <p:sp>
        <p:nvSpPr>
          <p:cNvPr id="872" name="Google Shape;872;p18"/>
          <p:cNvSpPr/>
          <p:nvPr/>
        </p:nvSpPr>
        <p:spPr>
          <a:xfrm>
            <a:off x="4399309" y="7294727"/>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sp>
        <p:nvSpPr>
          <p:cNvPr id="873" name="Google Shape;873;p18"/>
          <p:cNvSpPr/>
          <p:nvPr/>
        </p:nvSpPr>
        <p:spPr>
          <a:xfrm>
            <a:off x="5354139" y="7288389"/>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874" name="Google Shape;874;p18"/>
          <p:cNvSpPr/>
          <p:nvPr/>
        </p:nvSpPr>
        <p:spPr>
          <a:xfrm>
            <a:off x="6317141" y="7280826"/>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875" name="Google Shape;875;p18"/>
          <p:cNvSpPr/>
          <p:nvPr/>
        </p:nvSpPr>
        <p:spPr>
          <a:xfrm>
            <a:off x="126295" y="113528"/>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876" name="Google Shape;876;p18"/>
          <p:cNvCxnSpPr>
            <a:stCxn id="875" idx="6"/>
          </p:cNvCxnSpPr>
          <p:nvPr/>
        </p:nvCxnSpPr>
        <p:spPr>
          <a:xfrm>
            <a:off x="414327" y="244333"/>
            <a:ext cx="648000" cy="0"/>
          </a:xfrm>
          <a:prstGeom prst="straightConnector1">
            <a:avLst/>
          </a:prstGeom>
          <a:noFill/>
          <a:ln w="28575" cap="flat" cmpd="sng">
            <a:solidFill>
              <a:srgbClr val="C00000"/>
            </a:solidFill>
            <a:prstDash val="solid"/>
            <a:round/>
            <a:headEnd type="none" w="sm" len="sm"/>
            <a:tailEnd type="none" w="sm" len="sm"/>
          </a:ln>
        </p:spPr>
      </p:cxnSp>
      <p:sp>
        <p:nvSpPr>
          <p:cNvPr id="877" name="Google Shape;877;p18"/>
          <p:cNvSpPr txBox="1"/>
          <p:nvPr/>
        </p:nvSpPr>
        <p:spPr>
          <a:xfrm>
            <a:off x="1080170" y="118537"/>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sp>
        <p:nvSpPr>
          <p:cNvPr id="878" name="Google Shape;878;p18"/>
          <p:cNvSpPr/>
          <p:nvPr/>
        </p:nvSpPr>
        <p:spPr>
          <a:xfrm>
            <a:off x="0" y="523008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9" name="Google Shape;879;p18"/>
          <p:cNvSpPr/>
          <p:nvPr/>
        </p:nvSpPr>
        <p:spPr>
          <a:xfrm>
            <a:off x="126295" y="5343616"/>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880" name="Google Shape;880;p18"/>
          <p:cNvCxnSpPr>
            <a:stCxn id="879" idx="6"/>
          </p:cNvCxnSpPr>
          <p:nvPr/>
        </p:nvCxnSpPr>
        <p:spPr>
          <a:xfrm>
            <a:off x="414327" y="5474421"/>
            <a:ext cx="648000" cy="0"/>
          </a:xfrm>
          <a:prstGeom prst="straightConnector1">
            <a:avLst/>
          </a:prstGeom>
          <a:noFill/>
          <a:ln w="28575" cap="flat" cmpd="sng">
            <a:solidFill>
              <a:srgbClr val="C00000"/>
            </a:solidFill>
            <a:prstDash val="solid"/>
            <a:round/>
            <a:headEnd type="none" w="sm" len="sm"/>
            <a:tailEnd type="none" w="sm" len="sm"/>
          </a:ln>
        </p:spPr>
      </p:cxnSp>
      <p:sp>
        <p:nvSpPr>
          <p:cNvPr id="881" name="Google Shape;881;p18"/>
          <p:cNvSpPr txBox="1"/>
          <p:nvPr/>
        </p:nvSpPr>
        <p:spPr>
          <a:xfrm>
            <a:off x="980511" y="5234944"/>
            <a:ext cx="25922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 Hepatitis B</a:t>
            </a:r>
            <a:endParaRPr sz="1200" b="1">
              <a:solidFill>
                <a:schemeClr val="dk1"/>
              </a:solidFill>
              <a:latin typeface="Arial Narrow"/>
              <a:ea typeface="Arial Narrow"/>
              <a:cs typeface="Arial Narrow"/>
              <a:sym typeface="Arial Narrow"/>
            </a:endParaRPr>
          </a:p>
        </p:txBody>
      </p:sp>
      <p:sp>
        <p:nvSpPr>
          <p:cNvPr id="882" name="Google Shape;882;p18"/>
          <p:cNvSpPr/>
          <p:nvPr/>
        </p:nvSpPr>
        <p:spPr>
          <a:xfrm>
            <a:off x="29741" y="4840287"/>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Hepatitis C. Medellín, a Periodo epidemiológico 01 acumulado  de  2023. </a:t>
            </a:r>
            <a:endParaRPr sz="700">
              <a:solidFill>
                <a:schemeClr val="dk1"/>
              </a:solidFill>
              <a:latin typeface="Arial Narrow"/>
              <a:ea typeface="Arial Narrow"/>
              <a:cs typeface="Arial Narrow"/>
              <a:sym typeface="Arial Narrow"/>
            </a:endParaRPr>
          </a:p>
        </p:txBody>
      </p:sp>
      <p:pic>
        <p:nvPicPr>
          <p:cNvPr id="883" name="Google Shape;883;p18"/>
          <p:cNvPicPr preferRelativeResize="0"/>
          <p:nvPr/>
        </p:nvPicPr>
        <p:blipFill rotWithShape="1">
          <a:blip r:embed="rId9">
            <a:alphaModFix/>
          </a:blip>
          <a:srcRect/>
          <a:stretch/>
        </p:blipFill>
        <p:spPr>
          <a:xfrm>
            <a:off x="297683" y="526061"/>
            <a:ext cx="6630371" cy="429024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9"/>
          <p:cNvSpPr/>
          <p:nvPr/>
        </p:nvSpPr>
        <p:spPr>
          <a:xfrm>
            <a:off x="0" y="9973"/>
            <a:ext cx="7200900" cy="40417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889" name="Google Shape;889;p19"/>
          <p:cNvGrpSpPr/>
          <p:nvPr/>
        </p:nvGrpSpPr>
        <p:grpSpPr>
          <a:xfrm>
            <a:off x="1070784" y="2796492"/>
            <a:ext cx="1881594" cy="1358120"/>
            <a:chOff x="3232545" y="2931806"/>
            <a:chExt cx="1881594" cy="1358120"/>
          </a:xfrm>
        </p:grpSpPr>
        <p:pic>
          <p:nvPicPr>
            <p:cNvPr id="890" name="Google Shape;890;p19"/>
            <p:cNvPicPr preferRelativeResize="0"/>
            <p:nvPr/>
          </p:nvPicPr>
          <p:blipFill rotWithShape="1">
            <a:blip r:embed="rId3">
              <a:alphaModFix/>
            </a:blip>
            <a:srcRect/>
            <a:stretch/>
          </p:blipFill>
          <p:spPr>
            <a:xfrm>
              <a:off x="3685453" y="2931806"/>
              <a:ext cx="933450" cy="742950"/>
            </a:xfrm>
            <a:prstGeom prst="rect">
              <a:avLst/>
            </a:prstGeom>
            <a:noFill/>
            <a:ln>
              <a:noFill/>
            </a:ln>
          </p:spPr>
        </p:pic>
        <p:grpSp>
          <p:nvGrpSpPr>
            <p:cNvPr id="891" name="Google Shape;891;p19"/>
            <p:cNvGrpSpPr/>
            <p:nvPr/>
          </p:nvGrpSpPr>
          <p:grpSpPr>
            <a:xfrm>
              <a:off x="3232545" y="3564985"/>
              <a:ext cx="1881594" cy="724941"/>
              <a:chOff x="-103304" y="7072716"/>
              <a:chExt cx="1427628" cy="724941"/>
            </a:xfrm>
          </p:grpSpPr>
          <p:sp>
            <p:nvSpPr>
              <p:cNvPr id="892" name="Google Shape;892;p19"/>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Afiliación al SGSS</a:t>
                </a:r>
                <a:endParaRPr/>
              </a:p>
            </p:txBody>
          </p:sp>
          <p:sp>
            <p:nvSpPr>
              <p:cNvPr id="893" name="Google Shape;893;p19"/>
              <p:cNvSpPr/>
              <p:nvPr/>
            </p:nvSpPr>
            <p:spPr>
              <a:xfrm>
                <a:off x="-103304" y="7371933"/>
                <a:ext cx="1427628" cy="42572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rgbClr val="000000"/>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rgbClr val="000000"/>
                    </a:solidFill>
                    <a:latin typeface="Arial Narrow"/>
                    <a:ea typeface="Arial Narrow"/>
                    <a:cs typeface="Arial Narrow"/>
                    <a:sym typeface="Arial Narrow"/>
                  </a:rPr>
                  <a:t>Régimen contributivo: 77,78%</a:t>
                </a:r>
                <a:endParaRPr sz="1100" b="1">
                  <a:solidFill>
                    <a:srgbClr val="000000"/>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rgbClr val="000000"/>
                    </a:solidFill>
                    <a:latin typeface="Arial Narrow"/>
                    <a:ea typeface="Arial Narrow"/>
                    <a:cs typeface="Arial Narrow"/>
                    <a:sym typeface="Arial Narrow"/>
                  </a:rPr>
                  <a:t>Régimen subsidiado: 11,11%</a:t>
                </a:r>
                <a:endParaRPr sz="1100" b="1">
                  <a:solidFill>
                    <a:srgbClr val="000000"/>
                  </a:solidFill>
                  <a:latin typeface="Arial Narrow"/>
                  <a:ea typeface="Arial Narrow"/>
                  <a:cs typeface="Arial Narrow"/>
                  <a:sym typeface="Arial Narrow"/>
                </a:endParaRPr>
              </a:p>
              <a:p>
                <a:pPr marL="0" marR="0" lvl="0" indent="0" algn="ctr" rtl="0">
                  <a:spcBef>
                    <a:spcPts val="0"/>
                  </a:spcBef>
                  <a:spcAft>
                    <a:spcPts val="0"/>
                  </a:spcAft>
                  <a:buNone/>
                </a:pPr>
                <a:endParaRPr sz="1400" b="1">
                  <a:solidFill>
                    <a:srgbClr val="000000"/>
                  </a:solidFill>
                  <a:latin typeface="Arial Narrow"/>
                  <a:ea typeface="Arial Narrow"/>
                  <a:cs typeface="Arial Narrow"/>
                  <a:sym typeface="Arial Narrow"/>
                </a:endParaRPr>
              </a:p>
            </p:txBody>
          </p:sp>
        </p:grpSp>
      </p:grpSp>
      <p:grpSp>
        <p:nvGrpSpPr>
          <p:cNvPr id="894" name="Google Shape;894;p19"/>
          <p:cNvGrpSpPr/>
          <p:nvPr/>
        </p:nvGrpSpPr>
        <p:grpSpPr>
          <a:xfrm>
            <a:off x="4430170" y="2764717"/>
            <a:ext cx="1690560" cy="1385678"/>
            <a:chOff x="5322204" y="2849006"/>
            <a:chExt cx="1690560" cy="1385678"/>
          </a:xfrm>
        </p:grpSpPr>
        <p:pic>
          <p:nvPicPr>
            <p:cNvPr id="895" name="Google Shape;895;p19"/>
            <p:cNvPicPr preferRelativeResize="0"/>
            <p:nvPr/>
          </p:nvPicPr>
          <p:blipFill rotWithShape="1">
            <a:blip r:embed="rId4">
              <a:alphaModFix/>
            </a:blip>
            <a:srcRect/>
            <a:stretch/>
          </p:blipFill>
          <p:spPr>
            <a:xfrm>
              <a:off x="5575328" y="2849006"/>
              <a:ext cx="942975" cy="771525"/>
            </a:xfrm>
            <a:prstGeom prst="rect">
              <a:avLst/>
            </a:prstGeom>
            <a:noFill/>
            <a:ln>
              <a:noFill/>
            </a:ln>
          </p:spPr>
        </p:pic>
        <p:grpSp>
          <p:nvGrpSpPr>
            <p:cNvPr id="896" name="Google Shape;896;p19"/>
            <p:cNvGrpSpPr/>
            <p:nvPr/>
          </p:nvGrpSpPr>
          <p:grpSpPr>
            <a:xfrm>
              <a:off x="5322204" y="3584039"/>
              <a:ext cx="1690560" cy="650645"/>
              <a:chOff x="-14122" y="7072716"/>
              <a:chExt cx="1282684" cy="650645"/>
            </a:xfrm>
          </p:grpSpPr>
          <p:sp>
            <p:nvSpPr>
              <p:cNvPr id="897" name="Google Shape;897;p19"/>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Área de ocurrencia</a:t>
                </a:r>
                <a:endParaRPr/>
              </a:p>
            </p:txBody>
          </p:sp>
          <p:sp>
            <p:nvSpPr>
              <p:cNvPr id="898" name="Google Shape;898;p19"/>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rgbClr val="000000"/>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100%</a:t>
                </a:r>
                <a:endParaRPr sz="1600" b="1">
                  <a:solidFill>
                    <a:srgbClr val="000000"/>
                  </a:solidFill>
                  <a:latin typeface="Arial Narrow"/>
                  <a:ea typeface="Arial Narrow"/>
                  <a:cs typeface="Arial Narrow"/>
                  <a:sym typeface="Arial Narrow"/>
                </a:endParaRPr>
              </a:p>
            </p:txBody>
          </p:sp>
        </p:grpSp>
      </p:grpSp>
      <p:sp>
        <p:nvSpPr>
          <p:cNvPr id="899" name="Google Shape;899;p1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rgbClr val="000000"/>
                </a:solidFill>
                <a:latin typeface="Arial Narrow"/>
                <a:ea typeface="Arial Narrow"/>
                <a:cs typeface="Arial Narrow"/>
                <a:sym typeface="Arial Narrow"/>
              </a:rPr>
              <a:t>Pág.. 19</a:t>
            </a:r>
            <a:endParaRPr sz="1050" b="1">
              <a:solidFill>
                <a:srgbClr val="000000"/>
              </a:solidFill>
              <a:latin typeface="Arial Narrow"/>
              <a:ea typeface="Arial Narrow"/>
              <a:cs typeface="Arial Narrow"/>
              <a:sym typeface="Arial Narrow"/>
            </a:endParaRPr>
          </a:p>
        </p:txBody>
      </p:sp>
      <p:grpSp>
        <p:nvGrpSpPr>
          <p:cNvPr id="900" name="Google Shape;900;p19"/>
          <p:cNvGrpSpPr/>
          <p:nvPr/>
        </p:nvGrpSpPr>
        <p:grpSpPr>
          <a:xfrm>
            <a:off x="160662" y="75973"/>
            <a:ext cx="936032" cy="261610"/>
            <a:chOff x="2448322" y="74775"/>
            <a:chExt cx="936032" cy="261610"/>
          </a:xfrm>
        </p:grpSpPr>
        <p:sp>
          <p:nvSpPr>
            <p:cNvPr id="901" name="Google Shape;901;p1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Narrow"/>
                <a:ea typeface="Arial Narrow"/>
                <a:cs typeface="Arial Narrow"/>
                <a:sym typeface="Arial Narrow"/>
              </a:endParaRPr>
            </a:p>
          </p:txBody>
        </p:sp>
        <p:cxnSp>
          <p:nvCxnSpPr>
            <p:cNvPr id="902" name="Google Shape;902;p19"/>
            <p:cNvCxnSpPr>
              <a:stCxn id="90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903" name="Google Shape;903;p19"/>
          <p:cNvSpPr/>
          <p:nvPr/>
        </p:nvSpPr>
        <p:spPr>
          <a:xfrm>
            <a:off x="-2" y="435597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904" name="Google Shape;904;p19"/>
          <p:cNvGrpSpPr/>
          <p:nvPr/>
        </p:nvGrpSpPr>
        <p:grpSpPr>
          <a:xfrm>
            <a:off x="30478" y="4469504"/>
            <a:ext cx="936032" cy="261610"/>
            <a:chOff x="2448322" y="74775"/>
            <a:chExt cx="936032" cy="261610"/>
          </a:xfrm>
        </p:grpSpPr>
        <p:sp>
          <p:nvSpPr>
            <p:cNvPr id="905" name="Google Shape;905;p1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Narrow"/>
                <a:ea typeface="Arial Narrow"/>
                <a:cs typeface="Arial Narrow"/>
                <a:sym typeface="Arial Narrow"/>
              </a:endParaRPr>
            </a:p>
          </p:txBody>
        </p:sp>
        <p:cxnSp>
          <p:nvCxnSpPr>
            <p:cNvPr id="906" name="Google Shape;906;p19"/>
            <p:cNvCxnSpPr>
              <a:stCxn id="90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grpSp>
        <p:nvGrpSpPr>
          <p:cNvPr id="907" name="Google Shape;907;p19"/>
          <p:cNvGrpSpPr/>
          <p:nvPr/>
        </p:nvGrpSpPr>
        <p:grpSpPr>
          <a:xfrm>
            <a:off x="180838" y="920327"/>
            <a:ext cx="850854" cy="1573970"/>
            <a:chOff x="1068833" y="553075"/>
            <a:chExt cx="850854" cy="1573970"/>
          </a:xfrm>
        </p:grpSpPr>
        <p:pic>
          <p:nvPicPr>
            <p:cNvPr id="908" name="Google Shape;908;p19"/>
            <p:cNvPicPr preferRelativeResize="0"/>
            <p:nvPr/>
          </p:nvPicPr>
          <p:blipFill rotWithShape="1">
            <a:blip r:embed="rId5">
              <a:alphaModFix/>
            </a:blip>
            <a:srcRect t="10614" r="84474"/>
            <a:stretch/>
          </p:blipFill>
          <p:spPr>
            <a:xfrm>
              <a:off x="1131620" y="553075"/>
              <a:ext cx="737696" cy="720656"/>
            </a:xfrm>
            <a:prstGeom prst="rect">
              <a:avLst/>
            </a:prstGeom>
            <a:noFill/>
            <a:ln>
              <a:noFill/>
            </a:ln>
          </p:spPr>
        </p:pic>
        <p:sp>
          <p:nvSpPr>
            <p:cNvPr id="909" name="Google Shape;909;p19"/>
            <p:cNvSpPr/>
            <p:nvPr/>
          </p:nvSpPr>
          <p:spPr>
            <a:xfrm>
              <a:off x="1115283" y="1520368"/>
              <a:ext cx="804404"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77,78%</a:t>
              </a:r>
              <a:endParaRPr sz="1600" b="1">
                <a:solidFill>
                  <a:srgbClr val="000000"/>
                </a:solidFill>
                <a:latin typeface="Arial Narrow"/>
                <a:ea typeface="Arial Narrow"/>
                <a:cs typeface="Arial Narrow"/>
                <a:sym typeface="Arial Narrow"/>
              </a:endParaRPr>
            </a:p>
          </p:txBody>
        </p:sp>
        <p:sp>
          <p:nvSpPr>
            <p:cNvPr id="910" name="Google Shape;910;p19"/>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911" name="Google Shape;911;p19"/>
            <p:cNvSpPr/>
            <p:nvPr/>
          </p:nvSpPr>
          <p:spPr>
            <a:xfrm>
              <a:off x="1136020" y="1850046"/>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7 casos</a:t>
              </a:r>
              <a:endParaRPr sz="1200">
                <a:solidFill>
                  <a:srgbClr val="000000"/>
                </a:solidFill>
                <a:latin typeface="Calibri"/>
                <a:ea typeface="Calibri"/>
                <a:cs typeface="Calibri"/>
                <a:sym typeface="Calibri"/>
              </a:endParaRPr>
            </a:p>
          </p:txBody>
        </p:sp>
      </p:grpSp>
      <p:grpSp>
        <p:nvGrpSpPr>
          <p:cNvPr id="912" name="Google Shape;912;p19"/>
          <p:cNvGrpSpPr/>
          <p:nvPr/>
        </p:nvGrpSpPr>
        <p:grpSpPr>
          <a:xfrm>
            <a:off x="1175708" y="920327"/>
            <a:ext cx="811840" cy="1560887"/>
            <a:chOff x="1752268" y="1227775"/>
            <a:chExt cx="811840" cy="1560887"/>
          </a:xfrm>
        </p:grpSpPr>
        <p:sp>
          <p:nvSpPr>
            <p:cNvPr id="913" name="Google Shape;913;p19"/>
            <p:cNvSpPr/>
            <p:nvPr/>
          </p:nvSpPr>
          <p:spPr>
            <a:xfrm>
              <a:off x="1752268" y="2181420"/>
              <a:ext cx="81184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22,22%</a:t>
              </a:r>
              <a:endParaRPr sz="1600" b="1">
                <a:solidFill>
                  <a:srgbClr val="000000"/>
                </a:solidFill>
                <a:latin typeface="Arial Narrow"/>
                <a:ea typeface="Arial Narrow"/>
                <a:cs typeface="Arial Narrow"/>
                <a:sym typeface="Arial Narrow"/>
              </a:endParaRPr>
            </a:p>
          </p:txBody>
        </p:sp>
        <p:sp>
          <p:nvSpPr>
            <p:cNvPr id="914" name="Google Shape;914;p19"/>
            <p:cNvSpPr/>
            <p:nvPr/>
          </p:nvSpPr>
          <p:spPr>
            <a:xfrm>
              <a:off x="1756023" y="190812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915" name="Google Shape;915;p19"/>
            <p:cNvSpPr/>
            <p:nvPr/>
          </p:nvSpPr>
          <p:spPr>
            <a:xfrm>
              <a:off x="1816937" y="251166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2 casos</a:t>
              </a:r>
              <a:endParaRPr sz="1200">
                <a:solidFill>
                  <a:srgbClr val="000000"/>
                </a:solidFill>
                <a:latin typeface="Calibri"/>
                <a:ea typeface="Calibri"/>
                <a:cs typeface="Calibri"/>
                <a:sym typeface="Calibri"/>
              </a:endParaRPr>
            </a:p>
          </p:txBody>
        </p:sp>
        <p:pic>
          <p:nvPicPr>
            <p:cNvPr id="916" name="Google Shape;916;p19"/>
            <p:cNvPicPr preferRelativeResize="0"/>
            <p:nvPr/>
          </p:nvPicPr>
          <p:blipFill rotWithShape="1">
            <a:blip r:embed="rId5">
              <a:alphaModFix/>
            </a:blip>
            <a:srcRect l="29313" t="7366" r="56038"/>
            <a:stretch/>
          </p:blipFill>
          <p:spPr>
            <a:xfrm>
              <a:off x="1782238" y="1227775"/>
              <a:ext cx="696035" cy="748294"/>
            </a:xfrm>
            <a:prstGeom prst="rect">
              <a:avLst/>
            </a:prstGeom>
            <a:noFill/>
            <a:ln>
              <a:noFill/>
            </a:ln>
          </p:spPr>
        </p:pic>
      </p:grpSp>
      <p:grpSp>
        <p:nvGrpSpPr>
          <p:cNvPr id="917" name="Google Shape;917;p19"/>
          <p:cNvGrpSpPr/>
          <p:nvPr/>
        </p:nvGrpSpPr>
        <p:grpSpPr>
          <a:xfrm>
            <a:off x="125886" y="560287"/>
            <a:ext cx="1852274" cy="436842"/>
            <a:chOff x="3054754" y="484500"/>
            <a:chExt cx="2375609" cy="436842"/>
          </a:xfrm>
        </p:grpSpPr>
        <p:sp>
          <p:nvSpPr>
            <p:cNvPr id="918" name="Google Shape;918;p1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19"/>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000000"/>
                  </a:solidFill>
                  <a:latin typeface="Arial Narrow"/>
                  <a:ea typeface="Arial Narrow"/>
                  <a:cs typeface="Arial Narrow"/>
                  <a:sym typeface="Arial Narrow"/>
                </a:rPr>
                <a:t>Sexo</a:t>
              </a:r>
              <a:endParaRPr/>
            </a:p>
          </p:txBody>
        </p:sp>
      </p:grpSp>
      <p:grpSp>
        <p:nvGrpSpPr>
          <p:cNvPr id="920" name="Google Shape;920;p19"/>
          <p:cNvGrpSpPr/>
          <p:nvPr/>
        </p:nvGrpSpPr>
        <p:grpSpPr>
          <a:xfrm>
            <a:off x="2070944" y="857976"/>
            <a:ext cx="874090" cy="1631193"/>
            <a:chOff x="2507826" y="2454167"/>
            <a:chExt cx="874090" cy="1631193"/>
          </a:xfrm>
        </p:grpSpPr>
        <p:sp>
          <p:nvSpPr>
            <p:cNvPr id="921" name="Google Shape;921;p19"/>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sz="1600" b="1">
                <a:solidFill>
                  <a:srgbClr val="000000"/>
                </a:solidFill>
                <a:latin typeface="Arial Narrow"/>
                <a:ea typeface="Arial Narrow"/>
                <a:cs typeface="Arial Narrow"/>
                <a:sym typeface="Arial Narrow"/>
              </a:endParaRPr>
            </a:p>
          </p:txBody>
        </p:sp>
        <p:pic>
          <p:nvPicPr>
            <p:cNvPr id="922" name="Google Shape;922;p19"/>
            <p:cNvPicPr preferRelativeResize="0"/>
            <p:nvPr/>
          </p:nvPicPr>
          <p:blipFill rotWithShape="1">
            <a:blip r:embed="rId6">
              <a:alphaModFix/>
            </a:blip>
            <a:srcRect/>
            <a:stretch/>
          </p:blipFill>
          <p:spPr>
            <a:xfrm>
              <a:off x="2702014" y="2454167"/>
              <a:ext cx="557405" cy="912116"/>
            </a:xfrm>
            <a:prstGeom prst="rect">
              <a:avLst/>
            </a:prstGeom>
            <a:noFill/>
            <a:ln>
              <a:noFill/>
            </a:ln>
          </p:spPr>
        </p:pic>
        <p:sp>
          <p:nvSpPr>
            <p:cNvPr id="923" name="Google Shape;923;p19"/>
            <p:cNvSpPr/>
            <p:nvPr/>
          </p:nvSpPr>
          <p:spPr>
            <a:xfrm>
              <a:off x="2566290" y="3203848"/>
              <a:ext cx="7248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Gestante</a:t>
              </a:r>
              <a:endParaRPr sz="1200" b="1" u="sng">
                <a:solidFill>
                  <a:srgbClr val="000000"/>
                </a:solidFill>
                <a:latin typeface="Arial Narrow"/>
                <a:ea typeface="Arial Narrow"/>
                <a:cs typeface="Arial Narrow"/>
                <a:sym typeface="Arial Narrow"/>
              </a:endParaRPr>
            </a:p>
          </p:txBody>
        </p:sp>
        <p:sp>
          <p:nvSpPr>
            <p:cNvPr id="924" name="Google Shape;924;p19"/>
            <p:cNvSpPr/>
            <p:nvPr/>
          </p:nvSpPr>
          <p:spPr>
            <a:xfrm>
              <a:off x="2620874" y="3808361"/>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grpSp>
        <p:nvGrpSpPr>
          <p:cNvPr id="925" name="Google Shape;925;p19"/>
          <p:cNvGrpSpPr/>
          <p:nvPr/>
        </p:nvGrpSpPr>
        <p:grpSpPr>
          <a:xfrm>
            <a:off x="3039937" y="950012"/>
            <a:ext cx="874090" cy="1519436"/>
            <a:chOff x="3826683" y="2822224"/>
            <a:chExt cx="874090" cy="1519436"/>
          </a:xfrm>
        </p:grpSpPr>
        <p:grpSp>
          <p:nvGrpSpPr>
            <p:cNvPr id="926" name="Google Shape;926;p19"/>
            <p:cNvGrpSpPr/>
            <p:nvPr/>
          </p:nvGrpSpPr>
          <p:grpSpPr>
            <a:xfrm>
              <a:off x="3826683" y="3446500"/>
              <a:ext cx="874090" cy="895160"/>
              <a:chOff x="2507826" y="3203848"/>
              <a:chExt cx="874090" cy="895160"/>
            </a:xfrm>
          </p:grpSpPr>
          <p:sp>
            <p:nvSpPr>
              <p:cNvPr id="927" name="Google Shape;927;p19"/>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sz="1600" b="1">
                  <a:solidFill>
                    <a:srgbClr val="000000"/>
                  </a:solidFill>
                  <a:latin typeface="Arial Narrow"/>
                  <a:ea typeface="Arial Narrow"/>
                  <a:cs typeface="Arial Narrow"/>
                  <a:sym typeface="Arial Narrow"/>
                </a:endParaRPr>
              </a:p>
            </p:txBody>
          </p:sp>
          <p:sp>
            <p:nvSpPr>
              <p:cNvPr id="928" name="Google Shape;928;p19"/>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929" name="Google Shape;929;p19"/>
              <p:cNvSpPr/>
              <p:nvPr/>
            </p:nvSpPr>
            <p:spPr>
              <a:xfrm>
                <a:off x="2648170" y="3822009"/>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pic>
          <p:nvPicPr>
            <p:cNvPr id="930" name="Google Shape;930;p19"/>
            <p:cNvPicPr preferRelativeResize="0"/>
            <p:nvPr/>
          </p:nvPicPr>
          <p:blipFill rotWithShape="1">
            <a:blip r:embed="rId7">
              <a:alphaModFix/>
            </a:blip>
            <a:srcRect/>
            <a:stretch/>
          </p:blipFill>
          <p:spPr>
            <a:xfrm>
              <a:off x="3945025" y="2822224"/>
              <a:ext cx="587628" cy="678570"/>
            </a:xfrm>
            <a:prstGeom prst="rect">
              <a:avLst/>
            </a:prstGeom>
            <a:noFill/>
            <a:ln>
              <a:noFill/>
            </a:ln>
          </p:spPr>
        </p:pic>
      </p:grpSp>
      <p:grpSp>
        <p:nvGrpSpPr>
          <p:cNvPr id="931" name="Google Shape;931;p19"/>
          <p:cNvGrpSpPr/>
          <p:nvPr/>
        </p:nvGrpSpPr>
        <p:grpSpPr>
          <a:xfrm>
            <a:off x="3914027" y="1550561"/>
            <a:ext cx="1275167" cy="891591"/>
            <a:chOff x="-177188" y="7086322"/>
            <a:chExt cx="1489900" cy="891591"/>
          </a:xfrm>
        </p:grpSpPr>
        <p:sp>
          <p:nvSpPr>
            <p:cNvPr id="932" name="Google Shape;932;p19"/>
            <p:cNvSpPr txBox="1"/>
            <p:nvPr/>
          </p:nvSpPr>
          <p:spPr>
            <a:xfrm>
              <a:off x="-177188" y="7086322"/>
              <a:ext cx="148990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p:txBody>
        </p:sp>
        <p:sp>
          <p:nvSpPr>
            <p:cNvPr id="933" name="Google Shape;933;p19"/>
            <p:cNvSpPr/>
            <p:nvPr/>
          </p:nvSpPr>
          <p:spPr>
            <a:xfrm>
              <a:off x="-7627" y="7363321"/>
              <a:ext cx="106722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sz="1600" b="1">
                <a:solidFill>
                  <a:srgbClr val="000000"/>
                </a:solidFill>
                <a:latin typeface="Arial Narrow"/>
                <a:ea typeface="Arial Narrow"/>
                <a:cs typeface="Arial Narrow"/>
                <a:sym typeface="Arial Narrow"/>
              </a:endParaRPr>
            </a:p>
          </p:txBody>
        </p:sp>
        <p:sp>
          <p:nvSpPr>
            <p:cNvPr id="934" name="Google Shape;934;p19"/>
            <p:cNvSpPr txBox="1"/>
            <p:nvPr/>
          </p:nvSpPr>
          <p:spPr>
            <a:xfrm>
              <a:off x="-16445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sz="1200" b="1">
                <a:solidFill>
                  <a:srgbClr val="000000"/>
                </a:solidFill>
                <a:latin typeface="Arial Narrow"/>
                <a:ea typeface="Arial Narrow"/>
                <a:cs typeface="Arial Narrow"/>
                <a:sym typeface="Arial Narrow"/>
              </a:endParaRPr>
            </a:p>
          </p:txBody>
        </p:sp>
      </p:grpSp>
      <p:grpSp>
        <p:nvGrpSpPr>
          <p:cNvPr id="935" name="Google Shape;935;p19"/>
          <p:cNvGrpSpPr/>
          <p:nvPr/>
        </p:nvGrpSpPr>
        <p:grpSpPr>
          <a:xfrm>
            <a:off x="2282181" y="528496"/>
            <a:ext cx="2722458" cy="436842"/>
            <a:chOff x="3060727" y="484500"/>
            <a:chExt cx="2369637" cy="436842"/>
          </a:xfrm>
        </p:grpSpPr>
        <p:sp>
          <p:nvSpPr>
            <p:cNvPr id="936" name="Google Shape;936;p1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19"/>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000000"/>
                  </a:solidFill>
                  <a:latin typeface="Arial Narrow"/>
                  <a:ea typeface="Arial Narrow"/>
                  <a:cs typeface="Arial Narrow"/>
                  <a:sym typeface="Arial Narrow"/>
                </a:rPr>
                <a:t>Poblaciones especiales</a:t>
              </a:r>
              <a:endParaRPr/>
            </a:p>
          </p:txBody>
        </p:sp>
      </p:grpSp>
      <p:grpSp>
        <p:nvGrpSpPr>
          <p:cNvPr id="938" name="Google Shape;938;p19"/>
          <p:cNvGrpSpPr/>
          <p:nvPr/>
        </p:nvGrpSpPr>
        <p:grpSpPr>
          <a:xfrm>
            <a:off x="5098921" y="528496"/>
            <a:ext cx="2129010" cy="1936247"/>
            <a:chOff x="616494" y="2584689"/>
            <a:chExt cx="2129010" cy="1936247"/>
          </a:xfrm>
        </p:grpSpPr>
        <p:grpSp>
          <p:nvGrpSpPr>
            <p:cNvPr id="939" name="Google Shape;939;p19"/>
            <p:cNvGrpSpPr/>
            <p:nvPr/>
          </p:nvGrpSpPr>
          <p:grpSpPr>
            <a:xfrm>
              <a:off x="616494" y="2934239"/>
              <a:ext cx="1152880" cy="1582804"/>
              <a:chOff x="3115290" y="1227775"/>
              <a:chExt cx="1152880" cy="1582804"/>
            </a:xfrm>
          </p:grpSpPr>
          <p:grpSp>
            <p:nvGrpSpPr>
              <p:cNvPr id="940" name="Google Shape;940;p19"/>
              <p:cNvGrpSpPr/>
              <p:nvPr/>
            </p:nvGrpSpPr>
            <p:grpSpPr>
              <a:xfrm>
                <a:off x="3115290" y="1951748"/>
                <a:ext cx="1152880" cy="858831"/>
                <a:chOff x="3744466" y="1301912"/>
                <a:chExt cx="1152880" cy="858831"/>
              </a:xfrm>
            </p:grpSpPr>
            <p:sp>
              <p:nvSpPr>
                <p:cNvPr id="941" name="Google Shape;941;p19"/>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sz="1600" b="1">
                    <a:solidFill>
                      <a:srgbClr val="000000"/>
                    </a:solidFill>
                    <a:latin typeface="Arial Narrow"/>
                    <a:ea typeface="Arial Narrow"/>
                    <a:cs typeface="Arial Narrow"/>
                    <a:sym typeface="Arial Narrow"/>
                  </a:endParaRPr>
                </a:p>
              </p:txBody>
            </p:sp>
            <p:sp>
              <p:nvSpPr>
                <p:cNvPr id="942" name="Google Shape;942;p19"/>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943" name="Google Shape;943;p19"/>
                <p:cNvSpPr/>
                <p:nvPr/>
              </p:nvSpPr>
              <p:spPr>
                <a:xfrm>
                  <a:off x="3957784" y="18837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pic>
            <p:nvPicPr>
              <p:cNvPr id="944" name="Google Shape;944;p19"/>
              <p:cNvPicPr preferRelativeResize="0"/>
              <p:nvPr/>
            </p:nvPicPr>
            <p:blipFill rotWithShape="1">
              <a:blip r:embed="rId5">
                <a:alphaModFix/>
              </a:blip>
              <a:srcRect l="59057" t="8806" r="25145"/>
              <a:stretch/>
            </p:blipFill>
            <p:spPr>
              <a:xfrm>
                <a:off x="3328608" y="1227775"/>
                <a:ext cx="750627" cy="775969"/>
              </a:xfrm>
              <a:prstGeom prst="rect">
                <a:avLst/>
              </a:prstGeom>
              <a:noFill/>
              <a:ln>
                <a:noFill/>
              </a:ln>
            </p:spPr>
          </p:pic>
        </p:grpSp>
        <p:grpSp>
          <p:nvGrpSpPr>
            <p:cNvPr id="945" name="Google Shape;945;p19"/>
            <p:cNvGrpSpPr/>
            <p:nvPr/>
          </p:nvGrpSpPr>
          <p:grpSpPr>
            <a:xfrm>
              <a:off x="1741326" y="3641012"/>
              <a:ext cx="1004178" cy="879924"/>
              <a:chOff x="5245046" y="1274868"/>
              <a:chExt cx="1004178" cy="879924"/>
            </a:xfrm>
          </p:grpSpPr>
          <p:sp>
            <p:nvSpPr>
              <p:cNvPr id="946" name="Google Shape;946;p19"/>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sz="1600" b="1">
                  <a:solidFill>
                    <a:srgbClr val="000000"/>
                  </a:solidFill>
                  <a:latin typeface="Arial Narrow"/>
                  <a:ea typeface="Arial Narrow"/>
                  <a:cs typeface="Arial Narrow"/>
                  <a:sym typeface="Arial Narrow"/>
                </a:endParaRPr>
              </a:p>
            </p:txBody>
          </p:sp>
          <p:sp>
            <p:nvSpPr>
              <p:cNvPr id="947" name="Google Shape;947;p19"/>
              <p:cNvSpPr/>
              <p:nvPr/>
            </p:nvSpPr>
            <p:spPr>
              <a:xfrm>
                <a:off x="5272675" y="1274868"/>
                <a:ext cx="97654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Rom - Gitano</a:t>
                </a:r>
                <a:endParaRPr sz="1200" b="1" u="sng">
                  <a:solidFill>
                    <a:srgbClr val="000000"/>
                  </a:solidFill>
                  <a:latin typeface="Arial Narrow"/>
                  <a:ea typeface="Arial Narrow"/>
                  <a:cs typeface="Arial Narrow"/>
                  <a:sym typeface="Arial Narrow"/>
                </a:endParaRPr>
              </a:p>
            </p:txBody>
          </p:sp>
          <p:sp>
            <p:nvSpPr>
              <p:cNvPr id="948" name="Google Shape;948;p19"/>
              <p:cNvSpPr/>
              <p:nvPr/>
            </p:nvSpPr>
            <p:spPr>
              <a:xfrm>
                <a:off x="5286277" y="187779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grpSp>
          <p:nvGrpSpPr>
            <p:cNvPr id="949" name="Google Shape;949;p19"/>
            <p:cNvGrpSpPr/>
            <p:nvPr/>
          </p:nvGrpSpPr>
          <p:grpSpPr>
            <a:xfrm>
              <a:off x="734175" y="2584689"/>
              <a:ext cx="1847617" cy="436842"/>
              <a:chOff x="3060727" y="484500"/>
              <a:chExt cx="2369636" cy="436842"/>
            </a:xfrm>
          </p:grpSpPr>
          <p:sp>
            <p:nvSpPr>
              <p:cNvPr id="950" name="Google Shape;950;p1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951" name="Google Shape;951;p19"/>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000000"/>
                    </a:solidFill>
                    <a:latin typeface="Arial Narrow"/>
                    <a:ea typeface="Arial Narrow"/>
                    <a:cs typeface="Arial Narrow"/>
                    <a:sym typeface="Arial Narrow"/>
                  </a:rPr>
                  <a:t>Etnia</a:t>
                </a:r>
                <a:endParaRPr/>
              </a:p>
            </p:txBody>
          </p:sp>
        </p:grpSp>
      </p:grpSp>
      <p:pic>
        <p:nvPicPr>
          <p:cNvPr id="952" name="Google Shape;952;p19"/>
          <p:cNvPicPr preferRelativeResize="0"/>
          <p:nvPr/>
        </p:nvPicPr>
        <p:blipFill rotWithShape="1">
          <a:blip r:embed="rId8">
            <a:alphaModFix/>
          </a:blip>
          <a:srcRect/>
          <a:stretch/>
        </p:blipFill>
        <p:spPr>
          <a:xfrm>
            <a:off x="6487755" y="930627"/>
            <a:ext cx="503801" cy="677030"/>
          </a:xfrm>
          <a:prstGeom prst="rect">
            <a:avLst/>
          </a:prstGeom>
          <a:noFill/>
          <a:ln>
            <a:noFill/>
          </a:ln>
        </p:spPr>
      </p:pic>
      <p:pic>
        <p:nvPicPr>
          <p:cNvPr id="953" name="Google Shape;953;p19"/>
          <p:cNvPicPr preferRelativeResize="0"/>
          <p:nvPr/>
        </p:nvPicPr>
        <p:blipFill rotWithShape="1">
          <a:blip r:embed="rId9">
            <a:alphaModFix/>
          </a:blip>
          <a:srcRect/>
          <a:stretch/>
        </p:blipFill>
        <p:spPr>
          <a:xfrm>
            <a:off x="3849300" y="930961"/>
            <a:ext cx="1203640" cy="716671"/>
          </a:xfrm>
          <a:prstGeom prst="rect">
            <a:avLst/>
          </a:prstGeom>
          <a:noFill/>
          <a:ln>
            <a:noFill/>
          </a:ln>
        </p:spPr>
      </p:pic>
      <p:sp>
        <p:nvSpPr>
          <p:cNvPr id="954" name="Google Shape;954;p19"/>
          <p:cNvSpPr/>
          <p:nvPr/>
        </p:nvSpPr>
        <p:spPr>
          <a:xfrm>
            <a:off x="11918" y="7956376"/>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rgbClr val="000000"/>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Poblaciones y factores de riesgo de los casos notificados de Hepatitis B, C y Coinfecciòn/Superinfección B - Delta. Periodo epidemiológico 01. 2023</a:t>
            </a:r>
            <a:r>
              <a:rPr lang="es-ES" sz="700">
                <a:solidFill>
                  <a:srgbClr val="000000"/>
                </a:solidFill>
                <a:latin typeface="Arial Narrow"/>
                <a:ea typeface="Arial Narrow"/>
                <a:cs typeface="Arial Narrow"/>
                <a:sym typeface="Arial Narrow"/>
              </a:rPr>
              <a:t>. </a:t>
            </a:r>
            <a:endParaRPr sz="700">
              <a:solidFill>
                <a:srgbClr val="000000"/>
              </a:solidFill>
              <a:latin typeface="Arial Narrow"/>
              <a:ea typeface="Arial Narrow"/>
              <a:cs typeface="Arial Narrow"/>
              <a:sym typeface="Arial Narrow"/>
            </a:endParaRPr>
          </a:p>
        </p:txBody>
      </p:sp>
      <p:sp>
        <p:nvSpPr>
          <p:cNvPr id="955" name="Google Shape;955;p19"/>
          <p:cNvSpPr txBox="1"/>
          <p:nvPr/>
        </p:nvSpPr>
        <p:spPr>
          <a:xfrm>
            <a:off x="1080170" y="-66129"/>
            <a:ext cx="25922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 Hepatitis C</a:t>
            </a:r>
            <a:endParaRPr/>
          </a:p>
        </p:txBody>
      </p:sp>
      <p:sp>
        <p:nvSpPr>
          <p:cNvPr id="956" name="Google Shape;956;p19"/>
          <p:cNvSpPr txBox="1"/>
          <p:nvPr/>
        </p:nvSpPr>
        <p:spPr>
          <a:xfrm>
            <a:off x="936154" y="4427984"/>
            <a:ext cx="48469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especificas del comportamiento del evento y curso de vida</a:t>
            </a:r>
            <a:endParaRPr/>
          </a:p>
        </p:txBody>
      </p:sp>
      <p:pic>
        <p:nvPicPr>
          <p:cNvPr id="957" name="Google Shape;957;p19"/>
          <p:cNvPicPr preferRelativeResize="0"/>
          <p:nvPr/>
        </p:nvPicPr>
        <p:blipFill rotWithShape="1">
          <a:blip r:embed="rId10">
            <a:alphaModFix/>
          </a:blip>
          <a:srcRect l="65937" t="56778" r="29313" b="35333"/>
          <a:stretch/>
        </p:blipFill>
        <p:spPr>
          <a:xfrm>
            <a:off x="5652632" y="5652121"/>
            <a:ext cx="937120" cy="875468"/>
          </a:xfrm>
          <a:prstGeom prst="rect">
            <a:avLst/>
          </a:prstGeom>
          <a:noFill/>
          <a:ln>
            <a:noFill/>
          </a:ln>
        </p:spPr>
      </p:pic>
      <p:sp>
        <p:nvSpPr>
          <p:cNvPr id="958" name="Google Shape;958;p19"/>
          <p:cNvSpPr/>
          <p:nvPr/>
        </p:nvSpPr>
        <p:spPr>
          <a:xfrm>
            <a:off x="5189193" y="6660232"/>
            <a:ext cx="1725328" cy="504056"/>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rgbClr val="000000"/>
                </a:solidFill>
                <a:latin typeface="Arial Narrow"/>
                <a:ea typeface="Arial Narrow"/>
                <a:cs typeface="Arial Narrow"/>
                <a:sym typeface="Arial Narrow"/>
              </a:rPr>
              <a:t>Sin vacunación previa para Hepatitis B</a:t>
            </a:r>
            <a:endParaRPr sz="1200" b="1">
              <a:solidFill>
                <a:srgbClr val="000000"/>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100%</a:t>
            </a:r>
            <a:endParaRPr sz="1600" b="1">
              <a:solidFill>
                <a:srgbClr val="000000"/>
              </a:solidFill>
              <a:latin typeface="Arial Narrow"/>
              <a:ea typeface="Arial Narrow"/>
              <a:cs typeface="Arial Narrow"/>
              <a:sym typeface="Arial Narrow"/>
            </a:endParaRPr>
          </a:p>
        </p:txBody>
      </p:sp>
      <p:graphicFrame>
        <p:nvGraphicFramePr>
          <p:cNvPr id="959" name="Google Shape;959;p19"/>
          <p:cNvGraphicFramePr/>
          <p:nvPr/>
        </p:nvGraphicFramePr>
        <p:xfrm>
          <a:off x="56399" y="5076056"/>
          <a:ext cx="4572000" cy="2743200"/>
        </p:xfrm>
        <a:graphic>
          <a:graphicData uri="http://schemas.openxmlformats.org/drawingml/2006/chart">
            <c:chart xmlns:c="http://schemas.openxmlformats.org/drawingml/2006/chart" xmlns:r="http://schemas.openxmlformats.org/officeDocument/2006/relationships" r:id="rId11"/>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a:t>
            </a:r>
            <a:endParaRPr sz="1050" b="1">
              <a:solidFill>
                <a:schemeClr val="dk1"/>
              </a:solidFill>
              <a:latin typeface="Arial Narrow"/>
              <a:ea typeface="Arial Narrow"/>
              <a:cs typeface="Arial Narrow"/>
              <a:sym typeface="Arial Narrow"/>
            </a:endParaRPr>
          </a:p>
        </p:txBody>
      </p:sp>
      <p:sp>
        <p:nvSpPr>
          <p:cNvPr id="108" name="Google Shape;108;p2"/>
          <p:cNvSpPr txBox="1">
            <a:spLocks noGrp="1"/>
          </p:cNvSpPr>
          <p:nvPr>
            <p:ph type="title"/>
          </p:nvPr>
        </p:nvSpPr>
        <p:spPr>
          <a:xfrm>
            <a:off x="216073" y="3030174"/>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Contenido</a:t>
            </a:r>
            <a:endParaRPr sz="2000" b="1">
              <a:latin typeface="Arial Narrow"/>
              <a:ea typeface="Arial Narrow"/>
              <a:cs typeface="Arial Narrow"/>
              <a:sym typeface="Arial Narrow"/>
            </a:endParaRPr>
          </a:p>
        </p:txBody>
      </p:sp>
      <p:grpSp>
        <p:nvGrpSpPr>
          <p:cNvPr id="109" name="Google Shape;109;p2"/>
          <p:cNvGrpSpPr/>
          <p:nvPr/>
        </p:nvGrpSpPr>
        <p:grpSpPr>
          <a:xfrm>
            <a:off x="0" y="107504"/>
            <a:ext cx="4536554" cy="1534801"/>
            <a:chOff x="0" y="14519"/>
            <a:chExt cx="4536554" cy="1605153"/>
          </a:xfrm>
        </p:grpSpPr>
        <p:sp>
          <p:nvSpPr>
            <p:cNvPr id="110" name="Google Shape;110;p2"/>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11" name="Google Shape;111;p2"/>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12" name="Google Shape;112;p2"/>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01 de 2023 - Reporte Semanas 01 a 04 (Hasta Enero 28 de 2023)</a:t>
            </a:r>
            <a:endParaRPr sz="1200" dirty="0">
              <a:solidFill>
                <a:schemeClr val="dk1"/>
              </a:solidFill>
              <a:latin typeface="Times New Roman"/>
              <a:ea typeface="Times New Roman"/>
              <a:cs typeface="Times New Roman"/>
              <a:sym typeface="Times New Roman"/>
            </a:endParaRPr>
          </a:p>
        </p:txBody>
      </p:sp>
      <p:graphicFrame>
        <p:nvGraphicFramePr>
          <p:cNvPr id="113" name="Google Shape;113;p2"/>
          <p:cNvGraphicFramePr/>
          <p:nvPr/>
        </p:nvGraphicFramePr>
        <p:xfrm>
          <a:off x="216073" y="3656318"/>
          <a:ext cx="6645450" cy="3712605"/>
        </p:xfrm>
        <a:graphic>
          <a:graphicData uri="http://schemas.openxmlformats.org/drawingml/2006/table">
            <a:tbl>
              <a:tblPr>
                <a:noFill/>
                <a:tableStyleId>{A7C5A250-C04E-412F-9672-D8E4E5F412F6}</a:tableStyleId>
              </a:tblPr>
              <a:tblGrid>
                <a:gridCol w="1483275">
                  <a:extLst>
                    <a:ext uri="{9D8B030D-6E8A-4147-A177-3AD203B41FA5}">
                      <a16:colId xmlns:a16="http://schemas.microsoft.com/office/drawing/2014/main" val="20000"/>
                    </a:ext>
                  </a:extLst>
                </a:gridCol>
                <a:gridCol w="1483275">
                  <a:extLst>
                    <a:ext uri="{9D8B030D-6E8A-4147-A177-3AD203B41FA5}">
                      <a16:colId xmlns:a16="http://schemas.microsoft.com/office/drawing/2014/main" val="20001"/>
                    </a:ext>
                  </a:extLst>
                </a:gridCol>
                <a:gridCol w="1483275">
                  <a:extLst>
                    <a:ext uri="{9D8B030D-6E8A-4147-A177-3AD203B41FA5}">
                      <a16:colId xmlns:a16="http://schemas.microsoft.com/office/drawing/2014/main" val="20002"/>
                    </a:ext>
                  </a:extLst>
                </a:gridCol>
                <a:gridCol w="1483275">
                  <a:extLst>
                    <a:ext uri="{9D8B030D-6E8A-4147-A177-3AD203B41FA5}">
                      <a16:colId xmlns:a16="http://schemas.microsoft.com/office/drawing/2014/main" val="20003"/>
                    </a:ext>
                  </a:extLst>
                </a:gridCol>
                <a:gridCol w="356175">
                  <a:extLst>
                    <a:ext uri="{9D8B030D-6E8A-4147-A177-3AD203B41FA5}">
                      <a16:colId xmlns:a16="http://schemas.microsoft.com/office/drawing/2014/main" val="20004"/>
                    </a:ext>
                  </a:extLst>
                </a:gridCol>
                <a:gridCol w="356175">
                  <a:extLst>
                    <a:ext uri="{9D8B030D-6E8A-4147-A177-3AD203B41FA5}">
                      <a16:colId xmlns:a16="http://schemas.microsoft.com/office/drawing/2014/main" val="20005"/>
                    </a:ext>
                  </a:extLst>
                </a:gridCol>
              </a:tblGrid>
              <a:tr h="137125">
                <a:tc>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Tuberculosis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4</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0"/>
                  </a:ext>
                </a:extLst>
              </a:tr>
              <a:tr h="1797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I</a:t>
                      </a:r>
                      <a:r>
                        <a:rPr lang="es-ES" sz="1100" b="1">
                          <a:latin typeface="Arial Narrow"/>
                          <a:ea typeface="Arial Narrow"/>
                          <a:cs typeface="Arial Narrow"/>
                          <a:sym typeface="Arial Narrow"/>
                        </a:rPr>
                        <a:t>nmunoprevenibles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Tosferina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Pág. 7</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2"/>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Parotiditis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8</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3"/>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Varicela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10</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4"/>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Meningitis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12</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5"/>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Parálisis flácida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6"/>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Síndrome de rubéola congénita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7"/>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Tétanos accidental</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8"/>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EAPV</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9"/>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Difteria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0"/>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Sarampión y rubéola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1"/>
                  </a:ext>
                </a:extLst>
              </a:tr>
              <a:tr h="212875">
                <a:tc gridSpan="4">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Hepatitis A</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Pág. 14</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2"/>
                  </a:ext>
                </a:extLst>
              </a:tr>
              <a:tr h="212875">
                <a:tc gridSpan="4">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Hepatitis B</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Pág. 16</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3"/>
                  </a:ext>
                </a:extLst>
              </a:tr>
              <a:tr h="212875">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Hepatitis C</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16</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4"/>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I</a:t>
                      </a:r>
                      <a:r>
                        <a:rPr lang="es-ES" sz="1100" b="1">
                          <a:latin typeface="Arial Narrow"/>
                          <a:ea typeface="Arial Narrow"/>
                          <a:cs typeface="Arial Narrow"/>
                          <a:sym typeface="Arial Narrow"/>
                        </a:rPr>
                        <a:t>ntoxicaciones</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21</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5"/>
                  </a:ext>
                </a:extLst>
              </a:tr>
              <a:tr h="418725">
                <a:tc gridSpan="2">
                  <a:txBody>
                    <a:bodyPr/>
                    <a:lstStyle/>
                    <a:p>
                      <a:pPr marL="0" marR="0" lvl="0" indent="0" algn="l" rtl="0">
                        <a:spcBef>
                          <a:spcPts val="0"/>
                        </a:spcBef>
                        <a:spcAft>
                          <a:spcPts val="0"/>
                        </a:spcAft>
                        <a:buNone/>
                      </a:pPr>
                      <a:r>
                        <a:rPr lang="es-ES" sz="1100" b="1" i="0" u="none" strike="noStrike">
                          <a:solidFill>
                            <a:schemeClr val="dk1"/>
                          </a:solidFill>
                          <a:latin typeface="Arial Narrow"/>
                          <a:ea typeface="Arial Narrow"/>
                          <a:cs typeface="Arial Narrow"/>
                          <a:sym typeface="Arial Narrow"/>
                        </a:rPr>
                        <a:t>Enfermedades Transmitidas por Alimentos ETA y vehiculizadas por agua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22</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6"/>
                  </a:ext>
                </a:extLst>
              </a:tr>
            </a:tbl>
          </a:graphicData>
        </a:graphic>
      </p:graphicFrame>
      <p:pic>
        <p:nvPicPr>
          <p:cNvPr id="114" name="Google Shape;114;p2"/>
          <p:cNvPicPr preferRelativeResize="0"/>
          <p:nvPr/>
        </p:nvPicPr>
        <p:blipFill rotWithShape="1">
          <a:blip r:embed="rId3">
            <a:alphaModFix/>
          </a:blip>
          <a:srcRect/>
          <a:stretch/>
        </p:blipFill>
        <p:spPr>
          <a:xfrm>
            <a:off x="4737901" y="288202"/>
            <a:ext cx="2462997" cy="18594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20"/>
          <p:cNvSpPr/>
          <p:nvPr/>
        </p:nvSpPr>
        <p:spPr>
          <a:xfrm>
            <a:off x="14436" y="15338"/>
            <a:ext cx="7200900"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965" name="Google Shape;965;p20"/>
          <p:cNvGrpSpPr/>
          <p:nvPr/>
        </p:nvGrpSpPr>
        <p:grpSpPr>
          <a:xfrm>
            <a:off x="291840" y="87346"/>
            <a:ext cx="5701151" cy="288032"/>
            <a:chOff x="2448322" y="33255"/>
            <a:chExt cx="5701151" cy="288032"/>
          </a:xfrm>
        </p:grpSpPr>
        <p:sp>
          <p:nvSpPr>
            <p:cNvPr id="966" name="Google Shape;966;p20"/>
            <p:cNvSpPr/>
            <p:nvPr/>
          </p:nvSpPr>
          <p:spPr>
            <a:xfrm>
              <a:off x="2448322" y="3325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967" name="Google Shape;967;p20"/>
            <p:cNvCxnSpPr>
              <a:stCxn id="966" idx="6"/>
            </p:cNvCxnSpPr>
            <p:nvPr/>
          </p:nvCxnSpPr>
          <p:spPr>
            <a:xfrm>
              <a:off x="2736354" y="164060"/>
              <a:ext cx="648000" cy="0"/>
            </a:xfrm>
            <a:prstGeom prst="straightConnector1">
              <a:avLst/>
            </a:prstGeom>
            <a:noFill/>
            <a:ln w="28575" cap="flat" cmpd="sng">
              <a:solidFill>
                <a:srgbClr val="C00000"/>
              </a:solidFill>
              <a:prstDash val="solid"/>
              <a:round/>
              <a:headEnd type="none" w="sm" len="sm"/>
              <a:tailEnd type="none" w="sm" len="sm"/>
            </a:ln>
          </p:spPr>
        </p:cxnSp>
        <p:sp>
          <p:nvSpPr>
            <p:cNvPr id="968" name="Google Shape;968;p20"/>
            <p:cNvSpPr txBox="1"/>
            <p:nvPr/>
          </p:nvSpPr>
          <p:spPr>
            <a:xfrm>
              <a:off x="3302536" y="44288"/>
              <a:ext cx="48469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969" name="Google Shape;969;p2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Pág..20 </a:t>
            </a:r>
            <a:endParaRPr sz="1050" b="1">
              <a:solidFill>
                <a:schemeClr val="dk1"/>
              </a:solidFill>
              <a:latin typeface="Arial Narrow"/>
              <a:ea typeface="Arial Narrow"/>
              <a:cs typeface="Arial Narrow"/>
              <a:sym typeface="Arial Narrow"/>
            </a:endParaRPr>
          </a:p>
        </p:txBody>
      </p:sp>
      <p:sp>
        <p:nvSpPr>
          <p:cNvPr id="970" name="Google Shape;970;p20"/>
          <p:cNvSpPr/>
          <p:nvPr/>
        </p:nvSpPr>
        <p:spPr>
          <a:xfrm>
            <a:off x="245381" y="4860032"/>
            <a:ext cx="6924326" cy="2923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Complicaciones de los casos notificados de Hepatitis B, C y Coinfección/superinfección Hepatitis B-Delta. Periodo epidemiológico 01. 2023. </a:t>
            </a:r>
            <a:endParaRPr sz="700">
              <a:solidFill>
                <a:schemeClr val="dk1"/>
              </a:solidFill>
              <a:latin typeface="Arial Narrow"/>
              <a:ea typeface="Arial Narrow"/>
              <a:cs typeface="Arial Narrow"/>
              <a:sym typeface="Arial Narrow"/>
            </a:endParaRPr>
          </a:p>
        </p:txBody>
      </p:sp>
      <p:sp>
        <p:nvSpPr>
          <p:cNvPr id="971" name="Google Shape;971;p20"/>
          <p:cNvSpPr txBox="1"/>
          <p:nvPr/>
        </p:nvSpPr>
        <p:spPr>
          <a:xfrm>
            <a:off x="1506577" y="1846729"/>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b="1">
              <a:solidFill>
                <a:schemeClr val="dk1"/>
              </a:solidFill>
              <a:latin typeface="Arial Narrow"/>
              <a:ea typeface="Arial Narrow"/>
              <a:cs typeface="Arial Narrow"/>
              <a:sym typeface="Arial Narrow"/>
            </a:endParaRPr>
          </a:p>
        </p:txBody>
      </p:sp>
      <p:sp>
        <p:nvSpPr>
          <p:cNvPr id="972" name="Google Shape;972;p20"/>
          <p:cNvSpPr txBox="1"/>
          <p:nvPr/>
        </p:nvSpPr>
        <p:spPr>
          <a:xfrm>
            <a:off x="3996069" y="1817088"/>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a:p>
        </p:txBody>
      </p:sp>
      <p:sp>
        <p:nvSpPr>
          <p:cNvPr id="973" name="Google Shape;973;p20"/>
          <p:cNvSpPr txBox="1"/>
          <p:nvPr/>
        </p:nvSpPr>
        <p:spPr>
          <a:xfrm>
            <a:off x="2844198" y="1817088"/>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16 casos</a:t>
            </a:r>
            <a:endParaRPr/>
          </a:p>
        </p:txBody>
      </p:sp>
      <p:sp>
        <p:nvSpPr>
          <p:cNvPr id="974" name="Google Shape;974;p20"/>
          <p:cNvSpPr/>
          <p:nvPr/>
        </p:nvSpPr>
        <p:spPr>
          <a:xfrm>
            <a:off x="-27139" y="7924844"/>
            <a:ext cx="7135004" cy="122341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La frecuencia de las hepatitis virales es mayor en jóvenes, adultos y grupos poblacionales con factores de riesgo, ocasionan discapacidad y muerte principalmente asociada a cuadros de insuficiencia hepática, cirrosis y cáncer de hígado. Es de aclarar que se cuenta con una vacuna segura y eficaz que confiere una protección del 98% al 100% contra la enfermedad de la hepatitis B, lo que conlleva a evitar las complicaciones que pueden derivarse de la enfermedad.  La relación hombre: mujer es de aproximadamente 2 hombres por cada mujer. Los grupos de edad en los que más se presenta el evento se ubican entre los 25 y los 39 años con un 60%. El principal mecanismo de transmisión es el sexual, por lo que se hace vital la orientación de las estrategias hacia la promoción de la salud sexual y reproductiva. No se han notificado casos de Hepatitis B-Delta. Nota: Los datos del presente boletín corresponden a cifras preliminares.</a:t>
            </a:r>
            <a:endParaRPr sz="1050">
              <a:solidFill>
                <a:schemeClr val="dk1"/>
              </a:solidFill>
              <a:latin typeface="Arial Narrow"/>
              <a:ea typeface="Arial Narrow"/>
              <a:cs typeface="Arial Narrow"/>
              <a:sym typeface="Arial Narrow"/>
            </a:endParaRPr>
          </a:p>
        </p:txBody>
      </p:sp>
      <p:sp>
        <p:nvSpPr>
          <p:cNvPr id="975" name="Google Shape;975;p20"/>
          <p:cNvSpPr/>
          <p:nvPr/>
        </p:nvSpPr>
        <p:spPr>
          <a:xfrm>
            <a:off x="-1849" y="7645552"/>
            <a:ext cx="7200900" cy="310824"/>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976" name="Google Shape;976;p20"/>
          <p:cNvGrpSpPr/>
          <p:nvPr/>
        </p:nvGrpSpPr>
        <p:grpSpPr>
          <a:xfrm>
            <a:off x="190189" y="7663143"/>
            <a:ext cx="3446504" cy="276999"/>
            <a:chOff x="2448322" y="33831"/>
            <a:chExt cx="3446504" cy="276999"/>
          </a:xfrm>
        </p:grpSpPr>
        <p:sp>
          <p:nvSpPr>
            <p:cNvPr id="977" name="Google Shape;977;p20"/>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978" name="Google Shape;978;p20"/>
            <p:cNvCxnSpPr>
              <a:stCxn id="977"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979" name="Google Shape;979;p20"/>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a:p>
          </p:txBody>
        </p:sp>
      </p:grpSp>
      <p:sp>
        <p:nvSpPr>
          <p:cNvPr id="980" name="Google Shape;980;p20" descr="https://i1.wp.com/periodicovictoria.mx/wp-content/uploads/2016/04/1-infografi%CC%81a-suicidio.jpg?fit=1403%2C1500"/>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1" name="Google Shape;981;p20"/>
          <p:cNvSpPr/>
          <p:nvPr/>
        </p:nvSpPr>
        <p:spPr>
          <a:xfrm>
            <a:off x="1830187" y="2124700"/>
            <a:ext cx="3507593"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Figura. Mecanismo probable de transmisión de Hepatitis B, C y Coinfección/superinfección B-Delta. Periodo epidemiológico 01  2023 </a:t>
            </a:r>
            <a:endParaRPr sz="900">
              <a:solidFill>
                <a:schemeClr val="dk1"/>
              </a:solidFill>
              <a:latin typeface="Arial Narrow"/>
              <a:ea typeface="Arial Narrow"/>
              <a:cs typeface="Arial Narrow"/>
              <a:sym typeface="Arial Narrow"/>
            </a:endParaRPr>
          </a:p>
        </p:txBody>
      </p:sp>
      <p:sp>
        <p:nvSpPr>
          <p:cNvPr id="982" name="Google Shape;982;p20"/>
          <p:cNvSpPr/>
          <p:nvPr/>
        </p:nvSpPr>
        <p:spPr>
          <a:xfrm>
            <a:off x="1981961" y="1422663"/>
            <a:ext cx="793974" cy="370740"/>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5,00%</a:t>
            </a:r>
            <a:endParaRPr sz="1400" b="1">
              <a:solidFill>
                <a:schemeClr val="dk1"/>
              </a:solidFill>
              <a:latin typeface="Arial Narrow"/>
              <a:ea typeface="Arial Narrow"/>
              <a:cs typeface="Arial Narrow"/>
              <a:sym typeface="Arial Narrow"/>
            </a:endParaRPr>
          </a:p>
        </p:txBody>
      </p:sp>
      <p:sp>
        <p:nvSpPr>
          <p:cNvPr id="983" name="Google Shape;983;p20"/>
          <p:cNvSpPr/>
          <p:nvPr/>
        </p:nvSpPr>
        <p:spPr>
          <a:xfrm>
            <a:off x="3310557" y="1422663"/>
            <a:ext cx="793974" cy="370740"/>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80,00%</a:t>
            </a:r>
            <a:endParaRPr sz="1400" b="1">
              <a:solidFill>
                <a:schemeClr val="dk1"/>
              </a:solidFill>
              <a:latin typeface="Arial Narrow"/>
              <a:ea typeface="Arial Narrow"/>
              <a:cs typeface="Arial Narrow"/>
              <a:sym typeface="Arial Narrow"/>
            </a:endParaRPr>
          </a:p>
        </p:txBody>
      </p:sp>
      <p:pic>
        <p:nvPicPr>
          <p:cNvPr id="984" name="Google Shape;984;p20"/>
          <p:cNvPicPr preferRelativeResize="0"/>
          <p:nvPr/>
        </p:nvPicPr>
        <p:blipFill rotWithShape="1">
          <a:blip r:embed="rId3">
            <a:alphaModFix/>
          </a:blip>
          <a:srcRect l="56813" t="36222" r="37500" b="51667"/>
          <a:stretch/>
        </p:blipFill>
        <p:spPr>
          <a:xfrm>
            <a:off x="3364889" y="666852"/>
            <a:ext cx="579224" cy="693796"/>
          </a:xfrm>
          <a:prstGeom prst="rect">
            <a:avLst/>
          </a:prstGeom>
          <a:noFill/>
          <a:ln>
            <a:noFill/>
          </a:ln>
        </p:spPr>
      </p:pic>
      <p:pic>
        <p:nvPicPr>
          <p:cNvPr id="985" name="Google Shape;985;p20"/>
          <p:cNvPicPr preferRelativeResize="0"/>
          <p:nvPr/>
        </p:nvPicPr>
        <p:blipFill rotWithShape="1">
          <a:blip r:embed="rId3">
            <a:alphaModFix/>
          </a:blip>
          <a:srcRect l="31926" t="33444" r="56249" b="51667"/>
          <a:stretch/>
        </p:blipFill>
        <p:spPr>
          <a:xfrm>
            <a:off x="1906804" y="629434"/>
            <a:ext cx="1119923" cy="793229"/>
          </a:xfrm>
          <a:prstGeom prst="rect">
            <a:avLst/>
          </a:prstGeom>
          <a:noFill/>
          <a:ln>
            <a:noFill/>
          </a:ln>
        </p:spPr>
      </p:pic>
      <p:pic>
        <p:nvPicPr>
          <p:cNvPr id="986" name="Google Shape;986;p20"/>
          <p:cNvPicPr preferRelativeResize="0"/>
          <p:nvPr/>
        </p:nvPicPr>
        <p:blipFill rotWithShape="1">
          <a:blip r:embed="rId3">
            <a:alphaModFix/>
          </a:blip>
          <a:srcRect l="76875" t="32666" r="16561" b="52222"/>
          <a:stretch/>
        </p:blipFill>
        <p:spPr>
          <a:xfrm>
            <a:off x="4551282" y="663074"/>
            <a:ext cx="556360" cy="720618"/>
          </a:xfrm>
          <a:prstGeom prst="rect">
            <a:avLst/>
          </a:prstGeom>
          <a:noFill/>
          <a:ln>
            <a:noFill/>
          </a:ln>
        </p:spPr>
      </p:pic>
      <p:sp>
        <p:nvSpPr>
          <p:cNvPr id="987" name="Google Shape;987;p20"/>
          <p:cNvSpPr/>
          <p:nvPr/>
        </p:nvSpPr>
        <p:spPr>
          <a:xfrm>
            <a:off x="4409385" y="1422663"/>
            <a:ext cx="793974" cy="370740"/>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0,0%</a:t>
            </a:r>
            <a:endParaRPr sz="1400" b="1">
              <a:solidFill>
                <a:schemeClr val="dk1"/>
              </a:solidFill>
              <a:latin typeface="Arial Narrow"/>
              <a:ea typeface="Arial Narrow"/>
              <a:cs typeface="Arial Narrow"/>
              <a:sym typeface="Arial Narrow"/>
            </a:endParaRPr>
          </a:p>
        </p:txBody>
      </p:sp>
      <p:sp>
        <p:nvSpPr>
          <p:cNvPr id="988" name="Google Shape;988;p20"/>
          <p:cNvSpPr/>
          <p:nvPr/>
        </p:nvSpPr>
        <p:spPr>
          <a:xfrm>
            <a:off x="50" y="7360567"/>
            <a:ext cx="687612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Clasificación del caso Hepatitis B, C Coinfección/Superinfecciòn B-Delta. Periodo epidemiológico 01. 2023. </a:t>
            </a:r>
            <a:endParaRPr sz="700">
              <a:solidFill>
                <a:schemeClr val="dk1"/>
              </a:solidFill>
              <a:latin typeface="Arial Narrow"/>
              <a:ea typeface="Arial Narrow"/>
              <a:cs typeface="Arial Narrow"/>
              <a:sym typeface="Arial Narrow"/>
            </a:endParaRPr>
          </a:p>
        </p:txBody>
      </p:sp>
      <p:graphicFrame>
        <p:nvGraphicFramePr>
          <p:cNvPr id="989" name="Google Shape;989;p20"/>
          <p:cNvGraphicFramePr/>
          <p:nvPr/>
        </p:nvGraphicFramePr>
        <p:xfrm>
          <a:off x="1448047" y="2627784"/>
          <a:ext cx="3833683" cy="23784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90" name="Google Shape;990;p20"/>
          <p:cNvGraphicFramePr/>
          <p:nvPr/>
        </p:nvGraphicFramePr>
        <p:xfrm>
          <a:off x="1506577" y="5073540"/>
          <a:ext cx="4318691" cy="259480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pic>
        <p:nvPicPr>
          <p:cNvPr id="995" name="Google Shape;995;p21"/>
          <p:cNvPicPr preferRelativeResize="0"/>
          <p:nvPr/>
        </p:nvPicPr>
        <p:blipFill rotWithShape="1">
          <a:blip r:embed="rId3">
            <a:alphaModFix/>
          </a:blip>
          <a:srcRect/>
          <a:stretch/>
        </p:blipFill>
        <p:spPr>
          <a:xfrm>
            <a:off x="-8298" y="-2118"/>
            <a:ext cx="2228231" cy="2824179"/>
          </a:xfrm>
          <a:prstGeom prst="rect">
            <a:avLst/>
          </a:prstGeom>
          <a:noFill/>
          <a:ln>
            <a:noFill/>
          </a:ln>
        </p:spPr>
      </p:pic>
      <p:pic>
        <p:nvPicPr>
          <p:cNvPr id="996" name="Google Shape;996;p21"/>
          <p:cNvPicPr preferRelativeResize="0"/>
          <p:nvPr/>
        </p:nvPicPr>
        <p:blipFill rotWithShape="1">
          <a:blip r:embed="rId4">
            <a:alphaModFix/>
          </a:blip>
          <a:srcRect t="51431"/>
          <a:stretch/>
        </p:blipFill>
        <p:spPr>
          <a:xfrm>
            <a:off x="0" y="2808413"/>
            <a:ext cx="2232223" cy="2666962"/>
          </a:xfrm>
          <a:prstGeom prst="rect">
            <a:avLst/>
          </a:prstGeom>
          <a:noFill/>
          <a:ln>
            <a:noFill/>
          </a:ln>
        </p:spPr>
      </p:pic>
      <p:sp>
        <p:nvSpPr>
          <p:cNvPr id="997" name="Google Shape;997;p21"/>
          <p:cNvSpPr txBox="1"/>
          <p:nvPr/>
        </p:nvSpPr>
        <p:spPr>
          <a:xfrm>
            <a:off x="-30097" y="617076"/>
            <a:ext cx="225002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01 - 2023</a:t>
            </a:r>
            <a:endParaRPr sz="1200" b="1">
              <a:solidFill>
                <a:schemeClr val="dk1"/>
              </a:solidFill>
              <a:latin typeface="Arial Narrow"/>
              <a:ea typeface="Arial Narrow"/>
              <a:cs typeface="Arial Narrow"/>
              <a:sym typeface="Arial Narrow"/>
            </a:endParaRPr>
          </a:p>
        </p:txBody>
      </p:sp>
      <p:grpSp>
        <p:nvGrpSpPr>
          <p:cNvPr id="998" name="Google Shape;998;p21"/>
          <p:cNvGrpSpPr/>
          <p:nvPr/>
        </p:nvGrpSpPr>
        <p:grpSpPr>
          <a:xfrm>
            <a:off x="179214" y="4211960"/>
            <a:ext cx="1892650" cy="488476"/>
            <a:chOff x="2397524" y="3379972"/>
            <a:chExt cx="4508500" cy="904875"/>
          </a:xfrm>
        </p:grpSpPr>
        <p:pic>
          <p:nvPicPr>
            <p:cNvPr id="999" name="Google Shape;999;p21"/>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000" name="Google Shape;1000;p21"/>
            <p:cNvSpPr txBox="1"/>
            <p:nvPr/>
          </p:nvSpPr>
          <p:spPr>
            <a:xfrm>
              <a:off x="3290517" y="3478755"/>
              <a:ext cx="172431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93</a:t>
              </a:r>
              <a:endParaRPr sz="2000" b="1">
                <a:solidFill>
                  <a:schemeClr val="dk1"/>
                </a:solidFill>
                <a:latin typeface="Arial Narrow"/>
                <a:ea typeface="Arial Narrow"/>
                <a:cs typeface="Arial Narrow"/>
                <a:sym typeface="Arial Narrow"/>
              </a:endParaRPr>
            </a:p>
          </p:txBody>
        </p:sp>
      </p:grpSp>
      <p:sp>
        <p:nvSpPr>
          <p:cNvPr id="1001" name="Google Shape;1001;p21"/>
          <p:cNvSpPr txBox="1"/>
          <p:nvPr/>
        </p:nvSpPr>
        <p:spPr>
          <a:xfrm>
            <a:off x="-16906" y="4716016"/>
            <a:ext cx="213531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21,19%.</a:t>
            </a:r>
            <a:endParaRPr sz="1200" b="1">
              <a:solidFill>
                <a:schemeClr val="dk1"/>
              </a:solidFill>
              <a:latin typeface="Arial Narrow"/>
              <a:ea typeface="Arial Narrow"/>
              <a:cs typeface="Arial Narrow"/>
              <a:sym typeface="Arial Narrow"/>
            </a:endParaRPr>
          </a:p>
        </p:txBody>
      </p:sp>
      <p:sp>
        <p:nvSpPr>
          <p:cNvPr id="1002" name="Google Shape;1002;p21"/>
          <p:cNvSpPr/>
          <p:nvPr/>
        </p:nvSpPr>
        <p:spPr>
          <a:xfrm>
            <a:off x="2231041" y="2085526"/>
            <a:ext cx="4946011"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Comportamiento intoxicaciones. Medellín, a Periodo epidemiológico 01 acumulado  de 2021-2023. </a:t>
            </a:r>
            <a:endParaRPr sz="1050">
              <a:solidFill>
                <a:schemeClr val="dk1"/>
              </a:solidFill>
              <a:latin typeface="Arial Narrow"/>
              <a:ea typeface="Arial Narrow"/>
              <a:cs typeface="Arial Narrow"/>
              <a:sym typeface="Arial Narrow"/>
            </a:endParaRPr>
          </a:p>
        </p:txBody>
      </p:sp>
      <p:grpSp>
        <p:nvGrpSpPr>
          <p:cNvPr id="1003" name="Google Shape;1003;p21"/>
          <p:cNvGrpSpPr/>
          <p:nvPr/>
        </p:nvGrpSpPr>
        <p:grpSpPr>
          <a:xfrm>
            <a:off x="2448322" y="74775"/>
            <a:ext cx="3446504" cy="276999"/>
            <a:chOff x="2448322" y="74775"/>
            <a:chExt cx="3446504" cy="276999"/>
          </a:xfrm>
        </p:grpSpPr>
        <p:sp>
          <p:nvSpPr>
            <p:cNvPr id="1004" name="Google Shape;1004;p2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05" name="Google Shape;1005;p21"/>
            <p:cNvCxnSpPr>
              <a:stCxn id="100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006" name="Google Shape;1006;p2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007" name="Google Shape;1007;p21"/>
          <p:cNvSpPr/>
          <p:nvPr/>
        </p:nvSpPr>
        <p:spPr>
          <a:xfrm>
            <a:off x="2223346" y="3706456"/>
            <a:ext cx="4961400" cy="36047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08" name="Google Shape;1008;p21"/>
          <p:cNvGrpSpPr/>
          <p:nvPr/>
        </p:nvGrpSpPr>
        <p:grpSpPr>
          <a:xfrm>
            <a:off x="2516904" y="3736932"/>
            <a:ext cx="3446504" cy="286016"/>
            <a:chOff x="2448322" y="-7125"/>
            <a:chExt cx="3446504" cy="286016"/>
          </a:xfrm>
        </p:grpSpPr>
        <p:sp>
          <p:nvSpPr>
            <p:cNvPr id="1009" name="Google Shape;1009;p21"/>
            <p:cNvSpPr/>
            <p:nvPr/>
          </p:nvSpPr>
          <p:spPr>
            <a:xfrm>
              <a:off x="2448322" y="1728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10" name="Google Shape;1010;p21"/>
            <p:cNvCxnSpPr>
              <a:stCxn id="1009" idx="6"/>
            </p:cNvCxnSpPr>
            <p:nvPr/>
          </p:nvCxnSpPr>
          <p:spPr>
            <a:xfrm>
              <a:off x="2736354" y="148086"/>
              <a:ext cx="648000" cy="0"/>
            </a:xfrm>
            <a:prstGeom prst="straightConnector1">
              <a:avLst/>
            </a:prstGeom>
            <a:noFill/>
            <a:ln w="28575" cap="flat" cmpd="sng">
              <a:solidFill>
                <a:srgbClr val="C00000"/>
              </a:solidFill>
              <a:prstDash val="solid"/>
              <a:round/>
              <a:headEnd type="none" w="sm" len="sm"/>
              <a:tailEnd type="none" w="sm" len="sm"/>
            </a:ln>
          </p:spPr>
        </p:cxnSp>
        <p:sp>
          <p:nvSpPr>
            <p:cNvPr id="1011" name="Google Shape;1011;p21"/>
            <p:cNvSpPr txBox="1"/>
            <p:nvPr/>
          </p:nvSpPr>
          <p:spPr>
            <a:xfrm>
              <a:off x="3302538" y="-712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sp>
        <p:nvSpPr>
          <p:cNvPr id="1012" name="Google Shape;1012;p2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21 </a:t>
            </a:r>
            <a:endParaRPr sz="1050" b="1">
              <a:solidFill>
                <a:schemeClr val="dk1"/>
              </a:solidFill>
              <a:latin typeface="Arial Narrow"/>
              <a:ea typeface="Arial Narrow"/>
              <a:cs typeface="Arial Narrow"/>
              <a:sym typeface="Arial Narrow"/>
            </a:endParaRPr>
          </a:p>
        </p:txBody>
      </p:sp>
      <p:sp>
        <p:nvSpPr>
          <p:cNvPr id="1013" name="Google Shape;1013;p21"/>
          <p:cNvSpPr txBox="1">
            <a:spLocks noGrp="1"/>
          </p:cNvSpPr>
          <p:nvPr>
            <p:ph type="ctrTitle"/>
          </p:nvPr>
        </p:nvSpPr>
        <p:spPr>
          <a:xfrm>
            <a:off x="-30096" y="177934"/>
            <a:ext cx="2208885" cy="40011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Intoxicaciones</a:t>
            </a:r>
            <a:endParaRPr sz="2000" b="1">
              <a:solidFill>
                <a:srgbClr val="C00000"/>
              </a:solidFill>
              <a:latin typeface="Arial Narrow"/>
              <a:ea typeface="Arial Narrow"/>
              <a:cs typeface="Arial Narrow"/>
              <a:sym typeface="Arial Narrow"/>
            </a:endParaRPr>
          </a:p>
        </p:txBody>
      </p:sp>
      <p:grpSp>
        <p:nvGrpSpPr>
          <p:cNvPr id="1014" name="Google Shape;1014;p21"/>
          <p:cNvGrpSpPr/>
          <p:nvPr/>
        </p:nvGrpSpPr>
        <p:grpSpPr>
          <a:xfrm>
            <a:off x="2274030" y="4873984"/>
            <a:ext cx="833825" cy="904648"/>
            <a:chOff x="1038433" y="1243369"/>
            <a:chExt cx="833825" cy="904648"/>
          </a:xfrm>
        </p:grpSpPr>
        <p:sp>
          <p:nvSpPr>
            <p:cNvPr id="1015" name="Google Shape;1015;p21"/>
            <p:cNvSpPr/>
            <p:nvPr/>
          </p:nvSpPr>
          <p:spPr>
            <a:xfrm>
              <a:off x="1038433" y="1520368"/>
              <a:ext cx="81691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59,14%</a:t>
              </a:r>
              <a:endParaRPr sz="1600" b="1">
                <a:solidFill>
                  <a:schemeClr val="dk1"/>
                </a:solidFill>
                <a:latin typeface="Arial Narrow"/>
                <a:ea typeface="Arial Narrow"/>
                <a:cs typeface="Arial Narrow"/>
                <a:sym typeface="Arial Narrow"/>
              </a:endParaRPr>
            </a:p>
          </p:txBody>
        </p:sp>
        <p:sp>
          <p:nvSpPr>
            <p:cNvPr id="1016" name="Google Shape;1016;p21"/>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1017" name="Google Shape;1017;p21"/>
            <p:cNvSpPr/>
            <p:nvPr/>
          </p:nvSpPr>
          <p:spPr>
            <a:xfrm>
              <a:off x="1064280" y="1871018"/>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55 casos</a:t>
              </a:r>
              <a:endParaRPr sz="1200">
                <a:solidFill>
                  <a:schemeClr val="dk1"/>
                </a:solidFill>
                <a:latin typeface="Calibri"/>
                <a:ea typeface="Calibri"/>
                <a:cs typeface="Calibri"/>
                <a:sym typeface="Calibri"/>
              </a:endParaRPr>
            </a:p>
          </p:txBody>
        </p:sp>
      </p:grpSp>
      <p:grpSp>
        <p:nvGrpSpPr>
          <p:cNvPr id="1018" name="Google Shape;1018;p21"/>
          <p:cNvGrpSpPr/>
          <p:nvPr/>
        </p:nvGrpSpPr>
        <p:grpSpPr>
          <a:xfrm>
            <a:off x="4522309" y="6596400"/>
            <a:ext cx="853119" cy="883043"/>
            <a:chOff x="1033171" y="8262441"/>
            <a:chExt cx="853119" cy="883043"/>
          </a:xfrm>
        </p:grpSpPr>
        <p:sp>
          <p:nvSpPr>
            <p:cNvPr id="1019" name="Google Shape;1019;p21"/>
            <p:cNvSpPr/>
            <p:nvPr/>
          </p:nvSpPr>
          <p:spPr>
            <a:xfrm>
              <a:off x="1068351" y="8535741"/>
              <a:ext cx="817939"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22,58%</a:t>
              </a:r>
              <a:endParaRPr sz="1600" b="1">
                <a:solidFill>
                  <a:schemeClr val="dk1"/>
                </a:solidFill>
                <a:latin typeface="Arial Narrow"/>
                <a:ea typeface="Arial Narrow"/>
                <a:cs typeface="Arial Narrow"/>
                <a:sym typeface="Arial Narrow"/>
              </a:endParaRPr>
            </a:p>
          </p:txBody>
        </p:sp>
        <p:sp>
          <p:nvSpPr>
            <p:cNvPr id="1020" name="Google Shape;1020;p21"/>
            <p:cNvSpPr/>
            <p:nvPr/>
          </p:nvSpPr>
          <p:spPr>
            <a:xfrm>
              <a:off x="1033171" y="8262441"/>
              <a:ext cx="85311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Vía pública</a:t>
              </a:r>
              <a:endParaRPr sz="1200" b="1" u="sng">
                <a:solidFill>
                  <a:srgbClr val="000000"/>
                </a:solidFill>
                <a:latin typeface="Arial Narrow"/>
                <a:ea typeface="Arial Narrow"/>
                <a:cs typeface="Arial Narrow"/>
                <a:sym typeface="Arial Narrow"/>
              </a:endParaRPr>
            </a:p>
          </p:txBody>
        </p:sp>
        <p:sp>
          <p:nvSpPr>
            <p:cNvPr id="1021" name="Google Shape;1021;p21"/>
            <p:cNvSpPr/>
            <p:nvPr/>
          </p:nvSpPr>
          <p:spPr>
            <a:xfrm>
              <a:off x="1098147" y="8868485"/>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21 casos</a:t>
              </a:r>
              <a:endParaRPr sz="1200">
                <a:solidFill>
                  <a:schemeClr val="dk1"/>
                </a:solidFill>
                <a:latin typeface="Calibri"/>
                <a:ea typeface="Calibri"/>
                <a:cs typeface="Calibri"/>
                <a:sym typeface="Calibri"/>
              </a:endParaRPr>
            </a:p>
          </p:txBody>
        </p:sp>
      </p:grpSp>
      <p:pic>
        <p:nvPicPr>
          <p:cNvPr id="1022" name="Google Shape;1022;p21"/>
          <p:cNvPicPr preferRelativeResize="0"/>
          <p:nvPr/>
        </p:nvPicPr>
        <p:blipFill rotWithShape="1">
          <a:blip r:embed="rId6">
            <a:alphaModFix/>
          </a:blip>
          <a:srcRect t="10614" r="84474"/>
          <a:stretch/>
        </p:blipFill>
        <p:spPr>
          <a:xfrm>
            <a:off x="2442384" y="4383828"/>
            <a:ext cx="542252" cy="529727"/>
          </a:xfrm>
          <a:prstGeom prst="rect">
            <a:avLst/>
          </a:prstGeom>
          <a:noFill/>
          <a:ln>
            <a:noFill/>
          </a:ln>
        </p:spPr>
      </p:pic>
      <p:sp>
        <p:nvSpPr>
          <p:cNvPr id="1023" name="Google Shape;1023;p21"/>
          <p:cNvSpPr/>
          <p:nvPr/>
        </p:nvSpPr>
        <p:spPr>
          <a:xfrm>
            <a:off x="26911" y="7668344"/>
            <a:ext cx="5556050"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Secretaría Salud de Medellín</a:t>
            </a:r>
            <a:endParaRPr/>
          </a:p>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Figura grupo de sustancia, intoxicaciones, a Periodo epidemiológico 01 acumulado. Medellín 2023</a:t>
            </a:r>
            <a:endParaRPr sz="1100">
              <a:solidFill>
                <a:schemeClr val="dk1"/>
              </a:solidFill>
              <a:latin typeface="Arial Narrow"/>
              <a:ea typeface="Arial Narrow"/>
              <a:cs typeface="Arial Narrow"/>
              <a:sym typeface="Arial Narrow"/>
            </a:endParaRPr>
          </a:p>
        </p:txBody>
      </p:sp>
      <p:grpSp>
        <p:nvGrpSpPr>
          <p:cNvPr id="1024" name="Google Shape;1024;p21"/>
          <p:cNvGrpSpPr/>
          <p:nvPr/>
        </p:nvGrpSpPr>
        <p:grpSpPr>
          <a:xfrm>
            <a:off x="4905808" y="4866208"/>
            <a:ext cx="877163" cy="894649"/>
            <a:chOff x="5265956" y="1265576"/>
            <a:chExt cx="877163" cy="894649"/>
          </a:xfrm>
        </p:grpSpPr>
        <p:sp>
          <p:nvSpPr>
            <p:cNvPr id="1025" name="Google Shape;1025;p21"/>
            <p:cNvSpPr/>
            <p:nvPr/>
          </p:nvSpPr>
          <p:spPr>
            <a:xfrm>
              <a:off x="5327048" y="1561312"/>
              <a:ext cx="781202"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7,53%</a:t>
              </a:r>
              <a:endParaRPr sz="1600" b="1">
                <a:solidFill>
                  <a:schemeClr val="dk1"/>
                </a:solidFill>
                <a:latin typeface="Arial Narrow"/>
                <a:ea typeface="Arial Narrow"/>
                <a:cs typeface="Arial Narrow"/>
                <a:sym typeface="Arial Narrow"/>
              </a:endParaRPr>
            </a:p>
          </p:txBody>
        </p:sp>
        <p:sp>
          <p:nvSpPr>
            <p:cNvPr id="1026" name="Google Shape;1026;p21"/>
            <p:cNvSpPr/>
            <p:nvPr/>
          </p:nvSpPr>
          <p:spPr>
            <a:xfrm>
              <a:off x="5265956" y="1265576"/>
              <a:ext cx="87716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&lt; de 5 años</a:t>
              </a:r>
              <a:endParaRPr sz="1200" b="1" u="sng">
                <a:solidFill>
                  <a:srgbClr val="000000"/>
                </a:solidFill>
                <a:latin typeface="Arial Narrow"/>
                <a:ea typeface="Arial Narrow"/>
                <a:cs typeface="Arial Narrow"/>
                <a:sym typeface="Arial Narrow"/>
              </a:endParaRPr>
            </a:p>
          </p:txBody>
        </p:sp>
        <p:sp>
          <p:nvSpPr>
            <p:cNvPr id="1027" name="Google Shape;1027;p21"/>
            <p:cNvSpPr/>
            <p:nvPr/>
          </p:nvSpPr>
          <p:spPr>
            <a:xfrm>
              <a:off x="5298050" y="1883226"/>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7 casos</a:t>
              </a:r>
              <a:endParaRPr sz="1200">
                <a:solidFill>
                  <a:schemeClr val="dk1"/>
                </a:solidFill>
                <a:latin typeface="Calibri"/>
                <a:ea typeface="Calibri"/>
                <a:cs typeface="Calibri"/>
                <a:sym typeface="Calibri"/>
              </a:endParaRPr>
            </a:p>
          </p:txBody>
        </p:sp>
      </p:grpSp>
      <p:grpSp>
        <p:nvGrpSpPr>
          <p:cNvPr id="1028" name="Google Shape;1028;p21"/>
          <p:cNvGrpSpPr/>
          <p:nvPr/>
        </p:nvGrpSpPr>
        <p:grpSpPr>
          <a:xfrm>
            <a:off x="5986396" y="4877806"/>
            <a:ext cx="1253869" cy="895160"/>
            <a:chOff x="2370037" y="3162904"/>
            <a:chExt cx="1253869" cy="895160"/>
          </a:xfrm>
        </p:grpSpPr>
        <p:sp>
          <p:nvSpPr>
            <p:cNvPr id="1029" name="Google Shape;1029;p21"/>
            <p:cNvSpPr/>
            <p:nvPr/>
          </p:nvSpPr>
          <p:spPr>
            <a:xfrm>
              <a:off x="2576066" y="3431176"/>
              <a:ext cx="874090"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Oral</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62,37%</a:t>
              </a:r>
              <a:endParaRPr sz="1600" b="1">
                <a:solidFill>
                  <a:schemeClr val="dk1"/>
                </a:solidFill>
                <a:latin typeface="Arial Narrow"/>
                <a:ea typeface="Arial Narrow"/>
                <a:cs typeface="Arial Narrow"/>
                <a:sym typeface="Arial Narrow"/>
              </a:endParaRPr>
            </a:p>
          </p:txBody>
        </p:sp>
        <p:sp>
          <p:nvSpPr>
            <p:cNvPr id="1030" name="Google Shape;1030;p21"/>
            <p:cNvSpPr/>
            <p:nvPr/>
          </p:nvSpPr>
          <p:spPr>
            <a:xfrm>
              <a:off x="2370037" y="3162904"/>
              <a:ext cx="125386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Vía de exposición</a:t>
              </a:r>
              <a:endParaRPr sz="1200" b="1" u="sng">
                <a:solidFill>
                  <a:srgbClr val="000000"/>
                </a:solidFill>
                <a:latin typeface="Arial Narrow"/>
                <a:ea typeface="Arial Narrow"/>
                <a:cs typeface="Arial Narrow"/>
                <a:sym typeface="Arial Narrow"/>
              </a:endParaRPr>
            </a:p>
          </p:txBody>
        </p:sp>
        <p:sp>
          <p:nvSpPr>
            <p:cNvPr id="1031" name="Google Shape;1031;p21"/>
            <p:cNvSpPr/>
            <p:nvPr/>
          </p:nvSpPr>
          <p:spPr>
            <a:xfrm>
              <a:off x="2716410" y="3781065"/>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58 casos</a:t>
              </a:r>
              <a:endParaRPr sz="1200">
                <a:solidFill>
                  <a:schemeClr val="dk1"/>
                </a:solidFill>
                <a:latin typeface="Calibri"/>
                <a:ea typeface="Calibri"/>
                <a:cs typeface="Calibri"/>
                <a:sym typeface="Calibri"/>
              </a:endParaRPr>
            </a:p>
          </p:txBody>
        </p:sp>
      </p:grpSp>
      <p:sp>
        <p:nvSpPr>
          <p:cNvPr id="1032" name="Google Shape;1032;p21"/>
          <p:cNvSpPr txBox="1"/>
          <p:nvPr/>
        </p:nvSpPr>
        <p:spPr>
          <a:xfrm>
            <a:off x="1989184" y="2911116"/>
            <a:ext cx="2331346"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Incidencia en población general x 100,000 habitantes</a:t>
            </a:r>
            <a:endParaRPr sz="1050" b="1">
              <a:solidFill>
                <a:schemeClr val="dk1"/>
              </a:solidFill>
              <a:latin typeface="Arial Narrow"/>
              <a:ea typeface="Arial Narrow"/>
              <a:cs typeface="Arial Narrow"/>
              <a:sym typeface="Arial Narrow"/>
            </a:endParaRPr>
          </a:p>
        </p:txBody>
      </p:sp>
      <p:sp>
        <p:nvSpPr>
          <p:cNvPr id="1033" name="Google Shape;1033;p21"/>
          <p:cNvSpPr txBox="1"/>
          <p:nvPr/>
        </p:nvSpPr>
        <p:spPr>
          <a:xfrm>
            <a:off x="2370259" y="3271156"/>
            <a:ext cx="149111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C00000"/>
                </a:solidFill>
                <a:latin typeface="Arial Narrow"/>
                <a:ea typeface="Arial Narrow"/>
                <a:cs typeface="Arial Narrow"/>
                <a:sym typeface="Arial Narrow"/>
              </a:rPr>
              <a:t>3,56 * cada 100 mil</a:t>
            </a:r>
            <a:endParaRPr/>
          </a:p>
        </p:txBody>
      </p:sp>
      <p:sp>
        <p:nvSpPr>
          <p:cNvPr id="1034" name="Google Shape;1034;p21"/>
          <p:cNvSpPr txBox="1"/>
          <p:nvPr/>
        </p:nvSpPr>
        <p:spPr>
          <a:xfrm>
            <a:off x="4083293" y="2911116"/>
            <a:ext cx="1605389"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Casos confirmados por laboratorio de intoxicación por metanol</a:t>
            </a:r>
            <a:endParaRPr sz="1050" b="1">
              <a:solidFill>
                <a:schemeClr val="dk1"/>
              </a:solidFill>
              <a:latin typeface="Arial Narrow"/>
              <a:ea typeface="Arial Narrow"/>
              <a:cs typeface="Arial Narrow"/>
              <a:sym typeface="Arial Narrow"/>
            </a:endParaRPr>
          </a:p>
        </p:txBody>
      </p:sp>
      <p:sp>
        <p:nvSpPr>
          <p:cNvPr id="1035" name="Google Shape;1035;p21"/>
          <p:cNvSpPr txBox="1"/>
          <p:nvPr/>
        </p:nvSpPr>
        <p:spPr>
          <a:xfrm>
            <a:off x="4703339" y="3449170"/>
            <a:ext cx="39786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C00000"/>
                </a:solidFill>
                <a:latin typeface="Arial Narrow"/>
                <a:ea typeface="Arial Narrow"/>
                <a:cs typeface="Arial Narrow"/>
                <a:sym typeface="Arial Narrow"/>
              </a:rPr>
              <a:t>0%</a:t>
            </a:r>
            <a:endParaRPr/>
          </a:p>
        </p:txBody>
      </p:sp>
      <p:sp>
        <p:nvSpPr>
          <p:cNvPr id="1036" name="Google Shape;1036;p21"/>
          <p:cNvSpPr/>
          <p:nvPr/>
        </p:nvSpPr>
        <p:spPr>
          <a:xfrm>
            <a:off x="2235549" y="2533188"/>
            <a:ext cx="4965349" cy="37513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37" name="Google Shape;1037;p21"/>
          <p:cNvGrpSpPr/>
          <p:nvPr/>
        </p:nvGrpSpPr>
        <p:grpSpPr>
          <a:xfrm>
            <a:off x="2424996" y="2603074"/>
            <a:ext cx="3446504" cy="276999"/>
            <a:chOff x="2448322" y="74775"/>
            <a:chExt cx="3446504" cy="276999"/>
          </a:xfrm>
        </p:grpSpPr>
        <p:sp>
          <p:nvSpPr>
            <p:cNvPr id="1038" name="Google Shape;1038;p2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39" name="Google Shape;1039;p21"/>
            <p:cNvCxnSpPr>
              <a:stCxn id="103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040" name="Google Shape;1040;p2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1041" name="Google Shape;1041;p21"/>
          <p:cNvSpPr txBox="1"/>
          <p:nvPr/>
        </p:nvSpPr>
        <p:spPr>
          <a:xfrm>
            <a:off x="5894826" y="2920771"/>
            <a:ext cx="1282226"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brotes en población confinada</a:t>
            </a:r>
            <a:endParaRPr sz="1050" b="1">
              <a:solidFill>
                <a:schemeClr val="dk1"/>
              </a:solidFill>
              <a:latin typeface="Arial Narrow"/>
              <a:ea typeface="Arial Narrow"/>
              <a:cs typeface="Arial Narrow"/>
              <a:sym typeface="Arial Narrow"/>
            </a:endParaRPr>
          </a:p>
        </p:txBody>
      </p:sp>
      <p:pic>
        <p:nvPicPr>
          <p:cNvPr id="1042" name="Google Shape;1042;p21"/>
          <p:cNvPicPr preferRelativeResize="0"/>
          <p:nvPr/>
        </p:nvPicPr>
        <p:blipFill rotWithShape="1">
          <a:blip r:embed="rId7">
            <a:alphaModFix/>
          </a:blip>
          <a:srcRect t="14231"/>
          <a:stretch/>
        </p:blipFill>
        <p:spPr>
          <a:xfrm>
            <a:off x="4270803" y="4456042"/>
            <a:ext cx="508027" cy="482577"/>
          </a:xfrm>
          <a:prstGeom prst="rect">
            <a:avLst/>
          </a:prstGeom>
          <a:noFill/>
          <a:ln>
            <a:noFill/>
          </a:ln>
        </p:spPr>
      </p:pic>
      <p:pic>
        <p:nvPicPr>
          <p:cNvPr id="1043" name="Google Shape;1043;p21"/>
          <p:cNvPicPr preferRelativeResize="0"/>
          <p:nvPr/>
        </p:nvPicPr>
        <p:blipFill rotWithShape="1">
          <a:blip r:embed="rId8">
            <a:alphaModFix/>
          </a:blip>
          <a:srcRect/>
          <a:stretch/>
        </p:blipFill>
        <p:spPr>
          <a:xfrm>
            <a:off x="5094423" y="4375173"/>
            <a:ext cx="458010" cy="520466"/>
          </a:xfrm>
          <a:prstGeom prst="rect">
            <a:avLst/>
          </a:prstGeom>
          <a:noFill/>
          <a:ln>
            <a:noFill/>
          </a:ln>
        </p:spPr>
      </p:pic>
      <p:pic>
        <p:nvPicPr>
          <p:cNvPr id="1044" name="Google Shape;1044;p21"/>
          <p:cNvPicPr preferRelativeResize="0"/>
          <p:nvPr/>
        </p:nvPicPr>
        <p:blipFill rotWithShape="1">
          <a:blip r:embed="rId9">
            <a:alphaModFix/>
          </a:blip>
          <a:srcRect/>
          <a:stretch/>
        </p:blipFill>
        <p:spPr>
          <a:xfrm>
            <a:off x="6151745" y="4189418"/>
            <a:ext cx="935931" cy="713784"/>
          </a:xfrm>
          <a:prstGeom prst="rect">
            <a:avLst/>
          </a:prstGeom>
          <a:noFill/>
          <a:ln>
            <a:noFill/>
          </a:ln>
        </p:spPr>
      </p:pic>
      <p:pic>
        <p:nvPicPr>
          <p:cNvPr id="1045" name="Google Shape;1045;p21"/>
          <p:cNvPicPr preferRelativeResize="0"/>
          <p:nvPr/>
        </p:nvPicPr>
        <p:blipFill rotWithShape="1">
          <a:blip r:embed="rId10">
            <a:alphaModFix/>
          </a:blip>
          <a:srcRect/>
          <a:stretch/>
        </p:blipFill>
        <p:spPr>
          <a:xfrm>
            <a:off x="3802389" y="6025389"/>
            <a:ext cx="642392" cy="636332"/>
          </a:xfrm>
          <a:prstGeom prst="rect">
            <a:avLst/>
          </a:prstGeom>
          <a:noFill/>
          <a:ln>
            <a:noFill/>
          </a:ln>
        </p:spPr>
      </p:pic>
      <p:pic>
        <p:nvPicPr>
          <p:cNvPr id="1046" name="Google Shape;1046;p21"/>
          <p:cNvPicPr preferRelativeResize="0"/>
          <p:nvPr/>
        </p:nvPicPr>
        <p:blipFill rotWithShape="1">
          <a:blip r:embed="rId11">
            <a:alphaModFix/>
          </a:blip>
          <a:srcRect/>
          <a:stretch/>
        </p:blipFill>
        <p:spPr>
          <a:xfrm>
            <a:off x="4636123" y="6009827"/>
            <a:ext cx="623710" cy="601234"/>
          </a:xfrm>
          <a:prstGeom prst="rect">
            <a:avLst/>
          </a:prstGeom>
          <a:noFill/>
          <a:ln>
            <a:noFill/>
          </a:ln>
        </p:spPr>
      </p:pic>
      <p:grpSp>
        <p:nvGrpSpPr>
          <p:cNvPr id="1047" name="Google Shape;1047;p21"/>
          <p:cNvGrpSpPr/>
          <p:nvPr/>
        </p:nvGrpSpPr>
        <p:grpSpPr>
          <a:xfrm>
            <a:off x="3702805" y="6605790"/>
            <a:ext cx="823641" cy="882974"/>
            <a:chOff x="1073622" y="1243369"/>
            <a:chExt cx="823641" cy="882974"/>
          </a:xfrm>
        </p:grpSpPr>
        <p:sp>
          <p:nvSpPr>
            <p:cNvPr id="1048" name="Google Shape;1048;p21"/>
            <p:cNvSpPr/>
            <p:nvPr/>
          </p:nvSpPr>
          <p:spPr>
            <a:xfrm>
              <a:off x="1073622" y="1520368"/>
              <a:ext cx="781729"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60,22%</a:t>
              </a:r>
              <a:endParaRPr sz="1600" b="1">
                <a:solidFill>
                  <a:schemeClr val="dk1"/>
                </a:solidFill>
                <a:latin typeface="Arial Narrow"/>
                <a:ea typeface="Arial Narrow"/>
                <a:cs typeface="Arial Narrow"/>
                <a:sym typeface="Arial Narrow"/>
              </a:endParaRPr>
            </a:p>
          </p:txBody>
        </p:sp>
        <p:sp>
          <p:nvSpPr>
            <p:cNvPr id="1049" name="Google Shape;1049;p21"/>
            <p:cNvSpPr/>
            <p:nvPr/>
          </p:nvSpPr>
          <p:spPr>
            <a:xfrm>
              <a:off x="1180698" y="1243369"/>
              <a:ext cx="5501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Hogar</a:t>
              </a:r>
              <a:endParaRPr sz="1200" b="1" u="sng">
                <a:solidFill>
                  <a:srgbClr val="000000"/>
                </a:solidFill>
                <a:latin typeface="Arial Narrow"/>
                <a:ea typeface="Arial Narrow"/>
                <a:cs typeface="Arial Narrow"/>
                <a:sym typeface="Arial Narrow"/>
              </a:endParaRPr>
            </a:p>
          </p:txBody>
        </p:sp>
        <p:sp>
          <p:nvSpPr>
            <p:cNvPr id="1050" name="Google Shape;1050;p21"/>
            <p:cNvSpPr/>
            <p:nvPr/>
          </p:nvSpPr>
          <p:spPr>
            <a:xfrm>
              <a:off x="1073623" y="1849344"/>
              <a:ext cx="8236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56 casos</a:t>
              </a:r>
              <a:endParaRPr sz="1200">
                <a:solidFill>
                  <a:schemeClr val="dk1"/>
                </a:solidFill>
                <a:latin typeface="Calibri"/>
                <a:ea typeface="Calibri"/>
                <a:cs typeface="Calibri"/>
                <a:sym typeface="Calibri"/>
              </a:endParaRPr>
            </a:p>
          </p:txBody>
        </p:sp>
      </p:grpSp>
      <p:grpSp>
        <p:nvGrpSpPr>
          <p:cNvPr id="1051" name="Google Shape;1051;p21"/>
          <p:cNvGrpSpPr/>
          <p:nvPr/>
        </p:nvGrpSpPr>
        <p:grpSpPr>
          <a:xfrm>
            <a:off x="4013888" y="4872449"/>
            <a:ext cx="867545" cy="883043"/>
            <a:chOff x="1033171" y="8262441"/>
            <a:chExt cx="867545" cy="883043"/>
          </a:xfrm>
        </p:grpSpPr>
        <p:sp>
          <p:nvSpPr>
            <p:cNvPr id="1052" name="Google Shape;1052;p21"/>
            <p:cNvSpPr/>
            <p:nvPr/>
          </p:nvSpPr>
          <p:spPr>
            <a:xfrm>
              <a:off x="1073490" y="8535741"/>
              <a:ext cx="82684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9,68%</a:t>
              </a:r>
              <a:endParaRPr sz="1600" b="1">
                <a:solidFill>
                  <a:schemeClr val="dk1"/>
                </a:solidFill>
                <a:latin typeface="Arial Narrow"/>
                <a:ea typeface="Arial Narrow"/>
                <a:cs typeface="Arial Narrow"/>
                <a:sym typeface="Arial Narrow"/>
              </a:endParaRPr>
            </a:p>
          </p:txBody>
        </p:sp>
        <p:sp>
          <p:nvSpPr>
            <p:cNvPr id="1053" name="Google Shape;1053;p21"/>
            <p:cNvSpPr/>
            <p:nvPr/>
          </p:nvSpPr>
          <p:spPr>
            <a:xfrm>
              <a:off x="1033171" y="8262441"/>
              <a:ext cx="86754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5 a 18 años</a:t>
              </a:r>
              <a:endParaRPr sz="1200" b="1" u="sng">
                <a:solidFill>
                  <a:srgbClr val="000000"/>
                </a:solidFill>
                <a:latin typeface="Arial Narrow"/>
                <a:ea typeface="Arial Narrow"/>
                <a:cs typeface="Arial Narrow"/>
                <a:sym typeface="Arial Narrow"/>
              </a:endParaRPr>
            </a:p>
          </p:txBody>
        </p:sp>
        <p:sp>
          <p:nvSpPr>
            <p:cNvPr id="1054" name="Google Shape;1054;p21"/>
            <p:cNvSpPr/>
            <p:nvPr/>
          </p:nvSpPr>
          <p:spPr>
            <a:xfrm>
              <a:off x="1146985" y="8868485"/>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9 casos</a:t>
              </a:r>
              <a:endParaRPr sz="1200">
                <a:solidFill>
                  <a:schemeClr val="dk1"/>
                </a:solidFill>
                <a:latin typeface="Calibri"/>
                <a:ea typeface="Calibri"/>
                <a:cs typeface="Calibri"/>
                <a:sym typeface="Calibri"/>
              </a:endParaRPr>
            </a:p>
          </p:txBody>
        </p:sp>
      </p:grpSp>
      <p:pic>
        <p:nvPicPr>
          <p:cNvPr id="1055" name="Google Shape;1055;p21"/>
          <p:cNvPicPr preferRelativeResize="0"/>
          <p:nvPr/>
        </p:nvPicPr>
        <p:blipFill rotWithShape="1">
          <a:blip r:embed="rId12">
            <a:alphaModFix/>
          </a:blip>
          <a:srcRect/>
          <a:stretch/>
        </p:blipFill>
        <p:spPr>
          <a:xfrm>
            <a:off x="6454409" y="5996223"/>
            <a:ext cx="687960" cy="663390"/>
          </a:xfrm>
          <a:prstGeom prst="rect">
            <a:avLst/>
          </a:prstGeom>
          <a:noFill/>
          <a:ln>
            <a:noFill/>
          </a:ln>
        </p:spPr>
      </p:pic>
      <p:grpSp>
        <p:nvGrpSpPr>
          <p:cNvPr id="1056" name="Google Shape;1056;p21"/>
          <p:cNvGrpSpPr/>
          <p:nvPr/>
        </p:nvGrpSpPr>
        <p:grpSpPr>
          <a:xfrm>
            <a:off x="6383433" y="6588420"/>
            <a:ext cx="740068" cy="903208"/>
            <a:chOff x="5327048" y="1270665"/>
            <a:chExt cx="740068" cy="903208"/>
          </a:xfrm>
        </p:grpSpPr>
        <p:sp>
          <p:nvSpPr>
            <p:cNvPr id="1057" name="Google Shape;1057;p21"/>
            <p:cNvSpPr/>
            <p:nvPr/>
          </p:nvSpPr>
          <p:spPr>
            <a:xfrm>
              <a:off x="5327048"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6,45%</a:t>
              </a:r>
              <a:endParaRPr sz="1600" b="1">
                <a:solidFill>
                  <a:schemeClr val="dk1"/>
                </a:solidFill>
                <a:latin typeface="Arial Narrow"/>
                <a:ea typeface="Arial Narrow"/>
                <a:cs typeface="Arial Narrow"/>
                <a:sym typeface="Arial Narrow"/>
              </a:endParaRPr>
            </a:p>
          </p:txBody>
        </p:sp>
        <p:sp>
          <p:nvSpPr>
            <p:cNvPr id="1058" name="Google Shape;1058;p21"/>
            <p:cNvSpPr/>
            <p:nvPr/>
          </p:nvSpPr>
          <p:spPr>
            <a:xfrm>
              <a:off x="5338616" y="1270665"/>
              <a:ext cx="66986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Trabajo </a:t>
              </a:r>
              <a:endParaRPr sz="1200" b="1" u="sng">
                <a:solidFill>
                  <a:srgbClr val="000000"/>
                </a:solidFill>
                <a:latin typeface="Arial Narrow"/>
                <a:ea typeface="Arial Narrow"/>
                <a:cs typeface="Arial Narrow"/>
                <a:sym typeface="Arial Narrow"/>
              </a:endParaRPr>
            </a:p>
          </p:txBody>
        </p:sp>
        <p:sp>
          <p:nvSpPr>
            <p:cNvPr id="1059" name="Google Shape;1059;p21"/>
            <p:cNvSpPr/>
            <p:nvPr/>
          </p:nvSpPr>
          <p:spPr>
            <a:xfrm>
              <a:off x="5381754" y="189687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6 casos</a:t>
              </a:r>
              <a:endParaRPr sz="1200">
                <a:solidFill>
                  <a:schemeClr val="dk1"/>
                </a:solidFill>
                <a:latin typeface="Calibri"/>
                <a:ea typeface="Calibri"/>
                <a:cs typeface="Calibri"/>
                <a:sym typeface="Calibri"/>
              </a:endParaRPr>
            </a:p>
          </p:txBody>
        </p:sp>
      </p:grpSp>
      <p:pic>
        <p:nvPicPr>
          <p:cNvPr id="1060" name="Google Shape;1060;p21"/>
          <p:cNvPicPr preferRelativeResize="0"/>
          <p:nvPr/>
        </p:nvPicPr>
        <p:blipFill rotWithShape="1">
          <a:blip r:embed="rId13">
            <a:alphaModFix/>
          </a:blip>
          <a:srcRect/>
          <a:stretch/>
        </p:blipFill>
        <p:spPr>
          <a:xfrm>
            <a:off x="5600783" y="6036718"/>
            <a:ext cx="493788" cy="633211"/>
          </a:xfrm>
          <a:prstGeom prst="rect">
            <a:avLst/>
          </a:prstGeom>
          <a:noFill/>
          <a:ln>
            <a:noFill/>
          </a:ln>
        </p:spPr>
      </p:pic>
      <p:grpSp>
        <p:nvGrpSpPr>
          <p:cNvPr id="1061" name="Google Shape;1061;p21"/>
          <p:cNvGrpSpPr/>
          <p:nvPr/>
        </p:nvGrpSpPr>
        <p:grpSpPr>
          <a:xfrm>
            <a:off x="5309646" y="6613815"/>
            <a:ext cx="1144763" cy="895160"/>
            <a:chOff x="2420491" y="3162904"/>
            <a:chExt cx="1144763" cy="895160"/>
          </a:xfrm>
        </p:grpSpPr>
        <p:sp>
          <p:nvSpPr>
            <p:cNvPr id="1062" name="Google Shape;1062;p21"/>
            <p:cNvSpPr/>
            <p:nvPr/>
          </p:nvSpPr>
          <p:spPr>
            <a:xfrm>
              <a:off x="2559228" y="3431176"/>
              <a:ext cx="783633"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4,30%</a:t>
              </a:r>
              <a:endParaRPr sz="1600" b="1">
                <a:solidFill>
                  <a:schemeClr val="dk1"/>
                </a:solidFill>
                <a:latin typeface="Arial Narrow"/>
                <a:ea typeface="Arial Narrow"/>
                <a:cs typeface="Arial Narrow"/>
                <a:sym typeface="Arial Narrow"/>
              </a:endParaRPr>
            </a:p>
          </p:txBody>
        </p:sp>
        <p:sp>
          <p:nvSpPr>
            <p:cNvPr id="1063" name="Google Shape;1063;p21"/>
            <p:cNvSpPr/>
            <p:nvPr/>
          </p:nvSpPr>
          <p:spPr>
            <a:xfrm>
              <a:off x="2420491" y="3162904"/>
              <a:ext cx="114476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Bares/Tabernas</a:t>
              </a:r>
              <a:endParaRPr sz="1200" b="1" u="sng">
                <a:solidFill>
                  <a:srgbClr val="000000"/>
                </a:solidFill>
                <a:latin typeface="Arial Narrow"/>
                <a:ea typeface="Arial Narrow"/>
                <a:cs typeface="Arial Narrow"/>
                <a:sym typeface="Arial Narrow"/>
              </a:endParaRPr>
            </a:p>
          </p:txBody>
        </p:sp>
        <p:sp>
          <p:nvSpPr>
            <p:cNvPr id="1064" name="Google Shape;1064;p21"/>
            <p:cNvSpPr/>
            <p:nvPr/>
          </p:nvSpPr>
          <p:spPr>
            <a:xfrm>
              <a:off x="2606048" y="3781065"/>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4 casos</a:t>
              </a:r>
              <a:endParaRPr sz="1200">
                <a:solidFill>
                  <a:schemeClr val="dk1"/>
                </a:solidFill>
                <a:latin typeface="Calibri"/>
                <a:ea typeface="Calibri"/>
                <a:cs typeface="Calibri"/>
                <a:sym typeface="Calibri"/>
              </a:endParaRPr>
            </a:p>
          </p:txBody>
        </p:sp>
      </p:grpSp>
      <p:sp>
        <p:nvSpPr>
          <p:cNvPr id="1065" name="Google Shape;1065;p21"/>
          <p:cNvSpPr txBox="1"/>
          <p:nvPr/>
        </p:nvSpPr>
        <p:spPr>
          <a:xfrm>
            <a:off x="5902928" y="3440403"/>
            <a:ext cx="123944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C00000"/>
                </a:solidFill>
                <a:latin typeface="Arial Narrow"/>
                <a:ea typeface="Arial Narrow"/>
                <a:cs typeface="Arial Narrow"/>
                <a:sym typeface="Arial Narrow"/>
              </a:rPr>
              <a:t>No hubo casos</a:t>
            </a:r>
            <a:endParaRPr/>
          </a:p>
        </p:txBody>
      </p:sp>
      <p:grpSp>
        <p:nvGrpSpPr>
          <p:cNvPr id="1066" name="Google Shape;1066;p21"/>
          <p:cNvGrpSpPr/>
          <p:nvPr/>
        </p:nvGrpSpPr>
        <p:grpSpPr>
          <a:xfrm>
            <a:off x="2405662" y="4024402"/>
            <a:ext cx="2480324" cy="436842"/>
            <a:chOff x="3054754" y="484500"/>
            <a:chExt cx="2375609" cy="436842"/>
          </a:xfrm>
        </p:grpSpPr>
        <p:sp>
          <p:nvSpPr>
            <p:cNvPr id="1067" name="Google Shape;1067;p2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68" name="Google Shape;1068;p21"/>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 y Edad</a:t>
              </a:r>
              <a:endParaRPr sz="1400" b="1">
                <a:solidFill>
                  <a:schemeClr val="dk1"/>
                </a:solidFill>
                <a:latin typeface="Arial Narrow"/>
                <a:ea typeface="Arial Narrow"/>
                <a:cs typeface="Arial Narrow"/>
                <a:sym typeface="Arial Narrow"/>
              </a:endParaRPr>
            </a:p>
          </p:txBody>
        </p:sp>
      </p:grpSp>
      <p:grpSp>
        <p:nvGrpSpPr>
          <p:cNvPr id="1069" name="Google Shape;1069;p21"/>
          <p:cNvGrpSpPr/>
          <p:nvPr/>
        </p:nvGrpSpPr>
        <p:grpSpPr>
          <a:xfrm>
            <a:off x="3861366" y="5640349"/>
            <a:ext cx="3281002" cy="436842"/>
            <a:chOff x="3054754" y="484500"/>
            <a:chExt cx="2375609" cy="436842"/>
          </a:xfrm>
        </p:grpSpPr>
        <p:sp>
          <p:nvSpPr>
            <p:cNvPr id="1070" name="Google Shape;1070;p2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71" name="Google Shape;1071;p21"/>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Lugar de exposición</a:t>
              </a:r>
              <a:endParaRPr sz="1400" b="1">
                <a:solidFill>
                  <a:schemeClr val="dk1"/>
                </a:solidFill>
                <a:latin typeface="Arial Narrow"/>
                <a:ea typeface="Arial Narrow"/>
                <a:cs typeface="Arial Narrow"/>
                <a:sym typeface="Arial Narrow"/>
              </a:endParaRPr>
            </a:p>
          </p:txBody>
        </p:sp>
      </p:grpSp>
      <p:sp>
        <p:nvSpPr>
          <p:cNvPr id="1072" name="Google Shape;1072;p21"/>
          <p:cNvSpPr/>
          <p:nvPr/>
        </p:nvSpPr>
        <p:spPr>
          <a:xfrm>
            <a:off x="-11503" y="8429079"/>
            <a:ext cx="7135004"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rgbClr val="FF0000"/>
                </a:solidFill>
                <a:latin typeface="Arial Narrow"/>
                <a:ea typeface="Arial Narrow"/>
                <a:cs typeface="Arial Narrow"/>
                <a:sym typeface="Arial Narrow"/>
              </a:rPr>
              <a:t>El comportamiento de la notificación tuvo una disminución del 21,19% respecto al mismo periodo del año anterior.</a:t>
            </a:r>
            <a:endParaRPr/>
          </a:p>
          <a:p>
            <a:pPr marL="0" marR="0" lvl="0" indent="0" algn="just" rtl="0">
              <a:spcBef>
                <a:spcPts val="0"/>
              </a:spcBef>
              <a:spcAft>
                <a:spcPts val="0"/>
              </a:spcAft>
              <a:buNone/>
            </a:pPr>
            <a:r>
              <a:rPr lang="es-ES" sz="1200">
                <a:solidFill>
                  <a:srgbClr val="FF0000"/>
                </a:solidFill>
                <a:latin typeface="Arial Narrow"/>
                <a:ea typeface="Arial Narrow"/>
                <a:cs typeface="Arial Narrow"/>
                <a:sym typeface="Arial Narrow"/>
              </a:rPr>
              <a:t>Alrededor del 46,24% de las notificaciones relacionadas con las intoxicaciones corresponden aquellas notificadas por sustancias psicoactivas, principalmente en los hombres y dichas exposiciones ocurrieron en el hogar. </a:t>
            </a:r>
            <a:endParaRPr sz="1200">
              <a:solidFill>
                <a:srgbClr val="FF0000"/>
              </a:solidFill>
              <a:latin typeface="Arial Narrow"/>
              <a:ea typeface="Arial Narrow"/>
              <a:cs typeface="Arial Narrow"/>
              <a:sym typeface="Arial Narrow"/>
            </a:endParaRPr>
          </a:p>
        </p:txBody>
      </p:sp>
      <p:sp>
        <p:nvSpPr>
          <p:cNvPr id="1073" name="Google Shape;1073;p21"/>
          <p:cNvSpPr/>
          <p:nvPr/>
        </p:nvSpPr>
        <p:spPr>
          <a:xfrm>
            <a:off x="-1849" y="8013308"/>
            <a:ext cx="7200900" cy="310824"/>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74" name="Google Shape;1074;p21"/>
          <p:cNvGrpSpPr/>
          <p:nvPr/>
        </p:nvGrpSpPr>
        <p:grpSpPr>
          <a:xfrm>
            <a:off x="93859" y="8056850"/>
            <a:ext cx="3446504" cy="276999"/>
            <a:chOff x="2448322" y="33831"/>
            <a:chExt cx="3446504" cy="276999"/>
          </a:xfrm>
        </p:grpSpPr>
        <p:sp>
          <p:nvSpPr>
            <p:cNvPr id="1075" name="Google Shape;1075;p21"/>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76" name="Google Shape;1076;p21"/>
            <p:cNvCxnSpPr>
              <a:stCxn id="1075"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1077" name="Google Shape;1077;p21"/>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grpSp>
        <p:nvGrpSpPr>
          <p:cNvPr id="1078" name="Google Shape;1078;p21"/>
          <p:cNvGrpSpPr/>
          <p:nvPr/>
        </p:nvGrpSpPr>
        <p:grpSpPr>
          <a:xfrm>
            <a:off x="3132745" y="4419182"/>
            <a:ext cx="808955" cy="1377146"/>
            <a:chOff x="1708524" y="1209162"/>
            <a:chExt cx="988930" cy="1830651"/>
          </a:xfrm>
        </p:grpSpPr>
        <p:sp>
          <p:nvSpPr>
            <p:cNvPr id="1079" name="Google Shape;1079;p21"/>
            <p:cNvSpPr/>
            <p:nvPr/>
          </p:nvSpPr>
          <p:spPr>
            <a:xfrm>
              <a:off x="1708524" y="2181418"/>
              <a:ext cx="966980" cy="442799"/>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40,86%</a:t>
              </a:r>
              <a:endParaRPr sz="1600" b="1">
                <a:solidFill>
                  <a:schemeClr val="dk1"/>
                </a:solidFill>
                <a:latin typeface="Arial Narrow"/>
                <a:ea typeface="Arial Narrow"/>
                <a:cs typeface="Arial Narrow"/>
                <a:sym typeface="Arial Narrow"/>
              </a:endParaRPr>
            </a:p>
          </p:txBody>
        </p:sp>
        <p:sp>
          <p:nvSpPr>
            <p:cNvPr id="1080" name="Google Shape;1080;p21"/>
            <p:cNvSpPr/>
            <p:nvPr/>
          </p:nvSpPr>
          <p:spPr>
            <a:xfrm>
              <a:off x="1715245" y="1803779"/>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1081" name="Google Shape;1081;p21"/>
            <p:cNvSpPr/>
            <p:nvPr/>
          </p:nvSpPr>
          <p:spPr>
            <a:xfrm>
              <a:off x="1817186" y="2671596"/>
              <a:ext cx="880268" cy="3682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38 casos</a:t>
              </a:r>
              <a:endParaRPr sz="1200">
                <a:solidFill>
                  <a:schemeClr val="dk1"/>
                </a:solidFill>
                <a:latin typeface="Calibri"/>
                <a:ea typeface="Calibri"/>
                <a:cs typeface="Calibri"/>
                <a:sym typeface="Calibri"/>
              </a:endParaRPr>
            </a:p>
          </p:txBody>
        </p:sp>
        <p:pic>
          <p:nvPicPr>
            <p:cNvPr id="1082" name="Google Shape;1082;p21"/>
            <p:cNvPicPr preferRelativeResize="0"/>
            <p:nvPr/>
          </p:nvPicPr>
          <p:blipFill rotWithShape="1">
            <a:blip r:embed="rId6">
              <a:alphaModFix/>
            </a:blip>
            <a:srcRect l="29313" t="7366" r="56038"/>
            <a:stretch/>
          </p:blipFill>
          <p:spPr>
            <a:xfrm>
              <a:off x="1875394" y="1209162"/>
              <a:ext cx="530003" cy="699844"/>
            </a:xfrm>
            <a:prstGeom prst="rect">
              <a:avLst/>
            </a:prstGeom>
            <a:noFill/>
            <a:ln>
              <a:noFill/>
            </a:ln>
          </p:spPr>
        </p:pic>
      </p:grpSp>
      <p:pic>
        <p:nvPicPr>
          <p:cNvPr id="1083" name="Google Shape;1083;p21"/>
          <p:cNvPicPr preferRelativeResize="0"/>
          <p:nvPr/>
        </p:nvPicPr>
        <p:blipFill rotWithShape="1">
          <a:blip r:embed="rId14">
            <a:alphaModFix/>
          </a:blip>
          <a:srcRect/>
          <a:stretch/>
        </p:blipFill>
        <p:spPr>
          <a:xfrm>
            <a:off x="2186700" y="344265"/>
            <a:ext cx="4990351" cy="1774810"/>
          </a:xfrm>
          <a:prstGeom prst="rect">
            <a:avLst/>
          </a:prstGeom>
          <a:noFill/>
          <a:ln>
            <a:noFill/>
          </a:ln>
        </p:spPr>
      </p:pic>
      <p:pic>
        <p:nvPicPr>
          <p:cNvPr id="1084" name="Google Shape;1084;p21"/>
          <p:cNvPicPr preferRelativeResize="0"/>
          <p:nvPr/>
        </p:nvPicPr>
        <p:blipFill rotWithShape="1">
          <a:blip r:embed="rId15">
            <a:alphaModFix/>
          </a:blip>
          <a:srcRect/>
          <a:stretch/>
        </p:blipFill>
        <p:spPr>
          <a:xfrm>
            <a:off x="1354" y="5704127"/>
            <a:ext cx="3665626" cy="200733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pic>
        <p:nvPicPr>
          <p:cNvPr id="1089" name="Google Shape;1089;p22"/>
          <p:cNvPicPr preferRelativeResize="0"/>
          <p:nvPr/>
        </p:nvPicPr>
        <p:blipFill rotWithShape="1">
          <a:blip r:embed="rId3">
            <a:alphaModFix/>
          </a:blip>
          <a:srcRect t="75483"/>
          <a:stretch/>
        </p:blipFill>
        <p:spPr>
          <a:xfrm>
            <a:off x="568" y="4771410"/>
            <a:ext cx="2180731" cy="1439461"/>
          </a:xfrm>
          <a:prstGeom prst="rect">
            <a:avLst/>
          </a:prstGeom>
          <a:noFill/>
          <a:ln>
            <a:noFill/>
          </a:ln>
        </p:spPr>
      </p:pic>
      <p:pic>
        <p:nvPicPr>
          <p:cNvPr id="1090" name="Google Shape;1090;p22"/>
          <p:cNvPicPr preferRelativeResize="0"/>
          <p:nvPr/>
        </p:nvPicPr>
        <p:blipFill rotWithShape="1">
          <a:blip r:embed="rId4">
            <a:alphaModFix/>
          </a:blip>
          <a:srcRect/>
          <a:stretch/>
        </p:blipFill>
        <p:spPr>
          <a:xfrm>
            <a:off x="-14180" y="0"/>
            <a:ext cx="2166585" cy="2824178"/>
          </a:xfrm>
          <a:prstGeom prst="rect">
            <a:avLst/>
          </a:prstGeom>
          <a:noFill/>
          <a:ln>
            <a:noFill/>
          </a:ln>
        </p:spPr>
      </p:pic>
      <p:pic>
        <p:nvPicPr>
          <p:cNvPr id="1091" name="Google Shape;1091;p22"/>
          <p:cNvPicPr preferRelativeResize="0"/>
          <p:nvPr/>
        </p:nvPicPr>
        <p:blipFill rotWithShape="1">
          <a:blip r:embed="rId3">
            <a:alphaModFix/>
          </a:blip>
          <a:srcRect t="51431"/>
          <a:stretch/>
        </p:blipFill>
        <p:spPr>
          <a:xfrm>
            <a:off x="0" y="2824178"/>
            <a:ext cx="2180731" cy="2851629"/>
          </a:xfrm>
          <a:prstGeom prst="rect">
            <a:avLst/>
          </a:prstGeom>
          <a:noFill/>
          <a:ln>
            <a:noFill/>
          </a:ln>
        </p:spPr>
      </p:pic>
      <p:sp>
        <p:nvSpPr>
          <p:cNvPr id="1092" name="Google Shape;1092;p22"/>
          <p:cNvSpPr txBox="1"/>
          <p:nvPr/>
        </p:nvSpPr>
        <p:spPr>
          <a:xfrm>
            <a:off x="-28154" y="2367583"/>
            <a:ext cx="225149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01 - 2023</a:t>
            </a:r>
            <a:endParaRPr sz="1200" b="1">
              <a:solidFill>
                <a:schemeClr val="dk1"/>
              </a:solidFill>
              <a:latin typeface="Arial Narrow"/>
              <a:ea typeface="Arial Narrow"/>
              <a:cs typeface="Arial Narrow"/>
              <a:sym typeface="Arial Narrow"/>
            </a:endParaRPr>
          </a:p>
        </p:txBody>
      </p:sp>
      <p:grpSp>
        <p:nvGrpSpPr>
          <p:cNvPr id="1093" name="Google Shape;1093;p22"/>
          <p:cNvGrpSpPr/>
          <p:nvPr/>
        </p:nvGrpSpPr>
        <p:grpSpPr>
          <a:xfrm>
            <a:off x="144066" y="4161193"/>
            <a:ext cx="1892650" cy="488476"/>
            <a:chOff x="2397524" y="3379972"/>
            <a:chExt cx="4508500" cy="904875"/>
          </a:xfrm>
        </p:grpSpPr>
        <p:pic>
          <p:nvPicPr>
            <p:cNvPr id="1094" name="Google Shape;1094;p22"/>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095" name="Google Shape;1095;p22"/>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29</a:t>
              </a:r>
              <a:endParaRPr sz="1800" b="1">
                <a:solidFill>
                  <a:schemeClr val="dk1"/>
                </a:solidFill>
                <a:latin typeface="Arial Narrow"/>
                <a:ea typeface="Arial Narrow"/>
                <a:cs typeface="Arial Narrow"/>
                <a:sym typeface="Arial Narrow"/>
              </a:endParaRPr>
            </a:p>
          </p:txBody>
        </p:sp>
      </p:grpSp>
      <p:grpSp>
        <p:nvGrpSpPr>
          <p:cNvPr id="1096" name="Google Shape;1096;p22"/>
          <p:cNvGrpSpPr/>
          <p:nvPr/>
        </p:nvGrpSpPr>
        <p:grpSpPr>
          <a:xfrm>
            <a:off x="2448322" y="74775"/>
            <a:ext cx="3446504" cy="276999"/>
            <a:chOff x="2448322" y="74775"/>
            <a:chExt cx="3446504" cy="276999"/>
          </a:xfrm>
        </p:grpSpPr>
        <p:sp>
          <p:nvSpPr>
            <p:cNvPr id="1097" name="Google Shape;1097;p2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98" name="Google Shape;1098;p22"/>
            <p:cNvCxnSpPr>
              <a:stCxn id="109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099" name="Google Shape;1099;p2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sp>
        <p:nvSpPr>
          <p:cNvPr id="1100" name="Google Shape;1100;p2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22</a:t>
            </a:r>
            <a:endParaRPr sz="1050" b="1">
              <a:solidFill>
                <a:schemeClr val="dk1"/>
              </a:solidFill>
              <a:latin typeface="Arial Narrow"/>
              <a:ea typeface="Arial Narrow"/>
              <a:cs typeface="Arial Narrow"/>
              <a:sym typeface="Arial Narrow"/>
            </a:endParaRPr>
          </a:p>
        </p:txBody>
      </p:sp>
      <p:sp>
        <p:nvSpPr>
          <p:cNvPr id="1101" name="Google Shape;1101;p22"/>
          <p:cNvSpPr txBox="1">
            <a:spLocks noGrp="1"/>
          </p:cNvSpPr>
          <p:nvPr>
            <p:ph type="ctrTitle"/>
          </p:nvPr>
        </p:nvSpPr>
        <p:spPr>
          <a:xfrm>
            <a:off x="-28154" y="14590"/>
            <a:ext cx="2208885" cy="1323439"/>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Enfermedad transmitida por alimentos ETA</a:t>
            </a:r>
            <a:br>
              <a:rPr lang="es-ES" sz="2000" b="1">
                <a:solidFill>
                  <a:srgbClr val="C00000"/>
                </a:solidFill>
                <a:latin typeface="Arial Narrow"/>
                <a:ea typeface="Arial Narrow"/>
                <a:cs typeface="Arial Narrow"/>
                <a:sym typeface="Arial Narrow"/>
              </a:rPr>
            </a:br>
            <a:endParaRPr sz="2000" b="1">
              <a:solidFill>
                <a:srgbClr val="C00000"/>
              </a:solidFill>
              <a:latin typeface="Arial Narrow"/>
              <a:ea typeface="Arial Narrow"/>
              <a:cs typeface="Arial Narrow"/>
              <a:sym typeface="Arial Narrow"/>
            </a:endParaRPr>
          </a:p>
        </p:txBody>
      </p:sp>
      <p:pic>
        <p:nvPicPr>
          <p:cNvPr id="1102" name="Google Shape;1102;p22"/>
          <p:cNvPicPr preferRelativeResize="0"/>
          <p:nvPr/>
        </p:nvPicPr>
        <p:blipFill rotWithShape="1">
          <a:blip r:embed="rId6">
            <a:alphaModFix/>
          </a:blip>
          <a:srcRect/>
          <a:stretch/>
        </p:blipFill>
        <p:spPr>
          <a:xfrm>
            <a:off x="288082" y="1043608"/>
            <a:ext cx="1519238" cy="1323975"/>
          </a:xfrm>
          <a:prstGeom prst="rect">
            <a:avLst/>
          </a:prstGeom>
          <a:noFill/>
          <a:ln>
            <a:noFill/>
          </a:ln>
        </p:spPr>
      </p:pic>
      <p:sp>
        <p:nvSpPr>
          <p:cNvPr id="1103" name="Google Shape;1103;p22"/>
          <p:cNvSpPr/>
          <p:nvPr/>
        </p:nvSpPr>
        <p:spPr>
          <a:xfrm>
            <a:off x="2152405" y="4950692"/>
            <a:ext cx="4895141"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000">
                <a:solidFill>
                  <a:schemeClr val="dk1"/>
                </a:solidFill>
                <a:latin typeface="Arial Narrow"/>
                <a:ea typeface="Arial Narrow"/>
                <a:cs typeface="Arial Narrow"/>
                <a:sym typeface="Arial Narrow"/>
              </a:rPr>
              <a:t>Figura. Mapa temático de densidad de ETA. Medellín, a Periodo epidemiológico 01 acumulado  de  2023.</a:t>
            </a:r>
            <a:endParaRPr sz="1000" b="1">
              <a:solidFill>
                <a:schemeClr val="dk1"/>
              </a:solidFill>
              <a:latin typeface="Arial Narrow"/>
              <a:ea typeface="Arial Narrow"/>
              <a:cs typeface="Arial Narrow"/>
              <a:sym typeface="Arial Narrow"/>
            </a:endParaRPr>
          </a:p>
        </p:txBody>
      </p:sp>
      <p:sp>
        <p:nvSpPr>
          <p:cNvPr id="1104" name="Google Shape;1104;p22"/>
          <p:cNvSpPr/>
          <p:nvPr/>
        </p:nvSpPr>
        <p:spPr>
          <a:xfrm>
            <a:off x="-16570" y="622818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05" name="Google Shape;1105;p22"/>
          <p:cNvGrpSpPr/>
          <p:nvPr/>
        </p:nvGrpSpPr>
        <p:grpSpPr>
          <a:xfrm>
            <a:off x="260834" y="6355360"/>
            <a:ext cx="3446504" cy="276999"/>
            <a:chOff x="2448322" y="74775"/>
            <a:chExt cx="3446504" cy="276999"/>
          </a:xfrm>
        </p:grpSpPr>
        <p:sp>
          <p:nvSpPr>
            <p:cNvPr id="1106" name="Google Shape;1106;p2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07" name="Google Shape;1107;p22"/>
            <p:cNvCxnSpPr>
              <a:stCxn id="110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108" name="Google Shape;1108;p2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grpSp>
        <p:nvGrpSpPr>
          <p:cNvPr id="1109" name="Google Shape;1109;p22"/>
          <p:cNvGrpSpPr/>
          <p:nvPr/>
        </p:nvGrpSpPr>
        <p:grpSpPr>
          <a:xfrm>
            <a:off x="473331" y="6875809"/>
            <a:ext cx="813184" cy="1573268"/>
            <a:chOff x="1059074" y="553075"/>
            <a:chExt cx="813184" cy="1573268"/>
          </a:xfrm>
        </p:grpSpPr>
        <p:pic>
          <p:nvPicPr>
            <p:cNvPr id="1110" name="Google Shape;1110;p22"/>
            <p:cNvPicPr preferRelativeResize="0"/>
            <p:nvPr/>
          </p:nvPicPr>
          <p:blipFill rotWithShape="1">
            <a:blip r:embed="rId7">
              <a:alphaModFix/>
            </a:blip>
            <a:srcRect t="10614" r="84474"/>
            <a:stretch/>
          </p:blipFill>
          <p:spPr>
            <a:xfrm>
              <a:off x="1131620" y="553075"/>
              <a:ext cx="737696" cy="720656"/>
            </a:xfrm>
            <a:prstGeom prst="rect">
              <a:avLst/>
            </a:prstGeom>
            <a:noFill/>
            <a:ln>
              <a:noFill/>
            </a:ln>
          </p:spPr>
        </p:pic>
        <p:sp>
          <p:nvSpPr>
            <p:cNvPr id="1111" name="Google Shape;1111;p22"/>
            <p:cNvSpPr/>
            <p:nvPr/>
          </p:nvSpPr>
          <p:spPr>
            <a:xfrm>
              <a:off x="1059074" y="1520368"/>
              <a:ext cx="796277"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55,17%</a:t>
              </a:r>
              <a:endParaRPr sz="1600" b="1">
                <a:solidFill>
                  <a:schemeClr val="dk1"/>
                </a:solidFill>
                <a:latin typeface="Arial Narrow"/>
                <a:ea typeface="Arial Narrow"/>
                <a:cs typeface="Arial Narrow"/>
                <a:sym typeface="Arial Narrow"/>
              </a:endParaRPr>
            </a:p>
          </p:txBody>
        </p:sp>
        <p:sp>
          <p:nvSpPr>
            <p:cNvPr id="1112" name="Google Shape;1112;p22"/>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1113" name="Google Shape;1113;p22"/>
            <p:cNvSpPr/>
            <p:nvPr/>
          </p:nvSpPr>
          <p:spPr>
            <a:xfrm>
              <a:off x="1141927" y="1849344"/>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16 casos</a:t>
              </a:r>
              <a:endParaRPr sz="1200">
                <a:solidFill>
                  <a:schemeClr val="dk1"/>
                </a:solidFill>
                <a:latin typeface="Calibri"/>
                <a:ea typeface="Calibri"/>
                <a:cs typeface="Calibri"/>
                <a:sym typeface="Calibri"/>
              </a:endParaRPr>
            </a:p>
          </p:txBody>
        </p:sp>
      </p:grpSp>
      <p:grpSp>
        <p:nvGrpSpPr>
          <p:cNvPr id="1114" name="Google Shape;1114;p22"/>
          <p:cNvGrpSpPr/>
          <p:nvPr/>
        </p:nvGrpSpPr>
        <p:grpSpPr>
          <a:xfrm>
            <a:off x="1352672" y="6885689"/>
            <a:ext cx="826373" cy="1582088"/>
            <a:chOff x="3159269" y="6660232"/>
            <a:chExt cx="826373" cy="1582088"/>
          </a:xfrm>
        </p:grpSpPr>
        <p:sp>
          <p:nvSpPr>
            <p:cNvPr id="1115" name="Google Shape;1115;p22"/>
            <p:cNvSpPr/>
            <p:nvPr/>
          </p:nvSpPr>
          <p:spPr>
            <a:xfrm>
              <a:off x="3171391" y="7613877"/>
              <a:ext cx="79514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44,83%</a:t>
              </a:r>
              <a:endParaRPr sz="1600" b="1">
                <a:solidFill>
                  <a:schemeClr val="dk1"/>
                </a:solidFill>
                <a:latin typeface="Arial Narrow"/>
                <a:ea typeface="Arial Narrow"/>
                <a:cs typeface="Arial Narrow"/>
                <a:sym typeface="Arial Narrow"/>
              </a:endParaRPr>
            </a:p>
          </p:txBody>
        </p:sp>
        <p:sp>
          <p:nvSpPr>
            <p:cNvPr id="1116" name="Google Shape;1116;p22"/>
            <p:cNvSpPr/>
            <p:nvPr/>
          </p:nvSpPr>
          <p:spPr>
            <a:xfrm>
              <a:off x="3204659" y="7340577"/>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1117" name="Google Shape;1117;p22"/>
            <p:cNvSpPr/>
            <p:nvPr/>
          </p:nvSpPr>
          <p:spPr>
            <a:xfrm>
              <a:off x="3159269" y="7965321"/>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13 casos</a:t>
              </a:r>
              <a:endParaRPr sz="1200">
                <a:solidFill>
                  <a:schemeClr val="dk1"/>
                </a:solidFill>
                <a:latin typeface="Calibri"/>
                <a:ea typeface="Calibri"/>
                <a:cs typeface="Calibri"/>
                <a:sym typeface="Calibri"/>
              </a:endParaRPr>
            </a:p>
          </p:txBody>
        </p:sp>
        <p:pic>
          <p:nvPicPr>
            <p:cNvPr id="1118" name="Google Shape;1118;p22"/>
            <p:cNvPicPr preferRelativeResize="0"/>
            <p:nvPr/>
          </p:nvPicPr>
          <p:blipFill rotWithShape="1">
            <a:blip r:embed="rId7">
              <a:alphaModFix/>
            </a:blip>
            <a:srcRect l="29313" t="7366" r="56038"/>
            <a:stretch/>
          </p:blipFill>
          <p:spPr>
            <a:xfrm>
              <a:off x="3230874" y="6660232"/>
              <a:ext cx="696035" cy="748294"/>
            </a:xfrm>
            <a:prstGeom prst="rect">
              <a:avLst/>
            </a:prstGeom>
            <a:noFill/>
            <a:ln>
              <a:noFill/>
            </a:ln>
          </p:spPr>
        </p:pic>
      </p:grpSp>
      <p:grpSp>
        <p:nvGrpSpPr>
          <p:cNvPr id="1119" name="Google Shape;1119;p22"/>
          <p:cNvGrpSpPr/>
          <p:nvPr/>
        </p:nvGrpSpPr>
        <p:grpSpPr>
          <a:xfrm>
            <a:off x="3694124" y="6997057"/>
            <a:ext cx="816548" cy="1463375"/>
            <a:chOff x="838588" y="8382748"/>
            <a:chExt cx="816548" cy="1463375"/>
          </a:xfrm>
        </p:grpSpPr>
        <p:pic>
          <p:nvPicPr>
            <p:cNvPr id="1120" name="Google Shape;1120;p22"/>
            <p:cNvPicPr preferRelativeResize="0"/>
            <p:nvPr/>
          </p:nvPicPr>
          <p:blipFill rotWithShape="1">
            <a:blip r:embed="rId8">
              <a:alphaModFix/>
            </a:blip>
            <a:srcRect/>
            <a:stretch/>
          </p:blipFill>
          <p:spPr>
            <a:xfrm>
              <a:off x="882863" y="8382748"/>
              <a:ext cx="642392" cy="636332"/>
            </a:xfrm>
            <a:prstGeom prst="rect">
              <a:avLst/>
            </a:prstGeom>
            <a:noFill/>
            <a:ln>
              <a:noFill/>
            </a:ln>
          </p:spPr>
        </p:pic>
        <p:grpSp>
          <p:nvGrpSpPr>
            <p:cNvPr id="1121" name="Google Shape;1121;p22"/>
            <p:cNvGrpSpPr/>
            <p:nvPr/>
          </p:nvGrpSpPr>
          <p:grpSpPr>
            <a:xfrm>
              <a:off x="838588" y="8963149"/>
              <a:ext cx="816548" cy="882974"/>
              <a:chOff x="1115283" y="1243369"/>
              <a:chExt cx="816548" cy="882974"/>
            </a:xfrm>
          </p:grpSpPr>
          <p:sp>
            <p:nvSpPr>
              <p:cNvPr id="1122" name="Google Shape;1122;p22"/>
              <p:cNvSpPr/>
              <p:nvPr/>
            </p:nvSpPr>
            <p:spPr>
              <a:xfrm>
                <a:off x="1115283" y="1520368"/>
                <a:ext cx="81654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51,72%</a:t>
                </a:r>
                <a:endParaRPr sz="1600" b="1">
                  <a:solidFill>
                    <a:schemeClr val="dk1"/>
                  </a:solidFill>
                  <a:latin typeface="Arial Narrow"/>
                  <a:ea typeface="Arial Narrow"/>
                  <a:cs typeface="Arial Narrow"/>
                  <a:sym typeface="Arial Narrow"/>
                </a:endParaRPr>
              </a:p>
            </p:txBody>
          </p:sp>
          <p:sp>
            <p:nvSpPr>
              <p:cNvPr id="1123" name="Google Shape;1123;p22"/>
              <p:cNvSpPr/>
              <p:nvPr/>
            </p:nvSpPr>
            <p:spPr>
              <a:xfrm>
                <a:off x="1180698" y="1243369"/>
                <a:ext cx="5501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Hogar</a:t>
                </a:r>
                <a:endParaRPr sz="1200" b="1" u="sng">
                  <a:solidFill>
                    <a:srgbClr val="000000"/>
                  </a:solidFill>
                  <a:latin typeface="Arial Narrow"/>
                  <a:ea typeface="Arial Narrow"/>
                  <a:cs typeface="Arial Narrow"/>
                  <a:sym typeface="Arial Narrow"/>
                </a:endParaRPr>
              </a:p>
            </p:txBody>
          </p:sp>
          <p:sp>
            <p:nvSpPr>
              <p:cNvPr id="1124" name="Google Shape;1124;p22"/>
              <p:cNvSpPr/>
              <p:nvPr/>
            </p:nvSpPr>
            <p:spPr>
              <a:xfrm>
                <a:off x="1141927" y="1849344"/>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15 casos</a:t>
                </a:r>
                <a:endParaRPr sz="1200">
                  <a:solidFill>
                    <a:schemeClr val="dk1"/>
                  </a:solidFill>
                  <a:latin typeface="Calibri"/>
                  <a:ea typeface="Calibri"/>
                  <a:cs typeface="Calibri"/>
                  <a:sym typeface="Calibri"/>
                </a:endParaRPr>
              </a:p>
            </p:txBody>
          </p:sp>
        </p:grpSp>
      </p:grpSp>
      <p:grpSp>
        <p:nvGrpSpPr>
          <p:cNvPr id="1125" name="Google Shape;1125;p22"/>
          <p:cNvGrpSpPr/>
          <p:nvPr/>
        </p:nvGrpSpPr>
        <p:grpSpPr>
          <a:xfrm>
            <a:off x="5894826" y="6883495"/>
            <a:ext cx="915635" cy="1545833"/>
            <a:chOff x="2206271" y="8300359"/>
            <a:chExt cx="915635" cy="1545833"/>
          </a:xfrm>
        </p:grpSpPr>
        <p:grpSp>
          <p:nvGrpSpPr>
            <p:cNvPr id="1126" name="Google Shape;1126;p22"/>
            <p:cNvGrpSpPr/>
            <p:nvPr/>
          </p:nvGrpSpPr>
          <p:grpSpPr>
            <a:xfrm>
              <a:off x="2206271" y="8963149"/>
              <a:ext cx="915635" cy="883043"/>
              <a:chOff x="1033171" y="8262441"/>
              <a:chExt cx="915635" cy="883043"/>
            </a:xfrm>
          </p:grpSpPr>
          <p:sp>
            <p:nvSpPr>
              <p:cNvPr id="1127" name="Google Shape;1127;p22"/>
              <p:cNvSpPr/>
              <p:nvPr/>
            </p:nvSpPr>
            <p:spPr>
              <a:xfrm>
                <a:off x="1101982" y="8535741"/>
                <a:ext cx="84453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24,14%</a:t>
                </a:r>
                <a:endParaRPr sz="1600" b="1">
                  <a:solidFill>
                    <a:schemeClr val="dk1"/>
                  </a:solidFill>
                  <a:latin typeface="Arial Narrow"/>
                  <a:ea typeface="Arial Narrow"/>
                  <a:cs typeface="Arial Narrow"/>
                  <a:sym typeface="Arial Narrow"/>
                </a:endParaRPr>
              </a:p>
            </p:txBody>
          </p:sp>
          <p:sp>
            <p:nvSpPr>
              <p:cNvPr id="1128" name="Google Shape;1128;p22"/>
              <p:cNvSpPr/>
              <p:nvPr/>
            </p:nvSpPr>
            <p:spPr>
              <a:xfrm>
                <a:off x="1033171" y="8262441"/>
                <a:ext cx="91563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Restaurante</a:t>
                </a:r>
                <a:endParaRPr sz="1200" b="1" u="sng">
                  <a:solidFill>
                    <a:srgbClr val="000000"/>
                  </a:solidFill>
                  <a:latin typeface="Arial Narrow"/>
                  <a:ea typeface="Arial Narrow"/>
                  <a:cs typeface="Arial Narrow"/>
                  <a:sym typeface="Arial Narrow"/>
                </a:endParaRPr>
              </a:p>
            </p:txBody>
          </p:sp>
          <p:sp>
            <p:nvSpPr>
              <p:cNvPr id="1129" name="Google Shape;1129;p22"/>
              <p:cNvSpPr/>
              <p:nvPr/>
            </p:nvSpPr>
            <p:spPr>
              <a:xfrm>
                <a:off x="1146985" y="8868485"/>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7 casos</a:t>
                </a:r>
                <a:endParaRPr sz="1200">
                  <a:solidFill>
                    <a:schemeClr val="dk1"/>
                  </a:solidFill>
                  <a:latin typeface="Calibri"/>
                  <a:ea typeface="Calibri"/>
                  <a:cs typeface="Calibri"/>
                  <a:sym typeface="Calibri"/>
                </a:endParaRPr>
              </a:p>
            </p:txBody>
          </p:sp>
        </p:grpSp>
        <p:pic>
          <p:nvPicPr>
            <p:cNvPr id="1130" name="Google Shape;1130;p22"/>
            <p:cNvPicPr preferRelativeResize="0"/>
            <p:nvPr/>
          </p:nvPicPr>
          <p:blipFill rotWithShape="1">
            <a:blip r:embed="rId9">
              <a:alphaModFix/>
            </a:blip>
            <a:srcRect t="5974" r="13735"/>
            <a:stretch/>
          </p:blipFill>
          <p:spPr>
            <a:xfrm>
              <a:off x="2357954" y="8300359"/>
              <a:ext cx="672937" cy="733488"/>
            </a:xfrm>
            <a:prstGeom prst="rect">
              <a:avLst/>
            </a:prstGeom>
            <a:noFill/>
            <a:ln>
              <a:noFill/>
            </a:ln>
          </p:spPr>
        </p:pic>
      </p:grpSp>
      <p:grpSp>
        <p:nvGrpSpPr>
          <p:cNvPr id="1131" name="Google Shape;1131;p22"/>
          <p:cNvGrpSpPr/>
          <p:nvPr/>
        </p:nvGrpSpPr>
        <p:grpSpPr>
          <a:xfrm>
            <a:off x="4818108" y="6876256"/>
            <a:ext cx="861100" cy="1584176"/>
            <a:chOff x="3633824" y="8315126"/>
            <a:chExt cx="861100" cy="1584176"/>
          </a:xfrm>
        </p:grpSpPr>
        <p:grpSp>
          <p:nvGrpSpPr>
            <p:cNvPr id="1132" name="Google Shape;1132;p22"/>
            <p:cNvGrpSpPr/>
            <p:nvPr/>
          </p:nvGrpSpPr>
          <p:grpSpPr>
            <a:xfrm>
              <a:off x="3633824" y="8987827"/>
              <a:ext cx="861100" cy="911475"/>
              <a:chOff x="5301781" y="1270665"/>
              <a:chExt cx="861100" cy="911475"/>
            </a:xfrm>
          </p:grpSpPr>
          <p:sp>
            <p:nvSpPr>
              <p:cNvPr id="1133" name="Google Shape;1133;p22"/>
              <p:cNvSpPr/>
              <p:nvPr/>
            </p:nvSpPr>
            <p:spPr>
              <a:xfrm>
                <a:off x="5327048" y="1561312"/>
                <a:ext cx="832562"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0,00%</a:t>
                </a:r>
                <a:endParaRPr sz="1600" b="1">
                  <a:solidFill>
                    <a:schemeClr val="dk1"/>
                  </a:solidFill>
                  <a:latin typeface="Arial Narrow"/>
                  <a:ea typeface="Arial Narrow"/>
                  <a:cs typeface="Arial Narrow"/>
                  <a:sym typeface="Arial Narrow"/>
                </a:endParaRPr>
              </a:p>
            </p:txBody>
          </p:sp>
          <p:sp>
            <p:nvSpPr>
              <p:cNvPr id="1134" name="Google Shape;1134;p22"/>
              <p:cNvSpPr/>
              <p:nvPr/>
            </p:nvSpPr>
            <p:spPr>
              <a:xfrm>
                <a:off x="5338616" y="1270665"/>
                <a:ext cx="82426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Educación</a:t>
                </a:r>
                <a:endParaRPr sz="1200" b="1" u="sng">
                  <a:solidFill>
                    <a:srgbClr val="000000"/>
                  </a:solidFill>
                  <a:latin typeface="Arial Narrow"/>
                  <a:ea typeface="Arial Narrow"/>
                  <a:cs typeface="Arial Narrow"/>
                  <a:sym typeface="Arial Narrow"/>
                </a:endParaRPr>
              </a:p>
            </p:txBody>
          </p:sp>
          <p:sp>
            <p:nvSpPr>
              <p:cNvPr id="1135" name="Google Shape;1135;p22"/>
              <p:cNvSpPr/>
              <p:nvPr/>
            </p:nvSpPr>
            <p:spPr>
              <a:xfrm>
                <a:off x="5301781" y="1905141"/>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1136" name="Google Shape;1136;p22"/>
            <p:cNvPicPr preferRelativeResize="0"/>
            <p:nvPr/>
          </p:nvPicPr>
          <p:blipFill rotWithShape="1">
            <a:blip r:embed="rId10">
              <a:alphaModFix/>
            </a:blip>
            <a:srcRect/>
            <a:stretch/>
          </p:blipFill>
          <p:spPr>
            <a:xfrm>
              <a:off x="3636992" y="8315126"/>
              <a:ext cx="854661" cy="785265"/>
            </a:xfrm>
            <a:prstGeom prst="rect">
              <a:avLst/>
            </a:prstGeom>
            <a:noFill/>
            <a:ln>
              <a:noFill/>
            </a:ln>
          </p:spPr>
        </p:pic>
      </p:grpSp>
      <p:grpSp>
        <p:nvGrpSpPr>
          <p:cNvPr id="1137" name="Google Shape;1137;p22"/>
          <p:cNvGrpSpPr/>
          <p:nvPr/>
        </p:nvGrpSpPr>
        <p:grpSpPr>
          <a:xfrm>
            <a:off x="2128575" y="6929556"/>
            <a:ext cx="1465466" cy="1519521"/>
            <a:chOff x="4557698" y="6783372"/>
            <a:chExt cx="1465466" cy="1519521"/>
          </a:xfrm>
        </p:grpSpPr>
        <p:grpSp>
          <p:nvGrpSpPr>
            <p:cNvPr id="1138" name="Google Shape;1138;p22"/>
            <p:cNvGrpSpPr/>
            <p:nvPr/>
          </p:nvGrpSpPr>
          <p:grpSpPr>
            <a:xfrm>
              <a:off x="4557698" y="7444062"/>
              <a:ext cx="1465466" cy="858831"/>
              <a:chOff x="3600450" y="1301912"/>
              <a:chExt cx="1465466" cy="858831"/>
            </a:xfrm>
          </p:grpSpPr>
          <p:sp>
            <p:nvSpPr>
              <p:cNvPr id="1139" name="Google Shape;1139;p22"/>
              <p:cNvSpPr/>
              <p:nvPr/>
            </p:nvSpPr>
            <p:spPr>
              <a:xfrm>
                <a:off x="3912518" y="1553220"/>
                <a:ext cx="783017"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0,00%</a:t>
                </a:r>
                <a:endParaRPr sz="1600" b="1">
                  <a:solidFill>
                    <a:schemeClr val="dk1"/>
                  </a:solidFill>
                  <a:latin typeface="Arial Narrow"/>
                  <a:ea typeface="Arial Narrow"/>
                  <a:cs typeface="Arial Narrow"/>
                  <a:sym typeface="Arial Narrow"/>
                </a:endParaRPr>
              </a:p>
            </p:txBody>
          </p:sp>
          <p:sp>
            <p:nvSpPr>
              <p:cNvPr id="1140" name="Google Shape;1140;p22"/>
              <p:cNvSpPr/>
              <p:nvPr/>
            </p:nvSpPr>
            <p:spPr>
              <a:xfrm>
                <a:off x="3600450" y="1301912"/>
                <a:ext cx="146546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Privado de la libertad</a:t>
                </a:r>
                <a:endParaRPr sz="1200" b="1" u="sng">
                  <a:solidFill>
                    <a:srgbClr val="000000"/>
                  </a:solidFill>
                  <a:latin typeface="Arial Narrow"/>
                  <a:ea typeface="Arial Narrow"/>
                  <a:cs typeface="Arial Narrow"/>
                  <a:sym typeface="Arial Narrow"/>
                </a:endParaRPr>
              </a:p>
            </p:txBody>
          </p:sp>
          <p:sp>
            <p:nvSpPr>
              <p:cNvPr id="1141" name="Google Shape;1141;p22"/>
              <p:cNvSpPr/>
              <p:nvPr/>
            </p:nvSpPr>
            <p:spPr>
              <a:xfrm>
                <a:off x="3920197" y="18837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1142" name="Google Shape;1142;p22"/>
            <p:cNvPicPr preferRelativeResize="0"/>
            <p:nvPr/>
          </p:nvPicPr>
          <p:blipFill rotWithShape="1">
            <a:blip r:embed="rId11">
              <a:alphaModFix/>
            </a:blip>
            <a:srcRect r="48966"/>
            <a:stretch/>
          </p:blipFill>
          <p:spPr>
            <a:xfrm>
              <a:off x="4816320" y="6783372"/>
              <a:ext cx="946782" cy="695704"/>
            </a:xfrm>
            <a:prstGeom prst="rect">
              <a:avLst/>
            </a:prstGeom>
            <a:noFill/>
            <a:ln>
              <a:noFill/>
            </a:ln>
          </p:spPr>
        </p:pic>
      </p:grpSp>
      <p:sp>
        <p:nvSpPr>
          <p:cNvPr id="1143" name="Google Shape;1143;p22"/>
          <p:cNvSpPr txBox="1"/>
          <p:nvPr/>
        </p:nvSpPr>
        <p:spPr>
          <a:xfrm>
            <a:off x="-16570" y="4771410"/>
            <a:ext cx="209575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Total de personas por brotes</a:t>
            </a:r>
            <a:endParaRPr/>
          </a:p>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8 Personas</a:t>
            </a:r>
            <a:endParaRPr sz="16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Total de personas reporte individual </a:t>
            </a:r>
            <a:endParaRPr/>
          </a:p>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21 Personas</a:t>
            </a:r>
            <a:endParaRPr sz="1600" b="1">
              <a:solidFill>
                <a:srgbClr val="C00000"/>
              </a:solidFill>
              <a:latin typeface="Arial Narrow"/>
              <a:ea typeface="Arial Narrow"/>
              <a:cs typeface="Arial Narrow"/>
              <a:sym typeface="Arial Narrow"/>
            </a:endParaRPr>
          </a:p>
        </p:txBody>
      </p:sp>
      <p:pic>
        <p:nvPicPr>
          <p:cNvPr id="1144" name="Google Shape;1144;p22"/>
          <p:cNvPicPr preferRelativeResize="0"/>
          <p:nvPr/>
        </p:nvPicPr>
        <p:blipFill rotWithShape="1">
          <a:blip r:embed="rId12">
            <a:alphaModFix/>
          </a:blip>
          <a:srcRect/>
          <a:stretch/>
        </p:blipFill>
        <p:spPr>
          <a:xfrm>
            <a:off x="2150790" y="609685"/>
            <a:ext cx="5033540" cy="432369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23"/>
          <p:cNvSpPr/>
          <p:nvPr/>
        </p:nvSpPr>
        <p:spPr>
          <a:xfrm>
            <a:off x="-2" y="26642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50" name="Google Shape;1150;p23"/>
          <p:cNvGrpSpPr/>
          <p:nvPr/>
        </p:nvGrpSpPr>
        <p:grpSpPr>
          <a:xfrm>
            <a:off x="277402" y="379948"/>
            <a:ext cx="5047355" cy="276999"/>
            <a:chOff x="2448322" y="74775"/>
            <a:chExt cx="5047355" cy="276999"/>
          </a:xfrm>
        </p:grpSpPr>
        <p:sp>
          <p:nvSpPr>
            <p:cNvPr id="1151" name="Google Shape;1151;p2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Arial Narrow"/>
                  <a:ea typeface="Arial Narrow"/>
                  <a:cs typeface="Arial Narrow"/>
                  <a:sym typeface="Arial Narrow"/>
                </a:rPr>
                <a:t>4</a:t>
              </a:r>
              <a:endParaRPr sz="1800">
                <a:solidFill>
                  <a:schemeClr val="lt1"/>
                </a:solidFill>
                <a:latin typeface="Arial Narrow"/>
                <a:ea typeface="Arial Narrow"/>
                <a:cs typeface="Arial Narrow"/>
                <a:sym typeface="Arial Narrow"/>
              </a:endParaRPr>
            </a:p>
          </p:txBody>
        </p:sp>
        <p:cxnSp>
          <p:nvCxnSpPr>
            <p:cNvPr id="1152" name="Google Shape;1152;p23"/>
            <p:cNvCxnSpPr>
              <a:stCxn id="115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153" name="Google Shape;1153;p23"/>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Curso de vida y agente identificado en la muestra</a:t>
              </a:r>
              <a:endParaRPr sz="1200" b="1">
                <a:solidFill>
                  <a:schemeClr val="dk1"/>
                </a:solidFill>
                <a:latin typeface="Arial Narrow"/>
                <a:ea typeface="Arial Narrow"/>
                <a:cs typeface="Arial Narrow"/>
                <a:sym typeface="Arial Narrow"/>
              </a:endParaRPr>
            </a:p>
          </p:txBody>
        </p:sp>
      </p:grpSp>
      <p:sp>
        <p:nvSpPr>
          <p:cNvPr id="1154" name="Google Shape;1154;p2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23 </a:t>
            </a:r>
            <a:endParaRPr sz="1050" b="1">
              <a:solidFill>
                <a:schemeClr val="dk1"/>
              </a:solidFill>
              <a:latin typeface="Arial Narrow"/>
              <a:ea typeface="Arial Narrow"/>
              <a:cs typeface="Arial Narrow"/>
              <a:sym typeface="Arial Narrow"/>
            </a:endParaRPr>
          </a:p>
        </p:txBody>
      </p:sp>
      <p:sp>
        <p:nvSpPr>
          <p:cNvPr id="1155" name="Google Shape;1155;p23"/>
          <p:cNvSpPr/>
          <p:nvPr/>
        </p:nvSpPr>
        <p:spPr>
          <a:xfrm>
            <a:off x="77562" y="4093862"/>
            <a:ext cx="6902777" cy="3462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Distribución porcentual por grupos de edad de los casos notificados de ETA. Periodo epidemiológico 01 de 2023. </a:t>
            </a:r>
            <a:endParaRPr sz="1050">
              <a:solidFill>
                <a:schemeClr val="dk1"/>
              </a:solidFill>
              <a:latin typeface="Arial Narrow"/>
              <a:ea typeface="Arial Narrow"/>
              <a:cs typeface="Arial Narrow"/>
              <a:sym typeface="Arial Narrow"/>
            </a:endParaRPr>
          </a:p>
        </p:txBody>
      </p:sp>
      <p:sp>
        <p:nvSpPr>
          <p:cNvPr id="1156" name="Google Shape;1156;p23" descr="https://encrypted-tbn0.gstatic.com/images?q=tbn:ANd9GcQmYAaqrmXHMkh6n_3D5aU9FAfS3KwTjfrPHPkhV7BM2n6lGzte"/>
          <p:cNvSpPr/>
          <p:nvPr/>
        </p:nvSpPr>
        <p:spPr>
          <a:xfrm>
            <a:off x="155623" y="107565"/>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7" name="Google Shape;1157;p23"/>
          <p:cNvSpPr/>
          <p:nvPr/>
        </p:nvSpPr>
        <p:spPr>
          <a:xfrm>
            <a:off x="-11281" y="8095313"/>
            <a:ext cx="3620159"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Distribución porcentual de Alimentos implicados en brotes ETA. Periodo epidemiológico 01 de 2023. </a:t>
            </a:r>
            <a:endParaRPr sz="1050">
              <a:solidFill>
                <a:schemeClr val="dk1"/>
              </a:solidFill>
              <a:latin typeface="Arial Narrow"/>
              <a:ea typeface="Arial Narrow"/>
              <a:cs typeface="Arial Narrow"/>
              <a:sym typeface="Arial Narrow"/>
            </a:endParaRPr>
          </a:p>
        </p:txBody>
      </p:sp>
      <p:sp>
        <p:nvSpPr>
          <p:cNvPr id="1158" name="Google Shape;1158;p23"/>
          <p:cNvSpPr/>
          <p:nvPr/>
        </p:nvSpPr>
        <p:spPr>
          <a:xfrm>
            <a:off x="36243" y="464400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59" name="Google Shape;1159;p23"/>
          <p:cNvGrpSpPr/>
          <p:nvPr/>
        </p:nvGrpSpPr>
        <p:grpSpPr>
          <a:xfrm>
            <a:off x="313647" y="4757536"/>
            <a:ext cx="5047355" cy="276999"/>
            <a:chOff x="2448322" y="74775"/>
            <a:chExt cx="5047355" cy="276999"/>
          </a:xfrm>
        </p:grpSpPr>
        <p:sp>
          <p:nvSpPr>
            <p:cNvPr id="1160" name="Google Shape;1160;p2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61" name="Google Shape;1161;p23"/>
            <p:cNvCxnSpPr>
              <a:stCxn id="116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162" name="Google Shape;1162;p23"/>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Tipo de alimento y síntomas</a:t>
              </a:r>
              <a:endParaRPr sz="1200" b="1">
                <a:solidFill>
                  <a:schemeClr val="dk1"/>
                </a:solidFill>
                <a:latin typeface="Arial Narrow"/>
                <a:ea typeface="Arial Narrow"/>
                <a:cs typeface="Arial Narrow"/>
                <a:sym typeface="Arial Narrow"/>
              </a:endParaRPr>
            </a:p>
          </p:txBody>
        </p:sp>
      </p:grpSp>
      <p:sp>
        <p:nvSpPr>
          <p:cNvPr id="1163" name="Google Shape;1163;p23"/>
          <p:cNvSpPr/>
          <p:nvPr/>
        </p:nvSpPr>
        <p:spPr>
          <a:xfrm>
            <a:off x="3714879" y="8095313"/>
            <a:ext cx="3460378"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Distribución porcentual de Síntomas en pacientes. ETA. Periodo epidemiológico 01 de 2023</a:t>
            </a:r>
            <a:endParaRPr sz="1050">
              <a:solidFill>
                <a:schemeClr val="dk1"/>
              </a:solidFill>
              <a:latin typeface="Arial Narrow"/>
              <a:ea typeface="Arial Narrow"/>
              <a:cs typeface="Arial Narrow"/>
              <a:sym typeface="Arial Narrow"/>
            </a:endParaRPr>
          </a:p>
        </p:txBody>
      </p:sp>
      <p:pic>
        <p:nvPicPr>
          <p:cNvPr id="1164" name="Google Shape;1164;p23"/>
          <p:cNvPicPr preferRelativeResize="0"/>
          <p:nvPr/>
        </p:nvPicPr>
        <p:blipFill rotWithShape="1">
          <a:blip r:embed="rId3">
            <a:alphaModFix/>
          </a:blip>
          <a:srcRect/>
          <a:stretch/>
        </p:blipFill>
        <p:spPr>
          <a:xfrm>
            <a:off x="36243" y="813325"/>
            <a:ext cx="7139014" cy="3322852"/>
          </a:xfrm>
          <a:prstGeom prst="rect">
            <a:avLst/>
          </a:prstGeom>
          <a:noFill/>
          <a:ln>
            <a:noFill/>
          </a:ln>
        </p:spPr>
      </p:pic>
      <p:pic>
        <p:nvPicPr>
          <p:cNvPr id="1165" name="Google Shape;1165;p23"/>
          <p:cNvPicPr preferRelativeResize="0"/>
          <p:nvPr/>
        </p:nvPicPr>
        <p:blipFill rotWithShape="1">
          <a:blip r:embed="rId4">
            <a:alphaModFix/>
          </a:blip>
          <a:srcRect/>
          <a:stretch/>
        </p:blipFill>
        <p:spPr>
          <a:xfrm>
            <a:off x="-11281" y="5190912"/>
            <a:ext cx="3541177" cy="2904399"/>
          </a:xfrm>
          <a:prstGeom prst="rect">
            <a:avLst/>
          </a:prstGeom>
          <a:noFill/>
          <a:ln>
            <a:noFill/>
          </a:ln>
        </p:spPr>
      </p:pic>
      <p:pic>
        <p:nvPicPr>
          <p:cNvPr id="1166" name="Google Shape;1166;p23"/>
          <p:cNvPicPr preferRelativeResize="0"/>
          <p:nvPr/>
        </p:nvPicPr>
        <p:blipFill rotWithShape="1">
          <a:blip r:embed="rId5">
            <a:alphaModFix/>
          </a:blip>
          <a:srcRect/>
          <a:stretch/>
        </p:blipFill>
        <p:spPr>
          <a:xfrm>
            <a:off x="3528950" y="5179445"/>
            <a:ext cx="3646307" cy="291586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24"/>
          <p:cNvSpPr/>
          <p:nvPr/>
        </p:nvSpPr>
        <p:spPr>
          <a:xfrm>
            <a:off x="-50" y="14392"/>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72" name="Google Shape;1172;p24"/>
          <p:cNvGrpSpPr/>
          <p:nvPr/>
        </p:nvGrpSpPr>
        <p:grpSpPr>
          <a:xfrm>
            <a:off x="277354" y="127920"/>
            <a:ext cx="936032" cy="261610"/>
            <a:chOff x="2448322" y="74775"/>
            <a:chExt cx="936032" cy="261610"/>
          </a:xfrm>
        </p:grpSpPr>
        <p:sp>
          <p:nvSpPr>
            <p:cNvPr id="1173" name="Google Shape;1173;p2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74" name="Google Shape;1174;p24"/>
            <p:cNvCxnSpPr>
              <a:stCxn id="117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1175" name="Google Shape;1175;p2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24 </a:t>
            </a:r>
            <a:endParaRPr sz="1050" b="1">
              <a:solidFill>
                <a:schemeClr val="dk1"/>
              </a:solidFill>
              <a:latin typeface="Arial Narrow"/>
              <a:ea typeface="Arial Narrow"/>
              <a:cs typeface="Arial Narrow"/>
              <a:sym typeface="Arial Narrow"/>
            </a:endParaRPr>
          </a:p>
        </p:txBody>
      </p:sp>
      <p:sp>
        <p:nvSpPr>
          <p:cNvPr id="1176" name="Google Shape;1176;p24" descr="https://encrypted-tbn0.gstatic.com/images?q=tbn:ANd9GcQmYAaqrmXHMkh6n_3D5aU9FAfS3KwTjfrPHPkhV7BM2n6lGzte"/>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77" name="Google Shape;1177;p24"/>
          <p:cNvPicPr preferRelativeResize="0"/>
          <p:nvPr/>
        </p:nvPicPr>
        <p:blipFill rotWithShape="1">
          <a:blip r:embed="rId3">
            <a:alphaModFix/>
          </a:blip>
          <a:srcRect/>
          <a:stretch/>
        </p:blipFill>
        <p:spPr>
          <a:xfrm>
            <a:off x="1126293" y="114180"/>
            <a:ext cx="2597121" cy="323116"/>
          </a:xfrm>
          <a:prstGeom prst="rect">
            <a:avLst/>
          </a:prstGeom>
          <a:noFill/>
          <a:ln>
            <a:noFill/>
          </a:ln>
        </p:spPr>
      </p:pic>
      <p:sp>
        <p:nvSpPr>
          <p:cNvPr id="1178" name="Google Shape;1178;p24"/>
          <p:cNvSpPr/>
          <p:nvPr/>
        </p:nvSpPr>
        <p:spPr>
          <a:xfrm>
            <a:off x="196649" y="4367042"/>
            <a:ext cx="4946011" cy="3462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Comportamiento ETA. Medellín, a Periodo epidemiológico 01 acumulado de 2023. </a:t>
            </a:r>
            <a:endParaRPr sz="1050">
              <a:solidFill>
                <a:schemeClr val="dk1"/>
              </a:solidFill>
              <a:latin typeface="Arial Narrow"/>
              <a:ea typeface="Arial Narrow"/>
              <a:cs typeface="Arial Narrow"/>
              <a:sym typeface="Arial Narrow"/>
            </a:endParaRPr>
          </a:p>
        </p:txBody>
      </p:sp>
      <p:sp>
        <p:nvSpPr>
          <p:cNvPr id="1179" name="Google Shape;1179;p24"/>
          <p:cNvSpPr/>
          <p:nvPr/>
        </p:nvSpPr>
        <p:spPr>
          <a:xfrm>
            <a:off x="9418" y="4795018"/>
            <a:ext cx="7201344"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80" name="Google Shape;1180;p24"/>
          <p:cNvGrpSpPr/>
          <p:nvPr/>
        </p:nvGrpSpPr>
        <p:grpSpPr>
          <a:xfrm>
            <a:off x="286822" y="4922194"/>
            <a:ext cx="3446504" cy="276999"/>
            <a:chOff x="2448322" y="74775"/>
            <a:chExt cx="3446504" cy="276999"/>
          </a:xfrm>
        </p:grpSpPr>
        <p:sp>
          <p:nvSpPr>
            <p:cNvPr id="1181" name="Google Shape;1181;p2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82" name="Google Shape;1182;p24"/>
            <p:cNvCxnSpPr>
              <a:stCxn id="118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183" name="Google Shape;1183;p2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1184" name="Google Shape;1184;p24"/>
          <p:cNvSpPr txBox="1"/>
          <p:nvPr/>
        </p:nvSpPr>
        <p:spPr>
          <a:xfrm>
            <a:off x="945066" y="5365661"/>
            <a:ext cx="2578141"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brotes de ETA de notificación inmediata notificados oportunamente</a:t>
            </a:r>
            <a:endParaRPr sz="1050" b="1">
              <a:solidFill>
                <a:schemeClr val="dk1"/>
              </a:solidFill>
              <a:latin typeface="Arial Narrow"/>
              <a:ea typeface="Arial Narrow"/>
              <a:cs typeface="Arial Narrow"/>
              <a:sym typeface="Arial Narrow"/>
            </a:endParaRPr>
          </a:p>
        </p:txBody>
      </p:sp>
      <p:sp>
        <p:nvSpPr>
          <p:cNvPr id="1185" name="Google Shape;1185;p24"/>
          <p:cNvSpPr txBox="1"/>
          <p:nvPr/>
        </p:nvSpPr>
        <p:spPr>
          <a:xfrm>
            <a:off x="1065973" y="6316205"/>
            <a:ext cx="2241210"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brotes de ETA a los que se les detecto modo de transmisión</a:t>
            </a:r>
            <a:endParaRPr sz="1050" b="1">
              <a:solidFill>
                <a:schemeClr val="dk1"/>
              </a:solidFill>
              <a:latin typeface="Arial Narrow"/>
              <a:ea typeface="Arial Narrow"/>
              <a:cs typeface="Arial Narrow"/>
              <a:sym typeface="Arial Narrow"/>
            </a:endParaRPr>
          </a:p>
        </p:txBody>
      </p:sp>
      <p:sp>
        <p:nvSpPr>
          <p:cNvPr id="1186" name="Google Shape;1186;p24"/>
          <p:cNvSpPr txBox="1"/>
          <p:nvPr/>
        </p:nvSpPr>
        <p:spPr>
          <a:xfrm>
            <a:off x="1562357" y="6676374"/>
            <a:ext cx="93487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rgbClr val="C00000"/>
                </a:solidFill>
                <a:latin typeface="Arial Narrow"/>
                <a:ea typeface="Arial Narrow"/>
                <a:cs typeface="Arial Narrow"/>
                <a:sym typeface="Arial Narrow"/>
              </a:rPr>
              <a:t>100,00%</a:t>
            </a:r>
            <a:endParaRPr/>
          </a:p>
        </p:txBody>
      </p:sp>
      <p:sp>
        <p:nvSpPr>
          <p:cNvPr id="1187" name="Google Shape;1187;p24"/>
          <p:cNvSpPr txBox="1"/>
          <p:nvPr/>
        </p:nvSpPr>
        <p:spPr>
          <a:xfrm>
            <a:off x="3528442" y="5365661"/>
            <a:ext cx="2241210"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brotes de ETA con identificación de agente etiológico</a:t>
            </a:r>
            <a:endParaRPr/>
          </a:p>
        </p:txBody>
      </p:sp>
      <p:sp>
        <p:nvSpPr>
          <p:cNvPr id="1188" name="Google Shape;1188;p24"/>
          <p:cNvSpPr txBox="1"/>
          <p:nvPr/>
        </p:nvSpPr>
        <p:spPr>
          <a:xfrm>
            <a:off x="4202568" y="5747941"/>
            <a:ext cx="77617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rgbClr val="C00000"/>
                </a:solidFill>
                <a:latin typeface="Arial Narrow"/>
                <a:ea typeface="Arial Narrow"/>
                <a:cs typeface="Arial Narrow"/>
                <a:sym typeface="Arial Narrow"/>
              </a:rPr>
              <a:t>0,00% </a:t>
            </a:r>
            <a:endParaRPr sz="1800" b="1">
              <a:solidFill>
                <a:srgbClr val="C00000"/>
              </a:solidFill>
              <a:latin typeface="Arial Narrow"/>
              <a:ea typeface="Arial Narrow"/>
              <a:cs typeface="Arial Narrow"/>
              <a:sym typeface="Arial Narrow"/>
            </a:endParaRPr>
          </a:p>
        </p:txBody>
      </p:sp>
      <p:sp>
        <p:nvSpPr>
          <p:cNvPr id="1189" name="Google Shape;1189;p24"/>
          <p:cNvSpPr txBox="1"/>
          <p:nvPr/>
        </p:nvSpPr>
        <p:spPr>
          <a:xfrm>
            <a:off x="3470055" y="6317883"/>
            <a:ext cx="2241210" cy="457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brotes de ETA  con toma de muestra</a:t>
            </a:r>
            <a:endParaRPr/>
          </a:p>
        </p:txBody>
      </p:sp>
      <p:sp>
        <p:nvSpPr>
          <p:cNvPr id="1190" name="Google Shape;1190;p24"/>
          <p:cNvSpPr txBox="1"/>
          <p:nvPr/>
        </p:nvSpPr>
        <p:spPr>
          <a:xfrm>
            <a:off x="4229022" y="6684045"/>
            <a:ext cx="72327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rgbClr val="C00000"/>
                </a:solidFill>
                <a:latin typeface="Arial Narrow"/>
                <a:ea typeface="Arial Narrow"/>
                <a:cs typeface="Arial Narrow"/>
                <a:sym typeface="Arial Narrow"/>
              </a:rPr>
              <a:t>0,00%</a:t>
            </a:r>
            <a:endParaRPr/>
          </a:p>
        </p:txBody>
      </p:sp>
      <p:cxnSp>
        <p:nvCxnSpPr>
          <p:cNvPr id="1191" name="Google Shape;1191;p24"/>
          <p:cNvCxnSpPr/>
          <p:nvPr/>
        </p:nvCxnSpPr>
        <p:spPr>
          <a:xfrm rot="10800000">
            <a:off x="1103436" y="6189281"/>
            <a:ext cx="4724027" cy="0"/>
          </a:xfrm>
          <a:prstGeom prst="straightConnector1">
            <a:avLst/>
          </a:prstGeom>
          <a:noFill/>
          <a:ln w="9525" cap="flat" cmpd="sng">
            <a:solidFill>
              <a:srgbClr val="002060"/>
            </a:solidFill>
            <a:prstDash val="solid"/>
            <a:round/>
            <a:headEnd type="none" w="sm" len="sm"/>
            <a:tailEnd type="oval" w="med" len="med"/>
          </a:ln>
        </p:spPr>
      </p:cxnSp>
      <p:sp>
        <p:nvSpPr>
          <p:cNvPr id="1192" name="Google Shape;1192;p24"/>
          <p:cNvSpPr txBox="1"/>
          <p:nvPr/>
        </p:nvSpPr>
        <p:spPr>
          <a:xfrm>
            <a:off x="1474661" y="5753362"/>
            <a:ext cx="98777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rgbClr val="C00000"/>
                </a:solidFill>
                <a:latin typeface="Arial Narrow"/>
                <a:ea typeface="Arial Narrow"/>
                <a:cs typeface="Arial Narrow"/>
                <a:sym typeface="Arial Narrow"/>
              </a:rPr>
              <a:t>100,00% </a:t>
            </a:r>
            <a:endParaRPr sz="1800" b="1">
              <a:solidFill>
                <a:srgbClr val="C00000"/>
              </a:solidFill>
              <a:latin typeface="Arial Narrow"/>
              <a:ea typeface="Arial Narrow"/>
              <a:cs typeface="Arial Narrow"/>
              <a:sym typeface="Arial Narrow"/>
            </a:endParaRPr>
          </a:p>
        </p:txBody>
      </p:sp>
      <p:sp>
        <p:nvSpPr>
          <p:cNvPr id="1193" name="Google Shape;1193;p24"/>
          <p:cNvSpPr/>
          <p:nvPr/>
        </p:nvSpPr>
        <p:spPr>
          <a:xfrm>
            <a:off x="-494" y="7574340"/>
            <a:ext cx="7171815"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rgbClr val="FF0000"/>
                </a:solidFill>
                <a:latin typeface="Arial Narrow"/>
                <a:ea typeface="Arial Narrow"/>
                <a:cs typeface="Arial Narrow"/>
                <a:sym typeface="Arial Narrow"/>
              </a:rPr>
              <a:t>Los alimentos más involucrados son los alimentos que contiene productos mixtos  y la sintomatología más predominante es la enfermedad gastrointestinal.</a:t>
            </a:r>
            <a:endParaRPr/>
          </a:p>
          <a:p>
            <a:pPr marL="0" marR="0" lvl="0" indent="0" algn="just" rtl="0">
              <a:spcBef>
                <a:spcPts val="0"/>
              </a:spcBef>
              <a:spcAft>
                <a:spcPts val="0"/>
              </a:spcAft>
              <a:buNone/>
            </a:pPr>
            <a:r>
              <a:rPr lang="es-ES" sz="1200">
                <a:solidFill>
                  <a:srgbClr val="FF0000"/>
                </a:solidFill>
                <a:latin typeface="Arial Narrow"/>
                <a:ea typeface="Arial Narrow"/>
                <a:cs typeface="Arial Narrow"/>
                <a:sym typeface="Arial Narrow"/>
              </a:rPr>
              <a:t>A pesar de todas las acciones  y esfuerzos se ve demora en la notificación,  lo que no permite en muchas  ocasiones un estudio más asertivo con la afectación de los indicadores para el evento como: oportunidad, toma de muestras e identificación del agente causal</a:t>
            </a:r>
            <a:endParaRPr/>
          </a:p>
        </p:txBody>
      </p:sp>
      <p:sp>
        <p:nvSpPr>
          <p:cNvPr id="1194" name="Google Shape;1194;p24"/>
          <p:cNvSpPr/>
          <p:nvPr/>
        </p:nvSpPr>
        <p:spPr>
          <a:xfrm>
            <a:off x="0" y="7093007"/>
            <a:ext cx="7200900" cy="42111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95" name="Google Shape;1195;p24"/>
          <p:cNvGrpSpPr/>
          <p:nvPr/>
        </p:nvGrpSpPr>
        <p:grpSpPr>
          <a:xfrm>
            <a:off x="192038" y="7147421"/>
            <a:ext cx="3446504" cy="304699"/>
            <a:chOff x="2448322" y="33831"/>
            <a:chExt cx="3446504" cy="276999"/>
          </a:xfrm>
        </p:grpSpPr>
        <p:sp>
          <p:nvSpPr>
            <p:cNvPr id="1196" name="Google Shape;1196;p24"/>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97" name="Google Shape;1197;p24"/>
            <p:cNvCxnSpPr>
              <a:stCxn id="1196"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1198" name="Google Shape;1198;p24"/>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Finales</a:t>
              </a:r>
              <a:endParaRPr sz="1200" b="1">
                <a:solidFill>
                  <a:schemeClr val="dk1"/>
                </a:solidFill>
                <a:latin typeface="Arial Narrow"/>
                <a:ea typeface="Arial Narrow"/>
                <a:cs typeface="Arial Narrow"/>
                <a:sym typeface="Arial Narrow"/>
              </a:endParaRPr>
            </a:p>
          </p:txBody>
        </p:sp>
      </p:grpSp>
      <p:pic>
        <p:nvPicPr>
          <p:cNvPr id="1199" name="Google Shape;1199;p24"/>
          <p:cNvPicPr preferRelativeResize="0"/>
          <p:nvPr/>
        </p:nvPicPr>
        <p:blipFill rotWithShape="1">
          <a:blip r:embed="rId4">
            <a:alphaModFix/>
          </a:blip>
          <a:srcRect/>
          <a:stretch/>
        </p:blipFill>
        <p:spPr>
          <a:xfrm>
            <a:off x="9417" y="578784"/>
            <a:ext cx="7161903" cy="378825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pic>
        <p:nvPicPr>
          <p:cNvPr id="1204" name="Google Shape;1204;p25"/>
          <p:cNvPicPr preferRelativeResize="0"/>
          <p:nvPr/>
        </p:nvPicPr>
        <p:blipFill rotWithShape="1">
          <a:blip r:embed="rId3">
            <a:alphaModFix/>
          </a:blip>
          <a:srcRect t="4235"/>
          <a:stretch/>
        </p:blipFill>
        <p:spPr>
          <a:xfrm>
            <a:off x="3790" y="-3261"/>
            <a:ext cx="2214563" cy="2792664"/>
          </a:xfrm>
          <a:prstGeom prst="rect">
            <a:avLst/>
          </a:prstGeom>
          <a:noFill/>
          <a:ln>
            <a:noFill/>
          </a:ln>
        </p:spPr>
      </p:pic>
      <p:pic>
        <p:nvPicPr>
          <p:cNvPr id="1205" name="Google Shape;1205;p25"/>
          <p:cNvPicPr preferRelativeResize="0"/>
          <p:nvPr/>
        </p:nvPicPr>
        <p:blipFill rotWithShape="1">
          <a:blip r:embed="rId4">
            <a:alphaModFix/>
          </a:blip>
          <a:srcRect t="51431"/>
          <a:stretch/>
        </p:blipFill>
        <p:spPr>
          <a:xfrm>
            <a:off x="0" y="2800429"/>
            <a:ext cx="2232223" cy="2666962"/>
          </a:xfrm>
          <a:prstGeom prst="rect">
            <a:avLst/>
          </a:prstGeom>
          <a:noFill/>
          <a:ln>
            <a:noFill/>
          </a:ln>
        </p:spPr>
      </p:pic>
      <p:sp>
        <p:nvSpPr>
          <p:cNvPr id="1206" name="Google Shape;1206;p25"/>
          <p:cNvSpPr txBox="1"/>
          <p:nvPr/>
        </p:nvSpPr>
        <p:spPr>
          <a:xfrm>
            <a:off x="-13888" y="753116"/>
            <a:ext cx="223224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1 -2023</a:t>
            </a:r>
            <a:endParaRPr sz="1200" b="1">
              <a:solidFill>
                <a:schemeClr val="dk1"/>
              </a:solidFill>
              <a:latin typeface="Arial Narrow"/>
              <a:ea typeface="Arial Narrow"/>
              <a:cs typeface="Arial Narrow"/>
              <a:sym typeface="Arial Narrow"/>
            </a:endParaRPr>
          </a:p>
        </p:txBody>
      </p:sp>
      <p:sp>
        <p:nvSpPr>
          <p:cNvPr id="1207" name="Google Shape;1207;p25"/>
          <p:cNvSpPr/>
          <p:nvPr/>
        </p:nvSpPr>
        <p:spPr>
          <a:xfrm>
            <a:off x="2274078" y="2167727"/>
            <a:ext cx="4946011"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IRA ambulatorias. Medellín, a Periodo 1 acumulado de 2023. </a:t>
            </a:r>
            <a:endParaRPr sz="1100">
              <a:solidFill>
                <a:schemeClr val="dk1"/>
              </a:solidFill>
              <a:latin typeface="Arial Narrow"/>
              <a:ea typeface="Arial Narrow"/>
              <a:cs typeface="Arial Narrow"/>
              <a:sym typeface="Arial Narrow"/>
            </a:endParaRPr>
          </a:p>
        </p:txBody>
      </p:sp>
      <p:grpSp>
        <p:nvGrpSpPr>
          <p:cNvPr id="1208" name="Google Shape;1208;p25"/>
          <p:cNvGrpSpPr/>
          <p:nvPr/>
        </p:nvGrpSpPr>
        <p:grpSpPr>
          <a:xfrm>
            <a:off x="110974" y="4211962"/>
            <a:ext cx="1981076" cy="488476"/>
            <a:chOff x="2234969" y="3379972"/>
            <a:chExt cx="4719140" cy="904874"/>
          </a:xfrm>
        </p:grpSpPr>
        <p:pic>
          <p:nvPicPr>
            <p:cNvPr id="1209" name="Google Shape;1209;p25"/>
            <p:cNvPicPr preferRelativeResize="0"/>
            <p:nvPr/>
          </p:nvPicPr>
          <p:blipFill rotWithShape="1">
            <a:blip r:embed="rId5">
              <a:alphaModFix/>
            </a:blip>
            <a:srcRect/>
            <a:stretch/>
          </p:blipFill>
          <p:spPr>
            <a:xfrm>
              <a:off x="2234969" y="3379972"/>
              <a:ext cx="4719140" cy="904874"/>
            </a:xfrm>
            <a:prstGeom prst="rect">
              <a:avLst/>
            </a:prstGeom>
            <a:noFill/>
            <a:ln>
              <a:noFill/>
            </a:ln>
          </p:spPr>
        </p:pic>
        <p:sp>
          <p:nvSpPr>
            <p:cNvPr id="1210" name="Google Shape;1210;p25"/>
            <p:cNvSpPr txBox="1"/>
            <p:nvPr/>
          </p:nvSpPr>
          <p:spPr>
            <a:xfrm>
              <a:off x="3154990" y="3554602"/>
              <a:ext cx="1912279" cy="5701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41.899</a:t>
              </a:r>
              <a:endParaRPr sz="1400" b="1">
                <a:solidFill>
                  <a:schemeClr val="dk1"/>
                </a:solidFill>
                <a:latin typeface="Arial Narrow"/>
                <a:ea typeface="Arial Narrow"/>
                <a:cs typeface="Arial Narrow"/>
                <a:sym typeface="Arial Narrow"/>
              </a:endParaRPr>
            </a:p>
          </p:txBody>
        </p:sp>
      </p:grpSp>
      <p:sp>
        <p:nvSpPr>
          <p:cNvPr id="1211" name="Google Shape;1211;p25"/>
          <p:cNvSpPr txBox="1"/>
          <p:nvPr/>
        </p:nvSpPr>
        <p:spPr>
          <a:xfrm>
            <a:off x="-38575" y="4709843"/>
            <a:ext cx="230937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aumentó en un 44, 7% (75.110 casos)</a:t>
            </a:r>
            <a:endParaRPr sz="1200" b="1">
              <a:solidFill>
                <a:schemeClr val="dk1"/>
              </a:solidFill>
              <a:latin typeface="Arial Narrow"/>
              <a:ea typeface="Arial Narrow"/>
              <a:cs typeface="Arial Narrow"/>
              <a:sym typeface="Arial Narrow"/>
            </a:endParaRPr>
          </a:p>
        </p:txBody>
      </p:sp>
      <p:sp>
        <p:nvSpPr>
          <p:cNvPr id="1212" name="Google Shape;1212;p25"/>
          <p:cNvSpPr/>
          <p:nvPr/>
        </p:nvSpPr>
        <p:spPr>
          <a:xfrm>
            <a:off x="2295483" y="4843626"/>
            <a:ext cx="494601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Número de consultas por IRA ambulatorias, Medellín, a Periodo epidemiológico 1 acumulado, años 2022-2023. </a:t>
            </a:r>
            <a:endParaRPr sz="1100">
              <a:solidFill>
                <a:schemeClr val="dk1"/>
              </a:solidFill>
              <a:latin typeface="Arial Narrow"/>
              <a:ea typeface="Arial Narrow"/>
              <a:cs typeface="Arial Narrow"/>
              <a:sym typeface="Arial Narrow"/>
            </a:endParaRPr>
          </a:p>
        </p:txBody>
      </p:sp>
      <p:grpSp>
        <p:nvGrpSpPr>
          <p:cNvPr id="1213" name="Google Shape;1213;p25"/>
          <p:cNvGrpSpPr/>
          <p:nvPr/>
        </p:nvGrpSpPr>
        <p:grpSpPr>
          <a:xfrm>
            <a:off x="2448322" y="74775"/>
            <a:ext cx="3446504" cy="276999"/>
            <a:chOff x="2448322" y="74775"/>
            <a:chExt cx="3446504" cy="276999"/>
          </a:xfrm>
        </p:grpSpPr>
        <p:sp>
          <p:nvSpPr>
            <p:cNvPr id="1214" name="Google Shape;1214;p2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15" name="Google Shape;1215;p25"/>
            <p:cNvCxnSpPr>
              <a:stCxn id="121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16" name="Google Shape;1216;p2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217" name="Google Shape;1217;p25"/>
          <p:cNvSpPr/>
          <p:nvPr/>
        </p:nvSpPr>
        <p:spPr>
          <a:xfrm>
            <a:off x="0" y="5472479"/>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218" name="Google Shape;1218;p25"/>
          <p:cNvGrpSpPr/>
          <p:nvPr/>
        </p:nvGrpSpPr>
        <p:grpSpPr>
          <a:xfrm>
            <a:off x="277404" y="5621632"/>
            <a:ext cx="3446504" cy="276999"/>
            <a:chOff x="2448322" y="74775"/>
            <a:chExt cx="3446504" cy="276999"/>
          </a:xfrm>
        </p:grpSpPr>
        <p:sp>
          <p:nvSpPr>
            <p:cNvPr id="1219" name="Google Shape;1219;p2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20" name="Google Shape;1220;p25"/>
            <p:cNvCxnSpPr>
              <a:stCxn id="121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21" name="Google Shape;1221;p2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a:p>
          </p:txBody>
        </p:sp>
      </p:grpSp>
      <p:grpSp>
        <p:nvGrpSpPr>
          <p:cNvPr id="1222" name="Google Shape;1222;p25"/>
          <p:cNvGrpSpPr/>
          <p:nvPr/>
        </p:nvGrpSpPr>
        <p:grpSpPr>
          <a:xfrm>
            <a:off x="4752578" y="5635532"/>
            <a:ext cx="3446504" cy="276999"/>
            <a:chOff x="2448322" y="74775"/>
            <a:chExt cx="3446504" cy="276999"/>
          </a:xfrm>
        </p:grpSpPr>
        <p:sp>
          <p:nvSpPr>
            <p:cNvPr id="1223" name="Google Shape;1223;p2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24" name="Google Shape;1224;p25"/>
            <p:cNvCxnSpPr>
              <a:stCxn id="122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25" name="Google Shape;1225;p2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a:p>
          </p:txBody>
        </p:sp>
      </p:grpSp>
      <p:sp>
        <p:nvSpPr>
          <p:cNvPr id="1226" name="Google Shape;1226;p25"/>
          <p:cNvSpPr/>
          <p:nvPr/>
        </p:nvSpPr>
        <p:spPr>
          <a:xfrm>
            <a:off x="36911" y="7766119"/>
            <a:ext cx="435759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IRA consulta ambulatoria. Medellín, a Periodo epidemiológico 1 acumulado de 2023. </a:t>
            </a:r>
            <a:endParaRPr sz="1000">
              <a:solidFill>
                <a:schemeClr val="dk1"/>
              </a:solidFill>
              <a:latin typeface="Arial Narrow"/>
              <a:ea typeface="Arial Narrow"/>
              <a:cs typeface="Arial Narrow"/>
              <a:sym typeface="Arial Narrow"/>
            </a:endParaRPr>
          </a:p>
        </p:txBody>
      </p:sp>
      <p:sp>
        <p:nvSpPr>
          <p:cNvPr id="1227" name="Google Shape;1227;p2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25</a:t>
            </a:r>
            <a:endParaRPr sz="1050" b="1">
              <a:solidFill>
                <a:schemeClr val="dk1"/>
              </a:solidFill>
              <a:latin typeface="Arial Narrow"/>
              <a:ea typeface="Arial Narrow"/>
              <a:cs typeface="Arial Narrow"/>
              <a:sym typeface="Arial Narrow"/>
            </a:endParaRPr>
          </a:p>
        </p:txBody>
      </p:sp>
      <p:sp>
        <p:nvSpPr>
          <p:cNvPr id="1228" name="Google Shape;1228;p25"/>
          <p:cNvSpPr txBox="1">
            <a:spLocks noGrp="1"/>
          </p:cNvSpPr>
          <p:nvPr>
            <p:ph type="ctrTitle"/>
          </p:nvPr>
        </p:nvSpPr>
        <p:spPr>
          <a:xfrm>
            <a:off x="85115" y="-31714"/>
            <a:ext cx="2075175" cy="92333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800"/>
              <a:buFont typeface="Arial Narrow"/>
              <a:buNone/>
            </a:pPr>
            <a:r>
              <a:rPr lang="es-ES" sz="1800" b="1">
                <a:solidFill>
                  <a:srgbClr val="C00000"/>
                </a:solidFill>
                <a:latin typeface="Arial Narrow"/>
                <a:ea typeface="Arial Narrow"/>
                <a:cs typeface="Arial Narrow"/>
                <a:sym typeface="Arial Narrow"/>
              </a:rPr>
              <a:t>Infección respiratoria aguda IRA</a:t>
            </a:r>
            <a:endParaRPr/>
          </a:p>
        </p:txBody>
      </p:sp>
      <p:sp>
        <p:nvSpPr>
          <p:cNvPr id="1229" name="Google Shape;1229;p25"/>
          <p:cNvSpPr/>
          <p:nvPr/>
        </p:nvSpPr>
        <p:spPr>
          <a:xfrm>
            <a:off x="24751" y="2452420"/>
            <a:ext cx="212109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Consulta ambulatoria</a:t>
            </a:r>
            <a:endParaRPr/>
          </a:p>
        </p:txBody>
      </p:sp>
      <p:sp>
        <p:nvSpPr>
          <p:cNvPr id="1230" name="Google Shape;1230;p25"/>
          <p:cNvSpPr/>
          <p:nvPr/>
        </p:nvSpPr>
        <p:spPr>
          <a:xfrm>
            <a:off x="4051730" y="7164288"/>
            <a:ext cx="3195412"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Figura. Proporción  de casos de IRA  ambulatorios, por grupos de edad a Periodo epidemiológico 1 acumulado, 2023</a:t>
            </a:r>
            <a:endParaRPr sz="900">
              <a:solidFill>
                <a:schemeClr val="dk1"/>
              </a:solidFill>
              <a:latin typeface="Arial Narrow"/>
              <a:ea typeface="Arial Narrow"/>
              <a:cs typeface="Arial Narrow"/>
              <a:sym typeface="Arial Narrow"/>
            </a:endParaRPr>
          </a:p>
        </p:txBody>
      </p:sp>
      <p:sp>
        <p:nvSpPr>
          <p:cNvPr id="1231" name="Google Shape;1231;p25"/>
          <p:cNvSpPr txBox="1"/>
          <p:nvPr/>
        </p:nvSpPr>
        <p:spPr>
          <a:xfrm>
            <a:off x="-46752" y="8289339"/>
            <a:ext cx="140124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69 Muertes</a:t>
            </a:r>
            <a:endParaRPr sz="1400" b="1">
              <a:solidFill>
                <a:schemeClr val="dk1"/>
              </a:solidFill>
              <a:latin typeface="Arial Narrow"/>
              <a:ea typeface="Arial Narrow"/>
              <a:cs typeface="Arial Narrow"/>
              <a:sym typeface="Arial Narrow"/>
            </a:endParaRPr>
          </a:p>
        </p:txBody>
      </p:sp>
      <p:cxnSp>
        <p:nvCxnSpPr>
          <p:cNvPr id="1232" name="Google Shape;1232;p25"/>
          <p:cNvCxnSpPr/>
          <p:nvPr/>
        </p:nvCxnSpPr>
        <p:spPr>
          <a:xfrm>
            <a:off x="4086489" y="8301403"/>
            <a:ext cx="216822" cy="3006"/>
          </a:xfrm>
          <a:prstGeom prst="straightConnector1">
            <a:avLst/>
          </a:prstGeom>
          <a:noFill/>
          <a:ln w="28575" cap="flat" cmpd="sng">
            <a:solidFill>
              <a:srgbClr val="C00000"/>
            </a:solidFill>
            <a:prstDash val="solid"/>
            <a:round/>
            <a:headEnd type="none" w="sm" len="sm"/>
            <a:tailEnd type="stealth" w="med" len="med"/>
          </a:ln>
        </p:spPr>
      </p:cxnSp>
      <p:sp>
        <p:nvSpPr>
          <p:cNvPr id="1233" name="Google Shape;1233;p25"/>
          <p:cNvSpPr/>
          <p:nvPr/>
        </p:nvSpPr>
        <p:spPr>
          <a:xfrm>
            <a:off x="1132945" y="8237088"/>
            <a:ext cx="2918785"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El mayor porcentaje se registró en el grupo de mayores de 60 años (68%).  La mayoría corresponden a pacientes  con otras  comorbilidades. Se notificaron  0 muertes en menores de 5 años.</a:t>
            </a:r>
            <a:endParaRPr/>
          </a:p>
        </p:txBody>
      </p:sp>
      <p:sp>
        <p:nvSpPr>
          <p:cNvPr id="1234" name="Google Shape;1234;p25"/>
          <p:cNvSpPr/>
          <p:nvPr/>
        </p:nvSpPr>
        <p:spPr>
          <a:xfrm>
            <a:off x="3888482" y="8695764"/>
            <a:ext cx="3302072" cy="48474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a:p>
          <a:p>
            <a:pPr marL="0" marR="0" lvl="0" indent="0" algn="just" rtl="0">
              <a:spcBef>
                <a:spcPts val="0"/>
              </a:spcBef>
              <a:spcAft>
                <a:spcPts val="0"/>
              </a:spcAft>
              <a:buNone/>
            </a:pPr>
            <a:r>
              <a:rPr lang="es-ES" sz="850">
                <a:solidFill>
                  <a:schemeClr val="dk1"/>
                </a:solidFill>
                <a:latin typeface="Arial Narrow"/>
                <a:ea typeface="Arial Narrow"/>
                <a:cs typeface="Arial Narrow"/>
                <a:sym typeface="Arial Narrow"/>
              </a:rPr>
              <a:t>Figura. Proporción  de muertes por  IRAG,   por grupos de edad a Periodo epidemiológico 1 acumulado, 2023</a:t>
            </a:r>
            <a:endParaRPr sz="850">
              <a:solidFill>
                <a:schemeClr val="dk1"/>
              </a:solidFill>
              <a:latin typeface="Arial Narrow"/>
              <a:ea typeface="Arial Narrow"/>
              <a:cs typeface="Arial Narrow"/>
              <a:sym typeface="Arial Narrow"/>
            </a:endParaRPr>
          </a:p>
        </p:txBody>
      </p:sp>
      <p:pic>
        <p:nvPicPr>
          <p:cNvPr id="1235" name="Google Shape;1235;p25"/>
          <p:cNvPicPr preferRelativeResize="0"/>
          <p:nvPr/>
        </p:nvPicPr>
        <p:blipFill rotWithShape="1">
          <a:blip r:embed="rId6">
            <a:alphaModFix/>
          </a:blip>
          <a:srcRect/>
          <a:stretch/>
        </p:blipFill>
        <p:spPr>
          <a:xfrm>
            <a:off x="2358917" y="351773"/>
            <a:ext cx="4712015" cy="1815953"/>
          </a:xfrm>
          <a:prstGeom prst="rect">
            <a:avLst/>
          </a:prstGeom>
          <a:noFill/>
          <a:ln>
            <a:noFill/>
          </a:ln>
        </p:spPr>
      </p:pic>
      <p:pic>
        <p:nvPicPr>
          <p:cNvPr id="1236" name="Google Shape;1236;p25"/>
          <p:cNvPicPr preferRelativeResize="0"/>
          <p:nvPr/>
        </p:nvPicPr>
        <p:blipFill rotWithShape="1">
          <a:blip r:embed="rId7">
            <a:alphaModFix/>
          </a:blip>
          <a:srcRect/>
          <a:stretch/>
        </p:blipFill>
        <p:spPr>
          <a:xfrm>
            <a:off x="2392811" y="2541018"/>
            <a:ext cx="4592015" cy="2168825"/>
          </a:xfrm>
          <a:prstGeom prst="rect">
            <a:avLst/>
          </a:prstGeom>
          <a:noFill/>
          <a:ln>
            <a:noFill/>
          </a:ln>
        </p:spPr>
      </p:pic>
      <p:pic>
        <p:nvPicPr>
          <p:cNvPr id="1237" name="Google Shape;1237;p25"/>
          <p:cNvPicPr preferRelativeResize="0"/>
          <p:nvPr/>
        </p:nvPicPr>
        <p:blipFill rotWithShape="1">
          <a:blip r:embed="rId8">
            <a:alphaModFix/>
          </a:blip>
          <a:srcRect/>
          <a:stretch/>
        </p:blipFill>
        <p:spPr>
          <a:xfrm>
            <a:off x="101647" y="6038882"/>
            <a:ext cx="3984842" cy="1727237"/>
          </a:xfrm>
          <a:prstGeom prst="rect">
            <a:avLst/>
          </a:prstGeom>
          <a:noFill/>
          <a:ln>
            <a:noFill/>
          </a:ln>
        </p:spPr>
      </p:pic>
      <p:pic>
        <p:nvPicPr>
          <p:cNvPr id="1238" name="Google Shape;1238;p25"/>
          <p:cNvPicPr preferRelativeResize="0"/>
          <p:nvPr/>
        </p:nvPicPr>
        <p:blipFill rotWithShape="1">
          <a:blip r:embed="rId9">
            <a:alphaModFix/>
          </a:blip>
          <a:srcRect/>
          <a:stretch/>
        </p:blipFill>
        <p:spPr>
          <a:xfrm>
            <a:off x="4239126" y="6072283"/>
            <a:ext cx="2876032" cy="1125406"/>
          </a:xfrm>
          <a:prstGeom prst="rect">
            <a:avLst/>
          </a:prstGeom>
          <a:noFill/>
          <a:ln>
            <a:noFill/>
          </a:ln>
        </p:spPr>
      </p:pic>
      <p:pic>
        <p:nvPicPr>
          <p:cNvPr id="1239" name="Google Shape;1239;p25"/>
          <p:cNvPicPr preferRelativeResize="0"/>
          <p:nvPr/>
        </p:nvPicPr>
        <p:blipFill rotWithShape="1">
          <a:blip r:embed="rId10">
            <a:alphaModFix/>
          </a:blip>
          <a:srcRect/>
          <a:stretch/>
        </p:blipFill>
        <p:spPr>
          <a:xfrm>
            <a:off x="4350348" y="7533621"/>
            <a:ext cx="2653588" cy="116214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pic>
        <p:nvPicPr>
          <p:cNvPr id="1244" name="Google Shape;1244;p26"/>
          <p:cNvPicPr preferRelativeResize="0"/>
          <p:nvPr/>
        </p:nvPicPr>
        <p:blipFill rotWithShape="1">
          <a:blip r:embed="rId3">
            <a:alphaModFix/>
          </a:blip>
          <a:srcRect t="4235"/>
          <a:stretch/>
        </p:blipFill>
        <p:spPr>
          <a:xfrm>
            <a:off x="3790" y="-3261"/>
            <a:ext cx="2214563" cy="2792664"/>
          </a:xfrm>
          <a:prstGeom prst="rect">
            <a:avLst/>
          </a:prstGeom>
          <a:noFill/>
          <a:ln>
            <a:noFill/>
          </a:ln>
        </p:spPr>
      </p:pic>
      <p:pic>
        <p:nvPicPr>
          <p:cNvPr id="1245" name="Google Shape;1245;p26"/>
          <p:cNvPicPr preferRelativeResize="0"/>
          <p:nvPr/>
        </p:nvPicPr>
        <p:blipFill rotWithShape="1">
          <a:blip r:embed="rId4">
            <a:alphaModFix/>
          </a:blip>
          <a:srcRect t="51431"/>
          <a:stretch/>
        </p:blipFill>
        <p:spPr>
          <a:xfrm>
            <a:off x="0" y="2781646"/>
            <a:ext cx="2232223" cy="2726457"/>
          </a:xfrm>
          <a:prstGeom prst="rect">
            <a:avLst/>
          </a:prstGeom>
          <a:noFill/>
          <a:ln>
            <a:noFill/>
          </a:ln>
        </p:spPr>
      </p:pic>
      <p:sp>
        <p:nvSpPr>
          <p:cNvPr id="1246" name="Google Shape;1246;p26"/>
          <p:cNvSpPr txBox="1"/>
          <p:nvPr/>
        </p:nvSpPr>
        <p:spPr>
          <a:xfrm>
            <a:off x="-3666" y="741756"/>
            <a:ext cx="22315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1-2023</a:t>
            </a:r>
            <a:endParaRPr sz="1200" b="1">
              <a:solidFill>
                <a:schemeClr val="dk1"/>
              </a:solidFill>
              <a:latin typeface="Arial Narrow"/>
              <a:ea typeface="Arial Narrow"/>
              <a:cs typeface="Arial Narrow"/>
              <a:sym typeface="Arial Narrow"/>
            </a:endParaRPr>
          </a:p>
        </p:txBody>
      </p:sp>
      <p:sp>
        <p:nvSpPr>
          <p:cNvPr id="1247" name="Google Shape;1247;p26"/>
          <p:cNvSpPr/>
          <p:nvPr/>
        </p:nvSpPr>
        <p:spPr>
          <a:xfrm>
            <a:off x="2274078" y="2304207"/>
            <a:ext cx="494601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IRA - Hospitalización. Medellín, a Periodo epidemiológico 1 acumulado de 2023. </a:t>
            </a:r>
            <a:endParaRPr sz="1100">
              <a:solidFill>
                <a:schemeClr val="dk1"/>
              </a:solidFill>
              <a:latin typeface="Arial Narrow"/>
              <a:ea typeface="Arial Narrow"/>
              <a:cs typeface="Arial Narrow"/>
              <a:sym typeface="Arial Narrow"/>
            </a:endParaRPr>
          </a:p>
        </p:txBody>
      </p:sp>
      <p:grpSp>
        <p:nvGrpSpPr>
          <p:cNvPr id="1248" name="Google Shape;1248;p26"/>
          <p:cNvGrpSpPr/>
          <p:nvPr/>
        </p:nvGrpSpPr>
        <p:grpSpPr>
          <a:xfrm>
            <a:off x="179214" y="4211960"/>
            <a:ext cx="1892650" cy="488476"/>
            <a:chOff x="2397524" y="3379972"/>
            <a:chExt cx="4508500" cy="904875"/>
          </a:xfrm>
        </p:grpSpPr>
        <p:pic>
          <p:nvPicPr>
            <p:cNvPr id="1249" name="Google Shape;1249;p26"/>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250" name="Google Shape;1250;p26"/>
            <p:cNvSpPr txBox="1"/>
            <p:nvPr/>
          </p:nvSpPr>
          <p:spPr>
            <a:xfrm>
              <a:off x="3317545" y="3478755"/>
              <a:ext cx="1593562" cy="5701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1.842</a:t>
              </a:r>
              <a:endParaRPr sz="1400" b="1">
                <a:solidFill>
                  <a:schemeClr val="dk1"/>
                </a:solidFill>
                <a:latin typeface="Arial Narrow"/>
                <a:ea typeface="Arial Narrow"/>
                <a:cs typeface="Arial Narrow"/>
                <a:sym typeface="Arial Narrow"/>
              </a:endParaRPr>
            </a:p>
          </p:txBody>
        </p:sp>
      </p:grpSp>
      <p:sp>
        <p:nvSpPr>
          <p:cNvPr id="1251" name="Google Shape;1251;p26"/>
          <p:cNvSpPr txBox="1"/>
          <p:nvPr/>
        </p:nvSpPr>
        <p:spPr>
          <a:xfrm>
            <a:off x="-34895" y="4708900"/>
            <a:ext cx="224333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31,2% (2.670 casos)</a:t>
            </a:r>
            <a:endParaRPr sz="1200" b="1">
              <a:solidFill>
                <a:schemeClr val="dk1"/>
              </a:solidFill>
              <a:latin typeface="Arial Narrow"/>
              <a:ea typeface="Arial Narrow"/>
              <a:cs typeface="Arial Narrow"/>
              <a:sym typeface="Arial Narrow"/>
            </a:endParaRPr>
          </a:p>
        </p:txBody>
      </p:sp>
      <p:sp>
        <p:nvSpPr>
          <p:cNvPr id="1252" name="Google Shape;1252;p26"/>
          <p:cNvSpPr/>
          <p:nvPr/>
        </p:nvSpPr>
        <p:spPr>
          <a:xfrm>
            <a:off x="2230463" y="4964775"/>
            <a:ext cx="4946011" cy="538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Hospitalizaciones por IRAG, Medellín, a Periodo epidemiológico 1 acumulado.</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 Años  2022-2023. </a:t>
            </a:r>
            <a:endParaRPr sz="1100">
              <a:solidFill>
                <a:schemeClr val="dk1"/>
              </a:solidFill>
              <a:latin typeface="Arial Narrow"/>
              <a:ea typeface="Arial Narrow"/>
              <a:cs typeface="Arial Narrow"/>
              <a:sym typeface="Arial Narrow"/>
            </a:endParaRPr>
          </a:p>
        </p:txBody>
      </p:sp>
      <p:grpSp>
        <p:nvGrpSpPr>
          <p:cNvPr id="1253" name="Google Shape;1253;p26"/>
          <p:cNvGrpSpPr/>
          <p:nvPr/>
        </p:nvGrpSpPr>
        <p:grpSpPr>
          <a:xfrm>
            <a:off x="2448322" y="74775"/>
            <a:ext cx="3446504" cy="276999"/>
            <a:chOff x="2448322" y="74775"/>
            <a:chExt cx="3446504" cy="276999"/>
          </a:xfrm>
        </p:grpSpPr>
        <p:sp>
          <p:nvSpPr>
            <p:cNvPr id="1254" name="Google Shape;1254;p2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55" name="Google Shape;1255;p26"/>
            <p:cNvCxnSpPr>
              <a:stCxn id="125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56" name="Google Shape;1256;p2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257" name="Google Shape;1257;p26"/>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258" name="Google Shape;1258;p26"/>
          <p:cNvGrpSpPr/>
          <p:nvPr/>
        </p:nvGrpSpPr>
        <p:grpSpPr>
          <a:xfrm>
            <a:off x="277404" y="5621632"/>
            <a:ext cx="3446504" cy="276999"/>
            <a:chOff x="2448322" y="74775"/>
            <a:chExt cx="3446504" cy="276999"/>
          </a:xfrm>
        </p:grpSpPr>
        <p:sp>
          <p:nvSpPr>
            <p:cNvPr id="1259" name="Google Shape;1259;p2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60" name="Google Shape;1260;p26"/>
            <p:cNvCxnSpPr>
              <a:stCxn id="125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61" name="Google Shape;1261;p2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a:p>
          </p:txBody>
        </p:sp>
      </p:grpSp>
      <p:grpSp>
        <p:nvGrpSpPr>
          <p:cNvPr id="1262" name="Google Shape;1262;p26"/>
          <p:cNvGrpSpPr/>
          <p:nvPr/>
        </p:nvGrpSpPr>
        <p:grpSpPr>
          <a:xfrm>
            <a:off x="4752578" y="5635532"/>
            <a:ext cx="3446504" cy="276999"/>
            <a:chOff x="2448322" y="74775"/>
            <a:chExt cx="3446504" cy="276999"/>
          </a:xfrm>
        </p:grpSpPr>
        <p:sp>
          <p:nvSpPr>
            <p:cNvPr id="1263" name="Google Shape;1263;p2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64" name="Google Shape;1264;p26"/>
            <p:cNvCxnSpPr>
              <a:stCxn id="126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65" name="Google Shape;1265;p2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a:p>
          </p:txBody>
        </p:sp>
      </p:grpSp>
      <p:sp>
        <p:nvSpPr>
          <p:cNvPr id="1266" name="Google Shape;1266;p26"/>
          <p:cNvSpPr/>
          <p:nvPr/>
        </p:nvSpPr>
        <p:spPr>
          <a:xfrm>
            <a:off x="50069" y="8119764"/>
            <a:ext cx="412644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Figura. Comportamiento inusual de la IRA en hospitalización. Medellín, a Periodo epidemiológico 1 acumulado de 2023</a:t>
            </a:r>
            <a:endParaRPr sz="1050">
              <a:solidFill>
                <a:schemeClr val="dk1"/>
              </a:solidFill>
              <a:latin typeface="Arial Narrow"/>
              <a:ea typeface="Arial Narrow"/>
              <a:cs typeface="Arial Narrow"/>
              <a:sym typeface="Arial Narrow"/>
            </a:endParaRPr>
          </a:p>
        </p:txBody>
      </p:sp>
      <p:sp>
        <p:nvSpPr>
          <p:cNvPr id="1267" name="Google Shape;1267;p2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26 </a:t>
            </a:r>
            <a:endParaRPr sz="1050" b="1">
              <a:solidFill>
                <a:schemeClr val="dk1"/>
              </a:solidFill>
              <a:latin typeface="Arial Narrow"/>
              <a:ea typeface="Arial Narrow"/>
              <a:cs typeface="Arial Narrow"/>
              <a:sym typeface="Arial Narrow"/>
            </a:endParaRPr>
          </a:p>
        </p:txBody>
      </p:sp>
      <p:sp>
        <p:nvSpPr>
          <p:cNvPr id="1268" name="Google Shape;1268;p26"/>
          <p:cNvSpPr txBox="1">
            <a:spLocks noGrp="1"/>
          </p:cNvSpPr>
          <p:nvPr>
            <p:ph type="ctrTitle"/>
          </p:nvPr>
        </p:nvSpPr>
        <p:spPr>
          <a:xfrm>
            <a:off x="85115" y="-79012"/>
            <a:ext cx="2075175" cy="92333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800"/>
              <a:buFont typeface="Arial Narrow"/>
              <a:buNone/>
            </a:pPr>
            <a:r>
              <a:rPr lang="es-ES" sz="1800" b="1">
                <a:solidFill>
                  <a:srgbClr val="C00000"/>
                </a:solidFill>
                <a:latin typeface="Arial Narrow"/>
                <a:ea typeface="Arial Narrow"/>
                <a:cs typeface="Arial Narrow"/>
                <a:sym typeface="Arial Narrow"/>
              </a:rPr>
              <a:t> Infección respiratoria aguda IRA</a:t>
            </a:r>
            <a:endParaRPr/>
          </a:p>
        </p:txBody>
      </p:sp>
      <p:sp>
        <p:nvSpPr>
          <p:cNvPr id="1269" name="Google Shape;1269;p26"/>
          <p:cNvSpPr/>
          <p:nvPr/>
        </p:nvSpPr>
        <p:spPr>
          <a:xfrm>
            <a:off x="298067" y="2452420"/>
            <a:ext cx="157446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Hospitalizados </a:t>
            </a:r>
            <a:endParaRPr/>
          </a:p>
        </p:txBody>
      </p:sp>
      <p:sp>
        <p:nvSpPr>
          <p:cNvPr id="1270" name="Google Shape;1270;p26"/>
          <p:cNvSpPr/>
          <p:nvPr/>
        </p:nvSpPr>
        <p:spPr>
          <a:xfrm>
            <a:off x="4206941" y="8152800"/>
            <a:ext cx="2799703" cy="6617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 </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Proporción  de pacientes con IRA  hospitalizados en sala general por grupos de edad, a Periodo epidemiológico 1 acumulado, 2023</a:t>
            </a:r>
            <a:endParaRPr sz="1000">
              <a:solidFill>
                <a:schemeClr val="dk1"/>
              </a:solidFill>
              <a:latin typeface="Arial Narrow"/>
              <a:ea typeface="Arial Narrow"/>
              <a:cs typeface="Arial Narrow"/>
              <a:sym typeface="Arial Narrow"/>
            </a:endParaRPr>
          </a:p>
        </p:txBody>
      </p:sp>
      <p:pic>
        <p:nvPicPr>
          <p:cNvPr id="1271" name="Google Shape;1271;p26"/>
          <p:cNvPicPr preferRelativeResize="0"/>
          <p:nvPr/>
        </p:nvPicPr>
        <p:blipFill rotWithShape="1">
          <a:blip r:embed="rId6">
            <a:alphaModFix/>
          </a:blip>
          <a:srcRect/>
          <a:stretch/>
        </p:blipFill>
        <p:spPr>
          <a:xfrm>
            <a:off x="2427764" y="363793"/>
            <a:ext cx="4578880" cy="1940414"/>
          </a:xfrm>
          <a:prstGeom prst="rect">
            <a:avLst/>
          </a:prstGeom>
          <a:noFill/>
          <a:ln>
            <a:noFill/>
          </a:ln>
        </p:spPr>
      </p:pic>
      <p:pic>
        <p:nvPicPr>
          <p:cNvPr id="1272" name="Google Shape;1272;p26"/>
          <p:cNvPicPr preferRelativeResize="0"/>
          <p:nvPr/>
        </p:nvPicPr>
        <p:blipFill rotWithShape="1">
          <a:blip r:embed="rId7">
            <a:alphaModFix/>
          </a:blip>
          <a:srcRect/>
          <a:stretch/>
        </p:blipFill>
        <p:spPr>
          <a:xfrm>
            <a:off x="2382311" y="2821751"/>
            <a:ext cx="4624333" cy="2143023"/>
          </a:xfrm>
          <a:prstGeom prst="rect">
            <a:avLst/>
          </a:prstGeom>
          <a:noFill/>
          <a:ln>
            <a:noFill/>
          </a:ln>
        </p:spPr>
      </p:pic>
      <p:pic>
        <p:nvPicPr>
          <p:cNvPr id="1273" name="Google Shape;1273;p26"/>
          <p:cNvPicPr preferRelativeResize="0"/>
          <p:nvPr/>
        </p:nvPicPr>
        <p:blipFill rotWithShape="1">
          <a:blip r:embed="rId8">
            <a:alphaModFix/>
          </a:blip>
          <a:srcRect/>
          <a:stretch/>
        </p:blipFill>
        <p:spPr>
          <a:xfrm>
            <a:off x="95770" y="6173800"/>
            <a:ext cx="3864720" cy="1979000"/>
          </a:xfrm>
          <a:prstGeom prst="rect">
            <a:avLst/>
          </a:prstGeom>
          <a:noFill/>
          <a:ln>
            <a:noFill/>
          </a:ln>
        </p:spPr>
      </p:pic>
      <p:pic>
        <p:nvPicPr>
          <p:cNvPr id="1274" name="Google Shape;1274;p26"/>
          <p:cNvPicPr preferRelativeResize="0"/>
          <p:nvPr/>
        </p:nvPicPr>
        <p:blipFill rotWithShape="1">
          <a:blip r:embed="rId9">
            <a:alphaModFix/>
          </a:blip>
          <a:srcRect/>
          <a:stretch/>
        </p:blipFill>
        <p:spPr>
          <a:xfrm>
            <a:off x="3960490" y="6027041"/>
            <a:ext cx="3107817" cy="209272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pic>
        <p:nvPicPr>
          <p:cNvPr id="1279" name="Google Shape;1279;p27"/>
          <p:cNvPicPr preferRelativeResize="0"/>
          <p:nvPr/>
        </p:nvPicPr>
        <p:blipFill rotWithShape="1">
          <a:blip r:embed="rId3">
            <a:alphaModFix/>
          </a:blip>
          <a:srcRect t="4235"/>
          <a:stretch/>
        </p:blipFill>
        <p:spPr>
          <a:xfrm>
            <a:off x="3790" y="10387"/>
            <a:ext cx="2214563" cy="2792664"/>
          </a:xfrm>
          <a:prstGeom prst="rect">
            <a:avLst/>
          </a:prstGeom>
          <a:noFill/>
          <a:ln>
            <a:noFill/>
          </a:ln>
        </p:spPr>
      </p:pic>
      <p:pic>
        <p:nvPicPr>
          <p:cNvPr id="1280" name="Google Shape;1280;p27"/>
          <p:cNvPicPr preferRelativeResize="0"/>
          <p:nvPr/>
        </p:nvPicPr>
        <p:blipFill rotWithShape="1">
          <a:blip r:embed="rId4">
            <a:alphaModFix/>
          </a:blip>
          <a:srcRect t="51431"/>
          <a:stretch/>
        </p:blipFill>
        <p:spPr>
          <a:xfrm>
            <a:off x="50" y="2805169"/>
            <a:ext cx="2232223" cy="2685972"/>
          </a:xfrm>
          <a:prstGeom prst="rect">
            <a:avLst/>
          </a:prstGeom>
          <a:noFill/>
          <a:ln>
            <a:noFill/>
          </a:ln>
        </p:spPr>
      </p:pic>
      <p:sp>
        <p:nvSpPr>
          <p:cNvPr id="1281" name="Google Shape;1281;p27"/>
          <p:cNvSpPr txBox="1"/>
          <p:nvPr/>
        </p:nvSpPr>
        <p:spPr>
          <a:xfrm>
            <a:off x="-65136" y="741756"/>
            <a:ext cx="2304256"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1 -2023</a:t>
            </a:r>
            <a:endParaRPr sz="1200" b="1">
              <a:solidFill>
                <a:schemeClr val="dk1"/>
              </a:solidFill>
              <a:latin typeface="Arial Narrow"/>
              <a:ea typeface="Arial Narrow"/>
              <a:cs typeface="Arial Narrow"/>
              <a:sym typeface="Arial Narrow"/>
            </a:endParaRPr>
          </a:p>
        </p:txBody>
      </p:sp>
      <p:sp>
        <p:nvSpPr>
          <p:cNvPr id="1282" name="Google Shape;1282;p27"/>
          <p:cNvSpPr/>
          <p:nvPr/>
        </p:nvSpPr>
        <p:spPr>
          <a:xfrm>
            <a:off x="2274078" y="2317855"/>
            <a:ext cx="4946011" cy="538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IRA -UCI. Medellín, a Periodo epidemiológico 1 acumulado de 2023 </a:t>
            </a:r>
            <a:endParaRPr sz="1100">
              <a:solidFill>
                <a:schemeClr val="dk1"/>
              </a:solidFill>
              <a:latin typeface="Arial Narrow"/>
              <a:ea typeface="Arial Narrow"/>
              <a:cs typeface="Arial Narrow"/>
              <a:sym typeface="Arial Narrow"/>
            </a:endParaRPr>
          </a:p>
        </p:txBody>
      </p:sp>
      <p:grpSp>
        <p:nvGrpSpPr>
          <p:cNvPr id="1283" name="Google Shape;1283;p27"/>
          <p:cNvGrpSpPr/>
          <p:nvPr/>
        </p:nvGrpSpPr>
        <p:grpSpPr>
          <a:xfrm>
            <a:off x="191132" y="4211534"/>
            <a:ext cx="1892650" cy="488476"/>
            <a:chOff x="2397524" y="3379972"/>
            <a:chExt cx="4508500" cy="904875"/>
          </a:xfrm>
        </p:grpSpPr>
        <p:pic>
          <p:nvPicPr>
            <p:cNvPr id="1284" name="Google Shape;1284;p27"/>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285" name="Google Shape;1285;p27"/>
            <p:cNvSpPr txBox="1"/>
            <p:nvPr/>
          </p:nvSpPr>
          <p:spPr>
            <a:xfrm>
              <a:off x="3317545" y="3478755"/>
              <a:ext cx="1593562" cy="5701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231</a:t>
              </a:r>
              <a:endParaRPr sz="1400" b="1">
                <a:solidFill>
                  <a:schemeClr val="dk1"/>
                </a:solidFill>
                <a:latin typeface="Arial Narrow"/>
                <a:ea typeface="Arial Narrow"/>
                <a:cs typeface="Arial Narrow"/>
                <a:sym typeface="Arial Narrow"/>
              </a:endParaRPr>
            </a:p>
          </p:txBody>
        </p:sp>
      </p:grpSp>
      <p:sp>
        <p:nvSpPr>
          <p:cNvPr id="1286" name="Google Shape;1286;p27"/>
          <p:cNvSpPr txBox="1"/>
          <p:nvPr/>
        </p:nvSpPr>
        <p:spPr>
          <a:xfrm>
            <a:off x="0" y="4724560"/>
            <a:ext cx="218073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61,3%. (593 casos)</a:t>
            </a:r>
            <a:endParaRPr sz="1200" b="1">
              <a:solidFill>
                <a:schemeClr val="dk1"/>
              </a:solidFill>
              <a:latin typeface="Arial Narrow"/>
              <a:ea typeface="Arial Narrow"/>
              <a:cs typeface="Arial Narrow"/>
              <a:sym typeface="Arial Narrow"/>
            </a:endParaRPr>
          </a:p>
        </p:txBody>
      </p:sp>
      <p:sp>
        <p:nvSpPr>
          <p:cNvPr id="1287" name="Google Shape;1287;p27"/>
          <p:cNvSpPr/>
          <p:nvPr/>
        </p:nvSpPr>
        <p:spPr>
          <a:xfrm>
            <a:off x="2295483" y="4912876"/>
            <a:ext cx="4946011" cy="538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Hospitalizaciones en UCI por IRAG, Medellín, a Periodo epidemiológico 1 acumulado  Años 2022-2023</a:t>
            </a:r>
            <a:endParaRPr sz="1100">
              <a:solidFill>
                <a:schemeClr val="dk1"/>
              </a:solidFill>
              <a:latin typeface="Arial Narrow"/>
              <a:ea typeface="Arial Narrow"/>
              <a:cs typeface="Arial Narrow"/>
              <a:sym typeface="Arial Narrow"/>
            </a:endParaRPr>
          </a:p>
        </p:txBody>
      </p:sp>
      <p:grpSp>
        <p:nvGrpSpPr>
          <p:cNvPr id="1288" name="Google Shape;1288;p27"/>
          <p:cNvGrpSpPr/>
          <p:nvPr/>
        </p:nvGrpSpPr>
        <p:grpSpPr>
          <a:xfrm>
            <a:off x="2448322" y="74775"/>
            <a:ext cx="3446504" cy="276999"/>
            <a:chOff x="2448322" y="74775"/>
            <a:chExt cx="3446504" cy="276999"/>
          </a:xfrm>
        </p:grpSpPr>
        <p:sp>
          <p:nvSpPr>
            <p:cNvPr id="1289" name="Google Shape;1289;p2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90" name="Google Shape;1290;p27"/>
            <p:cNvCxnSpPr>
              <a:stCxn id="128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91" name="Google Shape;1291;p2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292" name="Google Shape;1292;p27"/>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293" name="Google Shape;1293;p27"/>
          <p:cNvGrpSpPr/>
          <p:nvPr/>
        </p:nvGrpSpPr>
        <p:grpSpPr>
          <a:xfrm>
            <a:off x="277404" y="5621632"/>
            <a:ext cx="3446504" cy="276999"/>
            <a:chOff x="2448322" y="74775"/>
            <a:chExt cx="3446504" cy="276999"/>
          </a:xfrm>
        </p:grpSpPr>
        <p:sp>
          <p:nvSpPr>
            <p:cNvPr id="1294" name="Google Shape;1294;p2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95" name="Google Shape;1295;p27"/>
            <p:cNvCxnSpPr>
              <a:stCxn id="129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96" name="Google Shape;1296;p2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a:p>
          </p:txBody>
        </p:sp>
      </p:grpSp>
      <p:grpSp>
        <p:nvGrpSpPr>
          <p:cNvPr id="1297" name="Google Shape;1297;p27"/>
          <p:cNvGrpSpPr/>
          <p:nvPr/>
        </p:nvGrpSpPr>
        <p:grpSpPr>
          <a:xfrm>
            <a:off x="4752578" y="5635532"/>
            <a:ext cx="3446504" cy="276999"/>
            <a:chOff x="2448322" y="74775"/>
            <a:chExt cx="3446504" cy="276999"/>
          </a:xfrm>
        </p:grpSpPr>
        <p:sp>
          <p:nvSpPr>
            <p:cNvPr id="1298" name="Google Shape;1298;p2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99" name="Google Shape;1299;p27"/>
            <p:cNvCxnSpPr>
              <a:stCxn id="129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00" name="Google Shape;1300;p2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a:p>
          </p:txBody>
        </p:sp>
      </p:grpSp>
      <p:sp>
        <p:nvSpPr>
          <p:cNvPr id="1301" name="Google Shape;1301;p27"/>
          <p:cNvSpPr/>
          <p:nvPr/>
        </p:nvSpPr>
        <p:spPr>
          <a:xfrm>
            <a:off x="1936" y="8348750"/>
            <a:ext cx="4357592" cy="538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IRA hospitalización en UCI. Medellín, a Periodo epidemiológico 1 acumulado de 2023. </a:t>
            </a:r>
            <a:endParaRPr sz="1000">
              <a:solidFill>
                <a:schemeClr val="dk1"/>
              </a:solidFill>
              <a:latin typeface="Arial Narrow"/>
              <a:ea typeface="Arial Narrow"/>
              <a:cs typeface="Arial Narrow"/>
              <a:sym typeface="Arial Narrow"/>
            </a:endParaRPr>
          </a:p>
        </p:txBody>
      </p:sp>
      <p:sp>
        <p:nvSpPr>
          <p:cNvPr id="1302" name="Google Shape;1302;p2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Pág..27 </a:t>
            </a:r>
            <a:endParaRPr sz="1050" b="1">
              <a:solidFill>
                <a:schemeClr val="dk1"/>
              </a:solidFill>
              <a:latin typeface="Arial Narrow"/>
              <a:ea typeface="Arial Narrow"/>
              <a:cs typeface="Arial Narrow"/>
              <a:sym typeface="Arial Narrow"/>
            </a:endParaRPr>
          </a:p>
        </p:txBody>
      </p:sp>
      <p:sp>
        <p:nvSpPr>
          <p:cNvPr id="1303" name="Google Shape;1303;p27"/>
          <p:cNvSpPr txBox="1">
            <a:spLocks noGrp="1"/>
          </p:cNvSpPr>
          <p:nvPr>
            <p:ph type="ctrTitle"/>
          </p:nvPr>
        </p:nvSpPr>
        <p:spPr>
          <a:xfrm>
            <a:off x="85115" y="-79012"/>
            <a:ext cx="2075175" cy="92333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800"/>
              <a:buFont typeface="Arial Narrow"/>
              <a:buNone/>
            </a:pPr>
            <a:r>
              <a:rPr lang="es-ES" sz="1800" b="1">
                <a:solidFill>
                  <a:srgbClr val="C00000"/>
                </a:solidFill>
                <a:latin typeface="Arial Narrow"/>
                <a:ea typeface="Arial Narrow"/>
                <a:cs typeface="Arial Narrow"/>
                <a:sym typeface="Arial Narrow"/>
              </a:rPr>
              <a:t>Infección respiratoria aguda IRA</a:t>
            </a:r>
            <a:endParaRPr/>
          </a:p>
        </p:txBody>
      </p:sp>
      <p:sp>
        <p:nvSpPr>
          <p:cNvPr id="1304" name="Google Shape;1304;p27"/>
          <p:cNvSpPr/>
          <p:nvPr/>
        </p:nvSpPr>
        <p:spPr>
          <a:xfrm>
            <a:off x="-1695" y="2452420"/>
            <a:ext cx="217399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Hospitalizados en UCI</a:t>
            </a:r>
            <a:endParaRPr/>
          </a:p>
        </p:txBody>
      </p:sp>
      <p:sp>
        <p:nvSpPr>
          <p:cNvPr id="1305" name="Google Shape;1305;p27"/>
          <p:cNvSpPr/>
          <p:nvPr/>
        </p:nvSpPr>
        <p:spPr>
          <a:xfrm>
            <a:off x="4256423" y="8310277"/>
            <a:ext cx="2824952" cy="61555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 </a:t>
            </a:r>
            <a:endParaRPr/>
          </a:p>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Figura. Proporción  de pacientes de IRAG  Hospitalizados en UCI por grupos de edad, a Periodo epidemiológico 1 acumulado de 2023</a:t>
            </a:r>
            <a:endParaRPr sz="900">
              <a:solidFill>
                <a:schemeClr val="dk1"/>
              </a:solidFill>
              <a:latin typeface="Arial Narrow"/>
              <a:ea typeface="Arial Narrow"/>
              <a:cs typeface="Arial Narrow"/>
              <a:sym typeface="Arial Narrow"/>
            </a:endParaRPr>
          </a:p>
        </p:txBody>
      </p:sp>
      <p:pic>
        <p:nvPicPr>
          <p:cNvPr id="1306" name="Google Shape;1306;p27"/>
          <p:cNvPicPr preferRelativeResize="0"/>
          <p:nvPr/>
        </p:nvPicPr>
        <p:blipFill rotWithShape="1">
          <a:blip r:embed="rId6">
            <a:alphaModFix/>
          </a:blip>
          <a:srcRect/>
          <a:stretch/>
        </p:blipFill>
        <p:spPr>
          <a:xfrm>
            <a:off x="2295483" y="2847050"/>
            <a:ext cx="4783145" cy="2065826"/>
          </a:xfrm>
          <a:prstGeom prst="rect">
            <a:avLst/>
          </a:prstGeom>
          <a:noFill/>
          <a:ln>
            <a:noFill/>
          </a:ln>
        </p:spPr>
      </p:pic>
      <p:pic>
        <p:nvPicPr>
          <p:cNvPr id="1307" name="Google Shape;1307;p27"/>
          <p:cNvPicPr preferRelativeResize="0"/>
          <p:nvPr/>
        </p:nvPicPr>
        <p:blipFill rotWithShape="1">
          <a:blip r:embed="rId7">
            <a:alphaModFix/>
          </a:blip>
          <a:srcRect/>
          <a:stretch/>
        </p:blipFill>
        <p:spPr>
          <a:xfrm>
            <a:off x="2441100" y="367522"/>
            <a:ext cx="4580230" cy="1950333"/>
          </a:xfrm>
          <a:prstGeom prst="rect">
            <a:avLst/>
          </a:prstGeom>
          <a:noFill/>
          <a:ln>
            <a:noFill/>
          </a:ln>
        </p:spPr>
      </p:pic>
      <p:pic>
        <p:nvPicPr>
          <p:cNvPr id="1308" name="Google Shape;1308;p27"/>
          <p:cNvPicPr preferRelativeResize="0"/>
          <p:nvPr/>
        </p:nvPicPr>
        <p:blipFill rotWithShape="1">
          <a:blip r:embed="rId8">
            <a:alphaModFix/>
          </a:blip>
          <a:srcRect/>
          <a:stretch/>
        </p:blipFill>
        <p:spPr>
          <a:xfrm>
            <a:off x="37537" y="6098796"/>
            <a:ext cx="4066969" cy="2249954"/>
          </a:xfrm>
          <a:prstGeom prst="rect">
            <a:avLst/>
          </a:prstGeom>
          <a:noFill/>
          <a:ln>
            <a:noFill/>
          </a:ln>
        </p:spPr>
      </p:pic>
      <p:pic>
        <p:nvPicPr>
          <p:cNvPr id="1309" name="Google Shape;1309;p27"/>
          <p:cNvPicPr preferRelativeResize="0"/>
          <p:nvPr/>
        </p:nvPicPr>
        <p:blipFill rotWithShape="1">
          <a:blip r:embed="rId9">
            <a:alphaModFix/>
          </a:blip>
          <a:srcRect/>
          <a:stretch/>
        </p:blipFill>
        <p:spPr>
          <a:xfrm>
            <a:off x="4104506" y="6103418"/>
            <a:ext cx="3013358" cy="214099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pic>
        <p:nvPicPr>
          <p:cNvPr id="1314" name="Google Shape;1314;p28"/>
          <p:cNvPicPr preferRelativeResize="0"/>
          <p:nvPr/>
        </p:nvPicPr>
        <p:blipFill rotWithShape="1">
          <a:blip r:embed="rId3">
            <a:alphaModFix/>
          </a:blip>
          <a:srcRect t="4235"/>
          <a:stretch/>
        </p:blipFill>
        <p:spPr>
          <a:xfrm>
            <a:off x="24338" y="-41475"/>
            <a:ext cx="2214563" cy="2792664"/>
          </a:xfrm>
          <a:prstGeom prst="rect">
            <a:avLst/>
          </a:prstGeom>
          <a:noFill/>
          <a:ln>
            <a:noFill/>
          </a:ln>
        </p:spPr>
      </p:pic>
      <p:pic>
        <p:nvPicPr>
          <p:cNvPr id="1315" name="Google Shape;1315;p28"/>
          <p:cNvPicPr preferRelativeResize="0"/>
          <p:nvPr/>
        </p:nvPicPr>
        <p:blipFill rotWithShape="1">
          <a:blip r:embed="rId4">
            <a:alphaModFix/>
          </a:blip>
          <a:srcRect t="51431"/>
          <a:stretch/>
        </p:blipFill>
        <p:spPr>
          <a:xfrm>
            <a:off x="0" y="2751189"/>
            <a:ext cx="2232223" cy="2739952"/>
          </a:xfrm>
          <a:prstGeom prst="rect">
            <a:avLst/>
          </a:prstGeom>
          <a:noFill/>
          <a:ln>
            <a:noFill/>
          </a:ln>
        </p:spPr>
      </p:pic>
      <p:sp>
        <p:nvSpPr>
          <p:cNvPr id="1316" name="Google Shape;1316;p28"/>
          <p:cNvSpPr txBox="1"/>
          <p:nvPr/>
        </p:nvSpPr>
        <p:spPr>
          <a:xfrm>
            <a:off x="-46293" y="741756"/>
            <a:ext cx="220658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1 -2023</a:t>
            </a:r>
            <a:endParaRPr sz="1200" b="1">
              <a:solidFill>
                <a:schemeClr val="dk1"/>
              </a:solidFill>
              <a:latin typeface="Arial Narrow"/>
              <a:ea typeface="Arial Narrow"/>
              <a:cs typeface="Arial Narrow"/>
              <a:sym typeface="Arial Narrow"/>
            </a:endParaRPr>
          </a:p>
        </p:txBody>
      </p:sp>
      <p:grpSp>
        <p:nvGrpSpPr>
          <p:cNvPr id="1317" name="Google Shape;1317;p28"/>
          <p:cNvGrpSpPr/>
          <p:nvPr/>
        </p:nvGrpSpPr>
        <p:grpSpPr>
          <a:xfrm>
            <a:off x="72058" y="4067944"/>
            <a:ext cx="2071864" cy="635617"/>
            <a:chOff x="2397524" y="3379972"/>
            <a:chExt cx="4508500" cy="904875"/>
          </a:xfrm>
        </p:grpSpPr>
        <p:pic>
          <p:nvPicPr>
            <p:cNvPr id="1318" name="Google Shape;1318;p28"/>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319" name="Google Shape;1319;p28"/>
            <p:cNvSpPr txBox="1"/>
            <p:nvPr/>
          </p:nvSpPr>
          <p:spPr>
            <a:xfrm>
              <a:off x="3317545" y="3519038"/>
              <a:ext cx="1593561" cy="4819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68</a:t>
              </a:r>
              <a:endParaRPr sz="1600" b="1">
                <a:solidFill>
                  <a:schemeClr val="dk1"/>
                </a:solidFill>
                <a:latin typeface="Arial Narrow"/>
                <a:ea typeface="Arial Narrow"/>
                <a:cs typeface="Arial Narrow"/>
                <a:sym typeface="Arial Narrow"/>
              </a:endParaRPr>
            </a:p>
          </p:txBody>
        </p:sp>
      </p:grpSp>
      <p:sp>
        <p:nvSpPr>
          <p:cNvPr id="1320" name="Google Shape;1320;p28"/>
          <p:cNvSpPr/>
          <p:nvPr/>
        </p:nvSpPr>
        <p:spPr>
          <a:xfrm>
            <a:off x="2263759" y="2751189"/>
            <a:ext cx="4946011" cy="723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Número de muestras captadas por la unidad centinela HUSVF, para  estudio  de circulación viral, a Periodo epidemiológico 1 acumulado, 2023</a:t>
            </a:r>
            <a:endParaRPr sz="11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endParaRPr sz="1100">
              <a:solidFill>
                <a:schemeClr val="dk1"/>
              </a:solidFill>
              <a:latin typeface="Arial Narrow"/>
              <a:ea typeface="Arial Narrow"/>
              <a:cs typeface="Arial Narrow"/>
              <a:sym typeface="Arial Narrow"/>
            </a:endParaRPr>
          </a:p>
        </p:txBody>
      </p:sp>
      <p:grpSp>
        <p:nvGrpSpPr>
          <p:cNvPr id="1321" name="Google Shape;1321;p28"/>
          <p:cNvGrpSpPr/>
          <p:nvPr/>
        </p:nvGrpSpPr>
        <p:grpSpPr>
          <a:xfrm>
            <a:off x="2448322" y="74775"/>
            <a:ext cx="3446504" cy="276999"/>
            <a:chOff x="2448322" y="74775"/>
            <a:chExt cx="3446504" cy="276999"/>
          </a:xfrm>
        </p:grpSpPr>
        <p:sp>
          <p:nvSpPr>
            <p:cNvPr id="1322" name="Google Shape;1322;p2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23" name="Google Shape;1323;p28"/>
            <p:cNvCxnSpPr>
              <a:stCxn id="132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24" name="Google Shape;1324;p2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325" name="Google Shape;1325;p28"/>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326" name="Google Shape;1326;p28"/>
          <p:cNvGrpSpPr/>
          <p:nvPr/>
        </p:nvGrpSpPr>
        <p:grpSpPr>
          <a:xfrm>
            <a:off x="277404" y="5621632"/>
            <a:ext cx="3446504" cy="276999"/>
            <a:chOff x="2448322" y="74775"/>
            <a:chExt cx="3446504" cy="276999"/>
          </a:xfrm>
        </p:grpSpPr>
        <p:sp>
          <p:nvSpPr>
            <p:cNvPr id="1327" name="Google Shape;1327;p2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28" name="Google Shape;1328;p28"/>
            <p:cNvCxnSpPr>
              <a:stCxn id="132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29" name="Google Shape;1329;p2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a:p>
          </p:txBody>
        </p:sp>
      </p:grpSp>
      <p:sp>
        <p:nvSpPr>
          <p:cNvPr id="1330" name="Google Shape;1330;p2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28</a:t>
            </a:r>
            <a:endParaRPr sz="1050" b="1">
              <a:solidFill>
                <a:schemeClr val="dk1"/>
              </a:solidFill>
              <a:latin typeface="Arial Narrow"/>
              <a:ea typeface="Arial Narrow"/>
              <a:cs typeface="Arial Narrow"/>
              <a:sym typeface="Arial Narrow"/>
            </a:endParaRPr>
          </a:p>
        </p:txBody>
      </p:sp>
      <p:sp>
        <p:nvSpPr>
          <p:cNvPr id="1331" name="Google Shape;1331;p28"/>
          <p:cNvSpPr txBox="1">
            <a:spLocks noGrp="1"/>
          </p:cNvSpPr>
          <p:nvPr>
            <p:ph type="ctrTitle"/>
          </p:nvPr>
        </p:nvSpPr>
        <p:spPr>
          <a:xfrm>
            <a:off x="85115" y="-94400"/>
            <a:ext cx="2075175" cy="954107"/>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800"/>
              <a:buFont typeface="Arial Narrow"/>
              <a:buNone/>
            </a:pPr>
            <a:r>
              <a:rPr lang="es-ES" sz="2800" b="1">
                <a:solidFill>
                  <a:srgbClr val="C00000"/>
                </a:solidFill>
                <a:latin typeface="Arial Narrow"/>
                <a:ea typeface="Arial Narrow"/>
                <a:cs typeface="Arial Narrow"/>
                <a:sym typeface="Arial Narrow"/>
              </a:rPr>
              <a:t>ESI – IRAG Centinela</a:t>
            </a:r>
            <a:endParaRPr/>
          </a:p>
        </p:txBody>
      </p:sp>
      <p:sp>
        <p:nvSpPr>
          <p:cNvPr id="1332" name="Google Shape;1332;p28"/>
          <p:cNvSpPr txBox="1"/>
          <p:nvPr/>
        </p:nvSpPr>
        <p:spPr>
          <a:xfrm>
            <a:off x="113975" y="4716016"/>
            <a:ext cx="201607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19%</a:t>
            </a:r>
            <a:endParaRPr sz="1200" b="1">
              <a:solidFill>
                <a:schemeClr val="dk1"/>
              </a:solidFill>
              <a:latin typeface="Arial Narrow"/>
              <a:ea typeface="Arial Narrow"/>
              <a:cs typeface="Arial Narrow"/>
              <a:sym typeface="Arial Narrow"/>
            </a:endParaRPr>
          </a:p>
        </p:txBody>
      </p:sp>
      <p:pic>
        <p:nvPicPr>
          <p:cNvPr id="1333" name="Google Shape;1333;p28"/>
          <p:cNvPicPr preferRelativeResize="0"/>
          <p:nvPr/>
        </p:nvPicPr>
        <p:blipFill rotWithShape="1">
          <a:blip r:embed="rId6">
            <a:alphaModFix/>
          </a:blip>
          <a:srcRect/>
          <a:stretch/>
        </p:blipFill>
        <p:spPr>
          <a:xfrm>
            <a:off x="72058" y="6382190"/>
            <a:ext cx="1089717" cy="904875"/>
          </a:xfrm>
          <a:prstGeom prst="rect">
            <a:avLst/>
          </a:prstGeom>
          <a:noFill/>
          <a:ln>
            <a:noFill/>
          </a:ln>
        </p:spPr>
      </p:pic>
      <p:grpSp>
        <p:nvGrpSpPr>
          <p:cNvPr id="1334" name="Google Shape;1334;p28"/>
          <p:cNvGrpSpPr/>
          <p:nvPr/>
        </p:nvGrpSpPr>
        <p:grpSpPr>
          <a:xfrm>
            <a:off x="1051937" y="6726660"/>
            <a:ext cx="1252369" cy="877901"/>
            <a:chOff x="-36884" y="7072716"/>
            <a:chExt cx="1252369" cy="877901"/>
          </a:xfrm>
        </p:grpSpPr>
        <p:sp>
          <p:nvSpPr>
            <p:cNvPr id="1335" name="Google Shape;1335;p2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a:p>
          </p:txBody>
        </p:sp>
        <p:sp>
          <p:nvSpPr>
            <p:cNvPr id="1336" name="Google Shape;1336;p28"/>
            <p:cNvSpPr/>
            <p:nvPr/>
          </p:nvSpPr>
          <p:spPr>
            <a:xfrm>
              <a:off x="209546" y="7363321"/>
              <a:ext cx="74006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52%</a:t>
              </a:r>
              <a:endParaRPr sz="1600" b="1">
                <a:solidFill>
                  <a:schemeClr val="dk1"/>
                </a:solidFill>
                <a:latin typeface="Arial Narrow"/>
                <a:ea typeface="Arial Narrow"/>
                <a:cs typeface="Arial Narrow"/>
                <a:sym typeface="Arial Narrow"/>
              </a:endParaRPr>
            </a:p>
          </p:txBody>
        </p:sp>
        <p:sp>
          <p:nvSpPr>
            <p:cNvPr id="1337" name="Google Shape;1337;p28"/>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pic>
        <p:nvPicPr>
          <p:cNvPr id="1338" name="Google Shape;1338;p28"/>
          <p:cNvPicPr preferRelativeResize="0"/>
          <p:nvPr/>
        </p:nvPicPr>
        <p:blipFill rotWithShape="1">
          <a:blip r:embed="rId7">
            <a:alphaModFix/>
          </a:blip>
          <a:srcRect t="8462" r="83073" b="1"/>
          <a:stretch/>
        </p:blipFill>
        <p:spPr>
          <a:xfrm>
            <a:off x="1269027" y="6025808"/>
            <a:ext cx="804283" cy="778892"/>
          </a:xfrm>
          <a:prstGeom prst="rect">
            <a:avLst/>
          </a:prstGeom>
          <a:noFill/>
          <a:ln>
            <a:noFill/>
          </a:ln>
        </p:spPr>
      </p:pic>
      <p:grpSp>
        <p:nvGrpSpPr>
          <p:cNvPr id="1339" name="Google Shape;1339;p28"/>
          <p:cNvGrpSpPr/>
          <p:nvPr/>
        </p:nvGrpSpPr>
        <p:grpSpPr>
          <a:xfrm>
            <a:off x="-58310" y="7244599"/>
            <a:ext cx="1241624" cy="1071817"/>
            <a:chOff x="-14122" y="7072716"/>
            <a:chExt cx="1241624" cy="1071817"/>
          </a:xfrm>
        </p:grpSpPr>
        <p:sp>
          <p:nvSpPr>
            <p:cNvPr id="1340" name="Google Shape;1340;p28"/>
            <p:cNvSpPr txBox="1"/>
            <p:nvPr/>
          </p:nvSpPr>
          <p:spPr>
            <a:xfrm>
              <a:off x="-14122" y="7072716"/>
              <a:ext cx="122960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Confirmados por laboratorio</a:t>
              </a:r>
              <a:endParaRPr/>
            </a:p>
          </p:txBody>
        </p:sp>
        <p:sp>
          <p:nvSpPr>
            <p:cNvPr id="1341" name="Google Shape;1341;p28"/>
            <p:cNvSpPr/>
            <p:nvPr/>
          </p:nvSpPr>
          <p:spPr>
            <a:xfrm>
              <a:off x="242917" y="7543341"/>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41,5%</a:t>
              </a:r>
              <a:endParaRPr sz="1600" b="1">
                <a:solidFill>
                  <a:schemeClr val="dk1"/>
                </a:solidFill>
                <a:latin typeface="Arial Narrow"/>
                <a:ea typeface="Arial Narrow"/>
                <a:cs typeface="Arial Narrow"/>
                <a:sym typeface="Arial Narrow"/>
              </a:endParaRPr>
            </a:p>
          </p:txBody>
        </p:sp>
        <p:sp>
          <p:nvSpPr>
            <p:cNvPr id="1342" name="Google Shape;1342;p28"/>
            <p:cNvSpPr txBox="1"/>
            <p:nvPr/>
          </p:nvSpPr>
          <p:spPr>
            <a:xfrm>
              <a:off x="-2105" y="786753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28 Casos</a:t>
              </a:r>
              <a:endParaRPr sz="1200" b="1">
                <a:solidFill>
                  <a:schemeClr val="dk1"/>
                </a:solidFill>
                <a:latin typeface="Arial Narrow"/>
                <a:ea typeface="Arial Narrow"/>
                <a:cs typeface="Arial Narrow"/>
                <a:sym typeface="Arial Narrow"/>
              </a:endParaRPr>
            </a:p>
          </p:txBody>
        </p:sp>
      </p:grpSp>
      <p:pic>
        <p:nvPicPr>
          <p:cNvPr id="1343" name="Google Shape;1343;p28"/>
          <p:cNvPicPr preferRelativeResize="0"/>
          <p:nvPr/>
        </p:nvPicPr>
        <p:blipFill rotWithShape="1">
          <a:blip r:embed="rId7">
            <a:alphaModFix/>
          </a:blip>
          <a:srcRect l="28990" t="5393" r="53580" b="1381"/>
          <a:stretch/>
        </p:blipFill>
        <p:spPr>
          <a:xfrm>
            <a:off x="2124273" y="6025808"/>
            <a:ext cx="828105" cy="793252"/>
          </a:xfrm>
          <a:prstGeom prst="rect">
            <a:avLst/>
          </a:prstGeom>
          <a:noFill/>
          <a:ln>
            <a:noFill/>
          </a:ln>
        </p:spPr>
      </p:pic>
      <p:grpSp>
        <p:nvGrpSpPr>
          <p:cNvPr id="1344" name="Google Shape;1344;p28"/>
          <p:cNvGrpSpPr/>
          <p:nvPr/>
        </p:nvGrpSpPr>
        <p:grpSpPr>
          <a:xfrm>
            <a:off x="1938795" y="6726660"/>
            <a:ext cx="1229607" cy="877901"/>
            <a:chOff x="-14122" y="7072716"/>
            <a:chExt cx="1229607" cy="877901"/>
          </a:xfrm>
        </p:grpSpPr>
        <p:sp>
          <p:nvSpPr>
            <p:cNvPr id="1345" name="Google Shape;1345;p2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a:p>
          </p:txBody>
        </p:sp>
        <p:sp>
          <p:nvSpPr>
            <p:cNvPr id="1346" name="Google Shape;1346;p28"/>
            <p:cNvSpPr/>
            <p:nvPr/>
          </p:nvSpPr>
          <p:spPr>
            <a:xfrm>
              <a:off x="209546" y="7363321"/>
              <a:ext cx="74006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48%</a:t>
              </a:r>
              <a:endParaRPr sz="1600" b="1">
                <a:solidFill>
                  <a:schemeClr val="dk1"/>
                </a:solidFill>
                <a:latin typeface="Arial Narrow"/>
                <a:ea typeface="Arial Narrow"/>
                <a:cs typeface="Arial Narrow"/>
                <a:sym typeface="Arial Narrow"/>
              </a:endParaRPr>
            </a:p>
          </p:txBody>
        </p:sp>
        <p:sp>
          <p:nvSpPr>
            <p:cNvPr id="1347" name="Google Shape;1347;p28"/>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pic>
        <p:nvPicPr>
          <p:cNvPr id="1348" name="Google Shape;1348;p28"/>
          <p:cNvPicPr preferRelativeResize="0"/>
          <p:nvPr/>
        </p:nvPicPr>
        <p:blipFill rotWithShape="1">
          <a:blip r:embed="rId8">
            <a:alphaModFix/>
          </a:blip>
          <a:srcRect l="13773" r="11756"/>
          <a:stretch/>
        </p:blipFill>
        <p:spPr>
          <a:xfrm>
            <a:off x="2094883" y="7695354"/>
            <a:ext cx="762489" cy="737854"/>
          </a:xfrm>
          <a:prstGeom prst="rect">
            <a:avLst/>
          </a:prstGeom>
          <a:noFill/>
          <a:ln>
            <a:noFill/>
          </a:ln>
        </p:spPr>
      </p:pic>
      <p:pic>
        <p:nvPicPr>
          <p:cNvPr id="1349" name="Google Shape;1349;p28" descr="https://www.comb.cat/Upload/Imatges/2979.JPG"/>
          <p:cNvPicPr preferRelativeResize="0"/>
          <p:nvPr/>
        </p:nvPicPr>
        <p:blipFill rotWithShape="1">
          <a:blip r:embed="rId9">
            <a:alphaModFix/>
          </a:blip>
          <a:srcRect l="20417" t="9029" r="28520" b="12182"/>
          <a:stretch/>
        </p:blipFill>
        <p:spPr>
          <a:xfrm>
            <a:off x="1216367" y="7604561"/>
            <a:ext cx="831338" cy="808094"/>
          </a:xfrm>
          <a:prstGeom prst="rect">
            <a:avLst/>
          </a:prstGeom>
          <a:noFill/>
          <a:ln>
            <a:noFill/>
          </a:ln>
        </p:spPr>
      </p:pic>
      <p:grpSp>
        <p:nvGrpSpPr>
          <p:cNvPr id="1350" name="Google Shape;1350;p28"/>
          <p:cNvGrpSpPr/>
          <p:nvPr/>
        </p:nvGrpSpPr>
        <p:grpSpPr>
          <a:xfrm>
            <a:off x="1034152" y="8322080"/>
            <a:ext cx="1229607" cy="877901"/>
            <a:chOff x="-14122" y="7072716"/>
            <a:chExt cx="1229607" cy="877901"/>
          </a:xfrm>
        </p:grpSpPr>
        <p:sp>
          <p:nvSpPr>
            <p:cNvPr id="1351" name="Google Shape;1351;p2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&lt; 5 años</a:t>
              </a:r>
              <a:endParaRPr/>
            </a:p>
          </p:txBody>
        </p:sp>
        <p:sp>
          <p:nvSpPr>
            <p:cNvPr id="1352" name="Google Shape;1352;p28"/>
            <p:cNvSpPr/>
            <p:nvPr/>
          </p:nvSpPr>
          <p:spPr>
            <a:xfrm>
              <a:off x="209546" y="7363321"/>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82%</a:t>
              </a:r>
              <a:endParaRPr sz="1600" b="1">
                <a:solidFill>
                  <a:schemeClr val="dk1"/>
                </a:solidFill>
                <a:latin typeface="Arial Narrow"/>
                <a:ea typeface="Arial Narrow"/>
                <a:cs typeface="Arial Narrow"/>
                <a:sym typeface="Arial Narrow"/>
              </a:endParaRPr>
            </a:p>
          </p:txBody>
        </p:sp>
        <p:sp>
          <p:nvSpPr>
            <p:cNvPr id="1353" name="Google Shape;1353;p28"/>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354" name="Google Shape;1354;p28"/>
          <p:cNvGrpSpPr/>
          <p:nvPr/>
        </p:nvGrpSpPr>
        <p:grpSpPr>
          <a:xfrm>
            <a:off x="1925147" y="8312486"/>
            <a:ext cx="1229607" cy="877901"/>
            <a:chOff x="-14122" y="7072716"/>
            <a:chExt cx="1229607" cy="877901"/>
          </a:xfrm>
        </p:grpSpPr>
        <p:sp>
          <p:nvSpPr>
            <p:cNvPr id="1355" name="Google Shape;1355;p2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&gt; 65 años</a:t>
              </a:r>
              <a:endParaRPr/>
            </a:p>
          </p:txBody>
        </p:sp>
        <p:sp>
          <p:nvSpPr>
            <p:cNvPr id="1356" name="Google Shape;1356;p28"/>
            <p:cNvSpPr/>
            <p:nvPr/>
          </p:nvSpPr>
          <p:spPr>
            <a:xfrm>
              <a:off x="209546" y="7363321"/>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a:t>
              </a:r>
              <a:endParaRPr sz="1600" b="1">
                <a:solidFill>
                  <a:schemeClr val="dk1"/>
                </a:solidFill>
                <a:latin typeface="Arial Narrow"/>
                <a:ea typeface="Arial Narrow"/>
                <a:cs typeface="Arial Narrow"/>
                <a:sym typeface="Arial Narrow"/>
              </a:endParaRPr>
            </a:p>
          </p:txBody>
        </p:sp>
        <p:sp>
          <p:nvSpPr>
            <p:cNvPr id="1357" name="Google Shape;1357;p28"/>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358" name="Google Shape;1358;p28"/>
          <p:cNvGrpSpPr/>
          <p:nvPr/>
        </p:nvGrpSpPr>
        <p:grpSpPr>
          <a:xfrm>
            <a:off x="3528442" y="5635532"/>
            <a:ext cx="3446504" cy="276999"/>
            <a:chOff x="2448322" y="74775"/>
            <a:chExt cx="3446504" cy="276999"/>
          </a:xfrm>
        </p:grpSpPr>
        <p:sp>
          <p:nvSpPr>
            <p:cNvPr id="1359" name="Google Shape;1359;p2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60" name="Google Shape;1360;p28"/>
            <p:cNvCxnSpPr>
              <a:stCxn id="135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61" name="Google Shape;1361;p2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a:p>
          </p:txBody>
        </p:sp>
      </p:grpSp>
      <p:sp>
        <p:nvSpPr>
          <p:cNvPr id="1362" name="Google Shape;1362;p28"/>
          <p:cNvSpPr/>
          <p:nvPr/>
        </p:nvSpPr>
        <p:spPr>
          <a:xfrm>
            <a:off x="2281544" y="3416181"/>
            <a:ext cx="4454511" cy="203132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La unidad centinela Hospital Universitario San Vicente Fundación ha captado en promedio por semana 18 casos para el estudio de circulación viral y bacteriana. La meta para esta Unidad es de 5 muestras por semana, según lineamientos del evento 345 del INS, lo que denota que ha cumplido con la meta establecida.</a:t>
            </a:r>
            <a:endParaRPr/>
          </a:p>
          <a:p>
            <a:pPr marL="0" marR="0" lvl="0" indent="0" algn="just" rtl="0">
              <a:spcBef>
                <a:spcPts val="0"/>
              </a:spcBef>
              <a:spcAft>
                <a:spcPts val="0"/>
              </a:spcAft>
              <a:buNone/>
            </a:pPr>
            <a:endParaRPr sz="14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Se han captado 68 muestras estudiadas en la Unidad, se tienen resultados a la fecha del 90% de las cuales se han confirmado por laboratorio  28 casos el 41,5%.</a:t>
            </a:r>
            <a:endParaRPr sz="1400">
              <a:solidFill>
                <a:schemeClr val="dk1"/>
              </a:solidFill>
              <a:latin typeface="Arial Narrow"/>
              <a:ea typeface="Arial Narrow"/>
              <a:cs typeface="Arial Narrow"/>
              <a:sym typeface="Arial Narrow"/>
            </a:endParaRPr>
          </a:p>
        </p:txBody>
      </p:sp>
      <p:pic>
        <p:nvPicPr>
          <p:cNvPr id="1363" name="Google Shape;1363;p28"/>
          <p:cNvPicPr preferRelativeResize="0"/>
          <p:nvPr/>
        </p:nvPicPr>
        <p:blipFill rotWithShape="1">
          <a:blip r:embed="rId10">
            <a:alphaModFix/>
          </a:blip>
          <a:srcRect/>
          <a:stretch/>
        </p:blipFill>
        <p:spPr>
          <a:xfrm>
            <a:off x="2304306" y="460439"/>
            <a:ext cx="4824536" cy="2290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29"/>
          <p:cNvSpPr/>
          <p:nvPr/>
        </p:nvSpPr>
        <p:spPr>
          <a:xfrm>
            <a:off x="0" y="23621"/>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369" name="Google Shape;1369;p29"/>
          <p:cNvGrpSpPr/>
          <p:nvPr/>
        </p:nvGrpSpPr>
        <p:grpSpPr>
          <a:xfrm>
            <a:off x="277404" y="137149"/>
            <a:ext cx="3446504" cy="276999"/>
            <a:chOff x="2448322" y="74775"/>
            <a:chExt cx="3446504" cy="276999"/>
          </a:xfrm>
        </p:grpSpPr>
        <p:sp>
          <p:nvSpPr>
            <p:cNvPr id="1370" name="Google Shape;1370;p2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71" name="Google Shape;1371;p29"/>
            <p:cNvCxnSpPr>
              <a:stCxn id="137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72" name="Google Shape;1372;p2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Circulación viral</a:t>
              </a:r>
              <a:endParaRPr/>
            </a:p>
          </p:txBody>
        </p:sp>
      </p:grpSp>
      <p:sp>
        <p:nvSpPr>
          <p:cNvPr id="1373" name="Google Shape;1373;p29"/>
          <p:cNvSpPr/>
          <p:nvPr/>
        </p:nvSpPr>
        <p:spPr>
          <a:xfrm>
            <a:off x="0" y="428396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374" name="Google Shape;1374;p29"/>
          <p:cNvGrpSpPr/>
          <p:nvPr/>
        </p:nvGrpSpPr>
        <p:grpSpPr>
          <a:xfrm>
            <a:off x="277404" y="4397496"/>
            <a:ext cx="3446504" cy="461665"/>
            <a:chOff x="2448322" y="74775"/>
            <a:chExt cx="3446504" cy="461665"/>
          </a:xfrm>
        </p:grpSpPr>
        <p:sp>
          <p:nvSpPr>
            <p:cNvPr id="1375" name="Google Shape;1375;p2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76" name="Google Shape;1376;p29"/>
            <p:cNvCxnSpPr>
              <a:stCxn id="137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77" name="Google Shape;1377;p29"/>
            <p:cNvSpPr txBox="1"/>
            <p:nvPr/>
          </p:nvSpPr>
          <p:spPr>
            <a:xfrm>
              <a:off x="3302538" y="74775"/>
              <a:ext cx="25922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Grupos de edad y circulación viral Unidad Centinela</a:t>
              </a:r>
              <a:endParaRPr sz="1200" b="1">
                <a:solidFill>
                  <a:schemeClr val="dk1"/>
                </a:solidFill>
                <a:latin typeface="Arial Narrow"/>
                <a:ea typeface="Arial Narrow"/>
                <a:cs typeface="Arial Narrow"/>
                <a:sym typeface="Arial Narrow"/>
              </a:endParaRPr>
            </a:p>
          </p:txBody>
        </p:sp>
      </p:grpSp>
      <p:sp>
        <p:nvSpPr>
          <p:cNvPr id="1378" name="Google Shape;1378;p2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29</a:t>
            </a:r>
            <a:endParaRPr sz="1050" b="1">
              <a:solidFill>
                <a:schemeClr val="dk1"/>
              </a:solidFill>
              <a:latin typeface="Arial Narrow"/>
              <a:ea typeface="Arial Narrow"/>
              <a:cs typeface="Arial Narrow"/>
              <a:sym typeface="Arial Narrow"/>
            </a:endParaRPr>
          </a:p>
        </p:txBody>
      </p:sp>
      <p:sp>
        <p:nvSpPr>
          <p:cNvPr id="1379" name="Google Shape;1379;p29"/>
          <p:cNvSpPr/>
          <p:nvPr/>
        </p:nvSpPr>
        <p:spPr>
          <a:xfrm>
            <a:off x="288082" y="3704129"/>
            <a:ext cx="6912816" cy="3616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LDSP de Antioquia y SIVIGILA 2022. Secretaria de Salud de Medellín</a:t>
            </a:r>
            <a:endParaRPr/>
          </a:p>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Figura .  Comportamiento de la  Circulación viral por semana epidemiológica, Medellín a Periodo epidemiológico 1 acumulado de 2023</a:t>
            </a:r>
            <a:endParaRPr sz="1050">
              <a:solidFill>
                <a:schemeClr val="dk1"/>
              </a:solidFill>
              <a:latin typeface="Arial Narrow"/>
              <a:ea typeface="Arial Narrow"/>
              <a:cs typeface="Arial Narrow"/>
              <a:sym typeface="Arial Narrow"/>
            </a:endParaRPr>
          </a:p>
        </p:txBody>
      </p:sp>
      <p:sp>
        <p:nvSpPr>
          <p:cNvPr id="1380" name="Google Shape;1380;p29"/>
          <p:cNvSpPr/>
          <p:nvPr/>
        </p:nvSpPr>
        <p:spPr>
          <a:xfrm>
            <a:off x="288082" y="8540311"/>
            <a:ext cx="645541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Unidad Centinela IRAG y SIVIGILA 2022. Secretaria de Salud de Medellín</a:t>
            </a:r>
            <a:endParaRPr/>
          </a:p>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Figura . Número de muestras positivas  por virus respiratorios Captados por la Unidad Centinela, según grupo de edad, a Periodo epidemiológico 1 acumulado de 2023</a:t>
            </a:r>
            <a:endParaRPr sz="1050">
              <a:solidFill>
                <a:schemeClr val="dk1"/>
              </a:solidFill>
              <a:latin typeface="Arial Narrow"/>
              <a:ea typeface="Arial Narrow"/>
              <a:cs typeface="Arial Narrow"/>
              <a:sym typeface="Arial Narrow"/>
            </a:endParaRPr>
          </a:p>
        </p:txBody>
      </p:sp>
      <p:sp>
        <p:nvSpPr>
          <p:cNvPr id="1381" name="Google Shape;1381;p29"/>
          <p:cNvSpPr txBox="1"/>
          <p:nvPr/>
        </p:nvSpPr>
        <p:spPr>
          <a:xfrm>
            <a:off x="5112618" y="1115616"/>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82" name="Google Shape;1382;p29"/>
          <p:cNvPicPr preferRelativeResize="0"/>
          <p:nvPr/>
        </p:nvPicPr>
        <p:blipFill rotWithShape="1">
          <a:blip r:embed="rId3">
            <a:alphaModFix/>
          </a:blip>
          <a:srcRect/>
          <a:stretch/>
        </p:blipFill>
        <p:spPr>
          <a:xfrm>
            <a:off x="35619" y="527677"/>
            <a:ext cx="7021215" cy="3203426"/>
          </a:xfrm>
          <a:prstGeom prst="rect">
            <a:avLst/>
          </a:prstGeom>
          <a:noFill/>
          <a:ln>
            <a:noFill/>
          </a:ln>
        </p:spPr>
      </p:pic>
      <p:pic>
        <p:nvPicPr>
          <p:cNvPr id="1383" name="Google Shape;1383;p29"/>
          <p:cNvPicPr preferRelativeResize="0"/>
          <p:nvPr/>
        </p:nvPicPr>
        <p:blipFill rotWithShape="1">
          <a:blip r:embed="rId4">
            <a:alphaModFix/>
          </a:blip>
          <a:srcRect/>
          <a:stretch/>
        </p:blipFill>
        <p:spPr>
          <a:xfrm>
            <a:off x="178317" y="4790069"/>
            <a:ext cx="6698520" cy="375024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a:t>
            </a:r>
            <a:endParaRPr sz="1050" b="1">
              <a:solidFill>
                <a:schemeClr val="dk1"/>
              </a:solidFill>
              <a:latin typeface="Arial Narrow"/>
              <a:ea typeface="Arial Narrow"/>
              <a:cs typeface="Arial Narrow"/>
              <a:sym typeface="Arial Narrow"/>
            </a:endParaRPr>
          </a:p>
        </p:txBody>
      </p:sp>
      <p:sp>
        <p:nvSpPr>
          <p:cNvPr id="121" name="Google Shape;121;p3"/>
          <p:cNvSpPr txBox="1">
            <a:spLocks noGrp="1"/>
          </p:cNvSpPr>
          <p:nvPr>
            <p:ph type="title"/>
          </p:nvPr>
        </p:nvSpPr>
        <p:spPr>
          <a:xfrm>
            <a:off x="205739" y="2937799"/>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Contenido</a:t>
            </a:r>
            <a:endParaRPr sz="2000" b="1">
              <a:latin typeface="Arial Narrow"/>
              <a:ea typeface="Arial Narrow"/>
              <a:cs typeface="Arial Narrow"/>
              <a:sym typeface="Arial Narrow"/>
            </a:endParaRPr>
          </a:p>
        </p:txBody>
      </p:sp>
      <p:grpSp>
        <p:nvGrpSpPr>
          <p:cNvPr id="122" name="Google Shape;122;p3"/>
          <p:cNvGrpSpPr/>
          <p:nvPr/>
        </p:nvGrpSpPr>
        <p:grpSpPr>
          <a:xfrm>
            <a:off x="0" y="107504"/>
            <a:ext cx="4536554" cy="1534801"/>
            <a:chOff x="0" y="14519"/>
            <a:chExt cx="4536554" cy="1605153"/>
          </a:xfrm>
        </p:grpSpPr>
        <p:sp>
          <p:nvSpPr>
            <p:cNvPr id="123" name="Google Shape;123;p3"/>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24" name="Google Shape;124;p3"/>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25" name="Google Shape;125;p3"/>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01 de 2023 - Reporte Semanas 01 a 04 (Hasta Enero 28 de 2023)</a:t>
            </a:r>
            <a:endParaRPr sz="1200" dirty="0">
              <a:solidFill>
                <a:schemeClr val="dk1"/>
              </a:solidFill>
              <a:latin typeface="Times New Roman"/>
              <a:ea typeface="Times New Roman"/>
              <a:cs typeface="Times New Roman"/>
              <a:sym typeface="Times New Roman"/>
            </a:endParaRPr>
          </a:p>
        </p:txBody>
      </p:sp>
      <p:graphicFrame>
        <p:nvGraphicFramePr>
          <p:cNvPr id="126" name="Google Shape;126;p3"/>
          <p:cNvGraphicFramePr/>
          <p:nvPr/>
        </p:nvGraphicFramePr>
        <p:xfrm>
          <a:off x="288082" y="3347864"/>
          <a:ext cx="6645500" cy="3278610"/>
        </p:xfrm>
        <a:graphic>
          <a:graphicData uri="http://schemas.openxmlformats.org/drawingml/2006/table">
            <a:tbl>
              <a:tblPr>
                <a:noFill/>
                <a:tableStyleId>{A7C5A250-C04E-412F-9672-D8E4E5F412F6}</a:tableStyleId>
              </a:tblPr>
              <a:tblGrid>
                <a:gridCol w="2966575">
                  <a:extLst>
                    <a:ext uri="{9D8B030D-6E8A-4147-A177-3AD203B41FA5}">
                      <a16:colId xmlns:a16="http://schemas.microsoft.com/office/drawing/2014/main" val="20000"/>
                    </a:ext>
                  </a:extLst>
                </a:gridCol>
                <a:gridCol w="2966575">
                  <a:extLst>
                    <a:ext uri="{9D8B030D-6E8A-4147-A177-3AD203B41FA5}">
                      <a16:colId xmlns:a16="http://schemas.microsoft.com/office/drawing/2014/main" val="20001"/>
                    </a:ext>
                  </a:extLst>
                </a:gridCol>
                <a:gridCol w="712350">
                  <a:extLst>
                    <a:ext uri="{9D8B030D-6E8A-4147-A177-3AD203B41FA5}">
                      <a16:colId xmlns:a16="http://schemas.microsoft.com/office/drawing/2014/main" val="20002"/>
                    </a:ext>
                  </a:extLst>
                </a:gridCol>
              </a:tblGrid>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IRA-Consulta ambulatoria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25</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a:t>
                      </a:r>
                      <a:r>
                        <a:rPr lang="es-ES" sz="1100" b="1" i="0" u="none" strike="noStrike">
                          <a:solidFill>
                            <a:schemeClr val="dk1"/>
                          </a:solidFill>
                          <a:latin typeface="Arial Narrow"/>
                          <a:ea typeface="Arial Narrow"/>
                          <a:cs typeface="Arial Narrow"/>
                          <a:sym typeface="Arial Narrow"/>
                        </a:rPr>
                        <a:t>-Hospitalizados</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26</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a:t>
                      </a:r>
                      <a:r>
                        <a:rPr lang="es-ES" sz="1100" b="1" i="0" u="none" strike="noStrike">
                          <a:solidFill>
                            <a:schemeClr val="dk1"/>
                          </a:solidFill>
                          <a:latin typeface="Arial Narrow"/>
                          <a:ea typeface="Arial Narrow"/>
                          <a:cs typeface="Arial Narrow"/>
                          <a:sym typeface="Arial Narrow"/>
                        </a:rPr>
                        <a:t>-Hospitalizados en UCI</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27</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125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ESI – IRAG Centinela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28</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1164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Grave Inusitada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30</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Intento de suicidio</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31</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60075">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VIH</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34</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60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Dengue</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a:t>
                      </a:r>
                      <a:r>
                        <a:rPr lang="es-ES" sz="1100" b="1">
                          <a:latin typeface="Arial Narrow"/>
                          <a:ea typeface="Arial Narrow"/>
                          <a:cs typeface="Arial Narrow"/>
                          <a:sym typeface="Arial Narrow"/>
                        </a:rPr>
                        <a:t>8</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Mortalidad Materna - MM</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39</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Morbilidad materna extrema - MME</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40</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Mortalidad perinatal y neonatal tardía MPNNT</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41</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Sífilis Gestacional SG</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42</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Sífilis Congénita  SC</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43</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r h="6522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Gestantes con diagnóstico de VIH y Transmisión Materno Infantil TMI de VIH.</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44</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3"/>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Gestantes con diagnóstico de Hepatitis B y Trasmisión Materno Infantil TMI de la Hepatitis B.</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45</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4"/>
                  </a:ext>
                </a:extLst>
              </a:tr>
              <a:tr h="866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Violencia de género e intrafamiliar</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46</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5"/>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Cáncer de mama</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50</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6"/>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Cáncer de cuello uterino </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52</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7"/>
                  </a:ext>
                </a:extLst>
              </a:tr>
            </a:tbl>
          </a:graphicData>
        </a:graphic>
      </p:graphicFrame>
      <p:pic>
        <p:nvPicPr>
          <p:cNvPr id="127" name="Google Shape;127;p3"/>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pic>
        <p:nvPicPr>
          <p:cNvPr id="1388" name="Google Shape;1388;p30"/>
          <p:cNvPicPr preferRelativeResize="0"/>
          <p:nvPr/>
        </p:nvPicPr>
        <p:blipFill rotWithShape="1">
          <a:blip r:embed="rId3">
            <a:alphaModFix/>
          </a:blip>
          <a:srcRect t="4235"/>
          <a:stretch/>
        </p:blipFill>
        <p:spPr>
          <a:xfrm>
            <a:off x="3790" y="-3261"/>
            <a:ext cx="2214563" cy="2792664"/>
          </a:xfrm>
          <a:prstGeom prst="rect">
            <a:avLst/>
          </a:prstGeom>
          <a:noFill/>
          <a:ln>
            <a:noFill/>
          </a:ln>
        </p:spPr>
      </p:pic>
      <p:pic>
        <p:nvPicPr>
          <p:cNvPr id="1389" name="Google Shape;1389;p30"/>
          <p:cNvPicPr preferRelativeResize="0"/>
          <p:nvPr/>
        </p:nvPicPr>
        <p:blipFill rotWithShape="1">
          <a:blip r:embed="rId4">
            <a:alphaModFix/>
          </a:blip>
          <a:srcRect t="51431"/>
          <a:stretch/>
        </p:blipFill>
        <p:spPr>
          <a:xfrm>
            <a:off x="4287" y="2805169"/>
            <a:ext cx="2232223" cy="2666962"/>
          </a:xfrm>
          <a:prstGeom prst="rect">
            <a:avLst/>
          </a:prstGeom>
          <a:noFill/>
          <a:ln>
            <a:noFill/>
          </a:ln>
        </p:spPr>
      </p:pic>
      <p:sp>
        <p:nvSpPr>
          <p:cNvPr id="1390" name="Google Shape;1390;p30"/>
          <p:cNvSpPr txBox="1"/>
          <p:nvPr/>
        </p:nvSpPr>
        <p:spPr>
          <a:xfrm>
            <a:off x="-1" y="741756"/>
            <a:ext cx="221835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1-2023</a:t>
            </a:r>
            <a:endParaRPr sz="1200" b="1">
              <a:solidFill>
                <a:schemeClr val="dk1"/>
              </a:solidFill>
              <a:latin typeface="Arial Narrow"/>
              <a:ea typeface="Arial Narrow"/>
              <a:cs typeface="Arial Narrow"/>
              <a:sym typeface="Arial Narrow"/>
            </a:endParaRPr>
          </a:p>
        </p:txBody>
      </p:sp>
      <p:sp>
        <p:nvSpPr>
          <p:cNvPr id="1391" name="Google Shape;1391;p30"/>
          <p:cNvSpPr/>
          <p:nvPr/>
        </p:nvSpPr>
        <p:spPr>
          <a:xfrm>
            <a:off x="2254889" y="2300959"/>
            <a:ext cx="494601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Número de casos de IRAG inusitado, notificados al SIVIGILA,  Medellín  a Periodo epidemiológico 1 acumulado, 2022-2023. </a:t>
            </a:r>
            <a:endParaRPr sz="1100">
              <a:solidFill>
                <a:schemeClr val="dk1"/>
              </a:solidFill>
              <a:latin typeface="Arial Narrow"/>
              <a:ea typeface="Arial Narrow"/>
              <a:cs typeface="Arial Narrow"/>
              <a:sym typeface="Arial Narrow"/>
            </a:endParaRPr>
          </a:p>
        </p:txBody>
      </p:sp>
      <p:grpSp>
        <p:nvGrpSpPr>
          <p:cNvPr id="1392" name="Google Shape;1392;p30"/>
          <p:cNvGrpSpPr/>
          <p:nvPr/>
        </p:nvGrpSpPr>
        <p:grpSpPr>
          <a:xfrm>
            <a:off x="149112" y="4139952"/>
            <a:ext cx="1892650" cy="488476"/>
            <a:chOff x="2397524" y="3379972"/>
            <a:chExt cx="4508500" cy="904875"/>
          </a:xfrm>
        </p:grpSpPr>
        <p:pic>
          <p:nvPicPr>
            <p:cNvPr id="1393" name="Google Shape;1393;p30"/>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394" name="Google Shape;1394;p30"/>
            <p:cNvSpPr txBox="1"/>
            <p:nvPr/>
          </p:nvSpPr>
          <p:spPr>
            <a:xfrm>
              <a:off x="3317545" y="3478755"/>
              <a:ext cx="1593562" cy="5701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567</a:t>
              </a:r>
              <a:endParaRPr sz="1400" b="1">
                <a:solidFill>
                  <a:schemeClr val="dk1"/>
                </a:solidFill>
                <a:latin typeface="Arial Narrow"/>
                <a:ea typeface="Arial Narrow"/>
                <a:cs typeface="Arial Narrow"/>
                <a:sym typeface="Arial Narrow"/>
              </a:endParaRPr>
            </a:p>
          </p:txBody>
        </p:sp>
      </p:grpSp>
      <p:sp>
        <p:nvSpPr>
          <p:cNvPr id="1395" name="Google Shape;1395;p30"/>
          <p:cNvSpPr txBox="1"/>
          <p:nvPr/>
        </p:nvSpPr>
        <p:spPr>
          <a:xfrm>
            <a:off x="2229324" y="5035596"/>
            <a:ext cx="497157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Los 651 confirmados corresponden todos a casos que cumplen con el criterio 1 del protocolo, es decir IRAG por Covid-19.</a:t>
            </a:r>
            <a:endParaRPr/>
          </a:p>
        </p:txBody>
      </p:sp>
      <p:grpSp>
        <p:nvGrpSpPr>
          <p:cNvPr id="1396" name="Google Shape;1396;p30"/>
          <p:cNvGrpSpPr/>
          <p:nvPr/>
        </p:nvGrpSpPr>
        <p:grpSpPr>
          <a:xfrm>
            <a:off x="2448322" y="74775"/>
            <a:ext cx="3446504" cy="276999"/>
            <a:chOff x="2448322" y="74775"/>
            <a:chExt cx="3446504" cy="276999"/>
          </a:xfrm>
        </p:grpSpPr>
        <p:sp>
          <p:nvSpPr>
            <p:cNvPr id="1397" name="Google Shape;1397;p3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98" name="Google Shape;1398;p30"/>
            <p:cNvCxnSpPr>
              <a:stCxn id="139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99" name="Google Shape;1399;p3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400" name="Google Shape;1400;p30"/>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01" name="Google Shape;1401;p30"/>
          <p:cNvGrpSpPr/>
          <p:nvPr/>
        </p:nvGrpSpPr>
        <p:grpSpPr>
          <a:xfrm>
            <a:off x="277404" y="5621632"/>
            <a:ext cx="3446504" cy="276999"/>
            <a:chOff x="2448322" y="74775"/>
            <a:chExt cx="3446504" cy="276999"/>
          </a:xfrm>
        </p:grpSpPr>
        <p:sp>
          <p:nvSpPr>
            <p:cNvPr id="1402" name="Google Shape;1402;p3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03" name="Google Shape;1403;p30"/>
            <p:cNvCxnSpPr>
              <a:stCxn id="140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04" name="Google Shape;1404;p3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 casos confirmados</a:t>
              </a:r>
              <a:endParaRPr/>
            </a:p>
          </p:txBody>
        </p:sp>
      </p:grpSp>
      <p:sp>
        <p:nvSpPr>
          <p:cNvPr id="1405" name="Google Shape;1405;p3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Pág..30 </a:t>
            </a:r>
            <a:endParaRPr sz="1050" b="1">
              <a:solidFill>
                <a:schemeClr val="dk1"/>
              </a:solidFill>
              <a:latin typeface="Arial Narrow"/>
              <a:ea typeface="Arial Narrow"/>
              <a:cs typeface="Arial Narrow"/>
              <a:sym typeface="Arial Narrow"/>
            </a:endParaRPr>
          </a:p>
        </p:txBody>
      </p:sp>
      <p:sp>
        <p:nvSpPr>
          <p:cNvPr id="1406" name="Google Shape;1406;p30"/>
          <p:cNvSpPr txBox="1">
            <a:spLocks noGrp="1"/>
          </p:cNvSpPr>
          <p:nvPr>
            <p:ph type="ctrTitle"/>
          </p:nvPr>
        </p:nvSpPr>
        <p:spPr>
          <a:xfrm>
            <a:off x="85115" y="-32846"/>
            <a:ext cx="2075175" cy="830997"/>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Infección Respiratoria Aguda Grave Inusitada - IRAG</a:t>
            </a:r>
            <a:endParaRPr/>
          </a:p>
        </p:txBody>
      </p:sp>
      <p:grpSp>
        <p:nvGrpSpPr>
          <p:cNvPr id="1407" name="Google Shape;1407;p30"/>
          <p:cNvGrpSpPr/>
          <p:nvPr/>
        </p:nvGrpSpPr>
        <p:grpSpPr>
          <a:xfrm>
            <a:off x="190340" y="6848803"/>
            <a:ext cx="1499599" cy="877901"/>
            <a:chOff x="-36884" y="7072716"/>
            <a:chExt cx="1252369" cy="877901"/>
          </a:xfrm>
        </p:grpSpPr>
        <p:sp>
          <p:nvSpPr>
            <p:cNvPr id="1408" name="Google Shape;1408;p3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a:p>
          </p:txBody>
        </p:sp>
        <p:sp>
          <p:nvSpPr>
            <p:cNvPr id="1409" name="Google Shape;1409;p30"/>
            <p:cNvSpPr/>
            <p:nvPr/>
          </p:nvSpPr>
          <p:spPr>
            <a:xfrm>
              <a:off x="60879" y="7363321"/>
              <a:ext cx="888735"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366 casos</a:t>
              </a:r>
              <a:endParaRPr sz="1200" b="1">
                <a:solidFill>
                  <a:schemeClr val="dk1"/>
                </a:solidFill>
                <a:latin typeface="Arial Narrow"/>
                <a:ea typeface="Arial Narrow"/>
                <a:cs typeface="Arial Narrow"/>
                <a:sym typeface="Arial Narrow"/>
              </a:endParaRPr>
            </a:p>
          </p:txBody>
        </p:sp>
        <p:sp>
          <p:nvSpPr>
            <p:cNvPr id="1410" name="Google Shape;1410;p30"/>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pic>
        <p:nvPicPr>
          <p:cNvPr id="1411" name="Google Shape;1411;p30"/>
          <p:cNvPicPr preferRelativeResize="0"/>
          <p:nvPr/>
        </p:nvPicPr>
        <p:blipFill rotWithShape="1">
          <a:blip r:embed="rId6">
            <a:alphaModFix/>
          </a:blip>
          <a:srcRect r="83073"/>
          <a:stretch/>
        </p:blipFill>
        <p:spPr>
          <a:xfrm>
            <a:off x="654660" y="6062295"/>
            <a:ext cx="804283" cy="850900"/>
          </a:xfrm>
          <a:prstGeom prst="rect">
            <a:avLst/>
          </a:prstGeom>
          <a:noFill/>
          <a:ln>
            <a:noFill/>
          </a:ln>
        </p:spPr>
      </p:pic>
      <p:pic>
        <p:nvPicPr>
          <p:cNvPr id="1412" name="Google Shape;1412;p30"/>
          <p:cNvPicPr preferRelativeResize="0"/>
          <p:nvPr/>
        </p:nvPicPr>
        <p:blipFill rotWithShape="1">
          <a:blip r:embed="rId6">
            <a:alphaModFix/>
          </a:blip>
          <a:srcRect l="28990" t="-1382" r="53580" b="1382"/>
          <a:stretch/>
        </p:blipFill>
        <p:spPr>
          <a:xfrm>
            <a:off x="1725930" y="6076655"/>
            <a:ext cx="828105" cy="850900"/>
          </a:xfrm>
          <a:prstGeom prst="rect">
            <a:avLst/>
          </a:prstGeom>
          <a:noFill/>
          <a:ln>
            <a:noFill/>
          </a:ln>
        </p:spPr>
      </p:pic>
      <p:grpSp>
        <p:nvGrpSpPr>
          <p:cNvPr id="1413" name="Google Shape;1413;p30"/>
          <p:cNvGrpSpPr/>
          <p:nvPr/>
        </p:nvGrpSpPr>
        <p:grpSpPr>
          <a:xfrm>
            <a:off x="1540452" y="6848803"/>
            <a:ext cx="1229607" cy="877901"/>
            <a:chOff x="-14122" y="7072716"/>
            <a:chExt cx="1229607" cy="877901"/>
          </a:xfrm>
        </p:grpSpPr>
        <p:sp>
          <p:nvSpPr>
            <p:cNvPr id="1414" name="Google Shape;1414;p3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a:p>
          </p:txBody>
        </p:sp>
        <p:sp>
          <p:nvSpPr>
            <p:cNvPr id="1415" name="Google Shape;1415;p30"/>
            <p:cNvSpPr/>
            <p:nvPr/>
          </p:nvSpPr>
          <p:spPr>
            <a:xfrm>
              <a:off x="209545" y="7363321"/>
              <a:ext cx="92997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201</a:t>
              </a:r>
              <a:endParaRPr sz="1200" b="1">
                <a:solidFill>
                  <a:schemeClr val="dk1"/>
                </a:solidFill>
                <a:latin typeface="Arial Narrow"/>
                <a:ea typeface="Arial Narrow"/>
                <a:cs typeface="Arial Narrow"/>
                <a:sym typeface="Arial Narrow"/>
              </a:endParaRPr>
            </a:p>
          </p:txBody>
        </p:sp>
        <p:sp>
          <p:nvSpPr>
            <p:cNvPr id="1416" name="Google Shape;1416;p30"/>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417" name="Google Shape;1417;p30"/>
          <p:cNvGrpSpPr/>
          <p:nvPr/>
        </p:nvGrpSpPr>
        <p:grpSpPr>
          <a:xfrm>
            <a:off x="190340" y="7806669"/>
            <a:ext cx="2237424" cy="1105852"/>
            <a:chOff x="-788022" y="6983264"/>
            <a:chExt cx="2237424" cy="1105852"/>
          </a:xfrm>
        </p:grpSpPr>
        <p:sp>
          <p:nvSpPr>
            <p:cNvPr id="1418" name="Google Shape;1418;p30"/>
            <p:cNvSpPr txBox="1"/>
            <p:nvPr/>
          </p:nvSpPr>
          <p:spPr>
            <a:xfrm>
              <a:off x="-788022" y="6983264"/>
              <a:ext cx="223742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Antecedentes de viaje internacional</a:t>
              </a:r>
              <a:endParaRPr/>
            </a:p>
          </p:txBody>
        </p:sp>
        <p:sp>
          <p:nvSpPr>
            <p:cNvPr id="1419" name="Google Shape;1419;p30"/>
            <p:cNvSpPr/>
            <p:nvPr/>
          </p:nvSpPr>
          <p:spPr>
            <a:xfrm>
              <a:off x="-51253" y="7444929"/>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a:t>
              </a:r>
              <a:endParaRPr sz="1600" b="1">
                <a:solidFill>
                  <a:schemeClr val="dk1"/>
                </a:solidFill>
                <a:latin typeface="Arial Narrow"/>
                <a:ea typeface="Arial Narrow"/>
                <a:cs typeface="Arial Narrow"/>
                <a:sym typeface="Arial Narrow"/>
              </a:endParaRPr>
            </a:p>
          </p:txBody>
        </p:sp>
        <p:sp>
          <p:nvSpPr>
            <p:cNvPr id="1420" name="Google Shape;1420;p30"/>
            <p:cNvSpPr txBox="1"/>
            <p:nvPr/>
          </p:nvSpPr>
          <p:spPr>
            <a:xfrm>
              <a:off x="-358760" y="781211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421" name="Google Shape;1421;p30"/>
          <p:cNvGrpSpPr/>
          <p:nvPr/>
        </p:nvGrpSpPr>
        <p:grpSpPr>
          <a:xfrm>
            <a:off x="5019370" y="7920176"/>
            <a:ext cx="1857467" cy="877901"/>
            <a:chOff x="-14122" y="7072716"/>
            <a:chExt cx="1857467" cy="877901"/>
          </a:xfrm>
        </p:grpSpPr>
        <p:sp>
          <p:nvSpPr>
            <p:cNvPr id="1422" name="Google Shape;1422;p30"/>
            <p:cNvSpPr txBox="1"/>
            <p:nvPr/>
          </p:nvSpPr>
          <p:spPr>
            <a:xfrm>
              <a:off x="-14122" y="7072716"/>
              <a:ext cx="185746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Contacto con aves o cerdos</a:t>
              </a:r>
              <a:endParaRPr/>
            </a:p>
          </p:txBody>
        </p:sp>
        <p:sp>
          <p:nvSpPr>
            <p:cNvPr id="1423" name="Google Shape;1423;p30"/>
            <p:cNvSpPr/>
            <p:nvPr/>
          </p:nvSpPr>
          <p:spPr>
            <a:xfrm>
              <a:off x="476451" y="7363321"/>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a:t>
              </a:r>
              <a:endParaRPr sz="1600" b="1">
                <a:solidFill>
                  <a:schemeClr val="dk1"/>
                </a:solidFill>
                <a:latin typeface="Arial Narrow"/>
                <a:ea typeface="Arial Narrow"/>
                <a:cs typeface="Arial Narrow"/>
                <a:sym typeface="Arial Narrow"/>
              </a:endParaRPr>
            </a:p>
          </p:txBody>
        </p:sp>
        <p:sp>
          <p:nvSpPr>
            <p:cNvPr id="1424" name="Google Shape;1424;p30"/>
            <p:cNvSpPr txBox="1"/>
            <p:nvPr/>
          </p:nvSpPr>
          <p:spPr>
            <a:xfrm>
              <a:off x="231681"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a:p>
          </p:txBody>
        </p:sp>
      </p:grpSp>
      <p:pic>
        <p:nvPicPr>
          <p:cNvPr id="1425" name="Google Shape;1425;p30"/>
          <p:cNvPicPr preferRelativeResize="0"/>
          <p:nvPr/>
        </p:nvPicPr>
        <p:blipFill rotWithShape="1">
          <a:blip r:embed="rId7">
            <a:alphaModFix/>
          </a:blip>
          <a:srcRect r="50000"/>
          <a:stretch/>
        </p:blipFill>
        <p:spPr>
          <a:xfrm>
            <a:off x="5438539" y="6073446"/>
            <a:ext cx="998542" cy="874818"/>
          </a:xfrm>
          <a:prstGeom prst="rect">
            <a:avLst/>
          </a:prstGeom>
          <a:noFill/>
          <a:ln>
            <a:noFill/>
          </a:ln>
        </p:spPr>
      </p:pic>
      <p:pic>
        <p:nvPicPr>
          <p:cNvPr id="1426" name="Google Shape;1426;p30"/>
          <p:cNvPicPr preferRelativeResize="0"/>
          <p:nvPr/>
        </p:nvPicPr>
        <p:blipFill rotWithShape="1">
          <a:blip r:embed="rId7">
            <a:alphaModFix/>
          </a:blip>
          <a:srcRect l="50528"/>
          <a:stretch/>
        </p:blipFill>
        <p:spPr>
          <a:xfrm>
            <a:off x="2041762" y="7933690"/>
            <a:ext cx="949056" cy="840331"/>
          </a:xfrm>
          <a:prstGeom prst="rect">
            <a:avLst/>
          </a:prstGeom>
          <a:noFill/>
          <a:ln>
            <a:noFill/>
          </a:ln>
        </p:spPr>
      </p:pic>
      <p:pic>
        <p:nvPicPr>
          <p:cNvPr id="1427" name="Google Shape;1427;p30"/>
          <p:cNvPicPr preferRelativeResize="0"/>
          <p:nvPr/>
        </p:nvPicPr>
        <p:blipFill rotWithShape="1">
          <a:blip r:embed="rId8">
            <a:alphaModFix/>
          </a:blip>
          <a:srcRect l="10893" r="64411"/>
          <a:stretch/>
        </p:blipFill>
        <p:spPr>
          <a:xfrm>
            <a:off x="3045857" y="6162832"/>
            <a:ext cx="904106" cy="743198"/>
          </a:xfrm>
          <a:prstGeom prst="rect">
            <a:avLst/>
          </a:prstGeom>
          <a:noFill/>
          <a:ln>
            <a:noFill/>
          </a:ln>
        </p:spPr>
      </p:pic>
      <p:grpSp>
        <p:nvGrpSpPr>
          <p:cNvPr id="1428" name="Google Shape;1428;p30"/>
          <p:cNvGrpSpPr/>
          <p:nvPr/>
        </p:nvGrpSpPr>
        <p:grpSpPr>
          <a:xfrm>
            <a:off x="2874133" y="6840926"/>
            <a:ext cx="1229607" cy="747277"/>
            <a:chOff x="-14122" y="7072716"/>
            <a:chExt cx="1229607" cy="747277"/>
          </a:xfrm>
        </p:grpSpPr>
        <p:sp>
          <p:nvSpPr>
            <p:cNvPr id="1429" name="Google Shape;1429;p3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Hospitalizados</a:t>
              </a:r>
              <a:endParaRPr/>
            </a:p>
          </p:txBody>
        </p:sp>
        <p:sp>
          <p:nvSpPr>
            <p:cNvPr id="1430" name="Google Shape;1430;p30"/>
            <p:cNvSpPr/>
            <p:nvPr/>
          </p:nvSpPr>
          <p:spPr>
            <a:xfrm>
              <a:off x="157602" y="7363320"/>
              <a:ext cx="792012" cy="456673"/>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567 casos</a:t>
              </a:r>
              <a:endParaRPr sz="1200" b="1">
                <a:solidFill>
                  <a:schemeClr val="dk1"/>
                </a:solidFill>
                <a:latin typeface="Arial Narrow"/>
                <a:ea typeface="Arial Narrow"/>
                <a:cs typeface="Arial Narrow"/>
                <a:sym typeface="Arial Narrow"/>
              </a:endParaRPr>
            </a:p>
          </p:txBody>
        </p:sp>
      </p:grpSp>
      <p:pic>
        <p:nvPicPr>
          <p:cNvPr id="1431" name="Google Shape;1431;p30"/>
          <p:cNvPicPr preferRelativeResize="0"/>
          <p:nvPr/>
        </p:nvPicPr>
        <p:blipFill rotWithShape="1">
          <a:blip r:embed="rId9">
            <a:alphaModFix/>
          </a:blip>
          <a:srcRect l="55406" r="19476"/>
          <a:stretch/>
        </p:blipFill>
        <p:spPr>
          <a:xfrm>
            <a:off x="4108267" y="6219530"/>
            <a:ext cx="844527" cy="708025"/>
          </a:xfrm>
          <a:prstGeom prst="rect">
            <a:avLst/>
          </a:prstGeom>
          <a:noFill/>
          <a:ln>
            <a:noFill/>
          </a:ln>
        </p:spPr>
      </p:pic>
      <p:grpSp>
        <p:nvGrpSpPr>
          <p:cNvPr id="1432" name="Google Shape;1432;p30"/>
          <p:cNvGrpSpPr/>
          <p:nvPr/>
        </p:nvGrpSpPr>
        <p:grpSpPr>
          <a:xfrm>
            <a:off x="3965962" y="6848803"/>
            <a:ext cx="1229607" cy="650645"/>
            <a:chOff x="-14122" y="7072716"/>
            <a:chExt cx="1229607" cy="650645"/>
          </a:xfrm>
        </p:grpSpPr>
        <p:sp>
          <p:nvSpPr>
            <p:cNvPr id="1433" name="Google Shape;1433;p3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Defunciones</a:t>
              </a:r>
              <a:endParaRPr/>
            </a:p>
          </p:txBody>
        </p:sp>
        <p:sp>
          <p:nvSpPr>
            <p:cNvPr id="1434" name="Google Shape;1434;p30"/>
            <p:cNvSpPr/>
            <p:nvPr/>
          </p:nvSpPr>
          <p:spPr>
            <a:xfrm>
              <a:off x="209545" y="7363321"/>
              <a:ext cx="861489"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22 casos</a:t>
              </a:r>
              <a:endParaRPr sz="1200" b="1">
                <a:solidFill>
                  <a:schemeClr val="dk1"/>
                </a:solidFill>
                <a:latin typeface="Arial Narrow"/>
                <a:ea typeface="Arial Narrow"/>
                <a:cs typeface="Arial Narrow"/>
                <a:sym typeface="Arial Narrow"/>
              </a:endParaRPr>
            </a:p>
          </p:txBody>
        </p:sp>
      </p:grpSp>
      <p:grpSp>
        <p:nvGrpSpPr>
          <p:cNvPr id="1435" name="Google Shape;1435;p30"/>
          <p:cNvGrpSpPr/>
          <p:nvPr/>
        </p:nvGrpSpPr>
        <p:grpSpPr>
          <a:xfrm>
            <a:off x="4974074" y="6852567"/>
            <a:ext cx="1794728" cy="631184"/>
            <a:chOff x="-14122" y="7072716"/>
            <a:chExt cx="1794728" cy="631184"/>
          </a:xfrm>
        </p:grpSpPr>
        <p:sp>
          <p:nvSpPr>
            <p:cNvPr id="1436" name="Google Shape;1436;p30"/>
            <p:cNvSpPr txBox="1"/>
            <p:nvPr/>
          </p:nvSpPr>
          <p:spPr>
            <a:xfrm>
              <a:off x="-14122" y="7072716"/>
              <a:ext cx="179472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Trabajadores de la salud</a:t>
              </a:r>
              <a:endParaRPr/>
            </a:p>
          </p:txBody>
        </p:sp>
        <p:sp>
          <p:nvSpPr>
            <p:cNvPr id="1437" name="Google Shape;1437;p30"/>
            <p:cNvSpPr/>
            <p:nvPr/>
          </p:nvSpPr>
          <p:spPr>
            <a:xfrm>
              <a:off x="537468" y="7343860"/>
              <a:ext cx="865807"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a:p>
          </p:txBody>
        </p:sp>
      </p:grpSp>
      <p:pic>
        <p:nvPicPr>
          <p:cNvPr id="1438" name="Google Shape;1438;p30"/>
          <p:cNvPicPr preferRelativeResize="0"/>
          <p:nvPr/>
        </p:nvPicPr>
        <p:blipFill rotWithShape="1">
          <a:blip r:embed="rId10">
            <a:alphaModFix/>
          </a:blip>
          <a:srcRect/>
          <a:stretch/>
        </p:blipFill>
        <p:spPr>
          <a:xfrm>
            <a:off x="4146244" y="7906739"/>
            <a:ext cx="904875" cy="788987"/>
          </a:xfrm>
          <a:prstGeom prst="rect">
            <a:avLst/>
          </a:prstGeom>
          <a:noFill/>
          <a:ln>
            <a:noFill/>
          </a:ln>
        </p:spPr>
      </p:pic>
      <p:sp>
        <p:nvSpPr>
          <p:cNvPr id="1439" name="Google Shape;1439;p30"/>
          <p:cNvSpPr txBox="1"/>
          <p:nvPr/>
        </p:nvSpPr>
        <p:spPr>
          <a:xfrm>
            <a:off x="-1" y="4635320"/>
            <a:ext cx="215341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b="1">
                <a:solidFill>
                  <a:schemeClr val="dk1"/>
                </a:solidFill>
                <a:latin typeface="Arial Narrow"/>
                <a:ea typeface="Arial Narrow"/>
                <a:cs typeface="Arial Narrow"/>
                <a:sym typeface="Arial Narrow"/>
              </a:rPr>
              <a:t>El lineamiento para la vigilancia de este evento cambió a partir del 1º de mayo de 2022, incluyendo en su reporte los pacientes hospitalizados y fallecidos con sospecha o confirmación de Covid-19.</a:t>
            </a:r>
            <a:endParaRPr sz="900" b="1">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40" name="Google Shape;1440;p30"/>
          <p:cNvSpPr/>
          <p:nvPr/>
        </p:nvSpPr>
        <p:spPr>
          <a:xfrm>
            <a:off x="2218352" y="4895586"/>
            <a:ext cx="3600450"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p:txBody>
      </p:sp>
      <p:pic>
        <p:nvPicPr>
          <p:cNvPr id="1441" name="Google Shape;1441;p30"/>
          <p:cNvPicPr preferRelativeResize="0"/>
          <p:nvPr/>
        </p:nvPicPr>
        <p:blipFill rotWithShape="1">
          <a:blip r:embed="rId11">
            <a:alphaModFix/>
          </a:blip>
          <a:srcRect/>
          <a:stretch/>
        </p:blipFill>
        <p:spPr>
          <a:xfrm>
            <a:off x="2399842" y="415402"/>
            <a:ext cx="4503284" cy="1885557"/>
          </a:xfrm>
          <a:prstGeom prst="rect">
            <a:avLst/>
          </a:prstGeom>
          <a:noFill/>
          <a:ln>
            <a:noFill/>
          </a:ln>
        </p:spPr>
      </p:pic>
      <p:pic>
        <p:nvPicPr>
          <p:cNvPr id="1442" name="Google Shape;1442;p30"/>
          <p:cNvPicPr preferRelativeResize="0"/>
          <p:nvPr/>
        </p:nvPicPr>
        <p:blipFill rotWithShape="1">
          <a:blip r:embed="rId12">
            <a:alphaModFix/>
          </a:blip>
          <a:srcRect/>
          <a:stretch/>
        </p:blipFill>
        <p:spPr>
          <a:xfrm>
            <a:off x="2389015" y="2884268"/>
            <a:ext cx="4524937" cy="193544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pic>
        <p:nvPicPr>
          <p:cNvPr id="1447" name="Google Shape;1447;p31"/>
          <p:cNvPicPr preferRelativeResize="0"/>
          <p:nvPr/>
        </p:nvPicPr>
        <p:blipFill rotWithShape="1">
          <a:blip r:embed="rId3">
            <a:alphaModFix/>
          </a:blip>
          <a:srcRect r="1301"/>
          <a:stretch/>
        </p:blipFill>
        <p:spPr>
          <a:xfrm>
            <a:off x="-9669" y="10266"/>
            <a:ext cx="2148327" cy="3913662"/>
          </a:xfrm>
          <a:prstGeom prst="rect">
            <a:avLst/>
          </a:prstGeom>
          <a:noFill/>
          <a:ln>
            <a:noFill/>
          </a:ln>
        </p:spPr>
      </p:pic>
      <p:pic>
        <p:nvPicPr>
          <p:cNvPr id="1448" name="Google Shape;1448;p31"/>
          <p:cNvPicPr preferRelativeResize="0"/>
          <p:nvPr/>
        </p:nvPicPr>
        <p:blipFill rotWithShape="1">
          <a:blip r:embed="rId4">
            <a:alphaModFix/>
          </a:blip>
          <a:srcRect t="51431"/>
          <a:stretch/>
        </p:blipFill>
        <p:spPr>
          <a:xfrm>
            <a:off x="0" y="3938064"/>
            <a:ext cx="2180731" cy="3086602"/>
          </a:xfrm>
          <a:prstGeom prst="rect">
            <a:avLst/>
          </a:prstGeom>
          <a:noFill/>
          <a:ln>
            <a:noFill/>
          </a:ln>
        </p:spPr>
      </p:pic>
      <p:sp>
        <p:nvSpPr>
          <p:cNvPr id="1449" name="Google Shape;1449;p31"/>
          <p:cNvSpPr txBox="1"/>
          <p:nvPr/>
        </p:nvSpPr>
        <p:spPr>
          <a:xfrm>
            <a:off x="-90045" y="1026284"/>
            <a:ext cx="23090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01 - 2023</a:t>
            </a:r>
            <a:endParaRPr sz="1200" b="1">
              <a:solidFill>
                <a:schemeClr val="dk1"/>
              </a:solidFill>
              <a:latin typeface="Arial Narrow"/>
              <a:ea typeface="Arial Narrow"/>
              <a:cs typeface="Arial Narrow"/>
              <a:sym typeface="Arial Narrow"/>
            </a:endParaRPr>
          </a:p>
        </p:txBody>
      </p:sp>
      <p:sp>
        <p:nvSpPr>
          <p:cNvPr id="1450" name="Google Shape;1450;p31"/>
          <p:cNvSpPr/>
          <p:nvPr/>
        </p:nvSpPr>
        <p:spPr>
          <a:xfrm>
            <a:off x="2179172" y="3520957"/>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intento de suicidio. Medellín, a Periodo epidemiológico 01  acumulado de 2023. </a:t>
            </a:r>
            <a:endParaRPr sz="1100">
              <a:solidFill>
                <a:schemeClr val="dk1"/>
              </a:solidFill>
              <a:latin typeface="Arial Narrow"/>
              <a:ea typeface="Arial Narrow"/>
              <a:cs typeface="Arial Narrow"/>
              <a:sym typeface="Arial Narrow"/>
            </a:endParaRPr>
          </a:p>
        </p:txBody>
      </p:sp>
      <p:grpSp>
        <p:nvGrpSpPr>
          <p:cNvPr id="1451" name="Google Shape;1451;p31"/>
          <p:cNvGrpSpPr/>
          <p:nvPr/>
        </p:nvGrpSpPr>
        <p:grpSpPr>
          <a:xfrm>
            <a:off x="179214" y="5325845"/>
            <a:ext cx="1892650" cy="488476"/>
            <a:chOff x="2397524" y="3379972"/>
            <a:chExt cx="4508500" cy="904875"/>
          </a:xfrm>
        </p:grpSpPr>
        <p:pic>
          <p:nvPicPr>
            <p:cNvPr id="1452" name="Google Shape;1452;p31"/>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453" name="Google Shape;1453;p31"/>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152</a:t>
              </a:r>
              <a:endParaRPr sz="1800" b="1">
                <a:solidFill>
                  <a:schemeClr val="dk1"/>
                </a:solidFill>
                <a:latin typeface="Arial Narrow"/>
                <a:ea typeface="Arial Narrow"/>
                <a:cs typeface="Arial Narrow"/>
                <a:sym typeface="Arial Narrow"/>
              </a:endParaRPr>
            </a:p>
          </p:txBody>
        </p:sp>
      </p:grpSp>
      <p:sp>
        <p:nvSpPr>
          <p:cNvPr id="1454" name="Google Shape;1454;p31"/>
          <p:cNvSpPr txBox="1"/>
          <p:nvPr/>
        </p:nvSpPr>
        <p:spPr>
          <a:xfrm>
            <a:off x="16447" y="5980058"/>
            <a:ext cx="216428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con respecto al mismo periodo del año anterior</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Aumentó en un 27,7%</a:t>
            </a:r>
            <a:endParaRPr sz="1200" b="1">
              <a:solidFill>
                <a:schemeClr val="dk1"/>
              </a:solidFill>
              <a:latin typeface="Arial Narrow"/>
              <a:ea typeface="Arial Narrow"/>
              <a:cs typeface="Arial Narrow"/>
              <a:sym typeface="Arial Narrow"/>
            </a:endParaRPr>
          </a:p>
        </p:txBody>
      </p:sp>
      <p:sp>
        <p:nvSpPr>
          <p:cNvPr id="1455" name="Google Shape;1455;p31"/>
          <p:cNvSpPr/>
          <p:nvPr/>
        </p:nvSpPr>
        <p:spPr>
          <a:xfrm>
            <a:off x="2163040" y="6504491"/>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del intento de suicidio. Medellín, a Periodo epidemiológico 01   acumulado de 2020-2023. </a:t>
            </a:r>
            <a:endParaRPr sz="1100">
              <a:solidFill>
                <a:schemeClr val="dk1"/>
              </a:solidFill>
              <a:latin typeface="Arial Narrow"/>
              <a:ea typeface="Arial Narrow"/>
              <a:cs typeface="Arial Narrow"/>
              <a:sym typeface="Arial Narrow"/>
            </a:endParaRPr>
          </a:p>
        </p:txBody>
      </p:sp>
      <p:grpSp>
        <p:nvGrpSpPr>
          <p:cNvPr id="1456" name="Google Shape;1456;p31"/>
          <p:cNvGrpSpPr/>
          <p:nvPr/>
        </p:nvGrpSpPr>
        <p:grpSpPr>
          <a:xfrm>
            <a:off x="2448322" y="74775"/>
            <a:ext cx="3446504" cy="276999"/>
            <a:chOff x="2448322" y="74775"/>
            <a:chExt cx="3446504" cy="276999"/>
          </a:xfrm>
        </p:grpSpPr>
        <p:sp>
          <p:nvSpPr>
            <p:cNvPr id="1457" name="Google Shape;1457;p3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58" name="Google Shape;1458;p31"/>
            <p:cNvCxnSpPr>
              <a:stCxn id="145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59" name="Google Shape;1459;p3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460" name="Google Shape;1460;p3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31</a:t>
            </a:r>
            <a:endParaRPr sz="1050" b="1">
              <a:solidFill>
                <a:schemeClr val="dk1"/>
              </a:solidFill>
              <a:latin typeface="Arial Narrow"/>
              <a:ea typeface="Arial Narrow"/>
              <a:cs typeface="Arial Narrow"/>
              <a:sym typeface="Arial Narrow"/>
            </a:endParaRPr>
          </a:p>
        </p:txBody>
      </p:sp>
      <p:sp>
        <p:nvSpPr>
          <p:cNvPr id="1461" name="Google Shape;1461;p31"/>
          <p:cNvSpPr txBox="1">
            <a:spLocks noGrp="1"/>
          </p:cNvSpPr>
          <p:nvPr>
            <p:ph type="ctrTitle"/>
          </p:nvPr>
        </p:nvSpPr>
        <p:spPr>
          <a:xfrm>
            <a:off x="-18971" y="211481"/>
            <a:ext cx="2208885" cy="86177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500"/>
              <a:buFont typeface="Arial Narrow"/>
              <a:buNone/>
            </a:pPr>
            <a:r>
              <a:rPr lang="es-ES" sz="2500" b="1">
                <a:solidFill>
                  <a:srgbClr val="C00000"/>
                </a:solidFill>
                <a:latin typeface="Arial Narrow"/>
                <a:ea typeface="Arial Narrow"/>
                <a:cs typeface="Arial Narrow"/>
                <a:sym typeface="Arial Narrow"/>
              </a:rPr>
              <a:t>Intento de suicidio</a:t>
            </a:r>
            <a:endParaRPr/>
          </a:p>
        </p:txBody>
      </p:sp>
      <p:sp>
        <p:nvSpPr>
          <p:cNvPr id="1462" name="Google Shape;1462;p31"/>
          <p:cNvSpPr txBox="1"/>
          <p:nvPr/>
        </p:nvSpPr>
        <p:spPr>
          <a:xfrm>
            <a:off x="879294" y="7889918"/>
            <a:ext cx="2487070"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 por 100.000 habitantes</a:t>
            </a:r>
            <a:endParaRPr sz="1100" b="1">
              <a:solidFill>
                <a:schemeClr val="dk1"/>
              </a:solidFill>
              <a:latin typeface="Arial Narrow"/>
              <a:ea typeface="Arial Narrow"/>
              <a:cs typeface="Arial Narrow"/>
              <a:sym typeface="Arial Narrow"/>
            </a:endParaRPr>
          </a:p>
        </p:txBody>
      </p:sp>
      <p:sp>
        <p:nvSpPr>
          <p:cNvPr id="1463" name="Google Shape;1463;p31"/>
          <p:cNvSpPr txBox="1"/>
          <p:nvPr/>
        </p:nvSpPr>
        <p:spPr>
          <a:xfrm>
            <a:off x="1443262" y="8342291"/>
            <a:ext cx="114326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5,7 * 100 mil</a:t>
            </a:r>
            <a:endParaRPr/>
          </a:p>
        </p:txBody>
      </p:sp>
      <p:sp>
        <p:nvSpPr>
          <p:cNvPr id="1464" name="Google Shape;1464;p31"/>
          <p:cNvSpPr txBox="1"/>
          <p:nvPr/>
        </p:nvSpPr>
        <p:spPr>
          <a:xfrm>
            <a:off x="3456434" y="7889918"/>
            <a:ext cx="231479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Cobertura de visita de campo</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Acciones de vigilancia</a:t>
            </a:r>
            <a:endParaRPr sz="1100" b="1">
              <a:solidFill>
                <a:schemeClr val="dk1"/>
              </a:solidFill>
              <a:latin typeface="Arial Narrow"/>
              <a:ea typeface="Arial Narrow"/>
              <a:cs typeface="Arial Narrow"/>
              <a:sym typeface="Arial Narrow"/>
            </a:endParaRPr>
          </a:p>
        </p:txBody>
      </p:sp>
      <p:sp>
        <p:nvSpPr>
          <p:cNvPr id="1465" name="Google Shape;1465;p31"/>
          <p:cNvSpPr txBox="1"/>
          <p:nvPr/>
        </p:nvSpPr>
        <p:spPr>
          <a:xfrm>
            <a:off x="3600750" y="8342291"/>
            <a:ext cx="213612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69,7% (106 casos)</a:t>
            </a:r>
            <a:endParaRPr sz="1600" b="1">
              <a:solidFill>
                <a:srgbClr val="C00000"/>
              </a:solidFill>
              <a:latin typeface="Arial Narrow"/>
              <a:ea typeface="Arial Narrow"/>
              <a:cs typeface="Arial Narrow"/>
              <a:sym typeface="Arial Narrow"/>
            </a:endParaRPr>
          </a:p>
        </p:txBody>
      </p:sp>
      <p:sp>
        <p:nvSpPr>
          <p:cNvPr id="1466" name="Google Shape;1466;p31"/>
          <p:cNvSpPr/>
          <p:nvPr/>
        </p:nvSpPr>
        <p:spPr>
          <a:xfrm>
            <a:off x="23310" y="7050336"/>
            <a:ext cx="7177588" cy="37278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67" name="Google Shape;1467;p31"/>
          <p:cNvGrpSpPr/>
          <p:nvPr/>
        </p:nvGrpSpPr>
        <p:grpSpPr>
          <a:xfrm>
            <a:off x="97999" y="7076361"/>
            <a:ext cx="3446504" cy="276999"/>
            <a:chOff x="2448322" y="74775"/>
            <a:chExt cx="3446504" cy="276999"/>
          </a:xfrm>
        </p:grpSpPr>
        <p:sp>
          <p:nvSpPr>
            <p:cNvPr id="1468" name="Google Shape;1468;p3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69" name="Google Shape;1469;p31"/>
            <p:cNvCxnSpPr>
              <a:stCxn id="146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70" name="Google Shape;1470;p3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a:p>
          </p:txBody>
        </p:sp>
      </p:grpSp>
      <p:graphicFrame>
        <p:nvGraphicFramePr>
          <p:cNvPr id="1471" name="Google Shape;1471;p31"/>
          <p:cNvGraphicFramePr/>
          <p:nvPr/>
        </p:nvGraphicFramePr>
        <p:xfrm>
          <a:off x="2014893" y="351774"/>
          <a:ext cx="5257965" cy="316918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72" name="Google Shape;1472;p31"/>
          <p:cNvGraphicFramePr/>
          <p:nvPr/>
        </p:nvGraphicFramePr>
        <p:xfrm>
          <a:off x="2071865" y="4044176"/>
          <a:ext cx="5129036" cy="2616055"/>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32"/>
          <p:cNvSpPr/>
          <p:nvPr/>
        </p:nvSpPr>
        <p:spPr>
          <a:xfrm>
            <a:off x="0" y="5840406"/>
            <a:ext cx="7200900" cy="370174"/>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8" name="Google Shape;1478;p32"/>
          <p:cNvSpPr/>
          <p:nvPr/>
        </p:nvSpPr>
        <p:spPr>
          <a:xfrm>
            <a:off x="0" y="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79" name="Google Shape;1479;p32"/>
          <p:cNvGrpSpPr/>
          <p:nvPr/>
        </p:nvGrpSpPr>
        <p:grpSpPr>
          <a:xfrm>
            <a:off x="277404" y="127176"/>
            <a:ext cx="3446504" cy="276999"/>
            <a:chOff x="2448322" y="74775"/>
            <a:chExt cx="3446504" cy="276999"/>
          </a:xfrm>
        </p:grpSpPr>
        <p:sp>
          <p:nvSpPr>
            <p:cNvPr id="1480" name="Google Shape;1480;p3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81" name="Google Shape;1481;p32"/>
            <p:cNvCxnSpPr>
              <a:stCxn id="148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82" name="Google Shape;1482;p3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a:p>
          </p:txBody>
        </p:sp>
      </p:grpSp>
      <p:sp>
        <p:nvSpPr>
          <p:cNvPr id="1483" name="Google Shape;1483;p32"/>
          <p:cNvSpPr/>
          <p:nvPr/>
        </p:nvSpPr>
        <p:spPr>
          <a:xfrm>
            <a:off x="0" y="5215609"/>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intento de suicidio. Medellín, a Periodo epidemiológico 01 acumulado  de  2023. </a:t>
            </a:r>
            <a:endParaRPr sz="700">
              <a:solidFill>
                <a:schemeClr val="dk1"/>
              </a:solidFill>
              <a:latin typeface="Arial Narrow"/>
              <a:ea typeface="Arial Narrow"/>
              <a:cs typeface="Arial Narrow"/>
              <a:sym typeface="Arial Narrow"/>
            </a:endParaRPr>
          </a:p>
        </p:txBody>
      </p:sp>
      <p:grpSp>
        <p:nvGrpSpPr>
          <p:cNvPr id="1484" name="Google Shape;1484;p32"/>
          <p:cNvGrpSpPr/>
          <p:nvPr/>
        </p:nvGrpSpPr>
        <p:grpSpPr>
          <a:xfrm>
            <a:off x="277404" y="5868144"/>
            <a:ext cx="3446504" cy="276999"/>
            <a:chOff x="2448322" y="74775"/>
            <a:chExt cx="3446504" cy="276999"/>
          </a:xfrm>
        </p:grpSpPr>
        <p:sp>
          <p:nvSpPr>
            <p:cNvPr id="1485" name="Google Shape;1485;p3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86" name="Google Shape;1486;p32"/>
            <p:cNvCxnSpPr>
              <a:stCxn id="148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87" name="Google Shape;1487;p3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a:p>
          </p:txBody>
        </p:sp>
      </p:grpSp>
      <p:grpSp>
        <p:nvGrpSpPr>
          <p:cNvPr id="1488" name="Google Shape;1488;p32"/>
          <p:cNvGrpSpPr/>
          <p:nvPr/>
        </p:nvGrpSpPr>
        <p:grpSpPr>
          <a:xfrm>
            <a:off x="155575" y="6559629"/>
            <a:ext cx="841843" cy="1132310"/>
            <a:chOff x="1030415" y="748098"/>
            <a:chExt cx="841843" cy="1132310"/>
          </a:xfrm>
        </p:grpSpPr>
        <p:pic>
          <p:nvPicPr>
            <p:cNvPr id="1489" name="Google Shape;1489;p32"/>
            <p:cNvPicPr preferRelativeResize="0"/>
            <p:nvPr/>
          </p:nvPicPr>
          <p:blipFill rotWithShape="1">
            <a:blip r:embed="rId3">
              <a:alphaModFix/>
            </a:blip>
            <a:srcRect t="10614" r="84474"/>
            <a:stretch/>
          </p:blipFill>
          <p:spPr>
            <a:xfrm>
              <a:off x="1252052" y="748098"/>
              <a:ext cx="554199" cy="541398"/>
            </a:xfrm>
            <a:prstGeom prst="rect">
              <a:avLst/>
            </a:prstGeom>
            <a:noFill/>
            <a:ln>
              <a:noFill/>
            </a:ln>
          </p:spPr>
        </p:pic>
        <p:sp>
          <p:nvSpPr>
            <p:cNvPr id="1490" name="Google Shape;1490;p32"/>
            <p:cNvSpPr/>
            <p:nvPr/>
          </p:nvSpPr>
          <p:spPr>
            <a:xfrm>
              <a:off x="1030415" y="1520368"/>
              <a:ext cx="824936"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34,21%</a:t>
              </a:r>
              <a:endParaRPr sz="1600" b="1">
                <a:solidFill>
                  <a:schemeClr val="dk1"/>
                </a:solidFill>
                <a:latin typeface="Arial Narrow"/>
                <a:ea typeface="Arial Narrow"/>
                <a:cs typeface="Arial Narrow"/>
                <a:sym typeface="Arial Narrow"/>
              </a:endParaRPr>
            </a:p>
          </p:txBody>
        </p:sp>
        <p:sp>
          <p:nvSpPr>
            <p:cNvPr id="1491" name="Google Shape;1491;p32"/>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grpSp>
      <p:grpSp>
        <p:nvGrpSpPr>
          <p:cNvPr id="1492" name="Google Shape;1492;p32"/>
          <p:cNvGrpSpPr/>
          <p:nvPr/>
        </p:nvGrpSpPr>
        <p:grpSpPr>
          <a:xfrm>
            <a:off x="1050530" y="6589361"/>
            <a:ext cx="827642" cy="1091720"/>
            <a:chOff x="1825139" y="815810"/>
            <a:chExt cx="827642" cy="1091720"/>
          </a:xfrm>
        </p:grpSpPr>
        <p:sp>
          <p:nvSpPr>
            <p:cNvPr id="1493" name="Google Shape;1493;p32"/>
            <p:cNvSpPr/>
            <p:nvPr/>
          </p:nvSpPr>
          <p:spPr>
            <a:xfrm>
              <a:off x="1846951" y="1547490"/>
              <a:ext cx="80583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65,79%</a:t>
              </a:r>
              <a:endParaRPr sz="1600" b="1">
                <a:solidFill>
                  <a:schemeClr val="dk1"/>
                </a:solidFill>
                <a:latin typeface="Arial Narrow"/>
                <a:ea typeface="Arial Narrow"/>
                <a:cs typeface="Arial Narrow"/>
                <a:sym typeface="Arial Narrow"/>
              </a:endParaRPr>
            </a:p>
          </p:txBody>
        </p:sp>
        <p:sp>
          <p:nvSpPr>
            <p:cNvPr id="1494" name="Google Shape;1494;p32"/>
            <p:cNvSpPr/>
            <p:nvPr/>
          </p:nvSpPr>
          <p:spPr>
            <a:xfrm>
              <a:off x="1825139" y="127419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pic>
          <p:nvPicPr>
            <p:cNvPr id="1495" name="Google Shape;1495;p32"/>
            <p:cNvPicPr preferRelativeResize="0"/>
            <p:nvPr/>
          </p:nvPicPr>
          <p:blipFill rotWithShape="1">
            <a:blip r:embed="rId3">
              <a:alphaModFix/>
            </a:blip>
            <a:srcRect l="29313" t="7366" r="56038"/>
            <a:stretch/>
          </p:blipFill>
          <p:spPr>
            <a:xfrm>
              <a:off x="1975931" y="815810"/>
              <a:ext cx="489570" cy="526328"/>
            </a:xfrm>
            <a:prstGeom prst="rect">
              <a:avLst/>
            </a:prstGeom>
            <a:noFill/>
            <a:ln>
              <a:noFill/>
            </a:ln>
          </p:spPr>
        </p:pic>
      </p:grpSp>
      <p:grpSp>
        <p:nvGrpSpPr>
          <p:cNvPr id="1496" name="Google Shape;1496;p32"/>
          <p:cNvGrpSpPr/>
          <p:nvPr/>
        </p:nvGrpSpPr>
        <p:grpSpPr>
          <a:xfrm>
            <a:off x="2159538" y="6593425"/>
            <a:ext cx="1152880" cy="1113356"/>
            <a:chOff x="2107178" y="815810"/>
            <a:chExt cx="1152880" cy="1113356"/>
          </a:xfrm>
        </p:grpSpPr>
        <p:grpSp>
          <p:nvGrpSpPr>
            <p:cNvPr id="1497" name="Google Shape;1497;p32"/>
            <p:cNvGrpSpPr/>
            <p:nvPr/>
          </p:nvGrpSpPr>
          <p:grpSpPr>
            <a:xfrm>
              <a:off x="2107178" y="1317818"/>
              <a:ext cx="1152880" cy="611348"/>
              <a:chOff x="3744466" y="1301912"/>
              <a:chExt cx="1152880" cy="611348"/>
            </a:xfrm>
          </p:grpSpPr>
          <p:sp>
            <p:nvSpPr>
              <p:cNvPr id="1498" name="Google Shape;1498;p32"/>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1499" name="Google Shape;1499;p32"/>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grpSp>
        <p:pic>
          <p:nvPicPr>
            <p:cNvPr id="1500" name="Google Shape;1500;p32"/>
            <p:cNvPicPr preferRelativeResize="0"/>
            <p:nvPr/>
          </p:nvPicPr>
          <p:blipFill rotWithShape="1">
            <a:blip r:embed="rId3">
              <a:alphaModFix/>
            </a:blip>
            <a:srcRect l="59057" t="8806" r="25145"/>
            <a:stretch/>
          </p:blipFill>
          <p:spPr>
            <a:xfrm>
              <a:off x="2376314" y="815810"/>
              <a:ext cx="535911" cy="554004"/>
            </a:xfrm>
            <a:prstGeom prst="rect">
              <a:avLst/>
            </a:prstGeom>
            <a:noFill/>
            <a:ln>
              <a:noFill/>
            </a:ln>
          </p:spPr>
        </p:pic>
      </p:grpSp>
      <p:grpSp>
        <p:nvGrpSpPr>
          <p:cNvPr id="1501" name="Google Shape;1501;p32"/>
          <p:cNvGrpSpPr/>
          <p:nvPr/>
        </p:nvGrpSpPr>
        <p:grpSpPr>
          <a:xfrm>
            <a:off x="3240410" y="6612715"/>
            <a:ext cx="740068" cy="1110282"/>
            <a:chOff x="3580462" y="815810"/>
            <a:chExt cx="740068" cy="1110282"/>
          </a:xfrm>
        </p:grpSpPr>
        <p:grpSp>
          <p:nvGrpSpPr>
            <p:cNvPr id="1502" name="Google Shape;1502;p32"/>
            <p:cNvGrpSpPr/>
            <p:nvPr/>
          </p:nvGrpSpPr>
          <p:grpSpPr>
            <a:xfrm>
              <a:off x="3580462" y="1288342"/>
              <a:ext cx="740068" cy="637750"/>
              <a:chOff x="5245046" y="1274868"/>
              <a:chExt cx="740068" cy="637750"/>
            </a:xfrm>
          </p:grpSpPr>
          <p:sp>
            <p:nvSpPr>
              <p:cNvPr id="1503" name="Google Shape;1503;p32"/>
              <p:cNvSpPr/>
              <p:nvPr/>
            </p:nvSpPr>
            <p:spPr>
              <a:xfrm>
                <a:off x="5245046" y="1561312"/>
                <a:ext cx="740068" cy="351306"/>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1504" name="Google Shape;1504;p32"/>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pic>
          <p:nvPicPr>
            <p:cNvPr id="1505" name="Google Shape;1505;p32"/>
            <p:cNvPicPr preferRelativeResize="0"/>
            <p:nvPr/>
          </p:nvPicPr>
          <p:blipFill rotWithShape="1">
            <a:blip r:embed="rId3">
              <a:alphaModFix/>
            </a:blip>
            <a:srcRect l="86761"/>
            <a:stretch/>
          </p:blipFill>
          <p:spPr>
            <a:xfrm>
              <a:off x="3727050" y="815810"/>
              <a:ext cx="451077" cy="562592"/>
            </a:xfrm>
            <a:prstGeom prst="rect">
              <a:avLst/>
            </a:prstGeom>
            <a:noFill/>
            <a:ln>
              <a:noFill/>
            </a:ln>
          </p:spPr>
        </p:pic>
      </p:grpSp>
      <p:pic>
        <p:nvPicPr>
          <p:cNvPr id="1506" name="Google Shape;1506;p32"/>
          <p:cNvPicPr preferRelativeResize="0"/>
          <p:nvPr/>
        </p:nvPicPr>
        <p:blipFill rotWithShape="1">
          <a:blip r:embed="rId4">
            <a:alphaModFix/>
          </a:blip>
          <a:srcRect/>
          <a:stretch/>
        </p:blipFill>
        <p:spPr>
          <a:xfrm>
            <a:off x="4873790" y="7827434"/>
            <a:ext cx="721930" cy="590670"/>
          </a:xfrm>
          <a:prstGeom prst="rect">
            <a:avLst/>
          </a:prstGeom>
          <a:noFill/>
          <a:ln>
            <a:noFill/>
          </a:ln>
        </p:spPr>
      </p:pic>
      <p:grpSp>
        <p:nvGrpSpPr>
          <p:cNvPr id="1507" name="Google Shape;1507;p32"/>
          <p:cNvGrpSpPr/>
          <p:nvPr/>
        </p:nvGrpSpPr>
        <p:grpSpPr>
          <a:xfrm>
            <a:off x="4334634" y="8281069"/>
            <a:ext cx="1690560" cy="650645"/>
            <a:chOff x="-14122" y="7072716"/>
            <a:chExt cx="1282684" cy="650645"/>
          </a:xfrm>
        </p:grpSpPr>
        <p:sp>
          <p:nvSpPr>
            <p:cNvPr id="1508" name="Google Shape;1508;p3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1509" name="Google Shape;1509;p32"/>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96,7%</a:t>
              </a:r>
              <a:endParaRPr sz="1600" b="1">
                <a:solidFill>
                  <a:schemeClr val="dk1"/>
                </a:solidFill>
                <a:latin typeface="Arial Narrow"/>
                <a:ea typeface="Arial Narrow"/>
                <a:cs typeface="Arial Narrow"/>
                <a:sym typeface="Arial Narrow"/>
              </a:endParaRPr>
            </a:p>
          </p:txBody>
        </p:sp>
      </p:grpSp>
      <p:pic>
        <p:nvPicPr>
          <p:cNvPr id="1510" name="Google Shape;1510;p32"/>
          <p:cNvPicPr preferRelativeResize="0"/>
          <p:nvPr/>
        </p:nvPicPr>
        <p:blipFill rotWithShape="1">
          <a:blip r:embed="rId5">
            <a:alphaModFix/>
          </a:blip>
          <a:srcRect/>
          <a:stretch/>
        </p:blipFill>
        <p:spPr>
          <a:xfrm>
            <a:off x="1814317" y="7810161"/>
            <a:ext cx="514828" cy="409761"/>
          </a:xfrm>
          <a:prstGeom prst="rect">
            <a:avLst/>
          </a:prstGeom>
          <a:noFill/>
          <a:ln>
            <a:noFill/>
          </a:ln>
        </p:spPr>
      </p:pic>
      <p:grpSp>
        <p:nvGrpSpPr>
          <p:cNvPr id="1511" name="Google Shape;1511;p32"/>
          <p:cNvGrpSpPr/>
          <p:nvPr/>
        </p:nvGrpSpPr>
        <p:grpSpPr>
          <a:xfrm>
            <a:off x="1083388" y="8151213"/>
            <a:ext cx="1995317" cy="905197"/>
            <a:chOff x="-188366" y="7072716"/>
            <a:chExt cx="1513913" cy="905197"/>
          </a:xfrm>
        </p:grpSpPr>
        <p:sp>
          <p:nvSpPr>
            <p:cNvPr id="1512" name="Google Shape;1512;p3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1513" name="Google Shape;1513;p32"/>
            <p:cNvSpPr/>
            <p:nvPr/>
          </p:nvSpPr>
          <p:spPr>
            <a:xfrm>
              <a:off x="-188366" y="7363320"/>
              <a:ext cx="1513913" cy="489897"/>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Régimen contributivo: </a:t>
              </a:r>
              <a:r>
                <a:rPr lang="es-ES" sz="1100" b="1">
                  <a:solidFill>
                    <a:schemeClr val="dk1"/>
                  </a:solidFill>
                  <a:latin typeface="Arial Narrow"/>
                  <a:ea typeface="Arial Narrow"/>
                  <a:cs typeface="Arial Narrow"/>
                  <a:sym typeface="Arial Narrow"/>
                </a:rPr>
                <a:t>67,76%</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 27,63%</a:t>
              </a:r>
              <a:endParaRPr sz="1200" b="1">
                <a:solidFill>
                  <a:schemeClr val="dk1"/>
                </a:solidFill>
                <a:latin typeface="Arial Narrow"/>
                <a:ea typeface="Arial Narrow"/>
                <a:cs typeface="Arial Narrow"/>
                <a:sym typeface="Arial Narrow"/>
              </a:endParaRPr>
            </a:p>
          </p:txBody>
        </p:sp>
        <p:sp>
          <p:nvSpPr>
            <p:cNvPr id="1514" name="Google Shape;1514;p32"/>
            <p:cNvSpPr txBox="1"/>
            <p:nvPr/>
          </p:nvSpPr>
          <p:spPr>
            <a:xfrm>
              <a:off x="-3688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515" name="Google Shape;1515;p32"/>
          <p:cNvGrpSpPr/>
          <p:nvPr/>
        </p:nvGrpSpPr>
        <p:grpSpPr>
          <a:xfrm>
            <a:off x="5275360" y="6644738"/>
            <a:ext cx="874090" cy="1056602"/>
            <a:chOff x="2507826" y="2775558"/>
            <a:chExt cx="874090" cy="1056602"/>
          </a:xfrm>
        </p:grpSpPr>
        <p:sp>
          <p:nvSpPr>
            <p:cNvPr id="1516" name="Google Shape;1516;p32"/>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0,63%</a:t>
              </a:r>
              <a:endParaRPr sz="1600" b="1">
                <a:solidFill>
                  <a:schemeClr val="dk1"/>
                </a:solidFill>
                <a:latin typeface="Arial Narrow"/>
                <a:ea typeface="Arial Narrow"/>
                <a:cs typeface="Arial Narrow"/>
                <a:sym typeface="Arial Narrow"/>
              </a:endParaRPr>
            </a:p>
          </p:txBody>
        </p:sp>
        <p:pic>
          <p:nvPicPr>
            <p:cNvPr id="1517" name="Google Shape;1517;p32"/>
            <p:cNvPicPr preferRelativeResize="0"/>
            <p:nvPr/>
          </p:nvPicPr>
          <p:blipFill rotWithShape="1">
            <a:blip r:embed="rId6">
              <a:alphaModFix/>
            </a:blip>
            <a:srcRect/>
            <a:stretch/>
          </p:blipFill>
          <p:spPr>
            <a:xfrm>
              <a:off x="2810491" y="2775558"/>
              <a:ext cx="354332" cy="543426"/>
            </a:xfrm>
            <a:prstGeom prst="rect">
              <a:avLst/>
            </a:prstGeom>
            <a:noFill/>
            <a:ln>
              <a:noFill/>
            </a:ln>
          </p:spPr>
        </p:pic>
        <p:sp>
          <p:nvSpPr>
            <p:cNvPr id="1518" name="Google Shape;1518;p32"/>
            <p:cNvSpPr/>
            <p:nvPr/>
          </p:nvSpPr>
          <p:spPr>
            <a:xfrm>
              <a:off x="2566290" y="3203848"/>
              <a:ext cx="7248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Gestante</a:t>
              </a:r>
              <a:endParaRPr sz="1200" b="1" u="sng">
                <a:solidFill>
                  <a:srgbClr val="000000"/>
                </a:solidFill>
                <a:latin typeface="Arial Narrow"/>
                <a:ea typeface="Arial Narrow"/>
                <a:cs typeface="Arial Narrow"/>
                <a:sym typeface="Arial Narrow"/>
              </a:endParaRPr>
            </a:p>
          </p:txBody>
        </p:sp>
      </p:grpSp>
      <p:grpSp>
        <p:nvGrpSpPr>
          <p:cNvPr id="1519" name="Google Shape;1519;p32"/>
          <p:cNvGrpSpPr/>
          <p:nvPr/>
        </p:nvGrpSpPr>
        <p:grpSpPr>
          <a:xfrm>
            <a:off x="4320530" y="6591933"/>
            <a:ext cx="874090" cy="1127234"/>
            <a:chOff x="4542245" y="835972"/>
            <a:chExt cx="874090" cy="1127234"/>
          </a:xfrm>
        </p:grpSpPr>
        <p:grpSp>
          <p:nvGrpSpPr>
            <p:cNvPr id="1520" name="Google Shape;1520;p32"/>
            <p:cNvGrpSpPr/>
            <p:nvPr/>
          </p:nvGrpSpPr>
          <p:grpSpPr>
            <a:xfrm>
              <a:off x="4542245" y="1334894"/>
              <a:ext cx="874090" cy="628312"/>
              <a:chOff x="2507826" y="3203848"/>
              <a:chExt cx="874090" cy="628312"/>
            </a:xfrm>
          </p:grpSpPr>
          <p:sp>
            <p:nvSpPr>
              <p:cNvPr id="1521" name="Google Shape;1521;p32"/>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1522" name="Google Shape;1522;p32"/>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1523" name="Google Shape;1523;p32"/>
            <p:cNvPicPr preferRelativeResize="0"/>
            <p:nvPr/>
          </p:nvPicPr>
          <p:blipFill rotWithShape="1">
            <a:blip r:embed="rId7">
              <a:alphaModFix/>
            </a:blip>
            <a:srcRect/>
            <a:stretch/>
          </p:blipFill>
          <p:spPr>
            <a:xfrm>
              <a:off x="4769141" y="835972"/>
              <a:ext cx="479073" cy="553215"/>
            </a:xfrm>
            <a:prstGeom prst="rect">
              <a:avLst/>
            </a:prstGeom>
            <a:noFill/>
            <a:ln>
              <a:noFill/>
            </a:ln>
          </p:spPr>
        </p:pic>
      </p:grpSp>
      <p:grpSp>
        <p:nvGrpSpPr>
          <p:cNvPr id="1524" name="Google Shape;1524;p32"/>
          <p:cNvGrpSpPr/>
          <p:nvPr/>
        </p:nvGrpSpPr>
        <p:grpSpPr>
          <a:xfrm>
            <a:off x="6025194" y="6488567"/>
            <a:ext cx="1290798" cy="1202122"/>
            <a:chOff x="9455421" y="903990"/>
            <a:chExt cx="1290798" cy="1202122"/>
          </a:xfrm>
        </p:grpSpPr>
        <p:pic>
          <p:nvPicPr>
            <p:cNvPr id="1525" name="Google Shape;1525;p32"/>
            <p:cNvPicPr preferRelativeResize="0"/>
            <p:nvPr/>
          </p:nvPicPr>
          <p:blipFill rotWithShape="1">
            <a:blip r:embed="rId8">
              <a:alphaModFix/>
            </a:blip>
            <a:srcRect r="48966"/>
            <a:stretch/>
          </p:blipFill>
          <p:spPr>
            <a:xfrm>
              <a:off x="9749565" y="903990"/>
              <a:ext cx="680837" cy="500286"/>
            </a:xfrm>
            <a:prstGeom prst="rect">
              <a:avLst/>
            </a:prstGeom>
            <a:noFill/>
            <a:ln>
              <a:noFill/>
            </a:ln>
          </p:spPr>
        </p:pic>
        <p:grpSp>
          <p:nvGrpSpPr>
            <p:cNvPr id="1526" name="Google Shape;1526;p32"/>
            <p:cNvGrpSpPr/>
            <p:nvPr/>
          </p:nvGrpSpPr>
          <p:grpSpPr>
            <a:xfrm>
              <a:off x="9455421" y="1311975"/>
              <a:ext cx="1290798" cy="794137"/>
              <a:chOff x="-344103" y="6929224"/>
              <a:chExt cx="1508162" cy="794137"/>
            </a:xfrm>
          </p:grpSpPr>
          <p:sp>
            <p:nvSpPr>
              <p:cNvPr id="1527" name="Google Shape;1527;p32"/>
              <p:cNvSpPr txBox="1"/>
              <p:nvPr/>
            </p:nvSpPr>
            <p:spPr>
              <a:xfrm>
                <a:off x="-344103" y="6929224"/>
                <a:ext cx="15081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 de la libertad</a:t>
                </a:r>
                <a:endParaRPr/>
              </a:p>
            </p:txBody>
          </p:sp>
          <p:sp>
            <p:nvSpPr>
              <p:cNvPr id="1528" name="Google Shape;1528;p32"/>
              <p:cNvSpPr/>
              <p:nvPr/>
            </p:nvSpPr>
            <p:spPr>
              <a:xfrm>
                <a:off x="-103304" y="7363321"/>
                <a:ext cx="102418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0,63%</a:t>
                </a:r>
                <a:endParaRPr sz="1600" b="1">
                  <a:solidFill>
                    <a:schemeClr val="dk1"/>
                  </a:solidFill>
                  <a:latin typeface="Arial Narrow"/>
                  <a:ea typeface="Arial Narrow"/>
                  <a:cs typeface="Arial Narrow"/>
                  <a:sym typeface="Arial Narrow"/>
                </a:endParaRPr>
              </a:p>
            </p:txBody>
          </p:sp>
        </p:grpSp>
      </p:grpSp>
      <p:grpSp>
        <p:nvGrpSpPr>
          <p:cNvPr id="1529" name="Google Shape;1529;p32"/>
          <p:cNvGrpSpPr/>
          <p:nvPr/>
        </p:nvGrpSpPr>
        <p:grpSpPr>
          <a:xfrm>
            <a:off x="2205963" y="6207897"/>
            <a:ext cx="1847617" cy="436842"/>
            <a:chOff x="3060727" y="484500"/>
            <a:chExt cx="2369636" cy="436842"/>
          </a:xfrm>
        </p:grpSpPr>
        <p:sp>
          <p:nvSpPr>
            <p:cNvPr id="1530" name="Google Shape;1530;p3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531" name="Google Shape;1531;p32"/>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a:p>
          </p:txBody>
        </p:sp>
      </p:grpSp>
      <p:grpSp>
        <p:nvGrpSpPr>
          <p:cNvPr id="1532" name="Google Shape;1532;p32"/>
          <p:cNvGrpSpPr/>
          <p:nvPr/>
        </p:nvGrpSpPr>
        <p:grpSpPr>
          <a:xfrm>
            <a:off x="54374" y="6196035"/>
            <a:ext cx="1852274" cy="436842"/>
            <a:chOff x="3054754" y="484500"/>
            <a:chExt cx="2375609" cy="436842"/>
          </a:xfrm>
        </p:grpSpPr>
        <p:sp>
          <p:nvSpPr>
            <p:cNvPr id="1533" name="Google Shape;1533;p3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534" name="Google Shape;1534;p32"/>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a:p>
          </p:txBody>
        </p:sp>
      </p:grpSp>
      <p:grpSp>
        <p:nvGrpSpPr>
          <p:cNvPr id="1535" name="Google Shape;1535;p32"/>
          <p:cNvGrpSpPr/>
          <p:nvPr/>
        </p:nvGrpSpPr>
        <p:grpSpPr>
          <a:xfrm>
            <a:off x="4385407" y="6226595"/>
            <a:ext cx="2722458" cy="436841"/>
            <a:chOff x="3060727" y="484500"/>
            <a:chExt cx="2369637" cy="436842"/>
          </a:xfrm>
        </p:grpSpPr>
        <p:sp>
          <p:nvSpPr>
            <p:cNvPr id="1536" name="Google Shape;1536;p3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537" name="Google Shape;1537;p32"/>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sp>
        <p:nvSpPr>
          <p:cNvPr id="1538" name="Google Shape;1538;p3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32</a:t>
            </a:r>
            <a:endParaRPr sz="1050" b="1">
              <a:solidFill>
                <a:schemeClr val="dk1"/>
              </a:solidFill>
              <a:latin typeface="Arial Narrow"/>
              <a:ea typeface="Arial Narrow"/>
              <a:cs typeface="Arial Narrow"/>
              <a:sym typeface="Arial Narrow"/>
            </a:endParaRPr>
          </a:p>
        </p:txBody>
      </p:sp>
      <p:sp>
        <p:nvSpPr>
          <p:cNvPr id="1539" name="Google Shape;1539;p32"/>
          <p:cNvSpPr/>
          <p:nvPr/>
        </p:nvSpPr>
        <p:spPr>
          <a:xfrm>
            <a:off x="3285509" y="7660781"/>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1540" name="Google Shape;1540;p32"/>
          <p:cNvSpPr/>
          <p:nvPr/>
        </p:nvSpPr>
        <p:spPr>
          <a:xfrm>
            <a:off x="2372856" y="7671662"/>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1541" name="Google Shape;1541;p32"/>
          <p:cNvSpPr/>
          <p:nvPr/>
        </p:nvSpPr>
        <p:spPr>
          <a:xfrm>
            <a:off x="218005" y="7668344"/>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52 casos</a:t>
            </a:r>
            <a:endParaRPr sz="1200">
              <a:solidFill>
                <a:schemeClr val="dk1"/>
              </a:solidFill>
              <a:latin typeface="Calibri"/>
              <a:ea typeface="Calibri"/>
              <a:cs typeface="Calibri"/>
              <a:sym typeface="Calibri"/>
            </a:endParaRPr>
          </a:p>
        </p:txBody>
      </p:sp>
      <p:sp>
        <p:nvSpPr>
          <p:cNvPr id="1542" name="Google Shape;1542;p32"/>
          <p:cNvSpPr/>
          <p:nvPr/>
        </p:nvSpPr>
        <p:spPr>
          <a:xfrm>
            <a:off x="1121338" y="7660781"/>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100 casos</a:t>
            </a:r>
            <a:endParaRPr sz="1200">
              <a:solidFill>
                <a:schemeClr val="dk1"/>
              </a:solidFill>
              <a:latin typeface="Calibri"/>
              <a:ea typeface="Calibri"/>
              <a:cs typeface="Calibri"/>
              <a:sym typeface="Calibri"/>
            </a:endParaRPr>
          </a:p>
        </p:txBody>
      </p:sp>
      <p:sp>
        <p:nvSpPr>
          <p:cNvPr id="1543" name="Google Shape;1543;p32"/>
          <p:cNvSpPr/>
          <p:nvPr/>
        </p:nvSpPr>
        <p:spPr>
          <a:xfrm>
            <a:off x="4432806" y="7674681"/>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1544" name="Google Shape;1544;p32"/>
          <p:cNvSpPr/>
          <p:nvPr/>
        </p:nvSpPr>
        <p:spPr>
          <a:xfrm>
            <a:off x="5387636" y="7668343"/>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sp>
        <p:nvSpPr>
          <p:cNvPr id="1545" name="Google Shape;1545;p32"/>
          <p:cNvSpPr/>
          <p:nvPr/>
        </p:nvSpPr>
        <p:spPr>
          <a:xfrm>
            <a:off x="6350638" y="7660780"/>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pic>
        <p:nvPicPr>
          <p:cNvPr id="1546" name="Google Shape;1546;p32"/>
          <p:cNvPicPr preferRelativeResize="0"/>
          <p:nvPr/>
        </p:nvPicPr>
        <p:blipFill rotWithShape="1">
          <a:blip r:embed="rId9">
            <a:alphaModFix/>
          </a:blip>
          <a:srcRect/>
          <a:stretch/>
        </p:blipFill>
        <p:spPr>
          <a:xfrm>
            <a:off x="13976" y="612779"/>
            <a:ext cx="7172947" cy="464131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p33"/>
          <p:cNvSpPr/>
          <p:nvPr/>
        </p:nvSpPr>
        <p:spPr>
          <a:xfrm>
            <a:off x="14436" y="15338"/>
            <a:ext cx="7200900"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552" name="Google Shape;1552;p33"/>
          <p:cNvGrpSpPr/>
          <p:nvPr/>
        </p:nvGrpSpPr>
        <p:grpSpPr>
          <a:xfrm>
            <a:off x="291840" y="87346"/>
            <a:ext cx="5701151" cy="288032"/>
            <a:chOff x="2448322" y="33255"/>
            <a:chExt cx="5701151" cy="288032"/>
          </a:xfrm>
        </p:grpSpPr>
        <p:sp>
          <p:nvSpPr>
            <p:cNvPr id="1553" name="Google Shape;1553;p33"/>
            <p:cNvSpPr/>
            <p:nvPr/>
          </p:nvSpPr>
          <p:spPr>
            <a:xfrm>
              <a:off x="2448322" y="3325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554" name="Google Shape;1554;p33"/>
            <p:cNvCxnSpPr>
              <a:stCxn id="1553" idx="6"/>
            </p:cNvCxnSpPr>
            <p:nvPr/>
          </p:nvCxnSpPr>
          <p:spPr>
            <a:xfrm>
              <a:off x="2736354" y="164060"/>
              <a:ext cx="648000" cy="0"/>
            </a:xfrm>
            <a:prstGeom prst="straightConnector1">
              <a:avLst/>
            </a:prstGeom>
            <a:noFill/>
            <a:ln w="28575" cap="flat" cmpd="sng">
              <a:solidFill>
                <a:srgbClr val="C00000"/>
              </a:solidFill>
              <a:prstDash val="solid"/>
              <a:round/>
              <a:headEnd type="none" w="sm" len="sm"/>
              <a:tailEnd type="none" w="sm" len="sm"/>
            </a:ln>
          </p:spPr>
        </p:cxnSp>
        <p:sp>
          <p:nvSpPr>
            <p:cNvPr id="1555" name="Google Shape;1555;p33"/>
            <p:cNvSpPr txBox="1"/>
            <p:nvPr/>
          </p:nvSpPr>
          <p:spPr>
            <a:xfrm>
              <a:off x="3302536" y="44288"/>
              <a:ext cx="48469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1556" name="Google Shape;1556;p3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33</a:t>
            </a:r>
            <a:endParaRPr sz="1050" b="1">
              <a:solidFill>
                <a:schemeClr val="dk1"/>
              </a:solidFill>
              <a:latin typeface="Arial Narrow"/>
              <a:ea typeface="Arial Narrow"/>
              <a:cs typeface="Arial Narrow"/>
              <a:sym typeface="Arial Narrow"/>
            </a:endParaRPr>
          </a:p>
        </p:txBody>
      </p:sp>
      <p:sp>
        <p:nvSpPr>
          <p:cNvPr id="1557" name="Google Shape;1557;p33"/>
          <p:cNvSpPr/>
          <p:nvPr/>
        </p:nvSpPr>
        <p:spPr>
          <a:xfrm>
            <a:off x="239512" y="4829476"/>
            <a:ext cx="318135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Curso de vida de los casos notificados de intento de suicidio. Periodo epidemiológico 01. 2023. </a:t>
            </a:r>
            <a:endParaRPr sz="700">
              <a:solidFill>
                <a:schemeClr val="dk1"/>
              </a:solidFill>
              <a:latin typeface="Arial Narrow"/>
              <a:ea typeface="Arial Narrow"/>
              <a:cs typeface="Arial Narrow"/>
              <a:sym typeface="Arial Narrow"/>
            </a:endParaRPr>
          </a:p>
        </p:txBody>
      </p:sp>
      <p:grpSp>
        <p:nvGrpSpPr>
          <p:cNvPr id="1558" name="Google Shape;1558;p33"/>
          <p:cNvGrpSpPr/>
          <p:nvPr/>
        </p:nvGrpSpPr>
        <p:grpSpPr>
          <a:xfrm>
            <a:off x="1566124" y="614149"/>
            <a:ext cx="3599812" cy="1558333"/>
            <a:chOff x="201462" y="-3092190"/>
            <a:chExt cx="5615467" cy="2421116"/>
          </a:xfrm>
        </p:grpSpPr>
        <p:pic>
          <p:nvPicPr>
            <p:cNvPr id="1559" name="Google Shape;1559;p33"/>
            <p:cNvPicPr preferRelativeResize="0"/>
            <p:nvPr/>
          </p:nvPicPr>
          <p:blipFill rotWithShape="1">
            <a:blip r:embed="rId3">
              <a:alphaModFix/>
            </a:blip>
            <a:srcRect/>
            <a:stretch/>
          </p:blipFill>
          <p:spPr>
            <a:xfrm>
              <a:off x="201462" y="-3092190"/>
              <a:ext cx="1171575" cy="1076325"/>
            </a:xfrm>
            <a:prstGeom prst="roundRect">
              <a:avLst>
                <a:gd name="adj" fmla="val 8594"/>
              </a:avLst>
            </a:prstGeom>
            <a:solidFill>
              <a:srgbClr val="ECECEC"/>
            </a:solidFill>
            <a:ln>
              <a:noFill/>
            </a:ln>
            <a:effectLst>
              <a:reflection stA="38000" endPos="28000" dist="5000" dir="5400000" sy="-100000" algn="bl" rotWithShape="0"/>
            </a:effectLst>
          </p:spPr>
        </p:pic>
        <p:pic>
          <p:nvPicPr>
            <p:cNvPr id="1560" name="Google Shape;1560;p33"/>
            <p:cNvPicPr preferRelativeResize="0"/>
            <p:nvPr/>
          </p:nvPicPr>
          <p:blipFill rotWithShape="1">
            <a:blip r:embed="rId4">
              <a:alphaModFix/>
            </a:blip>
            <a:srcRect/>
            <a:stretch/>
          </p:blipFill>
          <p:spPr>
            <a:xfrm>
              <a:off x="367005" y="-1890274"/>
              <a:ext cx="1028699" cy="1219200"/>
            </a:xfrm>
            <a:prstGeom prst="roundRect">
              <a:avLst>
                <a:gd name="adj" fmla="val 8594"/>
              </a:avLst>
            </a:prstGeom>
            <a:solidFill>
              <a:srgbClr val="ECECEC"/>
            </a:solidFill>
            <a:ln>
              <a:noFill/>
            </a:ln>
            <a:effectLst>
              <a:reflection stA="38000" endPos="28000" dist="5000" dir="5400000" sy="-100000" algn="bl" rotWithShape="0"/>
            </a:effectLst>
          </p:spPr>
        </p:pic>
        <p:pic>
          <p:nvPicPr>
            <p:cNvPr id="1561" name="Google Shape;1561;p33"/>
            <p:cNvPicPr preferRelativeResize="0"/>
            <p:nvPr/>
          </p:nvPicPr>
          <p:blipFill rotWithShape="1">
            <a:blip r:embed="rId5">
              <a:alphaModFix/>
            </a:blip>
            <a:srcRect/>
            <a:stretch/>
          </p:blipFill>
          <p:spPr>
            <a:xfrm>
              <a:off x="3217961" y="-1883222"/>
              <a:ext cx="1029111" cy="1177304"/>
            </a:xfrm>
            <a:prstGeom prst="roundRect">
              <a:avLst>
                <a:gd name="adj" fmla="val 8594"/>
              </a:avLst>
            </a:prstGeom>
            <a:solidFill>
              <a:srgbClr val="ECECEC"/>
            </a:solidFill>
            <a:ln>
              <a:noFill/>
            </a:ln>
            <a:effectLst>
              <a:reflection stA="38000" endPos="28000" dist="5000" dir="5400000" sy="-100000" algn="bl" rotWithShape="0"/>
            </a:effectLst>
          </p:spPr>
        </p:pic>
        <p:sp>
          <p:nvSpPr>
            <p:cNvPr id="1562" name="Google Shape;1562;p33"/>
            <p:cNvSpPr/>
            <p:nvPr/>
          </p:nvSpPr>
          <p:spPr>
            <a:xfrm rot="10800000">
              <a:off x="1444980" y="-2715136"/>
              <a:ext cx="269965" cy="352089"/>
            </a:xfrm>
            <a:prstGeom prst="lef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p:txBody>
        </p:sp>
        <p:sp>
          <p:nvSpPr>
            <p:cNvPr id="1563" name="Google Shape;1563;p33"/>
            <p:cNvSpPr/>
            <p:nvPr/>
          </p:nvSpPr>
          <p:spPr>
            <a:xfrm>
              <a:off x="1813500" y="-2825077"/>
              <a:ext cx="1238547" cy="576003"/>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78,13%</a:t>
              </a:r>
              <a:endParaRPr sz="1400" b="1">
                <a:solidFill>
                  <a:schemeClr val="dk1"/>
                </a:solidFill>
                <a:latin typeface="Arial Narrow"/>
                <a:ea typeface="Arial Narrow"/>
                <a:cs typeface="Arial Narrow"/>
                <a:sym typeface="Arial Narrow"/>
              </a:endParaRPr>
            </a:p>
          </p:txBody>
        </p:sp>
        <p:sp>
          <p:nvSpPr>
            <p:cNvPr id="1564" name="Google Shape;1564;p33"/>
            <p:cNvSpPr/>
            <p:nvPr/>
          </p:nvSpPr>
          <p:spPr>
            <a:xfrm rot="10800000">
              <a:off x="4276386" y="-2735518"/>
              <a:ext cx="269965" cy="352088"/>
            </a:xfrm>
            <a:prstGeom prst="lef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p:txBody>
        </p:sp>
        <p:sp>
          <p:nvSpPr>
            <p:cNvPr id="1565" name="Google Shape;1565;p33"/>
            <p:cNvSpPr/>
            <p:nvPr/>
          </p:nvSpPr>
          <p:spPr>
            <a:xfrm>
              <a:off x="4644907" y="-2845458"/>
              <a:ext cx="1172022" cy="576003"/>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11,88%</a:t>
              </a:r>
              <a:endParaRPr sz="1400" b="1">
                <a:solidFill>
                  <a:schemeClr val="dk1"/>
                </a:solidFill>
                <a:latin typeface="Arial Narrow"/>
                <a:ea typeface="Arial Narrow"/>
                <a:cs typeface="Arial Narrow"/>
                <a:sym typeface="Arial Narrow"/>
              </a:endParaRPr>
            </a:p>
          </p:txBody>
        </p:sp>
        <p:sp>
          <p:nvSpPr>
            <p:cNvPr id="1566" name="Google Shape;1566;p33"/>
            <p:cNvSpPr/>
            <p:nvPr/>
          </p:nvSpPr>
          <p:spPr>
            <a:xfrm rot="10800000">
              <a:off x="1440801" y="-1456720"/>
              <a:ext cx="269965" cy="352088"/>
            </a:xfrm>
            <a:prstGeom prst="lef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p:txBody>
        </p:sp>
        <p:sp>
          <p:nvSpPr>
            <p:cNvPr id="1567" name="Google Shape;1567;p33"/>
            <p:cNvSpPr/>
            <p:nvPr/>
          </p:nvSpPr>
          <p:spPr>
            <a:xfrm>
              <a:off x="1809321" y="-1566661"/>
              <a:ext cx="1124063" cy="576005"/>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3,13%</a:t>
              </a:r>
              <a:endParaRPr sz="1400" b="1">
                <a:solidFill>
                  <a:schemeClr val="dk1"/>
                </a:solidFill>
                <a:latin typeface="Arial Narrow"/>
                <a:ea typeface="Arial Narrow"/>
                <a:cs typeface="Arial Narrow"/>
                <a:sym typeface="Arial Narrow"/>
              </a:endParaRPr>
            </a:p>
          </p:txBody>
        </p:sp>
        <p:sp>
          <p:nvSpPr>
            <p:cNvPr id="1568" name="Google Shape;1568;p33"/>
            <p:cNvSpPr/>
            <p:nvPr/>
          </p:nvSpPr>
          <p:spPr>
            <a:xfrm rot="10800000">
              <a:off x="4365499" y="-1491264"/>
              <a:ext cx="269965" cy="352088"/>
            </a:xfrm>
            <a:prstGeom prst="lef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p:txBody>
        </p:sp>
        <p:sp>
          <p:nvSpPr>
            <p:cNvPr id="1569" name="Google Shape;1569;p33"/>
            <p:cNvSpPr/>
            <p:nvPr/>
          </p:nvSpPr>
          <p:spPr>
            <a:xfrm>
              <a:off x="4734017" y="-1601205"/>
              <a:ext cx="1082910" cy="576005"/>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3,13%</a:t>
              </a:r>
              <a:endParaRPr sz="1400" b="1">
                <a:solidFill>
                  <a:schemeClr val="dk1"/>
                </a:solidFill>
                <a:latin typeface="Arial Narrow"/>
                <a:ea typeface="Arial Narrow"/>
                <a:cs typeface="Arial Narrow"/>
                <a:sym typeface="Arial Narrow"/>
              </a:endParaRPr>
            </a:p>
          </p:txBody>
        </p:sp>
      </p:grpSp>
      <p:sp>
        <p:nvSpPr>
          <p:cNvPr id="1570" name="Google Shape;1570;p33"/>
          <p:cNvSpPr txBox="1"/>
          <p:nvPr/>
        </p:nvSpPr>
        <p:spPr>
          <a:xfrm>
            <a:off x="2195869" y="1110754"/>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125 casos</a:t>
            </a:r>
            <a:endParaRPr/>
          </a:p>
        </p:txBody>
      </p:sp>
      <p:sp>
        <p:nvSpPr>
          <p:cNvPr id="1571" name="Google Shape;1571;p33"/>
          <p:cNvSpPr txBox="1"/>
          <p:nvPr/>
        </p:nvSpPr>
        <p:spPr>
          <a:xfrm>
            <a:off x="3917158" y="1156864"/>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19 casos</a:t>
            </a:r>
            <a:endParaRPr/>
          </a:p>
        </p:txBody>
      </p:sp>
      <p:sp>
        <p:nvSpPr>
          <p:cNvPr id="1572" name="Google Shape;1572;p33"/>
          <p:cNvSpPr txBox="1"/>
          <p:nvPr/>
        </p:nvSpPr>
        <p:spPr>
          <a:xfrm>
            <a:off x="2069427" y="1966785"/>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5 casos</a:t>
            </a:r>
            <a:endParaRPr/>
          </a:p>
        </p:txBody>
      </p:sp>
      <p:sp>
        <p:nvSpPr>
          <p:cNvPr id="1573" name="Google Shape;1573;p33"/>
          <p:cNvSpPr txBox="1"/>
          <p:nvPr/>
        </p:nvSpPr>
        <p:spPr>
          <a:xfrm>
            <a:off x="3996069" y="1990745"/>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5 casos</a:t>
            </a:r>
            <a:endParaRPr/>
          </a:p>
        </p:txBody>
      </p:sp>
      <p:sp>
        <p:nvSpPr>
          <p:cNvPr id="1574" name="Google Shape;1574;p33"/>
          <p:cNvSpPr/>
          <p:nvPr/>
        </p:nvSpPr>
        <p:spPr>
          <a:xfrm>
            <a:off x="3732411" y="4963406"/>
            <a:ext cx="350759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Factores desencadenantes de intento de suicidio. Periodo epidemiológico 01. 2023. </a:t>
            </a:r>
            <a:endParaRPr sz="700">
              <a:solidFill>
                <a:schemeClr val="dk1"/>
              </a:solidFill>
              <a:latin typeface="Arial Narrow"/>
              <a:ea typeface="Arial Narrow"/>
              <a:cs typeface="Arial Narrow"/>
              <a:sym typeface="Arial Narrow"/>
            </a:endParaRPr>
          </a:p>
        </p:txBody>
      </p:sp>
      <p:sp>
        <p:nvSpPr>
          <p:cNvPr id="1575" name="Google Shape;1575;p33"/>
          <p:cNvSpPr/>
          <p:nvPr/>
        </p:nvSpPr>
        <p:spPr>
          <a:xfrm>
            <a:off x="1925567" y="7380312"/>
            <a:ext cx="352043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Factores de riesgo de intento de suicidio. Periodo epidemiológico 01. 2023. </a:t>
            </a:r>
            <a:endParaRPr sz="700">
              <a:solidFill>
                <a:schemeClr val="dk1"/>
              </a:solidFill>
              <a:latin typeface="Arial Narrow"/>
              <a:ea typeface="Arial Narrow"/>
              <a:cs typeface="Arial Narrow"/>
              <a:sym typeface="Arial Narrow"/>
            </a:endParaRPr>
          </a:p>
        </p:txBody>
      </p:sp>
      <p:sp>
        <p:nvSpPr>
          <p:cNvPr id="1576" name="Google Shape;1576;p33"/>
          <p:cNvSpPr/>
          <p:nvPr/>
        </p:nvSpPr>
        <p:spPr>
          <a:xfrm>
            <a:off x="-27139" y="7924844"/>
            <a:ext cx="7135004" cy="122341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El intento de suicidio es uno de los eventos de interés en salud pública que da cuenta de la salud mental de una comunidad. Cabe resaltar que algunas situaciones que pueden favorecer esta situación y que se han percibido en las visitas epidemiológicas de campo son: problemas con la pareja o expareja, enfermedades crónicas o dolor, problemas laborales, económicos y judiciales, violencia física o sexual, entre otras.  La relación hombre: mujer es de aproximadamente 2 mujeres por cada hombre, en tanto que de acuerdo al curso de vida, las personas más afectadas se encuentran entre los 15 y los 29 años de edad, siendo el 64,5% del total de los casos. La cobertura de las visitas de campo que realizan los psicólogos de la secretaría de salud es del 69,7</a:t>
            </a:r>
            <a:r>
              <a:rPr lang="es-ES" sz="1050" b="1">
                <a:solidFill>
                  <a:schemeClr val="dk1"/>
                </a:solidFill>
                <a:latin typeface="Arial Narrow"/>
                <a:ea typeface="Arial Narrow"/>
                <a:cs typeface="Arial Narrow"/>
                <a:sym typeface="Arial Narrow"/>
              </a:rPr>
              <a:t>%, </a:t>
            </a:r>
            <a:r>
              <a:rPr lang="es-ES" sz="1050">
                <a:solidFill>
                  <a:schemeClr val="dk1"/>
                </a:solidFill>
                <a:latin typeface="Arial Narrow"/>
                <a:ea typeface="Arial Narrow"/>
                <a:cs typeface="Arial Narrow"/>
                <a:sym typeface="Arial Narrow"/>
              </a:rPr>
              <a:t>con respecto a los casos notificados en el período epidemiológico 1. El evento se está registrando desde la primera infancia, situación que debe ser tenida en cuenta al momento de diseñar estrategias de prevención</a:t>
            </a:r>
            <a:endParaRPr sz="1050">
              <a:solidFill>
                <a:schemeClr val="dk1"/>
              </a:solidFill>
              <a:latin typeface="Arial Narrow"/>
              <a:ea typeface="Arial Narrow"/>
              <a:cs typeface="Arial Narrow"/>
              <a:sym typeface="Arial Narrow"/>
            </a:endParaRPr>
          </a:p>
        </p:txBody>
      </p:sp>
      <p:sp>
        <p:nvSpPr>
          <p:cNvPr id="1577" name="Google Shape;1577;p33"/>
          <p:cNvSpPr/>
          <p:nvPr/>
        </p:nvSpPr>
        <p:spPr>
          <a:xfrm>
            <a:off x="-1849" y="7645552"/>
            <a:ext cx="7200900" cy="310824"/>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578" name="Google Shape;1578;p33"/>
          <p:cNvGrpSpPr/>
          <p:nvPr/>
        </p:nvGrpSpPr>
        <p:grpSpPr>
          <a:xfrm>
            <a:off x="190189" y="7663143"/>
            <a:ext cx="3446504" cy="276999"/>
            <a:chOff x="2448322" y="33831"/>
            <a:chExt cx="3446504" cy="276999"/>
          </a:xfrm>
        </p:grpSpPr>
        <p:sp>
          <p:nvSpPr>
            <p:cNvPr id="1579" name="Google Shape;1579;p33"/>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580" name="Google Shape;1580;p33"/>
            <p:cNvCxnSpPr>
              <a:stCxn id="1579"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1581" name="Google Shape;1581;p33"/>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a:p>
          </p:txBody>
        </p:sp>
      </p:grpSp>
      <p:sp>
        <p:nvSpPr>
          <p:cNvPr id="1582" name="Google Shape;1582;p33" descr="https://i1.wp.com/periodicovictoria.mx/wp-content/uploads/2016/04/1-infografi%CC%81a-suicidio.jpg?fit=1403%2C1500"/>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83" name="Google Shape;1583;p33"/>
          <p:cNvPicPr preferRelativeResize="0"/>
          <p:nvPr/>
        </p:nvPicPr>
        <p:blipFill rotWithShape="1">
          <a:blip r:embed="rId6">
            <a:alphaModFix/>
          </a:blip>
          <a:srcRect/>
          <a:stretch/>
        </p:blipFill>
        <p:spPr>
          <a:xfrm>
            <a:off x="3420861" y="706877"/>
            <a:ext cx="704106" cy="375523"/>
          </a:xfrm>
          <a:prstGeom prst="rect">
            <a:avLst/>
          </a:prstGeom>
          <a:noFill/>
          <a:ln>
            <a:noFill/>
          </a:ln>
        </p:spPr>
      </p:pic>
      <p:sp>
        <p:nvSpPr>
          <p:cNvPr id="1584" name="Google Shape;1584;p33"/>
          <p:cNvSpPr/>
          <p:nvPr/>
        </p:nvSpPr>
        <p:spPr>
          <a:xfrm>
            <a:off x="1786566" y="2239347"/>
            <a:ext cx="3507593" cy="4154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Mecanismo de intento de suicidio. Periodo epidemiológico 01  2023 </a:t>
            </a:r>
            <a:endParaRPr sz="1050">
              <a:solidFill>
                <a:schemeClr val="dk1"/>
              </a:solidFill>
              <a:latin typeface="Arial Narrow"/>
              <a:ea typeface="Arial Narrow"/>
              <a:cs typeface="Arial Narrow"/>
              <a:sym typeface="Arial Narrow"/>
            </a:endParaRPr>
          </a:p>
        </p:txBody>
      </p:sp>
      <p:graphicFrame>
        <p:nvGraphicFramePr>
          <p:cNvPr id="1585" name="Google Shape;1585;p33"/>
          <p:cNvGraphicFramePr/>
          <p:nvPr/>
        </p:nvGraphicFramePr>
        <p:xfrm>
          <a:off x="14436" y="2695575"/>
          <a:ext cx="3584165" cy="226783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86" name="Google Shape;1586;p33"/>
          <p:cNvGraphicFramePr/>
          <p:nvPr/>
        </p:nvGraphicFramePr>
        <p:xfrm>
          <a:off x="3499860" y="2654845"/>
          <a:ext cx="3666310" cy="246244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587" name="Google Shape;1587;p33"/>
          <p:cNvGraphicFramePr/>
          <p:nvPr/>
        </p:nvGraphicFramePr>
        <p:xfrm>
          <a:off x="1047584" y="5199174"/>
          <a:ext cx="3987194" cy="2335026"/>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pic>
        <p:nvPicPr>
          <p:cNvPr id="1592" name="Google Shape;1592;p34"/>
          <p:cNvPicPr preferRelativeResize="0"/>
          <p:nvPr/>
        </p:nvPicPr>
        <p:blipFill rotWithShape="1">
          <a:blip r:embed="rId3">
            <a:alphaModFix/>
          </a:blip>
          <a:srcRect/>
          <a:stretch/>
        </p:blipFill>
        <p:spPr>
          <a:xfrm>
            <a:off x="-628" y="-756"/>
            <a:ext cx="2259818" cy="3636652"/>
          </a:xfrm>
          <a:prstGeom prst="rect">
            <a:avLst/>
          </a:prstGeom>
          <a:noFill/>
          <a:ln>
            <a:noFill/>
          </a:ln>
        </p:spPr>
      </p:pic>
      <p:sp>
        <p:nvSpPr>
          <p:cNvPr id="1593" name="Google Shape;1593;p34"/>
          <p:cNvSpPr/>
          <p:nvPr/>
        </p:nvSpPr>
        <p:spPr>
          <a:xfrm>
            <a:off x="670424" y="467544"/>
            <a:ext cx="5004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1">
                <a:solidFill>
                  <a:srgbClr val="C00000"/>
                </a:solidFill>
                <a:latin typeface="Arial Narrow"/>
                <a:ea typeface="Arial Narrow"/>
                <a:cs typeface="Arial Narrow"/>
                <a:sym typeface="Arial Narrow"/>
              </a:rPr>
              <a:t>VIH</a:t>
            </a:r>
            <a:endParaRPr sz="1800">
              <a:solidFill>
                <a:schemeClr val="dk1"/>
              </a:solidFill>
              <a:latin typeface="Calibri"/>
              <a:ea typeface="Calibri"/>
              <a:cs typeface="Calibri"/>
              <a:sym typeface="Calibri"/>
            </a:endParaRPr>
          </a:p>
        </p:txBody>
      </p:sp>
      <p:sp>
        <p:nvSpPr>
          <p:cNvPr id="1594" name="Google Shape;1594;p34"/>
          <p:cNvSpPr txBox="1"/>
          <p:nvPr/>
        </p:nvSpPr>
        <p:spPr>
          <a:xfrm>
            <a:off x="-629" y="3275856"/>
            <a:ext cx="22209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01 - 2023</a:t>
            </a:r>
            <a:endParaRPr sz="1200" b="1">
              <a:solidFill>
                <a:schemeClr val="dk1"/>
              </a:solidFill>
              <a:latin typeface="Arial Narrow"/>
              <a:ea typeface="Arial Narrow"/>
              <a:cs typeface="Arial Narrow"/>
              <a:sym typeface="Arial Narrow"/>
            </a:endParaRPr>
          </a:p>
        </p:txBody>
      </p:sp>
      <p:pic>
        <p:nvPicPr>
          <p:cNvPr id="1595" name="Google Shape;1595;p34"/>
          <p:cNvPicPr preferRelativeResize="0"/>
          <p:nvPr/>
        </p:nvPicPr>
        <p:blipFill rotWithShape="1">
          <a:blip r:embed="rId4">
            <a:alphaModFix/>
          </a:blip>
          <a:srcRect t="51431"/>
          <a:stretch/>
        </p:blipFill>
        <p:spPr>
          <a:xfrm>
            <a:off x="-628" y="3635896"/>
            <a:ext cx="2295053" cy="3722567"/>
          </a:xfrm>
          <a:prstGeom prst="rect">
            <a:avLst/>
          </a:prstGeom>
          <a:noFill/>
          <a:ln>
            <a:noFill/>
          </a:ln>
        </p:spPr>
      </p:pic>
      <p:grpSp>
        <p:nvGrpSpPr>
          <p:cNvPr id="1596" name="Google Shape;1596;p34"/>
          <p:cNvGrpSpPr/>
          <p:nvPr/>
        </p:nvGrpSpPr>
        <p:grpSpPr>
          <a:xfrm>
            <a:off x="109142" y="5846294"/>
            <a:ext cx="1892650" cy="488476"/>
            <a:chOff x="2397524" y="3379972"/>
            <a:chExt cx="4508500" cy="904875"/>
          </a:xfrm>
        </p:grpSpPr>
        <p:pic>
          <p:nvPicPr>
            <p:cNvPr id="1597" name="Google Shape;1597;p34"/>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598" name="Google Shape;1598;p34"/>
            <p:cNvSpPr txBox="1"/>
            <p:nvPr/>
          </p:nvSpPr>
          <p:spPr>
            <a:xfrm>
              <a:off x="3213823" y="3478755"/>
              <a:ext cx="19067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104</a:t>
              </a:r>
              <a:endParaRPr sz="1800" b="1">
                <a:solidFill>
                  <a:schemeClr val="dk1"/>
                </a:solidFill>
                <a:latin typeface="Arial Narrow"/>
                <a:ea typeface="Arial Narrow"/>
                <a:cs typeface="Arial Narrow"/>
                <a:sym typeface="Arial Narrow"/>
              </a:endParaRPr>
            </a:p>
          </p:txBody>
        </p:sp>
      </p:grpSp>
      <p:sp>
        <p:nvSpPr>
          <p:cNvPr id="1599" name="Google Shape;1599;p34"/>
          <p:cNvSpPr/>
          <p:nvPr/>
        </p:nvSpPr>
        <p:spPr>
          <a:xfrm>
            <a:off x="2171614" y="3260571"/>
            <a:ext cx="494601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a:p>
          <a:p>
            <a:pPr marL="0" marR="0" lvl="0" indent="0" algn="just" rtl="0">
              <a:spcBef>
                <a:spcPts val="0"/>
              </a:spcBef>
              <a:spcAft>
                <a:spcPts val="0"/>
              </a:spcAft>
              <a:buNone/>
            </a:pPr>
            <a:r>
              <a:rPr lang="es-ES" sz="700">
                <a:solidFill>
                  <a:schemeClr val="dk1"/>
                </a:solidFill>
                <a:latin typeface="Arial"/>
                <a:ea typeface="Arial"/>
                <a:cs typeface="Arial"/>
                <a:sym typeface="Arial"/>
              </a:rPr>
              <a:t>Figura. Canal endémico de VIH. Medellín, a Periodo epidemiológico 01  acumulado  de 2023. </a:t>
            </a:r>
            <a:endParaRPr sz="700">
              <a:solidFill>
                <a:schemeClr val="dk1"/>
              </a:solidFill>
              <a:latin typeface="Arial"/>
              <a:ea typeface="Arial"/>
              <a:cs typeface="Arial"/>
              <a:sym typeface="Arial"/>
            </a:endParaRPr>
          </a:p>
        </p:txBody>
      </p:sp>
      <p:sp>
        <p:nvSpPr>
          <p:cNvPr id="1600" name="Google Shape;1600;p3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1601" name="Google Shape;1601;p3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cxnSp>
        <p:nvCxnSpPr>
          <p:cNvPr id="1602" name="Google Shape;1602;p34"/>
          <p:cNvCxnSpPr/>
          <p:nvPr/>
        </p:nvCxnSpPr>
        <p:spPr>
          <a:xfrm>
            <a:off x="2736354" y="205580"/>
            <a:ext cx="648072" cy="0"/>
          </a:xfrm>
          <a:prstGeom prst="straightConnector1">
            <a:avLst/>
          </a:prstGeom>
          <a:noFill/>
          <a:ln w="28575" cap="flat" cmpd="sng">
            <a:solidFill>
              <a:srgbClr val="C00000"/>
            </a:solidFill>
            <a:prstDash val="solid"/>
            <a:round/>
            <a:headEnd type="none" w="sm" len="sm"/>
            <a:tailEnd type="none" w="sm" len="sm"/>
          </a:ln>
        </p:spPr>
      </p:cxnSp>
      <p:sp>
        <p:nvSpPr>
          <p:cNvPr id="1603" name="Google Shape;1603;p34"/>
          <p:cNvSpPr/>
          <p:nvPr/>
        </p:nvSpPr>
        <p:spPr>
          <a:xfrm>
            <a:off x="2259190" y="6935461"/>
            <a:ext cx="494601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800">
                <a:solidFill>
                  <a:schemeClr val="dk1"/>
                </a:solidFill>
                <a:latin typeface="Arial Narrow"/>
                <a:ea typeface="Arial Narrow"/>
                <a:cs typeface="Arial Narrow"/>
                <a:sym typeface="Arial Narrow"/>
              </a:rPr>
              <a:t>Figura. Comportamiento de VIH. Medellín, a Periodo epidemiológico 01  acumulado de 2020-2023. </a:t>
            </a:r>
            <a:endParaRPr sz="800">
              <a:solidFill>
                <a:schemeClr val="dk1"/>
              </a:solidFill>
              <a:latin typeface="Arial Narrow"/>
              <a:ea typeface="Arial Narrow"/>
              <a:cs typeface="Arial Narrow"/>
              <a:sym typeface="Arial Narrow"/>
            </a:endParaRPr>
          </a:p>
        </p:txBody>
      </p:sp>
      <p:sp>
        <p:nvSpPr>
          <p:cNvPr id="1604" name="Google Shape;1604;p34"/>
          <p:cNvSpPr txBox="1"/>
          <p:nvPr/>
        </p:nvSpPr>
        <p:spPr>
          <a:xfrm>
            <a:off x="7150" y="6519963"/>
            <a:ext cx="224357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1,8%</a:t>
            </a:r>
            <a:endParaRPr sz="1200" b="1">
              <a:solidFill>
                <a:schemeClr val="dk1"/>
              </a:solidFill>
              <a:latin typeface="Arial Narrow"/>
              <a:ea typeface="Arial Narrow"/>
              <a:cs typeface="Arial Narrow"/>
              <a:sym typeface="Arial Narrow"/>
            </a:endParaRPr>
          </a:p>
        </p:txBody>
      </p:sp>
      <p:sp>
        <p:nvSpPr>
          <p:cNvPr id="1605" name="Google Shape;1605;p3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34</a:t>
            </a:r>
            <a:endParaRPr sz="1050" b="1">
              <a:solidFill>
                <a:schemeClr val="dk1"/>
              </a:solidFill>
              <a:latin typeface="Arial Narrow"/>
              <a:ea typeface="Arial Narrow"/>
              <a:cs typeface="Arial Narrow"/>
              <a:sym typeface="Arial Narrow"/>
            </a:endParaRPr>
          </a:p>
        </p:txBody>
      </p:sp>
      <p:sp>
        <p:nvSpPr>
          <p:cNvPr id="1606" name="Google Shape;1606;p34"/>
          <p:cNvSpPr/>
          <p:nvPr/>
        </p:nvSpPr>
        <p:spPr>
          <a:xfrm>
            <a:off x="21382" y="7380312"/>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07" name="Google Shape;1607;p34"/>
          <p:cNvGrpSpPr/>
          <p:nvPr/>
        </p:nvGrpSpPr>
        <p:grpSpPr>
          <a:xfrm>
            <a:off x="144066" y="7493840"/>
            <a:ext cx="3446504" cy="276999"/>
            <a:chOff x="2448322" y="74775"/>
            <a:chExt cx="3446504" cy="276999"/>
          </a:xfrm>
        </p:grpSpPr>
        <p:sp>
          <p:nvSpPr>
            <p:cNvPr id="1608" name="Google Shape;1608;p3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609" name="Google Shape;1609;p34"/>
            <p:cNvCxnSpPr>
              <a:stCxn id="160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610" name="Google Shape;1610;p3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1611" name="Google Shape;1611;p34"/>
          <p:cNvSpPr txBox="1"/>
          <p:nvPr/>
        </p:nvSpPr>
        <p:spPr>
          <a:xfrm>
            <a:off x="2294426" y="8139590"/>
            <a:ext cx="2487070"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 por 100.000 habitantes</a:t>
            </a:r>
            <a:endParaRPr sz="1100" b="1">
              <a:solidFill>
                <a:schemeClr val="dk1"/>
              </a:solidFill>
              <a:latin typeface="Arial Narrow"/>
              <a:ea typeface="Arial Narrow"/>
              <a:cs typeface="Arial Narrow"/>
              <a:sym typeface="Arial Narrow"/>
            </a:endParaRPr>
          </a:p>
        </p:txBody>
      </p:sp>
      <p:sp>
        <p:nvSpPr>
          <p:cNvPr id="1612" name="Google Shape;1612;p34"/>
          <p:cNvSpPr txBox="1"/>
          <p:nvPr/>
        </p:nvSpPr>
        <p:spPr>
          <a:xfrm>
            <a:off x="2858394" y="8591963"/>
            <a:ext cx="114326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3,9 * 100 mil</a:t>
            </a:r>
            <a:endParaRPr/>
          </a:p>
        </p:txBody>
      </p:sp>
      <p:graphicFrame>
        <p:nvGraphicFramePr>
          <p:cNvPr id="1613" name="Google Shape;1613;p34"/>
          <p:cNvGraphicFramePr/>
          <p:nvPr/>
        </p:nvGraphicFramePr>
        <p:xfrm>
          <a:off x="2294426" y="351774"/>
          <a:ext cx="4927856" cy="290879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14" name="Google Shape;1614;p34"/>
          <p:cNvGraphicFramePr/>
          <p:nvPr/>
        </p:nvGraphicFramePr>
        <p:xfrm>
          <a:off x="2171614" y="3923928"/>
          <a:ext cx="5029284" cy="3011533"/>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Google Shape;1619;p35"/>
          <p:cNvSpPr/>
          <p:nvPr/>
        </p:nvSpPr>
        <p:spPr>
          <a:xfrm>
            <a:off x="0" y="9973"/>
            <a:ext cx="7200900" cy="40417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20" name="Google Shape;1620;p35"/>
          <p:cNvGrpSpPr/>
          <p:nvPr/>
        </p:nvGrpSpPr>
        <p:grpSpPr>
          <a:xfrm>
            <a:off x="2491847" y="2792275"/>
            <a:ext cx="1881594" cy="1358120"/>
            <a:chOff x="3232545" y="2931806"/>
            <a:chExt cx="1881594" cy="1358120"/>
          </a:xfrm>
        </p:grpSpPr>
        <p:pic>
          <p:nvPicPr>
            <p:cNvPr id="1621" name="Google Shape;1621;p35"/>
            <p:cNvPicPr preferRelativeResize="0"/>
            <p:nvPr/>
          </p:nvPicPr>
          <p:blipFill rotWithShape="1">
            <a:blip r:embed="rId3">
              <a:alphaModFix/>
            </a:blip>
            <a:srcRect/>
            <a:stretch/>
          </p:blipFill>
          <p:spPr>
            <a:xfrm>
              <a:off x="3685453" y="2931806"/>
              <a:ext cx="933450" cy="742950"/>
            </a:xfrm>
            <a:prstGeom prst="rect">
              <a:avLst/>
            </a:prstGeom>
            <a:noFill/>
            <a:ln>
              <a:noFill/>
            </a:ln>
          </p:spPr>
        </p:pic>
        <p:grpSp>
          <p:nvGrpSpPr>
            <p:cNvPr id="1622" name="Google Shape;1622;p35"/>
            <p:cNvGrpSpPr/>
            <p:nvPr/>
          </p:nvGrpSpPr>
          <p:grpSpPr>
            <a:xfrm>
              <a:off x="3232545" y="3564985"/>
              <a:ext cx="1881594" cy="724941"/>
              <a:chOff x="-103304" y="7072716"/>
              <a:chExt cx="1427628" cy="724941"/>
            </a:xfrm>
          </p:grpSpPr>
          <p:sp>
            <p:nvSpPr>
              <p:cNvPr id="1623" name="Google Shape;1623;p35"/>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1624" name="Google Shape;1624;p35"/>
              <p:cNvSpPr/>
              <p:nvPr/>
            </p:nvSpPr>
            <p:spPr>
              <a:xfrm>
                <a:off x="-103304" y="7371933"/>
                <a:ext cx="1427628" cy="42572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 69,23%</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 27,88%</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endParaRPr sz="1400" b="1">
                  <a:solidFill>
                    <a:schemeClr val="dk1"/>
                  </a:solidFill>
                  <a:latin typeface="Arial Narrow"/>
                  <a:ea typeface="Arial Narrow"/>
                  <a:cs typeface="Arial Narrow"/>
                  <a:sym typeface="Arial Narrow"/>
                </a:endParaRPr>
              </a:p>
            </p:txBody>
          </p:sp>
        </p:grpSp>
      </p:grpSp>
      <p:grpSp>
        <p:nvGrpSpPr>
          <p:cNvPr id="1625" name="Google Shape;1625;p35"/>
          <p:cNvGrpSpPr/>
          <p:nvPr/>
        </p:nvGrpSpPr>
        <p:grpSpPr>
          <a:xfrm>
            <a:off x="5004639" y="2764717"/>
            <a:ext cx="1690560" cy="1385678"/>
            <a:chOff x="5322204" y="2849006"/>
            <a:chExt cx="1690560" cy="1385678"/>
          </a:xfrm>
        </p:grpSpPr>
        <p:pic>
          <p:nvPicPr>
            <p:cNvPr id="1626" name="Google Shape;1626;p35"/>
            <p:cNvPicPr preferRelativeResize="0"/>
            <p:nvPr/>
          </p:nvPicPr>
          <p:blipFill rotWithShape="1">
            <a:blip r:embed="rId4">
              <a:alphaModFix/>
            </a:blip>
            <a:srcRect/>
            <a:stretch/>
          </p:blipFill>
          <p:spPr>
            <a:xfrm>
              <a:off x="5575328" y="2849006"/>
              <a:ext cx="942975" cy="771525"/>
            </a:xfrm>
            <a:prstGeom prst="rect">
              <a:avLst/>
            </a:prstGeom>
            <a:noFill/>
            <a:ln>
              <a:noFill/>
            </a:ln>
          </p:spPr>
        </p:pic>
        <p:grpSp>
          <p:nvGrpSpPr>
            <p:cNvPr id="1627" name="Google Shape;1627;p35"/>
            <p:cNvGrpSpPr/>
            <p:nvPr/>
          </p:nvGrpSpPr>
          <p:grpSpPr>
            <a:xfrm>
              <a:off x="5322204" y="3584039"/>
              <a:ext cx="1690560" cy="650645"/>
              <a:chOff x="-14122" y="7072716"/>
              <a:chExt cx="1282684" cy="650645"/>
            </a:xfrm>
          </p:grpSpPr>
          <p:sp>
            <p:nvSpPr>
              <p:cNvPr id="1628" name="Google Shape;1628;p35"/>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1629" name="Google Shape;1629;p35"/>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96,15%</a:t>
                </a:r>
                <a:endParaRPr sz="1600" b="1">
                  <a:solidFill>
                    <a:schemeClr val="dk1"/>
                  </a:solidFill>
                  <a:latin typeface="Arial Narrow"/>
                  <a:ea typeface="Arial Narrow"/>
                  <a:cs typeface="Arial Narrow"/>
                  <a:sym typeface="Arial Narrow"/>
                </a:endParaRPr>
              </a:p>
            </p:txBody>
          </p:sp>
        </p:grpSp>
      </p:grpSp>
      <p:grpSp>
        <p:nvGrpSpPr>
          <p:cNvPr id="1630" name="Google Shape;1630;p35"/>
          <p:cNvGrpSpPr/>
          <p:nvPr/>
        </p:nvGrpSpPr>
        <p:grpSpPr>
          <a:xfrm>
            <a:off x="787056" y="2483768"/>
            <a:ext cx="957314" cy="1846065"/>
            <a:chOff x="691281" y="4516650"/>
            <a:chExt cx="957314" cy="1846065"/>
          </a:xfrm>
        </p:grpSpPr>
        <p:grpSp>
          <p:nvGrpSpPr>
            <p:cNvPr id="1631" name="Google Shape;1631;p35"/>
            <p:cNvGrpSpPr/>
            <p:nvPr/>
          </p:nvGrpSpPr>
          <p:grpSpPr>
            <a:xfrm>
              <a:off x="691281" y="4516650"/>
              <a:ext cx="957314" cy="1238542"/>
              <a:chOff x="525339" y="2886622"/>
              <a:chExt cx="957314" cy="1238542"/>
            </a:xfrm>
          </p:grpSpPr>
          <p:pic>
            <p:nvPicPr>
              <p:cNvPr id="1632" name="Google Shape;1632;p35"/>
              <p:cNvPicPr preferRelativeResize="0"/>
              <p:nvPr/>
            </p:nvPicPr>
            <p:blipFill rotWithShape="1">
              <a:blip r:embed="rId5">
                <a:alphaModFix/>
              </a:blip>
              <a:srcRect/>
              <a:stretch/>
            </p:blipFill>
            <p:spPr>
              <a:xfrm>
                <a:off x="646430" y="2886622"/>
                <a:ext cx="704850" cy="971550"/>
              </a:xfrm>
              <a:prstGeom prst="rect">
                <a:avLst/>
              </a:prstGeom>
              <a:noFill/>
              <a:ln>
                <a:noFill/>
              </a:ln>
            </p:spPr>
          </p:pic>
          <p:sp>
            <p:nvSpPr>
              <p:cNvPr id="1633" name="Google Shape;1633;p35"/>
              <p:cNvSpPr/>
              <p:nvPr/>
            </p:nvSpPr>
            <p:spPr>
              <a:xfrm>
                <a:off x="525339" y="3848165"/>
                <a:ext cx="95731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Donó sangre</a:t>
                </a:r>
                <a:endParaRPr sz="1200" b="1" u="sng">
                  <a:solidFill>
                    <a:srgbClr val="000000"/>
                  </a:solidFill>
                  <a:latin typeface="Arial Narrow"/>
                  <a:ea typeface="Arial Narrow"/>
                  <a:cs typeface="Arial Narrow"/>
                  <a:sym typeface="Arial Narrow"/>
                </a:endParaRPr>
              </a:p>
            </p:txBody>
          </p:sp>
        </p:grpSp>
        <p:sp>
          <p:nvSpPr>
            <p:cNvPr id="1634" name="Google Shape;1634;p35"/>
            <p:cNvSpPr/>
            <p:nvPr/>
          </p:nvSpPr>
          <p:spPr>
            <a:xfrm>
              <a:off x="784547" y="5755192"/>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sp>
          <p:nvSpPr>
            <p:cNvPr id="1635" name="Google Shape;1635;p35"/>
            <p:cNvSpPr/>
            <p:nvPr/>
          </p:nvSpPr>
          <p:spPr>
            <a:xfrm>
              <a:off x="829812" y="6085716"/>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sp>
        <p:nvSpPr>
          <p:cNvPr id="1636" name="Google Shape;1636;p3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35</a:t>
            </a:r>
            <a:endParaRPr sz="1050" b="1">
              <a:solidFill>
                <a:schemeClr val="dk1"/>
              </a:solidFill>
              <a:latin typeface="Arial Narrow"/>
              <a:ea typeface="Arial Narrow"/>
              <a:cs typeface="Arial Narrow"/>
              <a:sym typeface="Arial Narrow"/>
            </a:endParaRPr>
          </a:p>
        </p:txBody>
      </p:sp>
      <p:grpSp>
        <p:nvGrpSpPr>
          <p:cNvPr id="1637" name="Google Shape;1637;p35"/>
          <p:cNvGrpSpPr/>
          <p:nvPr/>
        </p:nvGrpSpPr>
        <p:grpSpPr>
          <a:xfrm>
            <a:off x="160662" y="75973"/>
            <a:ext cx="3446504" cy="276999"/>
            <a:chOff x="2448322" y="74775"/>
            <a:chExt cx="3446504" cy="276999"/>
          </a:xfrm>
        </p:grpSpPr>
        <p:sp>
          <p:nvSpPr>
            <p:cNvPr id="1638" name="Google Shape;1638;p3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639" name="Google Shape;1639;p35"/>
            <p:cNvCxnSpPr>
              <a:stCxn id="163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640" name="Google Shape;1640;p3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a:p>
          </p:txBody>
        </p:sp>
      </p:grpSp>
      <p:sp>
        <p:nvSpPr>
          <p:cNvPr id="1641" name="Google Shape;1641;p35"/>
          <p:cNvSpPr/>
          <p:nvPr/>
        </p:nvSpPr>
        <p:spPr>
          <a:xfrm>
            <a:off x="-2" y="435597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42" name="Google Shape;1642;p35"/>
          <p:cNvGrpSpPr/>
          <p:nvPr/>
        </p:nvGrpSpPr>
        <p:grpSpPr>
          <a:xfrm>
            <a:off x="30478" y="4469504"/>
            <a:ext cx="3446504" cy="276999"/>
            <a:chOff x="2448322" y="74775"/>
            <a:chExt cx="3446504" cy="276999"/>
          </a:xfrm>
        </p:grpSpPr>
        <p:sp>
          <p:nvSpPr>
            <p:cNvPr id="1643" name="Google Shape;1643;p3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644" name="Google Shape;1644;p35"/>
            <p:cNvCxnSpPr>
              <a:stCxn id="164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645" name="Google Shape;1645;p3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a:p>
          </p:txBody>
        </p:sp>
      </p:grpSp>
      <p:grpSp>
        <p:nvGrpSpPr>
          <p:cNvPr id="1646" name="Google Shape;1646;p35"/>
          <p:cNvGrpSpPr/>
          <p:nvPr/>
        </p:nvGrpSpPr>
        <p:grpSpPr>
          <a:xfrm>
            <a:off x="180838" y="920327"/>
            <a:ext cx="850854" cy="1573970"/>
            <a:chOff x="1068833" y="553075"/>
            <a:chExt cx="850854" cy="1573970"/>
          </a:xfrm>
        </p:grpSpPr>
        <p:pic>
          <p:nvPicPr>
            <p:cNvPr id="1647" name="Google Shape;1647;p35"/>
            <p:cNvPicPr preferRelativeResize="0"/>
            <p:nvPr/>
          </p:nvPicPr>
          <p:blipFill rotWithShape="1">
            <a:blip r:embed="rId6">
              <a:alphaModFix/>
            </a:blip>
            <a:srcRect t="10614" r="84474"/>
            <a:stretch/>
          </p:blipFill>
          <p:spPr>
            <a:xfrm>
              <a:off x="1131620" y="553075"/>
              <a:ext cx="737696" cy="720656"/>
            </a:xfrm>
            <a:prstGeom prst="rect">
              <a:avLst/>
            </a:prstGeom>
            <a:noFill/>
            <a:ln>
              <a:noFill/>
            </a:ln>
          </p:spPr>
        </p:pic>
        <p:sp>
          <p:nvSpPr>
            <p:cNvPr id="1648" name="Google Shape;1648;p35"/>
            <p:cNvSpPr/>
            <p:nvPr/>
          </p:nvSpPr>
          <p:spPr>
            <a:xfrm>
              <a:off x="1115283" y="1520368"/>
              <a:ext cx="804404"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86,5%</a:t>
              </a:r>
              <a:endParaRPr sz="1600" b="1">
                <a:solidFill>
                  <a:schemeClr val="dk1"/>
                </a:solidFill>
                <a:latin typeface="Arial Narrow"/>
                <a:ea typeface="Arial Narrow"/>
                <a:cs typeface="Arial Narrow"/>
                <a:sym typeface="Arial Narrow"/>
              </a:endParaRPr>
            </a:p>
          </p:txBody>
        </p:sp>
        <p:sp>
          <p:nvSpPr>
            <p:cNvPr id="1649" name="Google Shape;1649;p35"/>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1650" name="Google Shape;1650;p35"/>
            <p:cNvSpPr/>
            <p:nvPr/>
          </p:nvSpPr>
          <p:spPr>
            <a:xfrm>
              <a:off x="1136020" y="1850046"/>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90 casos</a:t>
              </a:r>
              <a:endParaRPr sz="1200">
                <a:solidFill>
                  <a:schemeClr val="dk1"/>
                </a:solidFill>
                <a:latin typeface="Calibri"/>
                <a:ea typeface="Calibri"/>
                <a:cs typeface="Calibri"/>
                <a:sym typeface="Calibri"/>
              </a:endParaRPr>
            </a:p>
          </p:txBody>
        </p:sp>
      </p:grpSp>
      <p:grpSp>
        <p:nvGrpSpPr>
          <p:cNvPr id="1651" name="Google Shape;1651;p35"/>
          <p:cNvGrpSpPr/>
          <p:nvPr/>
        </p:nvGrpSpPr>
        <p:grpSpPr>
          <a:xfrm>
            <a:off x="1175708" y="920327"/>
            <a:ext cx="811840" cy="1560887"/>
            <a:chOff x="1752268" y="1227775"/>
            <a:chExt cx="811840" cy="1560887"/>
          </a:xfrm>
        </p:grpSpPr>
        <p:sp>
          <p:nvSpPr>
            <p:cNvPr id="1652" name="Google Shape;1652;p35"/>
            <p:cNvSpPr/>
            <p:nvPr/>
          </p:nvSpPr>
          <p:spPr>
            <a:xfrm>
              <a:off x="1752268" y="2181420"/>
              <a:ext cx="81184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13,5%</a:t>
              </a:r>
              <a:endParaRPr sz="1600" b="1">
                <a:solidFill>
                  <a:schemeClr val="dk1"/>
                </a:solidFill>
                <a:latin typeface="Arial Narrow"/>
                <a:ea typeface="Arial Narrow"/>
                <a:cs typeface="Arial Narrow"/>
                <a:sym typeface="Arial Narrow"/>
              </a:endParaRPr>
            </a:p>
          </p:txBody>
        </p:sp>
        <p:sp>
          <p:nvSpPr>
            <p:cNvPr id="1653" name="Google Shape;1653;p35"/>
            <p:cNvSpPr/>
            <p:nvPr/>
          </p:nvSpPr>
          <p:spPr>
            <a:xfrm>
              <a:off x="1756023" y="190812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1654" name="Google Shape;1654;p35"/>
            <p:cNvSpPr/>
            <p:nvPr/>
          </p:nvSpPr>
          <p:spPr>
            <a:xfrm>
              <a:off x="1816937" y="2511663"/>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14 casos</a:t>
              </a:r>
              <a:endParaRPr sz="1200">
                <a:solidFill>
                  <a:schemeClr val="dk1"/>
                </a:solidFill>
                <a:latin typeface="Calibri"/>
                <a:ea typeface="Calibri"/>
                <a:cs typeface="Calibri"/>
                <a:sym typeface="Calibri"/>
              </a:endParaRPr>
            </a:p>
          </p:txBody>
        </p:sp>
        <p:pic>
          <p:nvPicPr>
            <p:cNvPr id="1655" name="Google Shape;1655;p35"/>
            <p:cNvPicPr preferRelativeResize="0"/>
            <p:nvPr/>
          </p:nvPicPr>
          <p:blipFill rotWithShape="1">
            <a:blip r:embed="rId6">
              <a:alphaModFix/>
            </a:blip>
            <a:srcRect l="29313" t="7366" r="56038"/>
            <a:stretch/>
          </p:blipFill>
          <p:spPr>
            <a:xfrm>
              <a:off x="1782238" y="1227775"/>
              <a:ext cx="696035" cy="748294"/>
            </a:xfrm>
            <a:prstGeom prst="rect">
              <a:avLst/>
            </a:prstGeom>
            <a:noFill/>
            <a:ln>
              <a:noFill/>
            </a:ln>
          </p:spPr>
        </p:pic>
      </p:grpSp>
      <p:grpSp>
        <p:nvGrpSpPr>
          <p:cNvPr id="1656" name="Google Shape;1656;p35"/>
          <p:cNvGrpSpPr/>
          <p:nvPr/>
        </p:nvGrpSpPr>
        <p:grpSpPr>
          <a:xfrm>
            <a:off x="125886" y="560287"/>
            <a:ext cx="1852274" cy="436842"/>
            <a:chOff x="3054754" y="484500"/>
            <a:chExt cx="2375609" cy="436842"/>
          </a:xfrm>
        </p:grpSpPr>
        <p:sp>
          <p:nvSpPr>
            <p:cNvPr id="1657" name="Google Shape;1657;p3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58" name="Google Shape;1658;p35"/>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a:p>
          </p:txBody>
        </p:sp>
      </p:grpSp>
      <p:grpSp>
        <p:nvGrpSpPr>
          <p:cNvPr id="1659" name="Google Shape;1659;p35"/>
          <p:cNvGrpSpPr/>
          <p:nvPr/>
        </p:nvGrpSpPr>
        <p:grpSpPr>
          <a:xfrm>
            <a:off x="2070944" y="857976"/>
            <a:ext cx="874090" cy="1631193"/>
            <a:chOff x="2507826" y="2454167"/>
            <a:chExt cx="874090" cy="1631193"/>
          </a:xfrm>
        </p:grpSpPr>
        <p:sp>
          <p:nvSpPr>
            <p:cNvPr id="1660" name="Google Shape;1660;p35"/>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pic>
          <p:nvPicPr>
            <p:cNvPr id="1661" name="Google Shape;1661;p35"/>
            <p:cNvPicPr preferRelativeResize="0"/>
            <p:nvPr/>
          </p:nvPicPr>
          <p:blipFill rotWithShape="1">
            <a:blip r:embed="rId7">
              <a:alphaModFix/>
            </a:blip>
            <a:srcRect/>
            <a:stretch/>
          </p:blipFill>
          <p:spPr>
            <a:xfrm>
              <a:off x="2702014" y="2454167"/>
              <a:ext cx="557405" cy="912116"/>
            </a:xfrm>
            <a:prstGeom prst="rect">
              <a:avLst/>
            </a:prstGeom>
            <a:noFill/>
            <a:ln>
              <a:noFill/>
            </a:ln>
          </p:spPr>
        </p:pic>
        <p:sp>
          <p:nvSpPr>
            <p:cNvPr id="1662" name="Google Shape;1662;p35"/>
            <p:cNvSpPr/>
            <p:nvPr/>
          </p:nvSpPr>
          <p:spPr>
            <a:xfrm>
              <a:off x="2566290" y="3203848"/>
              <a:ext cx="7248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Gestante</a:t>
              </a:r>
              <a:endParaRPr sz="1200" b="1" u="sng">
                <a:solidFill>
                  <a:srgbClr val="000000"/>
                </a:solidFill>
                <a:latin typeface="Arial Narrow"/>
                <a:ea typeface="Arial Narrow"/>
                <a:cs typeface="Arial Narrow"/>
                <a:sym typeface="Arial Narrow"/>
              </a:endParaRPr>
            </a:p>
          </p:txBody>
        </p:sp>
        <p:sp>
          <p:nvSpPr>
            <p:cNvPr id="1663" name="Google Shape;1663;p35"/>
            <p:cNvSpPr/>
            <p:nvPr/>
          </p:nvSpPr>
          <p:spPr>
            <a:xfrm>
              <a:off x="2620874" y="3808361"/>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grpSp>
        <p:nvGrpSpPr>
          <p:cNvPr id="1664" name="Google Shape;1664;p35"/>
          <p:cNvGrpSpPr/>
          <p:nvPr/>
        </p:nvGrpSpPr>
        <p:grpSpPr>
          <a:xfrm>
            <a:off x="3039937" y="950012"/>
            <a:ext cx="874090" cy="1519436"/>
            <a:chOff x="3826683" y="2822224"/>
            <a:chExt cx="874090" cy="1519436"/>
          </a:xfrm>
        </p:grpSpPr>
        <p:grpSp>
          <p:nvGrpSpPr>
            <p:cNvPr id="1665" name="Google Shape;1665;p35"/>
            <p:cNvGrpSpPr/>
            <p:nvPr/>
          </p:nvGrpSpPr>
          <p:grpSpPr>
            <a:xfrm>
              <a:off x="3826683" y="3446500"/>
              <a:ext cx="874090" cy="895160"/>
              <a:chOff x="2507826" y="3203848"/>
              <a:chExt cx="874090" cy="895160"/>
            </a:xfrm>
          </p:grpSpPr>
          <p:sp>
            <p:nvSpPr>
              <p:cNvPr id="1666" name="Google Shape;1666;p35"/>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2,78%</a:t>
                </a:r>
                <a:endParaRPr sz="1600" b="1">
                  <a:solidFill>
                    <a:schemeClr val="dk1"/>
                  </a:solidFill>
                  <a:latin typeface="Arial Narrow"/>
                  <a:ea typeface="Arial Narrow"/>
                  <a:cs typeface="Arial Narrow"/>
                  <a:sym typeface="Arial Narrow"/>
                </a:endParaRPr>
              </a:p>
            </p:txBody>
          </p:sp>
          <p:sp>
            <p:nvSpPr>
              <p:cNvPr id="1667" name="Google Shape;1667;p35"/>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1668" name="Google Shape;1668;p35"/>
              <p:cNvSpPr/>
              <p:nvPr/>
            </p:nvSpPr>
            <p:spPr>
              <a:xfrm>
                <a:off x="2648170" y="3822009"/>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 casos</a:t>
                </a:r>
                <a:endParaRPr sz="1200">
                  <a:solidFill>
                    <a:schemeClr val="dk1"/>
                  </a:solidFill>
                  <a:latin typeface="Calibri"/>
                  <a:ea typeface="Calibri"/>
                  <a:cs typeface="Calibri"/>
                  <a:sym typeface="Calibri"/>
                </a:endParaRPr>
              </a:p>
            </p:txBody>
          </p:sp>
        </p:grpSp>
        <p:pic>
          <p:nvPicPr>
            <p:cNvPr id="1669" name="Google Shape;1669;p35"/>
            <p:cNvPicPr preferRelativeResize="0"/>
            <p:nvPr/>
          </p:nvPicPr>
          <p:blipFill rotWithShape="1">
            <a:blip r:embed="rId8">
              <a:alphaModFix/>
            </a:blip>
            <a:srcRect/>
            <a:stretch/>
          </p:blipFill>
          <p:spPr>
            <a:xfrm>
              <a:off x="3945025" y="2822224"/>
              <a:ext cx="587628" cy="678570"/>
            </a:xfrm>
            <a:prstGeom prst="rect">
              <a:avLst/>
            </a:prstGeom>
            <a:noFill/>
            <a:ln>
              <a:noFill/>
            </a:ln>
          </p:spPr>
        </p:pic>
      </p:grpSp>
      <p:grpSp>
        <p:nvGrpSpPr>
          <p:cNvPr id="1670" name="Google Shape;1670;p35"/>
          <p:cNvGrpSpPr/>
          <p:nvPr/>
        </p:nvGrpSpPr>
        <p:grpSpPr>
          <a:xfrm>
            <a:off x="3914027" y="1550561"/>
            <a:ext cx="1275167" cy="891591"/>
            <a:chOff x="-177188" y="7086322"/>
            <a:chExt cx="1489900" cy="891591"/>
          </a:xfrm>
        </p:grpSpPr>
        <p:sp>
          <p:nvSpPr>
            <p:cNvPr id="1671" name="Google Shape;1671;p35"/>
            <p:cNvSpPr txBox="1"/>
            <p:nvPr/>
          </p:nvSpPr>
          <p:spPr>
            <a:xfrm>
              <a:off x="-177188" y="7086322"/>
              <a:ext cx="148990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sz="1200" b="1" u="sng">
                <a:solidFill>
                  <a:schemeClr val="dk1"/>
                </a:solidFill>
                <a:latin typeface="Arial Narrow"/>
                <a:ea typeface="Arial Narrow"/>
                <a:cs typeface="Arial Narrow"/>
                <a:sym typeface="Arial Narrow"/>
              </a:endParaRPr>
            </a:p>
          </p:txBody>
        </p:sp>
        <p:sp>
          <p:nvSpPr>
            <p:cNvPr id="1672" name="Google Shape;1672;p35"/>
            <p:cNvSpPr/>
            <p:nvPr/>
          </p:nvSpPr>
          <p:spPr>
            <a:xfrm>
              <a:off x="-7627" y="7363321"/>
              <a:ext cx="106722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1,85%</a:t>
              </a:r>
              <a:endParaRPr sz="1600" b="1">
                <a:solidFill>
                  <a:schemeClr val="dk1"/>
                </a:solidFill>
                <a:latin typeface="Arial Narrow"/>
                <a:ea typeface="Arial Narrow"/>
                <a:cs typeface="Arial Narrow"/>
                <a:sym typeface="Arial Narrow"/>
              </a:endParaRPr>
            </a:p>
          </p:txBody>
        </p:sp>
        <p:sp>
          <p:nvSpPr>
            <p:cNvPr id="1673" name="Google Shape;1673;p35"/>
            <p:cNvSpPr txBox="1"/>
            <p:nvPr/>
          </p:nvSpPr>
          <p:spPr>
            <a:xfrm>
              <a:off x="-16445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 casos</a:t>
              </a:r>
              <a:endParaRPr sz="1200" b="1">
                <a:solidFill>
                  <a:schemeClr val="dk1"/>
                </a:solidFill>
                <a:latin typeface="Arial Narrow"/>
                <a:ea typeface="Arial Narrow"/>
                <a:cs typeface="Arial Narrow"/>
                <a:sym typeface="Arial Narrow"/>
              </a:endParaRPr>
            </a:p>
          </p:txBody>
        </p:sp>
      </p:grpSp>
      <p:grpSp>
        <p:nvGrpSpPr>
          <p:cNvPr id="1674" name="Google Shape;1674;p35"/>
          <p:cNvGrpSpPr/>
          <p:nvPr/>
        </p:nvGrpSpPr>
        <p:grpSpPr>
          <a:xfrm>
            <a:off x="2282181" y="528496"/>
            <a:ext cx="2722458" cy="436842"/>
            <a:chOff x="3060727" y="484500"/>
            <a:chExt cx="2369637" cy="436842"/>
          </a:xfrm>
        </p:grpSpPr>
        <p:sp>
          <p:nvSpPr>
            <p:cNvPr id="1675" name="Google Shape;1675;p3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76" name="Google Shape;1676;p35"/>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grpSp>
        <p:nvGrpSpPr>
          <p:cNvPr id="1677" name="Google Shape;1677;p35"/>
          <p:cNvGrpSpPr/>
          <p:nvPr/>
        </p:nvGrpSpPr>
        <p:grpSpPr>
          <a:xfrm>
            <a:off x="5098921" y="528496"/>
            <a:ext cx="2129010" cy="1936247"/>
            <a:chOff x="616494" y="2584689"/>
            <a:chExt cx="2129010" cy="1936247"/>
          </a:xfrm>
        </p:grpSpPr>
        <p:grpSp>
          <p:nvGrpSpPr>
            <p:cNvPr id="1678" name="Google Shape;1678;p35"/>
            <p:cNvGrpSpPr/>
            <p:nvPr/>
          </p:nvGrpSpPr>
          <p:grpSpPr>
            <a:xfrm>
              <a:off x="616494" y="2934239"/>
              <a:ext cx="1152880" cy="1582804"/>
              <a:chOff x="3115290" y="1227775"/>
              <a:chExt cx="1152880" cy="1582804"/>
            </a:xfrm>
          </p:grpSpPr>
          <p:grpSp>
            <p:nvGrpSpPr>
              <p:cNvPr id="1679" name="Google Shape;1679;p35"/>
              <p:cNvGrpSpPr/>
              <p:nvPr/>
            </p:nvGrpSpPr>
            <p:grpSpPr>
              <a:xfrm>
                <a:off x="3115290" y="1951748"/>
                <a:ext cx="1152880" cy="858831"/>
                <a:chOff x="3744466" y="1301912"/>
                <a:chExt cx="1152880" cy="858831"/>
              </a:xfrm>
            </p:grpSpPr>
            <p:sp>
              <p:nvSpPr>
                <p:cNvPr id="1680" name="Google Shape;1680;p35"/>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sp>
              <p:nvSpPr>
                <p:cNvPr id="1681" name="Google Shape;1681;p35"/>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1682" name="Google Shape;1682;p35"/>
                <p:cNvSpPr/>
                <p:nvPr/>
              </p:nvSpPr>
              <p:spPr>
                <a:xfrm>
                  <a:off x="3957784" y="18837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1683" name="Google Shape;1683;p35"/>
              <p:cNvPicPr preferRelativeResize="0"/>
              <p:nvPr/>
            </p:nvPicPr>
            <p:blipFill rotWithShape="1">
              <a:blip r:embed="rId6">
                <a:alphaModFix/>
              </a:blip>
              <a:srcRect l="59057" t="8806" r="25145"/>
              <a:stretch/>
            </p:blipFill>
            <p:spPr>
              <a:xfrm>
                <a:off x="3328608" y="1227775"/>
                <a:ext cx="750627" cy="775969"/>
              </a:xfrm>
              <a:prstGeom prst="rect">
                <a:avLst/>
              </a:prstGeom>
              <a:noFill/>
              <a:ln>
                <a:noFill/>
              </a:ln>
            </p:spPr>
          </p:pic>
        </p:grpSp>
        <p:grpSp>
          <p:nvGrpSpPr>
            <p:cNvPr id="1684" name="Google Shape;1684;p35"/>
            <p:cNvGrpSpPr/>
            <p:nvPr/>
          </p:nvGrpSpPr>
          <p:grpSpPr>
            <a:xfrm>
              <a:off x="1741326" y="3641012"/>
              <a:ext cx="1004178" cy="879924"/>
              <a:chOff x="5245046" y="1274868"/>
              <a:chExt cx="1004178" cy="879924"/>
            </a:xfrm>
          </p:grpSpPr>
          <p:sp>
            <p:nvSpPr>
              <p:cNvPr id="1685" name="Google Shape;1685;p35"/>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sp>
            <p:nvSpPr>
              <p:cNvPr id="1686" name="Google Shape;1686;p35"/>
              <p:cNvSpPr/>
              <p:nvPr/>
            </p:nvSpPr>
            <p:spPr>
              <a:xfrm>
                <a:off x="5272675" y="1274868"/>
                <a:ext cx="97654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Rom - Gitano</a:t>
                </a:r>
                <a:endParaRPr sz="1200" b="1" u="sng">
                  <a:solidFill>
                    <a:srgbClr val="000000"/>
                  </a:solidFill>
                  <a:latin typeface="Arial Narrow"/>
                  <a:ea typeface="Arial Narrow"/>
                  <a:cs typeface="Arial Narrow"/>
                  <a:sym typeface="Arial Narrow"/>
                </a:endParaRPr>
              </a:p>
            </p:txBody>
          </p:sp>
          <p:sp>
            <p:nvSpPr>
              <p:cNvPr id="1687" name="Google Shape;1687;p35"/>
              <p:cNvSpPr/>
              <p:nvPr/>
            </p:nvSpPr>
            <p:spPr>
              <a:xfrm>
                <a:off x="5286277" y="187779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grpSp>
          <p:nvGrpSpPr>
            <p:cNvPr id="1688" name="Google Shape;1688;p35"/>
            <p:cNvGrpSpPr/>
            <p:nvPr/>
          </p:nvGrpSpPr>
          <p:grpSpPr>
            <a:xfrm>
              <a:off x="734175" y="2584689"/>
              <a:ext cx="1847617" cy="436842"/>
              <a:chOff x="3060727" y="484500"/>
              <a:chExt cx="2369636" cy="436842"/>
            </a:xfrm>
          </p:grpSpPr>
          <p:sp>
            <p:nvSpPr>
              <p:cNvPr id="1689" name="Google Shape;1689;p3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90" name="Google Shape;1690;p35"/>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a:p>
            </p:txBody>
          </p:sp>
        </p:grpSp>
      </p:grpSp>
      <p:pic>
        <p:nvPicPr>
          <p:cNvPr id="1691" name="Google Shape;1691;p35"/>
          <p:cNvPicPr preferRelativeResize="0"/>
          <p:nvPr/>
        </p:nvPicPr>
        <p:blipFill rotWithShape="1">
          <a:blip r:embed="rId9">
            <a:alphaModFix/>
          </a:blip>
          <a:srcRect/>
          <a:stretch/>
        </p:blipFill>
        <p:spPr>
          <a:xfrm>
            <a:off x="6487755" y="930627"/>
            <a:ext cx="503801" cy="677030"/>
          </a:xfrm>
          <a:prstGeom prst="rect">
            <a:avLst/>
          </a:prstGeom>
          <a:noFill/>
          <a:ln>
            <a:noFill/>
          </a:ln>
        </p:spPr>
      </p:pic>
      <p:pic>
        <p:nvPicPr>
          <p:cNvPr id="1692" name="Google Shape;1692;p35"/>
          <p:cNvPicPr preferRelativeResize="0"/>
          <p:nvPr/>
        </p:nvPicPr>
        <p:blipFill rotWithShape="1">
          <a:blip r:embed="rId10">
            <a:alphaModFix/>
          </a:blip>
          <a:srcRect/>
          <a:stretch/>
        </p:blipFill>
        <p:spPr>
          <a:xfrm>
            <a:off x="3849300" y="930961"/>
            <a:ext cx="1203640" cy="716671"/>
          </a:xfrm>
          <a:prstGeom prst="rect">
            <a:avLst/>
          </a:prstGeom>
          <a:noFill/>
          <a:ln>
            <a:noFill/>
          </a:ln>
        </p:spPr>
      </p:pic>
      <p:sp>
        <p:nvSpPr>
          <p:cNvPr id="1693" name="Google Shape;1693;p35"/>
          <p:cNvSpPr/>
          <p:nvPr/>
        </p:nvSpPr>
        <p:spPr>
          <a:xfrm>
            <a:off x="-7559" y="8829673"/>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VIH. Medellín, a Periodo epidemiológico 01 acumulado  de  2023. </a:t>
            </a:r>
            <a:endParaRPr sz="700">
              <a:solidFill>
                <a:schemeClr val="dk1"/>
              </a:solidFill>
              <a:latin typeface="Arial Narrow"/>
              <a:ea typeface="Arial Narrow"/>
              <a:cs typeface="Arial Narrow"/>
              <a:sym typeface="Arial Narrow"/>
            </a:endParaRPr>
          </a:p>
        </p:txBody>
      </p:sp>
      <p:pic>
        <p:nvPicPr>
          <p:cNvPr id="1694" name="Google Shape;1694;p35"/>
          <p:cNvPicPr preferRelativeResize="0"/>
          <p:nvPr/>
        </p:nvPicPr>
        <p:blipFill rotWithShape="1">
          <a:blip r:embed="rId11">
            <a:alphaModFix/>
          </a:blip>
          <a:srcRect/>
          <a:stretch/>
        </p:blipFill>
        <p:spPr>
          <a:xfrm>
            <a:off x="561096" y="4882352"/>
            <a:ext cx="6178559" cy="399789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36"/>
          <p:cNvSpPr/>
          <p:nvPr/>
        </p:nvSpPr>
        <p:spPr>
          <a:xfrm>
            <a:off x="141752" y="2915816"/>
            <a:ext cx="3600449"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Tabla. Distribución de pruebas realizadas en diagnóstico VIH, a Periodo epidemiológico 01  de 2023. </a:t>
            </a:r>
            <a:endParaRPr sz="900">
              <a:solidFill>
                <a:schemeClr val="dk1"/>
              </a:solidFill>
              <a:latin typeface="Arial Narrow"/>
              <a:ea typeface="Arial Narrow"/>
              <a:cs typeface="Arial Narrow"/>
              <a:sym typeface="Arial Narrow"/>
            </a:endParaRPr>
          </a:p>
        </p:txBody>
      </p:sp>
      <p:sp>
        <p:nvSpPr>
          <p:cNvPr id="1700" name="Google Shape;1700;p36"/>
          <p:cNvSpPr/>
          <p:nvPr/>
        </p:nvSpPr>
        <p:spPr>
          <a:xfrm>
            <a:off x="3873226" y="2915816"/>
            <a:ext cx="3105989"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Tabla. Distribución de estado Clínico en diagnóstico VIH, a Periodo epidemiológico 01  de 2023. </a:t>
            </a:r>
            <a:endParaRPr sz="900">
              <a:solidFill>
                <a:schemeClr val="dk1"/>
              </a:solidFill>
              <a:latin typeface="Arial Narrow"/>
              <a:ea typeface="Arial Narrow"/>
              <a:cs typeface="Arial Narrow"/>
              <a:sym typeface="Arial Narrow"/>
            </a:endParaRPr>
          </a:p>
        </p:txBody>
      </p:sp>
      <p:sp>
        <p:nvSpPr>
          <p:cNvPr id="1701" name="Google Shape;1701;p36"/>
          <p:cNvSpPr/>
          <p:nvPr/>
        </p:nvSpPr>
        <p:spPr>
          <a:xfrm>
            <a:off x="-2" y="-6499"/>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702" name="Google Shape;1702;p36"/>
          <p:cNvGrpSpPr/>
          <p:nvPr/>
        </p:nvGrpSpPr>
        <p:grpSpPr>
          <a:xfrm>
            <a:off x="30478" y="107029"/>
            <a:ext cx="5655484" cy="276999"/>
            <a:chOff x="2448322" y="74775"/>
            <a:chExt cx="5655484" cy="276999"/>
          </a:xfrm>
        </p:grpSpPr>
        <p:sp>
          <p:nvSpPr>
            <p:cNvPr id="1703" name="Google Shape;1703;p3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04" name="Google Shape;1704;p36"/>
            <p:cNvCxnSpPr>
              <a:stCxn id="170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05" name="Google Shape;1705;p36"/>
            <p:cNvSpPr txBox="1"/>
            <p:nvPr/>
          </p:nvSpPr>
          <p:spPr>
            <a:xfrm>
              <a:off x="3302538" y="74775"/>
              <a:ext cx="480126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1706" name="Google Shape;1706;p36"/>
          <p:cNvSpPr/>
          <p:nvPr/>
        </p:nvSpPr>
        <p:spPr>
          <a:xfrm>
            <a:off x="1368202" y="6012160"/>
            <a:ext cx="4680520"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Curso de vida de los casos notificados de VIH. Periodo epidemiológico 01. 2023. </a:t>
            </a:r>
            <a:endParaRPr sz="1000">
              <a:solidFill>
                <a:schemeClr val="dk1"/>
              </a:solidFill>
              <a:latin typeface="Arial Narrow"/>
              <a:ea typeface="Arial Narrow"/>
              <a:cs typeface="Arial Narrow"/>
              <a:sym typeface="Arial Narrow"/>
            </a:endParaRPr>
          </a:p>
        </p:txBody>
      </p:sp>
      <p:sp>
        <p:nvSpPr>
          <p:cNvPr id="1707" name="Google Shape;1707;p36"/>
          <p:cNvSpPr/>
          <p:nvPr/>
        </p:nvSpPr>
        <p:spPr>
          <a:xfrm>
            <a:off x="1260190" y="8676456"/>
            <a:ext cx="4680520"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Mecanismo probable de transmisión de VIH. Periodo epidemiológico 01. 2023. </a:t>
            </a:r>
            <a:endParaRPr sz="1000">
              <a:solidFill>
                <a:schemeClr val="dk1"/>
              </a:solidFill>
              <a:latin typeface="Arial Narrow"/>
              <a:ea typeface="Arial Narrow"/>
              <a:cs typeface="Arial Narrow"/>
              <a:sym typeface="Arial Narrow"/>
            </a:endParaRPr>
          </a:p>
        </p:txBody>
      </p:sp>
      <p:graphicFrame>
        <p:nvGraphicFramePr>
          <p:cNvPr id="1708" name="Google Shape;1708;p36"/>
          <p:cNvGraphicFramePr/>
          <p:nvPr/>
        </p:nvGraphicFramePr>
        <p:xfrm>
          <a:off x="-2" y="533003"/>
          <a:ext cx="3528444" cy="25268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09" name="Google Shape;1709;p36"/>
          <p:cNvGraphicFramePr/>
          <p:nvPr/>
        </p:nvGraphicFramePr>
        <p:xfrm>
          <a:off x="3528442" y="533424"/>
          <a:ext cx="3672457" cy="2454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10" name="Google Shape;1710;p36"/>
          <p:cNvGraphicFramePr/>
          <p:nvPr/>
        </p:nvGraphicFramePr>
        <p:xfrm>
          <a:off x="419660" y="3456394"/>
          <a:ext cx="5845086" cy="284379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11" name="Google Shape;1711;p36"/>
          <p:cNvGraphicFramePr/>
          <p:nvPr/>
        </p:nvGraphicFramePr>
        <p:xfrm>
          <a:off x="884694" y="6421537"/>
          <a:ext cx="4801268" cy="2326927"/>
        </p:xfrm>
        <a:graphic>
          <a:graphicData uri="http://schemas.openxmlformats.org/drawingml/2006/chart">
            <c:chart xmlns:c="http://schemas.openxmlformats.org/drawingml/2006/chart" xmlns:r="http://schemas.openxmlformats.org/officeDocument/2006/relationships" r:id="rId6"/>
          </a:graphicData>
        </a:graphic>
      </p:graphicFrame>
      <p:sp>
        <p:nvSpPr>
          <p:cNvPr id="1712" name="Google Shape;1712;p3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36</a:t>
            </a:r>
            <a:endParaRPr sz="1050" b="1">
              <a:solidFill>
                <a:schemeClr val="dk1"/>
              </a:solidFill>
              <a:latin typeface="Arial Narrow"/>
              <a:ea typeface="Arial Narrow"/>
              <a:cs typeface="Arial Narrow"/>
              <a:sym typeface="Arial Narrow"/>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sp>
        <p:nvSpPr>
          <p:cNvPr id="1717" name="Google Shape;1717;p37"/>
          <p:cNvSpPr txBox="1"/>
          <p:nvPr/>
        </p:nvSpPr>
        <p:spPr>
          <a:xfrm>
            <a:off x="0" y="2699792"/>
            <a:ext cx="2251096" cy="2862322"/>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lt1"/>
                </a:solidFill>
                <a:latin typeface="Calibri"/>
                <a:ea typeface="Calibri"/>
                <a:cs typeface="Calibri"/>
                <a:sym typeface="Calibri"/>
              </a:rPr>
              <a:t>¿Cómo se comporta el evento?</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718" name="Google Shape;1718;p37"/>
          <p:cNvGrpSpPr/>
          <p:nvPr/>
        </p:nvGrpSpPr>
        <p:grpSpPr>
          <a:xfrm>
            <a:off x="110974" y="3347864"/>
            <a:ext cx="1981076" cy="488476"/>
            <a:chOff x="2234969" y="3379972"/>
            <a:chExt cx="4719140" cy="904874"/>
          </a:xfrm>
        </p:grpSpPr>
        <p:pic>
          <p:nvPicPr>
            <p:cNvPr id="1719" name="Google Shape;1719;p37"/>
            <p:cNvPicPr preferRelativeResize="0"/>
            <p:nvPr/>
          </p:nvPicPr>
          <p:blipFill rotWithShape="1">
            <a:blip r:embed="rId3">
              <a:alphaModFix/>
            </a:blip>
            <a:srcRect/>
            <a:stretch/>
          </p:blipFill>
          <p:spPr>
            <a:xfrm>
              <a:off x="2234969" y="3379972"/>
              <a:ext cx="4719140" cy="904874"/>
            </a:xfrm>
            <a:prstGeom prst="rect">
              <a:avLst/>
            </a:prstGeom>
            <a:noFill/>
            <a:ln>
              <a:noFill/>
            </a:ln>
          </p:spPr>
        </p:pic>
        <p:sp>
          <p:nvSpPr>
            <p:cNvPr id="1720" name="Google Shape;1720;p37"/>
            <p:cNvSpPr txBox="1"/>
            <p:nvPr/>
          </p:nvSpPr>
          <p:spPr>
            <a:xfrm>
              <a:off x="3154990" y="3554602"/>
              <a:ext cx="1912279" cy="5701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25</a:t>
              </a:r>
              <a:endParaRPr sz="1400" b="1">
                <a:solidFill>
                  <a:schemeClr val="dk1"/>
                </a:solidFill>
                <a:latin typeface="Arial Narrow"/>
                <a:ea typeface="Arial Narrow"/>
                <a:cs typeface="Arial Narrow"/>
                <a:sym typeface="Arial Narrow"/>
              </a:endParaRPr>
            </a:p>
          </p:txBody>
        </p:sp>
      </p:grpSp>
      <p:sp>
        <p:nvSpPr>
          <p:cNvPr id="1721" name="Google Shape;1721;p37"/>
          <p:cNvSpPr txBox="1"/>
          <p:nvPr/>
        </p:nvSpPr>
        <p:spPr>
          <a:xfrm>
            <a:off x="-38575" y="4644008"/>
            <a:ext cx="230937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10,7% </a:t>
            </a:r>
            <a:endParaRPr sz="1200" b="1">
              <a:solidFill>
                <a:schemeClr val="dk1"/>
              </a:solidFill>
              <a:latin typeface="Arial Narrow"/>
              <a:ea typeface="Arial Narrow"/>
              <a:cs typeface="Arial Narrow"/>
              <a:sym typeface="Arial Narrow"/>
            </a:endParaRPr>
          </a:p>
        </p:txBody>
      </p:sp>
      <p:grpSp>
        <p:nvGrpSpPr>
          <p:cNvPr id="1722" name="Google Shape;1722;p37"/>
          <p:cNvGrpSpPr/>
          <p:nvPr/>
        </p:nvGrpSpPr>
        <p:grpSpPr>
          <a:xfrm>
            <a:off x="2448322" y="74775"/>
            <a:ext cx="3446504" cy="276999"/>
            <a:chOff x="2448322" y="74775"/>
            <a:chExt cx="3446504" cy="276999"/>
          </a:xfrm>
        </p:grpSpPr>
        <p:sp>
          <p:nvSpPr>
            <p:cNvPr id="1723" name="Google Shape;1723;p3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24" name="Google Shape;1724;p37"/>
            <p:cNvCxnSpPr>
              <a:stCxn id="172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25" name="Google Shape;1725;p3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726" name="Google Shape;1726;p37"/>
          <p:cNvSpPr/>
          <p:nvPr/>
        </p:nvSpPr>
        <p:spPr>
          <a:xfrm>
            <a:off x="0" y="5472479"/>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727" name="Google Shape;1727;p37"/>
          <p:cNvGrpSpPr/>
          <p:nvPr/>
        </p:nvGrpSpPr>
        <p:grpSpPr>
          <a:xfrm>
            <a:off x="277404" y="5621632"/>
            <a:ext cx="3446504" cy="276999"/>
            <a:chOff x="2448322" y="74775"/>
            <a:chExt cx="3446504" cy="276999"/>
          </a:xfrm>
        </p:grpSpPr>
        <p:sp>
          <p:nvSpPr>
            <p:cNvPr id="1728" name="Google Shape;1728;p3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29" name="Google Shape;1729;p37"/>
            <p:cNvCxnSpPr>
              <a:stCxn id="172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30" name="Google Shape;1730;p3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sz="1200" b="1">
                <a:solidFill>
                  <a:schemeClr val="dk1"/>
                </a:solidFill>
                <a:latin typeface="Arial Narrow"/>
                <a:ea typeface="Arial Narrow"/>
                <a:cs typeface="Arial Narrow"/>
                <a:sym typeface="Arial Narrow"/>
              </a:endParaRPr>
            </a:p>
          </p:txBody>
        </p:sp>
      </p:grpSp>
      <p:grpSp>
        <p:nvGrpSpPr>
          <p:cNvPr id="1731" name="Google Shape;1731;p37"/>
          <p:cNvGrpSpPr/>
          <p:nvPr/>
        </p:nvGrpSpPr>
        <p:grpSpPr>
          <a:xfrm>
            <a:off x="4752578" y="5635532"/>
            <a:ext cx="3446504" cy="276999"/>
            <a:chOff x="2448322" y="74775"/>
            <a:chExt cx="3446504" cy="276999"/>
          </a:xfrm>
        </p:grpSpPr>
        <p:sp>
          <p:nvSpPr>
            <p:cNvPr id="1732" name="Google Shape;1732;p3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33" name="Google Shape;1733;p37"/>
            <p:cNvCxnSpPr>
              <a:stCxn id="173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34" name="Google Shape;1734;p3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sp>
        <p:nvSpPr>
          <p:cNvPr id="1735" name="Google Shape;1735;p37"/>
          <p:cNvSpPr/>
          <p:nvPr/>
        </p:nvSpPr>
        <p:spPr>
          <a:xfrm>
            <a:off x="146095" y="8885366"/>
            <a:ext cx="6625534" cy="22313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sz="850">
              <a:solidFill>
                <a:schemeClr val="dk1"/>
              </a:solidFill>
              <a:latin typeface="Arial Narrow"/>
              <a:ea typeface="Arial Narrow"/>
              <a:cs typeface="Arial Narrow"/>
              <a:sym typeface="Arial Narrow"/>
            </a:endParaRPr>
          </a:p>
        </p:txBody>
      </p:sp>
      <p:pic>
        <p:nvPicPr>
          <p:cNvPr id="1736" name="Google Shape;1736;p37"/>
          <p:cNvPicPr preferRelativeResize="0"/>
          <p:nvPr/>
        </p:nvPicPr>
        <p:blipFill rotWithShape="1">
          <a:blip r:embed="rId4">
            <a:alphaModFix/>
          </a:blip>
          <a:srcRect/>
          <a:stretch/>
        </p:blipFill>
        <p:spPr>
          <a:xfrm>
            <a:off x="61163" y="311281"/>
            <a:ext cx="2411411" cy="1812447"/>
          </a:xfrm>
          <a:prstGeom prst="rect">
            <a:avLst/>
          </a:prstGeom>
          <a:noFill/>
          <a:ln>
            <a:noFill/>
          </a:ln>
        </p:spPr>
      </p:pic>
      <p:sp>
        <p:nvSpPr>
          <p:cNvPr id="1737" name="Google Shape;1737;p37"/>
          <p:cNvSpPr txBox="1"/>
          <p:nvPr/>
        </p:nvSpPr>
        <p:spPr>
          <a:xfrm>
            <a:off x="97386" y="2447445"/>
            <a:ext cx="223224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1-de 2023</a:t>
            </a:r>
            <a:endParaRPr sz="1200" b="1">
              <a:solidFill>
                <a:schemeClr val="dk1"/>
              </a:solidFill>
              <a:latin typeface="Arial Narrow"/>
              <a:ea typeface="Arial Narrow"/>
              <a:cs typeface="Arial Narrow"/>
              <a:sym typeface="Arial Narrow"/>
            </a:endParaRPr>
          </a:p>
        </p:txBody>
      </p:sp>
      <p:sp>
        <p:nvSpPr>
          <p:cNvPr id="1738" name="Google Shape;1738;p37"/>
          <p:cNvSpPr txBox="1"/>
          <p:nvPr/>
        </p:nvSpPr>
        <p:spPr>
          <a:xfrm>
            <a:off x="175920" y="2126846"/>
            <a:ext cx="2075175" cy="36933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800"/>
              <a:buFont typeface="Arial Narrow"/>
              <a:buNone/>
            </a:pPr>
            <a:r>
              <a:rPr lang="es-ES" sz="1800" b="1">
                <a:solidFill>
                  <a:srgbClr val="C00000"/>
                </a:solidFill>
                <a:latin typeface="Arial Narrow"/>
                <a:ea typeface="Arial Narrow"/>
                <a:cs typeface="Arial Narrow"/>
                <a:sym typeface="Arial Narrow"/>
              </a:rPr>
              <a:t>Dengue</a:t>
            </a:r>
            <a:endParaRPr sz="1800" b="1">
              <a:solidFill>
                <a:srgbClr val="C00000"/>
              </a:solidFill>
              <a:latin typeface="Arial Narrow"/>
              <a:ea typeface="Arial Narrow"/>
              <a:cs typeface="Arial Narrow"/>
              <a:sym typeface="Arial Narrow"/>
            </a:endParaRPr>
          </a:p>
        </p:txBody>
      </p:sp>
      <p:sp>
        <p:nvSpPr>
          <p:cNvPr id="1739" name="Google Shape;1739;p37"/>
          <p:cNvSpPr/>
          <p:nvPr/>
        </p:nvSpPr>
        <p:spPr>
          <a:xfrm>
            <a:off x="3060389" y="6069563"/>
            <a:ext cx="4157437"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800" b="1" i="1">
                <a:solidFill>
                  <a:srgbClr val="000000"/>
                </a:solidFill>
                <a:latin typeface="Calibri"/>
                <a:ea typeface="Calibri"/>
                <a:cs typeface="Calibri"/>
                <a:sym typeface="Calibri"/>
              </a:rPr>
              <a:t>Casos e incidencia de Dengue por grupo de edad. Medellín a periodo epidemiológico 1 de 2023</a:t>
            </a:r>
            <a:endParaRPr sz="800" b="1" i="1">
              <a:solidFill>
                <a:srgbClr val="000000"/>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Arial Narrow"/>
              <a:ea typeface="Arial Narrow"/>
              <a:cs typeface="Arial Narrow"/>
              <a:sym typeface="Arial Narrow"/>
            </a:endParaRPr>
          </a:p>
        </p:txBody>
      </p:sp>
      <p:graphicFrame>
        <p:nvGraphicFramePr>
          <p:cNvPr id="1740" name="Google Shape;1740;p37"/>
          <p:cNvGraphicFramePr/>
          <p:nvPr/>
        </p:nvGraphicFramePr>
        <p:xfrm>
          <a:off x="2545266" y="452756"/>
          <a:ext cx="4741892" cy="2008805"/>
        </p:xfrm>
        <a:graphic>
          <a:graphicData uri="http://schemas.openxmlformats.org/drawingml/2006/chart">
            <c:chart xmlns:c="http://schemas.openxmlformats.org/drawingml/2006/chart" xmlns:r="http://schemas.openxmlformats.org/officeDocument/2006/relationships" r:id="rId5"/>
          </a:graphicData>
        </a:graphic>
      </p:graphicFrame>
      <p:sp>
        <p:nvSpPr>
          <p:cNvPr id="1741" name="Google Shape;1741;p37"/>
          <p:cNvSpPr/>
          <p:nvPr/>
        </p:nvSpPr>
        <p:spPr>
          <a:xfrm>
            <a:off x="2259497" y="4976931"/>
            <a:ext cx="495833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p:txBody>
      </p:sp>
      <p:sp>
        <p:nvSpPr>
          <p:cNvPr id="1742" name="Google Shape;1742;p37"/>
          <p:cNvSpPr/>
          <p:nvPr/>
        </p:nvSpPr>
        <p:spPr>
          <a:xfrm>
            <a:off x="2451831" y="2670092"/>
            <a:ext cx="4958330" cy="2616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900" b="1" i="1">
                <a:solidFill>
                  <a:srgbClr val="000000"/>
                </a:solidFill>
                <a:latin typeface="Calibri"/>
                <a:ea typeface="Calibri"/>
                <a:cs typeface="Calibri"/>
                <a:sym typeface="Calibri"/>
              </a:rPr>
              <a:t>Figura 2. Número de casos de Dengue, Medellín, a Periodo epidemiológico 1, años 2022-2023</a:t>
            </a:r>
            <a:r>
              <a:rPr lang="es-ES" sz="1100">
                <a:solidFill>
                  <a:schemeClr val="dk1"/>
                </a:solidFill>
                <a:latin typeface="Arial Narrow"/>
                <a:ea typeface="Arial Narrow"/>
                <a:cs typeface="Arial Narrow"/>
                <a:sym typeface="Arial Narrow"/>
              </a:rPr>
              <a:t>. </a:t>
            </a:r>
            <a:endParaRPr sz="1100">
              <a:solidFill>
                <a:schemeClr val="dk1"/>
              </a:solidFill>
              <a:latin typeface="Arial Narrow"/>
              <a:ea typeface="Arial Narrow"/>
              <a:cs typeface="Arial Narrow"/>
              <a:sym typeface="Arial Narrow"/>
            </a:endParaRPr>
          </a:p>
        </p:txBody>
      </p:sp>
      <p:graphicFrame>
        <p:nvGraphicFramePr>
          <p:cNvPr id="1743" name="Google Shape;1743;p37"/>
          <p:cNvGraphicFramePr/>
          <p:nvPr/>
        </p:nvGraphicFramePr>
        <p:xfrm>
          <a:off x="2251095" y="2865955"/>
          <a:ext cx="4994793" cy="2264794"/>
        </p:xfrm>
        <a:graphic>
          <a:graphicData uri="http://schemas.openxmlformats.org/drawingml/2006/chart">
            <c:chart xmlns:c="http://schemas.openxmlformats.org/drawingml/2006/chart" xmlns:r="http://schemas.openxmlformats.org/officeDocument/2006/relationships" r:id="rId6"/>
          </a:graphicData>
        </a:graphic>
      </p:graphicFrame>
      <p:pic>
        <p:nvPicPr>
          <p:cNvPr id="1744" name="Google Shape;1744;p37"/>
          <p:cNvPicPr preferRelativeResize="0"/>
          <p:nvPr/>
        </p:nvPicPr>
        <p:blipFill rotWithShape="1">
          <a:blip r:embed="rId7">
            <a:alphaModFix/>
          </a:blip>
          <a:srcRect/>
          <a:stretch/>
        </p:blipFill>
        <p:spPr>
          <a:xfrm>
            <a:off x="3090213" y="6354884"/>
            <a:ext cx="4110687" cy="2246087"/>
          </a:xfrm>
          <a:prstGeom prst="rect">
            <a:avLst/>
          </a:prstGeom>
          <a:noFill/>
          <a:ln>
            <a:noFill/>
          </a:ln>
        </p:spPr>
      </p:pic>
      <p:cxnSp>
        <p:nvCxnSpPr>
          <p:cNvPr id="1745" name="Google Shape;1745;p37"/>
          <p:cNvCxnSpPr/>
          <p:nvPr/>
        </p:nvCxnSpPr>
        <p:spPr>
          <a:xfrm>
            <a:off x="3600450" y="7380312"/>
            <a:ext cx="3240360" cy="0"/>
          </a:xfrm>
          <a:prstGeom prst="straightConnector1">
            <a:avLst/>
          </a:prstGeom>
          <a:noFill/>
          <a:ln w="28575" cap="flat" cmpd="sng">
            <a:solidFill>
              <a:srgbClr val="FF0000"/>
            </a:solidFill>
            <a:prstDash val="solid"/>
            <a:round/>
            <a:headEnd type="none" w="sm" len="sm"/>
            <a:tailEnd type="triangle" w="med" len="med"/>
          </a:ln>
        </p:spPr>
      </p:cxnSp>
      <p:sp>
        <p:nvSpPr>
          <p:cNvPr id="1746" name="Google Shape;1746;p37"/>
          <p:cNvSpPr txBox="1"/>
          <p:nvPr/>
        </p:nvSpPr>
        <p:spPr>
          <a:xfrm flipH="1">
            <a:off x="6056976" y="7180257"/>
            <a:ext cx="114392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b="1">
                <a:solidFill>
                  <a:schemeClr val="dk1"/>
                </a:solidFill>
                <a:latin typeface="Calibri"/>
                <a:ea typeface="Calibri"/>
                <a:cs typeface="Calibri"/>
                <a:sym typeface="Calibri"/>
              </a:rPr>
              <a:t>Incidencia Distrital: 1</a:t>
            </a:r>
            <a:endParaRPr sz="700" b="1">
              <a:solidFill>
                <a:schemeClr val="dk1"/>
              </a:solidFill>
              <a:latin typeface="Calibri"/>
              <a:ea typeface="Calibri"/>
              <a:cs typeface="Calibri"/>
              <a:sym typeface="Calibri"/>
            </a:endParaRPr>
          </a:p>
        </p:txBody>
      </p:sp>
      <p:pic>
        <p:nvPicPr>
          <p:cNvPr id="1747" name="Google Shape;1747;p37"/>
          <p:cNvPicPr preferRelativeResize="0"/>
          <p:nvPr/>
        </p:nvPicPr>
        <p:blipFill rotWithShape="1">
          <a:blip r:embed="rId8">
            <a:alphaModFix/>
          </a:blip>
          <a:srcRect/>
          <a:stretch/>
        </p:blipFill>
        <p:spPr>
          <a:xfrm>
            <a:off x="31749" y="4018638"/>
            <a:ext cx="472357" cy="481354"/>
          </a:xfrm>
          <a:prstGeom prst="rect">
            <a:avLst/>
          </a:prstGeom>
          <a:noFill/>
          <a:ln>
            <a:noFill/>
          </a:ln>
        </p:spPr>
      </p:pic>
      <p:sp>
        <p:nvSpPr>
          <p:cNvPr id="1748" name="Google Shape;1748;p37"/>
          <p:cNvSpPr txBox="1"/>
          <p:nvPr/>
        </p:nvSpPr>
        <p:spPr>
          <a:xfrm>
            <a:off x="508869" y="3923563"/>
            <a:ext cx="179543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b="1">
                <a:solidFill>
                  <a:schemeClr val="dk1"/>
                </a:solidFill>
                <a:latin typeface="Calibri"/>
                <a:ea typeface="Calibri"/>
                <a:cs typeface="Calibri"/>
                <a:sym typeface="Calibri"/>
              </a:rPr>
              <a:t>18 (72,0%)     6 (24,0 (%)    1 (4,0%)</a:t>
            </a:r>
            <a:endParaRPr sz="800" b="1">
              <a:solidFill>
                <a:schemeClr val="dk1"/>
              </a:solidFill>
              <a:latin typeface="Calibri"/>
              <a:ea typeface="Calibri"/>
              <a:cs typeface="Calibri"/>
              <a:sym typeface="Calibri"/>
            </a:endParaRPr>
          </a:p>
        </p:txBody>
      </p:sp>
      <p:sp>
        <p:nvSpPr>
          <p:cNvPr id="1749" name="Google Shape;1749;p37"/>
          <p:cNvSpPr txBox="1"/>
          <p:nvPr/>
        </p:nvSpPr>
        <p:spPr>
          <a:xfrm>
            <a:off x="524664" y="4120207"/>
            <a:ext cx="555506"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700">
                <a:solidFill>
                  <a:srgbClr val="00B050"/>
                </a:solidFill>
                <a:latin typeface="Calibri"/>
                <a:ea typeface="Calibri"/>
                <a:cs typeface="Calibri"/>
                <a:sym typeface="Calibri"/>
              </a:rPr>
              <a:t>Sin signos de alarma</a:t>
            </a:r>
            <a:endParaRPr sz="700">
              <a:solidFill>
                <a:srgbClr val="00B050"/>
              </a:solidFill>
              <a:latin typeface="Calibri"/>
              <a:ea typeface="Calibri"/>
              <a:cs typeface="Calibri"/>
              <a:sym typeface="Calibri"/>
            </a:endParaRPr>
          </a:p>
        </p:txBody>
      </p:sp>
      <p:sp>
        <p:nvSpPr>
          <p:cNvPr id="1750" name="Google Shape;1750;p37"/>
          <p:cNvSpPr txBox="1"/>
          <p:nvPr/>
        </p:nvSpPr>
        <p:spPr>
          <a:xfrm>
            <a:off x="1748800" y="4120207"/>
            <a:ext cx="482595"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700">
                <a:solidFill>
                  <a:srgbClr val="FF0000"/>
                </a:solidFill>
                <a:latin typeface="Calibri"/>
                <a:ea typeface="Calibri"/>
                <a:cs typeface="Calibri"/>
                <a:sym typeface="Calibri"/>
              </a:rPr>
              <a:t>Dengue Grave</a:t>
            </a:r>
            <a:endParaRPr sz="700">
              <a:solidFill>
                <a:srgbClr val="FF0000"/>
              </a:solidFill>
              <a:latin typeface="Calibri"/>
              <a:ea typeface="Calibri"/>
              <a:cs typeface="Calibri"/>
              <a:sym typeface="Calibri"/>
            </a:endParaRPr>
          </a:p>
        </p:txBody>
      </p:sp>
      <p:sp>
        <p:nvSpPr>
          <p:cNvPr id="1751" name="Google Shape;1751;p37"/>
          <p:cNvSpPr txBox="1"/>
          <p:nvPr/>
        </p:nvSpPr>
        <p:spPr>
          <a:xfrm>
            <a:off x="1105344" y="4120207"/>
            <a:ext cx="6228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700">
                <a:solidFill>
                  <a:schemeClr val="accent6"/>
                </a:solidFill>
                <a:latin typeface="Calibri"/>
                <a:ea typeface="Calibri"/>
                <a:cs typeface="Calibri"/>
                <a:sym typeface="Calibri"/>
              </a:rPr>
              <a:t>Con signos de alarma</a:t>
            </a:r>
            <a:endParaRPr sz="700">
              <a:solidFill>
                <a:schemeClr val="accent6"/>
              </a:solidFill>
              <a:latin typeface="Calibri"/>
              <a:ea typeface="Calibri"/>
              <a:cs typeface="Calibri"/>
              <a:sym typeface="Calibri"/>
            </a:endParaRPr>
          </a:p>
        </p:txBody>
      </p:sp>
      <p:graphicFrame>
        <p:nvGraphicFramePr>
          <p:cNvPr id="1752" name="Google Shape;1752;p37"/>
          <p:cNvGraphicFramePr/>
          <p:nvPr/>
        </p:nvGraphicFramePr>
        <p:xfrm>
          <a:off x="56047" y="6444208"/>
          <a:ext cx="3027350" cy="762000"/>
        </p:xfrm>
        <a:graphic>
          <a:graphicData uri="http://schemas.openxmlformats.org/drawingml/2006/table">
            <a:tbl>
              <a:tblPr>
                <a:noFill/>
                <a:tableStyleId>{7E2926D9-0D90-4495-B7CE-DA8A1F9550A3}</a:tableStyleId>
              </a:tblPr>
              <a:tblGrid>
                <a:gridCol w="758825">
                  <a:extLst>
                    <a:ext uri="{9D8B030D-6E8A-4147-A177-3AD203B41FA5}">
                      <a16:colId xmlns:a16="http://schemas.microsoft.com/office/drawing/2014/main" val="20000"/>
                    </a:ext>
                  </a:extLst>
                </a:gridCol>
                <a:gridCol w="493725">
                  <a:extLst>
                    <a:ext uri="{9D8B030D-6E8A-4147-A177-3AD203B41FA5}">
                      <a16:colId xmlns:a16="http://schemas.microsoft.com/office/drawing/2014/main" val="20001"/>
                    </a:ext>
                  </a:extLst>
                </a:gridCol>
                <a:gridCol w="846125">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71475">
                  <a:extLst>
                    <a:ext uri="{9D8B030D-6E8A-4147-A177-3AD203B41FA5}">
                      <a16:colId xmlns:a16="http://schemas.microsoft.com/office/drawing/2014/main" val="20004"/>
                    </a:ext>
                  </a:extLst>
                </a:gridCol>
              </a:tblGrid>
              <a:tr h="190500">
                <a:tc>
                  <a:txBody>
                    <a:bodyPr/>
                    <a:lstStyle/>
                    <a:p>
                      <a:pPr marL="0" marR="0" lvl="0" indent="0" algn="l" rtl="0">
                        <a:spcBef>
                          <a:spcPts val="0"/>
                        </a:spcBef>
                        <a:spcAft>
                          <a:spcPts val="0"/>
                        </a:spcAft>
                        <a:buNone/>
                      </a:pPr>
                      <a:r>
                        <a:rPr lang="es-ES" sz="1100" b="1" i="0" u="none" strike="noStrike">
                          <a:solidFill>
                            <a:srgbClr val="000000"/>
                          </a:solidFill>
                          <a:latin typeface="Calibri"/>
                          <a:ea typeface="Calibri"/>
                          <a:cs typeface="Calibri"/>
                          <a:sym typeface="Calibri"/>
                        </a:rPr>
                        <a:t>Procedencia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Dengue</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Dengue grave</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Total</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extLst>
                  <a:ext uri="{0D108BD9-81ED-4DB2-BD59-A6C34878D82A}">
                    <a16:rowId xmlns:a16="http://schemas.microsoft.com/office/drawing/2014/main" val="10000"/>
                  </a:ext>
                </a:extLst>
              </a:tr>
              <a:tr h="190500">
                <a:tc>
                  <a:txBody>
                    <a:bodyPr/>
                    <a:lstStyle/>
                    <a:p>
                      <a:pPr marL="0" marR="0" lvl="0" indent="0" algn="l" rtl="0">
                        <a:spcBef>
                          <a:spcPts val="0"/>
                        </a:spcBef>
                        <a:spcAft>
                          <a:spcPts val="0"/>
                        </a:spcAft>
                        <a:buNone/>
                      </a:pPr>
                      <a:r>
                        <a:rPr lang="es-ES" sz="1100" b="1" i="0" u="none" strike="noStrike">
                          <a:solidFill>
                            <a:srgbClr val="000000"/>
                          </a:solidFill>
                          <a:latin typeface="Calibri"/>
                          <a:ea typeface="Calibri"/>
                          <a:cs typeface="Calibri"/>
                          <a:sym typeface="Calibri"/>
                        </a:rPr>
                        <a:t>Colombia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7766</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108</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7874</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100,0%</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90500">
                <a:tc>
                  <a:txBody>
                    <a:bodyPr/>
                    <a:lstStyle/>
                    <a:p>
                      <a:pPr marL="0" marR="0" lvl="0" indent="0" algn="l" rtl="0">
                        <a:spcBef>
                          <a:spcPts val="0"/>
                        </a:spcBef>
                        <a:spcAft>
                          <a:spcPts val="0"/>
                        </a:spcAft>
                        <a:buNone/>
                      </a:pPr>
                      <a:r>
                        <a:rPr lang="es-ES" sz="1100" b="1" i="0" u="none" strike="noStrike">
                          <a:solidFill>
                            <a:srgbClr val="000000"/>
                          </a:solidFill>
                          <a:latin typeface="Calibri"/>
                          <a:ea typeface="Calibri"/>
                          <a:cs typeface="Calibri"/>
                          <a:sym typeface="Calibri"/>
                        </a:rPr>
                        <a:t>Antioquia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274</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6</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280</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3,6%</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90500">
                <a:tc>
                  <a:txBody>
                    <a:bodyPr/>
                    <a:lstStyle/>
                    <a:p>
                      <a:pPr marL="0" marR="0" lvl="0" indent="0" algn="l" rtl="0">
                        <a:spcBef>
                          <a:spcPts val="0"/>
                        </a:spcBef>
                        <a:spcAft>
                          <a:spcPts val="0"/>
                        </a:spcAft>
                        <a:buNone/>
                      </a:pPr>
                      <a:r>
                        <a:rPr lang="es-ES" sz="1100" b="1" i="0" u="none" strike="noStrike">
                          <a:solidFill>
                            <a:srgbClr val="000000"/>
                          </a:solidFill>
                          <a:latin typeface="Calibri"/>
                          <a:ea typeface="Calibri"/>
                          <a:cs typeface="Calibri"/>
                          <a:sym typeface="Calibri"/>
                        </a:rPr>
                        <a:t>Medellín</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24</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25</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0,3%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753" name="Google Shape;1753;p37"/>
          <p:cNvSpPr txBox="1"/>
          <p:nvPr/>
        </p:nvSpPr>
        <p:spPr>
          <a:xfrm>
            <a:off x="-99726" y="8039417"/>
            <a:ext cx="162060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Medellín</a:t>
            </a:r>
            <a:endParaRPr sz="1200" b="1" u="sng">
              <a:solidFill>
                <a:schemeClr val="dk1"/>
              </a:solidFill>
              <a:latin typeface="Arial Narrow"/>
              <a:ea typeface="Arial Narrow"/>
              <a:cs typeface="Arial Narrow"/>
              <a:sym typeface="Arial Narrow"/>
            </a:endParaRPr>
          </a:p>
        </p:txBody>
      </p:sp>
      <p:pic>
        <p:nvPicPr>
          <p:cNvPr id="1754" name="Google Shape;1754;p37"/>
          <p:cNvPicPr preferRelativeResize="0"/>
          <p:nvPr/>
        </p:nvPicPr>
        <p:blipFill rotWithShape="1">
          <a:blip r:embed="rId9">
            <a:alphaModFix/>
          </a:blip>
          <a:srcRect/>
          <a:stretch/>
        </p:blipFill>
        <p:spPr>
          <a:xfrm>
            <a:off x="243852" y="7365094"/>
            <a:ext cx="933450" cy="742950"/>
          </a:xfrm>
          <a:prstGeom prst="rect">
            <a:avLst/>
          </a:prstGeom>
          <a:noFill/>
          <a:ln>
            <a:noFill/>
          </a:ln>
        </p:spPr>
      </p:pic>
      <p:sp>
        <p:nvSpPr>
          <p:cNvPr id="1755" name="Google Shape;1755;p37"/>
          <p:cNvSpPr/>
          <p:nvPr/>
        </p:nvSpPr>
        <p:spPr>
          <a:xfrm>
            <a:off x="0" y="6084168"/>
            <a:ext cx="3060389" cy="33855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800" b="1">
                <a:solidFill>
                  <a:schemeClr val="dk1"/>
                </a:solidFill>
                <a:latin typeface="Calibri"/>
                <a:ea typeface="Calibri"/>
                <a:cs typeface="Calibri"/>
                <a:sym typeface="Calibri"/>
              </a:rPr>
              <a:t>Tabla 1: </a:t>
            </a:r>
            <a:r>
              <a:rPr lang="es-ES" sz="800" b="1" i="1">
                <a:solidFill>
                  <a:srgbClr val="000000"/>
                </a:solidFill>
                <a:latin typeface="Calibri"/>
                <a:ea typeface="Calibri"/>
                <a:cs typeface="Calibri"/>
                <a:sym typeface="Calibri"/>
              </a:rPr>
              <a:t>Número de casos de Dengue a nivel nacional, departamental y distrital a periodo epidemiológico 1 de 2023</a:t>
            </a:r>
            <a:endParaRPr sz="800" b="1" i="1">
              <a:solidFill>
                <a:srgbClr val="000000"/>
              </a:solidFill>
              <a:latin typeface="Calibri"/>
              <a:ea typeface="Calibri"/>
              <a:cs typeface="Calibri"/>
              <a:sym typeface="Calibri"/>
            </a:endParaRPr>
          </a:p>
        </p:txBody>
      </p:sp>
      <p:pic>
        <p:nvPicPr>
          <p:cNvPr id="1756" name="Google Shape;1756;p37"/>
          <p:cNvPicPr preferRelativeResize="0"/>
          <p:nvPr/>
        </p:nvPicPr>
        <p:blipFill rotWithShape="1">
          <a:blip r:embed="rId10">
            <a:alphaModFix/>
          </a:blip>
          <a:srcRect/>
          <a:stretch/>
        </p:blipFill>
        <p:spPr>
          <a:xfrm>
            <a:off x="1346990" y="7255708"/>
            <a:ext cx="1532184" cy="1421156"/>
          </a:xfrm>
          <a:prstGeom prst="rect">
            <a:avLst/>
          </a:prstGeom>
          <a:noFill/>
          <a:ln>
            <a:noFill/>
          </a:ln>
        </p:spPr>
      </p:pic>
      <p:sp>
        <p:nvSpPr>
          <p:cNvPr id="1757" name="Google Shape;1757;p37"/>
          <p:cNvSpPr/>
          <p:nvPr/>
        </p:nvSpPr>
        <p:spPr>
          <a:xfrm>
            <a:off x="2634168" y="2339752"/>
            <a:ext cx="4566732"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sz="800">
              <a:solidFill>
                <a:schemeClr val="dk1"/>
              </a:solidFill>
              <a:latin typeface="Arial Narrow"/>
              <a:ea typeface="Arial Narrow"/>
              <a:cs typeface="Arial Narrow"/>
              <a:sym typeface="Arial Narrow"/>
            </a:endParaRPr>
          </a:p>
        </p:txBody>
      </p:sp>
      <p:sp>
        <p:nvSpPr>
          <p:cNvPr id="1758" name="Google Shape;1758;p37"/>
          <p:cNvSpPr/>
          <p:nvPr/>
        </p:nvSpPr>
        <p:spPr>
          <a:xfrm>
            <a:off x="2757734" y="319435"/>
            <a:ext cx="4145204" cy="2308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900" b="1" i="1">
                <a:solidFill>
                  <a:srgbClr val="000000"/>
                </a:solidFill>
                <a:latin typeface="Calibri"/>
                <a:ea typeface="Calibri"/>
                <a:cs typeface="Calibri"/>
                <a:sym typeface="Calibri"/>
              </a:rPr>
              <a:t>Figura 1. Canal endémico de Dengue. Medellín, a Periodo 1 acumulado de 2023. </a:t>
            </a:r>
            <a:endParaRPr/>
          </a:p>
        </p:txBody>
      </p:sp>
      <p:sp>
        <p:nvSpPr>
          <p:cNvPr id="1759" name="Google Shape;1759;p3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37</a:t>
            </a:r>
            <a:endParaRPr sz="1050" b="1">
              <a:solidFill>
                <a:schemeClr val="dk1"/>
              </a:solidFill>
              <a:latin typeface="Arial Narrow"/>
              <a:ea typeface="Arial Narrow"/>
              <a:cs typeface="Arial Narrow"/>
              <a:sym typeface="Arial Narrow"/>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63"/>
        <p:cNvGrpSpPr/>
        <p:nvPr/>
      </p:nvGrpSpPr>
      <p:grpSpPr>
        <a:xfrm>
          <a:off x="0" y="0"/>
          <a:ext cx="0" cy="0"/>
          <a:chOff x="0" y="0"/>
          <a:chExt cx="0" cy="0"/>
        </a:xfrm>
      </p:grpSpPr>
      <p:grpSp>
        <p:nvGrpSpPr>
          <p:cNvPr id="1764" name="Google Shape;1764;p38"/>
          <p:cNvGrpSpPr/>
          <p:nvPr/>
        </p:nvGrpSpPr>
        <p:grpSpPr>
          <a:xfrm>
            <a:off x="2448322" y="74775"/>
            <a:ext cx="3446504" cy="276999"/>
            <a:chOff x="2448322" y="74775"/>
            <a:chExt cx="3446504" cy="276999"/>
          </a:xfrm>
        </p:grpSpPr>
        <p:sp>
          <p:nvSpPr>
            <p:cNvPr id="1765" name="Google Shape;1765;p3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66" name="Google Shape;1766;p38"/>
            <p:cNvCxnSpPr>
              <a:stCxn id="176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67" name="Google Shape;1767;p3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768" name="Google Shape;1768;p38"/>
          <p:cNvSpPr/>
          <p:nvPr/>
        </p:nvSpPr>
        <p:spPr>
          <a:xfrm>
            <a:off x="0" y="464400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769" name="Google Shape;1769;p38"/>
          <p:cNvGrpSpPr/>
          <p:nvPr/>
        </p:nvGrpSpPr>
        <p:grpSpPr>
          <a:xfrm>
            <a:off x="277404" y="4742147"/>
            <a:ext cx="3446504" cy="276999"/>
            <a:chOff x="2448322" y="74775"/>
            <a:chExt cx="3446504" cy="276999"/>
          </a:xfrm>
        </p:grpSpPr>
        <p:sp>
          <p:nvSpPr>
            <p:cNvPr id="1770" name="Google Shape;1770;p3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71" name="Google Shape;1771;p38"/>
            <p:cNvCxnSpPr>
              <a:stCxn id="177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72" name="Google Shape;1772;p3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grpSp>
        <p:nvGrpSpPr>
          <p:cNvPr id="1773" name="Google Shape;1773;p38"/>
          <p:cNvGrpSpPr/>
          <p:nvPr/>
        </p:nvGrpSpPr>
        <p:grpSpPr>
          <a:xfrm>
            <a:off x="288082" y="6006580"/>
            <a:ext cx="1252369" cy="877901"/>
            <a:chOff x="-36884" y="7072716"/>
            <a:chExt cx="1252369" cy="877901"/>
          </a:xfrm>
        </p:grpSpPr>
        <p:sp>
          <p:nvSpPr>
            <p:cNvPr id="1774" name="Google Shape;1774;p3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chemeClr val="dk1"/>
                </a:solidFill>
                <a:latin typeface="Arial Narrow"/>
                <a:ea typeface="Arial Narrow"/>
                <a:cs typeface="Arial Narrow"/>
                <a:sym typeface="Arial Narrow"/>
              </a:endParaRPr>
            </a:p>
          </p:txBody>
        </p:sp>
        <p:sp>
          <p:nvSpPr>
            <p:cNvPr id="1775" name="Google Shape;1775;p38"/>
            <p:cNvSpPr/>
            <p:nvPr/>
          </p:nvSpPr>
          <p:spPr>
            <a:xfrm>
              <a:off x="60879" y="7363321"/>
              <a:ext cx="888735"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17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68,0%</a:t>
              </a:r>
              <a:endParaRPr sz="1200" b="1">
                <a:solidFill>
                  <a:schemeClr val="dk1"/>
                </a:solidFill>
                <a:latin typeface="Arial Narrow"/>
                <a:ea typeface="Arial Narrow"/>
                <a:cs typeface="Arial Narrow"/>
                <a:sym typeface="Arial Narrow"/>
              </a:endParaRPr>
            </a:p>
          </p:txBody>
        </p:sp>
        <p:sp>
          <p:nvSpPr>
            <p:cNvPr id="1776" name="Google Shape;1776;p38"/>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pic>
        <p:nvPicPr>
          <p:cNvPr id="1777" name="Google Shape;1777;p38"/>
          <p:cNvPicPr preferRelativeResize="0"/>
          <p:nvPr/>
        </p:nvPicPr>
        <p:blipFill rotWithShape="1">
          <a:blip r:embed="rId3">
            <a:alphaModFix/>
          </a:blip>
          <a:srcRect r="83073"/>
          <a:stretch/>
        </p:blipFill>
        <p:spPr>
          <a:xfrm>
            <a:off x="505172" y="5220072"/>
            <a:ext cx="804283" cy="850900"/>
          </a:xfrm>
          <a:prstGeom prst="rect">
            <a:avLst/>
          </a:prstGeom>
          <a:noFill/>
          <a:ln>
            <a:noFill/>
          </a:ln>
        </p:spPr>
      </p:pic>
      <p:pic>
        <p:nvPicPr>
          <p:cNvPr id="1778" name="Google Shape;1778;p38"/>
          <p:cNvPicPr preferRelativeResize="0"/>
          <p:nvPr/>
        </p:nvPicPr>
        <p:blipFill rotWithShape="1">
          <a:blip r:embed="rId3">
            <a:alphaModFix/>
          </a:blip>
          <a:srcRect l="28990" t="-1382" r="53580" b="1382"/>
          <a:stretch/>
        </p:blipFill>
        <p:spPr>
          <a:xfrm>
            <a:off x="1576442" y="5234432"/>
            <a:ext cx="828105" cy="850900"/>
          </a:xfrm>
          <a:prstGeom prst="rect">
            <a:avLst/>
          </a:prstGeom>
          <a:noFill/>
          <a:ln>
            <a:noFill/>
          </a:ln>
        </p:spPr>
      </p:pic>
      <p:grpSp>
        <p:nvGrpSpPr>
          <p:cNvPr id="1779" name="Google Shape;1779;p38"/>
          <p:cNvGrpSpPr/>
          <p:nvPr/>
        </p:nvGrpSpPr>
        <p:grpSpPr>
          <a:xfrm>
            <a:off x="1390964" y="6006580"/>
            <a:ext cx="1229607" cy="877901"/>
            <a:chOff x="-14122" y="7072716"/>
            <a:chExt cx="1229607" cy="877901"/>
          </a:xfrm>
        </p:grpSpPr>
        <p:sp>
          <p:nvSpPr>
            <p:cNvPr id="1780" name="Google Shape;1780;p3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chemeClr val="dk1"/>
                </a:solidFill>
                <a:latin typeface="Arial Narrow"/>
                <a:ea typeface="Arial Narrow"/>
                <a:cs typeface="Arial Narrow"/>
                <a:sym typeface="Arial Narrow"/>
              </a:endParaRPr>
            </a:p>
          </p:txBody>
        </p:sp>
        <p:sp>
          <p:nvSpPr>
            <p:cNvPr id="1781" name="Google Shape;1781;p38"/>
            <p:cNvSpPr/>
            <p:nvPr/>
          </p:nvSpPr>
          <p:spPr>
            <a:xfrm>
              <a:off x="209545" y="7363321"/>
              <a:ext cx="92997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8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32,0%</a:t>
              </a:r>
              <a:endParaRPr sz="1200" b="1">
                <a:solidFill>
                  <a:schemeClr val="dk1"/>
                </a:solidFill>
                <a:latin typeface="Arial Narrow"/>
                <a:ea typeface="Arial Narrow"/>
                <a:cs typeface="Arial Narrow"/>
                <a:sym typeface="Arial Narrow"/>
              </a:endParaRPr>
            </a:p>
          </p:txBody>
        </p:sp>
        <p:sp>
          <p:nvSpPr>
            <p:cNvPr id="1782" name="Google Shape;1782;p38"/>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783" name="Google Shape;1783;p38"/>
          <p:cNvGrpSpPr/>
          <p:nvPr/>
        </p:nvGrpSpPr>
        <p:grpSpPr>
          <a:xfrm>
            <a:off x="5059534" y="5997495"/>
            <a:ext cx="1857467" cy="684610"/>
            <a:chOff x="48617" y="6901656"/>
            <a:chExt cx="1857467" cy="684610"/>
          </a:xfrm>
        </p:grpSpPr>
        <p:sp>
          <p:nvSpPr>
            <p:cNvPr id="1784" name="Google Shape;1784;p38"/>
            <p:cNvSpPr txBox="1"/>
            <p:nvPr/>
          </p:nvSpPr>
          <p:spPr>
            <a:xfrm>
              <a:off x="48617" y="6901656"/>
              <a:ext cx="185746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Confirmado por laboratorio</a:t>
              </a:r>
              <a:endParaRPr sz="1200" b="1" u="sng">
                <a:solidFill>
                  <a:schemeClr val="dk1"/>
                </a:solidFill>
                <a:latin typeface="Arial Narrow"/>
                <a:ea typeface="Arial Narrow"/>
                <a:cs typeface="Arial Narrow"/>
                <a:sym typeface="Arial Narrow"/>
              </a:endParaRPr>
            </a:p>
          </p:txBody>
        </p:sp>
        <p:sp>
          <p:nvSpPr>
            <p:cNvPr id="1785" name="Google Shape;1785;p38"/>
            <p:cNvSpPr/>
            <p:nvPr/>
          </p:nvSpPr>
          <p:spPr>
            <a:xfrm>
              <a:off x="617911" y="7226226"/>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18 casos</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72,0%</a:t>
              </a:r>
              <a:endParaRPr sz="1600" b="1">
                <a:solidFill>
                  <a:schemeClr val="dk1"/>
                </a:solidFill>
                <a:latin typeface="Arial Narrow"/>
                <a:ea typeface="Arial Narrow"/>
                <a:cs typeface="Arial Narrow"/>
                <a:sym typeface="Arial Narrow"/>
              </a:endParaRPr>
            </a:p>
          </p:txBody>
        </p:sp>
      </p:grpSp>
      <p:sp>
        <p:nvSpPr>
          <p:cNvPr id="1786" name="Google Shape;1786;p38"/>
          <p:cNvSpPr/>
          <p:nvPr/>
        </p:nvSpPr>
        <p:spPr>
          <a:xfrm>
            <a:off x="72058" y="4263840"/>
            <a:ext cx="6283561"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Tabla . </a:t>
            </a:r>
            <a:r>
              <a:rPr lang="es-ES" sz="1050" b="1" i="1">
                <a:solidFill>
                  <a:srgbClr val="000000"/>
                </a:solidFill>
                <a:latin typeface="Calibri"/>
                <a:ea typeface="Calibri"/>
                <a:cs typeface="Calibri"/>
                <a:sym typeface="Calibri"/>
              </a:rPr>
              <a:t>Georreferenciación de casos de Dengue por comuna. Medellín hasta periodo epidemiológico 1 de 2023</a:t>
            </a:r>
            <a:endParaRPr sz="1050" b="1" i="1">
              <a:solidFill>
                <a:srgbClr val="000000"/>
              </a:solidFill>
              <a:latin typeface="Calibri"/>
              <a:ea typeface="Calibri"/>
              <a:cs typeface="Calibri"/>
              <a:sym typeface="Calibri"/>
            </a:endParaRPr>
          </a:p>
          <a:p>
            <a:pPr marL="0" marR="0" lvl="0" indent="0" algn="l" rtl="0">
              <a:spcBef>
                <a:spcPts val="0"/>
              </a:spcBef>
              <a:spcAft>
                <a:spcPts val="0"/>
              </a:spcAft>
              <a:buNone/>
            </a:pPr>
            <a:endParaRPr sz="1050">
              <a:solidFill>
                <a:schemeClr val="dk1"/>
              </a:solidFill>
              <a:latin typeface="Arial Narrow"/>
              <a:ea typeface="Arial Narrow"/>
              <a:cs typeface="Arial Narrow"/>
              <a:sym typeface="Arial Narrow"/>
            </a:endParaRPr>
          </a:p>
        </p:txBody>
      </p:sp>
      <p:pic>
        <p:nvPicPr>
          <p:cNvPr id="1787" name="Google Shape;1787;p38"/>
          <p:cNvPicPr preferRelativeResize="0"/>
          <p:nvPr/>
        </p:nvPicPr>
        <p:blipFill rotWithShape="1">
          <a:blip r:embed="rId4">
            <a:alphaModFix/>
          </a:blip>
          <a:srcRect l="10893" r="64411"/>
          <a:stretch/>
        </p:blipFill>
        <p:spPr>
          <a:xfrm>
            <a:off x="2896369" y="5320609"/>
            <a:ext cx="904106" cy="743198"/>
          </a:xfrm>
          <a:prstGeom prst="rect">
            <a:avLst/>
          </a:prstGeom>
          <a:noFill/>
          <a:ln>
            <a:noFill/>
          </a:ln>
        </p:spPr>
      </p:pic>
      <p:grpSp>
        <p:nvGrpSpPr>
          <p:cNvPr id="1788" name="Google Shape;1788;p38"/>
          <p:cNvGrpSpPr/>
          <p:nvPr/>
        </p:nvGrpSpPr>
        <p:grpSpPr>
          <a:xfrm>
            <a:off x="2724645" y="5998703"/>
            <a:ext cx="1229607" cy="747277"/>
            <a:chOff x="-14122" y="7072716"/>
            <a:chExt cx="1229607" cy="747277"/>
          </a:xfrm>
        </p:grpSpPr>
        <p:sp>
          <p:nvSpPr>
            <p:cNvPr id="1789" name="Google Shape;1789;p3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Hospitalizados</a:t>
              </a:r>
              <a:endParaRPr sz="1200" b="1" u="sng">
                <a:solidFill>
                  <a:schemeClr val="dk1"/>
                </a:solidFill>
                <a:latin typeface="Arial Narrow"/>
                <a:ea typeface="Arial Narrow"/>
                <a:cs typeface="Arial Narrow"/>
                <a:sym typeface="Arial Narrow"/>
              </a:endParaRPr>
            </a:p>
          </p:txBody>
        </p:sp>
        <p:sp>
          <p:nvSpPr>
            <p:cNvPr id="1790" name="Google Shape;1790;p38"/>
            <p:cNvSpPr/>
            <p:nvPr/>
          </p:nvSpPr>
          <p:spPr>
            <a:xfrm>
              <a:off x="157602" y="7363320"/>
              <a:ext cx="792012" cy="456673"/>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7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28,0%</a:t>
              </a:r>
              <a:endParaRPr sz="1200" b="1">
                <a:solidFill>
                  <a:schemeClr val="dk1"/>
                </a:solidFill>
                <a:latin typeface="Arial Narrow"/>
                <a:ea typeface="Arial Narrow"/>
                <a:cs typeface="Arial Narrow"/>
                <a:sym typeface="Arial Narrow"/>
              </a:endParaRPr>
            </a:p>
          </p:txBody>
        </p:sp>
      </p:grpSp>
      <p:pic>
        <p:nvPicPr>
          <p:cNvPr id="1791" name="Google Shape;1791;p38"/>
          <p:cNvPicPr preferRelativeResize="0"/>
          <p:nvPr/>
        </p:nvPicPr>
        <p:blipFill rotWithShape="1">
          <a:blip r:embed="rId5">
            <a:alphaModFix/>
          </a:blip>
          <a:srcRect l="55406" r="19476"/>
          <a:stretch/>
        </p:blipFill>
        <p:spPr>
          <a:xfrm>
            <a:off x="3958779" y="5377307"/>
            <a:ext cx="844527" cy="708025"/>
          </a:xfrm>
          <a:prstGeom prst="rect">
            <a:avLst/>
          </a:prstGeom>
          <a:noFill/>
          <a:ln>
            <a:noFill/>
          </a:ln>
        </p:spPr>
      </p:pic>
      <p:grpSp>
        <p:nvGrpSpPr>
          <p:cNvPr id="1792" name="Google Shape;1792;p38"/>
          <p:cNvGrpSpPr/>
          <p:nvPr/>
        </p:nvGrpSpPr>
        <p:grpSpPr>
          <a:xfrm>
            <a:off x="3834390" y="5998702"/>
            <a:ext cx="1229607" cy="658523"/>
            <a:chOff x="3794" y="7064838"/>
            <a:chExt cx="1229607" cy="658523"/>
          </a:xfrm>
        </p:grpSpPr>
        <p:sp>
          <p:nvSpPr>
            <p:cNvPr id="1793" name="Google Shape;1793;p38"/>
            <p:cNvSpPr txBox="1"/>
            <p:nvPr/>
          </p:nvSpPr>
          <p:spPr>
            <a:xfrm>
              <a:off x="3794" y="706483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Defunciones</a:t>
              </a:r>
              <a:endParaRPr sz="1200" b="1" u="sng">
                <a:solidFill>
                  <a:schemeClr val="dk1"/>
                </a:solidFill>
                <a:latin typeface="Arial Narrow"/>
                <a:ea typeface="Arial Narrow"/>
                <a:cs typeface="Arial Narrow"/>
                <a:sym typeface="Arial Narrow"/>
              </a:endParaRPr>
            </a:p>
          </p:txBody>
        </p:sp>
        <p:sp>
          <p:nvSpPr>
            <p:cNvPr id="1794" name="Google Shape;1794;p38"/>
            <p:cNvSpPr/>
            <p:nvPr/>
          </p:nvSpPr>
          <p:spPr>
            <a:xfrm>
              <a:off x="209545" y="7363321"/>
              <a:ext cx="861489"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sp>
        <p:nvSpPr>
          <p:cNvPr id="1795" name="Google Shape;1795;p38" descr="C:\Users\98493498\Desktop\Laboratorio-Cli%CC%81nico.webp"/>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6" name="Google Shape;1796;p38" descr="C:\Users\98493498\Desktop\Laboratorio-Cli%CC%81nico.webp"/>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97" name="Google Shape;1797;p38"/>
          <p:cNvPicPr preferRelativeResize="0"/>
          <p:nvPr/>
        </p:nvPicPr>
        <p:blipFill rotWithShape="1">
          <a:blip r:embed="rId6">
            <a:alphaModFix/>
          </a:blip>
          <a:srcRect/>
          <a:stretch/>
        </p:blipFill>
        <p:spPr>
          <a:xfrm>
            <a:off x="93227" y="70714"/>
            <a:ext cx="1772946" cy="1332569"/>
          </a:xfrm>
          <a:prstGeom prst="rect">
            <a:avLst/>
          </a:prstGeom>
          <a:noFill/>
          <a:ln>
            <a:noFill/>
          </a:ln>
        </p:spPr>
      </p:pic>
      <p:sp>
        <p:nvSpPr>
          <p:cNvPr id="1798" name="Google Shape;1798;p38"/>
          <p:cNvSpPr txBox="1"/>
          <p:nvPr/>
        </p:nvSpPr>
        <p:spPr>
          <a:xfrm>
            <a:off x="3380466" y="676998"/>
            <a:ext cx="221835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 de 2023</a:t>
            </a:r>
            <a:endParaRPr sz="1200" b="1">
              <a:solidFill>
                <a:schemeClr val="dk1"/>
              </a:solidFill>
              <a:latin typeface="Arial Narrow"/>
              <a:ea typeface="Arial Narrow"/>
              <a:cs typeface="Arial Narrow"/>
              <a:sym typeface="Arial Narrow"/>
            </a:endParaRPr>
          </a:p>
        </p:txBody>
      </p:sp>
      <p:sp>
        <p:nvSpPr>
          <p:cNvPr id="1799" name="Google Shape;1799;p38"/>
          <p:cNvSpPr txBox="1"/>
          <p:nvPr/>
        </p:nvSpPr>
        <p:spPr>
          <a:xfrm>
            <a:off x="3555012" y="373258"/>
            <a:ext cx="2075175"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DENGUE</a:t>
            </a:r>
            <a:endParaRPr sz="1600" b="1">
              <a:solidFill>
                <a:srgbClr val="C00000"/>
              </a:solidFill>
              <a:latin typeface="Arial Narrow"/>
              <a:ea typeface="Arial Narrow"/>
              <a:cs typeface="Arial Narrow"/>
              <a:sym typeface="Arial Narrow"/>
            </a:endParaRPr>
          </a:p>
        </p:txBody>
      </p:sp>
      <p:pic>
        <p:nvPicPr>
          <p:cNvPr id="1800" name="Google Shape;1800;p38"/>
          <p:cNvPicPr preferRelativeResize="0"/>
          <p:nvPr/>
        </p:nvPicPr>
        <p:blipFill rotWithShape="1">
          <a:blip r:embed="rId7">
            <a:alphaModFix/>
          </a:blip>
          <a:srcRect/>
          <a:stretch/>
        </p:blipFill>
        <p:spPr>
          <a:xfrm>
            <a:off x="5538334" y="5320609"/>
            <a:ext cx="1058848" cy="727161"/>
          </a:xfrm>
          <a:prstGeom prst="rect">
            <a:avLst/>
          </a:prstGeom>
          <a:noFill/>
          <a:ln>
            <a:noFill/>
          </a:ln>
        </p:spPr>
      </p:pic>
      <p:sp>
        <p:nvSpPr>
          <p:cNvPr id="1801" name="Google Shape;1801;p38"/>
          <p:cNvSpPr/>
          <p:nvPr/>
        </p:nvSpPr>
        <p:spPr>
          <a:xfrm>
            <a:off x="348946" y="8197926"/>
            <a:ext cx="768322"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8%</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 casos</a:t>
            </a:r>
            <a:endParaRPr sz="1200" b="1">
              <a:solidFill>
                <a:schemeClr val="dk1"/>
              </a:solidFill>
              <a:latin typeface="Arial Narrow"/>
              <a:ea typeface="Arial Narrow"/>
              <a:cs typeface="Arial Narrow"/>
              <a:sym typeface="Arial Narrow"/>
            </a:endParaRPr>
          </a:p>
        </p:txBody>
      </p:sp>
      <p:sp>
        <p:nvSpPr>
          <p:cNvPr id="1802" name="Google Shape;1802;p38"/>
          <p:cNvSpPr/>
          <p:nvPr/>
        </p:nvSpPr>
        <p:spPr>
          <a:xfrm>
            <a:off x="1368202" y="8197926"/>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pic>
        <p:nvPicPr>
          <p:cNvPr id="1803" name="Google Shape;1803;p38"/>
          <p:cNvPicPr preferRelativeResize="0"/>
          <p:nvPr/>
        </p:nvPicPr>
        <p:blipFill rotWithShape="1">
          <a:blip r:embed="rId3">
            <a:alphaModFix/>
          </a:blip>
          <a:srcRect l="59909" t="12083" r="27482"/>
          <a:stretch/>
        </p:blipFill>
        <p:spPr>
          <a:xfrm>
            <a:off x="419123" y="7307600"/>
            <a:ext cx="555369" cy="693493"/>
          </a:xfrm>
          <a:prstGeom prst="rect">
            <a:avLst/>
          </a:prstGeom>
          <a:noFill/>
          <a:ln>
            <a:noFill/>
          </a:ln>
        </p:spPr>
      </p:pic>
      <p:pic>
        <p:nvPicPr>
          <p:cNvPr id="1804" name="Google Shape;1804;p38"/>
          <p:cNvPicPr preferRelativeResize="0"/>
          <p:nvPr/>
        </p:nvPicPr>
        <p:blipFill rotWithShape="1">
          <a:blip r:embed="rId3">
            <a:alphaModFix/>
          </a:blip>
          <a:srcRect l="87770"/>
          <a:stretch/>
        </p:blipFill>
        <p:spPr>
          <a:xfrm>
            <a:off x="1472173" y="7313097"/>
            <a:ext cx="581113" cy="741767"/>
          </a:xfrm>
          <a:prstGeom prst="rect">
            <a:avLst/>
          </a:prstGeom>
          <a:noFill/>
          <a:ln>
            <a:noFill/>
          </a:ln>
        </p:spPr>
      </p:pic>
      <p:sp>
        <p:nvSpPr>
          <p:cNvPr id="1805" name="Google Shape;1805;p38"/>
          <p:cNvSpPr/>
          <p:nvPr/>
        </p:nvSpPr>
        <p:spPr>
          <a:xfrm rot="-5400000">
            <a:off x="1543092" y="5681188"/>
            <a:ext cx="286123" cy="3028168"/>
          </a:xfrm>
          <a:prstGeom prst="leftBrace">
            <a:avLst>
              <a:gd name="adj1" fmla="val 8333"/>
              <a:gd name="adj2" fmla="val 50000"/>
            </a:avLst>
          </a:prstGeom>
          <a:noFill/>
          <a:ln w="28575"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06" name="Google Shape;1806;p38"/>
          <p:cNvSpPr/>
          <p:nvPr/>
        </p:nvSpPr>
        <p:spPr>
          <a:xfrm>
            <a:off x="72058" y="7870496"/>
            <a:ext cx="120577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dk1"/>
                </a:solidFill>
                <a:latin typeface="Calibri"/>
                <a:ea typeface="Calibri"/>
                <a:cs typeface="Calibri"/>
                <a:sym typeface="Calibri"/>
              </a:rPr>
              <a:t> </a:t>
            </a: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1807" name="Google Shape;1807;p38"/>
          <p:cNvSpPr/>
          <p:nvPr/>
        </p:nvSpPr>
        <p:spPr>
          <a:xfrm>
            <a:off x="1368202" y="7956376"/>
            <a:ext cx="7393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nvGrpSpPr>
          <p:cNvPr id="1808" name="Google Shape;1808;p38"/>
          <p:cNvGrpSpPr/>
          <p:nvPr/>
        </p:nvGrpSpPr>
        <p:grpSpPr>
          <a:xfrm>
            <a:off x="2363374" y="7940124"/>
            <a:ext cx="740068" cy="621374"/>
            <a:chOff x="5403751" y="1274444"/>
            <a:chExt cx="740068" cy="621374"/>
          </a:xfrm>
        </p:grpSpPr>
        <p:sp>
          <p:nvSpPr>
            <p:cNvPr id="1809" name="Google Shape;1809;p38"/>
            <p:cNvSpPr/>
            <p:nvPr/>
          </p:nvSpPr>
          <p:spPr>
            <a:xfrm>
              <a:off x="5403751" y="1535778"/>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0 casos</a:t>
              </a:r>
              <a:endParaRPr sz="1200" b="1">
                <a:solidFill>
                  <a:schemeClr val="dk1"/>
                </a:solidFill>
                <a:latin typeface="Arial Narrow"/>
                <a:ea typeface="Arial Narrow"/>
                <a:cs typeface="Arial Narrow"/>
                <a:sym typeface="Arial Narrow"/>
              </a:endParaRPr>
            </a:p>
          </p:txBody>
        </p:sp>
        <p:sp>
          <p:nvSpPr>
            <p:cNvPr id="1810" name="Google Shape;1810;p38"/>
            <p:cNvSpPr/>
            <p:nvPr/>
          </p:nvSpPr>
          <p:spPr>
            <a:xfrm>
              <a:off x="5502960" y="1274444"/>
              <a:ext cx="5501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Raizal</a:t>
              </a:r>
              <a:endParaRPr sz="1200" b="1" u="sng">
                <a:solidFill>
                  <a:srgbClr val="000000"/>
                </a:solidFill>
                <a:latin typeface="Arial Narrow"/>
                <a:ea typeface="Arial Narrow"/>
                <a:cs typeface="Arial Narrow"/>
                <a:sym typeface="Arial Narrow"/>
              </a:endParaRPr>
            </a:p>
          </p:txBody>
        </p:sp>
      </p:grpSp>
      <p:graphicFrame>
        <p:nvGraphicFramePr>
          <p:cNvPr id="1811" name="Google Shape;1811;p38"/>
          <p:cNvGraphicFramePr/>
          <p:nvPr/>
        </p:nvGraphicFramePr>
        <p:xfrm>
          <a:off x="3185343" y="7945576"/>
          <a:ext cx="3411850" cy="370850"/>
        </p:xfrm>
        <a:graphic>
          <a:graphicData uri="http://schemas.openxmlformats.org/drawingml/2006/table">
            <a:tbl>
              <a:tblPr firstRow="1" bandRow="1">
                <a:noFill/>
                <a:tableStyleId>{B6DAC7DF-75F1-43E7-B674-F5AB9ADB41B7}</a:tableStyleId>
              </a:tblPr>
              <a:tblGrid>
                <a:gridCol w="1689050">
                  <a:extLst>
                    <a:ext uri="{9D8B030D-6E8A-4147-A177-3AD203B41FA5}">
                      <a16:colId xmlns:a16="http://schemas.microsoft.com/office/drawing/2014/main" val="20000"/>
                    </a:ext>
                  </a:extLst>
                </a:gridCol>
                <a:gridCol w="172280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Paciente Psiquiátrico</a:t>
                      </a:r>
                      <a:endParaRPr sz="1200" b="1" u="sng">
                        <a:solidFill>
                          <a:srgbClr val="000000"/>
                        </a:solidFill>
                        <a:latin typeface="Arial Narrow"/>
                        <a:ea typeface="Arial Narrow"/>
                        <a:cs typeface="Arial Narrow"/>
                        <a:sym typeface="Arial Narrow"/>
                      </a:endParaRPr>
                    </a:p>
                  </a:txBody>
                  <a:tcPr marL="91450" marR="91450" marT="45725" marB="45725"/>
                </a:tc>
                <a:tc>
                  <a:txBody>
                    <a:bodyPr/>
                    <a:lstStyle/>
                    <a:p>
                      <a:pPr marL="0" marR="0" lvl="0" indent="0" algn="l" rtl="0">
                        <a:spcBef>
                          <a:spcPts val="0"/>
                        </a:spcBef>
                        <a:spcAft>
                          <a:spcPts val="0"/>
                        </a:spcAft>
                        <a:buNone/>
                      </a:pPr>
                      <a:r>
                        <a:rPr lang="es-ES" sz="1200" b="1" u="none">
                          <a:latin typeface="Arial Narrow"/>
                          <a:ea typeface="Arial Narrow"/>
                          <a:cs typeface="Arial Narrow"/>
                          <a:sym typeface="Arial Narrow"/>
                        </a:rPr>
                        <a:t>      </a:t>
                      </a:r>
                      <a:r>
                        <a:rPr lang="es-ES" sz="1200" b="1" u="sng">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0"/>
                  </a:ext>
                </a:extLst>
              </a:tr>
            </a:tbl>
          </a:graphicData>
        </a:graphic>
      </p:graphicFrame>
      <p:sp>
        <p:nvSpPr>
          <p:cNvPr id="1812" name="Google Shape;1812;p38"/>
          <p:cNvSpPr/>
          <p:nvPr/>
        </p:nvSpPr>
        <p:spPr>
          <a:xfrm>
            <a:off x="3521341" y="8205397"/>
            <a:ext cx="893884"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4%</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 casos</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1813" name="Google Shape;1813;p38"/>
          <p:cNvSpPr/>
          <p:nvPr/>
        </p:nvSpPr>
        <p:spPr>
          <a:xfrm>
            <a:off x="4977777" y="8205397"/>
            <a:ext cx="971485"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a:t>
            </a:r>
            <a:endParaRPr sz="1200" b="1">
              <a:solidFill>
                <a:schemeClr val="dk1"/>
              </a:solidFill>
              <a:latin typeface="Arial Narrow"/>
              <a:ea typeface="Arial Narrow"/>
              <a:cs typeface="Arial Narrow"/>
              <a:sym typeface="Arial Narrow"/>
            </a:endParaRPr>
          </a:p>
        </p:txBody>
      </p:sp>
      <p:sp>
        <p:nvSpPr>
          <p:cNvPr id="1814" name="Google Shape;1814;p38"/>
          <p:cNvSpPr/>
          <p:nvPr/>
        </p:nvSpPr>
        <p:spPr>
          <a:xfrm rot="-5400000">
            <a:off x="5186218" y="5499931"/>
            <a:ext cx="234027" cy="3392306"/>
          </a:xfrm>
          <a:prstGeom prst="leftBrace">
            <a:avLst>
              <a:gd name="adj1" fmla="val 8333"/>
              <a:gd name="adj2" fmla="val 50000"/>
            </a:avLst>
          </a:prstGeom>
          <a:noFill/>
          <a:ln w="28575"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815" name="Google Shape;1815;p38"/>
          <p:cNvPicPr preferRelativeResize="0"/>
          <p:nvPr/>
        </p:nvPicPr>
        <p:blipFill rotWithShape="1">
          <a:blip r:embed="rId8">
            <a:alphaModFix/>
          </a:blip>
          <a:srcRect/>
          <a:stretch/>
        </p:blipFill>
        <p:spPr>
          <a:xfrm>
            <a:off x="6256540" y="7246445"/>
            <a:ext cx="438131" cy="716941"/>
          </a:xfrm>
          <a:prstGeom prst="rect">
            <a:avLst/>
          </a:prstGeom>
          <a:noFill/>
          <a:ln>
            <a:noFill/>
          </a:ln>
        </p:spPr>
      </p:pic>
      <p:grpSp>
        <p:nvGrpSpPr>
          <p:cNvPr id="1816" name="Google Shape;1816;p38"/>
          <p:cNvGrpSpPr/>
          <p:nvPr/>
        </p:nvGrpSpPr>
        <p:grpSpPr>
          <a:xfrm>
            <a:off x="5760690" y="7956376"/>
            <a:ext cx="1610597" cy="607115"/>
            <a:chOff x="5622828" y="1311622"/>
            <a:chExt cx="1610597" cy="607115"/>
          </a:xfrm>
        </p:grpSpPr>
        <p:sp>
          <p:nvSpPr>
            <p:cNvPr id="1817" name="Google Shape;1817;p38"/>
            <p:cNvSpPr txBox="1"/>
            <p:nvPr/>
          </p:nvSpPr>
          <p:spPr>
            <a:xfrm>
              <a:off x="5622828" y="1311622"/>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1818" name="Google Shape;1818;p38"/>
            <p:cNvSpPr/>
            <p:nvPr/>
          </p:nvSpPr>
          <p:spPr>
            <a:xfrm>
              <a:off x="6058092" y="1558697"/>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sp>
        <p:nvSpPr>
          <p:cNvPr id="1819" name="Google Shape;1819;p38"/>
          <p:cNvSpPr txBox="1"/>
          <p:nvPr/>
        </p:nvSpPr>
        <p:spPr>
          <a:xfrm>
            <a:off x="861784" y="6804248"/>
            <a:ext cx="1571320" cy="4139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Etnia</a:t>
            </a:r>
            <a:endParaRPr sz="1600" b="1">
              <a:solidFill>
                <a:schemeClr val="dk1"/>
              </a:solidFill>
              <a:latin typeface="Arial Narrow"/>
              <a:ea typeface="Arial Narrow"/>
              <a:cs typeface="Arial Narrow"/>
              <a:sym typeface="Arial Narrow"/>
            </a:endParaRPr>
          </a:p>
        </p:txBody>
      </p:sp>
      <p:sp>
        <p:nvSpPr>
          <p:cNvPr id="1820" name="Google Shape;1820;p38"/>
          <p:cNvSpPr txBox="1"/>
          <p:nvPr/>
        </p:nvSpPr>
        <p:spPr>
          <a:xfrm>
            <a:off x="3607077" y="6876256"/>
            <a:ext cx="332158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Poblaciones especiales</a:t>
            </a:r>
            <a:endParaRPr sz="1600" b="1">
              <a:solidFill>
                <a:schemeClr val="dk1"/>
              </a:solidFill>
              <a:latin typeface="Arial Narrow"/>
              <a:ea typeface="Arial Narrow"/>
              <a:cs typeface="Arial Narrow"/>
              <a:sym typeface="Arial Narrow"/>
            </a:endParaRPr>
          </a:p>
        </p:txBody>
      </p:sp>
      <p:pic>
        <p:nvPicPr>
          <p:cNvPr id="1821" name="Google Shape;1821;p38"/>
          <p:cNvPicPr preferRelativeResize="0"/>
          <p:nvPr/>
        </p:nvPicPr>
        <p:blipFill rotWithShape="1">
          <a:blip r:embed="rId9">
            <a:alphaModFix/>
          </a:blip>
          <a:srcRect/>
          <a:stretch/>
        </p:blipFill>
        <p:spPr>
          <a:xfrm>
            <a:off x="3594640" y="7284258"/>
            <a:ext cx="663921" cy="709512"/>
          </a:xfrm>
          <a:prstGeom prst="rect">
            <a:avLst/>
          </a:prstGeom>
          <a:noFill/>
          <a:ln>
            <a:noFill/>
          </a:ln>
        </p:spPr>
      </p:pic>
      <p:pic>
        <p:nvPicPr>
          <p:cNvPr id="1822" name="Google Shape;1822;p38"/>
          <p:cNvPicPr preferRelativeResize="0"/>
          <p:nvPr/>
        </p:nvPicPr>
        <p:blipFill rotWithShape="1">
          <a:blip r:embed="rId10">
            <a:alphaModFix/>
          </a:blip>
          <a:srcRect/>
          <a:stretch/>
        </p:blipFill>
        <p:spPr>
          <a:xfrm>
            <a:off x="2331339" y="7307600"/>
            <a:ext cx="731915" cy="686170"/>
          </a:xfrm>
          <a:prstGeom prst="rect">
            <a:avLst/>
          </a:prstGeom>
          <a:noFill/>
          <a:ln>
            <a:noFill/>
          </a:ln>
        </p:spPr>
      </p:pic>
      <p:pic>
        <p:nvPicPr>
          <p:cNvPr id="1823" name="Google Shape;1823;p38"/>
          <p:cNvPicPr preferRelativeResize="0"/>
          <p:nvPr/>
        </p:nvPicPr>
        <p:blipFill rotWithShape="1">
          <a:blip r:embed="rId11">
            <a:alphaModFix/>
          </a:blip>
          <a:srcRect/>
          <a:stretch/>
        </p:blipFill>
        <p:spPr>
          <a:xfrm>
            <a:off x="4977777" y="7334011"/>
            <a:ext cx="871923" cy="706717"/>
          </a:xfrm>
          <a:prstGeom prst="rect">
            <a:avLst/>
          </a:prstGeom>
          <a:noFill/>
          <a:ln>
            <a:noFill/>
          </a:ln>
        </p:spPr>
      </p:pic>
      <p:pic>
        <p:nvPicPr>
          <p:cNvPr id="1824" name="Google Shape;1824;p38"/>
          <p:cNvPicPr preferRelativeResize="0"/>
          <p:nvPr/>
        </p:nvPicPr>
        <p:blipFill rotWithShape="1">
          <a:blip r:embed="rId12">
            <a:alphaModFix/>
          </a:blip>
          <a:srcRect/>
          <a:stretch/>
        </p:blipFill>
        <p:spPr>
          <a:xfrm>
            <a:off x="2657541" y="923439"/>
            <a:ext cx="3664202" cy="3389667"/>
          </a:xfrm>
          <a:prstGeom prst="rect">
            <a:avLst/>
          </a:prstGeom>
          <a:noFill/>
          <a:ln>
            <a:noFill/>
          </a:ln>
        </p:spPr>
      </p:pic>
      <p:pic>
        <p:nvPicPr>
          <p:cNvPr id="1825" name="Google Shape;1825;p38"/>
          <p:cNvPicPr preferRelativeResize="0"/>
          <p:nvPr/>
        </p:nvPicPr>
        <p:blipFill rotWithShape="1">
          <a:blip r:embed="rId13">
            <a:alphaModFix/>
          </a:blip>
          <a:srcRect/>
          <a:stretch/>
        </p:blipFill>
        <p:spPr>
          <a:xfrm>
            <a:off x="2669278" y="944464"/>
            <a:ext cx="454182" cy="454182"/>
          </a:xfrm>
          <a:prstGeom prst="rect">
            <a:avLst/>
          </a:prstGeom>
          <a:noFill/>
          <a:ln>
            <a:noFill/>
          </a:ln>
        </p:spPr>
      </p:pic>
      <p:graphicFrame>
        <p:nvGraphicFramePr>
          <p:cNvPr id="1826" name="Google Shape;1826;p38"/>
          <p:cNvGraphicFramePr/>
          <p:nvPr/>
        </p:nvGraphicFramePr>
        <p:xfrm>
          <a:off x="103033" y="1524832"/>
          <a:ext cx="2441575" cy="2667000"/>
        </p:xfrm>
        <a:graphic>
          <a:graphicData uri="http://schemas.openxmlformats.org/drawingml/2006/table">
            <a:tbl>
              <a:tblPr>
                <a:noFill/>
                <a:tableStyleId>{7E2926D9-0D90-4495-B7CE-DA8A1F9550A3}</a:tableStyleId>
              </a:tblPr>
              <a:tblGrid>
                <a:gridCol w="1489075">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190500">
                <a:tc>
                  <a:txBody>
                    <a:bodyPr/>
                    <a:lstStyle/>
                    <a:p>
                      <a:pPr marL="0" marR="0" lvl="0" indent="0" algn="l" rtl="0">
                        <a:spcBef>
                          <a:spcPts val="0"/>
                        </a:spcBef>
                        <a:spcAft>
                          <a:spcPts val="0"/>
                        </a:spcAft>
                        <a:buNone/>
                      </a:pPr>
                      <a:r>
                        <a:rPr lang="es-ES" sz="900" b="1" i="0" u="none" strike="noStrike">
                          <a:solidFill>
                            <a:srgbClr val="000000"/>
                          </a:solidFill>
                          <a:latin typeface="Calibri"/>
                          <a:ea typeface="Calibri"/>
                          <a:cs typeface="Calibri"/>
                          <a:sym typeface="Calibri"/>
                        </a:rPr>
                        <a:t>Comuna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4C6E7"/>
                    </a:solidFill>
                  </a:tcPr>
                </a:tc>
                <a:tc>
                  <a:txBody>
                    <a:bodyPr/>
                    <a:lstStyle/>
                    <a:p>
                      <a:pPr marL="0" marR="0" lvl="0" indent="0" algn="ctr" rtl="0">
                        <a:spcBef>
                          <a:spcPts val="0"/>
                        </a:spcBef>
                        <a:spcAft>
                          <a:spcPts val="0"/>
                        </a:spcAft>
                        <a:buNone/>
                      </a:pPr>
                      <a:r>
                        <a:rPr lang="es-ES" sz="900" b="1" i="0" u="none" strike="noStrike">
                          <a:solidFill>
                            <a:srgbClr val="000000"/>
                          </a:solidFill>
                          <a:latin typeface="Calibri"/>
                          <a:ea typeface="Calibri"/>
                          <a:cs typeface="Calibri"/>
                          <a:sym typeface="Calibri"/>
                        </a:rPr>
                        <a:t>Número de casos</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4C6E7"/>
                    </a:solidFill>
                  </a:tcPr>
                </a:tc>
                <a:extLst>
                  <a:ext uri="{0D108BD9-81ED-4DB2-BD59-A6C34878D82A}">
                    <a16:rowId xmlns:a16="http://schemas.microsoft.com/office/drawing/2014/main" val="10000"/>
                  </a:ext>
                </a:extLst>
              </a:tr>
              <a:tr h="1905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Robledo</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905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Belén</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905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Manrique</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905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Corregimiento de San Cristóbal</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905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Villa Hermosa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905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San Javier</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1905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Popular</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905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Buenos Aires</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1905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Doce de Octubre</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1905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El Poblado</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1905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La Candelaria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190500">
                <a:tc>
                  <a:txBody>
                    <a:bodyPr/>
                    <a:lstStyle/>
                    <a:p>
                      <a:pPr marL="0" marR="0" lvl="0" indent="0" algn="l" rtl="0">
                        <a:spcBef>
                          <a:spcPts val="0"/>
                        </a:spcBef>
                        <a:spcAft>
                          <a:spcPts val="0"/>
                        </a:spcAft>
                        <a:buNone/>
                      </a:pPr>
                      <a:r>
                        <a:rPr lang="es-ES" sz="900" b="0" i="0" u="none" strike="noStrike">
                          <a:solidFill>
                            <a:srgbClr val="000000"/>
                          </a:solidFill>
                          <a:latin typeface="Calibri"/>
                          <a:ea typeface="Calibri"/>
                          <a:cs typeface="Calibri"/>
                          <a:sym typeface="Calibri"/>
                        </a:rPr>
                        <a:t>Sin dato</a:t>
                      </a:r>
                      <a:endParaRPr sz="900" b="0" i="0" u="none" strike="noStrike">
                        <a:solidFill>
                          <a:srgbClr val="000000"/>
                        </a:solidFill>
                        <a:latin typeface="Calibri"/>
                        <a:ea typeface="Calibri"/>
                        <a:cs typeface="Calibri"/>
                        <a:sym typeface="Calibri"/>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900" b="0" i="0" u="none" strike="noStrike">
                          <a:solidFill>
                            <a:srgbClr val="000000"/>
                          </a:solidFill>
                          <a:latin typeface="Calibri"/>
                          <a:ea typeface="Calibri"/>
                          <a:cs typeface="Calibri"/>
                          <a:sym typeface="Calibri"/>
                        </a:rPr>
                        <a:t>8</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190500">
                <a:tc>
                  <a:txBody>
                    <a:bodyPr/>
                    <a:lstStyle/>
                    <a:p>
                      <a:pPr marL="0" marR="0" lvl="0" indent="0" algn="l" rtl="0">
                        <a:spcBef>
                          <a:spcPts val="0"/>
                        </a:spcBef>
                        <a:spcAft>
                          <a:spcPts val="0"/>
                        </a:spcAft>
                        <a:buNone/>
                      </a:pPr>
                      <a:r>
                        <a:rPr lang="es-ES" sz="900" b="1" i="0" u="none" strike="noStrike">
                          <a:solidFill>
                            <a:srgbClr val="000000"/>
                          </a:solidFill>
                          <a:latin typeface="Calibri"/>
                          <a:ea typeface="Calibri"/>
                          <a:cs typeface="Calibri"/>
                          <a:sym typeface="Calibri"/>
                        </a:rPr>
                        <a:t>Total general</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BF7"/>
                    </a:solidFill>
                  </a:tcPr>
                </a:tc>
                <a:tc>
                  <a:txBody>
                    <a:bodyPr/>
                    <a:lstStyle/>
                    <a:p>
                      <a:pPr marL="0" marR="0" lvl="0" indent="0" algn="ctr" rtl="0">
                        <a:spcBef>
                          <a:spcPts val="0"/>
                        </a:spcBef>
                        <a:spcAft>
                          <a:spcPts val="0"/>
                        </a:spcAft>
                        <a:buNone/>
                      </a:pPr>
                      <a:r>
                        <a:rPr lang="es-ES" sz="900" b="1" i="0" u="none" strike="noStrike">
                          <a:solidFill>
                            <a:srgbClr val="000000"/>
                          </a:solidFill>
                          <a:latin typeface="Calibri"/>
                          <a:ea typeface="Calibri"/>
                          <a:cs typeface="Calibri"/>
                          <a:sym typeface="Calibri"/>
                        </a:rPr>
                        <a:t>25</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BF7"/>
                    </a:solidFill>
                  </a:tcPr>
                </a:tc>
                <a:extLst>
                  <a:ext uri="{0D108BD9-81ED-4DB2-BD59-A6C34878D82A}">
                    <a16:rowId xmlns:a16="http://schemas.microsoft.com/office/drawing/2014/main" val="10013"/>
                  </a:ext>
                </a:extLst>
              </a:tr>
            </a:tbl>
          </a:graphicData>
        </a:graphic>
      </p:graphicFrame>
      <p:sp>
        <p:nvSpPr>
          <p:cNvPr id="1827" name="Google Shape;1827;p3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38</a:t>
            </a:r>
            <a:endParaRPr sz="1050" b="1">
              <a:solidFill>
                <a:schemeClr val="dk1"/>
              </a:solidFill>
              <a:latin typeface="Arial Narrow"/>
              <a:ea typeface="Arial Narrow"/>
              <a:cs typeface="Arial Narrow"/>
              <a:sym typeface="Arial Narrow"/>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pic>
        <p:nvPicPr>
          <p:cNvPr id="1833" name="Google Shape;1833;p39"/>
          <p:cNvPicPr preferRelativeResize="0"/>
          <p:nvPr/>
        </p:nvPicPr>
        <p:blipFill rotWithShape="1">
          <a:blip r:embed="rId3">
            <a:alphaModFix/>
          </a:blip>
          <a:srcRect/>
          <a:stretch/>
        </p:blipFill>
        <p:spPr>
          <a:xfrm>
            <a:off x="1" y="-21028"/>
            <a:ext cx="2167808" cy="2845205"/>
          </a:xfrm>
          <a:prstGeom prst="rect">
            <a:avLst/>
          </a:prstGeom>
          <a:noFill/>
          <a:ln>
            <a:noFill/>
          </a:ln>
        </p:spPr>
      </p:pic>
      <p:pic>
        <p:nvPicPr>
          <p:cNvPr id="1834" name="Google Shape;1834;p39"/>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1835" name="Google Shape;1835;p39"/>
          <p:cNvSpPr txBox="1"/>
          <p:nvPr/>
        </p:nvSpPr>
        <p:spPr>
          <a:xfrm>
            <a:off x="-39943" y="766609"/>
            <a:ext cx="22077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1 - 2023</a:t>
            </a:r>
            <a:endParaRPr sz="1200" b="1">
              <a:solidFill>
                <a:schemeClr val="dk1"/>
              </a:solidFill>
              <a:latin typeface="Arial Narrow"/>
              <a:ea typeface="Arial Narrow"/>
              <a:cs typeface="Arial Narrow"/>
              <a:sym typeface="Arial Narrow"/>
            </a:endParaRPr>
          </a:p>
        </p:txBody>
      </p:sp>
      <p:grpSp>
        <p:nvGrpSpPr>
          <p:cNvPr id="1836" name="Google Shape;1836;p39"/>
          <p:cNvGrpSpPr/>
          <p:nvPr/>
        </p:nvGrpSpPr>
        <p:grpSpPr>
          <a:xfrm>
            <a:off x="179214" y="4211960"/>
            <a:ext cx="1892650" cy="488476"/>
            <a:chOff x="2397524" y="3379972"/>
            <a:chExt cx="4508500" cy="904875"/>
          </a:xfrm>
        </p:grpSpPr>
        <p:pic>
          <p:nvPicPr>
            <p:cNvPr id="1837" name="Google Shape;1837;p39"/>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838" name="Google Shape;1838;p39"/>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0</a:t>
              </a:r>
              <a:endParaRPr sz="2000" b="1">
                <a:solidFill>
                  <a:schemeClr val="dk1"/>
                </a:solidFill>
                <a:latin typeface="Arial Narrow"/>
                <a:ea typeface="Arial Narrow"/>
                <a:cs typeface="Arial Narrow"/>
                <a:sym typeface="Arial Narrow"/>
              </a:endParaRPr>
            </a:p>
          </p:txBody>
        </p:sp>
      </p:grpSp>
      <p:sp>
        <p:nvSpPr>
          <p:cNvPr id="1839" name="Google Shape;1839;p39"/>
          <p:cNvSpPr txBox="1"/>
          <p:nvPr/>
        </p:nvSpPr>
        <p:spPr>
          <a:xfrm>
            <a:off x="-52866" y="4799603"/>
            <a:ext cx="222067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se presentó  variación porcentual respecto al mismo período del año anterior</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endParaRPr sz="1200" b="1">
              <a:solidFill>
                <a:schemeClr val="dk1"/>
              </a:solidFill>
              <a:latin typeface="Arial Narrow"/>
              <a:ea typeface="Arial Narrow"/>
              <a:cs typeface="Arial Narrow"/>
              <a:sym typeface="Arial Narrow"/>
            </a:endParaRPr>
          </a:p>
        </p:txBody>
      </p:sp>
      <p:grpSp>
        <p:nvGrpSpPr>
          <p:cNvPr id="1840" name="Google Shape;1840;p39"/>
          <p:cNvGrpSpPr/>
          <p:nvPr/>
        </p:nvGrpSpPr>
        <p:grpSpPr>
          <a:xfrm>
            <a:off x="2448322" y="74775"/>
            <a:ext cx="3446504" cy="276999"/>
            <a:chOff x="2448322" y="74775"/>
            <a:chExt cx="3446504" cy="276999"/>
          </a:xfrm>
        </p:grpSpPr>
        <p:sp>
          <p:nvSpPr>
            <p:cNvPr id="1841" name="Google Shape;1841;p3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842" name="Google Shape;1842;p39"/>
            <p:cNvCxnSpPr>
              <a:stCxn id="184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843" name="Google Shape;1843;p3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844" name="Google Shape;1844;p39"/>
          <p:cNvSpPr/>
          <p:nvPr/>
        </p:nvSpPr>
        <p:spPr>
          <a:xfrm>
            <a:off x="0" y="615617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45" name="Google Shape;1845;p39"/>
          <p:cNvGrpSpPr/>
          <p:nvPr/>
        </p:nvGrpSpPr>
        <p:grpSpPr>
          <a:xfrm>
            <a:off x="263756" y="6256056"/>
            <a:ext cx="5971403" cy="340261"/>
            <a:chOff x="2448322" y="74775"/>
            <a:chExt cx="3513839" cy="266582"/>
          </a:xfrm>
        </p:grpSpPr>
        <p:sp>
          <p:nvSpPr>
            <p:cNvPr id="1846" name="Google Shape;1846;p39"/>
            <p:cNvSpPr/>
            <p:nvPr/>
          </p:nvSpPr>
          <p:spPr>
            <a:xfrm>
              <a:off x="2448322" y="74775"/>
              <a:ext cx="218596"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847" name="Google Shape;1847;p39"/>
            <p:cNvCxnSpPr>
              <a:stCxn id="1846" idx="6"/>
            </p:cNvCxnSpPr>
            <p:nvPr/>
          </p:nvCxnSpPr>
          <p:spPr>
            <a:xfrm>
              <a:off x="2666918" y="205580"/>
              <a:ext cx="717600" cy="0"/>
            </a:xfrm>
            <a:prstGeom prst="straightConnector1">
              <a:avLst/>
            </a:prstGeom>
            <a:noFill/>
            <a:ln w="28575" cap="flat" cmpd="sng">
              <a:solidFill>
                <a:srgbClr val="C00000"/>
              </a:solidFill>
              <a:prstDash val="solid"/>
              <a:round/>
              <a:headEnd type="none" w="sm" len="sm"/>
              <a:tailEnd type="none" w="sm" len="sm"/>
            </a:ln>
          </p:spPr>
        </p:cxnSp>
        <p:sp>
          <p:nvSpPr>
            <p:cNvPr id="1848" name="Google Shape;1848;p39"/>
            <p:cNvSpPr txBox="1"/>
            <p:nvPr/>
          </p:nvSpPr>
          <p:spPr>
            <a:xfrm>
              <a:off x="3369873" y="76112"/>
              <a:ext cx="2592288" cy="2652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b="1">
                  <a:solidFill>
                    <a:schemeClr val="dk1"/>
                  </a:solidFill>
                  <a:latin typeface="Arial Narrow"/>
                  <a:ea typeface="Arial Narrow"/>
                  <a:cs typeface="Arial Narrow"/>
                  <a:sym typeface="Arial Narrow"/>
                </a:rPr>
                <a:t>Variables de interés</a:t>
              </a:r>
              <a:endParaRPr sz="1600" b="1">
                <a:solidFill>
                  <a:schemeClr val="dk1"/>
                </a:solidFill>
                <a:latin typeface="Arial Narrow"/>
                <a:ea typeface="Arial Narrow"/>
                <a:cs typeface="Arial Narrow"/>
                <a:sym typeface="Arial Narrow"/>
              </a:endParaRPr>
            </a:p>
          </p:txBody>
        </p:sp>
      </p:grpSp>
      <p:sp>
        <p:nvSpPr>
          <p:cNvPr id="1849" name="Google Shape;1849;p3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Pág..39 </a:t>
            </a:r>
            <a:endParaRPr sz="1050" b="1">
              <a:solidFill>
                <a:schemeClr val="dk1"/>
              </a:solidFill>
              <a:latin typeface="Arial Narrow"/>
              <a:ea typeface="Arial Narrow"/>
              <a:cs typeface="Arial Narrow"/>
              <a:sym typeface="Arial Narrow"/>
            </a:endParaRPr>
          </a:p>
        </p:txBody>
      </p:sp>
      <p:sp>
        <p:nvSpPr>
          <p:cNvPr id="1850" name="Google Shape;1850;p39"/>
          <p:cNvSpPr txBox="1">
            <a:spLocks noGrp="1"/>
          </p:cNvSpPr>
          <p:nvPr>
            <p:ph type="ctrTitle"/>
          </p:nvPr>
        </p:nvSpPr>
        <p:spPr>
          <a:xfrm>
            <a:off x="-29713" y="286011"/>
            <a:ext cx="2208885" cy="3385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Mortalidad materna- MM</a:t>
            </a:r>
            <a:endParaRPr sz="1600" b="1">
              <a:solidFill>
                <a:srgbClr val="C00000"/>
              </a:solidFill>
              <a:latin typeface="Arial Narrow"/>
              <a:ea typeface="Arial Narrow"/>
              <a:cs typeface="Arial Narrow"/>
              <a:sym typeface="Arial Narrow"/>
            </a:endParaRPr>
          </a:p>
        </p:txBody>
      </p:sp>
      <p:grpSp>
        <p:nvGrpSpPr>
          <p:cNvPr id="1851" name="Google Shape;1851;p39"/>
          <p:cNvGrpSpPr/>
          <p:nvPr/>
        </p:nvGrpSpPr>
        <p:grpSpPr>
          <a:xfrm>
            <a:off x="2410562" y="7703262"/>
            <a:ext cx="757840" cy="646484"/>
            <a:chOff x="5227274" y="1274868"/>
            <a:chExt cx="757840" cy="646484"/>
          </a:xfrm>
        </p:grpSpPr>
        <p:sp>
          <p:nvSpPr>
            <p:cNvPr id="1852" name="Google Shape;1852;p39"/>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1853" name="Google Shape;1853;p39"/>
            <p:cNvSpPr/>
            <p:nvPr/>
          </p:nvSpPr>
          <p:spPr>
            <a:xfrm>
              <a:off x="5227274"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pic>
        <p:nvPicPr>
          <p:cNvPr id="1854" name="Google Shape;1854;p39"/>
          <p:cNvPicPr preferRelativeResize="0"/>
          <p:nvPr/>
        </p:nvPicPr>
        <p:blipFill rotWithShape="1">
          <a:blip r:embed="rId6">
            <a:alphaModFix/>
          </a:blip>
          <a:srcRect l="86761"/>
          <a:stretch/>
        </p:blipFill>
        <p:spPr>
          <a:xfrm>
            <a:off x="2529565" y="7108318"/>
            <a:ext cx="537606" cy="670512"/>
          </a:xfrm>
          <a:prstGeom prst="rect">
            <a:avLst/>
          </a:prstGeom>
          <a:noFill/>
          <a:ln>
            <a:noFill/>
          </a:ln>
        </p:spPr>
      </p:pic>
      <p:pic>
        <p:nvPicPr>
          <p:cNvPr id="1855" name="Google Shape;1855;p39"/>
          <p:cNvPicPr preferRelativeResize="0"/>
          <p:nvPr/>
        </p:nvPicPr>
        <p:blipFill rotWithShape="1">
          <a:blip r:embed="rId7">
            <a:alphaModFix/>
          </a:blip>
          <a:srcRect/>
          <a:stretch/>
        </p:blipFill>
        <p:spPr>
          <a:xfrm>
            <a:off x="470011" y="7111801"/>
            <a:ext cx="942975" cy="771525"/>
          </a:xfrm>
          <a:prstGeom prst="rect">
            <a:avLst/>
          </a:prstGeom>
          <a:noFill/>
          <a:ln>
            <a:noFill/>
          </a:ln>
        </p:spPr>
      </p:pic>
      <p:grpSp>
        <p:nvGrpSpPr>
          <p:cNvPr id="1856" name="Google Shape;1856;p39"/>
          <p:cNvGrpSpPr/>
          <p:nvPr/>
        </p:nvGrpSpPr>
        <p:grpSpPr>
          <a:xfrm>
            <a:off x="116195" y="7726547"/>
            <a:ext cx="1720560" cy="877901"/>
            <a:chOff x="-36884" y="7072716"/>
            <a:chExt cx="1305446" cy="877901"/>
          </a:xfrm>
        </p:grpSpPr>
        <p:sp>
          <p:nvSpPr>
            <p:cNvPr id="1857" name="Google Shape;1857;p39"/>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1858" name="Google Shape;1858;p39"/>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1859" name="Google Shape;1859;p39"/>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t>
              </a:r>
              <a:endParaRPr sz="1200" b="1">
                <a:solidFill>
                  <a:schemeClr val="dk1"/>
                </a:solidFill>
                <a:latin typeface="Arial Narrow"/>
                <a:ea typeface="Arial Narrow"/>
                <a:cs typeface="Arial Narrow"/>
                <a:sym typeface="Arial Narrow"/>
              </a:endParaRPr>
            </a:p>
          </p:txBody>
        </p:sp>
      </p:grpSp>
      <p:grpSp>
        <p:nvGrpSpPr>
          <p:cNvPr id="1860" name="Google Shape;1860;p39"/>
          <p:cNvGrpSpPr/>
          <p:nvPr/>
        </p:nvGrpSpPr>
        <p:grpSpPr>
          <a:xfrm>
            <a:off x="2251078" y="3275856"/>
            <a:ext cx="2203493" cy="1580707"/>
            <a:chOff x="-2126797" y="7102671"/>
            <a:chExt cx="1561980" cy="494356"/>
          </a:xfrm>
        </p:grpSpPr>
        <p:sp>
          <p:nvSpPr>
            <p:cNvPr id="1861" name="Google Shape;1861;p39"/>
            <p:cNvSpPr txBox="1"/>
            <p:nvPr/>
          </p:nvSpPr>
          <p:spPr>
            <a:xfrm>
              <a:off x="-2073520" y="7102671"/>
              <a:ext cx="1229607" cy="1215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Afiliación al SGSS</a:t>
              </a:r>
              <a:endParaRPr sz="1000" b="1" u="sng">
                <a:solidFill>
                  <a:schemeClr val="dk1"/>
                </a:solidFill>
                <a:latin typeface="Arial Narrow"/>
                <a:ea typeface="Arial Narrow"/>
                <a:cs typeface="Arial Narrow"/>
                <a:sym typeface="Arial Narrow"/>
              </a:endParaRPr>
            </a:p>
          </p:txBody>
        </p:sp>
        <p:sp>
          <p:nvSpPr>
            <p:cNvPr id="1862" name="Google Shape;1862;p39"/>
            <p:cNvSpPr/>
            <p:nvPr/>
          </p:nvSpPr>
          <p:spPr>
            <a:xfrm>
              <a:off x="-2126797" y="7178843"/>
              <a:ext cx="1561980" cy="41818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subsidiado: 0</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Afiliado: 0 caso</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Contributivo: 0</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Excepción – especial : 0</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sp>
        <p:nvSpPr>
          <p:cNvPr id="1863" name="Google Shape;1863;p39"/>
          <p:cNvSpPr txBox="1"/>
          <p:nvPr/>
        </p:nvSpPr>
        <p:spPr>
          <a:xfrm>
            <a:off x="2372884" y="5031566"/>
            <a:ext cx="224121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Muertes maternas tardías</a:t>
            </a:r>
            <a:endParaRPr sz="1400" b="1">
              <a:solidFill>
                <a:schemeClr val="dk1"/>
              </a:solidFill>
              <a:latin typeface="Arial Narrow"/>
              <a:ea typeface="Arial Narrow"/>
              <a:cs typeface="Arial Narrow"/>
              <a:sym typeface="Arial Narrow"/>
            </a:endParaRPr>
          </a:p>
        </p:txBody>
      </p:sp>
      <p:sp>
        <p:nvSpPr>
          <p:cNvPr id="1864" name="Google Shape;1864;p39"/>
          <p:cNvSpPr txBox="1"/>
          <p:nvPr/>
        </p:nvSpPr>
        <p:spPr>
          <a:xfrm>
            <a:off x="2638905" y="5353905"/>
            <a:ext cx="172194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 casos reportados</a:t>
            </a:r>
            <a:endParaRPr/>
          </a:p>
        </p:txBody>
      </p:sp>
      <p:cxnSp>
        <p:nvCxnSpPr>
          <p:cNvPr id="1865" name="Google Shape;1865;p39"/>
          <p:cNvCxnSpPr/>
          <p:nvPr/>
        </p:nvCxnSpPr>
        <p:spPr>
          <a:xfrm rot="10800000">
            <a:off x="2299807" y="4665396"/>
            <a:ext cx="2154764" cy="0"/>
          </a:xfrm>
          <a:prstGeom prst="straightConnector1">
            <a:avLst/>
          </a:prstGeom>
          <a:noFill/>
          <a:ln w="9525" cap="flat" cmpd="sng">
            <a:solidFill>
              <a:srgbClr val="002060"/>
            </a:solidFill>
            <a:prstDash val="solid"/>
            <a:round/>
            <a:headEnd type="none" w="sm" len="sm"/>
            <a:tailEnd type="oval" w="med" len="med"/>
          </a:ln>
        </p:spPr>
      </p:cxnSp>
      <p:sp>
        <p:nvSpPr>
          <p:cNvPr id="1866" name="Google Shape;1866;p39"/>
          <p:cNvSpPr txBox="1"/>
          <p:nvPr/>
        </p:nvSpPr>
        <p:spPr>
          <a:xfrm>
            <a:off x="4739178" y="3285032"/>
            <a:ext cx="224121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Razón MM temprana</a:t>
            </a:r>
            <a:endParaRPr sz="1200" b="1">
              <a:solidFill>
                <a:schemeClr val="dk1"/>
              </a:solidFill>
              <a:latin typeface="Arial Narrow"/>
              <a:ea typeface="Arial Narrow"/>
              <a:cs typeface="Arial Narrow"/>
              <a:sym typeface="Arial Narrow"/>
            </a:endParaRPr>
          </a:p>
        </p:txBody>
      </p:sp>
      <p:sp>
        <p:nvSpPr>
          <p:cNvPr id="1867" name="Google Shape;1867;p39"/>
          <p:cNvSpPr txBox="1"/>
          <p:nvPr/>
        </p:nvSpPr>
        <p:spPr>
          <a:xfrm>
            <a:off x="4691046" y="3627188"/>
            <a:ext cx="23374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No se han reportado casos</a:t>
            </a:r>
            <a:endParaRPr/>
          </a:p>
        </p:txBody>
      </p:sp>
      <p:cxnSp>
        <p:nvCxnSpPr>
          <p:cNvPr id="1868" name="Google Shape;1868;p39"/>
          <p:cNvCxnSpPr/>
          <p:nvPr/>
        </p:nvCxnSpPr>
        <p:spPr>
          <a:xfrm rot="10800000">
            <a:off x="3613116" y="2896506"/>
            <a:ext cx="2154764" cy="0"/>
          </a:xfrm>
          <a:prstGeom prst="straightConnector1">
            <a:avLst/>
          </a:prstGeom>
          <a:noFill/>
          <a:ln w="9525" cap="flat" cmpd="sng">
            <a:solidFill>
              <a:srgbClr val="002060"/>
            </a:solidFill>
            <a:prstDash val="solid"/>
            <a:round/>
            <a:headEnd type="none" w="sm" len="sm"/>
            <a:tailEnd type="oval" w="med" len="med"/>
          </a:ln>
        </p:spPr>
      </p:cxnSp>
      <p:pic>
        <p:nvPicPr>
          <p:cNvPr id="1869" name="Google Shape;1869;p39"/>
          <p:cNvPicPr preferRelativeResize="0"/>
          <p:nvPr/>
        </p:nvPicPr>
        <p:blipFill rotWithShape="1">
          <a:blip r:embed="rId8">
            <a:alphaModFix/>
          </a:blip>
          <a:srcRect/>
          <a:stretch/>
        </p:blipFill>
        <p:spPr>
          <a:xfrm>
            <a:off x="4536554" y="7125256"/>
            <a:ext cx="557405" cy="912116"/>
          </a:xfrm>
          <a:prstGeom prst="rect">
            <a:avLst/>
          </a:prstGeom>
          <a:noFill/>
          <a:ln>
            <a:noFill/>
          </a:ln>
        </p:spPr>
      </p:pic>
      <p:sp>
        <p:nvSpPr>
          <p:cNvPr id="1870" name="Google Shape;1870;p39"/>
          <p:cNvSpPr/>
          <p:nvPr/>
        </p:nvSpPr>
        <p:spPr>
          <a:xfrm>
            <a:off x="4032498" y="7993832"/>
            <a:ext cx="1690560"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Grupo de edad </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1871" name="Google Shape;1871;p39"/>
          <p:cNvSpPr/>
          <p:nvPr/>
        </p:nvSpPr>
        <p:spPr>
          <a:xfrm>
            <a:off x="135900" y="8604448"/>
            <a:ext cx="1711149" cy="46021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Sitio de ocurrencia: 0</a:t>
            </a:r>
            <a:endParaRPr sz="1600" b="1">
              <a:solidFill>
                <a:schemeClr val="dk1"/>
              </a:solidFill>
              <a:latin typeface="Arial Narrow"/>
              <a:ea typeface="Arial Narrow"/>
              <a:cs typeface="Arial Narrow"/>
              <a:sym typeface="Arial Narrow"/>
            </a:endParaRPr>
          </a:p>
        </p:txBody>
      </p:sp>
      <p:pic>
        <p:nvPicPr>
          <p:cNvPr id="1872" name="Google Shape;1872;p39"/>
          <p:cNvPicPr preferRelativeResize="0"/>
          <p:nvPr/>
        </p:nvPicPr>
        <p:blipFill rotWithShape="1">
          <a:blip r:embed="rId9">
            <a:alphaModFix/>
          </a:blip>
          <a:srcRect/>
          <a:stretch/>
        </p:blipFill>
        <p:spPr>
          <a:xfrm>
            <a:off x="2219116" y="395625"/>
            <a:ext cx="4722941" cy="238917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4"/>
          <p:cNvPicPr preferRelativeResize="0"/>
          <p:nvPr/>
        </p:nvPicPr>
        <p:blipFill rotWithShape="1">
          <a:blip r:embed="rId3">
            <a:alphaModFix/>
          </a:blip>
          <a:srcRect/>
          <a:stretch/>
        </p:blipFill>
        <p:spPr>
          <a:xfrm>
            <a:off x="0" y="0"/>
            <a:ext cx="2232223" cy="5491141"/>
          </a:xfrm>
          <a:prstGeom prst="rect">
            <a:avLst/>
          </a:prstGeom>
          <a:noFill/>
          <a:ln>
            <a:noFill/>
          </a:ln>
        </p:spPr>
      </p:pic>
      <p:sp>
        <p:nvSpPr>
          <p:cNvPr id="133" name="Google Shape;133;p4"/>
          <p:cNvSpPr txBox="1"/>
          <p:nvPr/>
        </p:nvSpPr>
        <p:spPr>
          <a:xfrm>
            <a:off x="188407" y="497132"/>
            <a:ext cx="168385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1 de 2023</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Semana 1 al 4- 2023</a:t>
            </a:r>
            <a:endParaRPr sz="1200" b="1">
              <a:solidFill>
                <a:schemeClr val="dk1"/>
              </a:solidFill>
              <a:latin typeface="Arial Narrow"/>
              <a:ea typeface="Arial Narrow"/>
              <a:cs typeface="Arial Narrow"/>
              <a:sym typeface="Arial Narrow"/>
            </a:endParaRPr>
          </a:p>
        </p:txBody>
      </p:sp>
      <p:sp>
        <p:nvSpPr>
          <p:cNvPr id="134" name="Google Shape;134;p4"/>
          <p:cNvSpPr/>
          <p:nvPr/>
        </p:nvSpPr>
        <p:spPr>
          <a:xfrm>
            <a:off x="2274078" y="2305199"/>
            <a:ext cx="494601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Canal endémico de los casos notificados de tuberculosis todas las formas Medellín, Semana 1 al 4 de 2023</a:t>
            </a:r>
            <a:endParaRPr sz="800" b="1">
              <a:solidFill>
                <a:schemeClr val="dk1"/>
              </a:solidFill>
              <a:latin typeface="Arial Narrow"/>
              <a:ea typeface="Arial Narrow"/>
              <a:cs typeface="Arial Narrow"/>
              <a:sym typeface="Arial Narrow"/>
            </a:endParaRPr>
          </a:p>
        </p:txBody>
      </p:sp>
      <p:grpSp>
        <p:nvGrpSpPr>
          <p:cNvPr id="135" name="Google Shape;135;p4"/>
          <p:cNvGrpSpPr/>
          <p:nvPr/>
        </p:nvGrpSpPr>
        <p:grpSpPr>
          <a:xfrm>
            <a:off x="179214" y="4211965"/>
            <a:ext cx="1892650" cy="488477"/>
            <a:chOff x="2397524" y="3379972"/>
            <a:chExt cx="4508500" cy="904875"/>
          </a:xfrm>
        </p:grpSpPr>
        <p:pic>
          <p:nvPicPr>
            <p:cNvPr id="136" name="Google Shape;136;p4"/>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137" name="Google Shape;137;p4"/>
            <p:cNvSpPr txBox="1"/>
            <p:nvPr/>
          </p:nvSpPr>
          <p:spPr>
            <a:xfrm>
              <a:off x="3171452" y="3478755"/>
              <a:ext cx="1936622" cy="7411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202</a:t>
              </a:r>
              <a:endParaRPr sz="2000" b="1">
                <a:solidFill>
                  <a:schemeClr val="dk1"/>
                </a:solidFill>
                <a:latin typeface="Arial Narrow"/>
                <a:ea typeface="Arial Narrow"/>
                <a:cs typeface="Arial Narrow"/>
                <a:sym typeface="Arial Narrow"/>
              </a:endParaRPr>
            </a:p>
          </p:txBody>
        </p:sp>
      </p:grpSp>
      <p:sp>
        <p:nvSpPr>
          <p:cNvPr id="138" name="Google Shape;138;p4"/>
          <p:cNvSpPr txBox="1"/>
          <p:nvPr/>
        </p:nvSpPr>
        <p:spPr>
          <a:xfrm>
            <a:off x="-19190" y="4718388"/>
            <a:ext cx="229326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aumentó en un 30,3%</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(155 casos)</a:t>
            </a:r>
            <a:endParaRPr sz="1200" b="1">
              <a:solidFill>
                <a:schemeClr val="dk1"/>
              </a:solidFill>
              <a:latin typeface="Arial Narrow"/>
              <a:ea typeface="Arial Narrow"/>
              <a:cs typeface="Arial Narrow"/>
              <a:sym typeface="Arial Narrow"/>
            </a:endParaRPr>
          </a:p>
        </p:txBody>
      </p:sp>
      <p:sp>
        <p:nvSpPr>
          <p:cNvPr id="139" name="Google Shape;139;p4"/>
          <p:cNvSpPr/>
          <p:nvPr/>
        </p:nvSpPr>
        <p:spPr>
          <a:xfrm>
            <a:off x="2295483" y="4974431"/>
            <a:ext cx="49460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Comportamiento de los casos notificados semanalmente de tuberculosis todas las formas Medellín, a Semana 1 al 4- 2023. </a:t>
            </a:r>
            <a:endParaRPr sz="800" b="1">
              <a:solidFill>
                <a:schemeClr val="dk1"/>
              </a:solidFill>
              <a:latin typeface="Arial Narrow"/>
              <a:ea typeface="Arial Narrow"/>
              <a:cs typeface="Arial Narrow"/>
              <a:sym typeface="Arial Narrow"/>
            </a:endParaRPr>
          </a:p>
        </p:txBody>
      </p:sp>
      <p:grpSp>
        <p:nvGrpSpPr>
          <p:cNvPr id="140" name="Google Shape;140;p4"/>
          <p:cNvGrpSpPr/>
          <p:nvPr/>
        </p:nvGrpSpPr>
        <p:grpSpPr>
          <a:xfrm>
            <a:off x="2448322" y="74775"/>
            <a:ext cx="3446504" cy="276999"/>
            <a:chOff x="2448322" y="74775"/>
            <a:chExt cx="3446504" cy="276999"/>
          </a:xfrm>
        </p:grpSpPr>
        <p:sp>
          <p:nvSpPr>
            <p:cNvPr id="141" name="Google Shape;141;p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2" name="Google Shape;142;p4"/>
            <p:cNvCxnSpPr>
              <a:stCxn id="14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3" name="Google Shape;143;p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44" name="Google Shape;144;p4"/>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5" name="Google Shape;145;p4"/>
          <p:cNvGrpSpPr/>
          <p:nvPr/>
        </p:nvGrpSpPr>
        <p:grpSpPr>
          <a:xfrm>
            <a:off x="277404" y="5621632"/>
            <a:ext cx="3446504" cy="276999"/>
            <a:chOff x="2448322" y="74775"/>
            <a:chExt cx="3446504" cy="276999"/>
          </a:xfrm>
        </p:grpSpPr>
        <p:sp>
          <p:nvSpPr>
            <p:cNvPr id="146" name="Google Shape;146;p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7" name="Google Shape;147;p4"/>
            <p:cNvCxnSpPr>
              <a:stCxn id="14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8" name="Google Shape;148;p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sp>
        <p:nvSpPr>
          <p:cNvPr id="149" name="Google Shape;149;p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a:t>
            </a:r>
            <a:endParaRPr sz="1050" b="1">
              <a:solidFill>
                <a:schemeClr val="dk1"/>
              </a:solidFill>
              <a:latin typeface="Arial Narrow"/>
              <a:ea typeface="Arial Narrow"/>
              <a:cs typeface="Arial Narrow"/>
              <a:sym typeface="Arial Narrow"/>
            </a:endParaRPr>
          </a:p>
        </p:txBody>
      </p:sp>
      <p:sp>
        <p:nvSpPr>
          <p:cNvPr id="150" name="Google Shape;150;p4"/>
          <p:cNvSpPr txBox="1">
            <a:spLocks noGrp="1"/>
          </p:cNvSpPr>
          <p:nvPr>
            <p:ph type="ctrTitle"/>
          </p:nvPr>
        </p:nvSpPr>
        <p:spPr>
          <a:xfrm>
            <a:off x="85115" y="136330"/>
            <a:ext cx="2075175" cy="40011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Tuberculosis</a:t>
            </a:r>
            <a:endParaRPr sz="2000" b="1">
              <a:solidFill>
                <a:srgbClr val="C00000"/>
              </a:solidFill>
              <a:latin typeface="Arial Narrow"/>
              <a:ea typeface="Arial Narrow"/>
              <a:cs typeface="Arial Narrow"/>
              <a:sym typeface="Arial Narrow"/>
            </a:endParaRPr>
          </a:p>
        </p:txBody>
      </p:sp>
      <p:sp>
        <p:nvSpPr>
          <p:cNvPr id="151" name="Google Shape;151;p4"/>
          <p:cNvSpPr/>
          <p:nvPr/>
        </p:nvSpPr>
        <p:spPr>
          <a:xfrm>
            <a:off x="62128" y="8585696"/>
            <a:ext cx="32404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Numero de casos de Tuberculosis por Comuna. Medellín, a Periodo epidemiológico 1 acumulado de 2023. </a:t>
            </a:r>
            <a:endParaRPr sz="800" b="1">
              <a:solidFill>
                <a:schemeClr val="dk1"/>
              </a:solidFill>
              <a:latin typeface="Arial Narrow"/>
              <a:ea typeface="Arial Narrow"/>
              <a:cs typeface="Arial Narrow"/>
              <a:sym typeface="Arial Narrow"/>
            </a:endParaRPr>
          </a:p>
        </p:txBody>
      </p:sp>
      <p:sp>
        <p:nvSpPr>
          <p:cNvPr id="152" name="Google Shape;152;p4"/>
          <p:cNvSpPr/>
          <p:nvPr/>
        </p:nvSpPr>
        <p:spPr>
          <a:xfrm>
            <a:off x="3224403" y="8532440"/>
            <a:ext cx="36004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Mapa temático de densidad de tuberculosis todas las formas. Medellín, a Periodo epidemiológico 1 acumulado de 2023 </a:t>
            </a:r>
            <a:endParaRPr sz="800" b="1">
              <a:solidFill>
                <a:schemeClr val="dk1"/>
              </a:solidFill>
              <a:latin typeface="Arial Narrow"/>
              <a:ea typeface="Arial Narrow"/>
              <a:cs typeface="Arial Narrow"/>
              <a:sym typeface="Arial Narrow"/>
            </a:endParaRPr>
          </a:p>
        </p:txBody>
      </p:sp>
      <p:pic>
        <p:nvPicPr>
          <p:cNvPr id="153" name="Google Shape;153;p4"/>
          <p:cNvPicPr preferRelativeResize="0"/>
          <p:nvPr/>
        </p:nvPicPr>
        <p:blipFill rotWithShape="1">
          <a:blip r:embed="rId5">
            <a:alphaModFix/>
          </a:blip>
          <a:srcRect l="787" r="19544"/>
          <a:stretch/>
        </p:blipFill>
        <p:spPr>
          <a:xfrm>
            <a:off x="3096394" y="6090865"/>
            <a:ext cx="3584442" cy="2490559"/>
          </a:xfrm>
          <a:prstGeom prst="rect">
            <a:avLst/>
          </a:prstGeom>
          <a:noFill/>
          <a:ln>
            <a:noFill/>
          </a:ln>
        </p:spPr>
      </p:pic>
      <p:pic>
        <p:nvPicPr>
          <p:cNvPr id="154" name="Google Shape;154;p4"/>
          <p:cNvPicPr preferRelativeResize="0"/>
          <p:nvPr/>
        </p:nvPicPr>
        <p:blipFill rotWithShape="1">
          <a:blip r:embed="rId6">
            <a:alphaModFix/>
          </a:blip>
          <a:srcRect/>
          <a:stretch/>
        </p:blipFill>
        <p:spPr>
          <a:xfrm>
            <a:off x="2536133" y="467544"/>
            <a:ext cx="4340703" cy="1787624"/>
          </a:xfrm>
          <a:prstGeom prst="rect">
            <a:avLst/>
          </a:prstGeom>
          <a:noFill/>
          <a:ln>
            <a:noFill/>
          </a:ln>
        </p:spPr>
      </p:pic>
      <p:pic>
        <p:nvPicPr>
          <p:cNvPr id="155" name="Google Shape;155;p4"/>
          <p:cNvPicPr preferRelativeResize="0"/>
          <p:nvPr/>
        </p:nvPicPr>
        <p:blipFill rotWithShape="1">
          <a:blip r:embed="rId7">
            <a:alphaModFix/>
          </a:blip>
          <a:srcRect/>
          <a:stretch/>
        </p:blipFill>
        <p:spPr>
          <a:xfrm>
            <a:off x="2325288" y="2612976"/>
            <a:ext cx="4535483" cy="2247056"/>
          </a:xfrm>
          <a:prstGeom prst="rect">
            <a:avLst/>
          </a:prstGeom>
          <a:noFill/>
          <a:ln>
            <a:noFill/>
          </a:ln>
        </p:spPr>
      </p:pic>
      <p:pic>
        <p:nvPicPr>
          <p:cNvPr id="156" name="Google Shape;156;p4"/>
          <p:cNvPicPr preferRelativeResize="0"/>
          <p:nvPr/>
        </p:nvPicPr>
        <p:blipFill rotWithShape="1">
          <a:blip r:embed="rId8">
            <a:alphaModFix/>
          </a:blip>
          <a:srcRect/>
          <a:stretch/>
        </p:blipFill>
        <p:spPr>
          <a:xfrm>
            <a:off x="326294" y="6142607"/>
            <a:ext cx="2122027" cy="240918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pic>
        <p:nvPicPr>
          <p:cNvPr id="1878" name="Google Shape;1878;p40"/>
          <p:cNvPicPr preferRelativeResize="0"/>
          <p:nvPr/>
        </p:nvPicPr>
        <p:blipFill rotWithShape="1">
          <a:blip r:embed="rId3">
            <a:alphaModFix/>
          </a:blip>
          <a:srcRect/>
          <a:stretch/>
        </p:blipFill>
        <p:spPr>
          <a:xfrm>
            <a:off x="1" y="-21028"/>
            <a:ext cx="2167808" cy="2845205"/>
          </a:xfrm>
          <a:prstGeom prst="rect">
            <a:avLst/>
          </a:prstGeom>
          <a:noFill/>
          <a:ln>
            <a:noFill/>
          </a:ln>
        </p:spPr>
      </p:pic>
      <p:pic>
        <p:nvPicPr>
          <p:cNvPr id="1879" name="Google Shape;1879;p40"/>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1880" name="Google Shape;1880;p40"/>
          <p:cNvSpPr txBox="1"/>
          <p:nvPr/>
        </p:nvSpPr>
        <p:spPr>
          <a:xfrm>
            <a:off x="-39943" y="766609"/>
            <a:ext cx="22077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1 - 2023</a:t>
            </a:r>
            <a:endParaRPr sz="1200" b="1">
              <a:solidFill>
                <a:schemeClr val="dk1"/>
              </a:solidFill>
              <a:latin typeface="Arial Narrow"/>
              <a:ea typeface="Arial Narrow"/>
              <a:cs typeface="Arial Narrow"/>
              <a:sym typeface="Arial Narrow"/>
            </a:endParaRPr>
          </a:p>
        </p:txBody>
      </p:sp>
      <p:grpSp>
        <p:nvGrpSpPr>
          <p:cNvPr id="1881" name="Google Shape;1881;p40"/>
          <p:cNvGrpSpPr/>
          <p:nvPr/>
        </p:nvGrpSpPr>
        <p:grpSpPr>
          <a:xfrm>
            <a:off x="179214" y="4211960"/>
            <a:ext cx="1892650" cy="488476"/>
            <a:chOff x="2397524" y="3379972"/>
            <a:chExt cx="4508500" cy="904875"/>
          </a:xfrm>
        </p:grpSpPr>
        <p:pic>
          <p:nvPicPr>
            <p:cNvPr id="1882" name="Google Shape;1882;p40"/>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883" name="Google Shape;1883;p40"/>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114</a:t>
              </a:r>
              <a:endParaRPr sz="2000" b="1">
                <a:solidFill>
                  <a:schemeClr val="dk1"/>
                </a:solidFill>
                <a:latin typeface="Arial Narrow"/>
                <a:ea typeface="Arial Narrow"/>
                <a:cs typeface="Arial Narrow"/>
                <a:sym typeface="Arial Narrow"/>
              </a:endParaRPr>
            </a:p>
          </p:txBody>
        </p:sp>
      </p:grpSp>
      <p:sp>
        <p:nvSpPr>
          <p:cNvPr id="1884" name="Google Shape;1884;p40"/>
          <p:cNvSpPr txBox="1"/>
          <p:nvPr/>
        </p:nvSpPr>
        <p:spPr>
          <a:xfrm>
            <a:off x="-67583" y="4711683"/>
            <a:ext cx="222067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respecto al mismo período del año anterior:</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rgbClr val="FF0000"/>
                </a:solidFill>
                <a:latin typeface="Arial Narrow"/>
                <a:ea typeface="Arial Narrow"/>
                <a:cs typeface="Arial Narrow"/>
                <a:sym typeface="Arial Narrow"/>
              </a:rPr>
              <a:t> </a:t>
            </a:r>
            <a:r>
              <a:rPr lang="es-ES" sz="1600" b="1">
                <a:solidFill>
                  <a:srgbClr val="FF0000"/>
                </a:solidFill>
                <a:latin typeface="Arial Narrow"/>
                <a:ea typeface="Arial Narrow"/>
                <a:cs typeface="Arial Narrow"/>
                <a:sym typeface="Arial Narrow"/>
              </a:rPr>
              <a:t>aumentó  en un 11%</a:t>
            </a:r>
            <a:endParaRPr sz="1600" b="1">
              <a:solidFill>
                <a:srgbClr val="FF0000"/>
              </a:solidFill>
              <a:latin typeface="Arial Narrow"/>
              <a:ea typeface="Arial Narrow"/>
              <a:cs typeface="Arial Narrow"/>
              <a:sym typeface="Arial Narrow"/>
            </a:endParaRPr>
          </a:p>
        </p:txBody>
      </p:sp>
      <p:grpSp>
        <p:nvGrpSpPr>
          <p:cNvPr id="1885" name="Google Shape;1885;p40"/>
          <p:cNvGrpSpPr/>
          <p:nvPr/>
        </p:nvGrpSpPr>
        <p:grpSpPr>
          <a:xfrm>
            <a:off x="2448322" y="74775"/>
            <a:ext cx="3446504" cy="276999"/>
            <a:chOff x="2448322" y="74775"/>
            <a:chExt cx="3446504" cy="276999"/>
          </a:xfrm>
        </p:grpSpPr>
        <p:sp>
          <p:nvSpPr>
            <p:cNvPr id="1886" name="Google Shape;1886;p4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887" name="Google Shape;1887;p40"/>
            <p:cNvCxnSpPr>
              <a:stCxn id="188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888" name="Google Shape;1888;p4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889" name="Google Shape;1889;p40"/>
          <p:cNvSpPr/>
          <p:nvPr/>
        </p:nvSpPr>
        <p:spPr>
          <a:xfrm>
            <a:off x="0" y="554904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90" name="Google Shape;1890;p40"/>
          <p:cNvGrpSpPr/>
          <p:nvPr/>
        </p:nvGrpSpPr>
        <p:grpSpPr>
          <a:xfrm>
            <a:off x="263756" y="5648928"/>
            <a:ext cx="3446504" cy="276999"/>
            <a:chOff x="2448322" y="74775"/>
            <a:chExt cx="3446504" cy="276999"/>
          </a:xfrm>
        </p:grpSpPr>
        <p:sp>
          <p:nvSpPr>
            <p:cNvPr id="1891" name="Google Shape;1891;p4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892" name="Google Shape;1892;p40"/>
            <p:cNvCxnSpPr>
              <a:stCxn id="189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893" name="Google Shape;1893;p4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sp>
        <p:nvSpPr>
          <p:cNvPr id="1894" name="Google Shape;1894;p4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40</a:t>
            </a:r>
            <a:endParaRPr sz="1050" b="1">
              <a:solidFill>
                <a:schemeClr val="dk1"/>
              </a:solidFill>
              <a:latin typeface="Arial Narrow"/>
              <a:ea typeface="Arial Narrow"/>
              <a:cs typeface="Arial Narrow"/>
              <a:sym typeface="Arial Narrow"/>
            </a:endParaRPr>
          </a:p>
        </p:txBody>
      </p:sp>
      <p:sp>
        <p:nvSpPr>
          <p:cNvPr id="1895" name="Google Shape;1895;p40"/>
          <p:cNvSpPr txBox="1">
            <a:spLocks noGrp="1"/>
          </p:cNvSpPr>
          <p:nvPr>
            <p:ph type="ctrTitle"/>
          </p:nvPr>
        </p:nvSpPr>
        <p:spPr>
          <a:xfrm>
            <a:off x="-29713" y="162901"/>
            <a:ext cx="2208885" cy="58477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Morbilidad materna extrema - MME</a:t>
            </a:r>
            <a:endParaRPr sz="1600" b="1">
              <a:solidFill>
                <a:srgbClr val="C00000"/>
              </a:solidFill>
              <a:latin typeface="Arial Narrow"/>
              <a:ea typeface="Arial Narrow"/>
              <a:cs typeface="Arial Narrow"/>
              <a:sym typeface="Arial Narrow"/>
            </a:endParaRPr>
          </a:p>
        </p:txBody>
      </p:sp>
      <p:grpSp>
        <p:nvGrpSpPr>
          <p:cNvPr id="1896" name="Google Shape;1896;p40"/>
          <p:cNvGrpSpPr/>
          <p:nvPr/>
        </p:nvGrpSpPr>
        <p:grpSpPr>
          <a:xfrm>
            <a:off x="2053097" y="6684285"/>
            <a:ext cx="757840" cy="646484"/>
            <a:chOff x="5227274" y="1274868"/>
            <a:chExt cx="757840" cy="646484"/>
          </a:xfrm>
        </p:grpSpPr>
        <p:sp>
          <p:nvSpPr>
            <p:cNvPr id="1897" name="Google Shape;1897;p40"/>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0,8%</a:t>
              </a:r>
              <a:endParaRPr sz="1600" b="1">
                <a:solidFill>
                  <a:schemeClr val="dk1"/>
                </a:solidFill>
                <a:latin typeface="Arial Narrow"/>
                <a:ea typeface="Arial Narrow"/>
                <a:cs typeface="Arial Narrow"/>
                <a:sym typeface="Arial Narrow"/>
              </a:endParaRPr>
            </a:p>
          </p:txBody>
        </p:sp>
        <p:sp>
          <p:nvSpPr>
            <p:cNvPr id="1898" name="Google Shape;1898;p40"/>
            <p:cNvSpPr/>
            <p:nvPr/>
          </p:nvSpPr>
          <p:spPr>
            <a:xfrm>
              <a:off x="5227274"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pic>
        <p:nvPicPr>
          <p:cNvPr id="1899" name="Google Shape;1899;p40"/>
          <p:cNvPicPr preferRelativeResize="0"/>
          <p:nvPr/>
        </p:nvPicPr>
        <p:blipFill rotWithShape="1">
          <a:blip r:embed="rId6">
            <a:alphaModFix/>
          </a:blip>
          <a:srcRect l="86761"/>
          <a:stretch/>
        </p:blipFill>
        <p:spPr>
          <a:xfrm>
            <a:off x="2172100" y="6089341"/>
            <a:ext cx="537606" cy="670512"/>
          </a:xfrm>
          <a:prstGeom prst="rect">
            <a:avLst/>
          </a:prstGeom>
          <a:noFill/>
          <a:ln>
            <a:noFill/>
          </a:ln>
        </p:spPr>
      </p:pic>
      <p:pic>
        <p:nvPicPr>
          <p:cNvPr id="1900" name="Google Shape;1900;p40"/>
          <p:cNvPicPr preferRelativeResize="0"/>
          <p:nvPr/>
        </p:nvPicPr>
        <p:blipFill rotWithShape="1">
          <a:blip r:embed="rId7">
            <a:alphaModFix/>
          </a:blip>
          <a:srcRect/>
          <a:stretch/>
        </p:blipFill>
        <p:spPr>
          <a:xfrm>
            <a:off x="470011" y="6092824"/>
            <a:ext cx="942975" cy="771525"/>
          </a:xfrm>
          <a:prstGeom prst="rect">
            <a:avLst/>
          </a:prstGeom>
          <a:noFill/>
          <a:ln>
            <a:noFill/>
          </a:ln>
        </p:spPr>
      </p:pic>
      <p:grpSp>
        <p:nvGrpSpPr>
          <p:cNvPr id="1901" name="Google Shape;1901;p40"/>
          <p:cNvGrpSpPr/>
          <p:nvPr/>
        </p:nvGrpSpPr>
        <p:grpSpPr>
          <a:xfrm>
            <a:off x="116195" y="6707570"/>
            <a:ext cx="1720560" cy="877901"/>
            <a:chOff x="-36884" y="7072716"/>
            <a:chExt cx="1305446" cy="877901"/>
          </a:xfrm>
        </p:grpSpPr>
        <p:sp>
          <p:nvSpPr>
            <p:cNvPr id="1902" name="Google Shape;1902;p4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1903" name="Google Shape;1903;p40"/>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96,7%</a:t>
              </a:r>
              <a:endParaRPr sz="1600" b="1">
                <a:solidFill>
                  <a:schemeClr val="dk1"/>
                </a:solidFill>
                <a:latin typeface="Arial Narrow"/>
                <a:ea typeface="Arial Narrow"/>
                <a:cs typeface="Arial Narrow"/>
                <a:sym typeface="Arial Narrow"/>
              </a:endParaRPr>
            </a:p>
          </p:txBody>
        </p:sp>
        <p:sp>
          <p:nvSpPr>
            <p:cNvPr id="1904" name="Google Shape;1904;p40"/>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t>
              </a:r>
              <a:endParaRPr sz="1200" b="1">
                <a:solidFill>
                  <a:schemeClr val="dk1"/>
                </a:solidFill>
                <a:latin typeface="Arial Narrow"/>
                <a:ea typeface="Arial Narrow"/>
                <a:cs typeface="Arial Narrow"/>
                <a:sym typeface="Arial Narrow"/>
              </a:endParaRPr>
            </a:p>
          </p:txBody>
        </p:sp>
      </p:grpSp>
      <p:grpSp>
        <p:nvGrpSpPr>
          <p:cNvPr id="1905" name="Google Shape;1905;p40"/>
          <p:cNvGrpSpPr/>
          <p:nvPr/>
        </p:nvGrpSpPr>
        <p:grpSpPr>
          <a:xfrm>
            <a:off x="2352285" y="3020995"/>
            <a:ext cx="2203493" cy="1695028"/>
            <a:chOff x="-2126797" y="7066918"/>
            <a:chExt cx="1561980" cy="530109"/>
          </a:xfrm>
        </p:grpSpPr>
        <p:sp>
          <p:nvSpPr>
            <p:cNvPr id="1906" name="Google Shape;1906;p40"/>
            <p:cNvSpPr txBox="1"/>
            <p:nvPr/>
          </p:nvSpPr>
          <p:spPr>
            <a:xfrm>
              <a:off x="-2009952" y="7066918"/>
              <a:ext cx="1229607" cy="1215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Afiliación al SGSS</a:t>
              </a:r>
              <a:endParaRPr sz="1000" b="1" u="sng">
                <a:solidFill>
                  <a:schemeClr val="dk1"/>
                </a:solidFill>
                <a:latin typeface="Arial Narrow"/>
                <a:ea typeface="Arial Narrow"/>
                <a:cs typeface="Arial Narrow"/>
                <a:sym typeface="Arial Narrow"/>
              </a:endParaRPr>
            </a:p>
          </p:txBody>
        </p:sp>
        <p:sp>
          <p:nvSpPr>
            <p:cNvPr id="1907" name="Google Shape;1907;p40"/>
            <p:cNvSpPr/>
            <p:nvPr/>
          </p:nvSpPr>
          <p:spPr>
            <a:xfrm>
              <a:off x="-2126797" y="7178843"/>
              <a:ext cx="1561980" cy="41818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subsidiado: 32,1%</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Contributivo: 59,1%</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Excepción – especial : 1,1%</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asegurado: 7,6</a:t>
              </a:r>
              <a:endParaRPr sz="1200" b="1">
                <a:solidFill>
                  <a:schemeClr val="dk1"/>
                </a:solidFill>
                <a:latin typeface="Arial Narrow"/>
                <a:ea typeface="Arial Narrow"/>
                <a:cs typeface="Arial Narrow"/>
                <a:sym typeface="Arial Narrow"/>
              </a:endParaRPr>
            </a:p>
          </p:txBody>
        </p:sp>
      </p:grpSp>
      <p:sp>
        <p:nvSpPr>
          <p:cNvPr id="1908" name="Google Shape;1908;p40"/>
          <p:cNvSpPr/>
          <p:nvPr/>
        </p:nvSpPr>
        <p:spPr>
          <a:xfrm>
            <a:off x="778015" y="8118196"/>
            <a:ext cx="356964" cy="372311"/>
          </a:xfrm>
          <a:prstGeom prst="righ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09" name="Google Shape;1909;p40"/>
          <p:cNvGrpSpPr/>
          <p:nvPr/>
        </p:nvGrpSpPr>
        <p:grpSpPr>
          <a:xfrm>
            <a:off x="-39943" y="7494269"/>
            <a:ext cx="3814052" cy="1628187"/>
            <a:chOff x="-39943" y="7494269"/>
            <a:chExt cx="3814052" cy="1628187"/>
          </a:xfrm>
        </p:grpSpPr>
        <p:grpSp>
          <p:nvGrpSpPr>
            <p:cNvPr id="1910" name="Google Shape;1910;p40"/>
            <p:cNvGrpSpPr/>
            <p:nvPr/>
          </p:nvGrpSpPr>
          <p:grpSpPr>
            <a:xfrm>
              <a:off x="-39943" y="7494269"/>
              <a:ext cx="3796415" cy="1570985"/>
              <a:chOff x="2127781" y="2180567"/>
              <a:chExt cx="3796415" cy="1570985"/>
            </a:xfrm>
          </p:grpSpPr>
          <p:sp>
            <p:nvSpPr>
              <p:cNvPr id="1911" name="Google Shape;1911;p40"/>
              <p:cNvSpPr/>
              <p:nvPr/>
            </p:nvSpPr>
            <p:spPr>
              <a:xfrm>
                <a:off x="3381915" y="2180567"/>
                <a:ext cx="2542281" cy="524235"/>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Trastornos Hipertensivos: </a:t>
                </a:r>
                <a:r>
                  <a:rPr lang="es-ES" sz="1600" b="1">
                    <a:solidFill>
                      <a:srgbClr val="C00000"/>
                    </a:solidFill>
                    <a:latin typeface="Arial Narrow"/>
                    <a:ea typeface="Arial Narrow"/>
                    <a:cs typeface="Arial Narrow"/>
                    <a:sym typeface="Arial Narrow"/>
                  </a:rPr>
                  <a:t>66,7%</a:t>
                </a:r>
                <a:endParaRPr sz="1600" b="1">
                  <a:solidFill>
                    <a:srgbClr val="C00000"/>
                  </a:solidFill>
                  <a:latin typeface="Arial Narrow"/>
                  <a:ea typeface="Arial Narrow"/>
                  <a:cs typeface="Arial Narrow"/>
                  <a:sym typeface="Arial Narrow"/>
                </a:endParaRPr>
              </a:p>
            </p:txBody>
          </p:sp>
          <p:pic>
            <p:nvPicPr>
              <p:cNvPr id="1912" name="Google Shape;1912;p40"/>
              <p:cNvPicPr preferRelativeResize="0"/>
              <p:nvPr/>
            </p:nvPicPr>
            <p:blipFill rotWithShape="1">
              <a:blip r:embed="rId8">
                <a:alphaModFix/>
              </a:blip>
              <a:srcRect/>
              <a:stretch/>
            </p:blipFill>
            <p:spPr>
              <a:xfrm>
                <a:off x="2283919" y="2344762"/>
                <a:ext cx="557405" cy="912116"/>
              </a:xfrm>
              <a:prstGeom prst="rect">
                <a:avLst/>
              </a:prstGeom>
              <a:noFill/>
              <a:ln>
                <a:noFill/>
              </a:ln>
            </p:spPr>
          </p:pic>
          <p:sp>
            <p:nvSpPr>
              <p:cNvPr id="1913" name="Google Shape;1913;p40"/>
              <p:cNvSpPr/>
              <p:nvPr/>
            </p:nvSpPr>
            <p:spPr>
              <a:xfrm>
                <a:off x="2127781" y="3197554"/>
                <a:ext cx="1254133"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Causas agrupadas de</a:t>
                </a:r>
                <a:endParaRPr/>
              </a:p>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morbilidad materna</a:t>
                </a:r>
                <a:endParaRPr/>
              </a:p>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extrema</a:t>
                </a:r>
                <a:endParaRPr sz="1000" b="1" u="sng">
                  <a:solidFill>
                    <a:srgbClr val="000000"/>
                  </a:solidFill>
                  <a:latin typeface="Arial Narrow"/>
                  <a:ea typeface="Arial Narrow"/>
                  <a:cs typeface="Arial Narrow"/>
                  <a:sym typeface="Arial Narrow"/>
                </a:endParaRPr>
              </a:p>
            </p:txBody>
          </p:sp>
        </p:grpSp>
        <p:sp>
          <p:nvSpPr>
            <p:cNvPr id="1914" name="Google Shape;1914;p40"/>
            <p:cNvSpPr/>
            <p:nvPr/>
          </p:nvSpPr>
          <p:spPr>
            <a:xfrm>
              <a:off x="1234406" y="8088130"/>
              <a:ext cx="2499154" cy="510194"/>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Complicaciones</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hemorrágicas: </a:t>
              </a:r>
              <a:r>
                <a:rPr lang="es-ES" sz="1600" b="1">
                  <a:solidFill>
                    <a:srgbClr val="FF0000"/>
                  </a:solidFill>
                  <a:latin typeface="Arial Narrow"/>
                  <a:ea typeface="Arial Narrow"/>
                  <a:cs typeface="Arial Narrow"/>
                  <a:sym typeface="Arial Narrow"/>
                </a:rPr>
                <a:t>20,2%</a:t>
              </a:r>
              <a:endParaRPr sz="1600" b="1">
                <a:solidFill>
                  <a:srgbClr val="FF0000"/>
                </a:solidFill>
                <a:latin typeface="Arial Narrow"/>
                <a:ea typeface="Arial Narrow"/>
                <a:cs typeface="Arial Narrow"/>
                <a:sym typeface="Arial Narrow"/>
              </a:endParaRPr>
            </a:p>
          </p:txBody>
        </p:sp>
        <p:sp>
          <p:nvSpPr>
            <p:cNvPr id="1915" name="Google Shape;1915;p40"/>
            <p:cNvSpPr/>
            <p:nvPr/>
          </p:nvSpPr>
          <p:spPr>
            <a:xfrm>
              <a:off x="1231828" y="8674264"/>
              <a:ext cx="2542281" cy="448192"/>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Sepsis relacionada con el embarazo: </a:t>
              </a:r>
              <a:r>
                <a:rPr lang="es-ES" sz="1600" b="1">
                  <a:solidFill>
                    <a:srgbClr val="00B050"/>
                  </a:solidFill>
                  <a:latin typeface="Arial Narrow"/>
                  <a:ea typeface="Arial Narrow"/>
                  <a:cs typeface="Arial Narrow"/>
                  <a:sym typeface="Arial Narrow"/>
                </a:rPr>
                <a:t>0</a:t>
              </a:r>
              <a:endParaRPr sz="1600" b="1">
                <a:solidFill>
                  <a:srgbClr val="00B050"/>
                </a:solidFill>
                <a:latin typeface="Arial Narrow"/>
                <a:ea typeface="Arial Narrow"/>
                <a:cs typeface="Arial Narrow"/>
                <a:sym typeface="Arial Narrow"/>
              </a:endParaRPr>
            </a:p>
          </p:txBody>
        </p:sp>
      </p:grpSp>
      <p:sp>
        <p:nvSpPr>
          <p:cNvPr id="1916" name="Google Shape;1916;p40"/>
          <p:cNvSpPr txBox="1"/>
          <p:nvPr/>
        </p:nvSpPr>
        <p:spPr>
          <a:xfrm>
            <a:off x="4821817" y="3683504"/>
            <a:ext cx="224121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Proporción de casos con 3 o más criterios </a:t>
            </a:r>
            <a:endParaRPr sz="1200" b="1">
              <a:solidFill>
                <a:schemeClr val="dk1"/>
              </a:solidFill>
              <a:latin typeface="Arial Narrow"/>
              <a:ea typeface="Arial Narrow"/>
              <a:cs typeface="Arial Narrow"/>
              <a:sym typeface="Arial Narrow"/>
            </a:endParaRPr>
          </a:p>
        </p:txBody>
      </p:sp>
      <p:sp>
        <p:nvSpPr>
          <p:cNvPr id="1917" name="Google Shape;1917;p40"/>
          <p:cNvSpPr txBox="1"/>
          <p:nvPr/>
        </p:nvSpPr>
        <p:spPr>
          <a:xfrm>
            <a:off x="5575176" y="4079573"/>
            <a:ext cx="65915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FFC000"/>
                </a:solidFill>
                <a:latin typeface="Arial Narrow"/>
                <a:ea typeface="Arial Narrow"/>
                <a:cs typeface="Arial Narrow"/>
                <a:sym typeface="Arial Narrow"/>
              </a:rPr>
              <a:t>14,9%</a:t>
            </a:r>
            <a:endParaRPr/>
          </a:p>
        </p:txBody>
      </p:sp>
      <p:cxnSp>
        <p:nvCxnSpPr>
          <p:cNvPr id="1918" name="Google Shape;1918;p40"/>
          <p:cNvCxnSpPr/>
          <p:nvPr/>
        </p:nvCxnSpPr>
        <p:spPr>
          <a:xfrm rot="10800000">
            <a:off x="4895020" y="3526058"/>
            <a:ext cx="2154764" cy="0"/>
          </a:xfrm>
          <a:prstGeom prst="straightConnector1">
            <a:avLst/>
          </a:prstGeom>
          <a:noFill/>
          <a:ln w="9525" cap="flat" cmpd="sng">
            <a:solidFill>
              <a:srgbClr val="002060"/>
            </a:solidFill>
            <a:prstDash val="solid"/>
            <a:round/>
            <a:headEnd type="none" w="sm" len="sm"/>
            <a:tailEnd type="oval" w="med" len="med"/>
          </a:ln>
        </p:spPr>
      </p:cxnSp>
      <p:sp>
        <p:nvSpPr>
          <p:cNvPr id="1919" name="Google Shape;1919;p40"/>
          <p:cNvSpPr txBox="1"/>
          <p:nvPr/>
        </p:nvSpPr>
        <p:spPr>
          <a:xfrm>
            <a:off x="4831563" y="2993764"/>
            <a:ext cx="224121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Razón MME</a:t>
            </a:r>
            <a:endParaRPr sz="1200" b="1">
              <a:solidFill>
                <a:schemeClr val="dk1"/>
              </a:solidFill>
              <a:latin typeface="Arial Narrow"/>
              <a:ea typeface="Arial Narrow"/>
              <a:cs typeface="Arial Narrow"/>
              <a:sym typeface="Arial Narrow"/>
            </a:endParaRPr>
          </a:p>
        </p:txBody>
      </p:sp>
      <p:sp>
        <p:nvSpPr>
          <p:cNvPr id="1920" name="Google Shape;1920;p40"/>
          <p:cNvSpPr txBox="1"/>
          <p:nvPr/>
        </p:nvSpPr>
        <p:spPr>
          <a:xfrm>
            <a:off x="5622590" y="3187504"/>
            <a:ext cx="65915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64,4%</a:t>
            </a:r>
            <a:endParaRPr/>
          </a:p>
        </p:txBody>
      </p:sp>
      <p:cxnSp>
        <p:nvCxnSpPr>
          <p:cNvPr id="1921" name="Google Shape;1921;p40"/>
          <p:cNvCxnSpPr/>
          <p:nvPr/>
        </p:nvCxnSpPr>
        <p:spPr>
          <a:xfrm rot="10800000">
            <a:off x="2352285" y="2824177"/>
            <a:ext cx="4667519" cy="7805"/>
          </a:xfrm>
          <a:prstGeom prst="straightConnector1">
            <a:avLst/>
          </a:prstGeom>
          <a:noFill/>
          <a:ln w="9525" cap="flat" cmpd="sng">
            <a:solidFill>
              <a:srgbClr val="002060"/>
            </a:solidFill>
            <a:prstDash val="solid"/>
            <a:round/>
            <a:headEnd type="none" w="sm" len="sm"/>
            <a:tailEnd type="oval" w="med" len="med"/>
          </a:ln>
        </p:spPr>
      </p:cxnSp>
      <p:grpSp>
        <p:nvGrpSpPr>
          <p:cNvPr id="1922" name="Google Shape;1922;p40"/>
          <p:cNvGrpSpPr/>
          <p:nvPr/>
        </p:nvGrpSpPr>
        <p:grpSpPr>
          <a:xfrm>
            <a:off x="3754394" y="5641233"/>
            <a:ext cx="3446504" cy="276999"/>
            <a:chOff x="2448322" y="74775"/>
            <a:chExt cx="3446504" cy="276999"/>
          </a:xfrm>
        </p:grpSpPr>
        <p:sp>
          <p:nvSpPr>
            <p:cNvPr id="1923" name="Google Shape;1923;p4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924" name="Google Shape;1924;p40"/>
            <p:cNvCxnSpPr>
              <a:stCxn id="192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925" name="Google Shape;1925;p4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1926" name="Google Shape;1926;p40"/>
          <p:cNvSpPr/>
          <p:nvPr/>
        </p:nvSpPr>
        <p:spPr>
          <a:xfrm>
            <a:off x="3918671" y="6075468"/>
            <a:ext cx="3158190" cy="30469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El Protocolo fue actualizado en 2022; los casos se reportan con un criterio excepto en sepsis. Se clasifican en relacionados con: -disfunción de órgano, -enfermedad específica, -el manejo.</a:t>
            </a:r>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La notificación es inmediata, desde el momento en que se confirma el diagnóstico. </a:t>
            </a:r>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La notificación </a:t>
            </a:r>
            <a:r>
              <a:rPr lang="es-ES" sz="1200" b="1">
                <a:solidFill>
                  <a:schemeClr val="dk1"/>
                </a:solidFill>
                <a:latin typeface="Arial Narrow"/>
                <a:ea typeface="Arial Narrow"/>
                <a:cs typeface="Arial Narrow"/>
                <a:sym typeface="Arial Narrow"/>
              </a:rPr>
              <a:t>súper inmediata </a:t>
            </a:r>
            <a:r>
              <a:rPr lang="es-ES" sz="1200">
                <a:solidFill>
                  <a:schemeClr val="dk1"/>
                </a:solidFill>
                <a:latin typeface="Arial Narrow"/>
                <a:ea typeface="Arial Narrow"/>
                <a:cs typeface="Arial Narrow"/>
                <a:sym typeface="Arial Narrow"/>
              </a:rPr>
              <a:t>en morbilidad materna extrema está configurada para los casos con al menos uno de los siguientes criterios: -</a:t>
            </a:r>
            <a:r>
              <a:rPr lang="es-ES" sz="1200" b="1">
                <a:solidFill>
                  <a:schemeClr val="dk1"/>
                </a:solidFill>
                <a:latin typeface="Arial Narrow"/>
                <a:ea typeface="Arial Narrow"/>
                <a:cs typeface="Arial Narrow"/>
                <a:sym typeface="Arial Narrow"/>
              </a:rPr>
              <a:t>pre-eclampsia severa, -eclampsia y -hemorragia obstétrica severa.</a:t>
            </a:r>
            <a:endParaRPr sz="1200" b="1">
              <a:solidFill>
                <a:schemeClr val="dk1"/>
              </a:solidFill>
              <a:latin typeface="Arial Narrow"/>
              <a:ea typeface="Arial Narrow"/>
              <a:cs typeface="Arial Narrow"/>
              <a:sym typeface="Arial Narrow"/>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p:txBody>
      </p:sp>
      <p:pic>
        <p:nvPicPr>
          <p:cNvPr id="1927" name="Google Shape;1927;p40"/>
          <p:cNvPicPr preferRelativeResize="0"/>
          <p:nvPr/>
        </p:nvPicPr>
        <p:blipFill rotWithShape="1">
          <a:blip r:embed="rId9">
            <a:alphaModFix/>
          </a:blip>
          <a:srcRect/>
          <a:stretch/>
        </p:blipFill>
        <p:spPr>
          <a:xfrm>
            <a:off x="2243540" y="369523"/>
            <a:ext cx="4893915" cy="2378750"/>
          </a:xfrm>
          <a:prstGeom prst="rect">
            <a:avLst/>
          </a:prstGeom>
          <a:noFill/>
          <a:ln>
            <a:noFill/>
          </a:ln>
        </p:spPr>
      </p:pic>
      <p:cxnSp>
        <p:nvCxnSpPr>
          <p:cNvPr id="1928" name="Google Shape;1928;p40"/>
          <p:cNvCxnSpPr/>
          <p:nvPr/>
        </p:nvCxnSpPr>
        <p:spPr>
          <a:xfrm rot="10800000">
            <a:off x="4902070" y="4426953"/>
            <a:ext cx="2154764" cy="0"/>
          </a:xfrm>
          <a:prstGeom prst="straightConnector1">
            <a:avLst/>
          </a:prstGeom>
          <a:noFill/>
          <a:ln w="9525" cap="flat" cmpd="sng">
            <a:solidFill>
              <a:srgbClr val="002060"/>
            </a:solidFill>
            <a:prstDash val="solid"/>
            <a:round/>
            <a:headEnd type="none" w="sm" len="sm"/>
            <a:tailEnd type="oval" w="med" len="med"/>
          </a:ln>
        </p:spPr>
      </p:cxnSp>
      <p:sp>
        <p:nvSpPr>
          <p:cNvPr id="1929" name="Google Shape;1929;p40"/>
          <p:cNvSpPr txBox="1"/>
          <p:nvPr/>
        </p:nvSpPr>
        <p:spPr>
          <a:xfrm>
            <a:off x="4902982" y="4618195"/>
            <a:ext cx="224121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Índice de letalidad</a:t>
            </a:r>
            <a:endParaRPr sz="1200" b="1">
              <a:solidFill>
                <a:schemeClr val="dk1"/>
              </a:solidFill>
              <a:latin typeface="Arial Narrow"/>
              <a:ea typeface="Arial Narrow"/>
              <a:cs typeface="Arial Narrow"/>
              <a:sym typeface="Arial Narrow"/>
            </a:endParaRPr>
          </a:p>
        </p:txBody>
      </p:sp>
      <p:sp>
        <p:nvSpPr>
          <p:cNvPr id="1930" name="Google Shape;1930;p40"/>
          <p:cNvSpPr txBox="1"/>
          <p:nvPr/>
        </p:nvSpPr>
        <p:spPr>
          <a:xfrm>
            <a:off x="5309292" y="4871409"/>
            <a:ext cx="1428596"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00B050"/>
                </a:solidFill>
                <a:latin typeface="Arial Narrow"/>
                <a:ea typeface="Arial Narrow"/>
                <a:cs typeface="Arial Narrow"/>
                <a:sym typeface="Arial Narrow"/>
              </a:rPr>
              <a:t>0 </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(no muertes maternas)</a:t>
            </a:r>
            <a:endParaRPr sz="1100" b="1">
              <a:solidFill>
                <a:srgbClr val="00B050"/>
              </a:solidFill>
              <a:latin typeface="Arial Narrow"/>
              <a:ea typeface="Arial Narrow"/>
              <a:cs typeface="Arial Narrow"/>
              <a:sym typeface="Arial Narrow"/>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pic>
        <p:nvPicPr>
          <p:cNvPr id="1936" name="Google Shape;1936;p41"/>
          <p:cNvPicPr preferRelativeResize="0"/>
          <p:nvPr/>
        </p:nvPicPr>
        <p:blipFill rotWithShape="1">
          <a:blip r:embed="rId3">
            <a:alphaModFix/>
          </a:blip>
          <a:srcRect/>
          <a:stretch/>
        </p:blipFill>
        <p:spPr>
          <a:xfrm>
            <a:off x="2" y="-16504"/>
            <a:ext cx="2167806" cy="2840682"/>
          </a:xfrm>
          <a:prstGeom prst="rect">
            <a:avLst/>
          </a:prstGeom>
          <a:noFill/>
          <a:ln>
            <a:noFill/>
          </a:ln>
        </p:spPr>
      </p:pic>
      <p:pic>
        <p:nvPicPr>
          <p:cNvPr id="1937" name="Google Shape;1937;p41"/>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1938" name="Google Shape;1938;p41"/>
          <p:cNvSpPr txBox="1"/>
          <p:nvPr/>
        </p:nvSpPr>
        <p:spPr>
          <a:xfrm>
            <a:off x="2241" y="838617"/>
            <a:ext cx="223005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1 - 2023</a:t>
            </a:r>
            <a:endParaRPr sz="1200" b="1">
              <a:solidFill>
                <a:schemeClr val="dk1"/>
              </a:solidFill>
              <a:latin typeface="Arial Narrow"/>
              <a:ea typeface="Arial Narrow"/>
              <a:cs typeface="Arial Narrow"/>
              <a:sym typeface="Arial Narrow"/>
            </a:endParaRPr>
          </a:p>
        </p:txBody>
      </p:sp>
      <p:grpSp>
        <p:nvGrpSpPr>
          <p:cNvPr id="1939" name="Google Shape;1939;p41"/>
          <p:cNvGrpSpPr/>
          <p:nvPr/>
        </p:nvGrpSpPr>
        <p:grpSpPr>
          <a:xfrm>
            <a:off x="179214" y="4211960"/>
            <a:ext cx="1892650" cy="488476"/>
            <a:chOff x="2397524" y="3379972"/>
            <a:chExt cx="4508500" cy="904875"/>
          </a:xfrm>
        </p:grpSpPr>
        <p:pic>
          <p:nvPicPr>
            <p:cNvPr id="1940" name="Google Shape;1940;p41"/>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941" name="Google Shape;1941;p41"/>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18</a:t>
              </a:r>
              <a:endParaRPr sz="2000" b="1">
                <a:solidFill>
                  <a:schemeClr val="dk1"/>
                </a:solidFill>
                <a:latin typeface="Arial Narrow"/>
                <a:ea typeface="Arial Narrow"/>
                <a:cs typeface="Arial Narrow"/>
                <a:sym typeface="Arial Narrow"/>
              </a:endParaRPr>
            </a:p>
          </p:txBody>
        </p:sp>
      </p:grpSp>
      <p:grpSp>
        <p:nvGrpSpPr>
          <p:cNvPr id="1942" name="Google Shape;1942;p41"/>
          <p:cNvGrpSpPr/>
          <p:nvPr/>
        </p:nvGrpSpPr>
        <p:grpSpPr>
          <a:xfrm>
            <a:off x="2448322" y="46529"/>
            <a:ext cx="3446504" cy="276999"/>
            <a:chOff x="2448322" y="74775"/>
            <a:chExt cx="3446504" cy="276999"/>
          </a:xfrm>
        </p:grpSpPr>
        <p:sp>
          <p:nvSpPr>
            <p:cNvPr id="1943" name="Google Shape;1943;p4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944" name="Google Shape;1944;p41"/>
            <p:cNvCxnSpPr>
              <a:stCxn id="194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945" name="Google Shape;1945;p4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946" name="Google Shape;1946;p4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41</a:t>
            </a:r>
            <a:endParaRPr sz="1050" b="1">
              <a:solidFill>
                <a:schemeClr val="dk1"/>
              </a:solidFill>
              <a:latin typeface="Arial Narrow"/>
              <a:ea typeface="Arial Narrow"/>
              <a:cs typeface="Arial Narrow"/>
              <a:sym typeface="Arial Narrow"/>
            </a:endParaRPr>
          </a:p>
        </p:txBody>
      </p:sp>
      <p:sp>
        <p:nvSpPr>
          <p:cNvPr id="1947" name="Google Shape;1947;p41"/>
          <p:cNvSpPr txBox="1">
            <a:spLocks noGrp="1"/>
          </p:cNvSpPr>
          <p:nvPr>
            <p:ph type="ctrTitle"/>
          </p:nvPr>
        </p:nvSpPr>
        <p:spPr>
          <a:xfrm>
            <a:off x="-29713" y="162901"/>
            <a:ext cx="2208885" cy="58477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Mortalidad perinatal y neonatal tardía MPNNT</a:t>
            </a:r>
            <a:endParaRPr sz="1600" b="1">
              <a:solidFill>
                <a:srgbClr val="C00000"/>
              </a:solidFill>
              <a:latin typeface="Arial Narrow"/>
              <a:ea typeface="Arial Narrow"/>
              <a:cs typeface="Arial Narrow"/>
              <a:sym typeface="Arial Narrow"/>
            </a:endParaRPr>
          </a:p>
        </p:txBody>
      </p:sp>
      <p:grpSp>
        <p:nvGrpSpPr>
          <p:cNvPr id="1948" name="Google Shape;1948;p41"/>
          <p:cNvGrpSpPr/>
          <p:nvPr/>
        </p:nvGrpSpPr>
        <p:grpSpPr>
          <a:xfrm>
            <a:off x="4521236" y="4860032"/>
            <a:ext cx="757840" cy="1359035"/>
            <a:chOff x="4830630" y="3075226"/>
            <a:chExt cx="757840" cy="1359035"/>
          </a:xfrm>
        </p:grpSpPr>
        <p:grpSp>
          <p:nvGrpSpPr>
            <p:cNvPr id="1949" name="Google Shape;1949;p41"/>
            <p:cNvGrpSpPr/>
            <p:nvPr/>
          </p:nvGrpSpPr>
          <p:grpSpPr>
            <a:xfrm>
              <a:off x="4830630" y="3554337"/>
              <a:ext cx="757840" cy="879924"/>
              <a:chOff x="5227274" y="1274868"/>
              <a:chExt cx="757840" cy="879924"/>
            </a:xfrm>
          </p:grpSpPr>
          <p:sp>
            <p:nvSpPr>
              <p:cNvPr id="1950" name="Google Shape;1950;p41"/>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1951" name="Google Shape;1951;p41"/>
              <p:cNvSpPr/>
              <p:nvPr/>
            </p:nvSpPr>
            <p:spPr>
              <a:xfrm>
                <a:off x="5227274"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sp>
            <p:nvSpPr>
              <p:cNvPr id="1952" name="Google Shape;1952;p41"/>
              <p:cNvSpPr/>
              <p:nvPr/>
            </p:nvSpPr>
            <p:spPr>
              <a:xfrm>
                <a:off x="5286277" y="1877793"/>
                <a:ext cx="18473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pic>
          <p:nvPicPr>
            <p:cNvPr id="1953" name="Google Shape;1953;p41"/>
            <p:cNvPicPr preferRelativeResize="0"/>
            <p:nvPr/>
          </p:nvPicPr>
          <p:blipFill rotWithShape="1">
            <a:blip r:embed="rId6">
              <a:alphaModFix/>
            </a:blip>
            <a:srcRect l="86761"/>
            <a:stretch/>
          </p:blipFill>
          <p:spPr>
            <a:xfrm>
              <a:off x="4977133" y="3075226"/>
              <a:ext cx="409613" cy="510877"/>
            </a:xfrm>
            <a:prstGeom prst="rect">
              <a:avLst/>
            </a:prstGeom>
            <a:noFill/>
            <a:ln>
              <a:noFill/>
            </a:ln>
          </p:spPr>
        </p:pic>
      </p:grpSp>
      <p:grpSp>
        <p:nvGrpSpPr>
          <p:cNvPr id="1954" name="Google Shape;1954;p41"/>
          <p:cNvGrpSpPr/>
          <p:nvPr/>
        </p:nvGrpSpPr>
        <p:grpSpPr>
          <a:xfrm>
            <a:off x="5540226" y="4886454"/>
            <a:ext cx="1660672" cy="1091421"/>
            <a:chOff x="5476980" y="2996813"/>
            <a:chExt cx="1660672" cy="1091421"/>
          </a:xfrm>
        </p:grpSpPr>
        <p:pic>
          <p:nvPicPr>
            <p:cNvPr id="1955" name="Google Shape;1955;p41"/>
            <p:cNvPicPr preferRelativeResize="0"/>
            <p:nvPr/>
          </p:nvPicPr>
          <p:blipFill rotWithShape="1">
            <a:blip r:embed="rId7">
              <a:alphaModFix/>
            </a:blip>
            <a:srcRect/>
            <a:stretch/>
          </p:blipFill>
          <p:spPr>
            <a:xfrm>
              <a:off x="6140200" y="2996813"/>
              <a:ext cx="503333" cy="457313"/>
            </a:xfrm>
            <a:prstGeom prst="rect">
              <a:avLst/>
            </a:prstGeom>
            <a:noFill/>
            <a:ln>
              <a:noFill/>
            </a:ln>
          </p:spPr>
        </p:pic>
        <p:grpSp>
          <p:nvGrpSpPr>
            <p:cNvPr id="1956" name="Google Shape;1956;p41"/>
            <p:cNvGrpSpPr/>
            <p:nvPr/>
          </p:nvGrpSpPr>
          <p:grpSpPr>
            <a:xfrm>
              <a:off x="5476980" y="3314759"/>
              <a:ext cx="1660672" cy="773475"/>
              <a:chOff x="-303585" y="7072716"/>
              <a:chExt cx="1731490" cy="773475"/>
            </a:xfrm>
          </p:grpSpPr>
          <p:sp>
            <p:nvSpPr>
              <p:cNvPr id="1957" name="Google Shape;1957;p41"/>
              <p:cNvSpPr txBox="1"/>
              <p:nvPr/>
            </p:nvSpPr>
            <p:spPr>
              <a:xfrm>
                <a:off x="-14122" y="7072716"/>
                <a:ext cx="128268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1958" name="Google Shape;1958;p41"/>
              <p:cNvSpPr/>
              <p:nvPr/>
            </p:nvSpPr>
            <p:spPr>
              <a:xfrm>
                <a:off x="-303585" y="7502904"/>
                <a:ext cx="1731490" cy="343287"/>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88% </a:t>
                </a:r>
                <a:r>
                  <a:rPr lang="es-ES" sz="1100" b="1">
                    <a:solidFill>
                      <a:schemeClr val="dk1"/>
                    </a:solidFill>
                    <a:latin typeface="Arial Narrow"/>
                    <a:ea typeface="Arial Narrow"/>
                    <a:cs typeface="Arial Narrow"/>
                    <a:sym typeface="Arial Narrow"/>
                  </a:rPr>
                  <a:t>(16 casos)</a:t>
                </a:r>
                <a:endParaRPr sz="1100" b="1">
                  <a:solidFill>
                    <a:schemeClr val="dk1"/>
                  </a:solidFill>
                  <a:latin typeface="Arial Narrow"/>
                  <a:ea typeface="Arial Narrow"/>
                  <a:cs typeface="Arial Narrow"/>
                  <a:sym typeface="Arial Narrow"/>
                </a:endParaRPr>
              </a:p>
            </p:txBody>
          </p:sp>
        </p:grpSp>
      </p:grpSp>
      <p:pic>
        <p:nvPicPr>
          <p:cNvPr id="1959" name="Google Shape;1959;p41"/>
          <p:cNvPicPr preferRelativeResize="0"/>
          <p:nvPr/>
        </p:nvPicPr>
        <p:blipFill rotWithShape="1">
          <a:blip r:embed="rId8">
            <a:alphaModFix/>
          </a:blip>
          <a:srcRect/>
          <a:stretch/>
        </p:blipFill>
        <p:spPr>
          <a:xfrm>
            <a:off x="493855" y="5517668"/>
            <a:ext cx="933450" cy="751093"/>
          </a:xfrm>
          <a:prstGeom prst="rect">
            <a:avLst/>
          </a:prstGeom>
          <a:noFill/>
          <a:ln>
            <a:noFill/>
          </a:ln>
        </p:spPr>
      </p:pic>
      <p:grpSp>
        <p:nvGrpSpPr>
          <p:cNvPr id="1960" name="Google Shape;1960;p41"/>
          <p:cNvGrpSpPr/>
          <p:nvPr/>
        </p:nvGrpSpPr>
        <p:grpSpPr>
          <a:xfrm>
            <a:off x="125068" y="6272851"/>
            <a:ext cx="1761059" cy="1339363"/>
            <a:chOff x="-33250" y="6948818"/>
            <a:chExt cx="1336174" cy="1222839"/>
          </a:xfrm>
        </p:grpSpPr>
        <p:sp>
          <p:nvSpPr>
            <p:cNvPr id="1961" name="Google Shape;1961;p41"/>
            <p:cNvSpPr txBox="1"/>
            <p:nvPr/>
          </p:nvSpPr>
          <p:spPr>
            <a:xfrm>
              <a:off x="14082" y="69488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1962" name="Google Shape;1962;p41"/>
            <p:cNvSpPr/>
            <p:nvPr/>
          </p:nvSpPr>
          <p:spPr>
            <a:xfrm>
              <a:off x="-33250" y="7240450"/>
              <a:ext cx="1336174" cy="931207"/>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61,1% - 11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33,3% - 6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No afiliado</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5,5% - 1 casos</a:t>
              </a:r>
              <a:endParaRPr sz="1100" b="1">
                <a:solidFill>
                  <a:schemeClr val="dk1"/>
                </a:solidFill>
                <a:latin typeface="Arial Narrow"/>
                <a:ea typeface="Arial Narrow"/>
                <a:cs typeface="Arial Narrow"/>
                <a:sym typeface="Arial Narrow"/>
              </a:endParaRPr>
            </a:p>
          </p:txBody>
        </p:sp>
      </p:grpSp>
      <p:sp>
        <p:nvSpPr>
          <p:cNvPr id="1963" name="Google Shape;1963;p41"/>
          <p:cNvSpPr txBox="1"/>
          <p:nvPr/>
        </p:nvSpPr>
        <p:spPr>
          <a:xfrm>
            <a:off x="0" y="4716016"/>
            <a:ext cx="218073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hubo variación porcentual con respecto al mismo periodo del año anterior. </a:t>
            </a:r>
            <a:endParaRPr sz="1200" b="1">
              <a:solidFill>
                <a:schemeClr val="dk1"/>
              </a:solidFill>
              <a:latin typeface="Arial Narrow"/>
              <a:ea typeface="Arial Narrow"/>
              <a:cs typeface="Arial Narrow"/>
              <a:sym typeface="Arial Narrow"/>
            </a:endParaRPr>
          </a:p>
        </p:txBody>
      </p:sp>
      <p:sp>
        <p:nvSpPr>
          <p:cNvPr id="1964" name="Google Shape;1964;p41"/>
          <p:cNvSpPr/>
          <p:nvPr/>
        </p:nvSpPr>
        <p:spPr>
          <a:xfrm>
            <a:off x="2186603" y="4469505"/>
            <a:ext cx="5020169"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65" name="Google Shape;1965;p41"/>
          <p:cNvGrpSpPr/>
          <p:nvPr/>
        </p:nvGrpSpPr>
        <p:grpSpPr>
          <a:xfrm>
            <a:off x="44269" y="7612216"/>
            <a:ext cx="1832623" cy="1483932"/>
            <a:chOff x="1979044" y="5443169"/>
            <a:chExt cx="1832623" cy="1483932"/>
          </a:xfrm>
        </p:grpSpPr>
        <p:pic>
          <p:nvPicPr>
            <p:cNvPr id="1966" name="Google Shape;1966;p41"/>
            <p:cNvPicPr preferRelativeResize="0"/>
            <p:nvPr/>
          </p:nvPicPr>
          <p:blipFill rotWithShape="1">
            <a:blip r:embed="rId9">
              <a:alphaModFix/>
            </a:blip>
            <a:srcRect/>
            <a:stretch/>
          </p:blipFill>
          <p:spPr>
            <a:xfrm>
              <a:off x="2567526" y="5443169"/>
              <a:ext cx="529058" cy="612280"/>
            </a:xfrm>
            <a:prstGeom prst="rect">
              <a:avLst/>
            </a:prstGeom>
            <a:noFill/>
            <a:ln>
              <a:noFill/>
            </a:ln>
          </p:spPr>
        </p:pic>
        <p:grpSp>
          <p:nvGrpSpPr>
            <p:cNvPr id="1967" name="Google Shape;1967;p41"/>
            <p:cNvGrpSpPr/>
            <p:nvPr/>
          </p:nvGrpSpPr>
          <p:grpSpPr>
            <a:xfrm>
              <a:off x="1979044" y="5875217"/>
              <a:ext cx="1832623" cy="1051884"/>
              <a:chOff x="4697795" y="895031"/>
              <a:chExt cx="1832623" cy="1051884"/>
            </a:xfrm>
          </p:grpSpPr>
          <p:sp>
            <p:nvSpPr>
              <p:cNvPr id="1968" name="Google Shape;1968;p41"/>
              <p:cNvSpPr/>
              <p:nvPr/>
            </p:nvSpPr>
            <p:spPr>
              <a:xfrm>
                <a:off x="4697795" y="1356697"/>
                <a:ext cx="1832623" cy="590218"/>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rgbClr val="7030A0"/>
                    </a:solidFill>
                    <a:latin typeface="Arial Narrow"/>
                    <a:ea typeface="Arial Narrow"/>
                    <a:cs typeface="Arial Narrow"/>
                    <a:sym typeface="Arial Narrow"/>
                  </a:rPr>
                  <a:t>Fetales: </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Ante parto 73% (11) </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 Intra parto 26,6% (4)</a:t>
                </a:r>
                <a:endParaRPr sz="1100" b="1">
                  <a:solidFill>
                    <a:schemeClr val="dk1"/>
                  </a:solidFill>
                  <a:latin typeface="Arial Narrow"/>
                  <a:ea typeface="Arial Narrow"/>
                  <a:cs typeface="Arial Narrow"/>
                  <a:sym typeface="Arial Narrow"/>
                </a:endParaRPr>
              </a:p>
            </p:txBody>
          </p:sp>
          <p:sp>
            <p:nvSpPr>
              <p:cNvPr id="1969" name="Google Shape;1969;p41"/>
              <p:cNvSpPr/>
              <p:nvPr/>
            </p:nvSpPr>
            <p:spPr>
              <a:xfrm>
                <a:off x="4697795" y="895031"/>
                <a:ext cx="18162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Momento de ocurrencia </a:t>
                </a:r>
                <a:endParaRPr/>
              </a:p>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 la muerte</a:t>
                </a:r>
                <a:endParaRPr sz="1200" b="1" u="sng">
                  <a:solidFill>
                    <a:srgbClr val="000000"/>
                  </a:solidFill>
                  <a:latin typeface="Arial Narrow"/>
                  <a:ea typeface="Arial Narrow"/>
                  <a:cs typeface="Arial Narrow"/>
                  <a:sym typeface="Arial Narrow"/>
                </a:endParaRPr>
              </a:p>
            </p:txBody>
          </p:sp>
        </p:grpSp>
      </p:grpSp>
      <p:grpSp>
        <p:nvGrpSpPr>
          <p:cNvPr id="1970" name="Google Shape;1970;p41"/>
          <p:cNvGrpSpPr/>
          <p:nvPr/>
        </p:nvGrpSpPr>
        <p:grpSpPr>
          <a:xfrm>
            <a:off x="2505747" y="4559503"/>
            <a:ext cx="3446504" cy="276999"/>
            <a:chOff x="2448322" y="74775"/>
            <a:chExt cx="3446504" cy="276999"/>
          </a:xfrm>
        </p:grpSpPr>
        <p:sp>
          <p:nvSpPr>
            <p:cNvPr id="1971" name="Google Shape;1971;p4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972" name="Google Shape;1972;p41"/>
            <p:cNvCxnSpPr>
              <a:stCxn id="197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973" name="Google Shape;1973;p4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 e indicadores</a:t>
              </a:r>
              <a:endParaRPr sz="1200" b="1">
                <a:solidFill>
                  <a:schemeClr val="dk1"/>
                </a:solidFill>
                <a:latin typeface="Arial Narrow"/>
                <a:ea typeface="Arial Narrow"/>
                <a:cs typeface="Arial Narrow"/>
                <a:sym typeface="Arial Narrow"/>
              </a:endParaRPr>
            </a:p>
          </p:txBody>
        </p:sp>
      </p:grpSp>
      <p:sp>
        <p:nvSpPr>
          <p:cNvPr id="1974" name="Google Shape;1974;p41"/>
          <p:cNvSpPr txBox="1"/>
          <p:nvPr/>
        </p:nvSpPr>
        <p:spPr>
          <a:xfrm>
            <a:off x="2153639" y="5534526"/>
            <a:ext cx="2241210"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Razón de mortalidad neonatal tardía</a:t>
            </a:r>
            <a:endParaRPr/>
          </a:p>
        </p:txBody>
      </p:sp>
      <p:sp>
        <p:nvSpPr>
          <p:cNvPr id="1975" name="Google Shape;1975;p41"/>
          <p:cNvSpPr txBox="1"/>
          <p:nvPr/>
        </p:nvSpPr>
        <p:spPr>
          <a:xfrm>
            <a:off x="2206193" y="5653861"/>
            <a:ext cx="207166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1,7 muertes por cada 1000 nacidos vivos y muertos (3/1.785) *1000</a:t>
            </a:r>
            <a:endParaRPr sz="1200" b="1">
              <a:solidFill>
                <a:srgbClr val="C00000"/>
              </a:solidFill>
              <a:latin typeface="Arial Narrow"/>
              <a:ea typeface="Arial Narrow"/>
              <a:cs typeface="Arial Narrow"/>
              <a:sym typeface="Arial Narrow"/>
            </a:endParaRPr>
          </a:p>
        </p:txBody>
      </p:sp>
      <p:sp>
        <p:nvSpPr>
          <p:cNvPr id="1976" name="Google Shape;1976;p41"/>
          <p:cNvSpPr txBox="1"/>
          <p:nvPr/>
        </p:nvSpPr>
        <p:spPr>
          <a:xfrm>
            <a:off x="2032035" y="4886454"/>
            <a:ext cx="2241210"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Razón de mortalidad perinatal</a:t>
            </a:r>
            <a:endParaRPr sz="1100" b="1">
              <a:solidFill>
                <a:schemeClr val="dk1"/>
              </a:solidFill>
              <a:latin typeface="Arial Narrow"/>
              <a:ea typeface="Arial Narrow"/>
              <a:cs typeface="Arial Narrow"/>
              <a:sym typeface="Arial Narrow"/>
            </a:endParaRPr>
          </a:p>
        </p:txBody>
      </p:sp>
      <p:sp>
        <p:nvSpPr>
          <p:cNvPr id="1977" name="Google Shape;1977;p41"/>
          <p:cNvSpPr txBox="1"/>
          <p:nvPr/>
        </p:nvSpPr>
        <p:spPr>
          <a:xfrm>
            <a:off x="2279929" y="5005789"/>
            <a:ext cx="191234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8,4 muertes por cada 1000 nacidos vivos y muertos (15/1.785) *1000</a:t>
            </a:r>
            <a:endParaRPr sz="1200" b="1">
              <a:solidFill>
                <a:srgbClr val="C00000"/>
              </a:solidFill>
              <a:latin typeface="Arial Narrow"/>
              <a:ea typeface="Arial Narrow"/>
              <a:cs typeface="Arial Narrow"/>
              <a:sym typeface="Arial Narrow"/>
            </a:endParaRPr>
          </a:p>
        </p:txBody>
      </p:sp>
      <p:pic>
        <p:nvPicPr>
          <p:cNvPr id="1978" name="Google Shape;1978;p41"/>
          <p:cNvPicPr preferRelativeResize="0"/>
          <p:nvPr/>
        </p:nvPicPr>
        <p:blipFill rotWithShape="1">
          <a:blip r:embed="rId10">
            <a:alphaModFix/>
          </a:blip>
          <a:srcRect/>
          <a:stretch/>
        </p:blipFill>
        <p:spPr>
          <a:xfrm>
            <a:off x="2226388" y="1835696"/>
            <a:ext cx="4873074" cy="577550"/>
          </a:xfrm>
          <a:prstGeom prst="rect">
            <a:avLst/>
          </a:prstGeom>
          <a:noFill/>
          <a:ln>
            <a:noFill/>
          </a:ln>
        </p:spPr>
      </p:pic>
      <p:pic>
        <p:nvPicPr>
          <p:cNvPr id="1979" name="Google Shape;1979;p41"/>
          <p:cNvPicPr preferRelativeResize="0"/>
          <p:nvPr/>
        </p:nvPicPr>
        <p:blipFill rotWithShape="1">
          <a:blip r:embed="rId11">
            <a:alphaModFix/>
          </a:blip>
          <a:srcRect/>
          <a:stretch/>
        </p:blipFill>
        <p:spPr>
          <a:xfrm>
            <a:off x="2251078" y="3924906"/>
            <a:ext cx="4852289" cy="575086"/>
          </a:xfrm>
          <a:prstGeom prst="rect">
            <a:avLst/>
          </a:prstGeom>
          <a:noFill/>
          <a:ln>
            <a:noFill/>
          </a:ln>
        </p:spPr>
      </p:pic>
      <p:pic>
        <p:nvPicPr>
          <p:cNvPr id="1980" name="Google Shape;1980;p41"/>
          <p:cNvPicPr preferRelativeResize="0"/>
          <p:nvPr/>
        </p:nvPicPr>
        <p:blipFill rotWithShape="1">
          <a:blip r:embed="rId12">
            <a:alphaModFix/>
          </a:blip>
          <a:srcRect/>
          <a:stretch/>
        </p:blipFill>
        <p:spPr>
          <a:xfrm>
            <a:off x="2461534" y="323528"/>
            <a:ext cx="4214093" cy="1518045"/>
          </a:xfrm>
          <a:prstGeom prst="rect">
            <a:avLst/>
          </a:prstGeom>
          <a:noFill/>
          <a:ln>
            <a:noFill/>
          </a:ln>
        </p:spPr>
      </p:pic>
      <p:pic>
        <p:nvPicPr>
          <p:cNvPr id="1981" name="Google Shape;1981;p41"/>
          <p:cNvPicPr preferRelativeResize="0"/>
          <p:nvPr/>
        </p:nvPicPr>
        <p:blipFill rotWithShape="1">
          <a:blip r:embed="rId13">
            <a:alphaModFix/>
          </a:blip>
          <a:srcRect/>
          <a:stretch/>
        </p:blipFill>
        <p:spPr>
          <a:xfrm>
            <a:off x="2726718" y="2422691"/>
            <a:ext cx="4118353" cy="1475141"/>
          </a:xfrm>
          <a:prstGeom prst="rect">
            <a:avLst/>
          </a:prstGeom>
          <a:noFill/>
          <a:ln>
            <a:noFill/>
          </a:ln>
        </p:spPr>
      </p:pic>
      <p:pic>
        <p:nvPicPr>
          <p:cNvPr id="1982" name="Google Shape;1982;p41"/>
          <p:cNvPicPr preferRelativeResize="0"/>
          <p:nvPr/>
        </p:nvPicPr>
        <p:blipFill rotWithShape="1">
          <a:blip r:embed="rId14">
            <a:alphaModFix/>
          </a:blip>
          <a:srcRect/>
          <a:stretch/>
        </p:blipFill>
        <p:spPr>
          <a:xfrm>
            <a:off x="2590070" y="6300192"/>
            <a:ext cx="4144128" cy="277331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86"/>
        <p:cNvGrpSpPr/>
        <p:nvPr/>
      </p:nvGrpSpPr>
      <p:grpSpPr>
        <a:xfrm>
          <a:off x="0" y="0"/>
          <a:ext cx="0" cy="0"/>
          <a:chOff x="0" y="0"/>
          <a:chExt cx="0" cy="0"/>
        </a:xfrm>
      </p:grpSpPr>
      <p:pic>
        <p:nvPicPr>
          <p:cNvPr id="1987" name="Google Shape;1987;p42"/>
          <p:cNvPicPr preferRelativeResize="0"/>
          <p:nvPr/>
        </p:nvPicPr>
        <p:blipFill rotWithShape="1">
          <a:blip r:embed="rId3">
            <a:alphaModFix/>
          </a:blip>
          <a:srcRect l="59057" t="8806" r="25145"/>
          <a:stretch/>
        </p:blipFill>
        <p:spPr>
          <a:xfrm>
            <a:off x="5189590" y="3979670"/>
            <a:ext cx="486249" cy="502665"/>
          </a:xfrm>
          <a:prstGeom prst="rect">
            <a:avLst/>
          </a:prstGeom>
          <a:noFill/>
          <a:ln>
            <a:noFill/>
          </a:ln>
        </p:spPr>
      </p:pic>
      <p:pic>
        <p:nvPicPr>
          <p:cNvPr id="1988" name="Google Shape;1988;p42"/>
          <p:cNvPicPr preferRelativeResize="0"/>
          <p:nvPr/>
        </p:nvPicPr>
        <p:blipFill rotWithShape="1">
          <a:blip r:embed="rId4">
            <a:alphaModFix/>
          </a:blip>
          <a:srcRect/>
          <a:stretch/>
        </p:blipFill>
        <p:spPr>
          <a:xfrm>
            <a:off x="-11287" y="-32726"/>
            <a:ext cx="2192018" cy="2856904"/>
          </a:xfrm>
          <a:prstGeom prst="rect">
            <a:avLst/>
          </a:prstGeom>
          <a:noFill/>
          <a:ln>
            <a:noFill/>
          </a:ln>
        </p:spPr>
      </p:pic>
      <p:pic>
        <p:nvPicPr>
          <p:cNvPr id="1989" name="Google Shape;1989;p42"/>
          <p:cNvPicPr preferRelativeResize="0"/>
          <p:nvPr/>
        </p:nvPicPr>
        <p:blipFill rotWithShape="1">
          <a:blip r:embed="rId5">
            <a:alphaModFix/>
          </a:blip>
          <a:srcRect t="51431"/>
          <a:stretch/>
        </p:blipFill>
        <p:spPr>
          <a:xfrm>
            <a:off x="0" y="2824178"/>
            <a:ext cx="2180731" cy="2724869"/>
          </a:xfrm>
          <a:prstGeom prst="rect">
            <a:avLst/>
          </a:prstGeom>
          <a:noFill/>
          <a:ln>
            <a:noFill/>
          </a:ln>
        </p:spPr>
      </p:pic>
      <p:sp>
        <p:nvSpPr>
          <p:cNvPr id="1990" name="Google Shape;1990;p42"/>
          <p:cNvSpPr txBox="1"/>
          <p:nvPr/>
        </p:nvSpPr>
        <p:spPr>
          <a:xfrm>
            <a:off x="-11287" y="766609"/>
            <a:ext cx="217909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1 - 2023</a:t>
            </a:r>
            <a:endParaRPr sz="1200" b="1">
              <a:solidFill>
                <a:schemeClr val="dk1"/>
              </a:solidFill>
              <a:latin typeface="Arial Narrow"/>
              <a:ea typeface="Arial Narrow"/>
              <a:cs typeface="Arial Narrow"/>
              <a:sym typeface="Arial Narrow"/>
            </a:endParaRPr>
          </a:p>
        </p:txBody>
      </p:sp>
      <p:grpSp>
        <p:nvGrpSpPr>
          <p:cNvPr id="1991" name="Google Shape;1991;p42"/>
          <p:cNvGrpSpPr/>
          <p:nvPr/>
        </p:nvGrpSpPr>
        <p:grpSpPr>
          <a:xfrm>
            <a:off x="179214" y="4211960"/>
            <a:ext cx="1892650" cy="488476"/>
            <a:chOff x="2397524" y="3379972"/>
            <a:chExt cx="4508500" cy="904875"/>
          </a:xfrm>
        </p:grpSpPr>
        <p:pic>
          <p:nvPicPr>
            <p:cNvPr id="1992" name="Google Shape;1992;p42"/>
            <p:cNvPicPr preferRelativeResize="0"/>
            <p:nvPr/>
          </p:nvPicPr>
          <p:blipFill rotWithShape="1">
            <a:blip r:embed="rId6">
              <a:alphaModFix/>
            </a:blip>
            <a:srcRect/>
            <a:stretch/>
          </p:blipFill>
          <p:spPr>
            <a:xfrm>
              <a:off x="2397524" y="3379972"/>
              <a:ext cx="4508500" cy="904875"/>
            </a:xfrm>
            <a:prstGeom prst="rect">
              <a:avLst/>
            </a:prstGeom>
            <a:noFill/>
            <a:ln>
              <a:noFill/>
            </a:ln>
          </p:spPr>
        </p:pic>
        <p:sp>
          <p:nvSpPr>
            <p:cNvPr id="1993" name="Google Shape;1993;p42"/>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30</a:t>
              </a:r>
              <a:endParaRPr sz="2000" b="1">
                <a:solidFill>
                  <a:schemeClr val="dk1"/>
                </a:solidFill>
                <a:latin typeface="Arial Narrow"/>
                <a:ea typeface="Arial Narrow"/>
                <a:cs typeface="Arial Narrow"/>
                <a:sym typeface="Arial Narrow"/>
              </a:endParaRPr>
            </a:p>
          </p:txBody>
        </p:sp>
      </p:grpSp>
      <p:sp>
        <p:nvSpPr>
          <p:cNvPr id="1994" name="Google Shape;1994;p42"/>
          <p:cNvSpPr txBox="1"/>
          <p:nvPr/>
        </p:nvSpPr>
        <p:spPr>
          <a:xfrm>
            <a:off x="0" y="4716016"/>
            <a:ext cx="218073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r>
              <a:rPr lang="es-ES" sz="1200" b="1">
                <a:solidFill>
                  <a:srgbClr val="00B050"/>
                </a:solidFill>
                <a:latin typeface="Arial Narrow"/>
                <a:ea typeface="Arial Narrow"/>
                <a:cs typeface="Arial Narrow"/>
                <a:sym typeface="Arial Narrow"/>
              </a:rPr>
              <a:t>disminuyo  en un 34%</a:t>
            </a:r>
            <a:endParaRPr sz="1200" b="1">
              <a:solidFill>
                <a:srgbClr val="00B050"/>
              </a:solidFill>
              <a:latin typeface="Arial Narrow"/>
              <a:ea typeface="Arial Narrow"/>
              <a:cs typeface="Arial Narrow"/>
              <a:sym typeface="Arial Narrow"/>
            </a:endParaRPr>
          </a:p>
        </p:txBody>
      </p:sp>
      <p:grpSp>
        <p:nvGrpSpPr>
          <p:cNvPr id="1995" name="Google Shape;1995;p42"/>
          <p:cNvGrpSpPr/>
          <p:nvPr/>
        </p:nvGrpSpPr>
        <p:grpSpPr>
          <a:xfrm>
            <a:off x="2448322" y="74775"/>
            <a:ext cx="3446504" cy="276999"/>
            <a:chOff x="2448322" y="74775"/>
            <a:chExt cx="3446504" cy="276999"/>
          </a:xfrm>
        </p:grpSpPr>
        <p:sp>
          <p:nvSpPr>
            <p:cNvPr id="1996" name="Google Shape;1996;p4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997" name="Google Shape;1997;p42"/>
            <p:cNvCxnSpPr>
              <a:stCxn id="199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998" name="Google Shape;1998;p4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999" name="Google Shape;1999;p4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42</a:t>
            </a:r>
            <a:endParaRPr sz="1050" b="1">
              <a:solidFill>
                <a:schemeClr val="dk1"/>
              </a:solidFill>
              <a:latin typeface="Arial Narrow"/>
              <a:ea typeface="Arial Narrow"/>
              <a:cs typeface="Arial Narrow"/>
              <a:sym typeface="Arial Narrow"/>
            </a:endParaRPr>
          </a:p>
        </p:txBody>
      </p:sp>
      <p:sp>
        <p:nvSpPr>
          <p:cNvPr id="2000" name="Google Shape;2000;p42"/>
          <p:cNvSpPr txBox="1">
            <a:spLocks noGrp="1"/>
          </p:cNvSpPr>
          <p:nvPr>
            <p:ph type="ctrTitle"/>
          </p:nvPr>
        </p:nvSpPr>
        <p:spPr>
          <a:xfrm>
            <a:off x="-29713" y="101346"/>
            <a:ext cx="2208885" cy="707886"/>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Sífilis Gestacional SG</a:t>
            </a:r>
            <a:endParaRPr/>
          </a:p>
        </p:txBody>
      </p:sp>
      <p:pic>
        <p:nvPicPr>
          <p:cNvPr id="2001" name="Google Shape;2001;p42"/>
          <p:cNvPicPr preferRelativeResize="0"/>
          <p:nvPr/>
        </p:nvPicPr>
        <p:blipFill rotWithShape="1">
          <a:blip r:embed="rId7">
            <a:alphaModFix/>
          </a:blip>
          <a:srcRect/>
          <a:stretch/>
        </p:blipFill>
        <p:spPr>
          <a:xfrm>
            <a:off x="2507697" y="3843931"/>
            <a:ext cx="739835" cy="605319"/>
          </a:xfrm>
          <a:prstGeom prst="rect">
            <a:avLst/>
          </a:prstGeom>
          <a:noFill/>
          <a:ln>
            <a:noFill/>
          </a:ln>
        </p:spPr>
      </p:pic>
      <p:grpSp>
        <p:nvGrpSpPr>
          <p:cNvPr id="2002" name="Google Shape;2002;p42"/>
          <p:cNvGrpSpPr/>
          <p:nvPr/>
        </p:nvGrpSpPr>
        <p:grpSpPr>
          <a:xfrm>
            <a:off x="2121823" y="4366965"/>
            <a:ext cx="1475707" cy="1125647"/>
            <a:chOff x="-14122" y="7072716"/>
            <a:chExt cx="1229607" cy="972579"/>
          </a:xfrm>
        </p:grpSpPr>
        <p:sp>
          <p:nvSpPr>
            <p:cNvPr id="2003" name="Google Shape;2003;p42"/>
            <p:cNvSpPr txBox="1"/>
            <p:nvPr/>
          </p:nvSpPr>
          <p:spPr>
            <a:xfrm>
              <a:off x="-14122" y="7072716"/>
              <a:ext cx="1229607" cy="219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Área de residencia</a:t>
              </a:r>
              <a:endParaRPr sz="1050" b="1" u="sng">
                <a:solidFill>
                  <a:schemeClr val="dk1"/>
                </a:solidFill>
                <a:latin typeface="Arial Narrow"/>
                <a:ea typeface="Arial Narrow"/>
                <a:cs typeface="Arial Narrow"/>
                <a:sym typeface="Arial Narrow"/>
              </a:endParaRPr>
            </a:p>
          </p:txBody>
        </p:sp>
        <p:sp>
          <p:nvSpPr>
            <p:cNvPr id="2004" name="Google Shape;2004;p42"/>
            <p:cNvSpPr/>
            <p:nvPr/>
          </p:nvSpPr>
          <p:spPr>
            <a:xfrm>
              <a:off x="137916" y="7295136"/>
              <a:ext cx="980978" cy="750159"/>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Cabecera 100% (30)</a:t>
              </a:r>
              <a:endParaRPr/>
            </a:p>
            <a:p>
              <a:pPr marL="0" marR="0" lvl="0" indent="0" algn="ctr" rtl="0">
                <a:spcBef>
                  <a:spcPts val="0"/>
                </a:spcBef>
                <a:spcAft>
                  <a:spcPts val="0"/>
                </a:spcAft>
                <a:buNone/>
              </a:pPr>
              <a:endParaRPr sz="105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Rural </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0</a:t>
              </a:r>
              <a:endParaRPr sz="1200" b="1">
                <a:solidFill>
                  <a:schemeClr val="dk1"/>
                </a:solidFill>
                <a:latin typeface="Arial Narrow"/>
                <a:ea typeface="Arial Narrow"/>
                <a:cs typeface="Arial Narrow"/>
                <a:sym typeface="Arial Narrow"/>
              </a:endParaRPr>
            </a:p>
          </p:txBody>
        </p:sp>
      </p:grpSp>
      <p:pic>
        <p:nvPicPr>
          <p:cNvPr id="2005" name="Google Shape;2005;p42"/>
          <p:cNvPicPr preferRelativeResize="0"/>
          <p:nvPr/>
        </p:nvPicPr>
        <p:blipFill rotWithShape="1">
          <a:blip r:embed="rId8">
            <a:alphaModFix/>
          </a:blip>
          <a:srcRect/>
          <a:stretch/>
        </p:blipFill>
        <p:spPr>
          <a:xfrm>
            <a:off x="3725404" y="3832056"/>
            <a:ext cx="751217" cy="597908"/>
          </a:xfrm>
          <a:prstGeom prst="rect">
            <a:avLst/>
          </a:prstGeom>
          <a:noFill/>
          <a:ln>
            <a:noFill/>
          </a:ln>
        </p:spPr>
      </p:pic>
      <p:grpSp>
        <p:nvGrpSpPr>
          <p:cNvPr id="2006" name="Google Shape;2006;p42"/>
          <p:cNvGrpSpPr/>
          <p:nvPr/>
        </p:nvGrpSpPr>
        <p:grpSpPr>
          <a:xfrm>
            <a:off x="3411381" y="4348745"/>
            <a:ext cx="1475706" cy="1129832"/>
            <a:chOff x="-14122" y="7072716"/>
            <a:chExt cx="1229607" cy="1347068"/>
          </a:xfrm>
        </p:grpSpPr>
        <p:sp>
          <p:nvSpPr>
            <p:cNvPr id="2007" name="Google Shape;2007;p42"/>
            <p:cNvSpPr txBox="1"/>
            <p:nvPr/>
          </p:nvSpPr>
          <p:spPr>
            <a:xfrm>
              <a:off x="-14122" y="7072716"/>
              <a:ext cx="1229607" cy="3119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Afiliación al SGSS</a:t>
              </a:r>
              <a:endParaRPr sz="1050" b="1" u="sng">
                <a:solidFill>
                  <a:schemeClr val="dk1"/>
                </a:solidFill>
                <a:latin typeface="Arial Narrow"/>
                <a:ea typeface="Arial Narrow"/>
                <a:cs typeface="Arial Narrow"/>
                <a:sym typeface="Arial Narrow"/>
              </a:endParaRPr>
            </a:p>
          </p:txBody>
        </p:sp>
        <p:sp>
          <p:nvSpPr>
            <p:cNvPr id="2008" name="Google Shape;2008;p42"/>
            <p:cNvSpPr/>
            <p:nvPr/>
          </p:nvSpPr>
          <p:spPr>
            <a:xfrm>
              <a:off x="177666" y="7363318"/>
              <a:ext cx="804648" cy="1056466"/>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Subsidiado 46% (14)</a:t>
              </a:r>
              <a:endParaRPr/>
            </a:p>
            <a:p>
              <a:pPr marL="0" marR="0" lvl="0" indent="0" algn="ctr" rtl="0">
                <a:spcBef>
                  <a:spcPts val="0"/>
                </a:spcBef>
                <a:spcAft>
                  <a:spcPts val="0"/>
                </a:spcAft>
                <a:buNone/>
              </a:pPr>
              <a:endParaRPr sz="105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No afiliadas 16,6% (5)</a:t>
              </a:r>
              <a:endParaRPr sz="1200" b="1">
                <a:solidFill>
                  <a:schemeClr val="dk1"/>
                </a:solidFill>
                <a:latin typeface="Arial Narrow"/>
                <a:ea typeface="Arial Narrow"/>
                <a:cs typeface="Arial Narrow"/>
                <a:sym typeface="Arial Narrow"/>
              </a:endParaRPr>
            </a:p>
          </p:txBody>
        </p:sp>
      </p:grpSp>
      <p:grpSp>
        <p:nvGrpSpPr>
          <p:cNvPr id="2009" name="Google Shape;2009;p42"/>
          <p:cNvGrpSpPr/>
          <p:nvPr/>
        </p:nvGrpSpPr>
        <p:grpSpPr>
          <a:xfrm>
            <a:off x="4783707" y="4809992"/>
            <a:ext cx="1069524" cy="690771"/>
            <a:chOff x="3744466" y="1160332"/>
            <a:chExt cx="1174540" cy="823587"/>
          </a:xfrm>
        </p:grpSpPr>
        <p:sp>
          <p:nvSpPr>
            <p:cNvPr id="2010" name="Google Shape;2010;p42"/>
            <p:cNvSpPr/>
            <p:nvPr/>
          </p:nvSpPr>
          <p:spPr>
            <a:xfrm>
              <a:off x="3957784" y="1465903"/>
              <a:ext cx="804183" cy="518016"/>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a:t>
              </a:r>
              <a:endParaRPr sz="1200" b="1">
                <a:solidFill>
                  <a:schemeClr val="dk1"/>
                </a:solidFill>
                <a:latin typeface="Arial Narrow"/>
                <a:ea typeface="Arial Narrow"/>
                <a:cs typeface="Arial Narrow"/>
                <a:sym typeface="Arial Narrow"/>
              </a:endParaRPr>
            </a:p>
          </p:txBody>
        </p:sp>
        <p:sp>
          <p:nvSpPr>
            <p:cNvPr id="2011" name="Google Shape;2011;p42"/>
            <p:cNvSpPr/>
            <p:nvPr/>
          </p:nvSpPr>
          <p:spPr>
            <a:xfrm>
              <a:off x="3744466" y="1160332"/>
              <a:ext cx="1174540" cy="3119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u="sng">
                  <a:solidFill>
                    <a:schemeClr val="dk1"/>
                  </a:solidFill>
                  <a:latin typeface="Arial Narrow"/>
                  <a:ea typeface="Arial Narrow"/>
                  <a:cs typeface="Arial Narrow"/>
                  <a:sym typeface="Arial Narrow"/>
                </a:rPr>
                <a:t>Afrocolombiano</a:t>
              </a:r>
              <a:endParaRPr sz="1050" b="1" u="sng">
                <a:solidFill>
                  <a:srgbClr val="000000"/>
                </a:solidFill>
                <a:latin typeface="Arial Narrow"/>
                <a:ea typeface="Arial Narrow"/>
                <a:cs typeface="Arial Narrow"/>
                <a:sym typeface="Arial Narrow"/>
              </a:endParaRPr>
            </a:p>
          </p:txBody>
        </p:sp>
      </p:grpSp>
      <p:sp>
        <p:nvSpPr>
          <p:cNvPr id="2012" name="Google Shape;2012;p42"/>
          <p:cNvSpPr/>
          <p:nvPr/>
        </p:nvSpPr>
        <p:spPr>
          <a:xfrm>
            <a:off x="2199157" y="2522162"/>
            <a:ext cx="5020167"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13" name="Google Shape;2013;p42"/>
          <p:cNvGrpSpPr/>
          <p:nvPr/>
        </p:nvGrpSpPr>
        <p:grpSpPr>
          <a:xfrm>
            <a:off x="2256412" y="2630806"/>
            <a:ext cx="3495056" cy="288137"/>
            <a:chOff x="2448322" y="-863285"/>
            <a:chExt cx="3495056" cy="288137"/>
          </a:xfrm>
        </p:grpSpPr>
        <p:sp>
          <p:nvSpPr>
            <p:cNvPr id="2014" name="Google Shape;2014;p42"/>
            <p:cNvSpPr/>
            <p:nvPr/>
          </p:nvSpPr>
          <p:spPr>
            <a:xfrm>
              <a:off x="2448322" y="-836758"/>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15" name="Google Shape;2015;p42"/>
            <p:cNvCxnSpPr>
              <a:stCxn id="2014" idx="6"/>
            </p:cNvCxnSpPr>
            <p:nvPr/>
          </p:nvCxnSpPr>
          <p:spPr>
            <a:xfrm>
              <a:off x="2736354" y="-705953"/>
              <a:ext cx="648000" cy="0"/>
            </a:xfrm>
            <a:prstGeom prst="straightConnector1">
              <a:avLst/>
            </a:prstGeom>
            <a:noFill/>
            <a:ln w="28575" cap="flat" cmpd="sng">
              <a:solidFill>
                <a:srgbClr val="C00000"/>
              </a:solidFill>
              <a:prstDash val="solid"/>
              <a:round/>
              <a:headEnd type="none" w="sm" len="sm"/>
              <a:tailEnd type="none" w="sm" len="sm"/>
            </a:ln>
          </p:spPr>
        </p:cxnSp>
        <p:sp>
          <p:nvSpPr>
            <p:cNvPr id="2016" name="Google Shape;2016;p42"/>
            <p:cNvSpPr txBox="1"/>
            <p:nvPr/>
          </p:nvSpPr>
          <p:spPr>
            <a:xfrm>
              <a:off x="3351090" y="-86328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grpSp>
        <p:nvGrpSpPr>
          <p:cNvPr id="2017" name="Google Shape;2017;p42"/>
          <p:cNvGrpSpPr/>
          <p:nvPr/>
        </p:nvGrpSpPr>
        <p:grpSpPr>
          <a:xfrm>
            <a:off x="6143346" y="4809992"/>
            <a:ext cx="818862" cy="698112"/>
            <a:chOff x="2507826" y="3203848"/>
            <a:chExt cx="874090" cy="698112"/>
          </a:xfrm>
        </p:grpSpPr>
        <p:sp>
          <p:nvSpPr>
            <p:cNvPr id="2018" name="Google Shape;2018;p42"/>
            <p:cNvSpPr/>
            <p:nvPr/>
          </p:nvSpPr>
          <p:spPr>
            <a:xfrm>
              <a:off x="2507826" y="3472120"/>
              <a:ext cx="874090" cy="4298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20% </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(6)</a:t>
              </a:r>
              <a:endParaRPr sz="1100" b="1">
                <a:solidFill>
                  <a:schemeClr val="dk1"/>
                </a:solidFill>
                <a:latin typeface="Arial Narrow"/>
                <a:ea typeface="Arial Narrow"/>
                <a:cs typeface="Arial Narrow"/>
                <a:sym typeface="Arial Narrow"/>
              </a:endParaRPr>
            </a:p>
          </p:txBody>
        </p:sp>
        <p:sp>
          <p:nvSpPr>
            <p:cNvPr id="2019" name="Google Shape;2019;p42"/>
            <p:cNvSpPr/>
            <p:nvPr/>
          </p:nvSpPr>
          <p:spPr>
            <a:xfrm>
              <a:off x="2595947" y="3203848"/>
              <a:ext cx="665567"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u="sng">
                  <a:solidFill>
                    <a:schemeClr val="dk1"/>
                  </a:solidFill>
                  <a:latin typeface="Arial Narrow"/>
                  <a:ea typeface="Arial Narrow"/>
                  <a:cs typeface="Arial Narrow"/>
                  <a:sym typeface="Arial Narrow"/>
                </a:rPr>
                <a:t>Migrante</a:t>
              </a:r>
              <a:endParaRPr sz="1100" b="1" u="sng">
                <a:solidFill>
                  <a:srgbClr val="000000"/>
                </a:solidFill>
                <a:latin typeface="Arial Narrow"/>
                <a:ea typeface="Arial Narrow"/>
                <a:cs typeface="Arial Narrow"/>
                <a:sym typeface="Arial Narrow"/>
              </a:endParaRPr>
            </a:p>
          </p:txBody>
        </p:sp>
      </p:grpSp>
      <p:pic>
        <p:nvPicPr>
          <p:cNvPr id="2020" name="Google Shape;2020;p42"/>
          <p:cNvPicPr preferRelativeResize="0"/>
          <p:nvPr/>
        </p:nvPicPr>
        <p:blipFill rotWithShape="1">
          <a:blip r:embed="rId9">
            <a:alphaModFix/>
          </a:blip>
          <a:srcRect/>
          <a:stretch/>
        </p:blipFill>
        <p:spPr>
          <a:xfrm>
            <a:off x="6486050" y="3935883"/>
            <a:ext cx="414384" cy="478515"/>
          </a:xfrm>
          <a:prstGeom prst="rect">
            <a:avLst/>
          </a:prstGeom>
          <a:noFill/>
          <a:ln>
            <a:noFill/>
          </a:ln>
        </p:spPr>
      </p:pic>
      <p:pic>
        <p:nvPicPr>
          <p:cNvPr id="2021" name="Google Shape;2021;p42"/>
          <p:cNvPicPr preferRelativeResize="0"/>
          <p:nvPr/>
        </p:nvPicPr>
        <p:blipFill rotWithShape="1">
          <a:blip r:embed="rId10">
            <a:alphaModFix/>
          </a:blip>
          <a:srcRect/>
          <a:stretch/>
        </p:blipFill>
        <p:spPr>
          <a:xfrm>
            <a:off x="2200302" y="382023"/>
            <a:ext cx="4924985" cy="2035226"/>
          </a:xfrm>
          <a:prstGeom prst="rect">
            <a:avLst/>
          </a:prstGeom>
          <a:noFill/>
          <a:ln>
            <a:noFill/>
          </a:ln>
        </p:spPr>
      </p:pic>
      <p:sp>
        <p:nvSpPr>
          <p:cNvPr id="2022" name="Google Shape;2022;p42"/>
          <p:cNvSpPr txBox="1"/>
          <p:nvPr/>
        </p:nvSpPr>
        <p:spPr>
          <a:xfrm>
            <a:off x="2256412" y="3096963"/>
            <a:ext cx="3287128"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Prevalencia de sífilis gestacional:  </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16,8 por mil n.v. mas mortinatos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(30 casos por 1770 n.v. y 16 mortinatos) </a:t>
            </a:r>
            <a:endParaRPr sz="1100" b="1">
              <a:solidFill>
                <a:schemeClr val="dk1"/>
              </a:solidFill>
              <a:latin typeface="Arial Narrow"/>
              <a:ea typeface="Arial Narrow"/>
              <a:cs typeface="Arial Narrow"/>
              <a:sym typeface="Arial Narrow"/>
            </a:endParaRPr>
          </a:p>
        </p:txBody>
      </p:sp>
      <p:pic>
        <p:nvPicPr>
          <p:cNvPr id="2023" name="Google Shape;2023;p42"/>
          <p:cNvPicPr preferRelativeResize="0"/>
          <p:nvPr/>
        </p:nvPicPr>
        <p:blipFill rotWithShape="1">
          <a:blip r:embed="rId11">
            <a:alphaModFix/>
          </a:blip>
          <a:srcRect/>
          <a:stretch/>
        </p:blipFill>
        <p:spPr>
          <a:xfrm>
            <a:off x="3663847" y="5770622"/>
            <a:ext cx="3514725" cy="1076325"/>
          </a:xfrm>
          <a:prstGeom prst="rect">
            <a:avLst/>
          </a:prstGeom>
          <a:noFill/>
          <a:ln>
            <a:noFill/>
          </a:ln>
        </p:spPr>
      </p:pic>
      <p:pic>
        <p:nvPicPr>
          <p:cNvPr id="2024" name="Google Shape;2024;p42"/>
          <p:cNvPicPr preferRelativeResize="0"/>
          <p:nvPr/>
        </p:nvPicPr>
        <p:blipFill rotWithShape="1">
          <a:blip r:embed="rId12">
            <a:alphaModFix/>
          </a:blip>
          <a:srcRect/>
          <a:stretch/>
        </p:blipFill>
        <p:spPr>
          <a:xfrm>
            <a:off x="17484" y="5770622"/>
            <a:ext cx="3667559" cy="32658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28"/>
        <p:cNvGrpSpPr/>
        <p:nvPr/>
      </p:nvGrpSpPr>
      <p:grpSpPr>
        <a:xfrm>
          <a:off x="0" y="0"/>
          <a:ext cx="0" cy="0"/>
          <a:chOff x="0" y="0"/>
          <a:chExt cx="0" cy="0"/>
        </a:xfrm>
      </p:grpSpPr>
      <p:pic>
        <p:nvPicPr>
          <p:cNvPr id="2029" name="Google Shape;2029;p43"/>
          <p:cNvPicPr preferRelativeResize="0"/>
          <p:nvPr/>
        </p:nvPicPr>
        <p:blipFill rotWithShape="1">
          <a:blip r:embed="rId3">
            <a:alphaModFix/>
          </a:blip>
          <a:srcRect/>
          <a:stretch/>
        </p:blipFill>
        <p:spPr>
          <a:xfrm>
            <a:off x="-15289" y="-29810"/>
            <a:ext cx="2183097" cy="2853988"/>
          </a:xfrm>
          <a:prstGeom prst="rect">
            <a:avLst/>
          </a:prstGeom>
          <a:noFill/>
          <a:ln>
            <a:noFill/>
          </a:ln>
        </p:spPr>
      </p:pic>
      <p:pic>
        <p:nvPicPr>
          <p:cNvPr id="2030" name="Google Shape;2030;p43"/>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2031" name="Google Shape;2031;p43"/>
          <p:cNvSpPr txBox="1"/>
          <p:nvPr/>
        </p:nvSpPr>
        <p:spPr>
          <a:xfrm>
            <a:off x="-15289" y="766609"/>
            <a:ext cx="2183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1 - 2023</a:t>
            </a:r>
            <a:endParaRPr sz="1200" b="1">
              <a:solidFill>
                <a:schemeClr val="dk1"/>
              </a:solidFill>
              <a:latin typeface="Arial Narrow"/>
              <a:ea typeface="Arial Narrow"/>
              <a:cs typeface="Arial Narrow"/>
              <a:sym typeface="Arial Narrow"/>
            </a:endParaRPr>
          </a:p>
        </p:txBody>
      </p:sp>
      <p:grpSp>
        <p:nvGrpSpPr>
          <p:cNvPr id="2032" name="Google Shape;2032;p43"/>
          <p:cNvGrpSpPr/>
          <p:nvPr/>
        </p:nvGrpSpPr>
        <p:grpSpPr>
          <a:xfrm>
            <a:off x="179214" y="4211960"/>
            <a:ext cx="1892650" cy="488476"/>
            <a:chOff x="2397524" y="3379972"/>
            <a:chExt cx="4508500" cy="904875"/>
          </a:xfrm>
        </p:grpSpPr>
        <p:pic>
          <p:nvPicPr>
            <p:cNvPr id="2033" name="Google Shape;2033;p43"/>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034" name="Google Shape;2034;p43"/>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1</a:t>
              </a:r>
              <a:endParaRPr sz="2000" b="1">
                <a:solidFill>
                  <a:schemeClr val="dk1"/>
                </a:solidFill>
                <a:latin typeface="Arial Narrow"/>
                <a:ea typeface="Arial Narrow"/>
                <a:cs typeface="Arial Narrow"/>
                <a:sym typeface="Arial Narrow"/>
              </a:endParaRPr>
            </a:p>
          </p:txBody>
        </p:sp>
      </p:grpSp>
      <p:sp>
        <p:nvSpPr>
          <p:cNvPr id="2035" name="Google Shape;2035;p43"/>
          <p:cNvSpPr txBox="1"/>
          <p:nvPr/>
        </p:nvSpPr>
        <p:spPr>
          <a:xfrm>
            <a:off x="0" y="4716016"/>
            <a:ext cx="218073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a:t>
            </a:r>
            <a:r>
              <a:rPr lang="es-ES" sz="1200" b="1">
                <a:solidFill>
                  <a:srgbClr val="FF0000"/>
                </a:solidFill>
                <a:latin typeface="Arial Narrow"/>
                <a:ea typeface="Arial Narrow"/>
                <a:cs typeface="Arial Narrow"/>
                <a:sym typeface="Arial Narrow"/>
              </a:rPr>
              <a:t> </a:t>
            </a:r>
            <a:r>
              <a:rPr lang="es-ES" sz="1200" b="1">
                <a:solidFill>
                  <a:srgbClr val="00B050"/>
                </a:solidFill>
                <a:latin typeface="Arial Narrow"/>
                <a:ea typeface="Arial Narrow"/>
                <a:cs typeface="Arial Narrow"/>
                <a:sym typeface="Arial Narrow"/>
              </a:rPr>
              <a:t>disminución del 88%</a:t>
            </a:r>
            <a:endParaRPr sz="1200" b="1">
              <a:solidFill>
                <a:srgbClr val="00B050"/>
              </a:solidFill>
              <a:latin typeface="Arial Narrow"/>
              <a:ea typeface="Arial Narrow"/>
              <a:cs typeface="Arial Narrow"/>
              <a:sym typeface="Arial Narrow"/>
            </a:endParaRPr>
          </a:p>
        </p:txBody>
      </p:sp>
      <p:grpSp>
        <p:nvGrpSpPr>
          <p:cNvPr id="2036" name="Google Shape;2036;p43"/>
          <p:cNvGrpSpPr/>
          <p:nvPr/>
        </p:nvGrpSpPr>
        <p:grpSpPr>
          <a:xfrm>
            <a:off x="2448322" y="35496"/>
            <a:ext cx="3446504" cy="316278"/>
            <a:chOff x="2448322" y="35496"/>
            <a:chExt cx="3446504" cy="316278"/>
          </a:xfrm>
        </p:grpSpPr>
        <p:sp>
          <p:nvSpPr>
            <p:cNvPr id="2037" name="Google Shape;2037;p43"/>
            <p:cNvSpPr/>
            <p:nvPr/>
          </p:nvSpPr>
          <p:spPr>
            <a:xfrm>
              <a:off x="2448322" y="35496"/>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38" name="Google Shape;2038;p43"/>
            <p:cNvCxnSpPr>
              <a:stCxn id="2037" idx="6"/>
            </p:cNvCxnSpPr>
            <p:nvPr/>
          </p:nvCxnSpPr>
          <p:spPr>
            <a:xfrm>
              <a:off x="2736354" y="166301"/>
              <a:ext cx="648000" cy="0"/>
            </a:xfrm>
            <a:prstGeom prst="straightConnector1">
              <a:avLst/>
            </a:prstGeom>
            <a:noFill/>
            <a:ln w="28575" cap="flat" cmpd="sng">
              <a:solidFill>
                <a:srgbClr val="C00000"/>
              </a:solidFill>
              <a:prstDash val="solid"/>
              <a:round/>
              <a:headEnd type="none" w="sm" len="sm"/>
              <a:tailEnd type="none" w="sm" len="sm"/>
            </a:ln>
          </p:spPr>
        </p:cxnSp>
        <p:sp>
          <p:nvSpPr>
            <p:cNvPr id="2039" name="Google Shape;2039;p43"/>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040" name="Google Shape;2040;p43"/>
          <p:cNvSpPr/>
          <p:nvPr/>
        </p:nvSpPr>
        <p:spPr>
          <a:xfrm>
            <a:off x="-19798" y="607310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41" name="Google Shape;2041;p43"/>
          <p:cNvGrpSpPr/>
          <p:nvPr/>
        </p:nvGrpSpPr>
        <p:grpSpPr>
          <a:xfrm>
            <a:off x="159474" y="6128328"/>
            <a:ext cx="3446504" cy="276999"/>
            <a:chOff x="2448322" y="74775"/>
            <a:chExt cx="3446504" cy="276999"/>
          </a:xfrm>
        </p:grpSpPr>
        <p:sp>
          <p:nvSpPr>
            <p:cNvPr id="2042" name="Google Shape;2042;p4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43" name="Google Shape;2043;p43"/>
            <p:cNvCxnSpPr>
              <a:stCxn id="204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044" name="Google Shape;2044;p43"/>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sp>
        <p:nvSpPr>
          <p:cNvPr id="2045" name="Google Shape;2045;p4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Pág..43 </a:t>
            </a:r>
            <a:endParaRPr sz="1050" b="1">
              <a:solidFill>
                <a:schemeClr val="dk1"/>
              </a:solidFill>
              <a:latin typeface="Arial Narrow"/>
              <a:ea typeface="Arial Narrow"/>
              <a:cs typeface="Arial Narrow"/>
              <a:sym typeface="Arial Narrow"/>
            </a:endParaRPr>
          </a:p>
        </p:txBody>
      </p:sp>
      <p:sp>
        <p:nvSpPr>
          <p:cNvPr id="2046" name="Google Shape;2046;p43"/>
          <p:cNvSpPr txBox="1">
            <a:spLocks noGrp="1"/>
          </p:cNvSpPr>
          <p:nvPr>
            <p:ph type="ctrTitle"/>
          </p:nvPr>
        </p:nvSpPr>
        <p:spPr>
          <a:xfrm>
            <a:off x="-29713" y="101346"/>
            <a:ext cx="2208885" cy="707886"/>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Sífilis Congénita  SC</a:t>
            </a:r>
            <a:endParaRPr/>
          </a:p>
        </p:txBody>
      </p:sp>
      <p:grpSp>
        <p:nvGrpSpPr>
          <p:cNvPr id="2047" name="Google Shape;2047;p43"/>
          <p:cNvGrpSpPr/>
          <p:nvPr/>
        </p:nvGrpSpPr>
        <p:grpSpPr>
          <a:xfrm>
            <a:off x="116195" y="6647989"/>
            <a:ext cx="1720560" cy="984780"/>
            <a:chOff x="-36884" y="6965837"/>
            <a:chExt cx="1305446" cy="984780"/>
          </a:xfrm>
        </p:grpSpPr>
        <p:sp>
          <p:nvSpPr>
            <p:cNvPr id="2048" name="Google Shape;2048;p43"/>
            <p:cNvSpPr txBox="1"/>
            <p:nvPr/>
          </p:nvSpPr>
          <p:spPr>
            <a:xfrm>
              <a:off x="-34820" y="696583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2049" name="Google Shape;2049;p43"/>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100%</a:t>
              </a:r>
              <a:endParaRPr sz="1600" b="1">
                <a:solidFill>
                  <a:schemeClr val="dk1"/>
                </a:solidFill>
                <a:latin typeface="Arial Narrow"/>
                <a:ea typeface="Arial Narrow"/>
                <a:cs typeface="Arial Narrow"/>
                <a:sym typeface="Arial Narrow"/>
              </a:endParaRPr>
            </a:p>
          </p:txBody>
        </p:sp>
        <p:sp>
          <p:nvSpPr>
            <p:cNvPr id="2050" name="Google Shape;2050;p43"/>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b="1">
                <a:solidFill>
                  <a:schemeClr val="dk1"/>
                </a:solidFill>
                <a:latin typeface="Arial Narrow"/>
                <a:ea typeface="Arial Narrow"/>
                <a:cs typeface="Arial Narrow"/>
                <a:sym typeface="Arial Narrow"/>
              </a:endParaRPr>
            </a:p>
          </p:txBody>
        </p:sp>
      </p:grpSp>
      <p:pic>
        <p:nvPicPr>
          <p:cNvPr id="2051" name="Google Shape;2051;p43"/>
          <p:cNvPicPr preferRelativeResize="0"/>
          <p:nvPr/>
        </p:nvPicPr>
        <p:blipFill rotWithShape="1">
          <a:blip r:embed="rId6">
            <a:alphaModFix/>
          </a:blip>
          <a:srcRect/>
          <a:stretch/>
        </p:blipFill>
        <p:spPr>
          <a:xfrm>
            <a:off x="2834634" y="7516725"/>
            <a:ext cx="933450" cy="742950"/>
          </a:xfrm>
          <a:prstGeom prst="rect">
            <a:avLst/>
          </a:prstGeom>
          <a:noFill/>
          <a:ln>
            <a:noFill/>
          </a:ln>
        </p:spPr>
      </p:pic>
      <p:grpSp>
        <p:nvGrpSpPr>
          <p:cNvPr id="2052" name="Google Shape;2052;p43"/>
          <p:cNvGrpSpPr/>
          <p:nvPr/>
        </p:nvGrpSpPr>
        <p:grpSpPr>
          <a:xfrm>
            <a:off x="2429055" y="8195241"/>
            <a:ext cx="1761059" cy="755977"/>
            <a:chOff x="-103304" y="7072716"/>
            <a:chExt cx="1336174" cy="755977"/>
          </a:xfrm>
        </p:grpSpPr>
        <p:sp>
          <p:nvSpPr>
            <p:cNvPr id="2053" name="Google Shape;2053;p43"/>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2054" name="Google Shape;2054;p43"/>
            <p:cNvSpPr/>
            <p:nvPr/>
          </p:nvSpPr>
          <p:spPr>
            <a:xfrm>
              <a:off x="-103304" y="7363321"/>
              <a:ext cx="1336174" cy="465372"/>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Subsidiado 100% - 1</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afiliadas 0% - 1</a:t>
              </a:r>
              <a:endParaRPr sz="1600" b="1">
                <a:solidFill>
                  <a:schemeClr val="dk1"/>
                </a:solidFill>
                <a:latin typeface="Arial Narrow"/>
                <a:ea typeface="Arial Narrow"/>
                <a:cs typeface="Arial Narrow"/>
                <a:sym typeface="Arial Narrow"/>
              </a:endParaRPr>
            </a:p>
          </p:txBody>
        </p:sp>
      </p:grpSp>
      <p:grpSp>
        <p:nvGrpSpPr>
          <p:cNvPr id="2055" name="Google Shape;2055;p43"/>
          <p:cNvGrpSpPr/>
          <p:nvPr/>
        </p:nvGrpSpPr>
        <p:grpSpPr>
          <a:xfrm>
            <a:off x="312062" y="7596336"/>
            <a:ext cx="911150" cy="1573268"/>
            <a:chOff x="1008590" y="553075"/>
            <a:chExt cx="911150" cy="1573268"/>
          </a:xfrm>
        </p:grpSpPr>
        <p:pic>
          <p:nvPicPr>
            <p:cNvPr id="2056" name="Google Shape;2056;p43"/>
            <p:cNvPicPr preferRelativeResize="0"/>
            <p:nvPr/>
          </p:nvPicPr>
          <p:blipFill rotWithShape="1">
            <a:blip r:embed="rId7">
              <a:alphaModFix/>
            </a:blip>
            <a:srcRect t="10614" r="84474"/>
            <a:stretch/>
          </p:blipFill>
          <p:spPr>
            <a:xfrm>
              <a:off x="1131620" y="553075"/>
              <a:ext cx="737696" cy="720656"/>
            </a:xfrm>
            <a:prstGeom prst="rect">
              <a:avLst/>
            </a:prstGeom>
            <a:noFill/>
            <a:ln>
              <a:noFill/>
            </a:ln>
          </p:spPr>
        </p:pic>
        <p:sp>
          <p:nvSpPr>
            <p:cNvPr id="2057" name="Google Shape;2057;p43"/>
            <p:cNvSpPr/>
            <p:nvPr/>
          </p:nvSpPr>
          <p:spPr>
            <a:xfrm>
              <a:off x="1008590" y="1520368"/>
              <a:ext cx="911150"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2058" name="Google Shape;2058;p43"/>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2059" name="Google Shape;2059;p43"/>
            <p:cNvSpPr/>
            <p:nvPr/>
          </p:nvSpPr>
          <p:spPr>
            <a:xfrm>
              <a:off x="1141927" y="18493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grpSp>
        <p:nvGrpSpPr>
          <p:cNvPr id="2060" name="Google Shape;2060;p43"/>
          <p:cNvGrpSpPr/>
          <p:nvPr/>
        </p:nvGrpSpPr>
        <p:grpSpPr>
          <a:xfrm>
            <a:off x="1431777" y="7606216"/>
            <a:ext cx="901898" cy="1563388"/>
            <a:chOff x="1512218" y="7507641"/>
            <a:chExt cx="901898" cy="1563388"/>
          </a:xfrm>
        </p:grpSpPr>
        <p:sp>
          <p:nvSpPr>
            <p:cNvPr id="2061" name="Google Shape;2061;p43"/>
            <p:cNvSpPr/>
            <p:nvPr/>
          </p:nvSpPr>
          <p:spPr>
            <a:xfrm>
              <a:off x="1512218" y="8461286"/>
              <a:ext cx="90189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100%</a:t>
              </a:r>
              <a:endParaRPr sz="1600" b="1">
                <a:solidFill>
                  <a:schemeClr val="dk1"/>
                </a:solidFill>
                <a:latin typeface="Arial Narrow"/>
                <a:ea typeface="Arial Narrow"/>
                <a:cs typeface="Arial Narrow"/>
                <a:sym typeface="Arial Narrow"/>
              </a:endParaRPr>
            </a:p>
          </p:txBody>
        </p:sp>
        <p:sp>
          <p:nvSpPr>
            <p:cNvPr id="2062" name="Google Shape;2062;p43"/>
            <p:cNvSpPr/>
            <p:nvPr/>
          </p:nvSpPr>
          <p:spPr>
            <a:xfrm>
              <a:off x="1595331" y="8187986"/>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2063" name="Google Shape;2063;p43"/>
            <p:cNvSpPr/>
            <p:nvPr/>
          </p:nvSpPr>
          <p:spPr>
            <a:xfrm>
              <a:off x="1592659" y="8794030"/>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pic>
          <p:nvPicPr>
            <p:cNvPr id="2064" name="Google Shape;2064;p43"/>
            <p:cNvPicPr preferRelativeResize="0"/>
            <p:nvPr/>
          </p:nvPicPr>
          <p:blipFill rotWithShape="1">
            <a:blip r:embed="rId7">
              <a:alphaModFix/>
            </a:blip>
            <a:srcRect l="29313" t="7366" r="56038"/>
            <a:stretch/>
          </p:blipFill>
          <p:spPr>
            <a:xfrm>
              <a:off x="1584226" y="7507641"/>
              <a:ext cx="696035" cy="748294"/>
            </a:xfrm>
            <a:prstGeom prst="rect">
              <a:avLst/>
            </a:prstGeom>
            <a:noFill/>
            <a:ln>
              <a:noFill/>
            </a:ln>
          </p:spPr>
        </p:pic>
      </p:grpSp>
      <p:grpSp>
        <p:nvGrpSpPr>
          <p:cNvPr id="2065" name="Google Shape;2065;p43"/>
          <p:cNvGrpSpPr/>
          <p:nvPr/>
        </p:nvGrpSpPr>
        <p:grpSpPr>
          <a:xfrm>
            <a:off x="1994950" y="6656658"/>
            <a:ext cx="1651450" cy="837611"/>
            <a:chOff x="-1330354" y="2862231"/>
            <a:chExt cx="1651450" cy="837611"/>
          </a:xfrm>
        </p:grpSpPr>
        <p:sp>
          <p:nvSpPr>
            <p:cNvPr id="2066" name="Google Shape;2066;p43"/>
            <p:cNvSpPr/>
            <p:nvPr/>
          </p:nvSpPr>
          <p:spPr>
            <a:xfrm>
              <a:off x="-1138856" y="3339802"/>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2067" name="Google Shape;2067;p43"/>
            <p:cNvSpPr/>
            <p:nvPr/>
          </p:nvSpPr>
          <p:spPr>
            <a:xfrm>
              <a:off x="-1330354" y="2862231"/>
              <a:ext cx="112723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Madre migrante</a:t>
              </a:r>
              <a:endParaRPr sz="1200" b="1" u="sng">
                <a:solidFill>
                  <a:srgbClr val="000000"/>
                </a:solidFill>
                <a:latin typeface="Arial Narrow"/>
                <a:ea typeface="Arial Narrow"/>
                <a:cs typeface="Arial Narrow"/>
                <a:sym typeface="Arial Narrow"/>
              </a:endParaRPr>
            </a:p>
          </p:txBody>
        </p:sp>
        <p:sp>
          <p:nvSpPr>
            <p:cNvPr id="2068" name="Google Shape;2068;p43"/>
            <p:cNvSpPr/>
            <p:nvPr/>
          </p:nvSpPr>
          <p:spPr>
            <a:xfrm>
              <a:off x="-328441" y="3390626"/>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sp>
        <p:nvSpPr>
          <p:cNvPr id="2069" name="Google Shape;2069;p43"/>
          <p:cNvSpPr txBox="1"/>
          <p:nvPr/>
        </p:nvSpPr>
        <p:spPr>
          <a:xfrm>
            <a:off x="4410150" y="7042408"/>
            <a:ext cx="224121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Tasa de incidencia </a:t>
            </a:r>
            <a:endParaRPr sz="1050" b="1">
              <a:solidFill>
                <a:schemeClr val="dk1"/>
              </a:solidFill>
              <a:latin typeface="Arial Narrow"/>
              <a:ea typeface="Arial Narrow"/>
              <a:cs typeface="Arial Narrow"/>
              <a:sym typeface="Arial Narrow"/>
            </a:endParaRPr>
          </a:p>
        </p:txBody>
      </p:sp>
      <p:sp>
        <p:nvSpPr>
          <p:cNvPr id="2070" name="Google Shape;2070;p43"/>
          <p:cNvSpPr txBox="1"/>
          <p:nvPr/>
        </p:nvSpPr>
        <p:spPr>
          <a:xfrm>
            <a:off x="4287524" y="7296324"/>
            <a:ext cx="2400016" cy="4770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0,6 casos por mil nacidos vivos</a:t>
            </a:r>
            <a:endParaRPr/>
          </a:p>
          <a:p>
            <a:pPr marL="0" marR="0" lvl="0" indent="0" algn="ctr" rtl="0">
              <a:spcBef>
                <a:spcPts val="0"/>
              </a:spcBef>
              <a:spcAft>
                <a:spcPts val="0"/>
              </a:spcAft>
              <a:buNone/>
            </a:pPr>
            <a:endParaRPr sz="1100" b="1">
              <a:solidFill>
                <a:srgbClr val="C00000"/>
              </a:solidFill>
              <a:latin typeface="Arial Narrow"/>
              <a:ea typeface="Arial Narrow"/>
              <a:cs typeface="Arial Narrow"/>
              <a:sym typeface="Arial Narrow"/>
            </a:endParaRPr>
          </a:p>
        </p:txBody>
      </p:sp>
      <p:cxnSp>
        <p:nvCxnSpPr>
          <p:cNvPr id="2071" name="Google Shape;2071;p43"/>
          <p:cNvCxnSpPr/>
          <p:nvPr/>
        </p:nvCxnSpPr>
        <p:spPr>
          <a:xfrm rot="10800000">
            <a:off x="4398013" y="7980363"/>
            <a:ext cx="2154764" cy="0"/>
          </a:xfrm>
          <a:prstGeom prst="straightConnector1">
            <a:avLst/>
          </a:prstGeom>
          <a:noFill/>
          <a:ln w="9525" cap="flat" cmpd="sng">
            <a:solidFill>
              <a:srgbClr val="002060"/>
            </a:solidFill>
            <a:prstDash val="solid"/>
            <a:round/>
            <a:headEnd type="none" w="sm" len="sm"/>
            <a:tailEnd type="oval" w="med" len="med"/>
          </a:ln>
        </p:spPr>
      </p:cxnSp>
      <p:sp>
        <p:nvSpPr>
          <p:cNvPr id="2072" name="Google Shape;2072;p43"/>
          <p:cNvSpPr txBox="1"/>
          <p:nvPr/>
        </p:nvSpPr>
        <p:spPr>
          <a:xfrm>
            <a:off x="4366927" y="8199151"/>
            <a:ext cx="224121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Cumplen con la definición de caso </a:t>
            </a:r>
            <a:endParaRPr/>
          </a:p>
        </p:txBody>
      </p:sp>
      <p:sp>
        <p:nvSpPr>
          <p:cNvPr id="2073" name="Google Shape;2073;p43"/>
          <p:cNvSpPr txBox="1"/>
          <p:nvPr/>
        </p:nvSpPr>
        <p:spPr>
          <a:xfrm>
            <a:off x="4506755" y="8480677"/>
            <a:ext cx="248818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En el primer período epimiológico se </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analizó uno de los casos; cumple </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con definición.</a:t>
            </a:r>
            <a:endParaRPr/>
          </a:p>
        </p:txBody>
      </p:sp>
      <p:cxnSp>
        <p:nvCxnSpPr>
          <p:cNvPr id="2074" name="Google Shape;2074;p43"/>
          <p:cNvCxnSpPr/>
          <p:nvPr/>
        </p:nvCxnSpPr>
        <p:spPr>
          <a:xfrm rot="10800000">
            <a:off x="2834634" y="2824178"/>
            <a:ext cx="2154764" cy="0"/>
          </a:xfrm>
          <a:prstGeom prst="straightConnector1">
            <a:avLst/>
          </a:prstGeom>
          <a:noFill/>
          <a:ln w="9525" cap="flat" cmpd="sng">
            <a:solidFill>
              <a:srgbClr val="002060"/>
            </a:solidFill>
            <a:prstDash val="solid"/>
            <a:round/>
            <a:headEnd type="none" w="sm" len="sm"/>
            <a:tailEnd type="oval" w="med" len="med"/>
          </a:ln>
        </p:spPr>
      </p:cxnSp>
      <p:cxnSp>
        <p:nvCxnSpPr>
          <p:cNvPr id="2075" name="Google Shape;2075;p43"/>
          <p:cNvCxnSpPr/>
          <p:nvPr/>
        </p:nvCxnSpPr>
        <p:spPr>
          <a:xfrm rot="10800000">
            <a:off x="4410150" y="6907535"/>
            <a:ext cx="2154764" cy="0"/>
          </a:xfrm>
          <a:prstGeom prst="straightConnector1">
            <a:avLst/>
          </a:prstGeom>
          <a:noFill/>
          <a:ln w="9525" cap="flat" cmpd="sng">
            <a:solidFill>
              <a:srgbClr val="002060"/>
            </a:solidFill>
            <a:prstDash val="solid"/>
            <a:round/>
            <a:headEnd type="none" w="sm" len="sm"/>
            <a:tailEnd type="oval" w="med" len="med"/>
          </a:ln>
        </p:spPr>
      </p:cxnSp>
      <p:pic>
        <p:nvPicPr>
          <p:cNvPr id="2076" name="Google Shape;2076;p43"/>
          <p:cNvPicPr preferRelativeResize="0"/>
          <p:nvPr/>
        </p:nvPicPr>
        <p:blipFill rotWithShape="1">
          <a:blip r:embed="rId8">
            <a:alphaModFix/>
          </a:blip>
          <a:srcRect/>
          <a:stretch/>
        </p:blipFill>
        <p:spPr>
          <a:xfrm>
            <a:off x="2210104" y="483020"/>
            <a:ext cx="4777154" cy="2087040"/>
          </a:xfrm>
          <a:prstGeom prst="rect">
            <a:avLst/>
          </a:prstGeom>
          <a:noFill/>
          <a:ln>
            <a:noFill/>
          </a:ln>
        </p:spPr>
      </p:pic>
      <p:pic>
        <p:nvPicPr>
          <p:cNvPr id="2077" name="Google Shape;2077;p43"/>
          <p:cNvPicPr preferRelativeResize="0"/>
          <p:nvPr/>
        </p:nvPicPr>
        <p:blipFill rotWithShape="1">
          <a:blip r:embed="rId9">
            <a:alphaModFix/>
          </a:blip>
          <a:srcRect/>
          <a:stretch/>
        </p:blipFill>
        <p:spPr>
          <a:xfrm>
            <a:off x="2307779" y="3007614"/>
            <a:ext cx="4820204" cy="296500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81"/>
        <p:cNvGrpSpPr/>
        <p:nvPr/>
      </p:nvGrpSpPr>
      <p:grpSpPr>
        <a:xfrm>
          <a:off x="0" y="0"/>
          <a:ext cx="0" cy="0"/>
          <a:chOff x="0" y="0"/>
          <a:chExt cx="0" cy="0"/>
        </a:xfrm>
      </p:grpSpPr>
      <p:pic>
        <p:nvPicPr>
          <p:cNvPr id="2082" name="Google Shape;2082;p44"/>
          <p:cNvPicPr preferRelativeResize="0"/>
          <p:nvPr/>
        </p:nvPicPr>
        <p:blipFill rotWithShape="1">
          <a:blip r:embed="rId3">
            <a:alphaModFix/>
          </a:blip>
          <a:srcRect t="51431"/>
          <a:stretch/>
        </p:blipFill>
        <p:spPr>
          <a:xfrm>
            <a:off x="0" y="2824178"/>
            <a:ext cx="2180731" cy="2724869"/>
          </a:xfrm>
          <a:prstGeom prst="rect">
            <a:avLst/>
          </a:prstGeom>
          <a:noFill/>
          <a:ln>
            <a:noFill/>
          </a:ln>
        </p:spPr>
      </p:pic>
      <p:grpSp>
        <p:nvGrpSpPr>
          <p:cNvPr id="2083" name="Google Shape;2083;p44"/>
          <p:cNvGrpSpPr/>
          <p:nvPr/>
        </p:nvGrpSpPr>
        <p:grpSpPr>
          <a:xfrm>
            <a:off x="179214" y="4211960"/>
            <a:ext cx="1892650" cy="488476"/>
            <a:chOff x="2397524" y="3379972"/>
            <a:chExt cx="4508500" cy="904875"/>
          </a:xfrm>
        </p:grpSpPr>
        <p:pic>
          <p:nvPicPr>
            <p:cNvPr id="2084" name="Google Shape;2084;p44"/>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2085" name="Google Shape;2085;p44"/>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3</a:t>
              </a:r>
              <a:endParaRPr sz="2000" b="1">
                <a:solidFill>
                  <a:schemeClr val="dk1"/>
                </a:solidFill>
                <a:latin typeface="Arial Narrow"/>
                <a:ea typeface="Arial Narrow"/>
                <a:cs typeface="Arial Narrow"/>
                <a:sym typeface="Arial Narrow"/>
              </a:endParaRPr>
            </a:p>
          </p:txBody>
        </p:sp>
      </p:grpSp>
      <p:grpSp>
        <p:nvGrpSpPr>
          <p:cNvPr id="2086" name="Google Shape;2086;p44"/>
          <p:cNvGrpSpPr/>
          <p:nvPr/>
        </p:nvGrpSpPr>
        <p:grpSpPr>
          <a:xfrm>
            <a:off x="2448322" y="74775"/>
            <a:ext cx="936032" cy="261610"/>
            <a:chOff x="2448322" y="74775"/>
            <a:chExt cx="936032" cy="261610"/>
          </a:xfrm>
        </p:grpSpPr>
        <p:sp>
          <p:nvSpPr>
            <p:cNvPr id="2087" name="Google Shape;2087;p4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88" name="Google Shape;2088;p44"/>
            <p:cNvCxnSpPr>
              <a:stCxn id="208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2089" name="Google Shape;2089;p44"/>
          <p:cNvSpPr/>
          <p:nvPr/>
        </p:nvSpPr>
        <p:spPr>
          <a:xfrm>
            <a:off x="2149285" y="2987824"/>
            <a:ext cx="5033092"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90" name="Google Shape;2090;p44"/>
          <p:cNvGrpSpPr/>
          <p:nvPr/>
        </p:nvGrpSpPr>
        <p:grpSpPr>
          <a:xfrm>
            <a:off x="2458085" y="3087897"/>
            <a:ext cx="3446504" cy="276999"/>
            <a:chOff x="2448322" y="74775"/>
            <a:chExt cx="3446504" cy="276999"/>
          </a:xfrm>
        </p:grpSpPr>
        <p:sp>
          <p:nvSpPr>
            <p:cNvPr id="2091" name="Google Shape;2091;p4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92" name="Google Shape;2092;p44"/>
            <p:cNvCxnSpPr>
              <a:stCxn id="209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093" name="Google Shape;2093;p4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sociodemográficas</a:t>
              </a:r>
              <a:endParaRPr sz="1200" b="1">
                <a:solidFill>
                  <a:schemeClr val="dk1"/>
                </a:solidFill>
                <a:latin typeface="Arial Narrow"/>
                <a:ea typeface="Arial Narrow"/>
                <a:cs typeface="Arial Narrow"/>
                <a:sym typeface="Arial Narrow"/>
              </a:endParaRPr>
            </a:p>
          </p:txBody>
        </p:sp>
      </p:grpSp>
      <p:sp>
        <p:nvSpPr>
          <p:cNvPr id="2094" name="Google Shape;2094;p4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Pág..44 </a:t>
            </a:r>
            <a:endParaRPr sz="1050" b="1">
              <a:solidFill>
                <a:schemeClr val="dk1"/>
              </a:solidFill>
              <a:latin typeface="Arial Narrow"/>
              <a:ea typeface="Arial Narrow"/>
              <a:cs typeface="Arial Narrow"/>
              <a:sym typeface="Arial Narrow"/>
            </a:endParaRPr>
          </a:p>
        </p:txBody>
      </p:sp>
      <p:pic>
        <p:nvPicPr>
          <p:cNvPr id="2095" name="Google Shape;2095;p44"/>
          <p:cNvPicPr preferRelativeResize="0"/>
          <p:nvPr/>
        </p:nvPicPr>
        <p:blipFill rotWithShape="1">
          <a:blip r:embed="rId5">
            <a:alphaModFix/>
          </a:blip>
          <a:srcRect/>
          <a:stretch/>
        </p:blipFill>
        <p:spPr>
          <a:xfrm>
            <a:off x="0" y="0"/>
            <a:ext cx="2167808" cy="2820804"/>
          </a:xfrm>
          <a:prstGeom prst="rect">
            <a:avLst/>
          </a:prstGeom>
          <a:noFill/>
          <a:ln>
            <a:noFill/>
          </a:ln>
        </p:spPr>
      </p:pic>
      <p:sp>
        <p:nvSpPr>
          <p:cNvPr id="2096" name="Google Shape;2096;p44"/>
          <p:cNvSpPr txBox="1"/>
          <p:nvPr/>
        </p:nvSpPr>
        <p:spPr>
          <a:xfrm>
            <a:off x="-15461" y="2552525"/>
            <a:ext cx="2183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1 - 2023</a:t>
            </a:r>
            <a:endParaRPr sz="1200" b="1">
              <a:solidFill>
                <a:schemeClr val="dk1"/>
              </a:solidFill>
              <a:latin typeface="Arial Narrow"/>
              <a:ea typeface="Arial Narrow"/>
              <a:cs typeface="Arial Narrow"/>
              <a:sym typeface="Arial Narrow"/>
            </a:endParaRPr>
          </a:p>
        </p:txBody>
      </p:sp>
      <p:sp>
        <p:nvSpPr>
          <p:cNvPr id="2097" name="Google Shape;2097;p44"/>
          <p:cNvSpPr txBox="1"/>
          <p:nvPr/>
        </p:nvSpPr>
        <p:spPr>
          <a:xfrm>
            <a:off x="-15633" y="247183"/>
            <a:ext cx="2208885" cy="73866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400"/>
              <a:buFont typeface="Arial Narrow"/>
              <a:buNone/>
            </a:pPr>
            <a:r>
              <a:rPr lang="es-ES" sz="1400" b="1">
                <a:solidFill>
                  <a:srgbClr val="C00000"/>
                </a:solidFill>
                <a:latin typeface="Arial Narrow"/>
                <a:ea typeface="Arial Narrow"/>
                <a:cs typeface="Arial Narrow"/>
                <a:sym typeface="Arial Narrow"/>
              </a:rPr>
              <a:t>Gestantes con diagnóstico de VIH y Trasmisión Materno Infantil TMI de VIH. </a:t>
            </a:r>
            <a:endParaRPr sz="1400" b="1">
              <a:solidFill>
                <a:srgbClr val="C00000"/>
              </a:solidFill>
              <a:latin typeface="Arial Narrow"/>
              <a:ea typeface="Arial Narrow"/>
              <a:cs typeface="Arial Narrow"/>
              <a:sym typeface="Arial Narrow"/>
            </a:endParaRPr>
          </a:p>
        </p:txBody>
      </p:sp>
      <p:grpSp>
        <p:nvGrpSpPr>
          <p:cNvPr id="2098" name="Google Shape;2098;p44"/>
          <p:cNvGrpSpPr/>
          <p:nvPr/>
        </p:nvGrpSpPr>
        <p:grpSpPr>
          <a:xfrm>
            <a:off x="5152880" y="3828985"/>
            <a:ext cx="1976198" cy="1751127"/>
            <a:chOff x="2595205" y="6586097"/>
            <a:chExt cx="1976198" cy="1751127"/>
          </a:xfrm>
        </p:grpSpPr>
        <p:pic>
          <p:nvPicPr>
            <p:cNvPr id="2099" name="Google Shape;2099;p44"/>
            <p:cNvPicPr preferRelativeResize="0"/>
            <p:nvPr/>
          </p:nvPicPr>
          <p:blipFill rotWithShape="1">
            <a:blip r:embed="rId6">
              <a:alphaModFix/>
            </a:blip>
            <a:srcRect/>
            <a:stretch/>
          </p:blipFill>
          <p:spPr>
            <a:xfrm>
              <a:off x="3050954" y="6586097"/>
              <a:ext cx="774423" cy="616377"/>
            </a:xfrm>
            <a:prstGeom prst="rect">
              <a:avLst/>
            </a:prstGeom>
            <a:noFill/>
            <a:ln>
              <a:noFill/>
            </a:ln>
          </p:spPr>
        </p:pic>
        <p:grpSp>
          <p:nvGrpSpPr>
            <p:cNvPr id="2100" name="Google Shape;2100;p44"/>
            <p:cNvGrpSpPr/>
            <p:nvPr/>
          </p:nvGrpSpPr>
          <p:grpSpPr>
            <a:xfrm>
              <a:off x="2595205" y="7114325"/>
              <a:ext cx="1976198" cy="1222899"/>
              <a:chOff x="-104959" y="9856127"/>
              <a:chExt cx="1499407" cy="1222899"/>
            </a:xfrm>
          </p:grpSpPr>
          <p:sp>
            <p:nvSpPr>
              <p:cNvPr id="2101" name="Google Shape;2101;p44"/>
              <p:cNvSpPr txBox="1"/>
              <p:nvPr/>
            </p:nvSpPr>
            <p:spPr>
              <a:xfrm>
                <a:off x="-26542" y="985612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2102" name="Google Shape;2102;p44"/>
              <p:cNvSpPr/>
              <p:nvPr/>
            </p:nvSpPr>
            <p:spPr>
              <a:xfrm>
                <a:off x="-104959" y="10085185"/>
                <a:ext cx="1499407" cy="993841"/>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Contributivo</a:t>
                </a:r>
                <a:r>
                  <a:rPr lang="es-ES" sz="1400" b="1">
                    <a:solidFill>
                      <a:schemeClr val="dk1"/>
                    </a:solidFill>
                    <a:latin typeface="Arial Narrow"/>
                    <a:ea typeface="Arial Narrow"/>
                    <a:cs typeface="Arial Narrow"/>
                    <a:sym typeface="Arial Narrow"/>
                  </a:rPr>
                  <a:t> </a:t>
                </a:r>
                <a:r>
                  <a:rPr lang="es-ES" sz="1200" b="1">
                    <a:solidFill>
                      <a:schemeClr val="dk1"/>
                    </a:solidFill>
                    <a:latin typeface="Arial Narrow"/>
                    <a:ea typeface="Arial Narrow"/>
                    <a:cs typeface="Arial Narrow"/>
                    <a:sym typeface="Arial Narrow"/>
                  </a:rPr>
                  <a:t>1 caso</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Subsidiado: </a:t>
                </a:r>
                <a:r>
                  <a:rPr lang="es-ES" sz="1200" b="1">
                    <a:solidFill>
                      <a:schemeClr val="dk1"/>
                    </a:solidFill>
                    <a:latin typeface="Arial Narrow"/>
                    <a:ea typeface="Arial Narrow"/>
                    <a:cs typeface="Arial Narrow"/>
                    <a:sym typeface="Arial Narrow"/>
                  </a:rPr>
                  <a:t>1 caso</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afiliadas: 1 caso</a:t>
                </a:r>
                <a:endParaRPr sz="1200" b="1">
                  <a:solidFill>
                    <a:schemeClr val="dk1"/>
                  </a:solidFill>
                  <a:latin typeface="Arial Narrow"/>
                  <a:ea typeface="Arial Narrow"/>
                  <a:cs typeface="Arial Narrow"/>
                  <a:sym typeface="Arial Narrow"/>
                </a:endParaRPr>
              </a:p>
            </p:txBody>
          </p:sp>
        </p:grpSp>
      </p:grpSp>
      <p:grpSp>
        <p:nvGrpSpPr>
          <p:cNvPr id="2103" name="Google Shape;2103;p44"/>
          <p:cNvGrpSpPr/>
          <p:nvPr/>
        </p:nvGrpSpPr>
        <p:grpSpPr>
          <a:xfrm>
            <a:off x="2124145" y="4725195"/>
            <a:ext cx="1260281" cy="628312"/>
            <a:chOff x="2298589" y="3203848"/>
            <a:chExt cx="1260281" cy="628312"/>
          </a:xfrm>
        </p:grpSpPr>
        <p:sp>
          <p:nvSpPr>
            <p:cNvPr id="2104" name="Google Shape;2104;p44"/>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2105" name="Google Shape;2105;p44"/>
            <p:cNvSpPr/>
            <p:nvPr/>
          </p:nvSpPr>
          <p:spPr>
            <a:xfrm>
              <a:off x="2298589" y="3203848"/>
              <a:ext cx="126028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p:txBody>
        </p:sp>
      </p:grpSp>
      <p:grpSp>
        <p:nvGrpSpPr>
          <p:cNvPr id="2106" name="Google Shape;2106;p44"/>
          <p:cNvGrpSpPr/>
          <p:nvPr/>
        </p:nvGrpSpPr>
        <p:grpSpPr>
          <a:xfrm>
            <a:off x="4334561" y="4112618"/>
            <a:ext cx="764855" cy="1238940"/>
            <a:chOff x="3867627" y="2682487"/>
            <a:chExt cx="764855" cy="1238940"/>
          </a:xfrm>
        </p:grpSpPr>
        <p:grpSp>
          <p:nvGrpSpPr>
            <p:cNvPr id="2107" name="Google Shape;2107;p44"/>
            <p:cNvGrpSpPr/>
            <p:nvPr/>
          </p:nvGrpSpPr>
          <p:grpSpPr>
            <a:xfrm>
              <a:off x="3867627" y="3306763"/>
              <a:ext cx="764855" cy="614664"/>
              <a:chOff x="2548770" y="3203848"/>
              <a:chExt cx="764855" cy="614664"/>
            </a:xfrm>
          </p:grpSpPr>
          <p:sp>
            <p:nvSpPr>
              <p:cNvPr id="2108" name="Google Shape;2108;p44"/>
              <p:cNvSpPr/>
              <p:nvPr/>
            </p:nvSpPr>
            <p:spPr>
              <a:xfrm>
                <a:off x="2548770" y="3458472"/>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 caso</a:t>
                </a:r>
                <a:endParaRPr sz="1400" b="1">
                  <a:solidFill>
                    <a:schemeClr val="dk1"/>
                  </a:solidFill>
                  <a:latin typeface="Arial Narrow"/>
                  <a:ea typeface="Arial Narrow"/>
                  <a:cs typeface="Arial Narrow"/>
                  <a:sym typeface="Arial Narrow"/>
                </a:endParaRPr>
              </a:p>
            </p:txBody>
          </p:sp>
          <p:sp>
            <p:nvSpPr>
              <p:cNvPr id="2109" name="Google Shape;2109;p44"/>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2110" name="Google Shape;2110;p44"/>
            <p:cNvPicPr preferRelativeResize="0"/>
            <p:nvPr/>
          </p:nvPicPr>
          <p:blipFill rotWithShape="1">
            <a:blip r:embed="rId7">
              <a:alphaModFix/>
            </a:blip>
            <a:srcRect/>
            <a:stretch/>
          </p:blipFill>
          <p:spPr>
            <a:xfrm>
              <a:off x="3945025" y="2682487"/>
              <a:ext cx="587628" cy="678570"/>
            </a:xfrm>
            <a:prstGeom prst="rect">
              <a:avLst/>
            </a:prstGeom>
            <a:noFill/>
            <a:ln>
              <a:noFill/>
            </a:ln>
          </p:spPr>
        </p:pic>
      </p:grpSp>
      <p:grpSp>
        <p:nvGrpSpPr>
          <p:cNvPr id="2111" name="Google Shape;2111;p44"/>
          <p:cNvGrpSpPr/>
          <p:nvPr/>
        </p:nvGrpSpPr>
        <p:grpSpPr>
          <a:xfrm>
            <a:off x="3084475" y="4729556"/>
            <a:ext cx="1380071" cy="625937"/>
            <a:chOff x="-285907" y="7056480"/>
            <a:chExt cx="1612468" cy="625937"/>
          </a:xfrm>
        </p:grpSpPr>
        <p:sp>
          <p:nvSpPr>
            <p:cNvPr id="2112" name="Google Shape;2112;p44"/>
            <p:cNvSpPr txBox="1"/>
            <p:nvPr/>
          </p:nvSpPr>
          <p:spPr>
            <a:xfrm>
              <a:off x="-285907" y="7056480"/>
              <a:ext cx="161246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Carcelario</a:t>
              </a:r>
              <a:endParaRPr sz="1200" b="1" u="sng">
                <a:solidFill>
                  <a:schemeClr val="dk1"/>
                </a:solidFill>
                <a:latin typeface="Arial Narrow"/>
                <a:ea typeface="Arial Narrow"/>
                <a:cs typeface="Arial Narrow"/>
                <a:sym typeface="Arial Narrow"/>
              </a:endParaRPr>
            </a:p>
          </p:txBody>
        </p:sp>
        <p:sp>
          <p:nvSpPr>
            <p:cNvPr id="2113" name="Google Shape;2113;p44"/>
            <p:cNvSpPr/>
            <p:nvPr/>
          </p:nvSpPr>
          <p:spPr>
            <a:xfrm>
              <a:off x="-36885" y="7322377"/>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sz="1600" b="1">
                <a:solidFill>
                  <a:schemeClr val="dk1"/>
                </a:solidFill>
                <a:latin typeface="Arial Narrow"/>
                <a:ea typeface="Arial Narrow"/>
                <a:cs typeface="Arial Narrow"/>
                <a:sym typeface="Arial Narrow"/>
              </a:endParaRPr>
            </a:p>
          </p:txBody>
        </p:sp>
      </p:grpSp>
      <p:sp>
        <p:nvSpPr>
          <p:cNvPr id="2114" name="Google Shape;2114;p44"/>
          <p:cNvSpPr/>
          <p:nvPr/>
        </p:nvSpPr>
        <p:spPr>
          <a:xfrm>
            <a:off x="-53464" y="4677400"/>
            <a:ext cx="221660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Gestantes en seguimiento, conviviendo con VIH</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Respecto al año anterior: </a:t>
            </a:r>
            <a:r>
              <a:rPr lang="es-ES" sz="1200" b="1">
                <a:solidFill>
                  <a:srgbClr val="00B050"/>
                </a:solidFill>
                <a:latin typeface="Arial Narrow"/>
                <a:ea typeface="Arial Narrow"/>
                <a:cs typeface="Arial Narrow"/>
                <a:sym typeface="Arial Narrow"/>
              </a:rPr>
              <a:t>disminución  de un 50% de casos</a:t>
            </a:r>
            <a:r>
              <a:rPr lang="es-ES" sz="1200" b="1">
                <a:solidFill>
                  <a:schemeClr val="dk1"/>
                </a:solidFill>
                <a:latin typeface="Arial Narrow"/>
                <a:ea typeface="Arial Narrow"/>
                <a:cs typeface="Arial Narrow"/>
                <a:sym typeface="Arial Narrow"/>
              </a:rPr>
              <a:t>.</a:t>
            </a:r>
            <a:endParaRPr sz="1200" b="1">
              <a:solidFill>
                <a:schemeClr val="dk1"/>
              </a:solidFill>
              <a:latin typeface="Arial Narrow"/>
              <a:ea typeface="Arial Narrow"/>
              <a:cs typeface="Arial Narrow"/>
              <a:sym typeface="Arial Narrow"/>
            </a:endParaRPr>
          </a:p>
        </p:txBody>
      </p:sp>
      <p:pic>
        <p:nvPicPr>
          <p:cNvPr id="2115" name="Google Shape;2115;p44"/>
          <p:cNvPicPr preferRelativeResize="0"/>
          <p:nvPr/>
        </p:nvPicPr>
        <p:blipFill rotWithShape="1">
          <a:blip r:embed="rId8">
            <a:alphaModFix/>
          </a:blip>
          <a:srcRect l="58247"/>
          <a:stretch/>
        </p:blipFill>
        <p:spPr>
          <a:xfrm>
            <a:off x="2321053" y="4072868"/>
            <a:ext cx="739337" cy="664026"/>
          </a:xfrm>
          <a:prstGeom prst="rect">
            <a:avLst/>
          </a:prstGeom>
          <a:noFill/>
          <a:ln>
            <a:noFill/>
          </a:ln>
        </p:spPr>
      </p:pic>
      <p:pic>
        <p:nvPicPr>
          <p:cNvPr id="2116" name="Google Shape;2116;p44"/>
          <p:cNvPicPr preferRelativeResize="0"/>
          <p:nvPr/>
        </p:nvPicPr>
        <p:blipFill rotWithShape="1">
          <a:blip r:embed="rId9">
            <a:alphaModFix/>
          </a:blip>
          <a:srcRect/>
          <a:stretch/>
        </p:blipFill>
        <p:spPr>
          <a:xfrm>
            <a:off x="3383042" y="4191852"/>
            <a:ext cx="694975" cy="599336"/>
          </a:xfrm>
          <a:prstGeom prst="rect">
            <a:avLst/>
          </a:prstGeom>
          <a:noFill/>
          <a:ln>
            <a:noFill/>
          </a:ln>
        </p:spPr>
      </p:pic>
      <p:grpSp>
        <p:nvGrpSpPr>
          <p:cNvPr id="2117" name="Google Shape;2117;p44"/>
          <p:cNvGrpSpPr/>
          <p:nvPr/>
        </p:nvGrpSpPr>
        <p:grpSpPr>
          <a:xfrm>
            <a:off x="24532" y="6590700"/>
            <a:ext cx="7176368" cy="1060446"/>
            <a:chOff x="2156559" y="5141236"/>
            <a:chExt cx="5549235" cy="1060446"/>
          </a:xfrm>
        </p:grpSpPr>
        <p:grpSp>
          <p:nvGrpSpPr>
            <p:cNvPr id="2118" name="Google Shape;2118;p44"/>
            <p:cNvGrpSpPr/>
            <p:nvPr/>
          </p:nvGrpSpPr>
          <p:grpSpPr>
            <a:xfrm>
              <a:off x="2156559" y="5141236"/>
              <a:ext cx="5549235" cy="1015818"/>
              <a:chOff x="2145310" y="5221006"/>
              <a:chExt cx="5549235" cy="1015818"/>
            </a:xfrm>
          </p:grpSpPr>
          <p:grpSp>
            <p:nvGrpSpPr>
              <p:cNvPr id="2119" name="Google Shape;2119;p44"/>
              <p:cNvGrpSpPr/>
              <p:nvPr/>
            </p:nvGrpSpPr>
            <p:grpSpPr>
              <a:xfrm>
                <a:off x="3438855" y="5497953"/>
                <a:ext cx="3623277" cy="459976"/>
                <a:chOff x="1214190" y="7290191"/>
                <a:chExt cx="4097229" cy="459976"/>
              </a:xfrm>
            </p:grpSpPr>
            <p:sp>
              <p:nvSpPr>
                <p:cNvPr id="2120" name="Google Shape;2120;p44"/>
                <p:cNvSpPr/>
                <p:nvPr/>
              </p:nvSpPr>
              <p:spPr>
                <a:xfrm>
                  <a:off x="1214190" y="7290191"/>
                  <a:ext cx="4097229" cy="174971"/>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Previo a la gestación: 1 caso </a:t>
                  </a:r>
                  <a:endParaRPr sz="1050" b="1">
                    <a:solidFill>
                      <a:srgbClr val="C00000"/>
                    </a:solidFill>
                    <a:latin typeface="Arial Narrow"/>
                    <a:ea typeface="Arial Narrow"/>
                    <a:cs typeface="Arial Narrow"/>
                    <a:sym typeface="Arial Narrow"/>
                  </a:endParaRPr>
                </a:p>
              </p:txBody>
            </p:sp>
            <p:sp>
              <p:nvSpPr>
                <p:cNvPr id="2121" name="Google Shape;2121;p44"/>
                <p:cNvSpPr/>
                <p:nvPr/>
              </p:nvSpPr>
              <p:spPr>
                <a:xfrm>
                  <a:off x="1218088" y="7537707"/>
                  <a:ext cx="4093331" cy="21246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Durante la gestación: 2 casos </a:t>
                  </a:r>
                  <a:endParaRPr sz="1050" b="1">
                    <a:solidFill>
                      <a:srgbClr val="C00000"/>
                    </a:solidFill>
                    <a:latin typeface="Arial Narrow"/>
                    <a:ea typeface="Arial Narrow"/>
                    <a:cs typeface="Arial Narrow"/>
                    <a:sym typeface="Arial Narrow"/>
                  </a:endParaRPr>
                </a:p>
              </p:txBody>
            </p:sp>
          </p:grpSp>
          <p:grpSp>
            <p:nvGrpSpPr>
              <p:cNvPr id="2122" name="Google Shape;2122;p44"/>
              <p:cNvGrpSpPr/>
              <p:nvPr/>
            </p:nvGrpSpPr>
            <p:grpSpPr>
              <a:xfrm>
                <a:off x="2145310" y="5221006"/>
                <a:ext cx="5549235" cy="1015818"/>
                <a:chOff x="2109481" y="5652225"/>
                <a:chExt cx="5549235" cy="1015818"/>
              </a:xfrm>
            </p:grpSpPr>
            <p:sp>
              <p:nvSpPr>
                <p:cNvPr id="2123" name="Google Shape;2123;p44"/>
                <p:cNvSpPr txBox="1"/>
                <p:nvPr/>
              </p:nvSpPr>
              <p:spPr>
                <a:xfrm>
                  <a:off x="2436996" y="5652225"/>
                  <a:ext cx="522172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Momento de ocurrencia del diagnóstico</a:t>
                  </a:r>
                  <a:endParaRPr/>
                </a:p>
              </p:txBody>
            </p:sp>
            <p:pic>
              <p:nvPicPr>
                <p:cNvPr id="2124" name="Google Shape;2124;p44"/>
                <p:cNvPicPr preferRelativeResize="0"/>
                <p:nvPr/>
              </p:nvPicPr>
              <p:blipFill rotWithShape="1">
                <a:blip r:embed="rId10">
                  <a:alphaModFix/>
                </a:blip>
                <a:srcRect/>
                <a:stretch/>
              </p:blipFill>
              <p:spPr>
                <a:xfrm>
                  <a:off x="2109481" y="5947085"/>
                  <a:ext cx="910301" cy="720958"/>
                </a:xfrm>
                <a:prstGeom prst="rect">
                  <a:avLst/>
                </a:prstGeom>
                <a:noFill/>
                <a:ln>
                  <a:noFill/>
                </a:ln>
              </p:spPr>
            </p:pic>
          </p:grpSp>
          <p:sp>
            <p:nvSpPr>
              <p:cNvPr id="2125" name="Google Shape;2125;p44"/>
              <p:cNvSpPr/>
              <p:nvPr/>
            </p:nvSpPr>
            <p:spPr>
              <a:xfrm>
                <a:off x="3105942" y="5731890"/>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126" name="Google Shape;2126;p44"/>
            <p:cNvSpPr/>
            <p:nvPr/>
          </p:nvSpPr>
          <p:spPr>
            <a:xfrm>
              <a:off x="3461979" y="5944839"/>
              <a:ext cx="3611402" cy="256843"/>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En el  post parto: 0 casos </a:t>
              </a:r>
              <a:endParaRPr sz="1000" b="1">
                <a:solidFill>
                  <a:srgbClr val="C00000"/>
                </a:solidFill>
                <a:latin typeface="Arial Narrow"/>
                <a:ea typeface="Arial Narrow"/>
                <a:cs typeface="Arial Narrow"/>
                <a:sym typeface="Arial Narrow"/>
              </a:endParaRPr>
            </a:p>
          </p:txBody>
        </p:sp>
      </p:grpSp>
      <p:grpSp>
        <p:nvGrpSpPr>
          <p:cNvPr id="2127" name="Google Shape;2127;p44"/>
          <p:cNvGrpSpPr/>
          <p:nvPr/>
        </p:nvGrpSpPr>
        <p:grpSpPr>
          <a:xfrm>
            <a:off x="1489972" y="8074419"/>
            <a:ext cx="5689176" cy="656443"/>
            <a:chOff x="2502" y="13686"/>
            <a:chExt cx="5689176" cy="656443"/>
          </a:xfrm>
        </p:grpSpPr>
        <p:sp>
          <p:nvSpPr>
            <p:cNvPr id="2128" name="Google Shape;2128;p44"/>
            <p:cNvSpPr/>
            <p:nvPr/>
          </p:nvSpPr>
          <p:spPr>
            <a:xfrm>
              <a:off x="2502" y="13686"/>
              <a:ext cx="1094072" cy="656443"/>
            </a:xfrm>
            <a:prstGeom prst="roundRect">
              <a:avLst>
                <a:gd name="adj" fmla="val 1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4"/>
            <p:cNvSpPr txBox="1"/>
            <p:nvPr/>
          </p:nvSpPr>
          <p:spPr>
            <a:xfrm>
              <a:off x="21729"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Primer trimestre: 3 casos                  </a:t>
              </a:r>
              <a:endParaRPr sz="1050" b="1">
                <a:solidFill>
                  <a:schemeClr val="dk1"/>
                </a:solidFill>
                <a:latin typeface="Arial Narrow"/>
                <a:ea typeface="Arial Narrow"/>
                <a:cs typeface="Arial Narrow"/>
                <a:sym typeface="Arial Narrow"/>
              </a:endParaRPr>
            </a:p>
          </p:txBody>
        </p:sp>
        <p:sp>
          <p:nvSpPr>
            <p:cNvPr id="2130" name="Google Shape;2130;p44"/>
            <p:cNvSpPr/>
            <p:nvPr/>
          </p:nvSpPr>
          <p:spPr>
            <a:xfrm>
              <a:off x="1205981" y="206243"/>
              <a:ext cx="231943" cy="271329"/>
            </a:xfrm>
            <a:prstGeom prst="rightArrow">
              <a:avLst>
                <a:gd name="adj1" fmla="val 60000"/>
                <a:gd name="adj2" fmla="val 5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4"/>
            <p:cNvSpPr txBox="1"/>
            <p:nvPr/>
          </p:nvSpPr>
          <p:spPr>
            <a:xfrm>
              <a:off x="1205981"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132" name="Google Shape;2132;p44"/>
            <p:cNvSpPr/>
            <p:nvPr/>
          </p:nvSpPr>
          <p:spPr>
            <a:xfrm>
              <a:off x="1534203" y="13686"/>
              <a:ext cx="1094072" cy="656443"/>
            </a:xfrm>
            <a:prstGeom prst="roundRect">
              <a:avLst>
                <a:gd name="adj" fmla="val 10000"/>
              </a:avLst>
            </a:prstGeom>
            <a:gradFill>
              <a:gsLst>
                <a:gs pos="0">
                  <a:srgbClr val="ACA9F4"/>
                </a:gs>
                <a:gs pos="35000">
                  <a:srgbClr val="C6C3F5"/>
                </a:gs>
                <a:gs pos="100000">
                  <a:srgbClr val="E7E7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4"/>
            <p:cNvSpPr txBox="1"/>
            <p:nvPr/>
          </p:nvSpPr>
          <p:spPr>
            <a:xfrm>
              <a:off x="1553430"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Segundo trimestre: 0 casos</a:t>
              </a:r>
              <a:endParaRPr sz="1050" b="1">
                <a:solidFill>
                  <a:schemeClr val="dk1"/>
                </a:solidFill>
                <a:latin typeface="Arial Narrow"/>
                <a:ea typeface="Arial Narrow"/>
                <a:cs typeface="Arial Narrow"/>
                <a:sym typeface="Arial Narrow"/>
              </a:endParaRPr>
            </a:p>
          </p:txBody>
        </p:sp>
        <p:sp>
          <p:nvSpPr>
            <p:cNvPr id="2134" name="Google Shape;2134;p44"/>
            <p:cNvSpPr/>
            <p:nvPr/>
          </p:nvSpPr>
          <p:spPr>
            <a:xfrm>
              <a:off x="2737683" y="206243"/>
              <a:ext cx="231943" cy="271329"/>
            </a:xfrm>
            <a:prstGeom prst="rightArrow">
              <a:avLst>
                <a:gd name="adj1" fmla="val 60000"/>
                <a:gd name="adj2" fmla="val 50000"/>
              </a:avLst>
            </a:prstGeom>
            <a:gradFill>
              <a:gsLst>
                <a:gs pos="0">
                  <a:srgbClr val="A6B0F8"/>
                </a:gs>
                <a:gs pos="35000">
                  <a:srgbClr val="C2C8F7"/>
                </a:gs>
                <a:gs pos="100000">
                  <a:srgbClr val="E7E7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4"/>
            <p:cNvSpPr txBox="1"/>
            <p:nvPr/>
          </p:nvSpPr>
          <p:spPr>
            <a:xfrm>
              <a:off x="2737683"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136" name="Google Shape;2136;p44"/>
            <p:cNvSpPr/>
            <p:nvPr/>
          </p:nvSpPr>
          <p:spPr>
            <a:xfrm>
              <a:off x="3065904" y="13686"/>
              <a:ext cx="1094072" cy="656443"/>
            </a:xfrm>
            <a:prstGeom prst="roundRect">
              <a:avLst>
                <a:gd name="adj" fmla="val 10000"/>
              </a:avLst>
            </a:prstGeom>
            <a:gradFill>
              <a:gsLst>
                <a:gs pos="0">
                  <a:srgbClr val="A2BDFF"/>
                </a:gs>
                <a:gs pos="35000">
                  <a:srgbClr val="BED0FC"/>
                </a:gs>
                <a:gs pos="100000">
                  <a:srgbClr val="E4EB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4"/>
            <p:cNvSpPr txBox="1"/>
            <p:nvPr/>
          </p:nvSpPr>
          <p:spPr>
            <a:xfrm>
              <a:off x="3085131"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Tercer trimestre: 0 casos </a:t>
              </a:r>
              <a:endParaRPr sz="1050" b="1">
                <a:solidFill>
                  <a:schemeClr val="dk1"/>
                </a:solidFill>
                <a:latin typeface="Arial Narrow"/>
                <a:ea typeface="Arial Narrow"/>
                <a:cs typeface="Arial Narrow"/>
                <a:sym typeface="Arial Narrow"/>
              </a:endParaRPr>
            </a:p>
          </p:txBody>
        </p:sp>
        <p:sp>
          <p:nvSpPr>
            <p:cNvPr id="2138" name="Google Shape;2138;p44"/>
            <p:cNvSpPr/>
            <p:nvPr/>
          </p:nvSpPr>
          <p:spPr>
            <a:xfrm>
              <a:off x="4269384" y="206243"/>
              <a:ext cx="231943" cy="271329"/>
            </a:xfrm>
            <a:prstGeom prst="rightArrow">
              <a:avLst>
                <a:gd name="adj1" fmla="val 60000"/>
                <a:gd name="adj2" fmla="val 5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4"/>
            <p:cNvSpPr txBox="1"/>
            <p:nvPr/>
          </p:nvSpPr>
          <p:spPr>
            <a:xfrm>
              <a:off x="4269384"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140" name="Google Shape;2140;p44"/>
            <p:cNvSpPr/>
            <p:nvPr/>
          </p:nvSpPr>
          <p:spPr>
            <a:xfrm>
              <a:off x="4597606" y="13686"/>
              <a:ext cx="1094072" cy="656443"/>
            </a:xfrm>
            <a:prstGeom prst="roundRect">
              <a:avLst>
                <a:gd name="adj" fmla="val 1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4"/>
            <p:cNvSpPr txBox="1"/>
            <p:nvPr/>
          </p:nvSpPr>
          <p:spPr>
            <a:xfrm>
              <a:off x="4616833"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Sin control prenatal: 0 casos                       </a:t>
              </a:r>
              <a:endParaRPr sz="1050" b="1">
                <a:solidFill>
                  <a:schemeClr val="dk1"/>
                </a:solidFill>
                <a:latin typeface="Arial Narrow"/>
                <a:ea typeface="Arial Narrow"/>
                <a:cs typeface="Arial Narrow"/>
                <a:sym typeface="Arial Narrow"/>
              </a:endParaRPr>
            </a:p>
          </p:txBody>
        </p:sp>
      </p:grpSp>
      <p:grpSp>
        <p:nvGrpSpPr>
          <p:cNvPr id="2142" name="Google Shape;2142;p44"/>
          <p:cNvGrpSpPr/>
          <p:nvPr/>
        </p:nvGrpSpPr>
        <p:grpSpPr>
          <a:xfrm>
            <a:off x="0" y="7760753"/>
            <a:ext cx="7065799" cy="1015818"/>
            <a:chOff x="2145310" y="5221006"/>
            <a:chExt cx="6785852" cy="1015818"/>
          </a:xfrm>
        </p:grpSpPr>
        <p:grpSp>
          <p:nvGrpSpPr>
            <p:cNvPr id="2143" name="Google Shape;2143;p44"/>
            <p:cNvGrpSpPr/>
            <p:nvPr/>
          </p:nvGrpSpPr>
          <p:grpSpPr>
            <a:xfrm>
              <a:off x="2145310" y="5221006"/>
              <a:ext cx="6785852" cy="1015818"/>
              <a:chOff x="2109481" y="5652225"/>
              <a:chExt cx="6785852" cy="1015818"/>
            </a:xfrm>
          </p:grpSpPr>
          <p:sp>
            <p:nvSpPr>
              <p:cNvPr id="2144" name="Google Shape;2144;p44"/>
              <p:cNvSpPr txBox="1"/>
              <p:nvPr/>
            </p:nvSpPr>
            <p:spPr>
              <a:xfrm>
                <a:off x="3673613" y="5652225"/>
                <a:ext cx="522172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Trimestre de ingreso al control prenatal </a:t>
                </a:r>
                <a:endParaRPr/>
              </a:p>
            </p:txBody>
          </p:sp>
          <p:pic>
            <p:nvPicPr>
              <p:cNvPr id="2145" name="Google Shape;2145;p44"/>
              <p:cNvPicPr preferRelativeResize="0"/>
              <p:nvPr/>
            </p:nvPicPr>
            <p:blipFill rotWithShape="1">
              <a:blip r:embed="rId10">
                <a:alphaModFix/>
              </a:blip>
              <a:srcRect/>
              <a:stretch/>
            </p:blipFill>
            <p:spPr>
              <a:xfrm>
                <a:off x="2109481" y="5947085"/>
                <a:ext cx="910301" cy="720958"/>
              </a:xfrm>
              <a:prstGeom prst="rect">
                <a:avLst/>
              </a:prstGeom>
              <a:noFill/>
              <a:ln>
                <a:noFill/>
              </a:ln>
            </p:spPr>
          </p:pic>
        </p:grpSp>
        <p:sp>
          <p:nvSpPr>
            <p:cNvPr id="2146" name="Google Shape;2146;p44"/>
            <p:cNvSpPr/>
            <p:nvPr/>
          </p:nvSpPr>
          <p:spPr>
            <a:xfrm>
              <a:off x="3105942" y="5731890"/>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147" name="Google Shape;2147;p44"/>
          <p:cNvSpPr/>
          <p:nvPr/>
        </p:nvSpPr>
        <p:spPr>
          <a:xfrm>
            <a:off x="24532" y="5724128"/>
            <a:ext cx="722882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148" name="Google Shape;2148;p44"/>
          <p:cNvGrpSpPr/>
          <p:nvPr/>
        </p:nvGrpSpPr>
        <p:grpSpPr>
          <a:xfrm>
            <a:off x="1031068" y="5879177"/>
            <a:ext cx="4536382" cy="276999"/>
            <a:chOff x="2736354" y="74775"/>
            <a:chExt cx="3158472" cy="276999"/>
          </a:xfrm>
        </p:grpSpPr>
        <p:cxnSp>
          <p:nvCxnSpPr>
            <p:cNvPr id="2149" name="Google Shape;2149;p44"/>
            <p:cNvCxnSpPr/>
            <p:nvPr/>
          </p:nvCxnSpPr>
          <p:spPr>
            <a:xfrm>
              <a:off x="2736354" y="204814"/>
              <a:ext cx="648072" cy="766"/>
            </a:xfrm>
            <a:prstGeom prst="straightConnector1">
              <a:avLst/>
            </a:prstGeom>
            <a:noFill/>
            <a:ln w="28575" cap="flat" cmpd="sng">
              <a:solidFill>
                <a:srgbClr val="C00000"/>
              </a:solidFill>
              <a:prstDash val="solid"/>
              <a:round/>
              <a:headEnd type="none" w="sm" len="sm"/>
              <a:tailEnd type="none" w="sm" len="sm"/>
            </a:ln>
          </p:spPr>
        </p:cxnSp>
        <p:sp>
          <p:nvSpPr>
            <p:cNvPr id="2150" name="Google Shape;2150;p4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 Variables clínicas</a:t>
              </a:r>
              <a:endParaRPr sz="1200" b="1">
                <a:solidFill>
                  <a:schemeClr val="dk1"/>
                </a:solidFill>
                <a:latin typeface="Arial Narrow"/>
                <a:ea typeface="Arial Narrow"/>
                <a:cs typeface="Arial Narrow"/>
                <a:sym typeface="Arial Narrow"/>
              </a:endParaRPr>
            </a:p>
          </p:txBody>
        </p:sp>
      </p:grpSp>
      <p:sp>
        <p:nvSpPr>
          <p:cNvPr id="2151" name="Google Shape;2151;p44"/>
          <p:cNvSpPr/>
          <p:nvPr/>
        </p:nvSpPr>
        <p:spPr>
          <a:xfrm>
            <a:off x="743036" y="5859343"/>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pic>
        <p:nvPicPr>
          <p:cNvPr id="2152" name="Google Shape;2152;p44"/>
          <p:cNvPicPr preferRelativeResize="0"/>
          <p:nvPr/>
        </p:nvPicPr>
        <p:blipFill rotWithShape="1">
          <a:blip r:embed="rId11">
            <a:alphaModFix/>
          </a:blip>
          <a:srcRect/>
          <a:stretch/>
        </p:blipFill>
        <p:spPr>
          <a:xfrm>
            <a:off x="2385047" y="613099"/>
            <a:ext cx="4446796" cy="2203860"/>
          </a:xfrm>
          <a:prstGeom prst="rect">
            <a:avLst/>
          </a:prstGeom>
          <a:noFill/>
          <a:ln>
            <a:noFill/>
          </a:ln>
        </p:spPr>
      </p:pic>
      <p:sp>
        <p:nvSpPr>
          <p:cNvPr id="2153" name="Google Shape;2153;p44"/>
          <p:cNvSpPr txBox="1"/>
          <p:nvPr/>
        </p:nvSpPr>
        <p:spPr>
          <a:xfrm>
            <a:off x="3383042" y="62923"/>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57"/>
        <p:cNvGrpSpPr/>
        <p:nvPr/>
      </p:nvGrpSpPr>
      <p:grpSpPr>
        <a:xfrm>
          <a:off x="0" y="0"/>
          <a:ext cx="0" cy="0"/>
          <a:chOff x="0" y="0"/>
          <a:chExt cx="0" cy="0"/>
        </a:xfrm>
      </p:grpSpPr>
      <p:pic>
        <p:nvPicPr>
          <p:cNvPr id="2158" name="Google Shape;2158;p45"/>
          <p:cNvPicPr preferRelativeResize="0"/>
          <p:nvPr/>
        </p:nvPicPr>
        <p:blipFill rotWithShape="1">
          <a:blip r:embed="rId3">
            <a:alphaModFix/>
          </a:blip>
          <a:srcRect t="51431"/>
          <a:stretch/>
        </p:blipFill>
        <p:spPr>
          <a:xfrm>
            <a:off x="0" y="2824178"/>
            <a:ext cx="2180731" cy="2724869"/>
          </a:xfrm>
          <a:prstGeom prst="rect">
            <a:avLst/>
          </a:prstGeom>
          <a:noFill/>
          <a:ln>
            <a:noFill/>
          </a:ln>
        </p:spPr>
      </p:pic>
      <p:grpSp>
        <p:nvGrpSpPr>
          <p:cNvPr id="2159" name="Google Shape;2159;p45"/>
          <p:cNvGrpSpPr/>
          <p:nvPr/>
        </p:nvGrpSpPr>
        <p:grpSpPr>
          <a:xfrm>
            <a:off x="179214" y="4211960"/>
            <a:ext cx="1892650" cy="488476"/>
            <a:chOff x="2397524" y="3379972"/>
            <a:chExt cx="4508500" cy="904875"/>
          </a:xfrm>
        </p:grpSpPr>
        <p:pic>
          <p:nvPicPr>
            <p:cNvPr id="2160" name="Google Shape;2160;p45"/>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2161" name="Google Shape;2161;p45"/>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0</a:t>
              </a:r>
              <a:endParaRPr/>
            </a:p>
          </p:txBody>
        </p:sp>
      </p:grpSp>
      <p:grpSp>
        <p:nvGrpSpPr>
          <p:cNvPr id="2162" name="Google Shape;2162;p45"/>
          <p:cNvGrpSpPr/>
          <p:nvPr/>
        </p:nvGrpSpPr>
        <p:grpSpPr>
          <a:xfrm>
            <a:off x="2448322" y="74775"/>
            <a:ext cx="936032" cy="261610"/>
            <a:chOff x="2448322" y="74775"/>
            <a:chExt cx="936032" cy="261610"/>
          </a:xfrm>
        </p:grpSpPr>
        <p:sp>
          <p:nvSpPr>
            <p:cNvPr id="2163" name="Google Shape;2163;p4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164" name="Google Shape;2164;p45"/>
            <p:cNvCxnSpPr>
              <a:stCxn id="216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2165" name="Google Shape;2165;p45"/>
          <p:cNvSpPr/>
          <p:nvPr/>
        </p:nvSpPr>
        <p:spPr>
          <a:xfrm>
            <a:off x="179214" y="6588224"/>
            <a:ext cx="6886635"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166" name="Google Shape;2166;p45"/>
          <p:cNvGrpSpPr/>
          <p:nvPr/>
        </p:nvGrpSpPr>
        <p:grpSpPr>
          <a:xfrm>
            <a:off x="910927" y="6688103"/>
            <a:ext cx="4715752" cy="298119"/>
            <a:chOff x="2448322" y="74774"/>
            <a:chExt cx="3446504" cy="298119"/>
          </a:xfrm>
        </p:grpSpPr>
        <p:sp>
          <p:nvSpPr>
            <p:cNvPr id="2167" name="Google Shape;2167;p45"/>
            <p:cNvSpPr/>
            <p:nvPr/>
          </p:nvSpPr>
          <p:spPr>
            <a:xfrm>
              <a:off x="2448322" y="74774"/>
              <a:ext cx="236414" cy="298119"/>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168" name="Google Shape;2168;p45"/>
            <p:cNvCxnSpPr>
              <a:stCxn id="2167" idx="6"/>
            </p:cNvCxnSpPr>
            <p:nvPr/>
          </p:nvCxnSpPr>
          <p:spPr>
            <a:xfrm rot="10800000" flipH="1">
              <a:off x="2684736" y="205534"/>
              <a:ext cx="699600" cy="18300"/>
            </a:xfrm>
            <a:prstGeom prst="straightConnector1">
              <a:avLst/>
            </a:prstGeom>
            <a:noFill/>
            <a:ln w="28575" cap="flat" cmpd="sng">
              <a:solidFill>
                <a:srgbClr val="C00000"/>
              </a:solidFill>
              <a:prstDash val="solid"/>
              <a:round/>
              <a:headEnd type="none" w="sm" len="sm"/>
              <a:tailEnd type="none" w="sm" len="sm"/>
            </a:ln>
          </p:spPr>
        </p:cxnSp>
        <p:sp>
          <p:nvSpPr>
            <p:cNvPr id="2169" name="Google Shape;2169;p4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    Variables Clínicas</a:t>
              </a:r>
              <a:endParaRPr sz="1200" b="1">
                <a:solidFill>
                  <a:schemeClr val="dk1"/>
                </a:solidFill>
                <a:latin typeface="Arial Narrow"/>
                <a:ea typeface="Arial Narrow"/>
                <a:cs typeface="Arial Narrow"/>
                <a:sym typeface="Arial Narrow"/>
              </a:endParaRPr>
            </a:p>
          </p:txBody>
        </p:sp>
      </p:grpSp>
      <p:sp>
        <p:nvSpPr>
          <p:cNvPr id="2170" name="Google Shape;2170;p4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45</a:t>
            </a:r>
            <a:endParaRPr sz="1050" b="1">
              <a:solidFill>
                <a:schemeClr val="dk1"/>
              </a:solidFill>
              <a:latin typeface="Arial Narrow"/>
              <a:ea typeface="Arial Narrow"/>
              <a:cs typeface="Arial Narrow"/>
              <a:sym typeface="Arial Narrow"/>
            </a:endParaRPr>
          </a:p>
        </p:txBody>
      </p:sp>
      <p:grpSp>
        <p:nvGrpSpPr>
          <p:cNvPr id="2171" name="Google Shape;2171;p45"/>
          <p:cNvGrpSpPr/>
          <p:nvPr/>
        </p:nvGrpSpPr>
        <p:grpSpPr>
          <a:xfrm>
            <a:off x="216074" y="5904868"/>
            <a:ext cx="1152880" cy="611348"/>
            <a:chOff x="3744466" y="1301912"/>
            <a:chExt cx="1152880" cy="611348"/>
          </a:xfrm>
        </p:grpSpPr>
        <p:sp>
          <p:nvSpPr>
            <p:cNvPr id="2172" name="Google Shape;2172;p45"/>
            <p:cNvSpPr/>
            <p:nvPr/>
          </p:nvSpPr>
          <p:spPr>
            <a:xfrm>
              <a:off x="3912519" y="1553220"/>
              <a:ext cx="884336"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sz="1600" b="1">
                <a:solidFill>
                  <a:schemeClr val="dk1"/>
                </a:solidFill>
                <a:latin typeface="Arial Narrow"/>
                <a:ea typeface="Arial Narrow"/>
                <a:cs typeface="Arial Narrow"/>
                <a:sym typeface="Arial Narrow"/>
              </a:endParaRPr>
            </a:p>
          </p:txBody>
        </p:sp>
        <p:sp>
          <p:nvSpPr>
            <p:cNvPr id="2173" name="Google Shape;2173;p45"/>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grpSp>
      <p:grpSp>
        <p:nvGrpSpPr>
          <p:cNvPr id="2174" name="Google Shape;2174;p45"/>
          <p:cNvGrpSpPr/>
          <p:nvPr/>
        </p:nvGrpSpPr>
        <p:grpSpPr>
          <a:xfrm>
            <a:off x="1368954" y="5869732"/>
            <a:ext cx="847750" cy="646484"/>
            <a:chOff x="5236691" y="1418884"/>
            <a:chExt cx="847750" cy="646484"/>
          </a:xfrm>
        </p:grpSpPr>
        <p:sp>
          <p:nvSpPr>
            <p:cNvPr id="2175" name="Google Shape;2175;p45"/>
            <p:cNvSpPr/>
            <p:nvPr/>
          </p:nvSpPr>
          <p:spPr>
            <a:xfrm>
              <a:off x="5236691" y="1705328"/>
              <a:ext cx="84775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sz="1600" b="1">
                <a:solidFill>
                  <a:schemeClr val="dk1"/>
                </a:solidFill>
                <a:latin typeface="Arial Narrow"/>
                <a:ea typeface="Arial Narrow"/>
                <a:cs typeface="Arial Narrow"/>
                <a:sym typeface="Arial Narrow"/>
              </a:endParaRPr>
            </a:p>
          </p:txBody>
        </p:sp>
        <p:sp>
          <p:nvSpPr>
            <p:cNvPr id="2176" name="Google Shape;2176;p45"/>
            <p:cNvSpPr/>
            <p:nvPr/>
          </p:nvSpPr>
          <p:spPr>
            <a:xfrm>
              <a:off x="5272675" y="1418884"/>
              <a:ext cx="5212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Otros</a:t>
              </a:r>
              <a:endParaRPr sz="1200" b="1" u="sng">
                <a:solidFill>
                  <a:srgbClr val="000000"/>
                </a:solidFill>
                <a:latin typeface="Arial Narrow"/>
                <a:ea typeface="Arial Narrow"/>
                <a:cs typeface="Arial Narrow"/>
                <a:sym typeface="Arial Narrow"/>
              </a:endParaRPr>
            </a:p>
          </p:txBody>
        </p:sp>
      </p:grpSp>
      <p:grpSp>
        <p:nvGrpSpPr>
          <p:cNvPr id="2177" name="Google Shape;2177;p45"/>
          <p:cNvGrpSpPr/>
          <p:nvPr/>
        </p:nvGrpSpPr>
        <p:grpSpPr>
          <a:xfrm>
            <a:off x="5140794" y="4480107"/>
            <a:ext cx="1976198" cy="2061136"/>
            <a:chOff x="2580892" y="3325852"/>
            <a:chExt cx="1976198" cy="2061136"/>
          </a:xfrm>
        </p:grpSpPr>
        <p:pic>
          <p:nvPicPr>
            <p:cNvPr id="2178" name="Google Shape;2178;p45"/>
            <p:cNvPicPr preferRelativeResize="0"/>
            <p:nvPr/>
          </p:nvPicPr>
          <p:blipFill rotWithShape="1">
            <a:blip r:embed="rId5">
              <a:alphaModFix/>
            </a:blip>
            <a:srcRect/>
            <a:stretch/>
          </p:blipFill>
          <p:spPr>
            <a:xfrm>
              <a:off x="3050954" y="3325852"/>
              <a:ext cx="933450" cy="742950"/>
            </a:xfrm>
            <a:prstGeom prst="rect">
              <a:avLst/>
            </a:prstGeom>
            <a:noFill/>
            <a:ln>
              <a:noFill/>
            </a:ln>
          </p:spPr>
        </p:pic>
        <p:grpSp>
          <p:nvGrpSpPr>
            <p:cNvPr id="2179" name="Google Shape;2179;p45"/>
            <p:cNvGrpSpPr/>
            <p:nvPr/>
          </p:nvGrpSpPr>
          <p:grpSpPr>
            <a:xfrm>
              <a:off x="2580892" y="4168682"/>
              <a:ext cx="1976198" cy="1218306"/>
              <a:chOff x="-115819" y="6910484"/>
              <a:chExt cx="1499407" cy="1218306"/>
            </a:xfrm>
          </p:grpSpPr>
          <p:sp>
            <p:nvSpPr>
              <p:cNvPr id="2180" name="Google Shape;2180;p45"/>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2181" name="Google Shape;2181;p45"/>
              <p:cNvSpPr/>
              <p:nvPr/>
            </p:nvSpPr>
            <p:spPr>
              <a:xfrm>
                <a:off x="-115819" y="6910484"/>
                <a:ext cx="1499407" cy="1218306"/>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a:t>
                </a:r>
                <a:r>
                  <a:rPr lang="es-ES" sz="1400" b="1">
                    <a:solidFill>
                      <a:schemeClr val="dk1"/>
                    </a:solidFill>
                    <a:latin typeface="Arial Narrow"/>
                    <a:ea typeface="Arial Narrow"/>
                    <a:cs typeface="Arial Narrow"/>
                    <a:sym typeface="Arial Narrow"/>
                  </a:rPr>
                  <a:t> </a:t>
                </a:r>
                <a:r>
                  <a:rPr lang="es-ES" sz="1100" b="1">
                    <a:solidFill>
                      <a:schemeClr val="dk1"/>
                    </a:solidFill>
                    <a:latin typeface="Arial Narrow"/>
                    <a:ea typeface="Arial Narrow"/>
                    <a:cs typeface="Arial Narrow"/>
                    <a:sym typeface="Arial Narrow"/>
                  </a:rPr>
                  <a:t> subsidiado</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No afiliadas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a:p>
              <a:p>
                <a:pPr marL="0" marR="0" lvl="0" indent="0" algn="ctr" rtl="0">
                  <a:spcBef>
                    <a:spcPts val="0"/>
                  </a:spcBef>
                  <a:spcAft>
                    <a:spcPts val="0"/>
                  </a:spcAft>
                  <a:buNone/>
                </a:pPr>
                <a:endParaRPr sz="1400" b="1">
                  <a:solidFill>
                    <a:schemeClr val="dk1"/>
                  </a:solidFill>
                  <a:latin typeface="Arial Narrow"/>
                  <a:ea typeface="Arial Narrow"/>
                  <a:cs typeface="Arial Narrow"/>
                  <a:sym typeface="Arial Narrow"/>
                </a:endParaRPr>
              </a:p>
            </p:txBody>
          </p:sp>
        </p:grpSp>
      </p:grpSp>
      <p:grpSp>
        <p:nvGrpSpPr>
          <p:cNvPr id="2182" name="Google Shape;2182;p45"/>
          <p:cNvGrpSpPr/>
          <p:nvPr/>
        </p:nvGrpSpPr>
        <p:grpSpPr>
          <a:xfrm>
            <a:off x="2124145" y="5071695"/>
            <a:ext cx="1260281" cy="628312"/>
            <a:chOff x="2298589" y="3203848"/>
            <a:chExt cx="1260281" cy="628312"/>
          </a:xfrm>
        </p:grpSpPr>
        <p:sp>
          <p:nvSpPr>
            <p:cNvPr id="2183" name="Google Shape;2183;p45"/>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sz="1600" b="1">
                <a:solidFill>
                  <a:schemeClr val="dk1"/>
                </a:solidFill>
                <a:latin typeface="Arial Narrow"/>
                <a:ea typeface="Arial Narrow"/>
                <a:cs typeface="Arial Narrow"/>
                <a:sym typeface="Arial Narrow"/>
              </a:endParaRPr>
            </a:p>
          </p:txBody>
        </p:sp>
        <p:sp>
          <p:nvSpPr>
            <p:cNvPr id="2184" name="Google Shape;2184;p45"/>
            <p:cNvSpPr/>
            <p:nvPr/>
          </p:nvSpPr>
          <p:spPr>
            <a:xfrm>
              <a:off x="2298589" y="3203848"/>
              <a:ext cx="126028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p:txBody>
        </p:sp>
      </p:grpSp>
      <p:grpSp>
        <p:nvGrpSpPr>
          <p:cNvPr id="2185" name="Google Shape;2185;p45"/>
          <p:cNvGrpSpPr/>
          <p:nvPr/>
        </p:nvGrpSpPr>
        <p:grpSpPr>
          <a:xfrm>
            <a:off x="4334561" y="4427984"/>
            <a:ext cx="764855" cy="1238940"/>
            <a:chOff x="3867627" y="2682487"/>
            <a:chExt cx="764855" cy="1238940"/>
          </a:xfrm>
        </p:grpSpPr>
        <p:grpSp>
          <p:nvGrpSpPr>
            <p:cNvPr id="2186" name="Google Shape;2186;p45"/>
            <p:cNvGrpSpPr/>
            <p:nvPr/>
          </p:nvGrpSpPr>
          <p:grpSpPr>
            <a:xfrm>
              <a:off x="3867627" y="3306763"/>
              <a:ext cx="764855" cy="614664"/>
              <a:chOff x="2548770" y="3203848"/>
              <a:chExt cx="764855" cy="614664"/>
            </a:xfrm>
          </p:grpSpPr>
          <p:sp>
            <p:nvSpPr>
              <p:cNvPr id="2187" name="Google Shape;2187;p45"/>
              <p:cNvSpPr/>
              <p:nvPr/>
            </p:nvSpPr>
            <p:spPr>
              <a:xfrm>
                <a:off x="2548770" y="3458472"/>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sz="1400" b="1">
                  <a:solidFill>
                    <a:schemeClr val="dk1"/>
                  </a:solidFill>
                  <a:latin typeface="Arial Narrow"/>
                  <a:ea typeface="Arial Narrow"/>
                  <a:cs typeface="Arial Narrow"/>
                  <a:sym typeface="Arial Narrow"/>
                </a:endParaRPr>
              </a:p>
            </p:txBody>
          </p:sp>
          <p:sp>
            <p:nvSpPr>
              <p:cNvPr id="2188" name="Google Shape;2188;p45"/>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2189" name="Google Shape;2189;p45"/>
            <p:cNvPicPr preferRelativeResize="0"/>
            <p:nvPr/>
          </p:nvPicPr>
          <p:blipFill rotWithShape="1">
            <a:blip r:embed="rId6">
              <a:alphaModFix/>
            </a:blip>
            <a:srcRect/>
            <a:stretch/>
          </p:blipFill>
          <p:spPr>
            <a:xfrm>
              <a:off x="3945025" y="2682487"/>
              <a:ext cx="587628" cy="678570"/>
            </a:xfrm>
            <a:prstGeom prst="rect">
              <a:avLst/>
            </a:prstGeom>
            <a:noFill/>
            <a:ln>
              <a:noFill/>
            </a:ln>
          </p:spPr>
        </p:pic>
      </p:grpSp>
      <p:grpSp>
        <p:nvGrpSpPr>
          <p:cNvPr id="2190" name="Google Shape;2190;p45"/>
          <p:cNvGrpSpPr/>
          <p:nvPr/>
        </p:nvGrpSpPr>
        <p:grpSpPr>
          <a:xfrm>
            <a:off x="3084475" y="5076056"/>
            <a:ext cx="1380071" cy="625937"/>
            <a:chOff x="-285907" y="7056480"/>
            <a:chExt cx="1612468" cy="625937"/>
          </a:xfrm>
        </p:grpSpPr>
        <p:sp>
          <p:nvSpPr>
            <p:cNvPr id="2191" name="Google Shape;2191;p45"/>
            <p:cNvSpPr txBox="1"/>
            <p:nvPr/>
          </p:nvSpPr>
          <p:spPr>
            <a:xfrm>
              <a:off x="-285907" y="7056480"/>
              <a:ext cx="161246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Desplazado</a:t>
              </a:r>
              <a:endParaRPr sz="1200" b="1" u="sng">
                <a:solidFill>
                  <a:schemeClr val="dk1"/>
                </a:solidFill>
                <a:latin typeface="Arial Narrow"/>
                <a:ea typeface="Arial Narrow"/>
                <a:cs typeface="Arial Narrow"/>
                <a:sym typeface="Arial Narrow"/>
              </a:endParaRPr>
            </a:p>
          </p:txBody>
        </p:sp>
        <p:sp>
          <p:nvSpPr>
            <p:cNvPr id="2192" name="Google Shape;2192;p45"/>
            <p:cNvSpPr/>
            <p:nvPr/>
          </p:nvSpPr>
          <p:spPr>
            <a:xfrm>
              <a:off x="-36885" y="7322377"/>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sz="1600" b="1">
                <a:solidFill>
                  <a:schemeClr val="dk1"/>
                </a:solidFill>
                <a:latin typeface="Arial Narrow"/>
                <a:ea typeface="Arial Narrow"/>
                <a:cs typeface="Arial Narrow"/>
                <a:sym typeface="Arial Narrow"/>
              </a:endParaRPr>
            </a:p>
          </p:txBody>
        </p:sp>
      </p:grpSp>
      <p:grpSp>
        <p:nvGrpSpPr>
          <p:cNvPr id="2193" name="Google Shape;2193;p45"/>
          <p:cNvGrpSpPr/>
          <p:nvPr/>
        </p:nvGrpSpPr>
        <p:grpSpPr>
          <a:xfrm>
            <a:off x="362827" y="5503125"/>
            <a:ext cx="1847617" cy="436842"/>
            <a:chOff x="3060727" y="484500"/>
            <a:chExt cx="2369636" cy="436842"/>
          </a:xfrm>
        </p:grpSpPr>
        <p:sp>
          <p:nvSpPr>
            <p:cNvPr id="2194" name="Google Shape;2194;p4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195" name="Google Shape;2195;p45"/>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sz="1400" b="1">
                <a:solidFill>
                  <a:schemeClr val="dk1"/>
                </a:solidFill>
                <a:latin typeface="Arial Narrow"/>
                <a:ea typeface="Arial Narrow"/>
                <a:cs typeface="Arial Narrow"/>
                <a:sym typeface="Arial Narrow"/>
              </a:endParaRPr>
            </a:p>
          </p:txBody>
        </p:sp>
      </p:grpSp>
      <p:grpSp>
        <p:nvGrpSpPr>
          <p:cNvPr id="2196" name="Google Shape;2196;p45"/>
          <p:cNvGrpSpPr/>
          <p:nvPr/>
        </p:nvGrpSpPr>
        <p:grpSpPr>
          <a:xfrm>
            <a:off x="2349030" y="4067944"/>
            <a:ext cx="2722458" cy="436842"/>
            <a:chOff x="3060727" y="484500"/>
            <a:chExt cx="2369637" cy="436842"/>
          </a:xfrm>
        </p:grpSpPr>
        <p:sp>
          <p:nvSpPr>
            <p:cNvPr id="2197" name="Google Shape;2197;p4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198" name="Google Shape;2198;p45"/>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sz="1400" b="1">
                <a:solidFill>
                  <a:schemeClr val="dk1"/>
                </a:solidFill>
                <a:latin typeface="Arial Narrow"/>
                <a:ea typeface="Arial Narrow"/>
                <a:cs typeface="Arial Narrow"/>
                <a:sym typeface="Arial Narrow"/>
              </a:endParaRPr>
            </a:p>
          </p:txBody>
        </p:sp>
      </p:grpSp>
      <p:sp>
        <p:nvSpPr>
          <p:cNvPr id="2199" name="Google Shape;2199;p45"/>
          <p:cNvSpPr/>
          <p:nvPr/>
        </p:nvSpPr>
        <p:spPr>
          <a:xfrm>
            <a:off x="-9350" y="4786485"/>
            <a:ext cx="206269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Gestantes en seguimiento con diagnóstico de HB. Sin variaciones respecto al mismo período del año anterior.</a:t>
            </a:r>
            <a:endParaRPr sz="1200" b="1">
              <a:solidFill>
                <a:schemeClr val="dk1"/>
              </a:solidFill>
              <a:latin typeface="Arial Narrow"/>
              <a:ea typeface="Arial Narrow"/>
              <a:cs typeface="Arial Narrow"/>
              <a:sym typeface="Arial Narrow"/>
            </a:endParaRPr>
          </a:p>
        </p:txBody>
      </p:sp>
      <p:pic>
        <p:nvPicPr>
          <p:cNvPr id="2200" name="Google Shape;2200;p45"/>
          <p:cNvPicPr preferRelativeResize="0"/>
          <p:nvPr/>
        </p:nvPicPr>
        <p:blipFill rotWithShape="1">
          <a:blip r:embed="rId7">
            <a:alphaModFix/>
          </a:blip>
          <a:srcRect l="58247"/>
          <a:stretch/>
        </p:blipFill>
        <p:spPr>
          <a:xfrm>
            <a:off x="2321053" y="4419368"/>
            <a:ext cx="739337" cy="664026"/>
          </a:xfrm>
          <a:prstGeom prst="rect">
            <a:avLst/>
          </a:prstGeom>
          <a:noFill/>
          <a:ln>
            <a:noFill/>
          </a:ln>
        </p:spPr>
      </p:pic>
      <p:pic>
        <p:nvPicPr>
          <p:cNvPr id="2201" name="Google Shape;2201;p45"/>
          <p:cNvPicPr preferRelativeResize="0"/>
          <p:nvPr/>
        </p:nvPicPr>
        <p:blipFill rotWithShape="1">
          <a:blip r:embed="rId8">
            <a:alphaModFix/>
          </a:blip>
          <a:srcRect/>
          <a:stretch/>
        </p:blipFill>
        <p:spPr>
          <a:xfrm>
            <a:off x="3383042" y="4538352"/>
            <a:ext cx="694975" cy="599336"/>
          </a:xfrm>
          <a:prstGeom prst="rect">
            <a:avLst/>
          </a:prstGeom>
          <a:noFill/>
          <a:ln>
            <a:noFill/>
          </a:ln>
        </p:spPr>
      </p:pic>
      <p:grpSp>
        <p:nvGrpSpPr>
          <p:cNvPr id="2202" name="Google Shape;2202;p45"/>
          <p:cNvGrpSpPr/>
          <p:nvPr/>
        </p:nvGrpSpPr>
        <p:grpSpPr>
          <a:xfrm>
            <a:off x="144066" y="7037921"/>
            <a:ext cx="6681893" cy="848101"/>
            <a:chOff x="21203" y="7774533"/>
            <a:chExt cx="6681893" cy="848101"/>
          </a:xfrm>
        </p:grpSpPr>
        <p:grpSp>
          <p:nvGrpSpPr>
            <p:cNvPr id="2203" name="Google Shape;2203;p45"/>
            <p:cNvGrpSpPr/>
            <p:nvPr/>
          </p:nvGrpSpPr>
          <p:grpSpPr>
            <a:xfrm>
              <a:off x="1385705" y="8075430"/>
              <a:ext cx="5188226" cy="547204"/>
              <a:chOff x="-1107522" y="9867668"/>
              <a:chExt cx="5866885" cy="547204"/>
            </a:xfrm>
          </p:grpSpPr>
          <p:sp>
            <p:nvSpPr>
              <p:cNvPr id="2204" name="Google Shape;2204;p45"/>
              <p:cNvSpPr/>
              <p:nvPr/>
            </p:nvSpPr>
            <p:spPr>
              <a:xfrm>
                <a:off x="-1107522" y="9867668"/>
                <a:ext cx="5866885" cy="241439"/>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Durante la gestación: 0 casos </a:t>
                </a:r>
                <a:endParaRPr sz="1050" b="1">
                  <a:solidFill>
                    <a:srgbClr val="C00000"/>
                  </a:solidFill>
                  <a:latin typeface="Arial Narrow"/>
                  <a:ea typeface="Arial Narrow"/>
                  <a:cs typeface="Arial Narrow"/>
                  <a:sym typeface="Arial Narrow"/>
                </a:endParaRPr>
              </a:p>
            </p:txBody>
          </p:sp>
          <p:sp>
            <p:nvSpPr>
              <p:cNvPr id="2205" name="Google Shape;2205;p45"/>
              <p:cNvSpPr/>
              <p:nvPr/>
            </p:nvSpPr>
            <p:spPr>
              <a:xfrm>
                <a:off x="-1103625" y="10115184"/>
                <a:ext cx="5862987" cy="299688"/>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Previo a la gestación: 0 casos </a:t>
                </a:r>
                <a:endParaRPr sz="1050" b="1">
                  <a:solidFill>
                    <a:srgbClr val="C00000"/>
                  </a:solidFill>
                  <a:latin typeface="Arial Narrow"/>
                  <a:ea typeface="Arial Narrow"/>
                  <a:cs typeface="Arial Narrow"/>
                  <a:sym typeface="Arial Narrow"/>
                </a:endParaRPr>
              </a:p>
            </p:txBody>
          </p:sp>
        </p:grpSp>
        <p:grpSp>
          <p:nvGrpSpPr>
            <p:cNvPr id="2206" name="Google Shape;2206;p45"/>
            <p:cNvGrpSpPr/>
            <p:nvPr/>
          </p:nvGrpSpPr>
          <p:grpSpPr>
            <a:xfrm>
              <a:off x="21203" y="7774533"/>
              <a:ext cx="6681893" cy="774439"/>
              <a:chOff x="-14626" y="8205752"/>
              <a:chExt cx="6681893" cy="774439"/>
            </a:xfrm>
          </p:grpSpPr>
          <p:sp>
            <p:nvSpPr>
              <p:cNvPr id="2207" name="Google Shape;2207;p45"/>
              <p:cNvSpPr txBox="1"/>
              <p:nvPr/>
            </p:nvSpPr>
            <p:spPr>
              <a:xfrm>
                <a:off x="1445547" y="8205752"/>
                <a:ext cx="522172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Momento de ocurrencia del diagnóstico</a:t>
                </a:r>
                <a:endParaRPr/>
              </a:p>
            </p:txBody>
          </p:sp>
          <p:pic>
            <p:nvPicPr>
              <p:cNvPr id="2208" name="Google Shape;2208;p45"/>
              <p:cNvPicPr preferRelativeResize="0"/>
              <p:nvPr/>
            </p:nvPicPr>
            <p:blipFill rotWithShape="1">
              <a:blip r:embed="rId9">
                <a:alphaModFix/>
              </a:blip>
              <a:srcRect/>
              <a:stretch/>
            </p:blipFill>
            <p:spPr>
              <a:xfrm>
                <a:off x="-14626" y="8259233"/>
                <a:ext cx="910301" cy="720958"/>
              </a:xfrm>
              <a:prstGeom prst="rect">
                <a:avLst/>
              </a:prstGeom>
              <a:noFill/>
              <a:ln>
                <a:noFill/>
              </a:ln>
            </p:spPr>
          </p:pic>
        </p:grpSp>
        <p:sp>
          <p:nvSpPr>
            <p:cNvPr id="2209" name="Google Shape;2209;p45"/>
            <p:cNvSpPr/>
            <p:nvPr/>
          </p:nvSpPr>
          <p:spPr>
            <a:xfrm>
              <a:off x="980545" y="8100574"/>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210" name="Google Shape;2210;p45"/>
          <p:cNvGrpSpPr/>
          <p:nvPr/>
        </p:nvGrpSpPr>
        <p:grpSpPr>
          <a:xfrm>
            <a:off x="1442712" y="8222349"/>
            <a:ext cx="5689176" cy="656443"/>
            <a:chOff x="2502" y="13686"/>
            <a:chExt cx="5689176" cy="656443"/>
          </a:xfrm>
        </p:grpSpPr>
        <p:sp>
          <p:nvSpPr>
            <p:cNvPr id="2211" name="Google Shape;2211;p45"/>
            <p:cNvSpPr/>
            <p:nvPr/>
          </p:nvSpPr>
          <p:spPr>
            <a:xfrm>
              <a:off x="2502" y="13686"/>
              <a:ext cx="1094072" cy="656443"/>
            </a:xfrm>
            <a:prstGeom prst="roundRect">
              <a:avLst>
                <a:gd name="adj" fmla="val 1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5"/>
            <p:cNvSpPr txBox="1"/>
            <p:nvPr/>
          </p:nvSpPr>
          <p:spPr>
            <a:xfrm>
              <a:off x="21729"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Primer trimestre: 0 casos </a:t>
              </a:r>
              <a:endParaRPr sz="1050" b="1">
                <a:solidFill>
                  <a:schemeClr val="dk1"/>
                </a:solidFill>
                <a:latin typeface="Arial Narrow"/>
                <a:ea typeface="Arial Narrow"/>
                <a:cs typeface="Arial Narrow"/>
                <a:sym typeface="Arial Narrow"/>
              </a:endParaRPr>
            </a:p>
          </p:txBody>
        </p:sp>
        <p:sp>
          <p:nvSpPr>
            <p:cNvPr id="2213" name="Google Shape;2213;p45"/>
            <p:cNvSpPr/>
            <p:nvPr/>
          </p:nvSpPr>
          <p:spPr>
            <a:xfrm>
              <a:off x="1205981" y="206243"/>
              <a:ext cx="231943" cy="271329"/>
            </a:xfrm>
            <a:prstGeom prst="rightArrow">
              <a:avLst>
                <a:gd name="adj1" fmla="val 60000"/>
                <a:gd name="adj2" fmla="val 5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5"/>
            <p:cNvSpPr txBox="1"/>
            <p:nvPr/>
          </p:nvSpPr>
          <p:spPr>
            <a:xfrm>
              <a:off x="1205981"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215" name="Google Shape;2215;p45"/>
            <p:cNvSpPr/>
            <p:nvPr/>
          </p:nvSpPr>
          <p:spPr>
            <a:xfrm>
              <a:off x="1534203" y="13686"/>
              <a:ext cx="1094072" cy="656443"/>
            </a:xfrm>
            <a:prstGeom prst="roundRect">
              <a:avLst>
                <a:gd name="adj" fmla="val 10000"/>
              </a:avLst>
            </a:prstGeom>
            <a:gradFill>
              <a:gsLst>
                <a:gs pos="0">
                  <a:srgbClr val="ACA9F4"/>
                </a:gs>
                <a:gs pos="35000">
                  <a:srgbClr val="C6C3F5"/>
                </a:gs>
                <a:gs pos="100000">
                  <a:srgbClr val="E7E7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5"/>
            <p:cNvSpPr txBox="1"/>
            <p:nvPr/>
          </p:nvSpPr>
          <p:spPr>
            <a:xfrm>
              <a:off x="1553430"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Segundo trimestre: 0 casos</a:t>
              </a:r>
              <a:endParaRPr sz="1050" b="1">
                <a:solidFill>
                  <a:schemeClr val="dk1"/>
                </a:solidFill>
                <a:latin typeface="Arial Narrow"/>
                <a:ea typeface="Arial Narrow"/>
                <a:cs typeface="Arial Narrow"/>
                <a:sym typeface="Arial Narrow"/>
              </a:endParaRPr>
            </a:p>
          </p:txBody>
        </p:sp>
        <p:sp>
          <p:nvSpPr>
            <p:cNvPr id="2217" name="Google Shape;2217;p45"/>
            <p:cNvSpPr/>
            <p:nvPr/>
          </p:nvSpPr>
          <p:spPr>
            <a:xfrm>
              <a:off x="2737683" y="206243"/>
              <a:ext cx="231943" cy="271329"/>
            </a:xfrm>
            <a:prstGeom prst="rightArrow">
              <a:avLst>
                <a:gd name="adj1" fmla="val 60000"/>
                <a:gd name="adj2" fmla="val 50000"/>
              </a:avLst>
            </a:prstGeom>
            <a:gradFill>
              <a:gsLst>
                <a:gs pos="0">
                  <a:srgbClr val="A6B0F8"/>
                </a:gs>
                <a:gs pos="35000">
                  <a:srgbClr val="C2C8F7"/>
                </a:gs>
                <a:gs pos="100000">
                  <a:srgbClr val="E7E7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5"/>
            <p:cNvSpPr txBox="1"/>
            <p:nvPr/>
          </p:nvSpPr>
          <p:spPr>
            <a:xfrm>
              <a:off x="2737683"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219" name="Google Shape;2219;p45"/>
            <p:cNvSpPr/>
            <p:nvPr/>
          </p:nvSpPr>
          <p:spPr>
            <a:xfrm>
              <a:off x="3065904" y="13686"/>
              <a:ext cx="1094072" cy="656443"/>
            </a:xfrm>
            <a:prstGeom prst="roundRect">
              <a:avLst>
                <a:gd name="adj" fmla="val 10000"/>
              </a:avLst>
            </a:prstGeom>
            <a:gradFill>
              <a:gsLst>
                <a:gs pos="0">
                  <a:srgbClr val="A2BDFF"/>
                </a:gs>
                <a:gs pos="35000">
                  <a:srgbClr val="BED0FC"/>
                </a:gs>
                <a:gs pos="100000">
                  <a:srgbClr val="E4EB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5"/>
            <p:cNvSpPr txBox="1"/>
            <p:nvPr/>
          </p:nvSpPr>
          <p:spPr>
            <a:xfrm>
              <a:off x="3085131"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Tercer trimestre: 0 casos </a:t>
              </a:r>
              <a:endParaRPr sz="1050" b="1">
                <a:solidFill>
                  <a:schemeClr val="dk1"/>
                </a:solidFill>
                <a:latin typeface="Arial Narrow"/>
                <a:ea typeface="Arial Narrow"/>
                <a:cs typeface="Arial Narrow"/>
                <a:sym typeface="Arial Narrow"/>
              </a:endParaRPr>
            </a:p>
          </p:txBody>
        </p:sp>
        <p:sp>
          <p:nvSpPr>
            <p:cNvPr id="2221" name="Google Shape;2221;p45"/>
            <p:cNvSpPr/>
            <p:nvPr/>
          </p:nvSpPr>
          <p:spPr>
            <a:xfrm>
              <a:off x="4269384" y="206243"/>
              <a:ext cx="231943" cy="271329"/>
            </a:xfrm>
            <a:prstGeom prst="rightArrow">
              <a:avLst>
                <a:gd name="adj1" fmla="val 60000"/>
                <a:gd name="adj2" fmla="val 5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5"/>
            <p:cNvSpPr txBox="1"/>
            <p:nvPr/>
          </p:nvSpPr>
          <p:spPr>
            <a:xfrm>
              <a:off x="4269384"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223" name="Google Shape;2223;p45"/>
            <p:cNvSpPr/>
            <p:nvPr/>
          </p:nvSpPr>
          <p:spPr>
            <a:xfrm>
              <a:off x="4597606" y="13686"/>
              <a:ext cx="1094072" cy="656443"/>
            </a:xfrm>
            <a:prstGeom prst="roundRect">
              <a:avLst>
                <a:gd name="adj" fmla="val 1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5"/>
            <p:cNvSpPr txBox="1"/>
            <p:nvPr/>
          </p:nvSpPr>
          <p:spPr>
            <a:xfrm>
              <a:off x="4616833"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Sin dato: 0 casos</a:t>
              </a:r>
              <a:endParaRPr sz="1050" b="1">
                <a:solidFill>
                  <a:schemeClr val="dk1"/>
                </a:solidFill>
                <a:latin typeface="Arial Narrow"/>
                <a:ea typeface="Arial Narrow"/>
                <a:cs typeface="Arial Narrow"/>
                <a:sym typeface="Arial Narrow"/>
              </a:endParaRPr>
            </a:p>
          </p:txBody>
        </p:sp>
      </p:grpSp>
      <p:grpSp>
        <p:nvGrpSpPr>
          <p:cNvPr id="2225" name="Google Shape;2225;p45"/>
          <p:cNvGrpSpPr/>
          <p:nvPr/>
        </p:nvGrpSpPr>
        <p:grpSpPr>
          <a:xfrm>
            <a:off x="50" y="7948670"/>
            <a:ext cx="7065799" cy="1015818"/>
            <a:chOff x="2145310" y="5221006"/>
            <a:chExt cx="6785852" cy="1015818"/>
          </a:xfrm>
        </p:grpSpPr>
        <p:grpSp>
          <p:nvGrpSpPr>
            <p:cNvPr id="2226" name="Google Shape;2226;p45"/>
            <p:cNvGrpSpPr/>
            <p:nvPr/>
          </p:nvGrpSpPr>
          <p:grpSpPr>
            <a:xfrm>
              <a:off x="2145310" y="5221006"/>
              <a:ext cx="6785852" cy="1015818"/>
              <a:chOff x="2109481" y="5652225"/>
              <a:chExt cx="6785852" cy="1015818"/>
            </a:xfrm>
          </p:grpSpPr>
          <p:sp>
            <p:nvSpPr>
              <p:cNvPr id="2227" name="Google Shape;2227;p45"/>
              <p:cNvSpPr txBox="1"/>
              <p:nvPr/>
            </p:nvSpPr>
            <p:spPr>
              <a:xfrm>
                <a:off x="3673613" y="5652225"/>
                <a:ext cx="522172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Trimestre de ingreso al control prenatal </a:t>
                </a:r>
                <a:endParaRPr/>
              </a:p>
            </p:txBody>
          </p:sp>
          <p:pic>
            <p:nvPicPr>
              <p:cNvPr id="2228" name="Google Shape;2228;p45"/>
              <p:cNvPicPr preferRelativeResize="0"/>
              <p:nvPr/>
            </p:nvPicPr>
            <p:blipFill rotWithShape="1">
              <a:blip r:embed="rId9">
                <a:alphaModFix/>
              </a:blip>
              <a:srcRect/>
              <a:stretch/>
            </p:blipFill>
            <p:spPr>
              <a:xfrm>
                <a:off x="2109481" y="5947085"/>
                <a:ext cx="910301" cy="720958"/>
              </a:xfrm>
              <a:prstGeom prst="rect">
                <a:avLst/>
              </a:prstGeom>
              <a:noFill/>
              <a:ln>
                <a:noFill/>
              </a:ln>
            </p:spPr>
          </p:pic>
        </p:grpSp>
        <p:sp>
          <p:nvSpPr>
            <p:cNvPr id="2229" name="Google Shape;2229;p45"/>
            <p:cNvSpPr/>
            <p:nvPr/>
          </p:nvSpPr>
          <p:spPr>
            <a:xfrm>
              <a:off x="3105942" y="5731890"/>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2230" name="Google Shape;2230;p45"/>
          <p:cNvPicPr preferRelativeResize="0"/>
          <p:nvPr/>
        </p:nvPicPr>
        <p:blipFill rotWithShape="1">
          <a:blip r:embed="rId10">
            <a:alphaModFix/>
          </a:blip>
          <a:srcRect/>
          <a:stretch/>
        </p:blipFill>
        <p:spPr>
          <a:xfrm>
            <a:off x="-29713" y="-1"/>
            <a:ext cx="2153858" cy="2846793"/>
          </a:xfrm>
          <a:prstGeom prst="rect">
            <a:avLst/>
          </a:prstGeom>
          <a:noFill/>
          <a:ln>
            <a:noFill/>
          </a:ln>
        </p:spPr>
      </p:pic>
      <p:sp>
        <p:nvSpPr>
          <p:cNvPr id="2231" name="Google Shape;2231;p45"/>
          <p:cNvSpPr txBox="1"/>
          <p:nvPr/>
        </p:nvSpPr>
        <p:spPr>
          <a:xfrm>
            <a:off x="-104131" y="139462"/>
            <a:ext cx="2208885" cy="95410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400"/>
              <a:buFont typeface="Arial Narrow"/>
              <a:buNone/>
            </a:pPr>
            <a:r>
              <a:rPr lang="es-ES" sz="1400" b="1">
                <a:solidFill>
                  <a:srgbClr val="C00000"/>
                </a:solidFill>
                <a:latin typeface="Arial Narrow"/>
                <a:ea typeface="Arial Narrow"/>
                <a:cs typeface="Arial Narrow"/>
                <a:sym typeface="Arial Narrow"/>
              </a:rPr>
              <a:t>Gestantes con diagnóstico de Hepatitis B y Trasmisión Materno Infantil TMI de la Hepatitis B. </a:t>
            </a:r>
            <a:endParaRPr/>
          </a:p>
        </p:txBody>
      </p:sp>
      <p:sp>
        <p:nvSpPr>
          <p:cNvPr id="2232" name="Google Shape;2232;p45"/>
          <p:cNvSpPr txBox="1"/>
          <p:nvPr/>
        </p:nvSpPr>
        <p:spPr>
          <a:xfrm>
            <a:off x="-44333" y="2524097"/>
            <a:ext cx="2183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01- 2023</a:t>
            </a:r>
            <a:endParaRPr sz="1200" b="1">
              <a:solidFill>
                <a:schemeClr val="dk1"/>
              </a:solidFill>
              <a:latin typeface="Arial Narrow"/>
              <a:ea typeface="Arial Narrow"/>
              <a:cs typeface="Arial Narrow"/>
              <a:sym typeface="Arial Narrow"/>
            </a:endParaRPr>
          </a:p>
        </p:txBody>
      </p:sp>
      <p:pic>
        <p:nvPicPr>
          <p:cNvPr id="2233" name="Google Shape;2233;p45"/>
          <p:cNvPicPr preferRelativeResize="0"/>
          <p:nvPr/>
        </p:nvPicPr>
        <p:blipFill rotWithShape="1">
          <a:blip r:embed="rId11">
            <a:alphaModFix/>
          </a:blip>
          <a:srcRect/>
          <a:stretch/>
        </p:blipFill>
        <p:spPr>
          <a:xfrm>
            <a:off x="2179172" y="551081"/>
            <a:ext cx="4758529" cy="2327164"/>
          </a:xfrm>
          <a:prstGeom prst="rect">
            <a:avLst/>
          </a:prstGeom>
          <a:noFill/>
          <a:ln>
            <a:noFill/>
          </a:ln>
        </p:spPr>
      </p:pic>
      <p:sp>
        <p:nvSpPr>
          <p:cNvPr id="2234" name="Google Shape;2234;p45"/>
          <p:cNvSpPr txBox="1"/>
          <p:nvPr/>
        </p:nvSpPr>
        <p:spPr>
          <a:xfrm>
            <a:off x="3383042" y="62923"/>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sp>
        <p:nvSpPr>
          <p:cNvPr id="2235" name="Google Shape;2235;p45"/>
          <p:cNvSpPr/>
          <p:nvPr/>
        </p:nvSpPr>
        <p:spPr>
          <a:xfrm>
            <a:off x="2167758" y="2987824"/>
            <a:ext cx="5033092"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236" name="Google Shape;2236;p45"/>
          <p:cNvGrpSpPr/>
          <p:nvPr/>
        </p:nvGrpSpPr>
        <p:grpSpPr>
          <a:xfrm>
            <a:off x="2458085" y="3087897"/>
            <a:ext cx="3446504" cy="276999"/>
            <a:chOff x="2448322" y="74775"/>
            <a:chExt cx="3446504" cy="276999"/>
          </a:xfrm>
        </p:grpSpPr>
        <p:sp>
          <p:nvSpPr>
            <p:cNvPr id="2237" name="Google Shape;2237;p4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238" name="Google Shape;2238;p45"/>
            <p:cNvCxnSpPr>
              <a:stCxn id="223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239" name="Google Shape;2239;p4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sociodemográficas</a:t>
              </a:r>
              <a:endParaRPr sz="1200" b="1">
                <a:solidFill>
                  <a:schemeClr val="dk1"/>
                </a:solidFill>
                <a:latin typeface="Arial Narrow"/>
                <a:ea typeface="Arial Narrow"/>
                <a:cs typeface="Arial Narrow"/>
                <a:sym typeface="Arial Narrow"/>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43"/>
        <p:cNvGrpSpPr/>
        <p:nvPr/>
      </p:nvGrpSpPr>
      <p:grpSpPr>
        <a:xfrm>
          <a:off x="0" y="0"/>
          <a:ext cx="0" cy="0"/>
          <a:chOff x="0" y="0"/>
          <a:chExt cx="0" cy="0"/>
        </a:xfrm>
      </p:grpSpPr>
      <p:pic>
        <p:nvPicPr>
          <p:cNvPr id="2244" name="Google Shape;2244;p46"/>
          <p:cNvPicPr preferRelativeResize="0"/>
          <p:nvPr/>
        </p:nvPicPr>
        <p:blipFill rotWithShape="1">
          <a:blip r:embed="rId3">
            <a:alphaModFix/>
          </a:blip>
          <a:srcRect/>
          <a:stretch/>
        </p:blipFill>
        <p:spPr>
          <a:xfrm>
            <a:off x="0" y="0"/>
            <a:ext cx="2159507" cy="3491484"/>
          </a:xfrm>
          <a:prstGeom prst="rect">
            <a:avLst/>
          </a:prstGeom>
          <a:noFill/>
          <a:ln>
            <a:noFill/>
          </a:ln>
        </p:spPr>
      </p:pic>
      <p:grpSp>
        <p:nvGrpSpPr>
          <p:cNvPr id="2245" name="Google Shape;2245;p46"/>
          <p:cNvGrpSpPr/>
          <p:nvPr/>
        </p:nvGrpSpPr>
        <p:grpSpPr>
          <a:xfrm>
            <a:off x="22859" y="4596384"/>
            <a:ext cx="2180844" cy="2667000"/>
            <a:chOff x="22859" y="4596384"/>
            <a:chExt cx="2180844" cy="2667000"/>
          </a:xfrm>
        </p:grpSpPr>
        <p:pic>
          <p:nvPicPr>
            <p:cNvPr id="2246" name="Google Shape;2246;p46"/>
            <p:cNvPicPr preferRelativeResize="0"/>
            <p:nvPr/>
          </p:nvPicPr>
          <p:blipFill rotWithShape="1">
            <a:blip r:embed="rId4">
              <a:alphaModFix/>
            </a:blip>
            <a:srcRect/>
            <a:stretch/>
          </p:blipFill>
          <p:spPr>
            <a:xfrm>
              <a:off x="22859" y="4596384"/>
              <a:ext cx="2180844" cy="2667000"/>
            </a:xfrm>
            <a:prstGeom prst="rect">
              <a:avLst/>
            </a:prstGeom>
            <a:noFill/>
            <a:ln>
              <a:noFill/>
            </a:ln>
          </p:spPr>
        </p:pic>
        <p:pic>
          <p:nvPicPr>
            <p:cNvPr id="2247" name="Google Shape;2247;p46"/>
            <p:cNvPicPr preferRelativeResize="0"/>
            <p:nvPr/>
          </p:nvPicPr>
          <p:blipFill rotWithShape="1">
            <a:blip r:embed="rId5">
              <a:alphaModFix/>
            </a:blip>
            <a:srcRect/>
            <a:stretch/>
          </p:blipFill>
          <p:spPr>
            <a:xfrm>
              <a:off x="204215" y="5792724"/>
              <a:ext cx="1892808" cy="487680"/>
            </a:xfrm>
            <a:prstGeom prst="rect">
              <a:avLst/>
            </a:prstGeom>
            <a:noFill/>
            <a:ln>
              <a:noFill/>
            </a:ln>
          </p:spPr>
        </p:pic>
      </p:grpSp>
      <p:sp>
        <p:nvSpPr>
          <p:cNvPr id="2248" name="Google Shape;2248;p46"/>
          <p:cNvSpPr txBox="1"/>
          <p:nvPr/>
        </p:nvSpPr>
        <p:spPr>
          <a:xfrm>
            <a:off x="109829" y="5875146"/>
            <a:ext cx="1994535" cy="1001394"/>
          </a:xfrm>
          <a:prstGeom prst="rect">
            <a:avLst/>
          </a:prstGeom>
          <a:noFill/>
          <a:ln>
            <a:noFill/>
          </a:ln>
        </p:spPr>
        <p:txBody>
          <a:bodyPr spcFirstLastPara="1" wrap="square" lIns="0" tIns="12700" rIns="0" bIns="0" anchor="t" anchorCtr="0">
            <a:spAutoFit/>
          </a:bodyPr>
          <a:lstStyle/>
          <a:p>
            <a:pPr marL="0" marR="312420" lvl="0" indent="0" algn="ctr" rtl="0">
              <a:lnSpc>
                <a:spcPct val="100000"/>
              </a:lnSpc>
              <a:spcBef>
                <a:spcPts val="0"/>
              </a:spcBef>
              <a:spcAft>
                <a:spcPts val="0"/>
              </a:spcAft>
              <a:buNone/>
            </a:pPr>
            <a:r>
              <a:rPr lang="es-ES" sz="1800" b="1">
                <a:solidFill>
                  <a:schemeClr val="dk1"/>
                </a:solidFill>
                <a:latin typeface="Arial"/>
                <a:ea typeface="Arial"/>
                <a:cs typeface="Arial"/>
                <a:sym typeface="Arial"/>
              </a:rPr>
              <a:t>596</a:t>
            </a:r>
            <a:endParaRPr sz="1800">
              <a:solidFill>
                <a:schemeClr val="dk1"/>
              </a:solidFill>
              <a:latin typeface="Arial"/>
              <a:ea typeface="Arial"/>
              <a:cs typeface="Arial"/>
              <a:sym typeface="Arial"/>
            </a:endParaRPr>
          </a:p>
          <a:p>
            <a:pPr marL="12065" marR="5080" lvl="0" indent="-1904" algn="ctr" rtl="0">
              <a:lnSpc>
                <a:spcPct val="100000"/>
              </a:lnSpc>
              <a:spcBef>
                <a:spcPts val="1200"/>
              </a:spcBef>
              <a:spcAft>
                <a:spcPts val="0"/>
              </a:spcAft>
              <a:buNone/>
            </a:pPr>
            <a:r>
              <a:rPr lang="es-ES" sz="1200" b="1">
                <a:solidFill>
                  <a:schemeClr val="dk1"/>
                </a:solidFill>
                <a:latin typeface="Arial"/>
                <a:ea typeface="Arial"/>
                <a:cs typeface="Arial"/>
                <a:sym typeface="Arial"/>
              </a:rPr>
              <a:t>La variación porcentual con  respecto al mismo periodo del  año anterior aumento en un 9,9%</a:t>
            </a:r>
            <a:endParaRPr sz="1200">
              <a:solidFill>
                <a:schemeClr val="dk1"/>
              </a:solidFill>
              <a:latin typeface="Arial"/>
              <a:ea typeface="Arial"/>
              <a:cs typeface="Arial"/>
              <a:sym typeface="Arial"/>
            </a:endParaRPr>
          </a:p>
        </p:txBody>
      </p:sp>
      <p:sp>
        <p:nvSpPr>
          <p:cNvPr id="2249" name="Google Shape;2249;p46"/>
          <p:cNvSpPr txBox="1"/>
          <p:nvPr/>
        </p:nvSpPr>
        <p:spPr>
          <a:xfrm>
            <a:off x="2254123" y="7450328"/>
            <a:ext cx="4017010" cy="23876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sz="700">
              <a:solidFill>
                <a:schemeClr val="dk1"/>
              </a:solidFill>
              <a:latin typeface="Arial"/>
              <a:ea typeface="Arial"/>
              <a:cs typeface="Arial"/>
              <a:sym typeface="Arial"/>
            </a:endParaRPr>
          </a:p>
          <a:p>
            <a:pPr marL="12700" marR="0" lvl="0" indent="0" algn="l" rtl="0">
              <a:lnSpc>
                <a:spcPct val="100000"/>
              </a:lnSpc>
              <a:spcBef>
                <a:spcPts val="0"/>
              </a:spcBef>
              <a:spcAft>
                <a:spcPts val="0"/>
              </a:spcAft>
              <a:buNone/>
            </a:pPr>
            <a:r>
              <a:rPr lang="es-ES" sz="700">
                <a:solidFill>
                  <a:schemeClr val="dk1"/>
                </a:solidFill>
                <a:latin typeface="Arial"/>
                <a:ea typeface="Arial"/>
                <a:cs typeface="Arial"/>
                <a:sym typeface="Arial"/>
              </a:rPr>
              <a:t>Figura 2. Comportamiento de las violencias. Medellín, a Periodo epidemiológico 01 acumulado 2.023.</a:t>
            </a:r>
            <a:endParaRPr sz="700">
              <a:solidFill>
                <a:schemeClr val="dk1"/>
              </a:solidFill>
              <a:latin typeface="Arial"/>
              <a:ea typeface="Arial"/>
              <a:cs typeface="Arial"/>
              <a:sym typeface="Arial"/>
            </a:endParaRPr>
          </a:p>
        </p:txBody>
      </p:sp>
      <p:grpSp>
        <p:nvGrpSpPr>
          <p:cNvPr id="2250" name="Google Shape;2250;p46"/>
          <p:cNvGrpSpPr/>
          <p:nvPr/>
        </p:nvGrpSpPr>
        <p:grpSpPr>
          <a:xfrm>
            <a:off x="2449829" y="75438"/>
            <a:ext cx="936371" cy="262255"/>
            <a:chOff x="2449829" y="75438"/>
            <a:chExt cx="936371" cy="262255"/>
          </a:xfrm>
        </p:grpSpPr>
        <p:sp>
          <p:nvSpPr>
            <p:cNvPr id="2251" name="Google Shape;2251;p46"/>
            <p:cNvSpPr/>
            <p:nvPr/>
          </p:nvSpPr>
          <p:spPr>
            <a:xfrm>
              <a:off x="2449829" y="75438"/>
              <a:ext cx="288290" cy="262255"/>
            </a:xfrm>
            <a:custGeom>
              <a:avLst/>
              <a:gdLst/>
              <a:ahLst/>
              <a:cxnLst/>
              <a:rect l="l" t="t" r="r" b="b"/>
              <a:pathLst>
                <a:path w="288289" h="262255" extrusionOk="0">
                  <a:moveTo>
                    <a:pt x="144018" y="0"/>
                  </a:moveTo>
                  <a:lnTo>
                    <a:pt x="98511" y="6681"/>
                  </a:lnTo>
                  <a:lnTo>
                    <a:pt x="58978" y="25286"/>
                  </a:lnTo>
                  <a:lnTo>
                    <a:pt x="27797" y="53656"/>
                  </a:lnTo>
                  <a:lnTo>
                    <a:pt x="7345" y="89635"/>
                  </a:lnTo>
                  <a:lnTo>
                    <a:pt x="0" y="131063"/>
                  </a:lnTo>
                  <a:lnTo>
                    <a:pt x="7345" y="172492"/>
                  </a:lnTo>
                  <a:lnTo>
                    <a:pt x="27797" y="208471"/>
                  </a:lnTo>
                  <a:lnTo>
                    <a:pt x="58978" y="236841"/>
                  </a:lnTo>
                  <a:lnTo>
                    <a:pt x="98511" y="255446"/>
                  </a:lnTo>
                  <a:lnTo>
                    <a:pt x="144018" y="262127"/>
                  </a:lnTo>
                  <a:lnTo>
                    <a:pt x="189524" y="255446"/>
                  </a:lnTo>
                  <a:lnTo>
                    <a:pt x="229057" y="236841"/>
                  </a:lnTo>
                  <a:lnTo>
                    <a:pt x="260238" y="208471"/>
                  </a:lnTo>
                  <a:lnTo>
                    <a:pt x="280690" y="172492"/>
                  </a:lnTo>
                  <a:lnTo>
                    <a:pt x="288036" y="131063"/>
                  </a:lnTo>
                  <a:lnTo>
                    <a:pt x="280690" y="89635"/>
                  </a:lnTo>
                  <a:lnTo>
                    <a:pt x="260238" y="53656"/>
                  </a:lnTo>
                  <a:lnTo>
                    <a:pt x="229057" y="25286"/>
                  </a:lnTo>
                  <a:lnTo>
                    <a:pt x="189524" y="6681"/>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52" name="Google Shape;2252;p46"/>
            <p:cNvSpPr/>
            <p:nvPr/>
          </p:nvSpPr>
          <p:spPr>
            <a:xfrm>
              <a:off x="2449829" y="75438"/>
              <a:ext cx="288290" cy="262255"/>
            </a:xfrm>
            <a:custGeom>
              <a:avLst/>
              <a:gdLst/>
              <a:ahLst/>
              <a:cxnLst/>
              <a:rect l="l" t="t" r="r" b="b"/>
              <a:pathLst>
                <a:path w="288289" h="262255" extrusionOk="0">
                  <a:moveTo>
                    <a:pt x="0" y="131063"/>
                  </a:moveTo>
                  <a:lnTo>
                    <a:pt x="7345" y="89635"/>
                  </a:lnTo>
                  <a:lnTo>
                    <a:pt x="27797" y="53656"/>
                  </a:lnTo>
                  <a:lnTo>
                    <a:pt x="58978" y="25286"/>
                  </a:lnTo>
                  <a:lnTo>
                    <a:pt x="98511" y="6681"/>
                  </a:lnTo>
                  <a:lnTo>
                    <a:pt x="144018" y="0"/>
                  </a:lnTo>
                  <a:lnTo>
                    <a:pt x="189524" y="6681"/>
                  </a:lnTo>
                  <a:lnTo>
                    <a:pt x="229057" y="25286"/>
                  </a:lnTo>
                  <a:lnTo>
                    <a:pt x="260238" y="53656"/>
                  </a:lnTo>
                  <a:lnTo>
                    <a:pt x="280690" y="89635"/>
                  </a:lnTo>
                  <a:lnTo>
                    <a:pt x="288036" y="131063"/>
                  </a:lnTo>
                  <a:lnTo>
                    <a:pt x="280690" y="172492"/>
                  </a:lnTo>
                  <a:lnTo>
                    <a:pt x="260238" y="208471"/>
                  </a:lnTo>
                  <a:lnTo>
                    <a:pt x="229057" y="236841"/>
                  </a:lnTo>
                  <a:lnTo>
                    <a:pt x="189524" y="255446"/>
                  </a:lnTo>
                  <a:lnTo>
                    <a:pt x="144018" y="262127"/>
                  </a:lnTo>
                  <a:lnTo>
                    <a:pt x="98511" y="255446"/>
                  </a:lnTo>
                  <a:lnTo>
                    <a:pt x="58978" y="236841"/>
                  </a:lnTo>
                  <a:lnTo>
                    <a:pt x="27797" y="208471"/>
                  </a:lnTo>
                  <a:lnTo>
                    <a:pt x="7345" y="172492"/>
                  </a:lnTo>
                  <a:lnTo>
                    <a:pt x="0" y="131063"/>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53" name="Google Shape;2253;p46"/>
            <p:cNvSpPr/>
            <p:nvPr/>
          </p:nvSpPr>
          <p:spPr>
            <a:xfrm>
              <a:off x="2737865" y="206501"/>
              <a:ext cx="648335" cy="0"/>
            </a:xfrm>
            <a:custGeom>
              <a:avLst/>
              <a:gdLst/>
              <a:ahLst/>
              <a:cxnLst/>
              <a:rect l="l" t="t" r="r" b="b"/>
              <a:pathLst>
                <a:path w="648335" h="120000" extrusionOk="0">
                  <a:moveTo>
                    <a:pt x="0" y="0"/>
                  </a:moveTo>
                  <a:lnTo>
                    <a:pt x="648081"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254" name="Google Shape;2254;p46"/>
          <p:cNvSpPr txBox="1"/>
          <p:nvPr/>
        </p:nvSpPr>
        <p:spPr>
          <a:xfrm>
            <a:off x="3381883" y="104343"/>
            <a:ext cx="2084070" cy="2089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Comportamiento de la notificación</a:t>
            </a:r>
            <a:endParaRPr sz="1200">
              <a:solidFill>
                <a:schemeClr val="dk1"/>
              </a:solidFill>
              <a:latin typeface="Arial"/>
              <a:ea typeface="Arial"/>
              <a:cs typeface="Arial"/>
              <a:sym typeface="Arial"/>
            </a:endParaRPr>
          </a:p>
        </p:txBody>
      </p:sp>
      <p:sp>
        <p:nvSpPr>
          <p:cNvPr id="2255" name="Google Shape;2255;p46"/>
          <p:cNvSpPr txBox="1"/>
          <p:nvPr/>
        </p:nvSpPr>
        <p:spPr>
          <a:xfrm>
            <a:off x="6632829" y="42418"/>
            <a:ext cx="438784" cy="175048"/>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050" b="1">
                <a:solidFill>
                  <a:schemeClr val="dk1"/>
                </a:solidFill>
                <a:latin typeface="Arial"/>
                <a:ea typeface="Arial"/>
                <a:cs typeface="Arial"/>
                <a:sym typeface="Arial"/>
              </a:rPr>
              <a:t>Pág.. 46</a:t>
            </a:r>
            <a:endParaRPr sz="1050">
              <a:solidFill>
                <a:schemeClr val="dk1"/>
              </a:solidFill>
              <a:latin typeface="Arial"/>
              <a:ea typeface="Arial"/>
              <a:cs typeface="Arial"/>
              <a:sym typeface="Arial"/>
            </a:endParaRPr>
          </a:p>
        </p:txBody>
      </p:sp>
      <p:sp>
        <p:nvSpPr>
          <p:cNvPr id="2256" name="Google Shape;2256;p46"/>
          <p:cNvSpPr txBox="1">
            <a:spLocks noGrp="1"/>
          </p:cNvSpPr>
          <p:nvPr>
            <p:ph type="title"/>
          </p:nvPr>
        </p:nvSpPr>
        <p:spPr>
          <a:xfrm>
            <a:off x="113182" y="229324"/>
            <a:ext cx="2029460" cy="874598"/>
          </a:xfrm>
          <a:prstGeom prst="rect">
            <a:avLst/>
          </a:prstGeom>
          <a:noFill/>
          <a:ln>
            <a:noFill/>
          </a:ln>
        </p:spPr>
        <p:txBody>
          <a:bodyPr spcFirstLastPara="1" wrap="square" lIns="0" tIns="12700" rIns="0" bIns="0" anchor="ctr" anchorCtr="0">
            <a:spAutoFit/>
          </a:bodyPr>
          <a:lstStyle/>
          <a:p>
            <a:pPr marL="0" lvl="0" indent="0" algn="ctr" rtl="0">
              <a:lnSpc>
                <a:spcPct val="100000"/>
              </a:lnSpc>
              <a:spcBef>
                <a:spcPts val="0"/>
              </a:spcBef>
              <a:spcAft>
                <a:spcPts val="0"/>
              </a:spcAft>
              <a:buClr>
                <a:srgbClr val="C00000"/>
              </a:buClr>
              <a:buSzPts val="1400"/>
              <a:buFont typeface="Arial Narrow"/>
              <a:buNone/>
            </a:pPr>
            <a:r>
              <a:rPr lang="es-ES" sz="1400" b="1">
                <a:solidFill>
                  <a:srgbClr val="C00000"/>
                </a:solidFill>
                <a:latin typeface="Arial Narrow"/>
                <a:ea typeface="Arial Narrow"/>
                <a:cs typeface="Arial Narrow"/>
                <a:sym typeface="Arial Narrow"/>
              </a:rPr>
              <a:t>Violencia de</a:t>
            </a:r>
            <a:endParaRPr/>
          </a:p>
          <a:p>
            <a:pPr marL="12700" marR="5080" lvl="0" indent="0" algn="ctr" rtl="0">
              <a:lnSpc>
                <a:spcPct val="100000"/>
              </a:lnSpc>
              <a:spcBef>
                <a:spcPts val="0"/>
              </a:spcBef>
              <a:spcAft>
                <a:spcPts val="0"/>
              </a:spcAft>
              <a:buClr>
                <a:srgbClr val="C00000"/>
              </a:buClr>
              <a:buSzPts val="1400"/>
              <a:buFont typeface="Arial Narrow"/>
              <a:buNone/>
            </a:pPr>
            <a:r>
              <a:rPr lang="es-ES" sz="1400" b="1">
                <a:solidFill>
                  <a:srgbClr val="C00000"/>
                </a:solidFill>
                <a:latin typeface="Arial Narrow"/>
                <a:ea typeface="Arial Narrow"/>
                <a:cs typeface="Arial Narrow"/>
                <a:sym typeface="Arial Narrow"/>
              </a:rPr>
              <a:t>género, intrafamiliar  y ataques con  agentes químicos.</a:t>
            </a:r>
            <a:endParaRPr/>
          </a:p>
        </p:txBody>
      </p:sp>
      <p:pic>
        <p:nvPicPr>
          <p:cNvPr id="2257" name="Google Shape;2257;p46"/>
          <p:cNvPicPr preferRelativeResize="0"/>
          <p:nvPr/>
        </p:nvPicPr>
        <p:blipFill rotWithShape="1">
          <a:blip r:embed="rId6">
            <a:alphaModFix/>
          </a:blip>
          <a:srcRect/>
          <a:stretch/>
        </p:blipFill>
        <p:spPr>
          <a:xfrm>
            <a:off x="2478023" y="898905"/>
            <a:ext cx="4637532" cy="9525"/>
          </a:xfrm>
          <a:prstGeom prst="rect">
            <a:avLst/>
          </a:prstGeom>
          <a:noFill/>
          <a:ln>
            <a:noFill/>
          </a:ln>
        </p:spPr>
      </p:pic>
      <p:grpSp>
        <p:nvGrpSpPr>
          <p:cNvPr id="2258" name="Google Shape;2258;p46"/>
          <p:cNvGrpSpPr/>
          <p:nvPr/>
        </p:nvGrpSpPr>
        <p:grpSpPr>
          <a:xfrm>
            <a:off x="2472753" y="1062989"/>
            <a:ext cx="4643311" cy="1687894"/>
            <a:chOff x="2472753" y="1062989"/>
            <a:chExt cx="4643311" cy="1687894"/>
          </a:xfrm>
        </p:grpSpPr>
        <p:pic>
          <p:nvPicPr>
            <p:cNvPr id="2259" name="Google Shape;2259;p46"/>
            <p:cNvPicPr preferRelativeResize="0"/>
            <p:nvPr/>
          </p:nvPicPr>
          <p:blipFill rotWithShape="1">
            <a:blip r:embed="rId6">
              <a:alphaModFix/>
            </a:blip>
            <a:srcRect/>
            <a:stretch/>
          </p:blipFill>
          <p:spPr>
            <a:xfrm>
              <a:off x="2478024" y="2444241"/>
              <a:ext cx="4637532" cy="9525"/>
            </a:xfrm>
            <a:prstGeom prst="rect">
              <a:avLst/>
            </a:prstGeom>
            <a:noFill/>
            <a:ln>
              <a:noFill/>
            </a:ln>
          </p:spPr>
        </p:pic>
        <p:pic>
          <p:nvPicPr>
            <p:cNvPr id="2260" name="Google Shape;2260;p46"/>
            <p:cNvPicPr preferRelativeResize="0"/>
            <p:nvPr/>
          </p:nvPicPr>
          <p:blipFill rotWithShape="1">
            <a:blip r:embed="rId6">
              <a:alphaModFix/>
            </a:blip>
            <a:srcRect/>
            <a:stretch/>
          </p:blipFill>
          <p:spPr>
            <a:xfrm>
              <a:off x="2478024" y="2186686"/>
              <a:ext cx="4637532" cy="9525"/>
            </a:xfrm>
            <a:prstGeom prst="rect">
              <a:avLst/>
            </a:prstGeom>
            <a:noFill/>
            <a:ln>
              <a:noFill/>
            </a:ln>
          </p:spPr>
        </p:pic>
        <p:pic>
          <p:nvPicPr>
            <p:cNvPr id="2261" name="Google Shape;2261;p46"/>
            <p:cNvPicPr preferRelativeResize="0"/>
            <p:nvPr/>
          </p:nvPicPr>
          <p:blipFill rotWithShape="1">
            <a:blip r:embed="rId6">
              <a:alphaModFix/>
            </a:blip>
            <a:srcRect/>
            <a:stretch/>
          </p:blipFill>
          <p:spPr>
            <a:xfrm>
              <a:off x="2478024" y="1929256"/>
              <a:ext cx="4637532" cy="9525"/>
            </a:xfrm>
            <a:prstGeom prst="rect">
              <a:avLst/>
            </a:prstGeom>
            <a:noFill/>
            <a:ln>
              <a:noFill/>
            </a:ln>
          </p:spPr>
        </p:pic>
        <p:pic>
          <p:nvPicPr>
            <p:cNvPr id="2262" name="Google Shape;2262;p46"/>
            <p:cNvPicPr preferRelativeResize="0"/>
            <p:nvPr/>
          </p:nvPicPr>
          <p:blipFill rotWithShape="1">
            <a:blip r:embed="rId6">
              <a:alphaModFix/>
            </a:blip>
            <a:srcRect/>
            <a:stretch/>
          </p:blipFill>
          <p:spPr>
            <a:xfrm>
              <a:off x="2478024" y="1671573"/>
              <a:ext cx="4637532" cy="9525"/>
            </a:xfrm>
            <a:prstGeom prst="rect">
              <a:avLst/>
            </a:prstGeom>
            <a:noFill/>
            <a:ln>
              <a:noFill/>
            </a:ln>
          </p:spPr>
        </p:pic>
        <p:pic>
          <p:nvPicPr>
            <p:cNvPr id="2263" name="Google Shape;2263;p46"/>
            <p:cNvPicPr preferRelativeResize="0"/>
            <p:nvPr/>
          </p:nvPicPr>
          <p:blipFill rotWithShape="1">
            <a:blip r:embed="rId6">
              <a:alphaModFix/>
            </a:blip>
            <a:srcRect/>
            <a:stretch/>
          </p:blipFill>
          <p:spPr>
            <a:xfrm>
              <a:off x="2478024" y="1414017"/>
              <a:ext cx="4637532" cy="9525"/>
            </a:xfrm>
            <a:prstGeom prst="rect">
              <a:avLst/>
            </a:prstGeom>
            <a:noFill/>
            <a:ln>
              <a:noFill/>
            </a:ln>
          </p:spPr>
        </p:pic>
        <p:pic>
          <p:nvPicPr>
            <p:cNvPr id="2264" name="Google Shape;2264;p46"/>
            <p:cNvPicPr preferRelativeResize="0"/>
            <p:nvPr/>
          </p:nvPicPr>
          <p:blipFill rotWithShape="1">
            <a:blip r:embed="rId6">
              <a:alphaModFix/>
            </a:blip>
            <a:srcRect/>
            <a:stretch/>
          </p:blipFill>
          <p:spPr>
            <a:xfrm>
              <a:off x="2478024" y="1156461"/>
              <a:ext cx="4637532" cy="9525"/>
            </a:xfrm>
            <a:prstGeom prst="rect">
              <a:avLst/>
            </a:prstGeom>
            <a:noFill/>
            <a:ln>
              <a:noFill/>
            </a:ln>
          </p:spPr>
        </p:pic>
        <p:sp>
          <p:nvSpPr>
            <p:cNvPr id="2265" name="Google Shape;2265;p46"/>
            <p:cNvSpPr/>
            <p:nvPr/>
          </p:nvSpPr>
          <p:spPr>
            <a:xfrm>
              <a:off x="2521458" y="1062989"/>
              <a:ext cx="4549140" cy="1644650"/>
            </a:xfrm>
            <a:custGeom>
              <a:avLst/>
              <a:gdLst/>
              <a:ahLst/>
              <a:cxnLst/>
              <a:rect l="l" t="t" r="r" b="b"/>
              <a:pathLst>
                <a:path w="4549140" h="1644650" extrusionOk="0">
                  <a:moveTo>
                    <a:pt x="0" y="0"/>
                  </a:moveTo>
                  <a:lnTo>
                    <a:pt x="0" y="1644395"/>
                  </a:lnTo>
                  <a:lnTo>
                    <a:pt x="4549140" y="1644395"/>
                  </a:lnTo>
                  <a:lnTo>
                    <a:pt x="4549140" y="1014983"/>
                  </a:lnTo>
                  <a:lnTo>
                    <a:pt x="4459224" y="937259"/>
                  </a:lnTo>
                  <a:lnTo>
                    <a:pt x="4370832" y="757427"/>
                  </a:lnTo>
                  <a:lnTo>
                    <a:pt x="4280916" y="783335"/>
                  </a:lnTo>
                  <a:lnTo>
                    <a:pt x="4192524" y="153924"/>
                  </a:lnTo>
                  <a:lnTo>
                    <a:pt x="4102608" y="134111"/>
                  </a:lnTo>
                  <a:lnTo>
                    <a:pt x="4014216" y="211835"/>
                  </a:lnTo>
                  <a:lnTo>
                    <a:pt x="3924300" y="252983"/>
                  </a:lnTo>
                  <a:lnTo>
                    <a:pt x="3835907" y="839724"/>
                  </a:lnTo>
                  <a:lnTo>
                    <a:pt x="3745992" y="778763"/>
                  </a:lnTo>
                  <a:lnTo>
                    <a:pt x="3657600" y="778763"/>
                  </a:lnTo>
                  <a:lnTo>
                    <a:pt x="3567683" y="644651"/>
                  </a:lnTo>
                  <a:lnTo>
                    <a:pt x="3479292" y="473963"/>
                  </a:lnTo>
                  <a:lnTo>
                    <a:pt x="3389376" y="794003"/>
                  </a:lnTo>
                  <a:lnTo>
                    <a:pt x="3300983" y="190500"/>
                  </a:lnTo>
                  <a:lnTo>
                    <a:pt x="3211068" y="370331"/>
                  </a:lnTo>
                  <a:lnTo>
                    <a:pt x="3122676" y="246887"/>
                  </a:lnTo>
                  <a:lnTo>
                    <a:pt x="3032760" y="201167"/>
                  </a:lnTo>
                  <a:lnTo>
                    <a:pt x="2944368" y="536448"/>
                  </a:lnTo>
                  <a:lnTo>
                    <a:pt x="2854452" y="160019"/>
                  </a:lnTo>
                  <a:lnTo>
                    <a:pt x="2766060" y="495300"/>
                  </a:lnTo>
                  <a:lnTo>
                    <a:pt x="2676144" y="236219"/>
                  </a:lnTo>
                  <a:lnTo>
                    <a:pt x="2587752" y="525779"/>
                  </a:lnTo>
                  <a:lnTo>
                    <a:pt x="2497836" y="437387"/>
                  </a:lnTo>
                  <a:lnTo>
                    <a:pt x="2407920" y="309371"/>
                  </a:lnTo>
                  <a:lnTo>
                    <a:pt x="2319528" y="175259"/>
                  </a:lnTo>
                  <a:lnTo>
                    <a:pt x="2229612" y="294131"/>
                  </a:lnTo>
                  <a:lnTo>
                    <a:pt x="2141220" y="387095"/>
                  </a:lnTo>
                  <a:lnTo>
                    <a:pt x="2051304" y="108203"/>
                  </a:lnTo>
                  <a:lnTo>
                    <a:pt x="1962912" y="381000"/>
                  </a:lnTo>
                  <a:lnTo>
                    <a:pt x="1872995" y="313943"/>
                  </a:lnTo>
                  <a:lnTo>
                    <a:pt x="1784604" y="406907"/>
                  </a:lnTo>
                  <a:lnTo>
                    <a:pt x="1694688" y="60959"/>
                  </a:lnTo>
                  <a:lnTo>
                    <a:pt x="1606295" y="164591"/>
                  </a:lnTo>
                  <a:lnTo>
                    <a:pt x="1516380" y="350519"/>
                  </a:lnTo>
                  <a:lnTo>
                    <a:pt x="1427988" y="365759"/>
                  </a:lnTo>
                  <a:lnTo>
                    <a:pt x="1338071" y="443483"/>
                  </a:lnTo>
                  <a:lnTo>
                    <a:pt x="1249680" y="313943"/>
                  </a:lnTo>
                  <a:lnTo>
                    <a:pt x="1159764" y="82295"/>
                  </a:lnTo>
                  <a:lnTo>
                    <a:pt x="1071371" y="1118615"/>
                  </a:lnTo>
                  <a:lnTo>
                    <a:pt x="981456" y="571500"/>
                  </a:lnTo>
                  <a:lnTo>
                    <a:pt x="893064" y="67055"/>
                  </a:lnTo>
                  <a:lnTo>
                    <a:pt x="803147" y="153924"/>
                  </a:lnTo>
                  <a:lnTo>
                    <a:pt x="714756" y="175259"/>
                  </a:lnTo>
                  <a:lnTo>
                    <a:pt x="624840" y="211835"/>
                  </a:lnTo>
                  <a:lnTo>
                    <a:pt x="536448" y="813815"/>
                  </a:lnTo>
                  <a:lnTo>
                    <a:pt x="446531" y="242315"/>
                  </a:lnTo>
                  <a:lnTo>
                    <a:pt x="358140" y="262127"/>
                  </a:lnTo>
                  <a:lnTo>
                    <a:pt x="268224" y="268224"/>
                  </a:lnTo>
                  <a:lnTo>
                    <a:pt x="178308" y="294131"/>
                  </a:lnTo>
                  <a:lnTo>
                    <a:pt x="89916" y="577595"/>
                  </a:lnTo>
                  <a:lnTo>
                    <a:pt x="0"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6" name="Google Shape;2266;p46"/>
            <p:cNvSpPr/>
            <p:nvPr/>
          </p:nvSpPr>
          <p:spPr>
            <a:xfrm>
              <a:off x="2521458" y="1062989"/>
              <a:ext cx="4549140" cy="1644650"/>
            </a:xfrm>
            <a:custGeom>
              <a:avLst/>
              <a:gdLst/>
              <a:ahLst/>
              <a:cxnLst/>
              <a:rect l="l" t="t" r="r" b="b"/>
              <a:pathLst>
                <a:path w="4549140" h="1644650" extrusionOk="0">
                  <a:moveTo>
                    <a:pt x="0" y="0"/>
                  </a:moveTo>
                  <a:lnTo>
                    <a:pt x="89916" y="577595"/>
                  </a:lnTo>
                  <a:lnTo>
                    <a:pt x="178308" y="294131"/>
                  </a:lnTo>
                  <a:lnTo>
                    <a:pt x="268224" y="268224"/>
                  </a:lnTo>
                  <a:lnTo>
                    <a:pt x="358140" y="262127"/>
                  </a:lnTo>
                  <a:lnTo>
                    <a:pt x="446531" y="242315"/>
                  </a:lnTo>
                  <a:lnTo>
                    <a:pt x="536448" y="813815"/>
                  </a:lnTo>
                  <a:lnTo>
                    <a:pt x="624840" y="211835"/>
                  </a:lnTo>
                  <a:lnTo>
                    <a:pt x="714756" y="175259"/>
                  </a:lnTo>
                  <a:lnTo>
                    <a:pt x="803147" y="153924"/>
                  </a:lnTo>
                  <a:lnTo>
                    <a:pt x="893064" y="67055"/>
                  </a:lnTo>
                  <a:lnTo>
                    <a:pt x="981456" y="571500"/>
                  </a:lnTo>
                  <a:lnTo>
                    <a:pt x="1071371" y="1118615"/>
                  </a:lnTo>
                  <a:lnTo>
                    <a:pt x="1159764" y="82295"/>
                  </a:lnTo>
                  <a:lnTo>
                    <a:pt x="1249680" y="313943"/>
                  </a:lnTo>
                  <a:lnTo>
                    <a:pt x="1338071" y="443483"/>
                  </a:lnTo>
                  <a:lnTo>
                    <a:pt x="1427988" y="365759"/>
                  </a:lnTo>
                  <a:lnTo>
                    <a:pt x="1516380" y="350519"/>
                  </a:lnTo>
                  <a:lnTo>
                    <a:pt x="1606295" y="164591"/>
                  </a:lnTo>
                  <a:lnTo>
                    <a:pt x="1694688" y="60959"/>
                  </a:lnTo>
                  <a:lnTo>
                    <a:pt x="1784604" y="406907"/>
                  </a:lnTo>
                  <a:lnTo>
                    <a:pt x="1872995" y="313943"/>
                  </a:lnTo>
                  <a:lnTo>
                    <a:pt x="1962912" y="381000"/>
                  </a:lnTo>
                  <a:lnTo>
                    <a:pt x="2051304" y="108203"/>
                  </a:lnTo>
                  <a:lnTo>
                    <a:pt x="2141220" y="387095"/>
                  </a:lnTo>
                  <a:lnTo>
                    <a:pt x="2229612" y="294131"/>
                  </a:lnTo>
                  <a:lnTo>
                    <a:pt x="2319528" y="175259"/>
                  </a:lnTo>
                  <a:lnTo>
                    <a:pt x="2407920" y="309371"/>
                  </a:lnTo>
                  <a:lnTo>
                    <a:pt x="2497836" y="437387"/>
                  </a:lnTo>
                  <a:lnTo>
                    <a:pt x="2587752" y="525779"/>
                  </a:lnTo>
                  <a:lnTo>
                    <a:pt x="2676144" y="236219"/>
                  </a:lnTo>
                  <a:lnTo>
                    <a:pt x="2766060" y="495300"/>
                  </a:lnTo>
                  <a:lnTo>
                    <a:pt x="2854452" y="160019"/>
                  </a:lnTo>
                  <a:lnTo>
                    <a:pt x="2944368" y="536448"/>
                  </a:lnTo>
                  <a:lnTo>
                    <a:pt x="3032760" y="201167"/>
                  </a:lnTo>
                  <a:lnTo>
                    <a:pt x="3122676" y="246887"/>
                  </a:lnTo>
                  <a:lnTo>
                    <a:pt x="3211068" y="370331"/>
                  </a:lnTo>
                  <a:lnTo>
                    <a:pt x="3300983" y="190500"/>
                  </a:lnTo>
                  <a:lnTo>
                    <a:pt x="3389376" y="794003"/>
                  </a:lnTo>
                  <a:lnTo>
                    <a:pt x="3479292" y="473963"/>
                  </a:lnTo>
                  <a:lnTo>
                    <a:pt x="3567683" y="644651"/>
                  </a:lnTo>
                  <a:lnTo>
                    <a:pt x="3657600" y="778763"/>
                  </a:lnTo>
                  <a:lnTo>
                    <a:pt x="3745992" y="778763"/>
                  </a:lnTo>
                  <a:lnTo>
                    <a:pt x="3835907" y="839724"/>
                  </a:lnTo>
                  <a:lnTo>
                    <a:pt x="3924300" y="252983"/>
                  </a:lnTo>
                  <a:lnTo>
                    <a:pt x="4014216" y="211835"/>
                  </a:lnTo>
                  <a:lnTo>
                    <a:pt x="4102608" y="134111"/>
                  </a:lnTo>
                  <a:lnTo>
                    <a:pt x="4192524" y="153924"/>
                  </a:lnTo>
                  <a:lnTo>
                    <a:pt x="4280916" y="783335"/>
                  </a:lnTo>
                  <a:lnTo>
                    <a:pt x="4370832" y="757427"/>
                  </a:lnTo>
                  <a:lnTo>
                    <a:pt x="4459224" y="937259"/>
                  </a:lnTo>
                  <a:lnTo>
                    <a:pt x="4549140" y="1014983"/>
                  </a:lnTo>
                  <a:lnTo>
                    <a:pt x="4549140" y="1644395"/>
                  </a:lnTo>
                  <a:lnTo>
                    <a:pt x="0" y="1644395"/>
                  </a:lnTo>
                  <a:lnTo>
                    <a:pt x="0" y="0"/>
                  </a:lnTo>
                  <a:close/>
                </a:path>
              </a:pathLst>
            </a:custGeom>
            <a:noFill/>
            <a:ln w="25400"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7" name="Google Shape;2267;p46"/>
            <p:cNvSpPr/>
            <p:nvPr/>
          </p:nvSpPr>
          <p:spPr>
            <a:xfrm>
              <a:off x="2521458" y="1238249"/>
              <a:ext cx="4549140" cy="1469390"/>
            </a:xfrm>
            <a:custGeom>
              <a:avLst/>
              <a:gdLst/>
              <a:ahLst/>
              <a:cxnLst/>
              <a:rect l="l" t="t" r="r" b="b"/>
              <a:pathLst>
                <a:path w="4549140" h="1469389" extrusionOk="0">
                  <a:moveTo>
                    <a:pt x="1606295" y="0"/>
                  </a:moveTo>
                  <a:lnTo>
                    <a:pt x="1516380" y="252983"/>
                  </a:lnTo>
                  <a:lnTo>
                    <a:pt x="1427988" y="298703"/>
                  </a:lnTo>
                  <a:lnTo>
                    <a:pt x="1338071" y="679703"/>
                  </a:lnTo>
                  <a:lnTo>
                    <a:pt x="1249680" y="731520"/>
                  </a:lnTo>
                  <a:lnTo>
                    <a:pt x="1159764" y="411479"/>
                  </a:lnTo>
                  <a:lnTo>
                    <a:pt x="1071371" y="737616"/>
                  </a:lnTo>
                  <a:lnTo>
                    <a:pt x="981456" y="469392"/>
                  </a:lnTo>
                  <a:lnTo>
                    <a:pt x="893064" y="272796"/>
                  </a:lnTo>
                  <a:lnTo>
                    <a:pt x="803147" y="396240"/>
                  </a:lnTo>
                  <a:lnTo>
                    <a:pt x="714756" y="170688"/>
                  </a:lnTo>
                  <a:lnTo>
                    <a:pt x="624840" y="242316"/>
                  </a:lnTo>
                  <a:lnTo>
                    <a:pt x="536448" y="236220"/>
                  </a:lnTo>
                  <a:lnTo>
                    <a:pt x="446531" y="160020"/>
                  </a:lnTo>
                  <a:lnTo>
                    <a:pt x="358140" y="86868"/>
                  </a:lnTo>
                  <a:lnTo>
                    <a:pt x="268224" y="499872"/>
                  </a:lnTo>
                  <a:lnTo>
                    <a:pt x="178308" y="350520"/>
                  </a:lnTo>
                  <a:lnTo>
                    <a:pt x="89916" y="649224"/>
                  </a:lnTo>
                  <a:lnTo>
                    <a:pt x="0" y="463296"/>
                  </a:lnTo>
                  <a:lnTo>
                    <a:pt x="0" y="1469136"/>
                  </a:lnTo>
                  <a:lnTo>
                    <a:pt x="4549140" y="1469136"/>
                  </a:lnTo>
                  <a:lnTo>
                    <a:pt x="4549140" y="871727"/>
                  </a:lnTo>
                  <a:lnTo>
                    <a:pt x="4459224" y="794003"/>
                  </a:lnTo>
                  <a:lnTo>
                    <a:pt x="4370832" y="696468"/>
                  </a:lnTo>
                  <a:lnTo>
                    <a:pt x="4280916" y="685800"/>
                  </a:lnTo>
                  <a:lnTo>
                    <a:pt x="4192524" y="716279"/>
                  </a:lnTo>
                  <a:lnTo>
                    <a:pt x="4102608" y="571500"/>
                  </a:lnTo>
                  <a:lnTo>
                    <a:pt x="4014216" y="551688"/>
                  </a:lnTo>
                  <a:lnTo>
                    <a:pt x="3924300" y="623316"/>
                  </a:lnTo>
                  <a:lnTo>
                    <a:pt x="3835907" y="664464"/>
                  </a:lnTo>
                  <a:lnTo>
                    <a:pt x="3745992" y="36575"/>
                  </a:lnTo>
                  <a:lnTo>
                    <a:pt x="3657600" y="737616"/>
                  </a:lnTo>
                  <a:lnTo>
                    <a:pt x="3567683" y="742188"/>
                  </a:lnTo>
                  <a:lnTo>
                    <a:pt x="3479292" y="432816"/>
                  </a:lnTo>
                  <a:lnTo>
                    <a:pt x="3389376" y="618744"/>
                  </a:lnTo>
                  <a:lnTo>
                    <a:pt x="3300983" y="499872"/>
                  </a:lnTo>
                  <a:lnTo>
                    <a:pt x="3211068" y="541020"/>
                  </a:lnTo>
                  <a:lnTo>
                    <a:pt x="3122676" y="638555"/>
                  </a:lnTo>
                  <a:lnTo>
                    <a:pt x="3032760" y="571500"/>
                  </a:lnTo>
                  <a:lnTo>
                    <a:pt x="2944368" y="679703"/>
                  </a:lnTo>
                  <a:lnTo>
                    <a:pt x="2854452" y="711707"/>
                  </a:lnTo>
                  <a:lnTo>
                    <a:pt x="2766060" y="720851"/>
                  </a:lnTo>
                  <a:lnTo>
                    <a:pt x="2676144" y="417575"/>
                  </a:lnTo>
                  <a:lnTo>
                    <a:pt x="2587752" y="432816"/>
                  </a:lnTo>
                  <a:lnTo>
                    <a:pt x="2497836" y="350520"/>
                  </a:lnTo>
                  <a:lnTo>
                    <a:pt x="2407920" y="144779"/>
                  </a:lnTo>
                  <a:lnTo>
                    <a:pt x="2319528" y="246888"/>
                  </a:lnTo>
                  <a:lnTo>
                    <a:pt x="2229612" y="345948"/>
                  </a:lnTo>
                  <a:lnTo>
                    <a:pt x="2141220" y="231648"/>
                  </a:lnTo>
                  <a:lnTo>
                    <a:pt x="2051304" y="201168"/>
                  </a:lnTo>
                  <a:lnTo>
                    <a:pt x="1962912" y="350520"/>
                  </a:lnTo>
                  <a:lnTo>
                    <a:pt x="1872995" y="185927"/>
                  </a:lnTo>
                  <a:lnTo>
                    <a:pt x="1784604" y="231648"/>
                  </a:lnTo>
                  <a:lnTo>
                    <a:pt x="1694688" y="185927"/>
                  </a:lnTo>
                  <a:lnTo>
                    <a:pt x="1606295" y="0"/>
                  </a:lnTo>
                  <a:close/>
                </a:path>
              </a:pathLst>
            </a:custGeom>
            <a:solidFill>
              <a:srgbClr val="C0504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8" name="Google Shape;2268;p46"/>
            <p:cNvSpPr/>
            <p:nvPr/>
          </p:nvSpPr>
          <p:spPr>
            <a:xfrm>
              <a:off x="2521458" y="1238249"/>
              <a:ext cx="4549140" cy="1469390"/>
            </a:xfrm>
            <a:custGeom>
              <a:avLst/>
              <a:gdLst/>
              <a:ahLst/>
              <a:cxnLst/>
              <a:rect l="l" t="t" r="r" b="b"/>
              <a:pathLst>
                <a:path w="4549140" h="1469389" extrusionOk="0">
                  <a:moveTo>
                    <a:pt x="0" y="463296"/>
                  </a:moveTo>
                  <a:lnTo>
                    <a:pt x="89916" y="649224"/>
                  </a:lnTo>
                  <a:lnTo>
                    <a:pt x="178308" y="350520"/>
                  </a:lnTo>
                  <a:lnTo>
                    <a:pt x="268224" y="499872"/>
                  </a:lnTo>
                  <a:lnTo>
                    <a:pt x="358140" y="86868"/>
                  </a:lnTo>
                  <a:lnTo>
                    <a:pt x="446531" y="160020"/>
                  </a:lnTo>
                  <a:lnTo>
                    <a:pt x="536448" y="236220"/>
                  </a:lnTo>
                  <a:lnTo>
                    <a:pt x="624840" y="242316"/>
                  </a:lnTo>
                  <a:lnTo>
                    <a:pt x="714756" y="170688"/>
                  </a:lnTo>
                  <a:lnTo>
                    <a:pt x="803147" y="396240"/>
                  </a:lnTo>
                  <a:lnTo>
                    <a:pt x="893064" y="272796"/>
                  </a:lnTo>
                  <a:lnTo>
                    <a:pt x="981456" y="469392"/>
                  </a:lnTo>
                  <a:lnTo>
                    <a:pt x="1071371" y="737616"/>
                  </a:lnTo>
                  <a:lnTo>
                    <a:pt x="1159764" y="411479"/>
                  </a:lnTo>
                  <a:lnTo>
                    <a:pt x="1249680" y="731520"/>
                  </a:lnTo>
                  <a:lnTo>
                    <a:pt x="1338071" y="679703"/>
                  </a:lnTo>
                  <a:lnTo>
                    <a:pt x="1427988" y="298703"/>
                  </a:lnTo>
                  <a:lnTo>
                    <a:pt x="1516380" y="252983"/>
                  </a:lnTo>
                  <a:lnTo>
                    <a:pt x="1606295" y="0"/>
                  </a:lnTo>
                  <a:lnTo>
                    <a:pt x="1694688" y="185927"/>
                  </a:lnTo>
                  <a:lnTo>
                    <a:pt x="1784604" y="231648"/>
                  </a:lnTo>
                  <a:lnTo>
                    <a:pt x="1872995" y="185927"/>
                  </a:lnTo>
                  <a:lnTo>
                    <a:pt x="1962912" y="350520"/>
                  </a:lnTo>
                  <a:lnTo>
                    <a:pt x="2051304" y="201168"/>
                  </a:lnTo>
                  <a:lnTo>
                    <a:pt x="2141220" y="231648"/>
                  </a:lnTo>
                  <a:lnTo>
                    <a:pt x="2229612" y="345948"/>
                  </a:lnTo>
                  <a:lnTo>
                    <a:pt x="2319528" y="246888"/>
                  </a:lnTo>
                  <a:lnTo>
                    <a:pt x="2407920" y="144779"/>
                  </a:lnTo>
                  <a:lnTo>
                    <a:pt x="2497836" y="350520"/>
                  </a:lnTo>
                  <a:lnTo>
                    <a:pt x="2587752" y="432816"/>
                  </a:lnTo>
                  <a:lnTo>
                    <a:pt x="2676144" y="417575"/>
                  </a:lnTo>
                  <a:lnTo>
                    <a:pt x="2766060" y="720851"/>
                  </a:lnTo>
                  <a:lnTo>
                    <a:pt x="2854452" y="711707"/>
                  </a:lnTo>
                  <a:lnTo>
                    <a:pt x="2944368" y="679703"/>
                  </a:lnTo>
                  <a:lnTo>
                    <a:pt x="3032760" y="571500"/>
                  </a:lnTo>
                  <a:lnTo>
                    <a:pt x="3122676" y="638555"/>
                  </a:lnTo>
                  <a:lnTo>
                    <a:pt x="3211068" y="541020"/>
                  </a:lnTo>
                  <a:lnTo>
                    <a:pt x="3300983" y="499872"/>
                  </a:lnTo>
                  <a:lnTo>
                    <a:pt x="3389376" y="618744"/>
                  </a:lnTo>
                  <a:lnTo>
                    <a:pt x="3479292" y="432816"/>
                  </a:lnTo>
                  <a:lnTo>
                    <a:pt x="3567683" y="742188"/>
                  </a:lnTo>
                  <a:lnTo>
                    <a:pt x="3657600" y="737616"/>
                  </a:lnTo>
                  <a:lnTo>
                    <a:pt x="3745992" y="36575"/>
                  </a:lnTo>
                  <a:lnTo>
                    <a:pt x="3835907" y="664464"/>
                  </a:lnTo>
                  <a:lnTo>
                    <a:pt x="3924300" y="623316"/>
                  </a:lnTo>
                  <a:lnTo>
                    <a:pt x="4014216" y="551688"/>
                  </a:lnTo>
                  <a:lnTo>
                    <a:pt x="4102608" y="571500"/>
                  </a:lnTo>
                  <a:lnTo>
                    <a:pt x="4192524" y="716279"/>
                  </a:lnTo>
                  <a:lnTo>
                    <a:pt x="4280916" y="685800"/>
                  </a:lnTo>
                  <a:lnTo>
                    <a:pt x="4370832" y="696468"/>
                  </a:lnTo>
                  <a:lnTo>
                    <a:pt x="4459224" y="794003"/>
                  </a:lnTo>
                  <a:lnTo>
                    <a:pt x="4549140" y="871727"/>
                  </a:lnTo>
                  <a:lnTo>
                    <a:pt x="4549140" y="1469136"/>
                  </a:lnTo>
                  <a:lnTo>
                    <a:pt x="0" y="1469136"/>
                  </a:lnTo>
                  <a:lnTo>
                    <a:pt x="0" y="463296"/>
                  </a:lnTo>
                  <a:close/>
                </a:path>
              </a:pathLst>
            </a:custGeom>
            <a:noFill/>
            <a:ln w="28575" cap="flat" cmpd="sng">
              <a:solidFill>
                <a:srgbClr val="8063A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9" name="Google Shape;2269;p46"/>
            <p:cNvSpPr/>
            <p:nvPr/>
          </p:nvSpPr>
          <p:spPr>
            <a:xfrm>
              <a:off x="2521458" y="1325117"/>
              <a:ext cx="4549140" cy="1382395"/>
            </a:xfrm>
            <a:custGeom>
              <a:avLst/>
              <a:gdLst/>
              <a:ahLst/>
              <a:cxnLst/>
              <a:rect l="l" t="t" r="r" b="b"/>
              <a:pathLst>
                <a:path w="4549140" h="1382395" extrusionOk="0">
                  <a:moveTo>
                    <a:pt x="358140" y="0"/>
                  </a:moveTo>
                  <a:lnTo>
                    <a:pt x="268224" y="717803"/>
                  </a:lnTo>
                  <a:lnTo>
                    <a:pt x="178308" y="726948"/>
                  </a:lnTo>
                  <a:lnTo>
                    <a:pt x="89916" y="949451"/>
                  </a:lnTo>
                  <a:lnTo>
                    <a:pt x="0" y="784859"/>
                  </a:lnTo>
                  <a:lnTo>
                    <a:pt x="0" y="1382267"/>
                  </a:lnTo>
                  <a:lnTo>
                    <a:pt x="4549140" y="1382267"/>
                  </a:lnTo>
                  <a:lnTo>
                    <a:pt x="4549140" y="789431"/>
                  </a:lnTo>
                  <a:lnTo>
                    <a:pt x="4459224" y="784859"/>
                  </a:lnTo>
                  <a:lnTo>
                    <a:pt x="4370832" y="809243"/>
                  </a:lnTo>
                  <a:lnTo>
                    <a:pt x="4280916" y="665987"/>
                  </a:lnTo>
                  <a:lnTo>
                    <a:pt x="4192524" y="665987"/>
                  </a:lnTo>
                  <a:lnTo>
                    <a:pt x="4102608" y="603503"/>
                  </a:lnTo>
                  <a:lnTo>
                    <a:pt x="4014216" y="748283"/>
                  </a:lnTo>
                  <a:lnTo>
                    <a:pt x="3924300" y="592835"/>
                  </a:lnTo>
                  <a:lnTo>
                    <a:pt x="3835907" y="577596"/>
                  </a:lnTo>
                  <a:lnTo>
                    <a:pt x="3745992" y="588263"/>
                  </a:lnTo>
                  <a:lnTo>
                    <a:pt x="3657600" y="670559"/>
                  </a:lnTo>
                  <a:lnTo>
                    <a:pt x="3567683" y="768096"/>
                  </a:lnTo>
                  <a:lnTo>
                    <a:pt x="3479292" y="592835"/>
                  </a:lnTo>
                  <a:lnTo>
                    <a:pt x="3389376" y="531876"/>
                  </a:lnTo>
                  <a:lnTo>
                    <a:pt x="3300983" y="577596"/>
                  </a:lnTo>
                  <a:lnTo>
                    <a:pt x="3211068" y="499872"/>
                  </a:lnTo>
                  <a:lnTo>
                    <a:pt x="3122676" y="934211"/>
                  </a:lnTo>
                  <a:lnTo>
                    <a:pt x="3032760" y="908303"/>
                  </a:lnTo>
                  <a:lnTo>
                    <a:pt x="2944368" y="876300"/>
                  </a:lnTo>
                  <a:lnTo>
                    <a:pt x="2854452" y="856487"/>
                  </a:lnTo>
                  <a:lnTo>
                    <a:pt x="2766060" y="774191"/>
                  </a:lnTo>
                  <a:lnTo>
                    <a:pt x="2676144" y="633983"/>
                  </a:lnTo>
                  <a:lnTo>
                    <a:pt x="2587752" y="603503"/>
                  </a:lnTo>
                  <a:lnTo>
                    <a:pt x="2407920" y="603503"/>
                  </a:lnTo>
                  <a:lnTo>
                    <a:pt x="2319528" y="681227"/>
                  </a:lnTo>
                  <a:lnTo>
                    <a:pt x="2229612" y="681227"/>
                  </a:lnTo>
                  <a:lnTo>
                    <a:pt x="2141220" y="557783"/>
                  </a:lnTo>
                  <a:lnTo>
                    <a:pt x="2051304" y="542543"/>
                  </a:lnTo>
                  <a:lnTo>
                    <a:pt x="1962912" y="557783"/>
                  </a:lnTo>
                  <a:lnTo>
                    <a:pt x="1872995" y="650748"/>
                  </a:lnTo>
                  <a:lnTo>
                    <a:pt x="1784604" y="371855"/>
                  </a:lnTo>
                  <a:lnTo>
                    <a:pt x="1694688" y="475487"/>
                  </a:lnTo>
                  <a:lnTo>
                    <a:pt x="1606295" y="464820"/>
                  </a:lnTo>
                  <a:lnTo>
                    <a:pt x="1516380" y="505967"/>
                  </a:lnTo>
                  <a:lnTo>
                    <a:pt x="1427988" y="573024"/>
                  </a:lnTo>
                  <a:lnTo>
                    <a:pt x="1338071" y="717803"/>
                  </a:lnTo>
                  <a:lnTo>
                    <a:pt x="1249680" y="733043"/>
                  </a:lnTo>
                  <a:lnTo>
                    <a:pt x="1159764" y="557783"/>
                  </a:lnTo>
                  <a:lnTo>
                    <a:pt x="1071371" y="856487"/>
                  </a:lnTo>
                  <a:lnTo>
                    <a:pt x="981456" y="402335"/>
                  </a:lnTo>
                  <a:lnTo>
                    <a:pt x="893064" y="562355"/>
                  </a:lnTo>
                  <a:lnTo>
                    <a:pt x="803147" y="573024"/>
                  </a:lnTo>
                  <a:lnTo>
                    <a:pt x="714756" y="521207"/>
                  </a:lnTo>
                  <a:lnTo>
                    <a:pt x="624840" y="469391"/>
                  </a:lnTo>
                  <a:lnTo>
                    <a:pt x="536448" y="551687"/>
                  </a:lnTo>
                  <a:lnTo>
                    <a:pt x="446531" y="685800"/>
                  </a:lnTo>
                  <a:lnTo>
                    <a:pt x="358140" y="0"/>
                  </a:lnTo>
                  <a:close/>
                </a:path>
              </a:pathLst>
            </a:custGeom>
            <a:solidFill>
              <a:srgbClr val="92D05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0" name="Google Shape;2270;p46"/>
            <p:cNvSpPr/>
            <p:nvPr/>
          </p:nvSpPr>
          <p:spPr>
            <a:xfrm>
              <a:off x="2521458" y="1325117"/>
              <a:ext cx="4549140" cy="1382395"/>
            </a:xfrm>
            <a:custGeom>
              <a:avLst/>
              <a:gdLst/>
              <a:ahLst/>
              <a:cxnLst/>
              <a:rect l="l" t="t" r="r" b="b"/>
              <a:pathLst>
                <a:path w="4549140" h="1382395" extrusionOk="0">
                  <a:moveTo>
                    <a:pt x="0" y="784859"/>
                  </a:moveTo>
                  <a:lnTo>
                    <a:pt x="89916" y="949451"/>
                  </a:lnTo>
                  <a:lnTo>
                    <a:pt x="178308" y="726948"/>
                  </a:lnTo>
                  <a:lnTo>
                    <a:pt x="268224" y="717803"/>
                  </a:lnTo>
                  <a:lnTo>
                    <a:pt x="358140" y="0"/>
                  </a:lnTo>
                  <a:lnTo>
                    <a:pt x="446531" y="685800"/>
                  </a:lnTo>
                  <a:lnTo>
                    <a:pt x="536448" y="551687"/>
                  </a:lnTo>
                  <a:lnTo>
                    <a:pt x="624840" y="469391"/>
                  </a:lnTo>
                  <a:lnTo>
                    <a:pt x="714756" y="521207"/>
                  </a:lnTo>
                  <a:lnTo>
                    <a:pt x="803147" y="573024"/>
                  </a:lnTo>
                  <a:lnTo>
                    <a:pt x="893064" y="562355"/>
                  </a:lnTo>
                  <a:lnTo>
                    <a:pt x="981456" y="402335"/>
                  </a:lnTo>
                  <a:lnTo>
                    <a:pt x="1071371" y="856487"/>
                  </a:lnTo>
                  <a:lnTo>
                    <a:pt x="1159764" y="557783"/>
                  </a:lnTo>
                  <a:lnTo>
                    <a:pt x="1249680" y="733043"/>
                  </a:lnTo>
                  <a:lnTo>
                    <a:pt x="1338071" y="717803"/>
                  </a:lnTo>
                  <a:lnTo>
                    <a:pt x="1427988" y="573024"/>
                  </a:lnTo>
                  <a:lnTo>
                    <a:pt x="1516380" y="505967"/>
                  </a:lnTo>
                  <a:lnTo>
                    <a:pt x="1606295" y="464820"/>
                  </a:lnTo>
                  <a:lnTo>
                    <a:pt x="1694688" y="475487"/>
                  </a:lnTo>
                  <a:lnTo>
                    <a:pt x="1784604" y="371855"/>
                  </a:lnTo>
                  <a:lnTo>
                    <a:pt x="1872995" y="650748"/>
                  </a:lnTo>
                  <a:lnTo>
                    <a:pt x="1962912" y="557783"/>
                  </a:lnTo>
                  <a:lnTo>
                    <a:pt x="2051304" y="542543"/>
                  </a:lnTo>
                  <a:lnTo>
                    <a:pt x="2141220" y="557783"/>
                  </a:lnTo>
                  <a:lnTo>
                    <a:pt x="2229612" y="681227"/>
                  </a:lnTo>
                  <a:lnTo>
                    <a:pt x="2319528" y="681227"/>
                  </a:lnTo>
                  <a:lnTo>
                    <a:pt x="2407920" y="603503"/>
                  </a:lnTo>
                  <a:lnTo>
                    <a:pt x="2497836" y="603503"/>
                  </a:lnTo>
                  <a:lnTo>
                    <a:pt x="2587752" y="603503"/>
                  </a:lnTo>
                  <a:lnTo>
                    <a:pt x="2676144" y="633983"/>
                  </a:lnTo>
                  <a:lnTo>
                    <a:pt x="2766060" y="774191"/>
                  </a:lnTo>
                  <a:lnTo>
                    <a:pt x="2854452" y="856487"/>
                  </a:lnTo>
                  <a:lnTo>
                    <a:pt x="2944368" y="876300"/>
                  </a:lnTo>
                  <a:lnTo>
                    <a:pt x="3032760" y="908303"/>
                  </a:lnTo>
                  <a:lnTo>
                    <a:pt x="3122676" y="934211"/>
                  </a:lnTo>
                  <a:lnTo>
                    <a:pt x="3211068" y="499872"/>
                  </a:lnTo>
                  <a:lnTo>
                    <a:pt x="3300983" y="577596"/>
                  </a:lnTo>
                  <a:lnTo>
                    <a:pt x="3389376" y="531876"/>
                  </a:lnTo>
                  <a:lnTo>
                    <a:pt x="3479292" y="592835"/>
                  </a:lnTo>
                  <a:lnTo>
                    <a:pt x="3567683" y="768096"/>
                  </a:lnTo>
                  <a:lnTo>
                    <a:pt x="3657600" y="670559"/>
                  </a:lnTo>
                  <a:lnTo>
                    <a:pt x="3745992" y="588263"/>
                  </a:lnTo>
                  <a:lnTo>
                    <a:pt x="3835907" y="577596"/>
                  </a:lnTo>
                  <a:lnTo>
                    <a:pt x="3924300" y="592835"/>
                  </a:lnTo>
                  <a:lnTo>
                    <a:pt x="4014216" y="748283"/>
                  </a:lnTo>
                  <a:lnTo>
                    <a:pt x="4102608" y="603503"/>
                  </a:lnTo>
                  <a:lnTo>
                    <a:pt x="4192524" y="665987"/>
                  </a:lnTo>
                  <a:lnTo>
                    <a:pt x="4280916" y="665987"/>
                  </a:lnTo>
                  <a:lnTo>
                    <a:pt x="4370832" y="809243"/>
                  </a:lnTo>
                  <a:lnTo>
                    <a:pt x="4459224" y="784859"/>
                  </a:lnTo>
                  <a:lnTo>
                    <a:pt x="4549140" y="789431"/>
                  </a:lnTo>
                  <a:lnTo>
                    <a:pt x="4549140" y="1382267"/>
                  </a:lnTo>
                  <a:lnTo>
                    <a:pt x="4459224" y="1382267"/>
                  </a:lnTo>
                  <a:lnTo>
                    <a:pt x="4370832" y="1382267"/>
                  </a:lnTo>
                  <a:lnTo>
                    <a:pt x="0" y="1382267"/>
                  </a:lnTo>
                  <a:lnTo>
                    <a:pt x="0" y="784859"/>
                  </a:lnTo>
                  <a:close/>
                </a:path>
              </a:pathLst>
            </a:custGeom>
            <a:noFill/>
            <a:ln w="28550" cap="flat" cmpd="sng">
              <a:solidFill>
                <a:srgbClr val="F795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1" name="Google Shape;2271;p46"/>
            <p:cNvSpPr/>
            <p:nvPr/>
          </p:nvSpPr>
          <p:spPr>
            <a:xfrm>
              <a:off x="2478024" y="2706623"/>
              <a:ext cx="4638040" cy="0"/>
            </a:xfrm>
            <a:custGeom>
              <a:avLst/>
              <a:gdLst/>
              <a:ahLst/>
              <a:cxnLst/>
              <a:rect l="l" t="t" r="r" b="b"/>
              <a:pathLst>
                <a:path w="4638040" h="120000" extrusionOk="0">
                  <a:moveTo>
                    <a:pt x="0" y="0"/>
                  </a:moveTo>
                  <a:lnTo>
                    <a:pt x="4637532"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2" name="Google Shape;2272;p46"/>
            <p:cNvSpPr/>
            <p:nvPr/>
          </p:nvSpPr>
          <p:spPr>
            <a:xfrm>
              <a:off x="2521458" y="1867661"/>
              <a:ext cx="268605" cy="175260"/>
            </a:xfrm>
            <a:custGeom>
              <a:avLst/>
              <a:gdLst/>
              <a:ahLst/>
              <a:cxnLst/>
              <a:rect l="l" t="t" r="r" b="b"/>
              <a:pathLst>
                <a:path w="268605" h="175260" extrusionOk="0">
                  <a:moveTo>
                    <a:pt x="0" y="24384"/>
                  </a:moveTo>
                  <a:lnTo>
                    <a:pt x="89916" y="175260"/>
                  </a:lnTo>
                  <a:lnTo>
                    <a:pt x="178308" y="0"/>
                  </a:lnTo>
                  <a:lnTo>
                    <a:pt x="268224" y="86868"/>
                  </a:lnTo>
                </a:path>
              </a:pathLst>
            </a:custGeom>
            <a:no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73" name="Google Shape;2273;p46"/>
            <p:cNvPicPr preferRelativeResize="0"/>
            <p:nvPr/>
          </p:nvPicPr>
          <p:blipFill rotWithShape="1">
            <a:blip r:embed="rId7">
              <a:alphaModFix/>
            </a:blip>
            <a:srcRect/>
            <a:stretch/>
          </p:blipFill>
          <p:spPr>
            <a:xfrm>
              <a:off x="2484945" y="1855914"/>
              <a:ext cx="73533" cy="73532"/>
            </a:xfrm>
            <a:prstGeom prst="rect">
              <a:avLst/>
            </a:prstGeom>
            <a:noFill/>
            <a:ln>
              <a:noFill/>
            </a:ln>
          </p:spPr>
        </p:pic>
        <p:pic>
          <p:nvPicPr>
            <p:cNvPr id="2274" name="Google Shape;2274;p46"/>
            <p:cNvPicPr preferRelativeResize="0"/>
            <p:nvPr/>
          </p:nvPicPr>
          <p:blipFill rotWithShape="1">
            <a:blip r:embed="rId8">
              <a:alphaModFix/>
            </a:blip>
            <a:srcRect/>
            <a:stretch/>
          </p:blipFill>
          <p:spPr>
            <a:xfrm>
              <a:off x="2573337" y="2005266"/>
              <a:ext cx="73532" cy="73532"/>
            </a:xfrm>
            <a:prstGeom prst="rect">
              <a:avLst/>
            </a:prstGeom>
            <a:noFill/>
            <a:ln>
              <a:noFill/>
            </a:ln>
          </p:spPr>
        </p:pic>
        <p:pic>
          <p:nvPicPr>
            <p:cNvPr id="2275" name="Google Shape;2275;p46"/>
            <p:cNvPicPr preferRelativeResize="0"/>
            <p:nvPr/>
          </p:nvPicPr>
          <p:blipFill rotWithShape="1">
            <a:blip r:embed="rId9">
              <a:alphaModFix/>
            </a:blip>
            <a:srcRect/>
            <a:stretch/>
          </p:blipFill>
          <p:spPr>
            <a:xfrm>
              <a:off x="2663253" y="1830006"/>
              <a:ext cx="163448" cy="161925"/>
            </a:xfrm>
            <a:prstGeom prst="rect">
              <a:avLst/>
            </a:prstGeom>
            <a:noFill/>
            <a:ln>
              <a:noFill/>
            </a:ln>
          </p:spPr>
        </p:pic>
        <p:pic>
          <p:nvPicPr>
            <p:cNvPr id="2276" name="Google Shape;2276;p46"/>
            <p:cNvPicPr preferRelativeResize="0"/>
            <p:nvPr/>
          </p:nvPicPr>
          <p:blipFill rotWithShape="1">
            <a:blip r:embed="rId10">
              <a:alphaModFix/>
            </a:blip>
            <a:srcRect/>
            <a:stretch/>
          </p:blipFill>
          <p:spPr>
            <a:xfrm>
              <a:off x="2472753" y="2652966"/>
              <a:ext cx="97916" cy="97917"/>
            </a:xfrm>
            <a:prstGeom prst="rect">
              <a:avLst/>
            </a:prstGeom>
            <a:noFill/>
            <a:ln>
              <a:noFill/>
            </a:ln>
          </p:spPr>
        </p:pic>
      </p:grpSp>
      <p:grpSp>
        <p:nvGrpSpPr>
          <p:cNvPr id="2277" name="Google Shape;2277;p46"/>
          <p:cNvGrpSpPr/>
          <p:nvPr/>
        </p:nvGrpSpPr>
        <p:grpSpPr>
          <a:xfrm>
            <a:off x="2972561" y="3025901"/>
            <a:ext cx="243840" cy="66040"/>
            <a:chOff x="2972561" y="3025901"/>
            <a:chExt cx="243840" cy="66040"/>
          </a:xfrm>
        </p:grpSpPr>
        <p:sp>
          <p:nvSpPr>
            <p:cNvPr id="2278" name="Google Shape;2278;p46"/>
            <p:cNvSpPr/>
            <p:nvPr/>
          </p:nvSpPr>
          <p:spPr>
            <a:xfrm>
              <a:off x="2972561" y="3025901"/>
              <a:ext cx="243840" cy="66040"/>
            </a:xfrm>
            <a:custGeom>
              <a:avLst/>
              <a:gdLst/>
              <a:ahLst/>
              <a:cxnLst/>
              <a:rect l="l" t="t" r="r" b="b"/>
              <a:pathLst>
                <a:path w="243839" h="66039" extrusionOk="0">
                  <a:moveTo>
                    <a:pt x="243839" y="0"/>
                  </a:moveTo>
                  <a:lnTo>
                    <a:pt x="0" y="0"/>
                  </a:lnTo>
                  <a:lnTo>
                    <a:pt x="0" y="65532"/>
                  </a:lnTo>
                  <a:lnTo>
                    <a:pt x="243839" y="65532"/>
                  </a:lnTo>
                  <a:lnTo>
                    <a:pt x="243839"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9" name="Google Shape;2279;p46"/>
            <p:cNvSpPr/>
            <p:nvPr/>
          </p:nvSpPr>
          <p:spPr>
            <a:xfrm>
              <a:off x="2972561" y="3025901"/>
              <a:ext cx="243840" cy="66040"/>
            </a:xfrm>
            <a:custGeom>
              <a:avLst/>
              <a:gdLst/>
              <a:ahLst/>
              <a:cxnLst/>
              <a:rect l="l" t="t" r="r" b="b"/>
              <a:pathLst>
                <a:path w="243839" h="66039" extrusionOk="0">
                  <a:moveTo>
                    <a:pt x="0" y="65532"/>
                  </a:moveTo>
                  <a:lnTo>
                    <a:pt x="243839" y="65532"/>
                  </a:lnTo>
                  <a:lnTo>
                    <a:pt x="243839" y="0"/>
                  </a:lnTo>
                  <a:lnTo>
                    <a:pt x="0" y="0"/>
                  </a:lnTo>
                  <a:lnTo>
                    <a:pt x="0" y="65532"/>
                  </a:lnTo>
                  <a:close/>
                </a:path>
              </a:pathLst>
            </a:custGeom>
            <a:noFill/>
            <a:ln w="25400"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280" name="Google Shape;2280;p46"/>
          <p:cNvGrpSpPr/>
          <p:nvPr/>
        </p:nvGrpSpPr>
        <p:grpSpPr>
          <a:xfrm>
            <a:off x="3999738" y="3025901"/>
            <a:ext cx="243840" cy="66040"/>
            <a:chOff x="3999738" y="3025901"/>
            <a:chExt cx="243840" cy="66040"/>
          </a:xfrm>
        </p:grpSpPr>
        <p:sp>
          <p:nvSpPr>
            <p:cNvPr id="2281" name="Google Shape;2281;p46"/>
            <p:cNvSpPr/>
            <p:nvPr/>
          </p:nvSpPr>
          <p:spPr>
            <a:xfrm>
              <a:off x="3999738" y="3025901"/>
              <a:ext cx="243840" cy="66040"/>
            </a:xfrm>
            <a:custGeom>
              <a:avLst/>
              <a:gdLst/>
              <a:ahLst/>
              <a:cxnLst/>
              <a:rect l="l" t="t" r="r" b="b"/>
              <a:pathLst>
                <a:path w="243839" h="66039" extrusionOk="0">
                  <a:moveTo>
                    <a:pt x="243839" y="0"/>
                  </a:moveTo>
                  <a:lnTo>
                    <a:pt x="0" y="0"/>
                  </a:lnTo>
                  <a:lnTo>
                    <a:pt x="0" y="65532"/>
                  </a:lnTo>
                  <a:lnTo>
                    <a:pt x="243839" y="65532"/>
                  </a:lnTo>
                  <a:lnTo>
                    <a:pt x="243839" y="0"/>
                  </a:lnTo>
                  <a:close/>
                </a:path>
              </a:pathLst>
            </a:custGeom>
            <a:solidFill>
              <a:srgbClr val="C0504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82" name="Google Shape;2282;p46"/>
            <p:cNvSpPr/>
            <p:nvPr/>
          </p:nvSpPr>
          <p:spPr>
            <a:xfrm>
              <a:off x="3999738" y="3025901"/>
              <a:ext cx="243840" cy="66040"/>
            </a:xfrm>
            <a:custGeom>
              <a:avLst/>
              <a:gdLst/>
              <a:ahLst/>
              <a:cxnLst/>
              <a:rect l="l" t="t" r="r" b="b"/>
              <a:pathLst>
                <a:path w="243839" h="66039" extrusionOk="0">
                  <a:moveTo>
                    <a:pt x="0" y="65532"/>
                  </a:moveTo>
                  <a:lnTo>
                    <a:pt x="243839" y="65532"/>
                  </a:lnTo>
                  <a:lnTo>
                    <a:pt x="243839" y="0"/>
                  </a:lnTo>
                  <a:lnTo>
                    <a:pt x="0" y="0"/>
                  </a:lnTo>
                  <a:lnTo>
                    <a:pt x="0" y="65532"/>
                  </a:lnTo>
                  <a:close/>
                </a:path>
              </a:pathLst>
            </a:custGeom>
            <a:noFill/>
            <a:ln w="28575" cap="flat" cmpd="sng">
              <a:solidFill>
                <a:srgbClr val="8063A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283" name="Google Shape;2283;p46"/>
          <p:cNvGrpSpPr/>
          <p:nvPr/>
        </p:nvGrpSpPr>
        <p:grpSpPr>
          <a:xfrm>
            <a:off x="4859273" y="3025901"/>
            <a:ext cx="243840" cy="66040"/>
            <a:chOff x="4859273" y="3025901"/>
            <a:chExt cx="243840" cy="66040"/>
          </a:xfrm>
        </p:grpSpPr>
        <p:sp>
          <p:nvSpPr>
            <p:cNvPr id="2284" name="Google Shape;2284;p46"/>
            <p:cNvSpPr/>
            <p:nvPr/>
          </p:nvSpPr>
          <p:spPr>
            <a:xfrm>
              <a:off x="4859273" y="3025901"/>
              <a:ext cx="243840" cy="66040"/>
            </a:xfrm>
            <a:custGeom>
              <a:avLst/>
              <a:gdLst/>
              <a:ahLst/>
              <a:cxnLst/>
              <a:rect l="l" t="t" r="r" b="b"/>
              <a:pathLst>
                <a:path w="243839" h="66039" extrusionOk="0">
                  <a:moveTo>
                    <a:pt x="243839" y="0"/>
                  </a:moveTo>
                  <a:lnTo>
                    <a:pt x="0" y="0"/>
                  </a:lnTo>
                  <a:lnTo>
                    <a:pt x="0" y="65532"/>
                  </a:lnTo>
                  <a:lnTo>
                    <a:pt x="243839" y="65532"/>
                  </a:lnTo>
                  <a:lnTo>
                    <a:pt x="243839" y="0"/>
                  </a:lnTo>
                  <a:close/>
                </a:path>
              </a:pathLst>
            </a:custGeom>
            <a:solidFill>
              <a:srgbClr val="92D05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85" name="Google Shape;2285;p46"/>
            <p:cNvSpPr/>
            <p:nvPr/>
          </p:nvSpPr>
          <p:spPr>
            <a:xfrm>
              <a:off x="4859273" y="3025901"/>
              <a:ext cx="243840" cy="66040"/>
            </a:xfrm>
            <a:custGeom>
              <a:avLst/>
              <a:gdLst/>
              <a:ahLst/>
              <a:cxnLst/>
              <a:rect l="l" t="t" r="r" b="b"/>
              <a:pathLst>
                <a:path w="243839" h="66039" extrusionOk="0">
                  <a:moveTo>
                    <a:pt x="0" y="65532"/>
                  </a:moveTo>
                  <a:lnTo>
                    <a:pt x="243839" y="65532"/>
                  </a:lnTo>
                  <a:lnTo>
                    <a:pt x="243839" y="0"/>
                  </a:lnTo>
                  <a:lnTo>
                    <a:pt x="0" y="0"/>
                  </a:lnTo>
                  <a:lnTo>
                    <a:pt x="0" y="65532"/>
                  </a:lnTo>
                  <a:close/>
                </a:path>
              </a:pathLst>
            </a:custGeom>
            <a:noFill/>
            <a:ln w="28575" cap="flat" cmpd="sng">
              <a:solidFill>
                <a:srgbClr val="F795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286" name="Google Shape;2286;p46"/>
          <p:cNvPicPr preferRelativeResize="0"/>
          <p:nvPr/>
        </p:nvPicPr>
        <p:blipFill rotWithShape="1">
          <a:blip r:embed="rId11">
            <a:alphaModFix/>
          </a:blip>
          <a:srcRect/>
          <a:stretch/>
        </p:blipFill>
        <p:spPr>
          <a:xfrm>
            <a:off x="5887973" y="3014281"/>
            <a:ext cx="243839" cy="85725"/>
          </a:xfrm>
          <a:prstGeom prst="rect">
            <a:avLst/>
          </a:prstGeom>
          <a:noFill/>
          <a:ln>
            <a:noFill/>
          </a:ln>
        </p:spPr>
      </p:pic>
      <p:sp>
        <p:nvSpPr>
          <p:cNvPr id="2287" name="Google Shape;2287;p46"/>
          <p:cNvSpPr txBox="1"/>
          <p:nvPr/>
        </p:nvSpPr>
        <p:spPr>
          <a:xfrm>
            <a:off x="64719" y="805688"/>
            <a:ext cx="6988809" cy="3063875"/>
          </a:xfrm>
          <a:prstGeom prst="rect">
            <a:avLst/>
          </a:prstGeom>
          <a:noFill/>
          <a:ln>
            <a:noFill/>
          </a:ln>
        </p:spPr>
        <p:txBody>
          <a:bodyPr spcFirstLastPara="1" wrap="square" lIns="0" tIns="12050" rIns="0" bIns="0" anchor="t" anchorCtr="0">
            <a:spAutoFit/>
          </a:bodyPr>
          <a:lstStyle/>
          <a:p>
            <a:pPr marL="2127250" marR="0" lvl="0" indent="0" algn="l" rtl="0">
              <a:lnSpc>
                <a:spcPct val="100000"/>
              </a:lnSpc>
              <a:spcBef>
                <a:spcPts val="0"/>
              </a:spcBef>
              <a:spcAft>
                <a:spcPts val="0"/>
              </a:spcAft>
              <a:buNone/>
            </a:pPr>
            <a:r>
              <a:rPr lang="es-ES" sz="1000" b="1">
                <a:solidFill>
                  <a:schemeClr val="dk1"/>
                </a:solidFill>
                <a:latin typeface="Arial"/>
                <a:ea typeface="Arial"/>
                <a:cs typeface="Arial"/>
                <a:sym typeface="Arial"/>
              </a:rPr>
              <a:t>350</a:t>
            </a:r>
            <a:endParaRPr sz="1000">
              <a:solidFill>
                <a:schemeClr val="dk1"/>
              </a:solidFill>
              <a:latin typeface="Arial"/>
              <a:ea typeface="Arial"/>
              <a:cs typeface="Arial"/>
              <a:sym typeface="Arial"/>
            </a:endParaRPr>
          </a:p>
          <a:p>
            <a:pPr marL="2127250" marR="0" lvl="0" indent="0" algn="l" rtl="0">
              <a:lnSpc>
                <a:spcPct val="100000"/>
              </a:lnSpc>
              <a:spcBef>
                <a:spcPts val="830"/>
              </a:spcBef>
              <a:spcAft>
                <a:spcPts val="0"/>
              </a:spcAft>
              <a:buNone/>
            </a:pPr>
            <a:r>
              <a:rPr lang="es-ES" sz="1000" b="1">
                <a:solidFill>
                  <a:schemeClr val="dk1"/>
                </a:solidFill>
                <a:latin typeface="Arial"/>
                <a:ea typeface="Arial"/>
                <a:cs typeface="Arial"/>
                <a:sym typeface="Arial"/>
              </a:rPr>
              <a:t>300</a:t>
            </a:r>
            <a:endParaRPr sz="1000">
              <a:solidFill>
                <a:schemeClr val="dk1"/>
              </a:solidFill>
              <a:latin typeface="Arial"/>
              <a:ea typeface="Arial"/>
              <a:cs typeface="Arial"/>
              <a:sym typeface="Arial"/>
            </a:endParaRPr>
          </a:p>
          <a:p>
            <a:pPr marL="2127250" marR="0" lvl="0" indent="0" algn="l" rtl="0">
              <a:lnSpc>
                <a:spcPct val="100000"/>
              </a:lnSpc>
              <a:spcBef>
                <a:spcPts val="830"/>
              </a:spcBef>
              <a:spcAft>
                <a:spcPts val="0"/>
              </a:spcAft>
              <a:buNone/>
            </a:pPr>
            <a:r>
              <a:rPr lang="es-ES" sz="1000" b="1">
                <a:solidFill>
                  <a:schemeClr val="dk1"/>
                </a:solidFill>
                <a:latin typeface="Arial"/>
                <a:ea typeface="Arial"/>
                <a:cs typeface="Arial"/>
                <a:sym typeface="Arial"/>
              </a:rPr>
              <a:t>250</a:t>
            </a:r>
            <a:endParaRPr sz="1000">
              <a:solidFill>
                <a:schemeClr val="dk1"/>
              </a:solidFill>
              <a:latin typeface="Arial"/>
              <a:ea typeface="Arial"/>
              <a:cs typeface="Arial"/>
              <a:sym typeface="Arial"/>
            </a:endParaRPr>
          </a:p>
          <a:p>
            <a:pPr marL="2127250" marR="0" lvl="0" indent="0" algn="l" rtl="0">
              <a:lnSpc>
                <a:spcPct val="100000"/>
              </a:lnSpc>
              <a:spcBef>
                <a:spcPts val="830"/>
              </a:spcBef>
              <a:spcAft>
                <a:spcPts val="0"/>
              </a:spcAft>
              <a:buNone/>
            </a:pPr>
            <a:r>
              <a:rPr lang="es-ES" sz="1000" b="1">
                <a:solidFill>
                  <a:schemeClr val="dk1"/>
                </a:solidFill>
                <a:latin typeface="Arial"/>
                <a:ea typeface="Arial"/>
                <a:cs typeface="Arial"/>
                <a:sym typeface="Arial"/>
              </a:rPr>
              <a:t>200</a:t>
            </a:r>
            <a:endParaRPr sz="1000">
              <a:solidFill>
                <a:schemeClr val="dk1"/>
              </a:solidFill>
              <a:latin typeface="Arial"/>
              <a:ea typeface="Arial"/>
              <a:cs typeface="Arial"/>
              <a:sym typeface="Arial"/>
            </a:endParaRPr>
          </a:p>
          <a:p>
            <a:pPr marL="2127250" marR="0" lvl="0" indent="0" algn="l" rtl="0">
              <a:lnSpc>
                <a:spcPct val="100000"/>
              </a:lnSpc>
              <a:spcBef>
                <a:spcPts val="830"/>
              </a:spcBef>
              <a:spcAft>
                <a:spcPts val="0"/>
              </a:spcAft>
              <a:buNone/>
            </a:pPr>
            <a:r>
              <a:rPr lang="es-ES" sz="1000" b="1">
                <a:solidFill>
                  <a:schemeClr val="dk1"/>
                </a:solidFill>
                <a:latin typeface="Arial"/>
                <a:ea typeface="Arial"/>
                <a:cs typeface="Arial"/>
                <a:sym typeface="Arial"/>
              </a:rPr>
              <a:t>150</a:t>
            </a:r>
            <a:endParaRPr sz="1000">
              <a:solidFill>
                <a:schemeClr val="dk1"/>
              </a:solidFill>
              <a:latin typeface="Arial"/>
              <a:ea typeface="Arial"/>
              <a:cs typeface="Arial"/>
              <a:sym typeface="Arial"/>
            </a:endParaRPr>
          </a:p>
          <a:p>
            <a:pPr marL="2127250" marR="0" lvl="0" indent="0" algn="l" rtl="0">
              <a:lnSpc>
                <a:spcPct val="100000"/>
              </a:lnSpc>
              <a:spcBef>
                <a:spcPts val="830"/>
              </a:spcBef>
              <a:spcAft>
                <a:spcPts val="0"/>
              </a:spcAft>
              <a:buNone/>
            </a:pPr>
            <a:r>
              <a:rPr lang="es-ES" sz="1000" b="1">
                <a:solidFill>
                  <a:schemeClr val="dk1"/>
                </a:solidFill>
                <a:latin typeface="Arial"/>
                <a:ea typeface="Arial"/>
                <a:cs typeface="Arial"/>
                <a:sym typeface="Arial"/>
              </a:rPr>
              <a:t>100</a:t>
            </a:r>
            <a:endParaRPr sz="1000">
              <a:solidFill>
                <a:schemeClr val="dk1"/>
              </a:solidFill>
              <a:latin typeface="Arial"/>
              <a:ea typeface="Arial"/>
              <a:cs typeface="Arial"/>
              <a:sym typeface="Arial"/>
            </a:endParaRPr>
          </a:p>
          <a:p>
            <a:pPr marL="2185035" marR="0" lvl="0" indent="0" algn="l" rtl="0">
              <a:lnSpc>
                <a:spcPct val="100000"/>
              </a:lnSpc>
              <a:spcBef>
                <a:spcPts val="830"/>
              </a:spcBef>
              <a:spcAft>
                <a:spcPts val="0"/>
              </a:spcAft>
              <a:buNone/>
            </a:pPr>
            <a:r>
              <a:rPr lang="es-ES" sz="1000" b="1">
                <a:solidFill>
                  <a:schemeClr val="dk1"/>
                </a:solidFill>
                <a:latin typeface="Arial"/>
                <a:ea typeface="Arial"/>
                <a:cs typeface="Arial"/>
                <a:sym typeface="Arial"/>
              </a:rPr>
              <a:t>50</a:t>
            </a:r>
            <a:endParaRPr sz="1000">
              <a:solidFill>
                <a:schemeClr val="dk1"/>
              </a:solidFill>
              <a:latin typeface="Arial"/>
              <a:ea typeface="Arial"/>
              <a:cs typeface="Arial"/>
              <a:sym typeface="Arial"/>
            </a:endParaRPr>
          </a:p>
          <a:p>
            <a:pPr marL="2242820" marR="0" lvl="0" indent="0" algn="l" rtl="0">
              <a:lnSpc>
                <a:spcPct val="100000"/>
              </a:lnSpc>
              <a:spcBef>
                <a:spcPts val="825"/>
              </a:spcBef>
              <a:spcAft>
                <a:spcPts val="0"/>
              </a:spcAft>
              <a:buNone/>
            </a:pPr>
            <a:r>
              <a:rPr lang="es-ES" sz="1000" b="1">
                <a:solidFill>
                  <a:schemeClr val="dk1"/>
                </a:solidFill>
                <a:latin typeface="Arial"/>
                <a:ea typeface="Arial"/>
                <a:cs typeface="Arial"/>
                <a:sym typeface="Arial"/>
              </a:rPr>
              <a:t>0</a:t>
            </a:r>
            <a:endParaRPr sz="1000">
              <a:solidFill>
                <a:schemeClr val="dk1"/>
              </a:solidFill>
              <a:latin typeface="Arial"/>
              <a:ea typeface="Arial"/>
              <a:cs typeface="Arial"/>
              <a:sym typeface="Arial"/>
            </a:endParaRPr>
          </a:p>
          <a:p>
            <a:pPr marL="2428240" marR="0" lvl="0" indent="0" algn="l" rtl="0">
              <a:lnSpc>
                <a:spcPct val="100000"/>
              </a:lnSpc>
              <a:spcBef>
                <a:spcPts val="30"/>
              </a:spcBef>
              <a:spcAft>
                <a:spcPts val="0"/>
              </a:spcAft>
              <a:buNone/>
            </a:pPr>
            <a:r>
              <a:rPr lang="es-ES" sz="1000" b="1">
                <a:solidFill>
                  <a:schemeClr val="dk1"/>
                </a:solidFill>
                <a:latin typeface="Arial"/>
                <a:ea typeface="Arial"/>
                <a:cs typeface="Arial"/>
                <a:sym typeface="Arial"/>
              </a:rPr>
              <a:t>1  3  5  7  9  11 13 15 17 19 21 23 25 27 29 31 33 35 37 39 41 43 45 47 49 51</a:t>
            </a:r>
            <a:endParaRPr sz="1000">
              <a:solidFill>
                <a:schemeClr val="dk1"/>
              </a:solidFill>
              <a:latin typeface="Arial"/>
              <a:ea typeface="Arial"/>
              <a:cs typeface="Arial"/>
              <a:sym typeface="Arial"/>
            </a:endParaRPr>
          </a:p>
          <a:p>
            <a:pPr marL="3177540" marR="0" lvl="0" indent="0" algn="l" rtl="0">
              <a:lnSpc>
                <a:spcPct val="100000"/>
              </a:lnSpc>
              <a:spcBef>
                <a:spcPts val="335"/>
              </a:spcBef>
              <a:spcAft>
                <a:spcPts val="0"/>
              </a:spcAft>
              <a:buNone/>
            </a:pPr>
            <a:r>
              <a:rPr lang="es-ES" sz="1000" b="1">
                <a:solidFill>
                  <a:schemeClr val="dk1"/>
                </a:solidFill>
                <a:latin typeface="Arial"/>
                <a:ea typeface="Arial"/>
                <a:cs typeface="Arial"/>
                <a:sym typeface="Arial"/>
              </a:rPr>
              <a:t>Percentil 75	Mediana	Percentil 25	2023</a:t>
            </a:r>
            <a:endParaRPr sz="1000">
              <a:solidFill>
                <a:schemeClr val="dk1"/>
              </a:solidFill>
              <a:latin typeface="Arial"/>
              <a:ea typeface="Arial"/>
              <a:cs typeface="Arial"/>
              <a:sym typeface="Arial"/>
            </a:endParaRPr>
          </a:p>
          <a:p>
            <a:pPr marL="12700" marR="0" lvl="0" indent="0" algn="l" rtl="0">
              <a:lnSpc>
                <a:spcPct val="100000"/>
              </a:lnSpc>
              <a:spcBef>
                <a:spcPts val="775"/>
              </a:spcBef>
              <a:spcAft>
                <a:spcPts val="0"/>
              </a:spcAft>
              <a:buNone/>
            </a:pPr>
            <a:r>
              <a:rPr lang="es-ES" sz="1200" b="1">
                <a:solidFill>
                  <a:schemeClr val="dk1"/>
                </a:solidFill>
                <a:latin typeface="Arial"/>
                <a:ea typeface="Arial"/>
                <a:cs typeface="Arial"/>
                <a:sym typeface="Arial"/>
              </a:rPr>
              <a:t>Periodo epidemiológico 01 - 2023</a:t>
            </a:r>
            <a:endParaRPr sz="1200">
              <a:solidFill>
                <a:schemeClr val="dk1"/>
              </a:solidFill>
              <a:latin typeface="Arial"/>
              <a:ea typeface="Arial"/>
              <a:cs typeface="Arial"/>
              <a:sym typeface="Arial"/>
            </a:endParaRPr>
          </a:p>
          <a:p>
            <a:pPr marL="0" marR="0" lvl="0" indent="0" algn="l" rtl="0">
              <a:lnSpc>
                <a:spcPct val="100000"/>
              </a:lnSpc>
              <a:spcBef>
                <a:spcPts val="20"/>
              </a:spcBef>
              <a:spcAft>
                <a:spcPts val="0"/>
              </a:spcAft>
              <a:buNone/>
            </a:pPr>
            <a:endParaRPr sz="1600">
              <a:solidFill>
                <a:schemeClr val="dk1"/>
              </a:solidFill>
              <a:latin typeface="Arial"/>
              <a:ea typeface="Arial"/>
              <a:cs typeface="Arial"/>
              <a:sym typeface="Arial"/>
            </a:endParaRPr>
          </a:p>
          <a:p>
            <a:pPr marL="2295525" marR="0" lvl="0" indent="0" algn="l" rtl="0">
              <a:lnSpc>
                <a:spcPct val="100000"/>
              </a:lnSpc>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sz="700">
              <a:solidFill>
                <a:schemeClr val="dk1"/>
              </a:solidFill>
              <a:latin typeface="Arial"/>
              <a:ea typeface="Arial"/>
              <a:cs typeface="Arial"/>
              <a:sym typeface="Arial"/>
            </a:endParaRPr>
          </a:p>
          <a:p>
            <a:pPr marL="2295525" marR="0" lvl="0" indent="0" algn="l" rtl="0">
              <a:lnSpc>
                <a:spcPct val="100000"/>
              </a:lnSpc>
              <a:spcBef>
                <a:spcPts val="0"/>
              </a:spcBef>
              <a:spcAft>
                <a:spcPts val="0"/>
              </a:spcAft>
              <a:buNone/>
            </a:pPr>
            <a:r>
              <a:rPr lang="es-ES" sz="700">
                <a:solidFill>
                  <a:schemeClr val="dk1"/>
                </a:solidFill>
                <a:latin typeface="Arial"/>
                <a:ea typeface="Arial"/>
                <a:cs typeface="Arial"/>
                <a:sym typeface="Arial"/>
              </a:rPr>
              <a:t>Figura 1. Canal endémico de las violencias. Medellín, a Periodo epidemiológico 01 acumulado de 2.023.</a:t>
            </a:r>
            <a:endParaRPr sz="700">
              <a:solidFill>
                <a:schemeClr val="dk1"/>
              </a:solidFill>
              <a:latin typeface="Arial"/>
              <a:ea typeface="Arial"/>
              <a:cs typeface="Arial"/>
              <a:sym typeface="Arial"/>
            </a:endParaRPr>
          </a:p>
        </p:txBody>
      </p:sp>
      <p:grpSp>
        <p:nvGrpSpPr>
          <p:cNvPr id="2288" name="Google Shape;2288;p46"/>
          <p:cNvGrpSpPr/>
          <p:nvPr/>
        </p:nvGrpSpPr>
        <p:grpSpPr>
          <a:xfrm>
            <a:off x="2535935" y="4807965"/>
            <a:ext cx="4555490" cy="2012061"/>
            <a:chOff x="2535935" y="4807965"/>
            <a:chExt cx="4555490" cy="2012061"/>
          </a:xfrm>
        </p:grpSpPr>
        <p:pic>
          <p:nvPicPr>
            <p:cNvPr id="2289" name="Google Shape;2289;p46"/>
            <p:cNvPicPr preferRelativeResize="0"/>
            <p:nvPr/>
          </p:nvPicPr>
          <p:blipFill rotWithShape="1">
            <a:blip r:embed="rId12">
              <a:alphaModFix/>
            </a:blip>
            <a:srcRect/>
            <a:stretch/>
          </p:blipFill>
          <p:spPr>
            <a:xfrm>
              <a:off x="2575559" y="6555993"/>
              <a:ext cx="4515612" cy="9525"/>
            </a:xfrm>
            <a:prstGeom prst="rect">
              <a:avLst/>
            </a:prstGeom>
            <a:noFill/>
            <a:ln>
              <a:noFill/>
            </a:ln>
          </p:spPr>
        </p:pic>
        <p:pic>
          <p:nvPicPr>
            <p:cNvPr id="2290" name="Google Shape;2290;p46"/>
            <p:cNvPicPr preferRelativeResize="0"/>
            <p:nvPr/>
          </p:nvPicPr>
          <p:blipFill rotWithShape="1">
            <a:blip r:embed="rId12">
              <a:alphaModFix/>
            </a:blip>
            <a:srcRect/>
            <a:stretch/>
          </p:blipFill>
          <p:spPr>
            <a:xfrm>
              <a:off x="2575559" y="6338061"/>
              <a:ext cx="4515612" cy="9525"/>
            </a:xfrm>
            <a:prstGeom prst="rect">
              <a:avLst/>
            </a:prstGeom>
            <a:noFill/>
            <a:ln>
              <a:noFill/>
            </a:ln>
          </p:spPr>
        </p:pic>
        <p:pic>
          <p:nvPicPr>
            <p:cNvPr id="2291" name="Google Shape;2291;p46"/>
            <p:cNvPicPr preferRelativeResize="0"/>
            <p:nvPr/>
          </p:nvPicPr>
          <p:blipFill rotWithShape="1">
            <a:blip r:embed="rId12">
              <a:alphaModFix/>
            </a:blip>
            <a:srcRect/>
            <a:stretch/>
          </p:blipFill>
          <p:spPr>
            <a:xfrm>
              <a:off x="2575559" y="6120129"/>
              <a:ext cx="4515612" cy="9525"/>
            </a:xfrm>
            <a:prstGeom prst="rect">
              <a:avLst/>
            </a:prstGeom>
            <a:noFill/>
            <a:ln>
              <a:noFill/>
            </a:ln>
          </p:spPr>
        </p:pic>
        <p:pic>
          <p:nvPicPr>
            <p:cNvPr id="2292" name="Google Shape;2292;p46"/>
            <p:cNvPicPr preferRelativeResize="0"/>
            <p:nvPr/>
          </p:nvPicPr>
          <p:blipFill rotWithShape="1">
            <a:blip r:embed="rId12">
              <a:alphaModFix/>
            </a:blip>
            <a:srcRect/>
            <a:stretch/>
          </p:blipFill>
          <p:spPr>
            <a:xfrm>
              <a:off x="2575559" y="5900673"/>
              <a:ext cx="4515612" cy="9525"/>
            </a:xfrm>
            <a:prstGeom prst="rect">
              <a:avLst/>
            </a:prstGeom>
            <a:noFill/>
            <a:ln>
              <a:noFill/>
            </a:ln>
          </p:spPr>
        </p:pic>
        <p:pic>
          <p:nvPicPr>
            <p:cNvPr id="2293" name="Google Shape;2293;p46"/>
            <p:cNvPicPr preferRelativeResize="0"/>
            <p:nvPr/>
          </p:nvPicPr>
          <p:blipFill rotWithShape="1">
            <a:blip r:embed="rId12">
              <a:alphaModFix/>
            </a:blip>
            <a:srcRect/>
            <a:stretch/>
          </p:blipFill>
          <p:spPr>
            <a:xfrm>
              <a:off x="2575559" y="5682741"/>
              <a:ext cx="4515612" cy="9525"/>
            </a:xfrm>
            <a:prstGeom prst="rect">
              <a:avLst/>
            </a:prstGeom>
            <a:noFill/>
            <a:ln>
              <a:noFill/>
            </a:ln>
          </p:spPr>
        </p:pic>
        <p:pic>
          <p:nvPicPr>
            <p:cNvPr id="2294" name="Google Shape;2294;p46"/>
            <p:cNvPicPr preferRelativeResize="0"/>
            <p:nvPr/>
          </p:nvPicPr>
          <p:blipFill rotWithShape="1">
            <a:blip r:embed="rId12">
              <a:alphaModFix/>
            </a:blip>
            <a:srcRect/>
            <a:stretch/>
          </p:blipFill>
          <p:spPr>
            <a:xfrm>
              <a:off x="2575559" y="5463285"/>
              <a:ext cx="4515612" cy="9525"/>
            </a:xfrm>
            <a:prstGeom prst="rect">
              <a:avLst/>
            </a:prstGeom>
            <a:noFill/>
            <a:ln>
              <a:noFill/>
            </a:ln>
          </p:spPr>
        </p:pic>
        <p:pic>
          <p:nvPicPr>
            <p:cNvPr id="2295" name="Google Shape;2295;p46"/>
            <p:cNvPicPr preferRelativeResize="0"/>
            <p:nvPr/>
          </p:nvPicPr>
          <p:blipFill rotWithShape="1">
            <a:blip r:embed="rId12">
              <a:alphaModFix/>
            </a:blip>
            <a:srcRect/>
            <a:stretch/>
          </p:blipFill>
          <p:spPr>
            <a:xfrm>
              <a:off x="2575559" y="5245353"/>
              <a:ext cx="4515612" cy="9525"/>
            </a:xfrm>
            <a:prstGeom prst="rect">
              <a:avLst/>
            </a:prstGeom>
            <a:noFill/>
            <a:ln>
              <a:noFill/>
            </a:ln>
          </p:spPr>
        </p:pic>
        <p:pic>
          <p:nvPicPr>
            <p:cNvPr id="2296" name="Google Shape;2296;p46"/>
            <p:cNvPicPr preferRelativeResize="0"/>
            <p:nvPr/>
          </p:nvPicPr>
          <p:blipFill rotWithShape="1">
            <a:blip r:embed="rId12">
              <a:alphaModFix/>
            </a:blip>
            <a:srcRect/>
            <a:stretch/>
          </p:blipFill>
          <p:spPr>
            <a:xfrm>
              <a:off x="2575559" y="5025897"/>
              <a:ext cx="4515612" cy="9525"/>
            </a:xfrm>
            <a:prstGeom prst="rect">
              <a:avLst/>
            </a:prstGeom>
            <a:noFill/>
            <a:ln>
              <a:noFill/>
            </a:ln>
          </p:spPr>
        </p:pic>
        <p:pic>
          <p:nvPicPr>
            <p:cNvPr id="2297" name="Google Shape;2297;p46"/>
            <p:cNvPicPr preferRelativeResize="0"/>
            <p:nvPr/>
          </p:nvPicPr>
          <p:blipFill rotWithShape="1">
            <a:blip r:embed="rId12">
              <a:alphaModFix/>
            </a:blip>
            <a:srcRect/>
            <a:stretch/>
          </p:blipFill>
          <p:spPr>
            <a:xfrm>
              <a:off x="2575559" y="4807965"/>
              <a:ext cx="4515612" cy="9525"/>
            </a:xfrm>
            <a:prstGeom prst="rect">
              <a:avLst/>
            </a:prstGeom>
            <a:noFill/>
            <a:ln>
              <a:noFill/>
            </a:ln>
          </p:spPr>
        </p:pic>
        <p:sp>
          <p:nvSpPr>
            <p:cNvPr id="2298" name="Google Shape;2298;p46"/>
            <p:cNvSpPr/>
            <p:nvPr/>
          </p:nvSpPr>
          <p:spPr>
            <a:xfrm>
              <a:off x="2535935" y="4812791"/>
              <a:ext cx="4555490" cy="2007235"/>
            </a:xfrm>
            <a:custGeom>
              <a:avLst/>
              <a:gdLst/>
              <a:ahLst/>
              <a:cxnLst/>
              <a:rect l="l" t="t" r="r" b="b"/>
              <a:pathLst>
                <a:path w="4555490" h="2007234" extrusionOk="0">
                  <a:moveTo>
                    <a:pt x="39624" y="1967484"/>
                  </a:moveTo>
                  <a:lnTo>
                    <a:pt x="39624" y="0"/>
                  </a:lnTo>
                </a:path>
                <a:path w="4555490" h="2007234" extrusionOk="0">
                  <a:moveTo>
                    <a:pt x="0" y="1967484"/>
                  </a:moveTo>
                  <a:lnTo>
                    <a:pt x="39624" y="1967484"/>
                  </a:lnTo>
                </a:path>
                <a:path w="4555490" h="2007234" extrusionOk="0">
                  <a:moveTo>
                    <a:pt x="0" y="1748028"/>
                  </a:moveTo>
                  <a:lnTo>
                    <a:pt x="39624" y="1748028"/>
                  </a:lnTo>
                </a:path>
                <a:path w="4555490" h="2007234" extrusionOk="0">
                  <a:moveTo>
                    <a:pt x="0" y="1530096"/>
                  </a:moveTo>
                  <a:lnTo>
                    <a:pt x="39624" y="1530096"/>
                  </a:lnTo>
                </a:path>
                <a:path w="4555490" h="2007234" extrusionOk="0">
                  <a:moveTo>
                    <a:pt x="0" y="1312164"/>
                  </a:moveTo>
                  <a:lnTo>
                    <a:pt x="39624" y="1312164"/>
                  </a:lnTo>
                </a:path>
                <a:path w="4555490" h="2007234" extrusionOk="0">
                  <a:moveTo>
                    <a:pt x="0" y="1092708"/>
                  </a:moveTo>
                  <a:lnTo>
                    <a:pt x="39624" y="1092708"/>
                  </a:lnTo>
                </a:path>
                <a:path w="4555490" h="2007234" extrusionOk="0">
                  <a:moveTo>
                    <a:pt x="0" y="874776"/>
                  </a:moveTo>
                  <a:lnTo>
                    <a:pt x="39624" y="874776"/>
                  </a:lnTo>
                </a:path>
                <a:path w="4555490" h="2007234" extrusionOk="0">
                  <a:moveTo>
                    <a:pt x="0" y="655320"/>
                  </a:moveTo>
                  <a:lnTo>
                    <a:pt x="39624" y="655320"/>
                  </a:lnTo>
                </a:path>
                <a:path w="4555490" h="2007234" extrusionOk="0">
                  <a:moveTo>
                    <a:pt x="0" y="437388"/>
                  </a:moveTo>
                  <a:lnTo>
                    <a:pt x="39624" y="437388"/>
                  </a:lnTo>
                </a:path>
                <a:path w="4555490" h="2007234" extrusionOk="0">
                  <a:moveTo>
                    <a:pt x="0" y="217932"/>
                  </a:moveTo>
                  <a:lnTo>
                    <a:pt x="39624" y="217932"/>
                  </a:lnTo>
                </a:path>
                <a:path w="4555490" h="2007234" extrusionOk="0">
                  <a:moveTo>
                    <a:pt x="0" y="0"/>
                  </a:moveTo>
                  <a:lnTo>
                    <a:pt x="39624" y="0"/>
                  </a:lnTo>
                </a:path>
                <a:path w="4555490" h="2007234" extrusionOk="0">
                  <a:moveTo>
                    <a:pt x="39624" y="1967484"/>
                  </a:moveTo>
                  <a:lnTo>
                    <a:pt x="4555236" y="1967484"/>
                  </a:lnTo>
                </a:path>
                <a:path w="4555490" h="2007234" extrusionOk="0">
                  <a:moveTo>
                    <a:pt x="39624" y="1967484"/>
                  </a:moveTo>
                  <a:lnTo>
                    <a:pt x="39624" y="2007108"/>
                  </a:lnTo>
                </a:path>
                <a:path w="4555490" h="2007234" extrusionOk="0">
                  <a:moveTo>
                    <a:pt x="126491" y="1967484"/>
                  </a:moveTo>
                  <a:lnTo>
                    <a:pt x="126491" y="2007108"/>
                  </a:lnTo>
                </a:path>
                <a:path w="4555490" h="2007234" extrusionOk="0">
                  <a:moveTo>
                    <a:pt x="213359" y="1967484"/>
                  </a:moveTo>
                  <a:lnTo>
                    <a:pt x="213359" y="2007108"/>
                  </a:lnTo>
                </a:path>
                <a:path w="4555490" h="2007234" extrusionOk="0">
                  <a:moveTo>
                    <a:pt x="300227" y="1967484"/>
                  </a:moveTo>
                  <a:lnTo>
                    <a:pt x="300227" y="2007108"/>
                  </a:lnTo>
                </a:path>
                <a:path w="4555490" h="2007234" extrusionOk="0">
                  <a:moveTo>
                    <a:pt x="387095" y="1967484"/>
                  </a:moveTo>
                  <a:lnTo>
                    <a:pt x="387095" y="2007108"/>
                  </a:lnTo>
                </a:path>
                <a:path w="4555490" h="2007234" extrusionOk="0">
                  <a:moveTo>
                    <a:pt x="473963" y="1967484"/>
                  </a:moveTo>
                  <a:lnTo>
                    <a:pt x="473963" y="2007108"/>
                  </a:lnTo>
                </a:path>
                <a:path w="4555490" h="2007234" extrusionOk="0">
                  <a:moveTo>
                    <a:pt x="560832" y="1967484"/>
                  </a:moveTo>
                  <a:lnTo>
                    <a:pt x="560832" y="2007108"/>
                  </a:lnTo>
                </a:path>
                <a:path w="4555490" h="2007234" extrusionOk="0">
                  <a:moveTo>
                    <a:pt x="647700" y="1967484"/>
                  </a:moveTo>
                  <a:lnTo>
                    <a:pt x="647700" y="2007108"/>
                  </a:lnTo>
                </a:path>
                <a:path w="4555490" h="2007234" extrusionOk="0">
                  <a:moveTo>
                    <a:pt x="734567" y="1967484"/>
                  </a:moveTo>
                  <a:lnTo>
                    <a:pt x="734567" y="2007108"/>
                  </a:lnTo>
                </a:path>
                <a:path w="4555490" h="2007234" extrusionOk="0">
                  <a:moveTo>
                    <a:pt x="821436" y="1967484"/>
                  </a:moveTo>
                  <a:lnTo>
                    <a:pt x="821436" y="2007108"/>
                  </a:lnTo>
                </a:path>
                <a:path w="4555490" h="2007234" extrusionOk="0">
                  <a:moveTo>
                    <a:pt x="908303" y="1967484"/>
                  </a:moveTo>
                  <a:lnTo>
                    <a:pt x="908303" y="2007108"/>
                  </a:lnTo>
                </a:path>
                <a:path w="4555490" h="2007234" extrusionOk="0">
                  <a:moveTo>
                    <a:pt x="995172" y="1967484"/>
                  </a:moveTo>
                  <a:lnTo>
                    <a:pt x="995172" y="2007108"/>
                  </a:lnTo>
                </a:path>
                <a:path w="4555490" h="2007234" extrusionOk="0">
                  <a:moveTo>
                    <a:pt x="1082039" y="1967484"/>
                  </a:moveTo>
                  <a:lnTo>
                    <a:pt x="1082039" y="2007108"/>
                  </a:lnTo>
                </a:path>
                <a:path w="4555490" h="2007234" extrusionOk="0">
                  <a:moveTo>
                    <a:pt x="1168908" y="1967484"/>
                  </a:moveTo>
                  <a:lnTo>
                    <a:pt x="1168908" y="2007108"/>
                  </a:lnTo>
                </a:path>
                <a:path w="4555490" h="2007234" extrusionOk="0">
                  <a:moveTo>
                    <a:pt x="1255776" y="1967484"/>
                  </a:moveTo>
                  <a:lnTo>
                    <a:pt x="1255776" y="2007108"/>
                  </a:lnTo>
                </a:path>
                <a:path w="4555490" h="2007234" extrusionOk="0">
                  <a:moveTo>
                    <a:pt x="1342643" y="1967484"/>
                  </a:moveTo>
                  <a:lnTo>
                    <a:pt x="1342643" y="2007108"/>
                  </a:lnTo>
                </a:path>
                <a:path w="4555490" h="2007234" extrusionOk="0">
                  <a:moveTo>
                    <a:pt x="1429512" y="1967484"/>
                  </a:moveTo>
                  <a:lnTo>
                    <a:pt x="1429512" y="2007108"/>
                  </a:lnTo>
                </a:path>
                <a:path w="4555490" h="2007234" extrusionOk="0">
                  <a:moveTo>
                    <a:pt x="1516379" y="1967484"/>
                  </a:moveTo>
                  <a:lnTo>
                    <a:pt x="1516379" y="2007108"/>
                  </a:lnTo>
                </a:path>
                <a:path w="4555490" h="2007234" extrusionOk="0">
                  <a:moveTo>
                    <a:pt x="1603248" y="1967484"/>
                  </a:moveTo>
                  <a:lnTo>
                    <a:pt x="1603248" y="2007108"/>
                  </a:lnTo>
                </a:path>
                <a:path w="4555490" h="2007234" extrusionOk="0">
                  <a:moveTo>
                    <a:pt x="1690115" y="1967484"/>
                  </a:moveTo>
                  <a:lnTo>
                    <a:pt x="1690115" y="2007108"/>
                  </a:lnTo>
                </a:path>
                <a:path w="4555490" h="2007234" extrusionOk="0">
                  <a:moveTo>
                    <a:pt x="1776984" y="1967484"/>
                  </a:moveTo>
                  <a:lnTo>
                    <a:pt x="1776984" y="2007108"/>
                  </a:lnTo>
                </a:path>
                <a:path w="4555490" h="2007234" extrusionOk="0">
                  <a:moveTo>
                    <a:pt x="1863852" y="1967484"/>
                  </a:moveTo>
                  <a:lnTo>
                    <a:pt x="1863852" y="2007108"/>
                  </a:lnTo>
                </a:path>
                <a:path w="4555490" h="2007234" extrusionOk="0">
                  <a:moveTo>
                    <a:pt x="1950719" y="1967484"/>
                  </a:moveTo>
                  <a:lnTo>
                    <a:pt x="1950719" y="2007108"/>
                  </a:lnTo>
                </a:path>
                <a:path w="4555490" h="2007234" extrusionOk="0">
                  <a:moveTo>
                    <a:pt x="2037588" y="1967484"/>
                  </a:moveTo>
                  <a:lnTo>
                    <a:pt x="2037588" y="2007108"/>
                  </a:lnTo>
                </a:path>
                <a:path w="4555490" h="2007234" extrusionOk="0">
                  <a:moveTo>
                    <a:pt x="2124455" y="1967484"/>
                  </a:moveTo>
                  <a:lnTo>
                    <a:pt x="2124455" y="2007108"/>
                  </a:lnTo>
                </a:path>
                <a:path w="4555490" h="2007234" extrusionOk="0">
                  <a:moveTo>
                    <a:pt x="2211324" y="1967484"/>
                  </a:moveTo>
                  <a:lnTo>
                    <a:pt x="2211324" y="2007108"/>
                  </a:lnTo>
                </a:path>
                <a:path w="4555490" h="2007234" extrusionOk="0">
                  <a:moveTo>
                    <a:pt x="2298191" y="1967484"/>
                  </a:moveTo>
                  <a:lnTo>
                    <a:pt x="2298191" y="2007108"/>
                  </a:lnTo>
                </a:path>
                <a:path w="4555490" h="2007234" extrusionOk="0">
                  <a:moveTo>
                    <a:pt x="2385060" y="1967484"/>
                  </a:moveTo>
                  <a:lnTo>
                    <a:pt x="2385060" y="2007108"/>
                  </a:lnTo>
                </a:path>
                <a:path w="4555490" h="2007234" extrusionOk="0">
                  <a:moveTo>
                    <a:pt x="2471928" y="1967484"/>
                  </a:moveTo>
                  <a:lnTo>
                    <a:pt x="2471928" y="2007108"/>
                  </a:lnTo>
                </a:path>
                <a:path w="4555490" h="2007234" extrusionOk="0">
                  <a:moveTo>
                    <a:pt x="2558796" y="1967484"/>
                  </a:moveTo>
                  <a:lnTo>
                    <a:pt x="2558796" y="2007108"/>
                  </a:lnTo>
                </a:path>
                <a:path w="4555490" h="2007234" extrusionOk="0">
                  <a:moveTo>
                    <a:pt x="2645664" y="1967484"/>
                  </a:moveTo>
                  <a:lnTo>
                    <a:pt x="2645664" y="2007108"/>
                  </a:lnTo>
                </a:path>
                <a:path w="4555490" h="2007234" extrusionOk="0">
                  <a:moveTo>
                    <a:pt x="2732531" y="1967484"/>
                  </a:moveTo>
                  <a:lnTo>
                    <a:pt x="2732531" y="2007108"/>
                  </a:lnTo>
                </a:path>
                <a:path w="4555490" h="2007234" extrusionOk="0">
                  <a:moveTo>
                    <a:pt x="2819400" y="1967484"/>
                  </a:moveTo>
                  <a:lnTo>
                    <a:pt x="2819400" y="2007108"/>
                  </a:lnTo>
                </a:path>
                <a:path w="4555490" h="2007234" extrusionOk="0">
                  <a:moveTo>
                    <a:pt x="2906267" y="1967484"/>
                  </a:moveTo>
                  <a:lnTo>
                    <a:pt x="2906267" y="2007108"/>
                  </a:lnTo>
                </a:path>
                <a:path w="4555490" h="2007234" extrusionOk="0">
                  <a:moveTo>
                    <a:pt x="2993136" y="1967484"/>
                  </a:moveTo>
                  <a:lnTo>
                    <a:pt x="2993136" y="2007108"/>
                  </a:lnTo>
                </a:path>
                <a:path w="4555490" h="2007234" extrusionOk="0">
                  <a:moveTo>
                    <a:pt x="3080004" y="1967484"/>
                  </a:moveTo>
                  <a:lnTo>
                    <a:pt x="3080004" y="2007108"/>
                  </a:lnTo>
                </a:path>
                <a:path w="4555490" h="2007234" extrusionOk="0">
                  <a:moveTo>
                    <a:pt x="3165348" y="1967484"/>
                  </a:moveTo>
                  <a:lnTo>
                    <a:pt x="3165348" y="2007108"/>
                  </a:lnTo>
                </a:path>
                <a:path w="4555490" h="2007234" extrusionOk="0">
                  <a:moveTo>
                    <a:pt x="3252216" y="1967484"/>
                  </a:moveTo>
                  <a:lnTo>
                    <a:pt x="3252216" y="2007108"/>
                  </a:lnTo>
                </a:path>
                <a:path w="4555490" h="2007234" extrusionOk="0">
                  <a:moveTo>
                    <a:pt x="3339084" y="1967484"/>
                  </a:moveTo>
                  <a:lnTo>
                    <a:pt x="3339084" y="2007108"/>
                  </a:lnTo>
                </a:path>
                <a:path w="4555490" h="2007234" extrusionOk="0">
                  <a:moveTo>
                    <a:pt x="3425952" y="1967484"/>
                  </a:moveTo>
                  <a:lnTo>
                    <a:pt x="3425952" y="2007108"/>
                  </a:lnTo>
                </a:path>
                <a:path w="4555490" h="2007234" extrusionOk="0">
                  <a:moveTo>
                    <a:pt x="3512819" y="1967484"/>
                  </a:moveTo>
                  <a:lnTo>
                    <a:pt x="3512819" y="2007108"/>
                  </a:lnTo>
                </a:path>
                <a:path w="4555490" h="2007234" extrusionOk="0">
                  <a:moveTo>
                    <a:pt x="3599688" y="1967484"/>
                  </a:moveTo>
                  <a:lnTo>
                    <a:pt x="3599688" y="2007108"/>
                  </a:lnTo>
                </a:path>
                <a:path w="4555490" h="2007234" extrusionOk="0">
                  <a:moveTo>
                    <a:pt x="3686555" y="1967484"/>
                  </a:moveTo>
                  <a:lnTo>
                    <a:pt x="3686555" y="2007108"/>
                  </a:lnTo>
                </a:path>
                <a:path w="4555490" h="2007234" extrusionOk="0">
                  <a:moveTo>
                    <a:pt x="3773424" y="1967484"/>
                  </a:moveTo>
                  <a:lnTo>
                    <a:pt x="3773424" y="2007108"/>
                  </a:lnTo>
                </a:path>
                <a:path w="4555490" h="2007234" extrusionOk="0">
                  <a:moveTo>
                    <a:pt x="3860291" y="1967484"/>
                  </a:moveTo>
                  <a:lnTo>
                    <a:pt x="3860291" y="2007108"/>
                  </a:lnTo>
                </a:path>
                <a:path w="4555490" h="2007234" extrusionOk="0">
                  <a:moveTo>
                    <a:pt x="3947160" y="1967484"/>
                  </a:moveTo>
                  <a:lnTo>
                    <a:pt x="3947160" y="2007108"/>
                  </a:lnTo>
                </a:path>
                <a:path w="4555490" h="2007234" extrusionOk="0">
                  <a:moveTo>
                    <a:pt x="4034028" y="1967484"/>
                  </a:moveTo>
                  <a:lnTo>
                    <a:pt x="4034028" y="2007108"/>
                  </a:lnTo>
                </a:path>
                <a:path w="4555490" h="2007234" extrusionOk="0">
                  <a:moveTo>
                    <a:pt x="4120895" y="1967484"/>
                  </a:moveTo>
                  <a:lnTo>
                    <a:pt x="4120895" y="2007108"/>
                  </a:lnTo>
                </a:path>
                <a:path w="4555490" h="2007234" extrusionOk="0">
                  <a:moveTo>
                    <a:pt x="4207764" y="1967484"/>
                  </a:moveTo>
                  <a:lnTo>
                    <a:pt x="4207764" y="2007108"/>
                  </a:lnTo>
                </a:path>
                <a:path w="4555490" h="2007234" extrusionOk="0">
                  <a:moveTo>
                    <a:pt x="4294632" y="1967484"/>
                  </a:moveTo>
                  <a:lnTo>
                    <a:pt x="4294632" y="2007108"/>
                  </a:lnTo>
                </a:path>
                <a:path w="4555490" h="2007234" extrusionOk="0">
                  <a:moveTo>
                    <a:pt x="4381499" y="1967484"/>
                  </a:moveTo>
                  <a:lnTo>
                    <a:pt x="4381499" y="2007108"/>
                  </a:lnTo>
                </a:path>
                <a:path w="4555490" h="2007234" extrusionOk="0">
                  <a:moveTo>
                    <a:pt x="4468368" y="1967484"/>
                  </a:moveTo>
                  <a:lnTo>
                    <a:pt x="4468368" y="2007108"/>
                  </a:lnTo>
                </a:path>
                <a:path w="4555490" h="2007234" extrusionOk="0">
                  <a:moveTo>
                    <a:pt x="4555236" y="1967484"/>
                  </a:moveTo>
                  <a:lnTo>
                    <a:pt x="4555236" y="2007108"/>
                  </a:lnTo>
                </a:path>
              </a:pathLst>
            </a:custGeom>
            <a:noFill/>
            <a:ln w="9525" cap="flat" cmpd="sng">
              <a:solidFill>
                <a:srgbClr val="85858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9" name="Google Shape;2299;p46"/>
            <p:cNvSpPr/>
            <p:nvPr/>
          </p:nvSpPr>
          <p:spPr>
            <a:xfrm>
              <a:off x="2618993" y="5005577"/>
              <a:ext cx="4429125" cy="1464945"/>
            </a:xfrm>
            <a:custGeom>
              <a:avLst/>
              <a:gdLst/>
              <a:ahLst/>
              <a:cxnLst/>
              <a:rect l="l" t="t" r="r" b="b"/>
              <a:pathLst>
                <a:path w="4429125" h="1464945" extrusionOk="0">
                  <a:moveTo>
                    <a:pt x="0" y="0"/>
                  </a:moveTo>
                  <a:lnTo>
                    <a:pt x="86868" y="1426464"/>
                  </a:lnTo>
                  <a:lnTo>
                    <a:pt x="173736" y="1299972"/>
                  </a:lnTo>
                  <a:lnTo>
                    <a:pt x="260604" y="1363980"/>
                  </a:lnTo>
                  <a:lnTo>
                    <a:pt x="347472" y="1188720"/>
                  </a:lnTo>
                  <a:lnTo>
                    <a:pt x="434339" y="1219200"/>
                  </a:lnTo>
                  <a:lnTo>
                    <a:pt x="521207" y="1252728"/>
                  </a:lnTo>
                  <a:lnTo>
                    <a:pt x="608076" y="1254252"/>
                  </a:lnTo>
                  <a:lnTo>
                    <a:pt x="694944" y="1223772"/>
                  </a:lnTo>
                  <a:lnTo>
                    <a:pt x="781811" y="1319784"/>
                  </a:lnTo>
                  <a:lnTo>
                    <a:pt x="868680" y="1267968"/>
                  </a:lnTo>
                  <a:lnTo>
                    <a:pt x="955547" y="1319784"/>
                  </a:lnTo>
                  <a:lnTo>
                    <a:pt x="1042416" y="1464564"/>
                  </a:lnTo>
                  <a:lnTo>
                    <a:pt x="1129283" y="1112520"/>
                  </a:lnTo>
                  <a:lnTo>
                    <a:pt x="1216152" y="1210056"/>
                  </a:lnTo>
                  <a:lnTo>
                    <a:pt x="1303020" y="1178052"/>
                  </a:lnTo>
                  <a:lnTo>
                    <a:pt x="1389888" y="1232916"/>
                  </a:lnTo>
                  <a:lnTo>
                    <a:pt x="1476756" y="1258824"/>
                  </a:lnTo>
                  <a:lnTo>
                    <a:pt x="1563623" y="1147572"/>
                  </a:lnTo>
                  <a:lnTo>
                    <a:pt x="1650492" y="1229868"/>
                  </a:lnTo>
                  <a:lnTo>
                    <a:pt x="1737359" y="1249680"/>
                  </a:lnTo>
                  <a:lnTo>
                    <a:pt x="1824228" y="1229868"/>
                  </a:lnTo>
                  <a:lnTo>
                    <a:pt x="1911095" y="1299972"/>
                  </a:lnTo>
                  <a:lnTo>
                    <a:pt x="1997964" y="1237488"/>
                  </a:lnTo>
                  <a:lnTo>
                    <a:pt x="2084832" y="1249680"/>
                  </a:lnTo>
                  <a:lnTo>
                    <a:pt x="2171700" y="1298448"/>
                  </a:lnTo>
                  <a:lnTo>
                    <a:pt x="2258568" y="1255776"/>
                  </a:lnTo>
                  <a:lnTo>
                    <a:pt x="2345435" y="1208532"/>
                  </a:lnTo>
                  <a:lnTo>
                    <a:pt x="2432304" y="1299972"/>
                  </a:lnTo>
                  <a:lnTo>
                    <a:pt x="2519172" y="1299972"/>
                  </a:lnTo>
                  <a:lnTo>
                    <a:pt x="2606040" y="1178052"/>
                  </a:lnTo>
                  <a:lnTo>
                    <a:pt x="2692908" y="1287780"/>
                  </a:lnTo>
                  <a:lnTo>
                    <a:pt x="2779776" y="1144524"/>
                  </a:lnTo>
                  <a:lnTo>
                    <a:pt x="2866644" y="1304544"/>
                  </a:lnTo>
                  <a:lnTo>
                    <a:pt x="2953511" y="1162812"/>
                  </a:lnTo>
                  <a:lnTo>
                    <a:pt x="3040380" y="1182624"/>
                  </a:lnTo>
                  <a:lnTo>
                    <a:pt x="3125723" y="1234440"/>
                  </a:lnTo>
                  <a:lnTo>
                    <a:pt x="3212592" y="1158240"/>
                  </a:lnTo>
                  <a:lnTo>
                    <a:pt x="3299459" y="1213104"/>
                  </a:lnTo>
                  <a:lnTo>
                    <a:pt x="3386328" y="1124712"/>
                  </a:lnTo>
                  <a:lnTo>
                    <a:pt x="3473196" y="1178052"/>
                  </a:lnTo>
                  <a:lnTo>
                    <a:pt x="3560064" y="1295400"/>
                  </a:lnTo>
                  <a:lnTo>
                    <a:pt x="3646931" y="1167384"/>
                  </a:lnTo>
                  <a:lnTo>
                    <a:pt x="3733800" y="1136904"/>
                  </a:lnTo>
                  <a:lnTo>
                    <a:pt x="3820668" y="1162812"/>
                  </a:lnTo>
                  <a:lnTo>
                    <a:pt x="3907535" y="1129284"/>
                  </a:lnTo>
                  <a:lnTo>
                    <a:pt x="3994404" y="1133856"/>
                  </a:lnTo>
                  <a:lnTo>
                    <a:pt x="4081272" y="1062228"/>
                  </a:lnTo>
                  <a:lnTo>
                    <a:pt x="4168139" y="1267968"/>
                  </a:lnTo>
                  <a:lnTo>
                    <a:pt x="4255008" y="1217676"/>
                  </a:lnTo>
                  <a:lnTo>
                    <a:pt x="4341876" y="1322832"/>
                  </a:lnTo>
                  <a:lnTo>
                    <a:pt x="4428744" y="1399032"/>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0" name="Google Shape;2300;p46"/>
            <p:cNvSpPr/>
            <p:nvPr/>
          </p:nvSpPr>
          <p:spPr>
            <a:xfrm>
              <a:off x="2618993" y="5913881"/>
              <a:ext cx="4429125" cy="614680"/>
            </a:xfrm>
            <a:custGeom>
              <a:avLst/>
              <a:gdLst/>
              <a:ahLst/>
              <a:cxnLst/>
              <a:rect l="l" t="t" r="r" b="b"/>
              <a:pathLst>
                <a:path w="4429125" h="614679" extrusionOk="0">
                  <a:moveTo>
                    <a:pt x="0" y="169164"/>
                  </a:moveTo>
                  <a:lnTo>
                    <a:pt x="86868" y="414528"/>
                  </a:lnTo>
                  <a:lnTo>
                    <a:pt x="173736" y="265176"/>
                  </a:lnTo>
                  <a:lnTo>
                    <a:pt x="260604" y="281940"/>
                  </a:lnTo>
                  <a:lnTo>
                    <a:pt x="347472" y="240792"/>
                  </a:lnTo>
                  <a:lnTo>
                    <a:pt x="434339" y="259080"/>
                  </a:lnTo>
                  <a:lnTo>
                    <a:pt x="521207" y="263652"/>
                  </a:lnTo>
                  <a:lnTo>
                    <a:pt x="608076" y="259080"/>
                  </a:lnTo>
                  <a:lnTo>
                    <a:pt x="694944" y="243840"/>
                  </a:lnTo>
                  <a:lnTo>
                    <a:pt x="781811" y="234696"/>
                  </a:lnTo>
                  <a:lnTo>
                    <a:pt x="868680" y="198120"/>
                  </a:lnTo>
                  <a:lnTo>
                    <a:pt x="955547" y="147828"/>
                  </a:lnTo>
                  <a:lnTo>
                    <a:pt x="1042416" y="265176"/>
                  </a:lnTo>
                  <a:lnTo>
                    <a:pt x="1129283" y="4572"/>
                  </a:lnTo>
                  <a:lnTo>
                    <a:pt x="1216152" y="153924"/>
                  </a:lnTo>
                  <a:lnTo>
                    <a:pt x="1303020" y="583692"/>
                  </a:lnTo>
                  <a:lnTo>
                    <a:pt x="1389888" y="188976"/>
                  </a:lnTo>
                  <a:lnTo>
                    <a:pt x="1476756" y="193548"/>
                  </a:lnTo>
                  <a:lnTo>
                    <a:pt x="1563623" y="88392"/>
                  </a:lnTo>
                  <a:lnTo>
                    <a:pt x="1650492" y="173736"/>
                  </a:lnTo>
                  <a:lnTo>
                    <a:pt x="1737359" y="166116"/>
                  </a:lnTo>
                  <a:lnTo>
                    <a:pt x="1824228" y="245364"/>
                  </a:lnTo>
                  <a:lnTo>
                    <a:pt x="1911095" y="269748"/>
                  </a:lnTo>
                  <a:lnTo>
                    <a:pt x="1997964" y="163068"/>
                  </a:lnTo>
                  <a:lnTo>
                    <a:pt x="2084832" y="178308"/>
                  </a:lnTo>
                  <a:lnTo>
                    <a:pt x="2171700" y="254508"/>
                  </a:lnTo>
                  <a:lnTo>
                    <a:pt x="2258568" y="243840"/>
                  </a:lnTo>
                  <a:lnTo>
                    <a:pt x="2345435" y="166116"/>
                  </a:lnTo>
                  <a:lnTo>
                    <a:pt x="2432304" y="144780"/>
                  </a:lnTo>
                  <a:lnTo>
                    <a:pt x="2519172" y="62484"/>
                  </a:lnTo>
                  <a:lnTo>
                    <a:pt x="2606040" y="205740"/>
                  </a:lnTo>
                  <a:lnTo>
                    <a:pt x="2692908" y="83820"/>
                  </a:lnTo>
                  <a:lnTo>
                    <a:pt x="2779776" y="109728"/>
                  </a:lnTo>
                  <a:lnTo>
                    <a:pt x="2866644" y="178308"/>
                  </a:lnTo>
                  <a:lnTo>
                    <a:pt x="2953511" y="59436"/>
                  </a:lnTo>
                  <a:lnTo>
                    <a:pt x="3040380" y="0"/>
                  </a:lnTo>
                  <a:lnTo>
                    <a:pt x="3125723" y="68580"/>
                  </a:lnTo>
                  <a:lnTo>
                    <a:pt x="3212592" y="140208"/>
                  </a:lnTo>
                  <a:lnTo>
                    <a:pt x="3299459" y="155448"/>
                  </a:lnTo>
                  <a:lnTo>
                    <a:pt x="3386328" y="370332"/>
                  </a:lnTo>
                  <a:lnTo>
                    <a:pt x="3473196" y="557784"/>
                  </a:lnTo>
                  <a:lnTo>
                    <a:pt x="3560064" y="556260"/>
                  </a:lnTo>
                  <a:lnTo>
                    <a:pt x="3646931" y="498348"/>
                  </a:lnTo>
                  <a:lnTo>
                    <a:pt x="3733800" y="463296"/>
                  </a:lnTo>
                  <a:lnTo>
                    <a:pt x="3820668" y="275844"/>
                  </a:lnTo>
                  <a:lnTo>
                    <a:pt x="3907535" y="259080"/>
                  </a:lnTo>
                  <a:lnTo>
                    <a:pt x="3994404" y="70104"/>
                  </a:lnTo>
                  <a:lnTo>
                    <a:pt x="4081272" y="234696"/>
                  </a:lnTo>
                  <a:lnTo>
                    <a:pt x="4168139" y="501396"/>
                  </a:lnTo>
                  <a:lnTo>
                    <a:pt x="4255008" y="490728"/>
                  </a:lnTo>
                  <a:lnTo>
                    <a:pt x="4341876" y="566928"/>
                  </a:lnTo>
                  <a:lnTo>
                    <a:pt x="4428744" y="614172"/>
                  </a:lnTo>
                </a:path>
              </a:pathLst>
            </a:custGeom>
            <a:noFill/>
            <a:ln w="28575" cap="flat" cmpd="sng">
              <a:solidFill>
                <a:srgbClr val="00AF5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1" name="Google Shape;2301;p46"/>
            <p:cNvSpPr/>
            <p:nvPr/>
          </p:nvSpPr>
          <p:spPr>
            <a:xfrm>
              <a:off x="2618993" y="5983985"/>
              <a:ext cx="4429125" cy="629920"/>
            </a:xfrm>
            <a:custGeom>
              <a:avLst/>
              <a:gdLst/>
              <a:ahLst/>
              <a:cxnLst/>
              <a:rect l="l" t="t" r="r" b="b"/>
              <a:pathLst>
                <a:path w="4429125" h="629920" extrusionOk="0">
                  <a:moveTo>
                    <a:pt x="0" y="370331"/>
                  </a:moveTo>
                  <a:lnTo>
                    <a:pt x="86868" y="249936"/>
                  </a:lnTo>
                  <a:lnTo>
                    <a:pt x="173736" y="224027"/>
                  </a:lnTo>
                  <a:lnTo>
                    <a:pt x="260604" y="68580"/>
                  </a:lnTo>
                  <a:lnTo>
                    <a:pt x="347472" y="184403"/>
                  </a:lnTo>
                  <a:lnTo>
                    <a:pt x="434339" y="79247"/>
                  </a:lnTo>
                  <a:lnTo>
                    <a:pt x="521207" y="50291"/>
                  </a:lnTo>
                  <a:lnTo>
                    <a:pt x="608076" y="57912"/>
                  </a:lnTo>
                  <a:lnTo>
                    <a:pt x="694944" y="105156"/>
                  </a:lnTo>
                  <a:lnTo>
                    <a:pt x="781811" y="124968"/>
                  </a:lnTo>
                  <a:lnTo>
                    <a:pt x="868680" y="0"/>
                  </a:lnTo>
                  <a:lnTo>
                    <a:pt x="955547" y="371856"/>
                  </a:lnTo>
                  <a:lnTo>
                    <a:pt x="1042416" y="614171"/>
                  </a:lnTo>
                  <a:lnTo>
                    <a:pt x="1129283" y="446531"/>
                  </a:lnTo>
                  <a:lnTo>
                    <a:pt x="1216152" y="521207"/>
                  </a:lnTo>
                  <a:lnTo>
                    <a:pt x="1303020" y="286512"/>
                  </a:lnTo>
                  <a:lnTo>
                    <a:pt x="1389888" y="300227"/>
                  </a:lnTo>
                  <a:lnTo>
                    <a:pt x="1476756" y="246887"/>
                  </a:lnTo>
                  <a:lnTo>
                    <a:pt x="1563623" y="173736"/>
                  </a:lnTo>
                  <a:lnTo>
                    <a:pt x="1650492" y="124968"/>
                  </a:lnTo>
                  <a:lnTo>
                    <a:pt x="1737359" y="199644"/>
                  </a:lnTo>
                  <a:lnTo>
                    <a:pt x="1824228" y="231647"/>
                  </a:lnTo>
                  <a:lnTo>
                    <a:pt x="1911095" y="260603"/>
                  </a:lnTo>
                  <a:lnTo>
                    <a:pt x="1997964" y="144780"/>
                  </a:lnTo>
                  <a:lnTo>
                    <a:pt x="2084832" y="262127"/>
                  </a:lnTo>
                  <a:lnTo>
                    <a:pt x="2171700" y="224027"/>
                  </a:lnTo>
                  <a:lnTo>
                    <a:pt x="2258568" y="173736"/>
                  </a:lnTo>
                  <a:lnTo>
                    <a:pt x="2345435" y="239268"/>
                  </a:lnTo>
                  <a:lnTo>
                    <a:pt x="2432304" y="284988"/>
                  </a:lnTo>
                  <a:lnTo>
                    <a:pt x="2519172" y="356615"/>
                  </a:lnTo>
                  <a:lnTo>
                    <a:pt x="2606040" y="350519"/>
                  </a:lnTo>
                  <a:lnTo>
                    <a:pt x="2692908" y="629412"/>
                  </a:lnTo>
                  <a:lnTo>
                    <a:pt x="2779776" y="573024"/>
                  </a:lnTo>
                  <a:lnTo>
                    <a:pt x="2866644" y="582168"/>
                  </a:lnTo>
                  <a:lnTo>
                    <a:pt x="2953511" y="594359"/>
                  </a:lnTo>
                  <a:lnTo>
                    <a:pt x="3040380" y="606551"/>
                  </a:lnTo>
                  <a:lnTo>
                    <a:pt x="3125723" y="559307"/>
                  </a:lnTo>
                  <a:lnTo>
                    <a:pt x="3212592" y="547115"/>
                  </a:lnTo>
                  <a:lnTo>
                    <a:pt x="3299459" y="486156"/>
                  </a:lnTo>
                  <a:lnTo>
                    <a:pt x="3386328" y="467868"/>
                  </a:lnTo>
                  <a:lnTo>
                    <a:pt x="3473196" y="544068"/>
                  </a:lnTo>
                  <a:lnTo>
                    <a:pt x="3560064" y="542544"/>
                  </a:lnTo>
                  <a:lnTo>
                    <a:pt x="3646931" y="518159"/>
                  </a:lnTo>
                  <a:lnTo>
                    <a:pt x="3733800" y="528827"/>
                  </a:lnTo>
                  <a:lnTo>
                    <a:pt x="3820668" y="577595"/>
                  </a:lnTo>
                  <a:lnTo>
                    <a:pt x="3907535" y="527303"/>
                  </a:lnTo>
                  <a:lnTo>
                    <a:pt x="3994404" y="544068"/>
                  </a:lnTo>
                  <a:lnTo>
                    <a:pt x="4081272" y="492251"/>
                  </a:lnTo>
                  <a:lnTo>
                    <a:pt x="4168139" y="507491"/>
                  </a:lnTo>
                  <a:lnTo>
                    <a:pt x="4255008" y="577595"/>
                  </a:lnTo>
                  <a:lnTo>
                    <a:pt x="4341876" y="542544"/>
                  </a:lnTo>
                  <a:lnTo>
                    <a:pt x="4428744" y="542544"/>
                  </a:lnTo>
                </a:path>
              </a:pathLst>
            </a:custGeom>
            <a:noFill/>
            <a:ln w="28575" cap="flat" cmpd="sng">
              <a:solidFill>
                <a:srgbClr val="7C5F9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2" name="Google Shape;2302;p46"/>
            <p:cNvSpPr/>
            <p:nvPr/>
          </p:nvSpPr>
          <p:spPr>
            <a:xfrm>
              <a:off x="2618993" y="6406133"/>
              <a:ext cx="4429125" cy="361315"/>
            </a:xfrm>
            <a:custGeom>
              <a:avLst/>
              <a:gdLst/>
              <a:ahLst/>
              <a:cxnLst/>
              <a:rect l="l" t="t" r="r" b="b"/>
              <a:pathLst>
                <a:path w="4429125" h="361315" extrusionOk="0">
                  <a:moveTo>
                    <a:pt x="0" y="199644"/>
                  </a:moveTo>
                  <a:lnTo>
                    <a:pt x="86868" y="196596"/>
                  </a:lnTo>
                  <a:lnTo>
                    <a:pt x="173736" y="141732"/>
                  </a:lnTo>
                  <a:lnTo>
                    <a:pt x="260604" y="129540"/>
                  </a:lnTo>
                  <a:lnTo>
                    <a:pt x="347472" y="94488"/>
                  </a:lnTo>
                  <a:lnTo>
                    <a:pt x="434339" y="79248"/>
                  </a:lnTo>
                  <a:lnTo>
                    <a:pt x="521207" y="115824"/>
                  </a:lnTo>
                  <a:lnTo>
                    <a:pt x="608076" y="45720"/>
                  </a:lnTo>
                  <a:lnTo>
                    <a:pt x="694944" y="85344"/>
                  </a:lnTo>
                  <a:lnTo>
                    <a:pt x="781811" y="103632"/>
                  </a:lnTo>
                  <a:lnTo>
                    <a:pt x="868680" y="144780"/>
                  </a:lnTo>
                  <a:lnTo>
                    <a:pt x="955547" y="131064"/>
                  </a:lnTo>
                  <a:lnTo>
                    <a:pt x="1042416" y="150876"/>
                  </a:lnTo>
                  <a:lnTo>
                    <a:pt x="1129283" y="160020"/>
                  </a:lnTo>
                  <a:lnTo>
                    <a:pt x="1216152" y="172212"/>
                  </a:lnTo>
                  <a:lnTo>
                    <a:pt x="1303020" y="134112"/>
                  </a:lnTo>
                  <a:lnTo>
                    <a:pt x="1389888" y="166116"/>
                  </a:lnTo>
                  <a:lnTo>
                    <a:pt x="1476756" y="166116"/>
                  </a:lnTo>
                  <a:lnTo>
                    <a:pt x="1563623" y="111252"/>
                  </a:lnTo>
                  <a:lnTo>
                    <a:pt x="1650492" y="91440"/>
                  </a:lnTo>
                  <a:lnTo>
                    <a:pt x="1737359" y="70104"/>
                  </a:lnTo>
                  <a:lnTo>
                    <a:pt x="1824228" y="88392"/>
                  </a:lnTo>
                  <a:lnTo>
                    <a:pt x="1911095" y="105156"/>
                  </a:lnTo>
                  <a:lnTo>
                    <a:pt x="1997964" y="129540"/>
                  </a:lnTo>
                  <a:lnTo>
                    <a:pt x="2084832" y="118872"/>
                  </a:lnTo>
                  <a:lnTo>
                    <a:pt x="2171700" y="76200"/>
                  </a:lnTo>
                  <a:lnTo>
                    <a:pt x="2258568" y="94488"/>
                  </a:lnTo>
                  <a:lnTo>
                    <a:pt x="2345435" y="50292"/>
                  </a:lnTo>
                  <a:lnTo>
                    <a:pt x="2432304" y="100584"/>
                  </a:lnTo>
                  <a:lnTo>
                    <a:pt x="2519172" y="126492"/>
                  </a:lnTo>
                  <a:lnTo>
                    <a:pt x="2606040" y="91440"/>
                  </a:lnTo>
                  <a:lnTo>
                    <a:pt x="2692908" y="115824"/>
                  </a:lnTo>
                  <a:lnTo>
                    <a:pt x="2779776" y="184404"/>
                  </a:lnTo>
                  <a:lnTo>
                    <a:pt x="2866644" y="361188"/>
                  </a:lnTo>
                  <a:lnTo>
                    <a:pt x="2953511" y="356616"/>
                  </a:lnTo>
                  <a:lnTo>
                    <a:pt x="3040380" y="207264"/>
                  </a:lnTo>
                  <a:lnTo>
                    <a:pt x="3125723" y="0"/>
                  </a:lnTo>
                  <a:lnTo>
                    <a:pt x="3212592" y="33528"/>
                  </a:lnTo>
                  <a:lnTo>
                    <a:pt x="3299459" y="30480"/>
                  </a:lnTo>
                  <a:lnTo>
                    <a:pt x="3386328" y="39624"/>
                  </a:lnTo>
                  <a:lnTo>
                    <a:pt x="3473196" y="114300"/>
                  </a:lnTo>
                  <a:lnTo>
                    <a:pt x="3560064" y="71628"/>
                  </a:lnTo>
                  <a:lnTo>
                    <a:pt x="3646931" y="38100"/>
                  </a:lnTo>
                  <a:lnTo>
                    <a:pt x="3733800" y="41148"/>
                  </a:lnTo>
                  <a:lnTo>
                    <a:pt x="3820668" y="39624"/>
                  </a:lnTo>
                  <a:lnTo>
                    <a:pt x="3907535" y="124968"/>
                  </a:lnTo>
                  <a:lnTo>
                    <a:pt x="3994404" y="44196"/>
                  </a:lnTo>
                  <a:lnTo>
                    <a:pt x="4081272" y="131064"/>
                  </a:lnTo>
                  <a:lnTo>
                    <a:pt x="4168139" y="41148"/>
                  </a:lnTo>
                  <a:lnTo>
                    <a:pt x="4255008" y="131064"/>
                  </a:lnTo>
                  <a:lnTo>
                    <a:pt x="4341876" y="135636"/>
                  </a:lnTo>
                  <a:lnTo>
                    <a:pt x="4428744" y="222504"/>
                  </a:lnTo>
                </a:path>
              </a:pathLst>
            </a:custGeom>
            <a:noFill/>
            <a:ln w="28575" cap="flat" cmpd="sng">
              <a:solidFill>
                <a:srgbClr val="46AAC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3" name="Google Shape;2303;p46"/>
            <p:cNvSpPr/>
            <p:nvPr/>
          </p:nvSpPr>
          <p:spPr>
            <a:xfrm>
              <a:off x="2618993" y="6424421"/>
              <a:ext cx="260985" cy="73660"/>
            </a:xfrm>
            <a:custGeom>
              <a:avLst/>
              <a:gdLst/>
              <a:ahLst/>
              <a:cxnLst/>
              <a:rect l="l" t="t" r="r" b="b"/>
              <a:pathLst>
                <a:path w="260985" h="73660" extrusionOk="0">
                  <a:moveTo>
                    <a:pt x="0" y="10667"/>
                  </a:moveTo>
                  <a:lnTo>
                    <a:pt x="86868" y="73151"/>
                  </a:lnTo>
                  <a:lnTo>
                    <a:pt x="173736" y="0"/>
                  </a:lnTo>
                  <a:lnTo>
                    <a:pt x="260604" y="36575"/>
                  </a:lnTo>
                </a:path>
              </a:pathLst>
            </a:custGeom>
            <a:noFill/>
            <a:ln w="28575" cap="flat" cmpd="sng">
              <a:solidFill>
                <a:srgbClr val="97B85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04" name="Google Shape;2304;p46"/>
          <p:cNvSpPr txBox="1"/>
          <p:nvPr/>
        </p:nvSpPr>
        <p:spPr>
          <a:xfrm>
            <a:off x="2277872" y="5742457"/>
            <a:ext cx="199390" cy="1118870"/>
          </a:xfrm>
          <a:prstGeom prst="rect">
            <a:avLst/>
          </a:prstGeom>
          <a:noFill/>
          <a:ln>
            <a:noFill/>
          </a:ln>
        </p:spPr>
        <p:txBody>
          <a:bodyPr spcFirstLastPara="1" wrap="square" lIns="0" tIns="78725" rIns="0" bIns="0" anchor="t" anchorCtr="0">
            <a:spAutoFit/>
          </a:bodyPr>
          <a:lstStyle/>
          <a:p>
            <a:pPr marL="0" marR="5080" lvl="0" indent="0" algn="r" rtl="0">
              <a:lnSpc>
                <a:spcPct val="100000"/>
              </a:lnSpc>
              <a:spcBef>
                <a:spcPts val="0"/>
              </a:spcBef>
              <a:spcAft>
                <a:spcPts val="0"/>
              </a:spcAft>
              <a:buNone/>
            </a:pPr>
            <a:r>
              <a:rPr lang="es-ES" sz="1000" b="1">
                <a:solidFill>
                  <a:schemeClr val="dk1"/>
                </a:solidFill>
                <a:latin typeface="Arial"/>
                <a:ea typeface="Arial"/>
                <a:cs typeface="Arial"/>
                <a:sym typeface="Arial"/>
              </a:rPr>
              <a:t>400</a:t>
            </a:r>
            <a:endParaRPr sz="1000">
              <a:solidFill>
                <a:schemeClr val="dk1"/>
              </a:solidFill>
              <a:latin typeface="Arial"/>
              <a:ea typeface="Arial"/>
              <a:cs typeface="Arial"/>
              <a:sym typeface="Arial"/>
            </a:endParaRPr>
          </a:p>
          <a:p>
            <a:pPr marL="0" marR="5080" lvl="0" indent="0" algn="r" rtl="0">
              <a:lnSpc>
                <a:spcPct val="100000"/>
              </a:lnSpc>
              <a:spcBef>
                <a:spcPts val="520"/>
              </a:spcBef>
              <a:spcAft>
                <a:spcPts val="0"/>
              </a:spcAft>
              <a:buNone/>
            </a:pPr>
            <a:r>
              <a:rPr lang="es-ES" sz="1000" b="1">
                <a:solidFill>
                  <a:schemeClr val="dk1"/>
                </a:solidFill>
                <a:latin typeface="Arial"/>
                <a:ea typeface="Arial"/>
                <a:cs typeface="Arial"/>
                <a:sym typeface="Arial"/>
              </a:rPr>
              <a:t>300</a:t>
            </a:r>
            <a:endParaRPr sz="1000">
              <a:solidFill>
                <a:schemeClr val="dk1"/>
              </a:solidFill>
              <a:latin typeface="Arial"/>
              <a:ea typeface="Arial"/>
              <a:cs typeface="Arial"/>
              <a:sym typeface="Arial"/>
            </a:endParaRPr>
          </a:p>
          <a:p>
            <a:pPr marL="0" marR="5080" lvl="0" indent="0" algn="r" rtl="0">
              <a:lnSpc>
                <a:spcPct val="100000"/>
              </a:lnSpc>
              <a:spcBef>
                <a:spcPts val="525"/>
              </a:spcBef>
              <a:spcAft>
                <a:spcPts val="0"/>
              </a:spcAft>
              <a:buNone/>
            </a:pPr>
            <a:r>
              <a:rPr lang="es-ES" sz="1000" b="1">
                <a:solidFill>
                  <a:schemeClr val="dk1"/>
                </a:solidFill>
                <a:latin typeface="Arial"/>
                <a:ea typeface="Arial"/>
                <a:cs typeface="Arial"/>
                <a:sym typeface="Arial"/>
              </a:rPr>
              <a:t>200</a:t>
            </a:r>
            <a:endParaRPr sz="1000">
              <a:solidFill>
                <a:schemeClr val="dk1"/>
              </a:solidFill>
              <a:latin typeface="Arial"/>
              <a:ea typeface="Arial"/>
              <a:cs typeface="Arial"/>
              <a:sym typeface="Arial"/>
            </a:endParaRPr>
          </a:p>
          <a:p>
            <a:pPr marL="0" marR="5080" lvl="0" indent="0" algn="r" rtl="0">
              <a:lnSpc>
                <a:spcPct val="100000"/>
              </a:lnSpc>
              <a:spcBef>
                <a:spcPts val="520"/>
              </a:spcBef>
              <a:spcAft>
                <a:spcPts val="0"/>
              </a:spcAft>
              <a:buNone/>
            </a:pPr>
            <a:r>
              <a:rPr lang="es-ES" sz="1000" b="1">
                <a:solidFill>
                  <a:schemeClr val="dk1"/>
                </a:solidFill>
                <a:latin typeface="Arial"/>
                <a:ea typeface="Arial"/>
                <a:cs typeface="Arial"/>
                <a:sym typeface="Arial"/>
              </a:rPr>
              <a:t>100</a:t>
            </a:r>
            <a:endParaRPr sz="1000">
              <a:solidFill>
                <a:schemeClr val="dk1"/>
              </a:solidFill>
              <a:latin typeface="Arial"/>
              <a:ea typeface="Arial"/>
              <a:cs typeface="Arial"/>
              <a:sym typeface="Arial"/>
            </a:endParaRPr>
          </a:p>
          <a:p>
            <a:pPr marL="0" marR="5080" lvl="0" indent="0" algn="r" rtl="0">
              <a:lnSpc>
                <a:spcPct val="100000"/>
              </a:lnSpc>
              <a:spcBef>
                <a:spcPts val="520"/>
              </a:spcBef>
              <a:spcAft>
                <a:spcPts val="0"/>
              </a:spcAft>
              <a:buNone/>
            </a:pPr>
            <a:r>
              <a:rPr lang="es-ES" sz="1000" b="1">
                <a:solidFill>
                  <a:schemeClr val="dk1"/>
                </a:solidFill>
                <a:latin typeface="Arial"/>
                <a:ea typeface="Arial"/>
                <a:cs typeface="Arial"/>
                <a:sym typeface="Arial"/>
              </a:rPr>
              <a:t>0</a:t>
            </a:r>
            <a:endParaRPr sz="1000">
              <a:solidFill>
                <a:schemeClr val="dk1"/>
              </a:solidFill>
              <a:latin typeface="Arial"/>
              <a:ea typeface="Arial"/>
              <a:cs typeface="Arial"/>
              <a:sym typeface="Arial"/>
            </a:endParaRPr>
          </a:p>
        </p:txBody>
      </p:sp>
      <p:sp>
        <p:nvSpPr>
          <p:cNvPr id="2305" name="Google Shape;2305;p46"/>
          <p:cNvSpPr txBox="1"/>
          <p:nvPr/>
        </p:nvSpPr>
        <p:spPr>
          <a:xfrm>
            <a:off x="2277872" y="4649495"/>
            <a:ext cx="199390" cy="1118870"/>
          </a:xfrm>
          <a:prstGeom prst="rect">
            <a:avLst/>
          </a:prstGeom>
          <a:noFill/>
          <a:ln>
            <a:noFill/>
          </a:ln>
        </p:spPr>
        <p:txBody>
          <a:bodyPr spcFirstLastPara="1" wrap="square" lIns="0" tIns="78725" rIns="0" bIns="0" anchor="t" anchorCtr="0">
            <a:spAutoFit/>
          </a:bodyPr>
          <a:lstStyle/>
          <a:p>
            <a:pPr marL="12700" marR="0" lvl="0" indent="0" algn="l" rtl="0">
              <a:lnSpc>
                <a:spcPct val="100000"/>
              </a:lnSpc>
              <a:spcBef>
                <a:spcPts val="0"/>
              </a:spcBef>
              <a:spcAft>
                <a:spcPts val="0"/>
              </a:spcAft>
              <a:buNone/>
            </a:pPr>
            <a:r>
              <a:rPr lang="es-ES" sz="1000" b="1">
                <a:solidFill>
                  <a:schemeClr val="dk1"/>
                </a:solidFill>
                <a:latin typeface="Arial"/>
                <a:ea typeface="Arial"/>
                <a:cs typeface="Arial"/>
                <a:sym typeface="Arial"/>
              </a:rPr>
              <a:t>900</a:t>
            </a:r>
            <a:endParaRPr sz="1000">
              <a:solidFill>
                <a:schemeClr val="dk1"/>
              </a:solidFill>
              <a:latin typeface="Arial"/>
              <a:ea typeface="Arial"/>
              <a:cs typeface="Arial"/>
              <a:sym typeface="Arial"/>
            </a:endParaRPr>
          </a:p>
          <a:p>
            <a:pPr marL="12700" marR="0" lvl="0" indent="0" algn="l" rtl="0">
              <a:lnSpc>
                <a:spcPct val="100000"/>
              </a:lnSpc>
              <a:spcBef>
                <a:spcPts val="520"/>
              </a:spcBef>
              <a:spcAft>
                <a:spcPts val="0"/>
              </a:spcAft>
              <a:buNone/>
            </a:pPr>
            <a:r>
              <a:rPr lang="es-ES" sz="1000" b="1">
                <a:solidFill>
                  <a:schemeClr val="dk1"/>
                </a:solidFill>
                <a:latin typeface="Arial"/>
                <a:ea typeface="Arial"/>
                <a:cs typeface="Arial"/>
                <a:sym typeface="Arial"/>
              </a:rPr>
              <a:t>800</a:t>
            </a:r>
            <a:endParaRPr sz="1000">
              <a:solidFill>
                <a:schemeClr val="dk1"/>
              </a:solidFill>
              <a:latin typeface="Arial"/>
              <a:ea typeface="Arial"/>
              <a:cs typeface="Arial"/>
              <a:sym typeface="Arial"/>
            </a:endParaRPr>
          </a:p>
          <a:p>
            <a:pPr marL="12700" marR="0" lvl="0" indent="0" algn="l" rtl="0">
              <a:lnSpc>
                <a:spcPct val="100000"/>
              </a:lnSpc>
              <a:spcBef>
                <a:spcPts val="520"/>
              </a:spcBef>
              <a:spcAft>
                <a:spcPts val="0"/>
              </a:spcAft>
              <a:buNone/>
            </a:pPr>
            <a:r>
              <a:rPr lang="es-ES" sz="1000" b="1">
                <a:solidFill>
                  <a:schemeClr val="dk1"/>
                </a:solidFill>
                <a:latin typeface="Arial"/>
                <a:ea typeface="Arial"/>
                <a:cs typeface="Arial"/>
                <a:sym typeface="Arial"/>
              </a:rPr>
              <a:t>700</a:t>
            </a:r>
            <a:endParaRPr sz="1000">
              <a:solidFill>
                <a:schemeClr val="dk1"/>
              </a:solidFill>
              <a:latin typeface="Arial"/>
              <a:ea typeface="Arial"/>
              <a:cs typeface="Arial"/>
              <a:sym typeface="Arial"/>
            </a:endParaRPr>
          </a:p>
          <a:p>
            <a:pPr marL="12700" marR="0" lvl="0" indent="0" algn="l" rtl="0">
              <a:lnSpc>
                <a:spcPct val="100000"/>
              </a:lnSpc>
              <a:spcBef>
                <a:spcPts val="525"/>
              </a:spcBef>
              <a:spcAft>
                <a:spcPts val="0"/>
              </a:spcAft>
              <a:buNone/>
            </a:pPr>
            <a:r>
              <a:rPr lang="es-ES" sz="1000" b="1">
                <a:solidFill>
                  <a:schemeClr val="dk1"/>
                </a:solidFill>
                <a:latin typeface="Arial"/>
                <a:ea typeface="Arial"/>
                <a:cs typeface="Arial"/>
                <a:sym typeface="Arial"/>
              </a:rPr>
              <a:t>600</a:t>
            </a:r>
            <a:endParaRPr sz="1000">
              <a:solidFill>
                <a:schemeClr val="dk1"/>
              </a:solidFill>
              <a:latin typeface="Arial"/>
              <a:ea typeface="Arial"/>
              <a:cs typeface="Arial"/>
              <a:sym typeface="Arial"/>
            </a:endParaRPr>
          </a:p>
          <a:p>
            <a:pPr marL="12700" marR="0" lvl="0" indent="0" algn="l" rtl="0">
              <a:lnSpc>
                <a:spcPct val="100000"/>
              </a:lnSpc>
              <a:spcBef>
                <a:spcPts val="520"/>
              </a:spcBef>
              <a:spcAft>
                <a:spcPts val="0"/>
              </a:spcAft>
              <a:buNone/>
            </a:pPr>
            <a:r>
              <a:rPr lang="es-ES" sz="1000" b="1">
                <a:solidFill>
                  <a:schemeClr val="dk1"/>
                </a:solidFill>
                <a:latin typeface="Arial"/>
                <a:ea typeface="Arial"/>
                <a:cs typeface="Arial"/>
                <a:sym typeface="Arial"/>
              </a:rPr>
              <a:t>500</a:t>
            </a:r>
            <a:endParaRPr sz="1000">
              <a:solidFill>
                <a:schemeClr val="dk1"/>
              </a:solidFill>
              <a:latin typeface="Arial"/>
              <a:ea typeface="Arial"/>
              <a:cs typeface="Arial"/>
              <a:sym typeface="Arial"/>
            </a:endParaRPr>
          </a:p>
        </p:txBody>
      </p:sp>
      <p:sp>
        <p:nvSpPr>
          <p:cNvPr id="2306" name="Google Shape;2306;p46"/>
          <p:cNvSpPr txBox="1"/>
          <p:nvPr/>
        </p:nvSpPr>
        <p:spPr>
          <a:xfrm>
            <a:off x="2578354" y="6808114"/>
            <a:ext cx="4455160" cy="392430"/>
          </a:xfrm>
          <a:prstGeom prst="rect">
            <a:avLst/>
          </a:prstGeom>
          <a:noFill/>
          <a:ln>
            <a:noFill/>
          </a:ln>
        </p:spPr>
        <p:txBody>
          <a:bodyPr spcFirstLastPara="1" wrap="square" lIns="0" tIns="43800" rIns="0" bIns="0" anchor="t" anchorCtr="0">
            <a:spAutoFit/>
          </a:bodyPr>
          <a:lstStyle/>
          <a:p>
            <a:pPr marL="0" marR="0" lvl="0" indent="0" algn="ctr" rtl="0">
              <a:lnSpc>
                <a:spcPct val="100000"/>
              </a:lnSpc>
              <a:spcBef>
                <a:spcPts val="0"/>
              </a:spcBef>
              <a:spcAft>
                <a:spcPts val="0"/>
              </a:spcAft>
              <a:buNone/>
            </a:pPr>
            <a:r>
              <a:rPr lang="es-ES" sz="1000" b="1">
                <a:solidFill>
                  <a:schemeClr val="dk1"/>
                </a:solidFill>
                <a:latin typeface="Arial"/>
                <a:ea typeface="Arial"/>
                <a:cs typeface="Arial"/>
                <a:sym typeface="Arial"/>
              </a:rPr>
              <a:t>1  3  5  7  9 11 13 15 17 19 21 23 25 27 29 31 33 35 37 39 41 43 45 47 49 51</a:t>
            </a:r>
            <a:endParaRPr sz="1000">
              <a:solidFill>
                <a:schemeClr val="dk1"/>
              </a:solidFill>
              <a:latin typeface="Arial"/>
              <a:ea typeface="Arial"/>
              <a:cs typeface="Arial"/>
              <a:sym typeface="Arial"/>
            </a:endParaRPr>
          </a:p>
          <a:p>
            <a:pPr marL="53975" marR="0" lvl="0" indent="0" algn="ctr" rtl="0">
              <a:lnSpc>
                <a:spcPct val="100000"/>
              </a:lnSpc>
              <a:spcBef>
                <a:spcPts val="245"/>
              </a:spcBef>
              <a:spcAft>
                <a:spcPts val="0"/>
              </a:spcAft>
              <a:buNone/>
            </a:pPr>
            <a:r>
              <a:rPr lang="es-ES" sz="1000" b="1">
                <a:solidFill>
                  <a:schemeClr val="dk1"/>
                </a:solidFill>
                <a:latin typeface="Arial"/>
                <a:ea typeface="Arial"/>
                <a:cs typeface="Arial"/>
                <a:sym typeface="Arial"/>
              </a:rPr>
              <a:t>Semana Epidemiológica</a:t>
            </a:r>
            <a:endParaRPr sz="1000">
              <a:solidFill>
                <a:schemeClr val="dk1"/>
              </a:solidFill>
              <a:latin typeface="Arial"/>
              <a:ea typeface="Arial"/>
              <a:cs typeface="Arial"/>
              <a:sym typeface="Arial"/>
            </a:endParaRPr>
          </a:p>
        </p:txBody>
      </p:sp>
      <p:sp>
        <p:nvSpPr>
          <p:cNvPr id="2307" name="Google Shape;2307;p46"/>
          <p:cNvSpPr/>
          <p:nvPr/>
        </p:nvSpPr>
        <p:spPr>
          <a:xfrm>
            <a:off x="3160014" y="4709921"/>
            <a:ext cx="243840" cy="0"/>
          </a:xfrm>
          <a:custGeom>
            <a:avLst/>
            <a:gdLst/>
            <a:ahLst/>
            <a:cxnLst/>
            <a:rect l="l" t="t" r="r" b="b"/>
            <a:pathLst>
              <a:path w="243839" h="120000" extrusionOk="0">
                <a:moveTo>
                  <a:pt x="0" y="0"/>
                </a:moveTo>
                <a:lnTo>
                  <a:pt x="243839"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8" name="Google Shape;2308;p46"/>
          <p:cNvSpPr txBox="1"/>
          <p:nvPr/>
        </p:nvSpPr>
        <p:spPr>
          <a:xfrm>
            <a:off x="3417570" y="4604765"/>
            <a:ext cx="28003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100" b="1">
                <a:solidFill>
                  <a:schemeClr val="dk1"/>
                </a:solidFill>
                <a:latin typeface="Arial"/>
                <a:ea typeface="Arial"/>
                <a:cs typeface="Arial"/>
                <a:sym typeface="Arial"/>
              </a:rPr>
              <a:t>2018</a:t>
            </a:r>
            <a:endParaRPr sz="1100">
              <a:solidFill>
                <a:schemeClr val="dk1"/>
              </a:solidFill>
              <a:latin typeface="Arial"/>
              <a:ea typeface="Arial"/>
              <a:cs typeface="Arial"/>
              <a:sym typeface="Arial"/>
            </a:endParaRPr>
          </a:p>
        </p:txBody>
      </p:sp>
      <p:sp>
        <p:nvSpPr>
          <p:cNvPr id="2309" name="Google Shape;2309;p46"/>
          <p:cNvSpPr/>
          <p:nvPr/>
        </p:nvSpPr>
        <p:spPr>
          <a:xfrm>
            <a:off x="3812285" y="4709921"/>
            <a:ext cx="243840" cy="0"/>
          </a:xfrm>
          <a:custGeom>
            <a:avLst/>
            <a:gdLst/>
            <a:ahLst/>
            <a:cxnLst/>
            <a:rect l="l" t="t" r="r" b="b"/>
            <a:pathLst>
              <a:path w="243839" h="120000" extrusionOk="0">
                <a:moveTo>
                  <a:pt x="0" y="0"/>
                </a:moveTo>
                <a:lnTo>
                  <a:pt x="243839" y="0"/>
                </a:lnTo>
              </a:path>
            </a:pathLst>
          </a:custGeom>
          <a:noFill/>
          <a:ln w="28575" cap="flat" cmpd="sng">
            <a:solidFill>
              <a:srgbClr val="00AF5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0" name="Google Shape;2310;p46"/>
          <p:cNvSpPr txBox="1"/>
          <p:nvPr/>
        </p:nvSpPr>
        <p:spPr>
          <a:xfrm>
            <a:off x="4070350" y="4604765"/>
            <a:ext cx="28003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100" b="1">
                <a:solidFill>
                  <a:schemeClr val="dk1"/>
                </a:solidFill>
                <a:latin typeface="Arial"/>
                <a:ea typeface="Arial"/>
                <a:cs typeface="Arial"/>
                <a:sym typeface="Arial"/>
              </a:rPr>
              <a:t>2019</a:t>
            </a:r>
            <a:endParaRPr sz="1100">
              <a:solidFill>
                <a:schemeClr val="dk1"/>
              </a:solidFill>
              <a:latin typeface="Arial"/>
              <a:ea typeface="Arial"/>
              <a:cs typeface="Arial"/>
              <a:sym typeface="Arial"/>
            </a:endParaRPr>
          </a:p>
        </p:txBody>
      </p:sp>
      <p:sp>
        <p:nvSpPr>
          <p:cNvPr id="2311" name="Google Shape;2311;p46"/>
          <p:cNvSpPr/>
          <p:nvPr/>
        </p:nvSpPr>
        <p:spPr>
          <a:xfrm>
            <a:off x="4466082" y="4709921"/>
            <a:ext cx="243840" cy="0"/>
          </a:xfrm>
          <a:custGeom>
            <a:avLst/>
            <a:gdLst/>
            <a:ahLst/>
            <a:cxnLst/>
            <a:rect l="l" t="t" r="r" b="b"/>
            <a:pathLst>
              <a:path w="243839" h="120000" extrusionOk="0">
                <a:moveTo>
                  <a:pt x="0" y="0"/>
                </a:moveTo>
                <a:lnTo>
                  <a:pt x="243839" y="0"/>
                </a:lnTo>
              </a:path>
            </a:pathLst>
          </a:custGeom>
          <a:noFill/>
          <a:ln w="28575" cap="flat" cmpd="sng">
            <a:solidFill>
              <a:srgbClr val="7C5F9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2" name="Google Shape;2312;p46"/>
          <p:cNvSpPr txBox="1"/>
          <p:nvPr/>
        </p:nvSpPr>
        <p:spPr>
          <a:xfrm>
            <a:off x="4723257" y="4604765"/>
            <a:ext cx="28003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100" b="1">
                <a:solidFill>
                  <a:schemeClr val="dk1"/>
                </a:solidFill>
                <a:latin typeface="Arial"/>
                <a:ea typeface="Arial"/>
                <a:cs typeface="Arial"/>
                <a:sym typeface="Arial"/>
              </a:rPr>
              <a:t>2020</a:t>
            </a:r>
            <a:endParaRPr sz="1100">
              <a:solidFill>
                <a:schemeClr val="dk1"/>
              </a:solidFill>
              <a:latin typeface="Arial"/>
              <a:ea typeface="Arial"/>
              <a:cs typeface="Arial"/>
              <a:sym typeface="Arial"/>
            </a:endParaRPr>
          </a:p>
        </p:txBody>
      </p:sp>
      <p:sp>
        <p:nvSpPr>
          <p:cNvPr id="2313" name="Google Shape;2313;p46"/>
          <p:cNvSpPr/>
          <p:nvPr/>
        </p:nvSpPr>
        <p:spPr>
          <a:xfrm>
            <a:off x="5118353" y="4709921"/>
            <a:ext cx="243840" cy="0"/>
          </a:xfrm>
          <a:custGeom>
            <a:avLst/>
            <a:gdLst/>
            <a:ahLst/>
            <a:cxnLst/>
            <a:rect l="l" t="t" r="r" b="b"/>
            <a:pathLst>
              <a:path w="243839" h="120000" extrusionOk="0">
                <a:moveTo>
                  <a:pt x="0" y="0"/>
                </a:moveTo>
                <a:lnTo>
                  <a:pt x="243840" y="0"/>
                </a:lnTo>
              </a:path>
            </a:pathLst>
          </a:custGeom>
          <a:noFill/>
          <a:ln w="28575" cap="flat" cmpd="sng">
            <a:solidFill>
              <a:srgbClr val="46AAC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4" name="Google Shape;2314;p46"/>
          <p:cNvSpPr txBox="1"/>
          <p:nvPr/>
        </p:nvSpPr>
        <p:spPr>
          <a:xfrm>
            <a:off x="5376164" y="4604765"/>
            <a:ext cx="28003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100" b="1">
                <a:solidFill>
                  <a:schemeClr val="dk1"/>
                </a:solidFill>
                <a:latin typeface="Arial"/>
                <a:ea typeface="Arial"/>
                <a:cs typeface="Arial"/>
                <a:sym typeface="Arial"/>
              </a:rPr>
              <a:t>2021</a:t>
            </a:r>
            <a:endParaRPr sz="1100">
              <a:solidFill>
                <a:schemeClr val="dk1"/>
              </a:solidFill>
              <a:latin typeface="Arial"/>
              <a:ea typeface="Arial"/>
              <a:cs typeface="Arial"/>
              <a:sym typeface="Arial"/>
            </a:endParaRPr>
          </a:p>
        </p:txBody>
      </p:sp>
      <p:sp>
        <p:nvSpPr>
          <p:cNvPr id="2315" name="Google Shape;2315;p46"/>
          <p:cNvSpPr/>
          <p:nvPr/>
        </p:nvSpPr>
        <p:spPr>
          <a:xfrm>
            <a:off x="5770626" y="4709921"/>
            <a:ext cx="243840" cy="0"/>
          </a:xfrm>
          <a:custGeom>
            <a:avLst/>
            <a:gdLst/>
            <a:ahLst/>
            <a:cxnLst/>
            <a:rect l="l" t="t" r="r" b="b"/>
            <a:pathLst>
              <a:path w="243839" h="120000" extrusionOk="0">
                <a:moveTo>
                  <a:pt x="0" y="0"/>
                </a:moveTo>
                <a:lnTo>
                  <a:pt x="243839" y="0"/>
                </a:lnTo>
              </a:path>
            </a:pathLst>
          </a:custGeom>
          <a:noFill/>
          <a:ln w="28575" cap="flat" cmpd="sng">
            <a:solidFill>
              <a:srgbClr val="97B85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6" name="Google Shape;2316;p46"/>
          <p:cNvSpPr txBox="1"/>
          <p:nvPr/>
        </p:nvSpPr>
        <p:spPr>
          <a:xfrm>
            <a:off x="6029325" y="4604765"/>
            <a:ext cx="280035" cy="19367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100" b="1">
                <a:solidFill>
                  <a:schemeClr val="dk1"/>
                </a:solidFill>
                <a:latin typeface="Arial"/>
                <a:ea typeface="Arial"/>
                <a:cs typeface="Arial"/>
                <a:sym typeface="Arial"/>
              </a:rPr>
              <a:t>2023</a:t>
            </a:r>
            <a:endParaRPr sz="1100">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20"/>
        <p:cNvGrpSpPr/>
        <p:nvPr/>
      </p:nvGrpSpPr>
      <p:grpSpPr>
        <a:xfrm>
          <a:off x="0" y="0"/>
          <a:ext cx="0" cy="0"/>
          <a:chOff x="0" y="0"/>
          <a:chExt cx="0" cy="0"/>
        </a:xfrm>
      </p:grpSpPr>
      <p:grpSp>
        <p:nvGrpSpPr>
          <p:cNvPr id="2321" name="Google Shape;2321;p47"/>
          <p:cNvGrpSpPr/>
          <p:nvPr/>
        </p:nvGrpSpPr>
        <p:grpSpPr>
          <a:xfrm>
            <a:off x="0" y="762"/>
            <a:ext cx="7192645" cy="504825"/>
            <a:chOff x="0" y="762"/>
            <a:chExt cx="7192645" cy="504825"/>
          </a:xfrm>
        </p:grpSpPr>
        <p:sp>
          <p:nvSpPr>
            <p:cNvPr id="2322" name="Google Shape;2322;p47"/>
            <p:cNvSpPr/>
            <p:nvPr/>
          </p:nvSpPr>
          <p:spPr>
            <a:xfrm>
              <a:off x="0" y="762"/>
              <a:ext cx="7192645" cy="504825"/>
            </a:xfrm>
            <a:custGeom>
              <a:avLst/>
              <a:gdLst/>
              <a:ahLst/>
              <a:cxnLst/>
              <a:rect l="l" t="t" r="r" b="b"/>
              <a:pathLst>
                <a:path w="7192645" h="504825" extrusionOk="0">
                  <a:moveTo>
                    <a:pt x="7192518" y="0"/>
                  </a:moveTo>
                  <a:lnTo>
                    <a:pt x="0" y="0"/>
                  </a:lnTo>
                  <a:lnTo>
                    <a:pt x="0" y="504444"/>
                  </a:lnTo>
                  <a:lnTo>
                    <a:pt x="7192518" y="504444"/>
                  </a:lnTo>
                  <a:lnTo>
                    <a:pt x="7192518" y="0"/>
                  </a:lnTo>
                  <a:close/>
                </a:path>
              </a:pathLst>
            </a:custGeom>
            <a:solidFill>
              <a:srgbClr val="DDD9C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3" name="Google Shape;2323;p47"/>
            <p:cNvSpPr/>
            <p:nvPr/>
          </p:nvSpPr>
          <p:spPr>
            <a:xfrm>
              <a:off x="0" y="762"/>
              <a:ext cx="7192645" cy="504825"/>
            </a:xfrm>
            <a:custGeom>
              <a:avLst/>
              <a:gdLst/>
              <a:ahLst/>
              <a:cxnLst/>
              <a:rect l="l" t="t" r="r" b="b"/>
              <a:pathLst>
                <a:path w="7192645" h="504825" extrusionOk="0">
                  <a:moveTo>
                    <a:pt x="0" y="504444"/>
                  </a:moveTo>
                  <a:lnTo>
                    <a:pt x="7192518" y="504444"/>
                  </a:lnTo>
                  <a:lnTo>
                    <a:pt x="7192518" y="0"/>
                  </a:lnTo>
                  <a:lnTo>
                    <a:pt x="0" y="0"/>
                  </a:lnTo>
                </a:path>
              </a:pathLst>
            </a:custGeom>
            <a:noFill/>
            <a:ln w="25400"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4" name="Google Shape;2324;p47"/>
            <p:cNvSpPr/>
            <p:nvPr/>
          </p:nvSpPr>
          <p:spPr>
            <a:xfrm>
              <a:off x="268986" y="127254"/>
              <a:ext cx="288290" cy="262255"/>
            </a:xfrm>
            <a:custGeom>
              <a:avLst/>
              <a:gdLst/>
              <a:ahLst/>
              <a:cxnLst/>
              <a:rect l="l" t="t" r="r" b="b"/>
              <a:pathLst>
                <a:path w="288290" h="262255" extrusionOk="0">
                  <a:moveTo>
                    <a:pt x="144018" y="0"/>
                  </a:moveTo>
                  <a:lnTo>
                    <a:pt x="98496" y="6681"/>
                  </a:lnTo>
                  <a:lnTo>
                    <a:pt x="58962" y="25286"/>
                  </a:lnTo>
                  <a:lnTo>
                    <a:pt x="27786" y="53656"/>
                  </a:lnTo>
                  <a:lnTo>
                    <a:pt x="7342" y="89635"/>
                  </a:lnTo>
                  <a:lnTo>
                    <a:pt x="0" y="131064"/>
                  </a:lnTo>
                  <a:lnTo>
                    <a:pt x="7342" y="172492"/>
                  </a:lnTo>
                  <a:lnTo>
                    <a:pt x="27786" y="208471"/>
                  </a:lnTo>
                  <a:lnTo>
                    <a:pt x="58962" y="236841"/>
                  </a:lnTo>
                  <a:lnTo>
                    <a:pt x="98496" y="255446"/>
                  </a:lnTo>
                  <a:lnTo>
                    <a:pt x="144018" y="262127"/>
                  </a:lnTo>
                  <a:lnTo>
                    <a:pt x="189539" y="255446"/>
                  </a:lnTo>
                  <a:lnTo>
                    <a:pt x="229073" y="236841"/>
                  </a:lnTo>
                  <a:lnTo>
                    <a:pt x="260249" y="208471"/>
                  </a:lnTo>
                  <a:lnTo>
                    <a:pt x="280693" y="172492"/>
                  </a:lnTo>
                  <a:lnTo>
                    <a:pt x="288036" y="131064"/>
                  </a:lnTo>
                  <a:lnTo>
                    <a:pt x="280693" y="89635"/>
                  </a:lnTo>
                  <a:lnTo>
                    <a:pt x="260249" y="53656"/>
                  </a:lnTo>
                  <a:lnTo>
                    <a:pt x="229073" y="25286"/>
                  </a:lnTo>
                  <a:lnTo>
                    <a:pt x="189539" y="6681"/>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5" name="Google Shape;2325;p47"/>
            <p:cNvSpPr/>
            <p:nvPr/>
          </p:nvSpPr>
          <p:spPr>
            <a:xfrm>
              <a:off x="268986" y="127254"/>
              <a:ext cx="288290" cy="262255"/>
            </a:xfrm>
            <a:custGeom>
              <a:avLst/>
              <a:gdLst/>
              <a:ahLst/>
              <a:cxnLst/>
              <a:rect l="l" t="t" r="r" b="b"/>
              <a:pathLst>
                <a:path w="288290" h="262255" extrusionOk="0">
                  <a:moveTo>
                    <a:pt x="0" y="131064"/>
                  </a:moveTo>
                  <a:lnTo>
                    <a:pt x="7342" y="89635"/>
                  </a:lnTo>
                  <a:lnTo>
                    <a:pt x="27786" y="53656"/>
                  </a:lnTo>
                  <a:lnTo>
                    <a:pt x="58962" y="25286"/>
                  </a:lnTo>
                  <a:lnTo>
                    <a:pt x="98496" y="6681"/>
                  </a:lnTo>
                  <a:lnTo>
                    <a:pt x="144018" y="0"/>
                  </a:lnTo>
                  <a:lnTo>
                    <a:pt x="189539" y="6681"/>
                  </a:lnTo>
                  <a:lnTo>
                    <a:pt x="229073" y="25286"/>
                  </a:lnTo>
                  <a:lnTo>
                    <a:pt x="260249" y="53656"/>
                  </a:lnTo>
                  <a:lnTo>
                    <a:pt x="280693" y="89635"/>
                  </a:lnTo>
                  <a:lnTo>
                    <a:pt x="288036" y="131064"/>
                  </a:lnTo>
                  <a:lnTo>
                    <a:pt x="280693" y="172492"/>
                  </a:lnTo>
                  <a:lnTo>
                    <a:pt x="260249" y="208471"/>
                  </a:lnTo>
                  <a:lnTo>
                    <a:pt x="229073" y="236841"/>
                  </a:lnTo>
                  <a:lnTo>
                    <a:pt x="189539" y="255446"/>
                  </a:lnTo>
                  <a:lnTo>
                    <a:pt x="144018" y="262127"/>
                  </a:lnTo>
                  <a:lnTo>
                    <a:pt x="98496" y="255446"/>
                  </a:lnTo>
                  <a:lnTo>
                    <a:pt x="58962" y="236841"/>
                  </a:lnTo>
                  <a:lnTo>
                    <a:pt x="27786" y="208471"/>
                  </a:lnTo>
                  <a:lnTo>
                    <a:pt x="7342" y="172492"/>
                  </a:lnTo>
                  <a:lnTo>
                    <a:pt x="0" y="131064"/>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6" name="Google Shape;2326;p47"/>
            <p:cNvSpPr/>
            <p:nvPr/>
          </p:nvSpPr>
          <p:spPr>
            <a:xfrm>
              <a:off x="557022" y="258318"/>
              <a:ext cx="648335" cy="0"/>
            </a:xfrm>
            <a:custGeom>
              <a:avLst/>
              <a:gdLst/>
              <a:ahLst/>
              <a:cxnLst/>
              <a:rect l="l" t="t" r="r" b="b"/>
              <a:pathLst>
                <a:path w="648335" h="120000" extrusionOk="0">
                  <a:moveTo>
                    <a:pt x="0" y="0"/>
                  </a:moveTo>
                  <a:lnTo>
                    <a:pt x="648068"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27" name="Google Shape;2327;p47"/>
          <p:cNvSpPr txBox="1"/>
          <p:nvPr/>
        </p:nvSpPr>
        <p:spPr>
          <a:xfrm>
            <a:off x="1201927" y="156794"/>
            <a:ext cx="1818005" cy="2089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Comportamiento por territorio</a:t>
            </a:r>
            <a:endParaRPr sz="1200">
              <a:solidFill>
                <a:schemeClr val="dk1"/>
              </a:solidFill>
              <a:latin typeface="Arial"/>
              <a:ea typeface="Arial"/>
              <a:cs typeface="Arial"/>
              <a:sym typeface="Arial"/>
            </a:endParaRPr>
          </a:p>
        </p:txBody>
      </p:sp>
      <p:grpSp>
        <p:nvGrpSpPr>
          <p:cNvPr id="2328" name="Google Shape;2328;p47"/>
          <p:cNvGrpSpPr/>
          <p:nvPr/>
        </p:nvGrpSpPr>
        <p:grpSpPr>
          <a:xfrm>
            <a:off x="0" y="5670041"/>
            <a:ext cx="7192645" cy="403860"/>
            <a:chOff x="0" y="5670041"/>
            <a:chExt cx="7192645" cy="403860"/>
          </a:xfrm>
        </p:grpSpPr>
        <p:sp>
          <p:nvSpPr>
            <p:cNvPr id="2329" name="Google Shape;2329;p47"/>
            <p:cNvSpPr/>
            <p:nvPr/>
          </p:nvSpPr>
          <p:spPr>
            <a:xfrm>
              <a:off x="0" y="5670041"/>
              <a:ext cx="7192645" cy="403860"/>
            </a:xfrm>
            <a:custGeom>
              <a:avLst/>
              <a:gdLst/>
              <a:ahLst/>
              <a:cxnLst/>
              <a:rect l="l" t="t" r="r" b="b"/>
              <a:pathLst>
                <a:path w="7192645" h="403860" extrusionOk="0">
                  <a:moveTo>
                    <a:pt x="7192518" y="0"/>
                  </a:moveTo>
                  <a:lnTo>
                    <a:pt x="0" y="0"/>
                  </a:lnTo>
                  <a:lnTo>
                    <a:pt x="0" y="403860"/>
                  </a:lnTo>
                  <a:lnTo>
                    <a:pt x="7192518" y="403860"/>
                  </a:lnTo>
                  <a:lnTo>
                    <a:pt x="7192518" y="0"/>
                  </a:lnTo>
                  <a:close/>
                </a:path>
              </a:pathLst>
            </a:custGeom>
            <a:solidFill>
              <a:srgbClr val="DDD9C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0" name="Google Shape;2330;p47"/>
            <p:cNvSpPr/>
            <p:nvPr/>
          </p:nvSpPr>
          <p:spPr>
            <a:xfrm>
              <a:off x="0" y="5670041"/>
              <a:ext cx="7192645" cy="403860"/>
            </a:xfrm>
            <a:custGeom>
              <a:avLst/>
              <a:gdLst/>
              <a:ahLst/>
              <a:cxnLst/>
              <a:rect l="l" t="t" r="r" b="b"/>
              <a:pathLst>
                <a:path w="7192645" h="403860" extrusionOk="0">
                  <a:moveTo>
                    <a:pt x="0" y="403860"/>
                  </a:moveTo>
                  <a:lnTo>
                    <a:pt x="7192518" y="403860"/>
                  </a:lnTo>
                  <a:lnTo>
                    <a:pt x="7192518" y="0"/>
                  </a:lnTo>
                  <a:lnTo>
                    <a:pt x="0" y="0"/>
                  </a:lnTo>
                </a:path>
              </a:pathLst>
            </a:custGeom>
            <a:noFill/>
            <a:ln w="25400"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1" name="Google Shape;2331;p47"/>
            <p:cNvSpPr/>
            <p:nvPr/>
          </p:nvSpPr>
          <p:spPr>
            <a:xfrm>
              <a:off x="268986" y="5718809"/>
              <a:ext cx="288290" cy="260985"/>
            </a:xfrm>
            <a:custGeom>
              <a:avLst/>
              <a:gdLst/>
              <a:ahLst/>
              <a:cxnLst/>
              <a:rect l="l" t="t" r="r" b="b"/>
              <a:pathLst>
                <a:path w="288290" h="260985" extrusionOk="0">
                  <a:moveTo>
                    <a:pt x="144018" y="0"/>
                  </a:moveTo>
                  <a:lnTo>
                    <a:pt x="98496" y="6638"/>
                  </a:lnTo>
                  <a:lnTo>
                    <a:pt x="58962" y="25127"/>
                  </a:lnTo>
                  <a:lnTo>
                    <a:pt x="27786" y="53327"/>
                  </a:lnTo>
                  <a:lnTo>
                    <a:pt x="7342" y="89099"/>
                  </a:lnTo>
                  <a:lnTo>
                    <a:pt x="0" y="130301"/>
                  </a:lnTo>
                  <a:lnTo>
                    <a:pt x="7342" y="171504"/>
                  </a:lnTo>
                  <a:lnTo>
                    <a:pt x="27786" y="207276"/>
                  </a:lnTo>
                  <a:lnTo>
                    <a:pt x="58962" y="235476"/>
                  </a:lnTo>
                  <a:lnTo>
                    <a:pt x="98496" y="253965"/>
                  </a:lnTo>
                  <a:lnTo>
                    <a:pt x="144018" y="260603"/>
                  </a:lnTo>
                  <a:lnTo>
                    <a:pt x="189539" y="253965"/>
                  </a:lnTo>
                  <a:lnTo>
                    <a:pt x="229073" y="235476"/>
                  </a:lnTo>
                  <a:lnTo>
                    <a:pt x="260249" y="207276"/>
                  </a:lnTo>
                  <a:lnTo>
                    <a:pt x="280693" y="171504"/>
                  </a:lnTo>
                  <a:lnTo>
                    <a:pt x="288036" y="130301"/>
                  </a:lnTo>
                  <a:lnTo>
                    <a:pt x="280693" y="89099"/>
                  </a:lnTo>
                  <a:lnTo>
                    <a:pt x="260249" y="53327"/>
                  </a:lnTo>
                  <a:lnTo>
                    <a:pt x="229073" y="25127"/>
                  </a:lnTo>
                  <a:lnTo>
                    <a:pt x="189539" y="6638"/>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2" name="Google Shape;2332;p47"/>
            <p:cNvSpPr/>
            <p:nvPr/>
          </p:nvSpPr>
          <p:spPr>
            <a:xfrm>
              <a:off x="268986" y="5718809"/>
              <a:ext cx="288290" cy="260985"/>
            </a:xfrm>
            <a:custGeom>
              <a:avLst/>
              <a:gdLst/>
              <a:ahLst/>
              <a:cxnLst/>
              <a:rect l="l" t="t" r="r" b="b"/>
              <a:pathLst>
                <a:path w="288290" h="260985" extrusionOk="0">
                  <a:moveTo>
                    <a:pt x="0" y="130301"/>
                  </a:moveTo>
                  <a:lnTo>
                    <a:pt x="7342" y="89099"/>
                  </a:lnTo>
                  <a:lnTo>
                    <a:pt x="27786" y="53327"/>
                  </a:lnTo>
                  <a:lnTo>
                    <a:pt x="58962" y="25127"/>
                  </a:lnTo>
                  <a:lnTo>
                    <a:pt x="98496" y="6638"/>
                  </a:lnTo>
                  <a:lnTo>
                    <a:pt x="144018" y="0"/>
                  </a:lnTo>
                  <a:lnTo>
                    <a:pt x="189539" y="6638"/>
                  </a:lnTo>
                  <a:lnTo>
                    <a:pt x="229073" y="25127"/>
                  </a:lnTo>
                  <a:lnTo>
                    <a:pt x="260249" y="53327"/>
                  </a:lnTo>
                  <a:lnTo>
                    <a:pt x="280693" y="89099"/>
                  </a:lnTo>
                  <a:lnTo>
                    <a:pt x="288036" y="130301"/>
                  </a:lnTo>
                  <a:lnTo>
                    <a:pt x="280693" y="171504"/>
                  </a:lnTo>
                  <a:lnTo>
                    <a:pt x="260249" y="207276"/>
                  </a:lnTo>
                  <a:lnTo>
                    <a:pt x="229073" y="235476"/>
                  </a:lnTo>
                  <a:lnTo>
                    <a:pt x="189539" y="253965"/>
                  </a:lnTo>
                  <a:lnTo>
                    <a:pt x="144018" y="260603"/>
                  </a:lnTo>
                  <a:lnTo>
                    <a:pt x="98496" y="253965"/>
                  </a:lnTo>
                  <a:lnTo>
                    <a:pt x="58962" y="235476"/>
                  </a:lnTo>
                  <a:lnTo>
                    <a:pt x="27786" y="207276"/>
                  </a:lnTo>
                  <a:lnTo>
                    <a:pt x="7342" y="171504"/>
                  </a:lnTo>
                  <a:lnTo>
                    <a:pt x="0" y="130301"/>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3" name="Google Shape;2333;p47"/>
            <p:cNvSpPr/>
            <p:nvPr/>
          </p:nvSpPr>
          <p:spPr>
            <a:xfrm>
              <a:off x="557022" y="5848349"/>
              <a:ext cx="648335" cy="0"/>
            </a:xfrm>
            <a:custGeom>
              <a:avLst/>
              <a:gdLst/>
              <a:ahLst/>
              <a:cxnLst/>
              <a:rect l="l" t="t" r="r" b="b"/>
              <a:pathLst>
                <a:path w="648335" h="120000" extrusionOk="0">
                  <a:moveTo>
                    <a:pt x="0" y="0"/>
                  </a:moveTo>
                  <a:lnTo>
                    <a:pt x="648068"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34" name="Google Shape;2334;p47"/>
          <p:cNvSpPr txBox="1"/>
          <p:nvPr/>
        </p:nvSpPr>
        <p:spPr>
          <a:xfrm>
            <a:off x="0" y="5748273"/>
            <a:ext cx="7179945" cy="208279"/>
          </a:xfrm>
          <a:prstGeom prst="rect">
            <a:avLst/>
          </a:prstGeom>
          <a:noFill/>
          <a:ln>
            <a:noFill/>
          </a:ln>
        </p:spPr>
        <p:txBody>
          <a:bodyPr spcFirstLastPara="1" wrap="square" lIns="0" tIns="12700" rIns="0" bIns="0" anchor="t" anchorCtr="0">
            <a:spAutoFit/>
          </a:bodyPr>
          <a:lstStyle/>
          <a:p>
            <a:pPr marL="1214120"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Comportamiento variables de interés</a:t>
            </a:r>
            <a:endParaRPr sz="1200">
              <a:solidFill>
                <a:schemeClr val="dk1"/>
              </a:solidFill>
              <a:latin typeface="Arial"/>
              <a:ea typeface="Arial"/>
              <a:cs typeface="Arial"/>
              <a:sym typeface="Arial"/>
            </a:endParaRPr>
          </a:p>
        </p:txBody>
      </p:sp>
      <p:sp>
        <p:nvSpPr>
          <p:cNvPr id="2335" name="Google Shape;2335;p47"/>
          <p:cNvSpPr txBox="1"/>
          <p:nvPr/>
        </p:nvSpPr>
        <p:spPr>
          <a:xfrm>
            <a:off x="6632829" y="42418"/>
            <a:ext cx="408940" cy="175048"/>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050" b="1">
                <a:solidFill>
                  <a:schemeClr val="dk1"/>
                </a:solidFill>
                <a:latin typeface="Arial"/>
                <a:ea typeface="Arial"/>
                <a:cs typeface="Arial"/>
                <a:sym typeface="Arial"/>
              </a:rPr>
              <a:t>Pág. 47</a:t>
            </a:r>
            <a:endParaRPr sz="1050">
              <a:solidFill>
                <a:schemeClr val="dk1"/>
              </a:solidFill>
              <a:latin typeface="Arial"/>
              <a:ea typeface="Arial"/>
              <a:cs typeface="Arial"/>
              <a:sym typeface="Arial"/>
            </a:endParaRPr>
          </a:p>
        </p:txBody>
      </p:sp>
      <p:pic>
        <p:nvPicPr>
          <p:cNvPr id="2336" name="Google Shape;2336;p47"/>
          <p:cNvPicPr preferRelativeResize="0"/>
          <p:nvPr/>
        </p:nvPicPr>
        <p:blipFill rotWithShape="1">
          <a:blip r:embed="rId3">
            <a:alphaModFix/>
          </a:blip>
          <a:srcRect/>
          <a:stretch/>
        </p:blipFill>
        <p:spPr>
          <a:xfrm>
            <a:off x="212319" y="6931546"/>
            <a:ext cx="539719" cy="661487"/>
          </a:xfrm>
          <a:prstGeom prst="rect">
            <a:avLst/>
          </a:prstGeom>
          <a:noFill/>
          <a:ln>
            <a:noFill/>
          </a:ln>
        </p:spPr>
      </p:pic>
      <p:grpSp>
        <p:nvGrpSpPr>
          <p:cNvPr id="2337" name="Google Shape;2337;p47"/>
          <p:cNvGrpSpPr/>
          <p:nvPr/>
        </p:nvGrpSpPr>
        <p:grpSpPr>
          <a:xfrm>
            <a:off x="83057" y="7864602"/>
            <a:ext cx="791210" cy="361315"/>
            <a:chOff x="83057" y="7864602"/>
            <a:chExt cx="791210" cy="361315"/>
          </a:xfrm>
        </p:grpSpPr>
        <p:sp>
          <p:nvSpPr>
            <p:cNvPr id="2338" name="Google Shape;2338;p47"/>
            <p:cNvSpPr/>
            <p:nvPr/>
          </p:nvSpPr>
          <p:spPr>
            <a:xfrm>
              <a:off x="83057" y="7864602"/>
              <a:ext cx="791210" cy="361315"/>
            </a:xfrm>
            <a:custGeom>
              <a:avLst/>
              <a:gdLst/>
              <a:ahLst/>
              <a:cxnLst/>
              <a:rect l="l" t="t" r="r" b="b"/>
              <a:pathLst>
                <a:path w="791210" h="361315" extrusionOk="0">
                  <a:moveTo>
                    <a:pt x="730758" y="0"/>
                  </a:moveTo>
                  <a:lnTo>
                    <a:pt x="60197" y="0"/>
                  </a:lnTo>
                  <a:lnTo>
                    <a:pt x="36766" y="4730"/>
                  </a:lnTo>
                  <a:lnTo>
                    <a:pt x="17631" y="17630"/>
                  </a:lnTo>
                  <a:lnTo>
                    <a:pt x="4730" y="36765"/>
                  </a:lnTo>
                  <a:lnTo>
                    <a:pt x="0" y="60198"/>
                  </a:lnTo>
                  <a:lnTo>
                    <a:pt x="0" y="300990"/>
                  </a:lnTo>
                  <a:lnTo>
                    <a:pt x="4730" y="324422"/>
                  </a:lnTo>
                  <a:lnTo>
                    <a:pt x="17631" y="343557"/>
                  </a:lnTo>
                  <a:lnTo>
                    <a:pt x="36766" y="356457"/>
                  </a:lnTo>
                  <a:lnTo>
                    <a:pt x="60197" y="361188"/>
                  </a:lnTo>
                  <a:lnTo>
                    <a:pt x="730758" y="361188"/>
                  </a:lnTo>
                  <a:lnTo>
                    <a:pt x="754190" y="356457"/>
                  </a:lnTo>
                  <a:lnTo>
                    <a:pt x="773325" y="343557"/>
                  </a:lnTo>
                  <a:lnTo>
                    <a:pt x="786225" y="324422"/>
                  </a:lnTo>
                  <a:lnTo>
                    <a:pt x="790955" y="300990"/>
                  </a:lnTo>
                  <a:lnTo>
                    <a:pt x="790955" y="60198"/>
                  </a:lnTo>
                  <a:lnTo>
                    <a:pt x="786225" y="36765"/>
                  </a:lnTo>
                  <a:lnTo>
                    <a:pt x="773325" y="17630"/>
                  </a:lnTo>
                  <a:lnTo>
                    <a:pt x="754190" y="4730"/>
                  </a:lnTo>
                  <a:lnTo>
                    <a:pt x="730758" y="0"/>
                  </a:lnTo>
                  <a:close/>
                </a:path>
              </a:pathLst>
            </a:custGeom>
            <a:solidFill>
              <a:srgbClr val="92CD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9" name="Google Shape;2339;p47"/>
            <p:cNvSpPr/>
            <p:nvPr/>
          </p:nvSpPr>
          <p:spPr>
            <a:xfrm>
              <a:off x="83057" y="7864602"/>
              <a:ext cx="791210" cy="361315"/>
            </a:xfrm>
            <a:custGeom>
              <a:avLst/>
              <a:gdLst/>
              <a:ahLst/>
              <a:cxnLst/>
              <a:rect l="l" t="t" r="r" b="b"/>
              <a:pathLst>
                <a:path w="791210" h="361315" extrusionOk="0">
                  <a:moveTo>
                    <a:pt x="0" y="60198"/>
                  </a:moveTo>
                  <a:lnTo>
                    <a:pt x="4730" y="36765"/>
                  </a:lnTo>
                  <a:lnTo>
                    <a:pt x="17631" y="17630"/>
                  </a:lnTo>
                  <a:lnTo>
                    <a:pt x="36766" y="4730"/>
                  </a:lnTo>
                  <a:lnTo>
                    <a:pt x="60197" y="0"/>
                  </a:lnTo>
                  <a:lnTo>
                    <a:pt x="730758" y="0"/>
                  </a:lnTo>
                  <a:lnTo>
                    <a:pt x="754190" y="4730"/>
                  </a:lnTo>
                  <a:lnTo>
                    <a:pt x="773325" y="17630"/>
                  </a:lnTo>
                  <a:lnTo>
                    <a:pt x="786225" y="36765"/>
                  </a:lnTo>
                  <a:lnTo>
                    <a:pt x="790955" y="60198"/>
                  </a:lnTo>
                  <a:lnTo>
                    <a:pt x="790955" y="300990"/>
                  </a:lnTo>
                  <a:lnTo>
                    <a:pt x="786225" y="324422"/>
                  </a:lnTo>
                  <a:lnTo>
                    <a:pt x="773325" y="343557"/>
                  </a:lnTo>
                  <a:lnTo>
                    <a:pt x="754190" y="356457"/>
                  </a:lnTo>
                  <a:lnTo>
                    <a:pt x="730758" y="361188"/>
                  </a:lnTo>
                  <a:lnTo>
                    <a:pt x="60197" y="361188"/>
                  </a:lnTo>
                  <a:lnTo>
                    <a:pt x="36766" y="356457"/>
                  </a:lnTo>
                  <a:lnTo>
                    <a:pt x="17631" y="343557"/>
                  </a:lnTo>
                  <a:lnTo>
                    <a:pt x="4730" y="324422"/>
                  </a:lnTo>
                  <a:lnTo>
                    <a:pt x="0" y="300990"/>
                  </a:lnTo>
                  <a:lnTo>
                    <a:pt x="0" y="60198"/>
                  </a:lnTo>
                  <a:close/>
                </a:path>
              </a:pathLst>
            </a:custGeom>
            <a:noFill/>
            <a:ln w="25400" cap="flat" cmpd="sng">
              <a:solidFill>
                <a:srgbClr val="92CDD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40" name="Google Shape;2340;p47"/>
          <p:cNvSpPr txBox="1"/>
          <p:nvPr/>
        </p:nvSpPr>
        <p:spPr>
          <a:xfrm>
            <a:off x="160731" y="7538411"/>
            <a:ext cx="643890" cy="945515"/>
          </a:xfrm>
          <a:prstGeom prst="rect">
            <a:avLst/>
          </a:prstGeom>
          <a:noFill/>
          <a:ln>
            <a:noFill/>
          </a:ln>
        </p:spPr>
        <p:txBody>
          <a:bodyPr spcFirstLastPara="1" wrap="square" lIns="0" tIns="92700" rIns="0" bIns="0" anchor="t" anchorCtr="0">
            <a:spAutoFit/>
          </a:bodyPr>
          <a:lstStyle/>
          <a:p>
            <a:pPr marL="17145"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Masculino</a:t>
            </a:r>
            <a:endParaRPr sz="1200">
              <a:solidFill>
                <a:schemeClr val="dk1"/>
              </a:solidFill>
              <a:latin typeface="Arial"/>
              <a:ea typeface="Arial"/>
              <a:cs typeface="Arial"/>
              <a:sym typeface="Arial"/>
            </a:endParaRPr>
          </a:p>
          <a:p>
            <a:pPr marL="80645" marR="0" lvl="0" indent="0" algn="l" rtl="0">
              <a:lnSpc>
                <a:spcPct val="100000"/>
              </a:lnSpc>
              <a:spcBef>
                <a:spcPts val="835"/>
              </a:spcBef>
              <a:spcAft>
                <a:spcPts val="0"/>
              </a:spcAft>
              <a:buNone/>
            </a:pPr>
            <a:r>
              <a:rPr lang="es-ES" sz="1600" b="1">
                <a:solidFill>
                  <a:schemeClr val="dk1"/>
                </a:solidFill>
                <a:latin typeface="Arial"/>
                <a:ea typeface="Arial"/>
                <a:cs typeface="Arial"/>
                <a:sym typeface="Arial"/>
              </a:rPr>
              <a:t>19,5%</a:t>
            </a:r>
            <a:endParaRPr sz="1600">
              <a:solidFill>
                <a:schemeClr val="dk1"/>
              </a:solidFill>
              <a:latin typeface="Arial"/>
              <a:ea typeface="Arial"/>
              <a:cs typeface="Arial"/>
              <a:sym typeface="Arial"/>
            </a:endParaRPr>
          </a:p>
          <a:p>
            <a:pPr marL="12700" marR="0" lvl="0" indent="0" algn="l" rtl="0">
              <a:lnSpc>
                <a:spcPct val="100000"/>
              </a:lnSpc>
              <a:spcBef>
                <a:spcPts val="975"/>
              </a:spcBef>
              <a:spcAft>
                <a:spcPts val="0"/>
              </a:spcAft>
              <a:buNone/>
            </a:pPr>
            <a:r>
              <a:rPr lang="es-ES" sz="1200" b="1">
                <a:solidFill>
                  <a:schemeClr val="dk1"/>
                </a:solidFill>
                <a:latin typeface="Arial"/>
                <a:ea typeface="Arial"/>
                <a:cs typeface="Arial"/>
                <a:sym typeface="Arial"/>
              </a:rPr>
              <a:t>56 casos</a:t>
            </a:r>
            <a:endParaRPr sz="1200">
              <a:solidFill>
                <a:schemeClr val="dk1"/>
              </a:solidFill>
              <a:latin typeface="Arial"/>
              <a:ea typeface="Arial"/>
              <a:cs typeface="Arial"/>
              <a:sym typeface="Arial"/>
            </a:endParaRPr>
          </a:p>
        </p:txBody>
      </p:sp>
      <p:grpSp>
        <p:nvGrpSpPr>
          <p:cNvPr id="2341" name="Google Shape;2341;p47"/>
          <p:cNvGrpSpPr/>
          <p:nvPr/>
        </p:nvGrpSpPr>
        <p:grpSpPr>
          <a:xfrm>
            <a:off x="1107186" y="7850885"/>
            <a:ext cx="809625" cy="361315"/>
            <a:chOff x="1107186" y="7850885"/>
            <a:chExt cx="809625" cy="361315"/>
          </a:xfrm>
        </p:grpSpPr>
        <p:sp>
          <p:nvSpPr>
            <p:cNvPr id="2342" name="Google Shape;2342;p47"/>
            <p:cNvSpPr/>
            <p:nvPr/>
          </p:nvSpPr>
          <p:spPr>
            <a:xfrm>
              <a:off x="1107186" y="7850885"/>
              <a:ext cx="809625" cy="361315"/>
            </a:xfrm>
            <a:custGeom>
              <a:avLst/>
              <a:gdLst/>
              <a:ahLst/>
              <a:cxnLst/>
              <a:rect l="l" t="t" r="r" b="b"/>
              <a:pathLst>
                <a:path w="809625" h="361315" extrusionOk="0">
                  <a:moveTo>
                    <a:pt x="749045" y="0"/>
                  </a:moveTo>
                  <a:lnTo>
                    <a:pt x="60197" y="0"/>
                  </a:lnTo>
                  <a:lnTo>
                    <a:pt x="36765" y="4730"/>
                  </a:lnTo>
                  <a:lnTo>
                    <a:pt x="17630" y="17630"/>
                  </a:lnTo>
                  <a:lnTo>
                    <a:pt x="4730" y="36765"/>
                  </a:lnTo>
                  <a:lnTo>
                    <a:pt x="0" y="60197"/>
                  </a:lnTo>
                  <a:lnTo>
                    <a:pt x="0" y="300989"/>
                  </a:lnTo>
                  <a:lnTo>
                    <a:pt x="4730" y="324422"/>
                  </a:lnTo>
                  <a:lnTo>
                    <a:pt x="17630" y="343557"/>
                  </a:lnTo>
                  <a:lnTo>
                    <a:pt x="36765" y="356457"/>
                  </a:lnTo>
                  <a:lnTo>
                    <a:pt x="60197" y="361187"/>
                  </a:lnTo>
                  <a:lnTo>
                    <a:pt x="749045" y="361187"/>
                  </a:lnTo>
                  <a:lnTo>
                    <a:pt x="772489" y="356457"/>
                  </a:lnTo>
                  <a:lnTo>
                    <a:pt x="791622" y="343557"/>
                  </a:lnTo>
                  <a:lnTo>
                    <a:pt x="804517" y="324422"/>
                  </a:lnTo>
                  <a:lnTo>
                    <a:pt x="809244" y="300989"/>
                  </a:lnTo>
                  <a:lnTo>
                    <a:pt x="809244" y="60197"/>
                  </a:lnTo>
                  <a:lnTo>
                    <a:pt x="804517" y="36765"/>
                  </a:lnTo>
                  <a:lnTo>
                    <a:pt x="791622" y="17630"/>
                  </a:lnTo>
                  <a:lnTo>
                    <a:pt x="772489" y="4730"/>
                  </a:lnTo>
                  <a:lnTo>
                    <a:pt x="749045" y="0"/>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3" name="Google Shape;2343;p47"/>
            <p:cNvSpPr/>
            <p:nvPr/>
          </p:nvSpPr>
          <p:spPr>
            <a:xfrm>
              <a:off x="1107186" y="7850885"/>
              <a:ext cx="809625" cy="361315"/>
            </a:xfrm>
            <a:custGeom>
              <a:avLst/>
              <a:gdLst/>
              <a:ahLst/>
              <a:cxnLst/>
              <a:rect l="l" t="t" r="r" b="b"/>
              <a:pathLst>
                <a:path w="809625" h="361315" extrusionOk="0">
                  <a:moveTo>
                    <a:pt x="0" y="60197"/>
                  </a:moveTo>
                  <a:lnTo>
                    <a:pt x="4730" y="36765"/>
                  </a:lnTo>
                  <a:lnTo>
                    <a:pt x="17630" y="17630"/>
                  </a:lnTo>
                  <a:lnTo>
                    <a:pt x="36765" y="4730"/>
                  </a:lnTo>
                  <a:lnTo>
                    <a:pt x="60197" y="0"/>
                  </a:lnTo>
                  <a:lnTo>
                    <a:pt x="749045" y="0"/>
                  </a:lnTo>
                  <a:lnTo>
                    <a:pt x="772489" y="4730"/>
                  </a:lnTo>
                  <a:lnTo>
                    <a:pt x="791622" y="17630"/>
                  </a:lnTo>
                  <a:lnTo>
                    <a:pt x="804517" y="36765"/>
                  </a:lnTo>
                  <a:lnTo>
                    <a:pt x="809244" y="60197"/>
                  </a:lnTo>
                  <a:lnTo>
                    <a:pt x="809244" y="300989"/>
                  </a:lnTo>
                  <a:lnTo>
                    <a:pt x="804517" y="324422"/>
                  </a:lnTo>
                  <a:lnTo>
                    <a:pt x="791622" y="343557"/>
                  </a:lnTo>
                  <a:lnTo>
                    <a:pt x="772489" y="356457"/>
                  </a:lnTo>
                  <a:lnTo>
                    <a:pt x="749045" y="361187"/>
                  </a:lnTo>
                  <a:lnTo>
                    <a:pt x="60197" y="361187"/>
                  </a:lnTo>
                  <a:lnTo>
                    <a:pt x="36765" y="356457"/>
                  </a:lnTo>
                  <a:lnTo>
                    <a:pt x="17630" y="343557"/>
                  </a:lnTo>
                  <a:lnTo>
                    <a:pt x="4730" y="324422"/>
                  </a:lnTo>
                  <a:lnTo>
                    <a:pt x="0" y="300989"/>
                  </a:lnTo>
                  <a:lnTo>
                    <a:pt x="0" y="60197"/>
                  </a:lnTo>
                  <a:close/>
                </a:path>
              </a:pathLst>
            </a:custGeom>
            <a:noFill/>
            <a:ln w="25400" cap="flat" cmpd="sng">
              <a:solidFill>
                <a:srgbClr val="D9959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44" name="Google Shape;2344;p47"/>
          <p:cNvSpPr txBox="1"/>
          <p:nvPr/>
        </p:nvSpPr>
        <p:spPr>
          <a:xfrm>
            <a:off x="1164132" y="7531592"/>
            <a:ext cx="687070" cy="920115"/>
          </a:xfrm>
          <a:prstGeom prst="rect">
            <a:avLst/>
          </a:prstGeom>
          <a:noFill/>
          <a:ln>
            <a:noFill/>
          </a:ln>
        </p:spPr>
        <p:txBody>
          <a:bodyPr spcFirstLastPara="1" wrap="square" lIns="0" tIns="89525"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Femenino</a:t>
            </a:r>
            <a:endParaRPr sz="1200">
              <a:solidFill>
                <a:schemeClr val="dk1"/>
              </a:solidFill>
              <a:latin typeface="Arial"/>
              <a:ea typeface="Arial"/>
              <a:cs typeface="Arial"/>
              <a:sym typeface="Arial"/>
            </a:endParaRPr>
          </a:p>
          <a:p>
            <a:pPr marL="110489" marR="0" lvl="0" indent="0" algn="l" rtl="0">
              <a:lnSpc>
                <a:spcPct val="100000"/>
              </a:lnSpc>
              <a:spcBef>
                <a:spcPts val="805"/>
              </a:spcBef>
              <a:spcAft>
                <a:spcPts val="0"/>
              </a:spcAft>
              <a:buNone/>
            </a:pPr>
            <a:r>
              <a:rPr lang="es-ES" sz="1600" b="1">
                <a:solidFill>
                  <a:schemeClr val="dk1"/>
                </a:solidFill>
                <a:latin typeface="Arial"/>
                <a:ea typeface="Arial"/>
                <a:cs typeface="Arial"/>
                <a:sym typeface="Arial"/>
              </a:rPr>
              <a:t>80,5%</a:t>
            </a:r>
            <a:endParaRPr sz="1600">
              <a:solidFill>
                <a:schemeClr val="dk1"/>
              </a:solidFill>
              <a:latin typeface="Arial"/>
              <a:ea typeface="Arial"/>
              <a:cs typeface="Arial"/>
              <a:sym typeface="Arial"/>
            </a:endParaRPr>
          </a:p>
          <a:p>
            <a:pPr marL="73025" marR="0" lvl="0" indent="0" algn="l" rtl="0">
              <a:lnSpc>
                <a:spcPct val="100000"/>
              </a:lnSpc>
              <a:spcBef>
                <a:spcPts val="835"/>
              </a:spcBef>
              <a:spcAft>
                <a:spcPts val="0"/>
              </a:spcAft>
              <a:buNone/>
            </a:pPr>
            <a:r>
              <a:rPr lang="es-ES" sz="1200" b="1">
                <a:solidFill>
                  <a:schemeClr val="dk1"/>
                </a:solidFill>
                <a:latin typeface="Arial"/>
                <a:ea typeface="Arial"/>
                <a:cs typeface="Arial"/>
                <a:sym typeface="Arial"/>
              </a:rPr>
              <a:t>231 casos</a:t>
            </a:r>
            <a:endParaRPr sz="1200">
              <a:solidFill>
                <a:schemeClr val="dk1"/>
              </a:solidFill>
              <a:latin typeface="Arial"/>
              <a:ea typeface="Arial"/>
              <a:cs typeface="Arial"/>
              <a:sym typeface="Arial"/>
            </a:endParaRPr>
          </a:p>
        </p:txBody>
      </p:sp>
      <p:grpSp>
        <p:nvGrpSpPr>
          <p:cNvPr id="2345" name="Google Shape;2345;p47"/>
          <p:cNvGrpSpPr/>
          <p:nvPr/>
        </p:nvGrpSpPr>
        <p:grpSpPr>
          <a:xfrm>
            <a:off x="2233422" y="7875269"/>
            <a:ext cx="741045" cy="360045"/>
            <a:chOff x="2233422" y="7875269"/>
            <a:chExt cx="741045" cy="360045"/>
          </a:xfrm>
        </p:grpSpPr>
        <p:sp>
          <p:nvSpPr>
            <p:cNvPr id="2346" name="Google Shape;2346;p47"/>
            <p:cNvSpPr/>
            <p:nvPr/>
          </p:nvSpPr>
          <p:spPr>
            <a:xfrm>
              <a:off x="2233422" y="7875269"/>
              <a:ext cx="741045" cy="360045"/>
            </a:xfrm>
            <a:custGeom>
              <a:avLst/>
              <a:gdLst/>
              <a:ahLst/>
              <a:cxnLst/>
              <a:rect l="l" t="t" r="r" b="b"/>
              <a:pathLst>
                <a:path w="741044" h="360045" extrusionOk="0">
                  <a:moveTo>
                    <a:pt x="680719" y="0"/>
                  </a:moveTo>
                  <a:lnTo>
                    <a:pt x="59943" y="0"/>
                  </a:lnTo>
                  <a:lnTo>
                    <a:pt x="36593" y="4710"/>
                  </a:lnTo>
                  <a:lnTo>
                    <a:pt x="17541" y="17556"/>
                  </a:lnTo>
                  <a:lnTo>
                    <a:pt x="4704" y="36609"/>
                  </a:lnTo>
                  <a:lnTo>
                    <a:pt x="0" y="59943"/>
                  </a:lnTo>
                  <a:lnTo>
                    <a:pt x="0" y="299719"/>
                  </a:lnTo>
                  <a:lnTo>
                    <a:pt x="4704" y="323054"/>
                  </a:lnTo>
                  <a:lnTo>
                    <a:pt x="17541" y="342107"/>
                  </a:lnTo>
                  <a:lnTo>
                    <a:pt x="36593" y="354953"/>
                  </a:lnTo>
                  <a:lnTo>
                    <a:pt x="59943" y="359663"/>
                  </a:lnTo>
                  <a:lnTo>
                    <a:pt x="680719" y="359663"/>
                  </a:lnTo>
                  <a:lnTo>
                    <a:pt x="704070" y="354953"/>
                  </a:lnTo>
                  <a:lnTo>
                    <a:pt x="723122" y="342107"/>
                  </a:lnTo>
                  <a:lnTo>
                    <a:pt x="735959" y="323054"/>
                  </a:lnTo>
                  <a:lnTo>
                    <a:pt x="740663" y="299719"/>
                  </a:lnTo>
                  <a:lnTo>
                    <a:pt x="740663" y="59943"/>
                  </a:lnTo>
                  <a:lnTo>
                    <a:pt x="735959" y="36609"/>
                  </a:lnTo>
                  <a:lnTo>
                    <a:pt x="723122" y="17556"/>
                  </a:lnTo>
                  <a:lnTo>
                    <a:pt x="704070" y="4710"/>
                  </a:lnTo>
                  <a:lnTo>
                    <a:pt x="680719" y="0"/>
                  </a:lnTo>
                  <a:close/>
                </a:path>
              </a:pathLst>
            </a:custGeom>
            <a:solidFill>
              <a:srgbClr val="92D05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7" name="Google Shape;2347;p47"/>
            <p:cNvSpPr/>
            <p:nvPr/>
          </p:nvSpPr>
          <p:spPr>
            <a:xfrm>
              <a:off x="2233422" y="7875269"/>
              <a:ext cx="741045" cy="360045"/>
            </a:xfrm>
            <a:custGeom>
              <a:avLst/>
              <a:gdLst/>
              <a:ahLst/>
              <a:cxnLst/>
              <a:rect l="l" t="t" r="r" b="b"/>
              <a:pathLst>
                <a:path w="741044" h="360045" extrusionOk="0">
                  <a:moveTo>
                    <a:pt x="0" y="59943"/>
                  </a:moveTo>
                  <a:lnTo>
                    <a:pt x="4704" y="36609"/>
                  </a:lnTo>
                  <a:lnTo>
                    <a:pt x="17541" y="17556"/>
                  </a:lnTo>
                  <a:lnTo>
                    <a:pt x="36593" y="4710"/>
                  </a:lnTo>
                  <a:lnTo>
                    <a:pt x="59943" y="0"/>
                  </a:lnTo>
                  <a:lnTo>
                    <a:pt x="680719" y="0"/>
                  </a:lnTo>
                  <a:lnTo>
                    <a:pt x="704070" y="4710"/>
                  </a:lnTo>
                  <a:lnTo>
                    <a:pt x="723122" y="17556"/>
                  </a:lnTo>
                  <a:lnTo>
                    <a:pt x="735959" y="36609"/>
                  </a:lnTo>
                  <a:lnTo>
                    <a:pt x="740663" y="59943"/>
                  </a:lnTo>
                  <a:lnTo>
                    <a:pt x="740663" y="299719"/>
                  </a:lnTo>
                  <a:lnTo>
                    <a:pt x="735959" y="323054"/>
                  </a:lnTo>
                  <a:lnTo>
                    <a:pt x="723122" y="342107"/>
                  </a:lnTo>
                  <a:lnTo>
                    <a:pt x="704070" y="354953"/>
                  </a:lnTo>
                  <a:lnTo>
                    <a:pt x="680719" y="359663"/>
                  </a:lnTo>
                  <a:lnTo>
                    <a:pt x="59943" y="359663"/>
                  </a:lnTo>
                  <a:lnTo>
                    <a:pt x="36593" y="354953"/>
                  </a:lnTo>
                  <a:lnTo>
                    <a:pt x="17541" y="342107"/>
                  </a:lnTo>
                  <a:lnTo>
                    <a:pt x="4704" y="323054"/>
                  </a:lnTo>
                  <a:lnTo>
                    <a:pt x="0" y="299719"/>
                  </a:lnTo>
                  <a:lnTo>
                    <a:pt x="0" y="59943"/>
                  </a:lnTo>
                  <a:close/>
                </a:path>
              </a:pathLst>
            </a:custGeom>
            <a:noFill/>
            <a:ln w="25400" cap="flat" cmpd="sng">
              <a:solidFill>
                <a:srgbClr val="92D05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348" name="Google Shape;2348;p47"/>
          <p:cNvGrpSpPr/>
          <p:nvPr/>
        </p:nvGrpSpPr>
        <p:grpSpPr>
          <a:xfrm>
            <a:off x="23622" y="6752081"/>
            <a:ext cx="1844039" cy="893826"/>
            <a:chOff x="23622" y="6752081"/>
            <a:chExt cx="1844039" cy="893826"/>
          </a:xfrm>
        </p:grpSpPr>
        <p:pic>
          <p:nvPicPr>
            <p:cNvPr id="2349" name="Google Shape;2349;p47"/>
            <p:cNvPicPr preferRelativeResize="0"/>
            <p:nvPr/>
          </p:nvPicPr>
          <p:blipFill rotWithShape="1">
            <a:blip r:embed="rId4">
              <a:alphaModFix/>
            </a:blip>
            <a:srcRect/>
            <a:stretch/>
          </p:blipFill>
          <p:spPr>
            <a:xfrm>
              <a:off x="1110996" y="6897623"/>
              <a:ext cx="696467" cy="748284"/>
            </a:xfrm>
            <a:prstGeom prst="rect">
              <a:avLst/>
            </a:prstGeom>
            <a:noFill/>
            <a:ln>
              <a:noFill/>
            </a:ln>
          </p:spPr>
        </p:pic>
        <p:sp>
          <p:nvSpPr>
            <p:cNvPr id="2350" name="Google Shape;2350;p47"/>
            <p:cNvSpPr/>
            <p:nvPr/>
          </p:nvSpPr>
          <p:spPr>
            <a:xfrm>
              <a:off x="23622" y="6752081"/>
              <a:ext cx="1844039" cy="234950"/>
            </a:xfrm>
            <a:custGeom>
              <a:avLst/>
              <a:gdLst/>
              <a:ahLst/>
              <a:cxnLst/>
              <a:rect l="l" t="t" r="r" b="b"/>
              <a:pathLst>
                <a:path w="1844039" h="234950" extrusionOk="0">
                  <a:moveTo>
                    <a:pt x="1844039" y="0"/>
                  </a:moveTo>
                  <a:lnTo>
                    <a:pt x="1842502" y="45660"/>
                  </a:lnTo>
                  <a:lnTo>
                    <a:pt x="1838309" y="82962"/>
                  </a:lnTo>
                  <a:lnTo>
                    <a:pt x="1832092" y="108120"/>
                  </a:lnTo>
                  <a:lnTo>
                    <a:pt x="1824482" y="117348"/>
                  </a:lnTo>
                  <a:lnTo>
                    <a:pt x="941578" y="117348"/>
                  </a:lnTo>
                  <a:lnTo>
                    <a:pt x="933962" y="126575"/>
                  </a:lnTo>
                  <a:lnTo>
                    <a:pt x="927746" y="151733"/>
                  </a:lnTo>
                  <a:lnTo>
                    <a:pt x="923556" y="189035"/>
                  </a:lnTo>
                  <a:lnTo>
                    <a:pt x="922019" y="234696"/>
                  </a:lnTo>
                  <a:lnTo>
                    <a:pt x="920483" y="189035"/>
                  </a:lnTo>
                  <a:lnTo>
                    <a:pt x="916293" y="151733"/>
                  </a:lnTo>
                  <a:lnTo>
                    <a:pt x="910077" y="126575"/>
                  </a:lnTo>
                  <a:lnTo>
                    <a:pt x="902462" y="117348"/>
                  </a:lnTo>
                  <a:lnTo>
                    <a:pt x="19558" y="117348"/>
                  </a:lnTo>
                  <a:lnTo>
                    <a:pt x="11945" y="108120"/>
                  </a:lnTo>
                  <a:lnTo>
                    <a:pt x="5728" y="82962"/>
                  </a:lnTo>
                  <a:lnTo>
                    <a:pt x="1536" y="45660"/>
                  </a:lnTo>
                  <a:lnTo>
                    <a:pt x="0" y="0"/>
                  </a:lnTo>
                </a:path>
              </a:pathLst>
            </a:custGeom>
            <a:noFill/>
            <a:ln w="38100" cap="flat" cmpd="sng">
              <a:solidFill>
                <a:srgbClr val="0D0D0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51" name="Google Shape;2351;p47"/>
          <p:cNvSpPr txBox="1"/>
          <p:nvPr/>
        </p:nvSpPr>
        <p:spPr>
          <a:xfrm>
            <a:off x="2144395" y="7592714"/>
            <a:ext cx="984250" cy="847090"/>
          </a:xfrm>
          <a:prstGeom prst="rect">
            <a:avLst/>
          </a:prstGeom>
          <a:noFill/>
          <a:ln>
            <a:noFill/>
          </a:ln>
        </p:spPr>
        <p:txBody>
          <a:bodyPr spcFirstLastPara="1" wrap="square" lIns="0" tIns="7365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Afrocolombiano</a:t>
            </a:r>
            <a:endParaRPr sz="1200">
              <a:solidFill>
                <a:schemeClr val="dk1"/>
              </a:solidFill>
              <a:latin typeface="Arial"/>
              <a:ea typeface="Arial"/>
              <a:cs typeface="Arial"/>
              <a:sym typeface="Arial"/>
            </a:endParaRPr>
          </a:p>
          <a:p>
            <a:pPr marL="268605" marR="0" lvl="0" indent="0" algn="l" rtl="0">
              <a:lnSpc>
                <a:spcPct val="100000"/>
              </a:lnSpc>
              <a:spcBef>
                <a:spcPts val="635"/>
              </a:spcBef>
              <a:spcAft>
                <a:spcPts val="0"/>
              </a:spcAft>
              <a:buNone/>
            </a:pPr>
            <a:r>
              <a:rPr lang="es-ES" sz="1600" b="1">
                <a:solidFill>
                  <a:schemeClr val="dk1"/>
                </a:solidFill>
                <a:latin typeface="Arial"/>
                <a:ea typeface="Arial"/>
                <a:cs typeface="Arial"/>
                <a:sym typeface="Arial"/>
              </a:rPr>
              <a:t>0,3%</a:t>
            </a:r>
            <a:endParaRPr sz="1600">
              <a:solidFill>
                <a:schemeClr val="dk1"/>
              </a:solidFill>
              <a:latin typeface="Arial"/>
              <a:ea typeface="Arial"/>
              <a:cs typeface="Arial"/>
              <a:sym typeface="Arial"/>
            </a:endParaRPr>
          </a:p>
          <a:p>
            <a:pPr marL="226059" marR="0" lvl="0" indent="0" algn="l" rtl="0">
              <a:lnSpc>
                <a:spcPct val="100000"/>
              </a:lnSpc>
              <a:spcBef>
                <a:spcPts val="550"/>
              </a:spcBef>
              <a:spcAft>
                <a:spcPts val="0"/>
              </a:spcAft>
              <a:buNone/>
            </a:pPr>
            <a:r>
              <a:rPr lang="es-ES" sz="1200" b="1">
                <a:solidFill>
                  <a:schemeClr val="dk1"/>
                </a:solidFill>
                <a:latin typeface="Arial"/>
                <a:ea typeface="Arial"/>
                <a:cs typeface="Arial"/>
                <a:sym typeface="Arial"/>
              </a:rPr>
              <a:t>1 casos</a:t>
            </a:r>
            <a:endParaRPr sz="1200">
              <a:solidFill>
                <a:schemeClr val="dk1"/>
              </a:solidFill>
              <a:latin typeface="Arial"/>
              <a:ea typeface="Arial"/>
              <a:cs typeface="Arial"/>
              <a:sym typeface="Arial"/>
            </a:endParaRPr>
          </a:p>
        </p:txBody>
      </p:sp>
      <p:pic>
        <p:nvPicPr>
          <p:cNvPr id="2352" name="Google Shape;2352;p47"/>
          <p:cNvPicPr preferRelativeResize="0"/>
          <p:nvPr/>
        </p:nvPicPr>
        <p:blipFill rotWithShape="1">
          <a:blip r:embed="rId5">
            <a:alphaModFix/>
          </a:blip>
          <a:srcRect/>
          <a:stretch/>
        </p:blipFill>
        <p:spPr>
          <a:xfrm>
            <a:off x="2332046" y="6934813"/>
            <a:ext cx="581387" cy="713302"/>
          </a:xfrm>
          <a:prstGeom prst="rect">
            <a:avLst/>
          </a:prstGeom>
          <a:noFill/>
          <a:ln>
            <a:noFill/>
          </a:ln>
        </p:spPr>
      </p:pic>
      <p:grpSp>
        <p:nvGrpSpPr>
          <p:cNvPr id="2353" name="Google Shape;2353;p47"/>
          <p:cNvGrpSpPr/>
          <p:nvPr/>
        </p:nvGrpSpPr>
        <p:grpSpPr>
          <a:xfrm>
            <a:off x="3190494" y="7888985"/>
            <a:ext cx="741045" cy="360045"/>
            <a:chOff x="3190494" y="7888985"/>
            <a:chExt cx="741045" cy="360045"/>
          </a:xfrm>
        </p:grpSpPr>
        <p:sp>
          <p:nvSpPr>
            <p:cNvPr id="2354" name="Google Shape;2354;p47"/>
            <p:cNvSpPr/>
            <p:nvPr/>
          </p:nvSpPr>
          <p:spPr>
            <a:xfrm>
              <a:off x="3190494" y="7888985"/>
              <a:ext cx="741045" cy="360045"/>
            </a:xfrm>
            <a:custGeom>
              <a:avLst/>
              <a:gdLst/>
              <a:ahLst/>
              <a:cxnLst/>
              <a:rect l="l" t="t" r="r" b="b"/>
              <a:pathLst>
                <a:path w="741045" h="360045" extrusionOk="0">
                  <a:moveTo>
                    <a:pt x="680719" y="0"/>
                  </a:moveTo>
                  <a:lnTo>
                    <a:pt x="59943" y="0"/>
                  </a:lnTo>
                  <a:lnTo>
                    <a:pt x="36593" y="4710"/>
                  </a:lnTo>
                  <a:lnTo>
                    <a:pt x="17541" y="17556"/>
                  </a:lnTo>
                  <a:lnTo>
                    <a:pt x="4704" y="36609"/>
                  </a:lnTo>
                  <a:lnTo>
                    <a:pt x="0" y="59943"/>
                  </a:lnTo>
                  <a:lnTo>
                    <a:pt x="0" y="299719"/>
                  </a:lnTo>
                  <a:lnTo>
                    <a:pt x="4704" y="323054"/>
                  </a:lnTo>
                  <a:lnTo>
                    <a:pt x="17541" y="342107"/>
                  </a:lnTo>
                  <a:lnTo>
                    <a:pt x="36593" y="354953"/>
                  </a:lnTo>
                  <a:lnTo>
                    <a:pt x="59943" y="359663"/>
                  </a:lnTo>
                  <a:lnTo>
                    <a:pt x="680719" y="359663"/>
                  </a:lnTo>
                  <a:lnTo>
                    <a:pt x="704070" y="354953"/>
                  </a:lnTo>
                  <a:lnTo>
                    <a:pt x="723122" y="342107"/>
                  </a:lnTo>
                  <a:lnTo>
                    <a:pt x="735959" y="323054"/>
                  </a:lnTo>
                  <a:lnTo>
                    <a:pt x="740664" y="299719"/>
                  </a:lnTo>
                  <a:lnTo>
                    <a:pt x="740664" y="59943"/>
                  </a:lnTo>
                  <a:lnTo>
                    <a:pt x="735959" y="36609"/>
                  </a:lnTo>
                  <a:lnTo>
                    <a:pt x="723122" y="17556"/>
                  </a:lnTo>
                  <a:lnTo>
                    <a:pt x="704070" y="4710"/>
                  </a:lnTo>
                  <a:lnTo>
                    <a:pt x="680719" y="0"/>
                  </a:lnTo>
                  <a:close/>
                </a:path>
              </a:pathLst>
            </a:custGeom>
            <a:solidFill>
              <a:srgbClr val="F9C09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5" name="Google Shape;2355;p47"/>
            <p:cNvSpPr/>
            <p:nvPr/>
          </p:nvSpPr>
          <p:spPr>
            <a:xfrm>
              <a:off x="3190494" y="7888985"/>
              <a:ext cx="741045" cy="360045"/>
            </a:xfrm>
            <a:custGeom>
              <a:avLst/>
              <a:gdLst/>
              <a:ahLst/>
              <a:cxnLst/>
              <a:rect l="l" t="t" r="r" b="b"/>
              <a:pathLst>
                <a:path w="741045" h="360045" extrusionOk="0">
                  <a:moveTo>
                    <a:pt x="0" y="59943"/>
                  </a:moveTo>
                  <a:lnTo>
                    <a:pt x="4704" y="36609"/>
                  </a:lnTo>
                  <a:lnTo>
                    <a:pt x="17541" y="17556"/>
                  </a:lnTo>
                  <a:lnTo>
                    <a:pt x="36593" y="4710"/>
                  </a:lnTo>
                  <a:lnTo>
                    <a:pt x="59943" y="0"/>
                  </a:lnTo>
                  <a:lnTo>
                    <a:pt x="680719" y="0"/>
                  </a:lnTo>
                  <a:lnTo>
                    <a:pt x="704070" y="4710"/>
                  </a:lnTo>
                  <a:lnTo>
                    <a:pt x="723122" y="17556"/>
                  </a:lnTo>
                  <a:lnTo>
                    <a:pt x="735959" y="36609"/>
                  </a:lnTo>
                  <a:lnTo>
                    <a:pt x="740664" y="59943"/>
                  </a:lnTo>
                  <a:lnTo>
                    <a:pt x="740664" y="299719"/>
                  </a:lnTo>
                  <a:lnTo>
                    <a:pt x="735959" y="323054"/>
                  </a:lnTo>
                  <a:lnTo>
                    <a:pt x="723122" y="342107"/>
                  </a:lnTo>
                  <a:lnTo>
                    <a:pt x="704070" y="354953"/>
                  </a:lnTo>
                  <a:lnTo>
                    <a:pt x="680719" y="359663"/>
                  </a:lnTo>
                  <a:lnTo>
                    <a:pt x="59943" y="359663"/>
                  </a:lnTo>
                  <a:lnTo>
                    <a:pt x="36593" y="354953"/>
                  </a:lnTo>
                  <a:lnTo>
                    <a:pt x="17541" y="342107"/>
                  </a:lnTo>
                  <a:lnTo>
                    <a:pt x="4704" y="323054"/>
                  </a:lnTo>
                  <a:lnTo>
                    <a:pt x="0" y="299719"/>
                  </a:lnTo>
                  <a:lnTo>
                    <a:pt x="0" y="59943"/>
                  </a:lnTo>
                  <a:close/>
                </a:path>
              </a:pathLst>
            </a:custGeom>
            <a:noFill/>
            <a:ln w="25400" cap="flat" cmpd="sng">
              <a:solidFill>
                <a:srgbClr val="F9C09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56" name="Google Shape;2356;p47"/>
          <p:cNvSpPr txBox="1"/>
          <p:nvPr/>
        </p:nvSpPr>
        <p:spPr>
          <a:xfrm>
            <a:off x="3296792" y="7545892"/>
            <a:ext cx="500380" cy="894715"/>
          </a:xfrm>
          <a:prstGeom prst="rect">
            <a:avLst/>
          </a:prstGeom>
          <a:noFill/>
          <a:ln>
            <a:noFill/>
          </a:ln>
        </p:spPr>
        <p:txBody>
          <a:bodyPr spcFirstLastPara="1" wrap="square" lIns="0" tIns="99675"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Gitano</a:t>
            </a:r>
            <a:endParaRPr sz="1200">
              <a:solidFill>
                <a:schemeClr val="dk1"/>
              </a:solidFill>
              <a:latin typeface="Arial"/>
              <a:ea typeface="Arial"/>
              <a:cs typeface="Arial"/>
              <a:sym typeface="Arial"/>
            </a:endParaRPr>
          </a:p>
          <a:p>
            <a:pPr marL="73025" marR="0" lvl="0" indent="0" algn="l" rtl="0">
              <a:lnSpc>
                <a:spcPct val="100000"/>
              </a:lnSpc>
              <a:spcBef>
                <a:spcPts val="910"/>
              </a:spcBef>
              <a:spcAft>
                <a:spcPts val="0"/>
              </a:spcAft>
              <a:buNone/>
            </a:pPr>
            <a:r>
              <a:rPr lang="es-ES" sz="1600" b="1">
                <a:solidFill>
                  <a:schemeClr val="dk1"/>
                </a:solidFill>
                <a:latin typeface="Arial"/>
                <a:ea typeface="Arial"/>
                <a:cs typeface="Arial"/>
                <a:sym typeface="Arial"/>
              </a:rPr>
              <a:t>0,0%</a:t>
            </a:r>
            <a:endParaRPr sz="1600">
              <a:solidFill>
                <a:schemeClr val="dk1"/>
              </a:solidFill>
              <a:latin typeface="Arial"/>
              <a:ea typeface="Arial"/>
              <a:cs typeface="Arial"/>
              <a:sym typeface="Arial"/>
            </a:endParaRPr>
          </a:p>
          <a:p>
            <a:pPr marL="26034" marR="0" lvl="0" indent="0" algn="l" rtl="0">
              <a:lnSpc>
                <a:spcPct val="100000"/>
              </a:lnSpc>
              <a:spcBef>
                <a:spcPts val="445"/>
              </a:spcBef>
              <a:spcAft>
                <a:spcPts val="0"/>
              </a:spcAft>
              <a:buNone/>
            </a:pPr>
            <a:r>
              <a:rPr lang="es-ES" sz="1200" b="1">
                <a:solidFill>
                  <a:schemeClr val="dk1"/>
                </a:solidFill>
                <a:latin typeface="Arial"/>
                <a:ea typeface="Arial"/>
                <a:cs typeface="Arial"/>
                <a:sym typeface="Arial"/>
              </a:rPr>
              <a:t>0 casos</a:t>
            </a:r>
            <a:endParaRPr sz="1200">
              <a:solidFill>
                <a:schemeClr val="dk1"/>
              </a:solidFill>
              <a:latin typeface="Arial"/>
              <a:ea typeface="Arial"/>
              <a:cs typeface="Arial"/>
              <a:sym typeface="Arial"/>
            </a:endParaRPr>
          </a:p>
        </p:txBody>
      </p:sp>
      <p:grpSp>
        <p:nvGrpSpPr>
          <p:cNvPr id="2357" name="Google Shape;2357;p47"/>
          <p:cNvGrpSpPr/>
          <p:nvPr/>
        </p:nvGrpSpPr>
        <p:grpSpPr>
          <a:xfrm>
            <a:off x="2184654" y="6752081"/>
            <a:ext cx="1847214" cy="939545"/>
            <a:chOff x="2184654" y="6752081"/>
            <a:chExt cx="1847214" cy="939545"/>
          </a:xfrm>
        </p:grpSpPr>
        <p:pic>
          <p:nvPicPr>
            <p:cNvPr id="2358" name="Google Shape;2358;p47"/>
            <p:cNvPicPr preferRelativeResize="0"/>
            <p:nvPr/>
          </p:nvPicPr>
          <p:blipFill rotWithShape="1">
            <a:blip r:embed="rId6">
              <a:alphaModFix/>
            </a:blip>
            <a:srcRect/>
            <a:stretch/>
          </p:blipFill>
          <p:spPr>
            <a:xfrm>
              <a:off x="3241548" y="6908291"/>
              <a:ext cx="629412" cy="783335"/>
            </a:xfrm>
            <a:prstGeom prst="rect">
              <a:avLst/>
            </a:prstGeom>
            <a:noFill/>
            <a:ln>
              <a:noFill/>
            </a:ln>
          </p:spPr>
        </p:pic>
        <p:sp>
          <p:nvSpPr>
            <p:cNvPr id="2359" name="Google Shape;2359;p47"/>
            <p:cNvSpPr/>
            <p:nvPr/>
          </p:nvSpPr>
          <p:spPr>
            <a:xfrm>
              <a:off x="2184654" y="6752081"/>
              <a:ext cx="1847214" cy="234950"/>
            </a:xfrm>
            <a:custGeom>
              <a:avLst/>
              <a:gdLst/>
              <a:ahLst/>
              <a:cxnLst/>
              <a:rect l="l" t="t" r="r" b="b"/>
              <a:pathLst>
                <a:path w="1847214" h="234950" extrusionOk="0">
                  <a:moveTo>
                    <a:pt x="1847087" y="0"/>
                  </a:moveTo>
                  <a:lnTo>
                    <a:pt x="1845550" y="45660"/>
                  </a:lnTo>
                  <a:lnTo>
                    <a:pt x="1841357" y="82962"/>
                  </a:lnTo>
                  <a:lnTo>
                    <a:pt x="1835140" y="108120"/>
                  </a:lnTo>
                  <a:lnTo>
                    <a:pt x="1827530" y="117348"/>
                  </a:lnTo>
                  <a:lnTo>
                    <a:pt x="943101" y="117348"/>
                  </a:lnTo>
                  <a:lnTo>
                    <a:pt x="935491" y="126575"/>
                  </a:lnTo>
                  <a:lnTo>
                    <a:pt x="929274" y="151733"/>
                  </a:lnTo>
                  <a:lnTo>
                    <a:pt x="925081" y="189035"/>
                  </a:lnTo>
                  <a:lnTo>
                    <a:pt x="923544" y="234696"/>
                  </a:lnTo>
                  <a:lnTo>
                    <a:pt x="922006" y="189035"/>
                  </a:lnTo>
                  <a:lnTo>
                    <a:pt x="917813" y="151733"/>
                  </a:lnTo>
                  <a:lnTo>
                    <a:pt x="911596" y="126575"/>
                  </a:lnTo>
                  <a:lnTo>
                    <a:pt x="903985" y="117348"/>
                  </a:lnTo>
                  <a:lnTo>
                    <a:pt x="19557" y="117348"/>
                  </a:lnTo>
                  <a:lnTo>
                    <a:pt x="11947" y="108120"/>
                  </a:lnTo>
                  <a:lnTo>
                    <a:pt x="5730" y="82962"/>
                  </a:lnTo>
                  <a:lnTo>
                    <a:pt x="1537" y="45660"/>
                  </a:lnTo>
                  <a:lnTo>
                    <a:pt x="0" y="0"/>
                  </a:lnTo>
                </a:path>
              </a:pathLst>
            </a:custGeom>
            <a:noFill/>
            <a:ln w="38100" cap="flat" cmpd="sng">
              <a:solidFill>
                <a:srgbClr val="0D0D0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360" name="Google Shape;2360;p47"/>
          <p:cNvGrpSpPr/>
          <p:nvPr/>
        </p:nvGrpSpPr>
        <p:grpSpPr>
          <a:xfrm>
            <a:off x="4150614" y="7914893"/>
            <a:ext cx="875030" cy="360045"/>
            <a:chOff x="4150614" y="7914893"/>
            <a:chExt cx="875030" cy="360045"/>
          </a:xfrm>
        </p:grpSpPr>
        <p:sp>
          <p:nvSpPr>
            <p:cNvPr id="2361" name="Google Shape;2361;p47"/>
            <p:cNvSpPr/>
            <p:nvPr/>
          </p:nvSpPr>
          <p:spPr>
            <a:xfrm>
              <a:off x="4150614" y="7914893"/>
              <a:ext cx="875030" cy="360045"/>
            </a:xfrm>
            <a:custGeom>
              <a:avLst/>
              <a:gdLst/>
              <a:ahLst/>
              <a:cxnLst/>
              <a:rect l="l" t="t" r="r" b="b"/>
              <a:pathLst>
                <a:path w="875029" h="360045" extrusionOk="0">
                  <a:moveTo>
                    <a:pt x="814832" y="0"/>
                  </a:moveTo>
                  <a:lnTo>
                    <a:pt x="59944" y="0"/>
                  </a:lnTo>
                  <a:lnTo>
                    <a:pt x="36593" y="4710"/>
                  </a:lnTo>
                  <a:lnTo>
                    <a:pt x="17541" y="17556"/>
                  </a:lnTo>
                  <a:lnTo>
                    <a:pt x="4704" y="36609"/>
                  </a:lnTo>
                  <a:lnTo>
                    <a:pt x="0" y="59943"/>
                  </a:lnTo>
                  <a:lnTo>
                    <a:pt x="0" y="299719"/>
                  </a:lnTo>
                  <a:lnTo>
                    <a:pt x="4704" y="323054"/>
                  </a:lnTo>
                  <a:lnTo>
                    <a:pt x="17541" y="342107"/>
                  </a:lnTo>
                  <a:lnTo>
                    <a:pt x="36593" y="354953"/>
                  </a:lnTo>
                  <a:lnTo>
                    <a:pt x="59944" y="359663"/>
                  </a:lnTo>
                  <a:lnTo>
                    <a:pt x="814832" y="359663"/>
                  </a:lnTo>
                  <a:lnTo>
                    <a:pt x="838182" y="354953"/>
                  </a:lnTo>
                  <a:lnTo>
                    <a:pt x="857234" y="342107"/>
                  </a:lnTo>
                  <a:lnTo>
                    <a:pt x="870071" y="323054"/>
                  </a:lnTo>
                  <a:lnTo>
                    <a:pt x="874776" y="299719"/>
                  </a:lnTo>
                  <a:lnTo>
                    <a:pt x="874776" y="59943"/>
                  </a:lnTo>
                  <a:lnTo>
                    <a:pt x="870071" y="36609"/>
                  </a:lnTo>
                  <a:lnTo>
                    <a:pt x="857234" y="17556"/>
                  </a:lnTo>
                  <a:lnTo>
                    <a:pt x="838182" y="4710"/>
                  </a:lnTo>
                  <a:lnTo>
                    <a:pt x="814832" y="0"/>
                  </a:lnTo>
                  <a:close/>
                </a:path>
              </a:pathLst>
            </a:custGeom>
            <a:solidFill>
              <a:srgbClr val="CCC1D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2" name="Google Shape;2362;p47"/>
            <p:cNvSpPr/>
            <p:nvPr/>
          </p:nvSpPr>
          <p:spPr>
            <a:xfrm>
              <a:off x="4150614" y="7914893"/>
              <a:ext cx="875030" cy="360045"/>
            </a:xfrm>
            <a:custGeom>
              <a:avLst/>
              <a:gdLst/>
              <a:ahLst/>
              <a:cxnLst/>
              <a:rect l="l" t="t" r="r" b="b"/>
              <a:pathLst>
                <a:path w="875029" h="360045" extrusionOk="0">
                  <a:moveTo>
                    <a:pt x="0" y="59943"/>
                  </a:moveTo>
                  <a:lnTo>
                    <a:pt x="4704" y="36609"/>
                  </a:lnTo>
                  <a:lnTo>
                    <a:pt x="17541" y="17556"/>
                  </a:lnTo>
                  <a:lnTo>
                    <a:pt x="36593" y="4710"/>
                  </a:lnTo>
                  <a:lnTo>
                    <a:pt x="59944" y="0"/>
                  </a:lnTo>
                  <a:lnTo>
                    <a:pt x="814832" y="0"/>
                  </a:lnTo>
                  <a:lnTo>
                    <a:pt x="838182" y="4710"/>
                  </a:lnTo>
                  <a:lnTo>
                    <a:pt x="857234" y="17556"/>
                  </a:lnTo>
                  <a:lnTo>
                    <a:pt x="870071" y="36609"/>
                  </a:lnTo>
                  <a:lnTo>
                    <a:pt x="874776" y="59943"/>
                  </a:lnTo>
                  <a:lnTo>
                    <a:pt x="874776" y="299719"/>
                  </a:lnTo>
                  <a:lnTo>
                    <a:pt x="870071" y="323054"/>
                  </a:lnTo>
                  <a:lnTo>
                    <a:pt x="857234" y="342107"/>
                  </a:lnTo>
                  <a:lnTo>
                    <a:pt x="838182" y="354953"/>
                  </a:lnTo>
                  <a:lnTo>
                    <a:pt x="814832" y="359663"/>
                  </a:lnTo>
                  <a:lnTo>
                    <a:pt x="59944" y="359663"/>
                  </a:lnTo>
                  <a:lnTo>
                    <a:pt x="36593" y="354953"/>
                  </a:lnTo>
                  <a:lnTo>
                    <a:pt x="17541" y="342107"/>
                  </a:lnTo>
                  <a:lnTo>
                    <a:pt x="4704" y="323054"/>
                  </a:lnTo>
                  <a:lnTo>
                    <a:pt x="0" y="299719"/>
                  </a:lnTo>
                  <a:lnTo>
                    <a:pt x="0" y="59943"/>
                  </a:lnTo>
                  <a:close/>
                </a:path>
              </a:pathLst>
            </a:custGeom>
            <a:noFill/>
            <a:ln w="25400" cap="flat" cmpd="sng">
              <a:solidFill>
                <a:srgbClr val="CCC1D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363" name="Google Shape;2363;p47"/>
          <p:cNvPicPr preferRelativeResize="0"/>
          <p:nvPr/>
        </p:nvPicPr>
        <p:blipFill rotWithShape="1">
          <a:blip r:embed="rId7">
            <a:alphaModFix/>
          </a:blip>
          <a:srcRect/>
          <a:stretch/>
        </p:blipFill>
        <p:spPr>
          <a:xfrm>
            <a:off x="4424532" y="6946731"/>
            <a:ext cx="385378" cy="779712"/>
          </a:xfrm>
          <a:prstGeom prst="rect">
            <a:avLst/>
          </a:prstGeom>
          <a:noFill/>
          <a:ln>
            <a:noFill/>
          </a:ln>
        </p:spPr>
      </p:pic>
      <p:sp>
        <p:nvSpPr>
          <p:cNvPr id="2364" name="Google Shape;2364;p47"/>
          <p:cNvSpPr txBox="1"/>
          <p:nvPr/>
        </p:nvSpPr>
        <p:spPr>
          <a:xfrm>
            <a:off x="4283455" y="7602969"/>
            <a:ext cx="643255" cy="895985"/>
          </a:xfrm>
          <a:prstGeom prst="rect">
            <a:avLst/>
          </a:prstGeom>
          <a:noFill/>
          <a:ln>
            <a:noFill/>
          </a:ln>
        </p:spPr>
        <p:txBody>
          <a:bodyPr spcFirstLastPara="1" wrap="square" lIns="0" tIns="8635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Maternas</a:t>
            </a:r>
            <a:endParaRPr sz="1200">
              <a:solidFill>
                <a:schemeClr val="dk1"/>
              </a:solidFill>
              <a:latin typeface="Arial"/>
              <a:ea typeface="Arial"/>
              <a:cs typeface="Arial"/>
              <a:sym typeface="Arial"/>
            </a:endParaRPr>
          </a:p>
          <a:p>
            <a:pPr marL="113029" marR="0" lvl="0" indent="0" algn="l" rtl="0">
              <a:lnSpc>
                <a:spcPct val="100000"/>
              </a:lnSpc>
              <a:spcBef>
                <a:spcPts val="765"/>
              </a:spcBef>
              <a:spcAft>
                <a:spcPts val="0"/>
              </a:spcAft>
              <a:buNone/>
            </a:pPr>
            <a:r>
              <a:rPr lang="es-ES" sz="1600" b="1">
                <a:solidFill>
                  <a:schemeClr val="dk1"/>
                </a:solidFill>
                <a:latin typeface="Arial"/>
                <a:ea typeface="Arial"/>
                <a:cs typeface="Arial"/>
                <a:sym typeface="Arial"/>
              </a:rPr>
              <a:t>3,4%</a:t>
            </a:r>
            <a:endParaRPr sz="1600">
              <a:solidFill>
                <a:schemeClr val="dk1"/>
              </a:solidFill>
              <a:latin typeface="Arial"/>
              <a:ea typeface="Arial"/>
              <a:cs typeface="Arial"/>
              <a:sym typeface="Arial"/>
            </a:endParaRPr>
          </a:p>
          <a:p>
            <a:pPr marL="98425" marR="0" lvl="0" indent="0" algn="l" rtl="0">
              <a:lnSpc>
                <a:spcPct val="100000"/>
              </a:lnSpc>
              <a:spcBef>
                <a:spcPts val="705"/>
              </a:spcBef>
              <a:spcAft>
                <a:spcPts val="0"/>
              </a:spcAft>
              <a:buNone/>
            </a:pPr>
            <a:r>
              <a:rPr lang="es-ES" sz="1200" b="1">
                <a:solidFill>
                  <a:schemeClr val="dk1"/>
                </a:solidFill>
                <a:latin typeface="Arial"/>
                <a:ea typeface="Arial"/>
                <a:cs typeface="Arial"/>
                <a:sym typeface="Arial"/>
              </a:rPr>
              <a:t>10 casos</a:t>
            </a:r>
            <a:endParaRPr sz="1200">
              <a:solidFill>
                <a:schemeClr val="dk1"/>
              </a:solidFill>
              <a:latin typeface="Arial"/>
              <a:ea typeface="Arial"/>
              <a:cs typeface="Arial"/>
              <a:sym typeface="Arial"/>
            </a:endParaRPr>
          </a:p>
        </p:txBody>
      </p:sp>
      <p:grpSp>
        <p:nvGrpSpPr>
          <p:cNvPr id="2365" name="Google Shape;2365;p47"/>
          <p:cNvGrpSpPr/>
          <p:nvPr/>
        </p:nvGrpSpPr>
        <p:grpSpPr>
          <a:xfrm>
            <a:off x="5121402" y="7885938"/>
            <a:ext cx="875030" cy="360045"/>
            <a:chOff x="5121402" y="7885938"/>
            <a:chExt cx="875030" cy="360045"/>
          </a:xfrm>
        </p:grpSpPr>
        <p:sp>
          <p:nvSpPr>
            <p:cNvPr id="2366" name="Google Shape;2366;p47"/>
            <p:cNvSpPr/>
            <p:nvPr/>
          </p:nvSpPr>
          <p:spPr>
            <a:xfrm>
              <a:off x="5121402" y="7885938"/>
              <a:ext cx="875030" cy="360045"/>
            </a:xfrm>
            <a:custGeom>
              <a:avLst/>
              <a:gdLst/>
              <a:ahLst/>
              <a:cxnLst/>
              <a:rect l="l" t="t" r="r" b="b"/>
              <a:pathLst>
                <a:path w="875029" h="360045" extrusionOk="0">
                  <a:moveTo>
                    <a:pt x="814832" y="0"/>
                  </a:moveTo>
                  <a:lnTo>
                    <a:pt x="59944" y="0"/>
                  </a:lnTo>
                  <a:lnTo>
                    <a:pt x="36593" y="4710"/>
                  </a:lnTo>
                  <a:lnTo>
                    <a:pt x="17541" y="17556"/>
                  </a:lnTo>
                  <a:lnTo>
                    <a:pt x="4704" y="36609"/>
                  </a:lnTo>
                  <a:lnTo>
                    <a:pt x="0" y="59943"/>
                  </a:lnTo>
                  <a:lnTo>
                    <a:pt x="0" y="299719"/>
                  </a:lnTo>
                  <a:lnTo>
                    <a:pt x="4704" y="323054"/>
                  </a:lnTo>
                  <a:lnTo>
                    <a:pt x="17541" y="342107"/>
                  </a:lnTo>
                  <a:lnTo>
                    <a:pt x="36593" y="354953"/>
                  </a:lnTo>
                  <a:lnTo>
                    <a:pt x="59944" y="359663"/>
                  </a:lnTo>
                  <a:lnTo>
                    <a:pt x="814832" y="359663"/>
                  </a:lnTo>
                  <a:lnTo>
                    <a:pt x="838182" y="354953"/>
                  </a:lnTo>
                  <a:lnTo>
                    <a:pt x="857234" y="342107"/>
                  </a:lnTo>
                  <a:lnTo>
                    <a:pt x="870071" y="323054"/>
                  </a:lnTo>
                  <a:lnTo>
                    <a:pt x="874776" y="299719"/>
                  </a:lnTo>
                  <a:lnTo>
                    <a:pt x="874776" y="59943"/>
                  </a:lnTo>
                  <a:lnTo>
                    <a:pt x="870071" y="36609"/>
                  </a:lnTo>
                  <a:lnTo>
                    <a:pt x="857234" y="17556"/>
                  </a:lnTo>
                  <a:lnTo>
                    <a:pt x="838182" y="4710"/>
                  </a:lnTo>
                  <a:lnTo>
                    <a:pt x="814832" y="0"/>
                  </a:lnTo>
                  <a:close/>
                </a:path>
              </a:pathLst>
            </a:custGeom>
            <a:solidFill>
              <a:srgbClr val="F9C09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7" name="Google Shape;2367;p47"/>
            <p:cNvSpPr/>
            <p:nvPr/>
          </p:nvSpPr>
          <p:spPr>
            <a:xfrm>
              <a:off x="5121402" y="7885938"/>
              <a:ext cx="875030" cy="360045"/>
            </a:xfrm>
            <a:custGeom>
              <a:avLst/>
              <a:gdLst/>
              <a:ahLst/>
              <a:cxnLst/>
              <a:rect l="l" t="t" r="r" b="b"/>
              <a:pathLst>
                <a:path w="875029" h="360045" extrusionOk="0">
                  <a:moveTo>
                    <a:pt x="0" y="59943"/>
                  </a:moveTo>
                  <a:lnTo>
                    <a:pt x="4704" y="36609"/>
                  </a:lnTo>
                  <a:lnTo>
                    <a:pt x="17541" y="17556"/>
                  </a:lnTo>
                  <a:lnTo>
                    <a:pt x="36593" y="4710"/>
                  </a:lnTo>
                  <a:lnTo>
                    <a:pt x="59944" y="0"/>
                  </a:lnTo>
                  <a:lnTo>
                    <a:pt x="814832" y="0"/>
                  </a:lnTo>
                  <a:lnTo>
                    <a:pt x="838182" y="4710"/>
                  </a:lnTo>
                  <a:lnTo>
                    <a:pt x="857234" y="17556"/>
                  </a:lnTo>
                  <a:lnTo>
                    <a:pt x="870071" y="36609"/>
                  </a:lnTo>
                  <a:lnTo>
                    <a:pt x="874776" y="59943"/>
                  </a:lnTo>
                  <a:lnTo>
                    <a:pt x="874776" y="299719"/>
                  </a:lnTo>
                  <a:lnTo>
                    <a:pt x="870071" y="323054"/>
                  </a:lnTo>
                  <a:lnTo>
                    <a:pt x="857234" y="342107"/>
                  </a:lnTo>
                  <a:lnTo>
                    <a:pt x="838182" y="354953"/>
                  </a:lnTo>
                  <a:lnTo>
                    <a:pt x="814832" y="359663"/>
                  </a:lnTo>
                  <a:lnTo>
                    <a:pt x="59944" y="359663"/>
                  </a:lnTo>
                  <a:lnTo>
                    <a:pt x="36593" y="354953"/>
                  </a:lnTo>
                  <a:lnTo>
                    <a:pt x="17541" y="342107"/>
                  </a:lnTo>
                  <a:lnTo>
                    <a:pt x="4704" y="323054"/>
                  </a:lnTo>
                  <a:lnTo>
                    <a:pt x="0" y="299719"/>
                  </a:lnTo>
                  <a:lnTo>
                    <a:pt x="0" y="59943"/>
                  </a:lnTo>
                  <a:close/>
                </a:path>
              </a:pathLst>
            </a:custGeom>
            <a:noFill/>
            <a:ln w="25400" cap="flat" cmpd="sng">
              <a:solidFill>
                <a:srgbClr val="F9C09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68" name="Google Shape;2368;p47"/>
          <p:cNvSpPr txBox="1"/>
          <p:nvPr/>
        </p:nvSpPr>
        <p:spPr>
          <a:xfrm>
            <a:off x="5268595" y="7574229"/>
            <a:ext cx="593725" cy="895985"/>
          </a:xfrm>
          <a:prstGeom prst="rect">
            <a:avLst/>
          </a:prstGeom>
          <a:noFill/>
          <a:ln>
            <a:noFill/>
          </a:ln>
        </p:spPr>
        <p:txBody>
          <a:bodyPr spcFirstLastPara="1" wrap="square" lIns="0" tIns="8635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Migrante</a:t>
            </a:r>
            <a:endParaRPr sz="1200">
              <a:solidFill>
                <a:schemeClr val="dk1"/>
              </a:solidFill>
              <a:latin typeface="Arial"/>
              <a:ea typeface="Arial"/>
              <a:cs typeface="Arial"/>
              <a:sym typeface="Arial"/>
            </a:endParaRPr>
          </a:p>
          <a:p>
            <a:pPr marL="99060" marR="0" lvl="0" indent="0" algn="l" rtl="0">
              <a:lnSpc>
                <a:spcPct val="100000"/>
              </a:lnSpc>
              <a:spcBef>
                <a:spcPts val="765"/>
              </a:spcBef>
              <a:spcAft>
                <a:spcPts val="0"/>
              </a:spcAft>
              <a:buNone/>
            </a:pPr>
            <a:r>
              <a:rPr lang="es-ES" sz="1600" b="1">
                <a:solidFill>
                  <a:schemeClr val="dk1"/>
                </a:solidFill>
                <a:latin typeface="Arial"/>
                <a:ea typeface="Arial"/>
                <a:cs typeface="Arial"/>
                <a:sym typeface="Arial"/>
              </a:rPr>
              <a:t>2,4%</a:t>
            </a:r>
            <a:endParaRPr sz="1600">
              <a:solidFill>
                <a:schemeClr val="dk1"/>
              </a:solidFill>
              <a:latin typeface="Arial"/>
              <a:ea typeface="Arial"/>
              <a:cs typeface="Arial"/>
              <a:sym typeface="Arial"/>
            </a:endParaRPr>
          </a:p>
          <a:p>
            <a:pPr marL="84455" marR="0" lvl="0" indent="0" algn="l" rtl="0">
              <a:lnSpc>
                <a:spcPct val="100000"/>
              </a:lnSpc>
              <a:spcBef>
                <a:spcPts val="705"/>
              </a:spcBef>
              <a:spcAft>
                <a:spcPts val="0"/>
              </a:spcAft>
              <a:buNone/>
            </a:pPr>
            <a:r>
              <a:rPr lang="es-ES" sz="1200" b="1">
                <a:solidFill>
                  <a:schemeClr val="dk1"/>
                </a:solidFill>
                <a:latin typeface="Arial"/>
                <a:ea typeface="Arial"/>
                <a:cs typeface="Arial"/>
                <a:sym typeface="Arial"/>
              </a:rPr>
              <a:t>7 casos</a:t>
            </a:r>
            <a:endParaRPr sz="1200">
              <a:solidFill>
                <a:schemeClr val="dk1"/>
              </a:solidFill>
              <a:latin typeface="Arial"/>
              <a:ea typeface="Arial"/>
              <a:cs typeface="Arial"/>
              <a:sym typeface="Arial"/>
            </a:endParaRPr>
          </a:p>
        </p:txBody>
      </p:sp>
      <p:grpSp>
        <p:nvGrpSpPr>
          <p:cNvPr id="2369" name="Google Shape;2369;p47"/>
          <p:cNvGrpSpPr/>
          <p:nvPr/>
        </p:nvGrpSpPr>
        <p:grpSpPr>
          <a:xfrm>
            <a:off x="5330316" y="6981712"/>
            <a:ext cx="1638727" cy="639638"/>
            <a:chOff x="5330316" y="6981712"/>
            <a:chExt cx="1638727" cy="639638"/>
          </a:xfrm>
        </p:grpSpPr>
        <p:pic>
          <p:nvPicPr>
            <p:cNvPr id="2370" name="Google Shape;2370;p47"/>
            <p:cNvPicPr preferRelativeResize="0"/>
            <p:nvPr/>
          </p:nvPicPr>
          <p:blipFill rotWithShape="1">
            <a:blip r:embed="rId8">
              <a:alphaModFix/>
            </a:blip>
            <a:srcRect/>
            <a:stretch/>
          </p:blipFill>
          <p:spPr>
            <a:xfrm>
              <a:off x="5330316" y="7055035"/>
              <a:ext cx="440055" cy="566315"/>
            </a:xfrm>
            <a:prstGeom prst="rect">
              <a:avLst/>
            </a:prstGeom>
            <a:noFill/>
            <a:ln>
              <a:noFill/>
            </a:ln>
          </p:spPr>
        </p:pic>
        <p:pic>
          <p:nvPicPr>
            <p:cNvPr id="2371" name="Google Shape;2371;p47"/>
            <p:cNvPicPr preferRelativeResize="0"/>
            <p:nvPr/>
          </p:nvPicPr>
          <p:blipFill rotWithShape="1">
            <a:blip r:embed="rId9">
              <a:alphaModFix/>
            </a:blip>
            <a:srcRect/>
            <a:stretch/>
          </p:blipFill>
          <p:spPr>
            <a:xfrm>
              <a:off x="6303472" y="6981712"/>
              <a:ext cx="665571" cy="567600"/>
            </a:xfrm>
            <a:prstGeom prst="rect">
              <a:avLst/>
            </a:prstGeom>
            <a:noFill/>
            <a:ln>
              <a:noFill/>
            </a:ln>
          </p:spPr>
        </p:pic>
      </p:grpSp>
      <p:grpSp>
        <p:nvGrpSpPr>
          <p:cNvPr id="2372" name="Google Shape;2372;p47"/>
          <p:cNvGrpSpPr/>
          <p:nvPr/>
        </p:nvGrpSpPr>
        <p:grpSpPr>
          <a:xfrm>
            <a:off x="6140958" y="7867650"/>
            <a:ext cx="913130" cy="360045"/>
            <a:chOff x="6140958" y="7867650"/>
            <a:chExt cx="913130" cy="360045"/>
          </a:xfrm>
        </p:grpSpPr>
        <p:sp>
          <p:nvSpPr>
            <p:cNvPr id="2373" name="Google Shape;2373;p47"/>
            <p:cNvSpPr/>
            <p:nvPr/>
          </p:nvSpPr>
          <p:spPr>
            <a:xfrm>
              <a:off x="6140958" y="7867650"/>
              <a:ext cx="913130" cy="360045"/>
            </a:xfrm>
            <a:custGeom>
              <a:avLst/>
              <a:gdLst/>
              <a:ahLst/>
              <a:cxnLst/>
              <a:rect l="l" t="t" r="r" b="b"/>
              <a:pathLst>
                <a:path w="913129" h="360045" extrusionOk="0">
                  <a:moveTo>
                    <a:pt x="852932" y="0"/>
                  </a:moveTo>
                  <a:lnTo>
                    <a:pt x="59943" y="0"/>
                  </a:lnTo>
                  <a:lnTo>
                    <a:pt x="36593" y="4710"/>
                  </a:lnTo>
                  <a:lnTo>
                    <a:pt x="17541" y="17556"/>
                  </a:lnTo>
                  <a:lnTo>
                    <a:pt x="4704" y="36609"/>
                  </a:lnTo>
                  <a:lnTo>
                    <a:pt x="0" y="59943"/>
                  </a:lnTo>
                  <a:lnTo>
                    <a:pt x="0" y="299719"/>
                  </a:lnTo>
                  <a:lnTo>
                    <a:pt x="4704" y="323054"/>
                  </a:lnTo>
                  <a:lnTo>
                    <a:pt x="17541" y="342107"/>
                  </a:lnTo>
                  <a:lnTo>
                    <a:pt x="36593" y="354953"/>
                  </a:lnTo>
                  <a:lnTo>
                    <a:pt x="59943" y="359663"/>
                  </a:lnTo>
                  <a:lnTo>
                    <a:pt x="852932" y="359663"/>
                  </a:lnTo>
                  <a:lnTo>
                    <a:pt x="876282" y="354953"/>
                  </a:lnTo>
                  <a:lnTo>
                    <a:pt x="895334" y="342107"/>
                  </a:lnTo>
                  <a:lnTo>
                    <a:pt x="908171" y="323054"/>
                  </a:lnTo>
                  <a:lnTo>
                    <a:pt x="912875" y="299719"/>
                  </a:lnTo>
                  <a:lnTo>
                    <a:pt x="912875" y="59943"/>
                  </a:lnTo>
                  <a:lnTo>
                    <a:pt x="908171" y="36609"/>
                  </a:lnTo>
                  <a:lnTo>
                    <a:pt x="895334" y="17556"/>
                  </a:lnTo>
                  <a:lnTo>
                    <a:pt x="876282" y="4710"/>
                  </a:lnTo>
                  <a:lnTo>
                    <a:pt x="852932" y="0"/>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4" name="Google Shape;2374;p47"/>
            <p:cNvSpPr/>
            <p:nvPr/>
          </p:nvSpPr>
          <p:spPr>
            <a:xfrm>
              <a:off x="6140958" y="7867650"/>
              <a:ext cx="913130" cy="360045"/>
            </a:xfrm>
            <a:custGeom>
              <a:avLst/>
              <a:gdLst/>
              <a:ahLst/>
              <a:cxnLst/>
              <a:rect l="l" t="t" r="r" b="b"/>
              <a:pathLst>
                <a:path w="913129" h="360045" extrusionOk="0">
                  <a:moveTo>
                    <a:pt x="0" y="59943"/>
                  </a:moveTo>
                  <a:lnTo>
                    <a:pt x="4704" y="36609"/>
                  </a:lnTo>
                  <a:lnTo>
                    <a:pt x="17541" y="17556"/>
                  </a:lnTo>
                  <a:lnTo>
                    <a:pt x="36593" y="4710"/>
                  </a:lnTo>
                  <a:lnTo>
                    <a:pt x="59943" y="0"/>
                  </a:lnTo>
                  <a:lnTo>
                    <a:pt x="852932" y="0"/>
                  </a:lnTo>
                  <a:lnTo>
                    <a:pt x="876282" y="4710"/>
                  </a:lnTo>
                  <a:lnTo>
                    <a:pt x="895334" y="17556"/>
                  </a:lnTo>
                  <a:lnTo>
                    <a:pt x="908171" y="36609"/>
                  </a:lnTo>
                  <a:lnTo>
                    <a:pt x="912875" y="59943"/>
                  </a:lnTo>
                  <a:lnTo>
                    <a:pt x="912875" y="299719"/>
                  </a:lnTo>
                  <a:lnTo>
                    <a:pt x="908171" y="323054"/>
                  </a:lnTo>
                  <a:lnTo>
                    <a:pt x="895334" y="342107"/>
                  </a:lnTo>
                  <a:lnTo>
                    <a:pt x="876282" y="354953"/>
                  </a:lnTo>
                  <a:lnTo>
                    <a:pt x="852932" y="359663"/>
                  </a:lnTo>
                  <a:lnTo>
                    <a:pt x="59943" y="359663"/>
                  </a:lnTo>
                  <a:lnTo>
                    <a:pt x="36593" y="354953"/>
                  </a:lnTo>
                  <a:lnTo>
                    <a:pt x="17541" y="342107"/>
                  </a:lnTo>
                  <a:lnTo>
                    <a:pt x="4704" y="323054"/>
                  </a:lnTo>
                  <a:lnTo>
                    <a:pt x="0" y="299719"/>
                  </a:lnTo>
                  <a:lnTo>
                    <a:pt x="0" y="59943"/>
                  </a:lnTo>
                  <a:close/>
                </a:path>
              </a:pathLst>
            </a:custGeom>
            <a:noFill/>
            <a:ln w="25400" cap="flat" cmpd="sng">
              <a:solidFill>
                <a:srgbClr val="D9959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75" name="Google Shape;2375;p47"/>
          <p:cNvSpPr txBox="1"/>
          <p:nvPr/>
        </p:nvSpPr>
        <p:spPr>
          <a:xfrm>
            <a:off x="6224142" y="7490841"/>
            <a:ext cx="805815" cy="953135"/>
          </a:xfrm>
          <a:prstGeom prst="rect">
            <a:avLst/>
          </a:prstGeom>
          <a:noFill/>
          <a:ln>
            <a:noFill/>
          </a:ln>
        </p:spPr>
        <p:txBody>
          <a:bodyPr spcFirstLastPara="1" wrap="square" lIns="0" tIns="12700" rIns="0" bIns="0" anchor="t" anchorCtr="0">
            <a:spAutoFit/>
          </a:bodyPr>
          <a:lstStyle/>
          <a:p>
            <a:pPr marL="12700" marR="5080" lvl="0" indent="0" algn="ctr" rtl="0">
              <a:lnSpc>
                <a:spcPct val="100000"/>
              </a:lnSpc>
              <a:spcBef>
                <a:spcPts val="0"/>
              </a:spcBef>
              <a:spcAft>
                <a:spcPts val="0"/>
              </a:spcAft>
              <a:buNone/>
            </a:pPr>
            <a:r>
              <a:rPr lang="es-ES" sz="1200" b="1" u="sng">
                <a:solidFill>
                  <a:schemeClr val="dk1"/>
                </a:solidFill>
                <a:latin typeface="Arial"/>
                <a:ea typeface="Arial"/>
                <a:cs typeface="Arial"/>
                <a:sym typeface="Arial"/>
              </a:rPr>
              <a:t>Privado de la </a:t>
            </a:r>
            <a:r>
              <a:rPr lang="es-ES" sz="1200" b="1">
                <a:solidFill>
                  <a:schemeClr val="dk1"/>
                </a:solidFill>
                <a:latin typeface="Arial"/>
                <a:ea typeface="Arial"/>
                <a:cs typeface="Arial"/>
                <a:sym typeface="Arial"/>
              </a:rPr>
              <a:t> </a:t>
            </a:r>
            <a:r>
              <a:rPr lang="es-ES" sz="1200" b="1" u="sng">
                <a:solidFill>
                  <a:schemeClr val="dk1"/>
                </a:solidFill>
                <a:latin typeface="Arial"/>
                <a:ea typeface="Arial"/>
                <a:cs typeface="Arial"/>
                <a:sym typeface="Arial"/>
              </a:rPr>
              <a:t>libertad</a:t>
            </a:r>
            <a:endParaRPr sz="1200">
              <a:solidFill>
                <a:schemeClr val="dk1"/>
              </a:solidFill>
              <a:latin typeface="Arial"/>
              <a:ea typeface="Arial"/>
              <a:cs typeface="Arial"/>
              <a:sym typeface="Arial"/>
            </a:endParaRPr>
          </a:p>
          <a:p>
            <a:pPr marL="0" marR="52705" lvl="0" indent="0" algn="ctr" rtl="0">
              <a:lnSpc>
                <a:spcPct val="100000"/>
              </a:lnSpc>
              <a:spcBef>
                <a:spcPts val="415"/>
              </a:spcBef>
              <a:spcAft>
                <a:spcPts val="0"/>
              </a:spcAft>
              <a:buNone/>
            </a:pPr>
            <a:r>
              <a:rPr lang="es-ES" sz="1600" b="1">
                <a:solidFill>
                  <a:schemeClr val="dk1"/>
                </a:solidFill>
                <a:latin typeface="Arial"/>
                <a:ea typeface="Arial"/>
                <a:cs typeface="Arial"/>
                <a:sym typeface="Arial"/>
              </a:rPr>
              <a:t>0,0%</a:t>
            </a:r>
            <a:endParaRPr sz="1600">
              <a:solidFill>
                <a:schemeClr val="dk1"/>
              </a:solidFill>
              <a:latin typeface="Arial"/>
              <a:ea typeface="Arial"/>
              <a:cs typeface="Arial"/>
              <a:sym typeface="Arial"/>
            </a:endParaRPr>
          </a:p>
          <a:p>
            <a:pPr marL="130175" marR="0" lvl="0" indent="0" algn="l" rtl="0">
              <a:lnSpc>
                <a:spcPct val="100000"/>
              </a:lnSpc>
              <a:spcBef>
                <a:spcPts val="645"/>
              </a:spcBef>
              <a:spcAft>
                <a:spcPts val="0"/>
              </a:spcAft>
              <a:buNone/>
            </a:pPr>
            <a:r>
              <a:rPr lang="es-ES" sz="1200" b="1">
                <a:solidFill>
                  <a:schemeClr val="dk1"/>
                </a:solidFill>
                <a:latin typeface="Arial"/>
                <a:ea typeface="Arial"/>
                <a:cs typeface="Arial"/>
                <a:sym typeface="Arial"/>
              </a:rPr>
              <a:t>0 caso</a:t>
            </a:r>
            <a:endParaRPr sz="1200">
              <a:solidFill>
                <a:schemeClr val="dk1"/>
              </a:solidFill>
              <a:latin typeface="Arial"/>
              <a:ea typeface="Arial"/>
              <a:cs typeface="Arial"/>
              <a:sym typeface="Arial"/>
            </a:endParaRPr>
          </a:p>
        </p:txBody>
      </p:sp>
      <p:sp>
        <p:nvSpPr>
          <p:cNvPr id="2376" name="Google Shape;2376;p47"/>
          <p:cNvSpPr txBox="1"/>
          <p:nvPr/>
        </p:nvSpPr>
        <p:spPr>
          <a:xfrm>
            <a:off x="854455" y="6203950"/>
            <a:ext cx="558101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2400" b="1">
                <a:solidFill>
                  <a:srgbClr val="C00000"/>
                </a:solidFill>
                <a:latin typeface="Arial"/>
                <a:ea typeface="Arial"/>
                <a:cs typeface="Arial"/>
                <a:sym typeface="Arial"/>
              </a:rPr>
              <a:t>Violencia No sexual: 287 Casos 48,1% del total</a:t>
            </a:r>
            <a:endParaRPr sz="2400">
              <a:solidFill>
                <a:schemeClr val="dk1"/>
              </a:solidFill>
              <a:latin typeface="Arial"/>
              <a:ea typeface="Arial"/>
              <a:cs typeface="Arial"/>
              <a:sym typeface="Arial"/>
            </a:endParaRPr>
          </a:p>
        </p:txBody>
      </p:sp>
      <p:sp>
        <p:nvSpPr>
          <p:cNvPr id="2377" name="Google Shape;2377;p47"/>
          <p:cNvSpPr txBox="1"/>
          <p:nvPr/>
        </p:nvSpPr>
        <p:spPr>
          <a:xfrm>
            <a:off x="741375" y="6578600"/>
            <a:ext cx="2630805" cy="2393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400" b="1">
                <a:solidFill>
                  <a:schemeClr val="dk1"/>
                </a:solidFill>
                <a:latin typeface="Arial"/>
                <a:ea typeface="Arial"/>
                <a:cs typeface="Arial"/>
                <a:sym typeface="Arial"/>
              </a:rPr>
              <a:t>Sexo	Etnia</a:t>
            </a:r>
            <a:endParaRPr sz="1400">
              <a:solidFill>
                <a:schemeClr val="dk1"/>
              </a:solidFill>
              <a:latin typeface="Arial"/>
              <a:ea typeface="Arial"/>
              <a:cs typeface="Arial"/>
              <a:sym typeface="Arial"/>
            </a:endParaRPr>
          </a:p>
        </p:txBody>
      </p:sp>
      <p:sp>
        <p:nvSpPr>
          <p:cNvPr id="2378" name="Google Shape;2378;p47"/>
          <p:cNvSpPr/>
          <p:nvPr/>
        </p:nvSpPr>
        <p:spPr>
          <a:xfrm>
            <a:off x="4363973" y="6791706"/>
            <a:ext cx="2722245" cy="233679"/>
          </a:xfrm>
          <a:custGeom>
            <a:avLst/>
            <a:gdLst/>
            <a:ahLst/>
            <a:cxnLst/>
            <a:rect l="l" t="t" r="r" b="b"/>
            <a:pathLst>
              <a:path w="2722245" h="233679" extrusionOk="0">
                <a:moveTo>
                  <a:pt x="2721864" y="0"/>
                </a:moveTo>
                <a:lnTo>
                  <a:pt x="2720345" y="45380"/>
                </a:lnTo>
                <a:lnTo>
                  <a:pt x="2716196" y="82438"/>
                </a:lnTo>
                <a:lnTo>
                  <a:pt x="2710023" y="107424"/>
                </a:lnTo>
                <a:lnTo>
                  <a:pt x="2702432" y="116586"/>
                </a:lnTo>
                <a:lnTo>
                  <a:pt x="1380363" y="116586"/>
                </a:lnTo>
                <a:lnTo>
                  <a:pt x="1372772" y="125747"/>
                </a:lnTo>
                <a:lnTo>
                  <a:pt x="1366599" y="150733"/>
                </a:lnTo>
                <a:lnTo>
                  <a:pt x="1362450" y="187791"/>
                </a:lnTo>
                <a:lnTo>
                  <a:pt x="1360931" y="233172"/>
                </a:lnTo>
                <a:lnTo>
                  <a:pt x="1359413" y="187791"/>
                </a:lnTo>
                <a:lnTo>
                  <a:pt x="1355264" y="150733"/>
                </a:lnTo>
                <a:lnTo>
                  <a:pt x="1349091" y="125747"/>
                </a:lnTo>
                <a:lnTo>
                  <a:pt x="1341501" y="116586"/>
                </a:lnTo>
                <a:lnTo>
                  <a:pt x="19430" y="116586"/>
                </a:lnTo>
                <a:lnTo>
                  <a:pt x="11840" y="107424"/>
                </a:lnTo>
                <a:lnTo>
                  <a:pt x="5667" y="82438"/>
                </a:lnTo>
                <a:lnTo>
                  <a:pt x="1518" y="45380"/>
                </a:lnTo>
                <a:lnTo>
                  <a:pt x="0" y="0"/>
                </a:lnTo>
              </a:path>
            </a:pathLst>
          </a:custGeom>
          <a:noFill/>
          <a:ln w="38100" cap="flat" cmpd="sng">
            <a:solidFill>
              <a:srgbClr val="0D0D0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9" name="Google Shape;2379;p47"/>
          <p:cNvSpPr txBox="1"/>
          <p:nvPr/>
        </p:nvSpPr>
        <p:spPr>
          <a:xfrm>
            <a:off x="4893309" y="6617334"/>
            <a:ext cx="1663700" cy="2393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400" b="1">
                <a:solidFill>
                  <a:schemeClr val="dk1"/>
                </a:solidFill>
                <a:latin typeface="Arial"/>
                <a:ea typeface="Arial"/>
                <a:cs typeface="Arial"/>
                <a:sym typeface="Arial"/>
              </a:rPr>
              <a:t>Poblaciones especiales</a:t>
            </a:r>
            <a:endParaRPr sz="1400">
              <a:solidFill>
                <a:schemeClr val="dk1"/>
              </a:solidFill>
              <a:latin typeface="Arial"/>
              <a:ea typeface="Arial"/>
              <a:cs typeface="Arial"/>
              <a:sym typeface="Arial"/>
            </a:endParaRPr>
          </a:p>
        </p:txBody>
      </p:sp>
      <p:sp>
        <p:nvSpPr>
          <p:cNvPr id="2380" name="Google Shape;2380;p47"/>
          <p:cNvSpPr txBox="1"/>
          <p:nvPr/>
        </p:nvSpPr>
        <p:spPr>
          <a:xfrm>
            <a:off x="137871" y="5191760"/>
            <a:ext cx="5999480" cy="283210"/>
          </a:xfrm>
          <a:prstGeom prst="rect">
            <a:avLst/>
          </a:prstGeom>
          <a:noFill/>
          <a:ln>
            <a:noFill/>
          </a:ln>
        </p:spPr>
        <p:txBody>
          <a:bodyPr spcFirstLastPara="1" wrap="square" lIns="0" tIns="12050" rIns="0" bIns="0" anchor="t" anchorCtr="0">
            <a:spAutoFit/>
          </a:bodyPr>
          <a:lstStyle/>
          <a:p>
            <a:pPr marL="12700" marR="0" lvl="0" indent="0" algn="l" rtl="0">
              <a:lnSpc>
                <a:spcPct val="119285"/>
              </a:lnSpc>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sz="700">
              <a:solidFill>
                <a:schemeClr val="dk1"/>
              </a:solidFill>
              <a:latin typeface="Arial"/>
              <a:ea typeface="Arial"/>
              <a:cs typeface="Arial"/>
              <a:sym typeface="Arial"/>
            </a:endParaRPr>
          </a:p>
          <a:p>
            <a:pPr marL="12700" marR="0" lvl="0" indent="0" algn="l" rtl="0">
              <a:lnSpc>
                <a:spcPct val="119500"/>
              </a:lnSpc>
              <a:spcBef>
                <a:spcPts val="0"/>
              </a:spcBef>
              <a:spcAft>
                <a:spcPts val="0"/>
              </a:spcAft>
              <a:buNone/>
            </a:pPr>
            <a:r>
              <a:rPr lang="es-ES" sz="700">
                <a:solidFill>
                  <a:schemeClr val="dk1"/>
                </a:solidFill>
                <a:latin typeface="Arial"/>
                <a:ea typeface="Arial"/>
                <a:cs typeface="Arial"/>
                <a:sym typeface="Arial"/>
              </a:rPr>
              <a:t>Figura 3. Mapa de calor de proporción de casos para violencia intrafamiliar y de genero y ataques con agentes químicos. Medellín, a Periodo epidemiológico 01 acumulado de 2.023</a:t>
            </a:r>
            <a:r>
              <a:rPr lang="es-ES" sz="1000">
                <a:solidFill>
                  <a:schemeClr val="dk1"/>
                </a:solidFill>
                <a:latin typeface="Arial"/>
                <a:ea typeface="Arial"/>
                <a:cs typeface="Arial"/>
                <a:sym typeface="Arial"/>
              </a:rPr>
              <a:t>.</a:t>
            </a:r>
            <a:endParaRPr sz="1000">
              <a:solidFill>
                <a:schemeClr val="dk1"/>
              </a:solidFill>
              <a:latin typeface="Arial"/>
              <a:ea typeface="Arial"/>
              <a:cs typeface="Arial"/>
              <a:sym typeface="Arial"/>
            </a:endParaRPr>
          </a:p>
        </p:txBody>
      </p:sp>
      <p:pic>
        <p:nvPicPr>
          <p:cNvPr id="2381" name="Google Shape;2381;p47"/>
          <p:cNvPicPr preferRelativeResize="0"/>
          <p:nvPr/>
        </p:nvPicPr>
        <p:blipFill rotWithShape="1">
          <a:blip r:embed="rId10">
            <a:alphaModFix/>
          </a:blip>
          <a:srcRect/>
          <a:stretch/>
        </p:blipFill>
        <p:spPr>
          <a:xfrm>
            <a:off x="33279" y="572784"/>
            <a:ext cx="7121860" cy="462710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85"/>
        <p:cNvGrpSpPr/>
        <p:nvPr/>
      </p:nvGrpSpPr>
      <p:grpSpPr>
        <a:xfrm>
          <a:off x="0" y="0"/>
          <a:ext cx="0" cy="0"/>
          <a:chOff x="0" y="0"/>
          <a:chExt cx="0" cy="0"/>
        </a:xfrm>
      </p:grpSpPr>
      <p:grpSp>
        <p:nvGrpSpPr>
          <p:cNvPr id="2386" name="Google Shape;2386;p48"/>
          <p:cNvGrpSpPr/>
          <p:nvPr/>
        </p:nvGrpSpPr>
        <p:grpSpPr>
          <a:xfrm>
            <a:off x="23622" y="4213097"/>
            <a:ext cx="7177405" cy="387604"/>
            <a:chOff x="23622" y="4213097"/>
            <a:chExt cx="7177405" cy="387604"/>
          </a:xfrm>
        </p:grpSpPr>
        <p:sp>
          <p:nvSpPr>
            <p:cNvPr id="2387" name="Google Shape;2387;p48"/>
            <p:cNvSpPr/>
            <p:nvPr/>
          </p:nvSpPr>
          <p:spPr>
            <a:xfrm>
              <a:off x="23622" y="4213097"/>
              <a:ext cx="7177405" cy="375285"/>
            </a:xfrm>
            <a:custGeom>
              <a:avLst/>
              <a:gdLst/>
              <a:ahLst/>
              <a:cxnLst/>
              <a:rect l="l" t="t" r="r" b="b"/>
              <a:pathLst>
                <a:path w="7177405" h="375285" extrusionOk="0">
                  <a:moveTo>
                    <a:pt x="0" y="374903"/>
                  </a:moveTo>
                  <a:lnTo>
                    <a:pt x="7177278" y="374903"/>
                  </a:lnTo>
                  <a:lnTo>
                    <a:pt x="7177278" y="0"/>
                  </a:lnTo>
                  <a:lnTo>
                    <a:pt x="0" y="0"/>
                  </a:lnTo>
                  <a:lnTo>
                    <a:pt x="0" y="374903"/>
                  </a:lnTo>
                  <a:close/>
                </a:path>
              </a:pathLst>
            </a:custGeom>
            <a:solidFill>
              <a:srgbClr val="DDD9C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8" name="Google Shape;2388;p48"/>
            <p:cNvSpPr/>
            <p:nvPr/>
          </p:nvSpPr>
          <p:spPr>
            <a:xfrm>
              <a:off x="23622" y="4575301"/>
              <a:ext cx="7177405" cy="25400"/>
            </a:xfrm>
            <a:custGeom>
              <a:avLst/>
              <a:gdLst/>
              <a:ahLst/>
              <a:cxnLst/>
              <a:rect l="l" t="t" r="r" b="b"/>
              <a:pathLst>
                <a:path w="7177405" h="25400" extrusionOk="0">
                  <a:moveTo>
                    <a:pt x="0" y="25400"/>
                  </a:moveTo>
                  <a:lnTo>
                    <a:pt x="7177278" y="25400"/>
                  </a:lnTo>
                  <a:lnTo>
                    <a:pt x="7177278" y="0"/>
                  </a:lnTo>
                  <a:lnTo>
                    <a:pt x="0" y="0"/>
                  </a:lnTo>
                  <a:lnTo>
                    <a:pt x="0" y="25400"/>
                  </a:lnTo>
                  <a:close/>
                </a:path>
              </a:pathLst>
            </a:custGeom>
            <a:solidFill>
              <a:srgbClr val="D9D9D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9" name="Google Shape;2389;p48"/>
            <p:cNvSpPr/>
            <p:nvPr/>
          </p:nvSpPr>
          <p:spPr>
            <a:xfrm>
              <a:off x="23622" y="4213097"/>
              <a:ext cx="7177405" cy="375285"/>
            </a:xfrm>
            <a:custGeom>
              <a:avLst/>
              <a:gdLst/>
              <a:ahLst/>
              <a:cxnLst/>
              <a:rect l="l" t="t" r="r" b="b"/>
              <a:pathLst>
                <a:path w="7177405" h="375285" extrusionOk="0">
                  <a:moveTo>
                    <a:pt x="7177278" y="0"/>
                  </a:moveTo>
                  <a:lnTo>
                    <a:pt x="0" y="0"/>
                  </a:lnTo>
                  <a:lnTo>
                    <a:pt x="0" y="374903"/>
                  </a:lnTo>
                </a:path>
              </a:pathLst>
            </a:custGeom>
            <a:noFill/>
            <a:ln w="25400"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0" name="Google Shape;2390;p48"/>
            <p:cNvSpPr/>
            <p:nvPr/>
          </p:nvSpPr>
          <p:spPr>
            <a:xfrm>
              <a:off x="300990" y="4248149"/>
              <a:ext cx="288290" cy="260985"/>
            </a:xfrm>
            <a:custGeom>
              <a:avLst/>
              <a:gdLst/>
              <a:ahLst/>
              <a:cxnLst/>
              <a:rect l="l" t="t" r="r" b="b"/>
              <a:pathLst>
                <a:path w="288290" h="260985" extrusionOk="0">
                  <a:moveTo>
                    <a:pt x="144018" y="0"/>
                  </a:moveTo>
                  <a:lnTo>
                    <a:pt x="98496" y="6638"/>
                  </a:lnTo>
                  <a:lnTo>
                    <a:pt x="58962" y="25127"/>
                  </a:lnTo>
                  <a:lnTo>
                    <a:pt x="27786" y="53327"/>
                  </a:lnTo>
                  <a:lnTo>
                    <a:pt x="7342" y="89099"/>
                  </a:lnTo>
                  <a:lnTo>
                    <a:pt x="0" y="130301"/>
                  </a:lnTo>
                  <a:lnTo>
                    <a:pt x="7342" y="171504"/>
                  </a:lnTo>
                  <a:lnTo>
                    <a:pt x="27786" y="207276"/>
                  </a:lnTo>
                  <a:lnTo>
                    <a:pt x="58962" y="235476"/>
                  </a:lnTo>
                  <a:lnTo>
                    <a:pt x="98496" y="253965"/>
                  </a:lnTo>
                  <a:lnTo>
                    <a:pt x="144018" y="260603"/>
                  </a:lnTo>
                  <a:lnTo>
                    <a:pt x="189539" y="253965"/>
                  </a:lnTo>
                  <a:lnTo>
                    <a:pt x="229073" y="235476"/>
                  </a:lnTo>
                  <a:lnTo>
                    <a:pt x="260249" y="207276"/>
                  </a:lnTo>
                  <a:lnTo>
                    <a:pt x="280693" y="171504"/>
                  </a:lnTo>
                  <a:lnTo>
                    <a:pt x="288036" y="130301"/>
                  </a:lnTo>
                  <a:lnTo>
                    <a:pt x="280693" y="89099"/>
                  </a:lnTo>
                  <a:lnTo>
                    <a:pt x="260249" y="53327"/>
                  </a:lnTo>
                  <a:lnTo>
                    <a:pt x="229073" y="25127"/>
                  </a:lnTo>
                  <a:lnTo>
                    <a:pt x="189539" y="6638"/>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1" name="Google Shape;2391;p48"/>
            <p:cNvSpPr/>
            <p:nvPr/>
          </p:nvSpPr>
          <p:spPr>
            <a:xfrm>
              <a:off x="300990" y="4248149"/>
              <a:ext cx="288290" cy="260985"/>
            </a:xfrm>
            <a:custGeom>
              <a:avLst/>
              <a:gdLst/>
              <a:ahLst/>
              <a:cxnLst/>
              <a:rect l="l" t="t" r="r" b="b"/>
              <a:pathLst>
                <a:path w="288290" h="260985" extrusionOk="0">
                  <a:moveTo>
                    <a:pt x="0" y="130301"/>
                  </a:moveTo>
                  <a:lnTo>
                    <a:pt x="7342" y="89099"/>
                  </a:lnTo>
                  <a:lnTo>
                    <a:pt x="27786" y="53327"/>
                  </a:lnTo>
                  <a:lnTo>
                    <a:pt x="58962" y="25127"/>
                  </a:lnTo>
                  <a:lnTo>
                    <a:pt x="98496" y="6638"/>
                  </a:lnTo>
                  <a:lnTo>
                    <a:pt x="144018" y="0"/>
                  </a:lnTo>
                  <a:lnTo>
                    <a:pt x="189539" y="6638"/>
                  </a:lnTo>
                  <a:lnTo>
                    <a:pt x="229073" y="25127"/>
                  </a:lnTo>
                  <a:lnTo>
                    <a:pt x="260249" y="53327"/>
                  </a:lnTo>
                  <a:lnTo>
                    <a:pt x="280693" y="89099"/>
                  </a:lnTo>
                  <a:lnTo>
                    <a:pt x="288036" y="130301"/>
                  </a:lnTo>
                  <a:lnTo>
                    <a:pt x="280693" y="171504"/>
                  </a:lnTo>
                  <a:lnTo>
                    <a:pt x="260249" y="207276"/>
                  </a:lnTo>
                  <a:lnTo>
                    <a:pt x="229073" y="235476"/>
                  </a:lnTo>
                  <a:lnTo>
                    <a:pt x="189539" y="253965"/>
                  </a:lnTo>
                  <a:lnTo>
                    <a:pt x="144018" y="260603"/>
                  </a:lnTo>
                  <a:lnTo>
                    <a:pt x="98496" y="253965"/>
                  </a:lnTo>
                  <a:lnTo>
                    <a:pt x="58962" y="235476"/>
                  </a:lnTo>
                  <a:lnTo>
                    <a:pt x="27786" y="207276"/>
                  </a:lnTo>
                  <a:lnTo>
                    <a:pt x="7342" y="171504"/>
                  </a:lnTo>
                  <a:lnTo>
                    <a:pt x="0" y="130301"/>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2" name="Google Shape;2392;p48"/>
            <p:cNvSpPr/>
            <p:nvPr/>
          </p:nvSpPr>
          <p:spPr>
            <a:xfrm>
              <a:off x="589026" y="4377689"/>
              <a:ext cx="648335" cy="0"/>
            </a:xfrm>
            <a:custGeom>
              <a:avLst/>
              <a:gdLst/>
              <a:ahLst/>
              <a:cxnLst/>
              <a:rect l="l" t="t" r="r" b="b"/>
              <a:pathLst>
                <a:path w="648335" h="120000" extrusionOk="0">
                  <a:moveTo>
                    <a:pt x="0" y="0"/>
                  </a:moveTo>
                  <a:lnTo>
                    <a:pt x="648068"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93" name="Google Shape;2393;p48"/>
          <p:cNvSpPr txBox="1"/>
          <p:nvPr/>
        </p:nvSpPr>
        <p:spPr>
          <a:xfrm>
            <a:off x="36321" y="4277359"/>
            <a:ext cx="7164705" cy="208279"/>
          </a:xfrm>
          <a:prstGeom prst="rect">
            <a:avLst/>
          </a:prstGeom>
          <a:noFill/>
          <a:ln>
            <a:noFill/>
          </a:ln>
        </p:spPr>
        <p:txBody>
          <a:bodyPr spcFirstLastPara="1" wrap="square" lIns="0" tIns="12700" rIns="0" bIns="0" anchor="t" anchorCtr="0">
            <a:spAutoFit/>
          </a:bodyPr>
          <a:lstStyle/>
          <a:p>
            <a:pPr marL="1209675"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Modalidades de violencia</a:t>
            </a:r>
            <a:endParaRPr sz="1200">
              <a:solidFill>
                <a:schemeClr val="dk1"/>
              </a:solidFill>
              <a:latin typeface="Arial"/>
              <a:ea typeface="Arial"/>
              <a:cs typeface="Arial"/>
              <a:sym typeface="Arial"/>
            </a:endParaRPr>
          </a:p>
        </p:txBody>
      </p:sp>
      <p:pic>
        <p:nvPicPr>
          <p:cNvPr id="2394" name="Google Shape;2394;p48"/>
          <p:cNvPicPr preferRelativeResize="0"/>
          <p:nvPr/>
        </p:nvPicPr>
        <p:blipFill rotWithShape="1">
          <a:blip r:embed="rId3">
            <a:alphaModFix/>
          </a:blip>
          <a:srcRect/>
          <a:stretch/>
        </p:blipFill>
        <p:spPr>
          <a:xfrm>
            <a:off x="76405" y="5215815"/>
            <a:ext cx="657840" cy="658799"/>
          </a:xfrm>
          <a:prstGeom prst="rect">
            <a:avLst/>
          </a:prstGeom>
          <a:noFill/>
          <a:ln>
            <a:noFill/>
          </a:ln>
        </p:spPr>
      </p:pic>
      <p:grpSp>
        <p:nvGrpSpPr>
          <p:cNvPr id="2395" name="Google Shape;2395;p48"/>
          <p:cNvGrpSpPr/>
          <p:nvPr/>
        </p:nvGrpSpPr>
        <p:grpSpPr>
          <a:xfrm>
            <a:off x="828294" y="5357621"/>
            <a:ext cx="1508760" cy="370840"/>
            <a:chOff x="828294" y="5357621"/>
            <a:chExt cx="1508760" cy="370840"/>
          </a:xfrm>
        </p:grpSpPr>
        <p:sp>
          <p:nvSpPr>
            <p:cNvPr id="2396" name="Google Shape;2396;p48"/>
            <p:cNvSpPr/>
            <p:nvPr/>
          </p:nvSpPr>
          <p:spPr>
            <a:xfrm>
              <a:off x="828294" y="5357621"/>
              <a:ext cx="1508760" cy="370840"/>
            </a:xfrm>
            <a:custGeom>
              <a:avLst/>
              <a:gdLst/>
              <a:ahLst/>
              <a:cxnLst/>
              <a:rect l="l" t="t" r="r" b="b"/>
              <a:pathLst>
                <a:path w="1508760" h="370839" extrusionOk="0">
                  <a:moveTo>
                    <a:pt x="1447038" y="0"/>
                  </a:moveTo>
                  <a:lnTo>
                    <a:pt x="61721" y="0"/>
                  </a:lnTo>
                  <a:lnTo>
                    <a:pt x="37697" y="4857"/>
                  </a:lnTo>
                  <a:lnTo>
                    <a:pt x="18078" y="18097"/>
                  </a:lnTo>
                  <a:lnTo>
                    <a:pt x="4850" y="37719"/>
                  </a:lnTo>
                  <a:lnTo>
                    <a:pt x="0" y="61722"/>
                  </a:lnTo>
                  <a:lnTo>
                    <a:pt x="0" y="308610"/>
                  </a:lnTo>
                  <a:lnTo>
                    <a:pt x="4850" y="332612"/>
                  </a:lnTo>
                  <a:lnTo>
                    <a:pt x="18078" y="352234"/>
                  </a:lnTo>
                  <a:lnTo>
                    <a:pt x="37697" y="365474"/>
                  </a:lnTo>
                  <a:lnTo>
                    <a:pt x="61721" y="370331"/>
                  </a:lnTo>
                  <a:lnTo>
                    <a:pt x="1447038" y="370331"/>
                  </a:lnTo>
                  <a:lnTo>
                    <a:pt x="1471041" y="365474"/>
                  </a:lnTo>
                  <a:lnTo>
                    <a:pt x="1490662" y="352234"/>
                  </a:lnTo>
                  <a:lnTo>
                    <a:pt x="1503902" y="332613"/>
                  </a:lnTo>
                  <a:lnTo>
                    <a:pt x="1508760" y="308610"/>
                  </a:lnTo>
                  <a:lnTo>
                    <a:pt x="1508760" y="61722"/>
                  </a:lnTo>
                  <a:lnTo>
                    <a:pt x="1503902" y="37719"/>
                  </a:lnTo>
                  <a:lnTo>
                    <a:pt x="1490662" y="18097"/>
                  </a:lnTo>
                  <a:lnTo>
                    <a:pt x="1471041" y="4857"/>
                  </a:lnTo>
                  <a:lnTo>
                    <a:pt x="1447038" y="0"/>
                  </a:lnTo>
                  <a:close/>
                </a:path>
              </a:pathLst>
            </a:custGeom>
            <a:solidFill>
              <a:srgbClr val="92CD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7" name="Google Shape;2397;p48"/>
            <p:cNvSpPr/>
            <p:nvPr/>
          </p:nvSpPr>
          <p:spPr>
            <a:xfrm>
              <a:off x="828294" y="5357621"/>
              <a:ext cx="1508760" cy="370840"/>
            </a:xfrm>
            <a:custGeom>
              <a:avLst/>
              <a:gdLst/>
              <a:ahLst/>
              <a:cxnLst/>
              <a:rect l="l" t="t" r="r" b="b"/>
              <a:pathLst>
                <a:path w="1508760" h="370839" extrusionOk="0">
                  <a:moveTo>
                    <a:pt x="0" y="61722"/>
                  </a:moveTo>
                  <a:lnTo>
                    <a:pt x="4850" y="37719"/>
                  </a:lnTo>
                  <a:lnTo>
                    <a:pt x="18078" y="18097"/>
                  </a:lnTo>
                  <a:lnTo>
                    <a:pt x="37697" y="4857"/>
                  </a:lnTo>
                  <a:lnTo>
                    <a:pt x="61721" y="0"/>
                  </a:lnTo>
                  <a:lnTo>
                    <a:pt x="1447038" y="0"/>
                  </a:lnTo>
                  <a:lnTo>
                    <a:pt x="1471041" y="4857"/>
                  </a:lnTo>
                  <a:lnTo>
                    <a:pt x="1490662" y="18097"/>
                  </a:lnTo>
                  <a:lnTo>
                    <a:pt x="1503902" y="37719"/>
                  </a:lnTo>
                  <a:lnTo>
                    <a:pt x="1508760" y="61722"/>
                  </a:lnTo>
                  <a:lnTo>
                    <a:pt x="1508760" y="308610"/>
                  </a:lnTo>
                  <a:lnTo>
                    <a:pt x="1503902" y="332613"/>
                  </a:lnTo>
                  <a:lnTo>
                    <a:pt x="1490662" y="352234"/>
                  </a:lnTo>
                  <a:lnTo>
                    <a:pt x="1471041" y="365474"/>
                  </a:lnTo>
                  <a:lnTo>
                    <a:pt x="1447038" y="370331"/>
                  </a:lnTo>
                  <a:lnTo>
                    <a:pt x="61721" y="370331"/>
                  </a:lnTo>
                  <a:lnTo>
                    <a:pt x="37697" y="365474"/>
                  </a:lnTo>
                  <a:lnTo>
                    <a:pt x="18078" y="352234"/>
                  </a:lnTo>
                  <a:lnTo>
                    <a:pt x="4850" y="332612"/>
                  </a:lnTo>
                  <a:lnTo>
                    <a:pt x="0" y="308610"/>
                  </a:lnTo>
                  <a:lnTo>
                    <a:pt x="0" y="61722"/>
                  </a:lnTo>
                  <a:close/>
                </a:path>
              </a:pathLst>
            </a:custGeom>
            <a:noFill/>
            <a:ln w="25400" cap="flat" cmpd="sng">
              <a:solidFill>
                <a:srgbClr val="92CDD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98" name="Google Shape;2398;p48"/>
          <p:cNvSpPr txBox="1"/>
          <p:nvPr/>
        </p:nvSpPr>
        <p:spPr>
          <a:xfrm>
            <a:off x="1362836" y="5419470"/>
            <a:ext cx="439420" cy="23939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400" b="1">
                <a:solidFill>
                  <a:schemeClr val="dk1"/>
                </a:solidFill>
                <a:latin typeface="Arial"/>
                <a:ea typeface="Arial"/>
                <a:cs typeface="Arial"/>
                <a:sym typeface="Arial"/>
              </a:rPr>
              <a:t>81,8%</a:t>
            </a:r>
            <a:endParaRPr sz="1400">
              <a:solidFill>
                <a:schemeClr val="dk1"/>
              </a:solidFill>
              <a:latin typeface="Arial"/>
              <a:ea typeface="Arial"/>
              <a:cs typeface="Arial"/>
              <a:sym typeface="Arial"/>
            </a:endParaRPr>
          </a:p>
        </p:txBody>
      </p:sp>
      <p:sp>
        <p:nvSpPr>
          <p:cNvPr id="2399" name="Google Shape;2399;p48"/>
          <p:cNvSpPr txBox="1"/>
          <p:nvPr/>
        </p:nvSpPr>
        <p:spPr>
          <a:xfrm>
            <a:off x="1338452" y="5080761"/>
            <a:ext cx="38163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Física</a:t>
            </a:r>
            <a:endParaRPr sz="1200">
              <a:solidFill>
                <a:schemeClr val="dk1"/>
              </a:solidFill>
              <a:latin typeface="Arial"/>
              <a:ea typeface="Arial"/>
              <a:cs typeface="Arial"/>
              <a:sym typeface="Arial"/>
            </a:endParaRPr>
          </a:p>
        </p:txBody>
      </p:sp>
      <p:grpSp>
        <p:nvGrpSpPr>
          <p:cNvPr id="2400" name="Google Shape;2400;p48"/>
          <p:cNvGrpSpPr/>
          <p:nvPr/>
        </p:nvGrpSpPr>
        <p:grpSpPr>
          <a:xfrm>
            <a:off x="3239261" y="5296661"/>
            <a:ext cx="1391920" cy="431800"/>
            <a:chOff x="3239261" y="5296661"/>
            <a:chExt cx="1391920" cy="431800"/>
          </a:xfrm>
        </p:grpSpPr>
        <p:sp>
          <p:nvSpPr>
            <p:cNvPr id="2401" name="Google Shape;2401;p48"/>
            <p:cNvSpPr/>
            <p:nvPr/>
          </p:nvSpPr>
          <p:spPr>
            <a:xfrm>
              <a:off x="3239261" y="5296661"/>
              <a:ext cx="1391920" cy="431800"/>
            </a:xfrm>
            <a:custGeom>
              <a:avLst/>
              <a:gdLst/>
              <a:ahLst/>
              <a:cxnLst/>
              <a:rect l="l" t="t" r="r" b="b"/>
              <a:pathLst>
                <a:path w="1391920" h="431800" extrusionOk="0">
                  <a:moveTo>
                    <a:pt x="1319529" y="0"/>
                  </a:moveTo>
                  <a:lnTo>
                    <a:pt x="71882" y="0"/>
                  </a:lnTo>
                  <a:lnTo>
                    <a:pt x="43880" y="5641"/>
                  </a:lnTo>
                  <a:lnTo>
                    <a:pt x="21034" y="21034"/>
                  </a:lnTo>
                  <a:lnTo>
                    <a:pt x="5641" y="43880"/>
                  </a:lnTo>
                  <a:lnTo>
                    <a:pt x="0" y="71882"/>
                  </a:lnTo>
                  <a:lnTo>
                    <a:pt x="0" y="359410"/>
                  </a:lnTo>
                  <a:lnTo>
                    <a:pt x="5641" y="387411"/>
                  </a:lnTo>
                  <a:lnTo>
                    <a:pt x="21034" y="410257"/>
                  </a:lnTo>
                  <a:lnTo>
                    <a:pt x="43880" y="425650"/>
                  </a:lnTo>
                  <a:lnTo>
                    <a:pt x="71882" y="431291"/>
                  </a:lnTo>
                  <a:lnTo>
                    <a:pt x="1319529" y="431291"/>
                  </a:lnTo>
                  <a:lnTo>
                    <a:pt x="1347531" y="425650"/>
                  </a:lnTo>
                  <a:lnTo>
                    <a:pt x="1370377" y="410257"/>
                  </a:lnTo>
                  <a:lnTo>
                    <a:pt x="1385770" y="387411"/>
                  </a:lnTo>
                  <a:lnTo>
                    <a:pt x="1391412" y="359410"/>
                  </a:lnTo>
                  <a:lnTo>
                    <a:pt x="1391412" y="71882"/>
                  </a:lnTo>
                  <a:lnTo>
                    <a:pt x="1385770" y="43880"/>
                  </a:lnTo>
                  <a:lnTo>
                    <a:pt x="1370377" y="21034"/>
                  </a:lnTo>
                  <a:lnTo>
                    <a:pt x="1347531" y="5641"/>
                  </a:lnTo>
                  <a:lnTo>
                    <a:pt x="1319529" y="0"/>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2" name="Google Shape;2402;p48"/>
            <p:cNvSpPr/>
            <p:nvPr/>
          </p:nvSpPr>
          <p:spPr>
            <a:xfrm>
              <a:off x="3239261" y="5296661"/>
              <a:ext cx="1391920" cy="431800"/>
            </a:xfrm>
            <a:custGeom>
              <a:avLst/>
              <a:gdLst/>
              <a:ahLst/>
              <a:cxnLst/>
              <a:rect l="l" t="t" r="r" b="b"/>
              <a:pathLst>
                <a:path w="1391920" h="431800" extrusionOk="0">
                  <a:moveTo>
                    <a:pt x="0" y="71882"/>
                  </a:moveTo>
                  <a:lnTo>
                    <a:pt x="5641" y="43880"/>
                  </a:lnTo>
                  <a:lnTo>
                    <a:pt x="21034" y="21034"/>
                  </a:lnTo>
                  <a:lnTo>
                    <a:pt x="43880" y="5641"/>
                  </a:lnTo>
                  <a:lnTo>
                    <a:pt x="71882" y="0"/>
                  </a:lnTo>
                  <a:lnTo>
                    <a:pt x="1319529" y="0"/>
                  </a:lnTo>
                  <a:lnTo>
                    <a:pt x="1347531" y="5641"/>
                  </a:lnTo>
                  <a:lnTo>
                    <a:pt x="1370377" y="21034"/>
                  </a:lnTo>
                  <a:lnTo>
                    <a:pt x="1385770" y="43880"/>
                  </a:lnTo>
                  <a:lnTo>
                    <a:pt x="1391412" y="71882"/>
                  </a:lnTo>
                  <a:lnTo>
                    <a:pt x="1391412" y="359410"/>
                  </a:lnTo>
                  <a:lnTo>
                    <a:pt x="1385770" y="387411"/>
                  </a:lnTo>
                  <a:lnTo>
                    <a:pt x="1370377" y="410257"/>
                  </a:lnTo>
                  <a:lnTo>
                    <a:pt x="1347531" y="425650"/>
                  </a:lnTo>
                  <a:lnTo>
                    <a:pt x="1319529" y="431291"/>
                  </a:lnTo>
                  <a:lnTo>
                    <a:pt x="71882" y="431291"/>
                  </a:lnTo>
                  <a:lnTo>
                    <a:pt x="43880" y="425650"/>
                  </a:lnTo>
                  <a:lnTo>
                    <a:pt x="21034" y="410257"/>
                  </a:lnTo>
                  <a:lnTo>
                    <a:pt x="5641" y="387411"/>
                  </a:lnTo>
                  <a:lnTo>
                    <a:pt x="0" y="359410"/>
                  </a:lnTo>
                  <a:lnTo>
                    <a:pt x="0" y="71882"/>
                  </a:lnTo>
                  <a:close/>
                </a:path>
              </a:pathLst>
            </a:custGeom>
            <a:noFill/>
            <a:ln w="25400" cap="flat" cmpd="sng">
              <a:solidFill>
                <a:srgbClr val="D9959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03" name="Google Shape;2403;p48"/>
          <p:cNvSpPr txBox="1"/>
          <p:nvPr/>
        </p:nvSpPr>
        <p:spPr>
          <a:xfrm>
            <a:off x="3715258" y="5388686"/>
            <a:ext cx="439420" cy="240029"/>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400" b="1">
                <a:solidFill>
                  <a:schemeClr val="dk1"/>
                </a:solidFill>
                <a:latin typeface="Arial"/>
                <a:ea typeface="Arial"/>
                <a:cs typeface="Arial"/>
                <a:sym typeface="Arial"/>
              </a:rPr>
              <a:t>10,5%</a:t>
            </a:r>
            <a:endParaRPr sz="1400">
              <a:solidFill>
                <a:schemeClr val="dk1"/>
              </a:solidFill>
              <a:latin typeface="Arial"/>
              <a:ea typeface="Arial"/>
              <a:cs typeface="Arial"/>
              <a:sym typeface="Arial"/>
            </a:endParaRPr>
          </a:p>
        </p:txBody>
      </p:sp>
      <p:sp>
        <p:nvSpPr>
          <p:cNvPr id="2404" name="Google Shape;2404;p48"/>
          <p:cNvSpPr txBox="1"/>
          <p:nvPr/>
        </p:nvSpPr>
        <p:spPr>
          <a:xfrm>
            <a:off x="3565397" y="5038725"/>
            <a:ext cx="72263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Psicológica</a:t>
            </a:r>
            <a:endParaRPr sz="1200">
              <a:solidFill>
                <a:schemeClr val="dk1"/>
              </a:solidFill>
              <a:latin typeface="Arial"/>
              <a:ea typeface="Arial"/>
              <a:cs typeface="Arial"/>
              <a:sym typeface="Arial"/>
            </a:endParaRPr>
          </a:p>
        </p:txBody>
      </p:sp>
      <p:pic>
        <p:nvPicPr>
          <p:cNvPr id="2405" name="Google Shape;2405;p48"/>
          <p:cNvPicPr preferRelativeResize="0"/>
          <p:nvPr/>
        </p:nvPicPr>
        <p:blipFill rotWithShape="1">
          <a:blip r:embed="rId4">
            <a:alphaModFix/>
          </a:blip>
          <a:srcRect/>
          <a:stretch/>
        </p:blipFill>
        <p:spPr>
          <a:xfrm>
            <a:off x="2405505" y="5137462"/>
            <a:ext cx="685046" cy="700014"/>
          </a:xfrm>
          <a:prstGeom prst="rect">
            <a:avLst/>
          </a:prstGeom>
          <a:noFill/>
          <a:ln>
            <a:noFill/>
          </a:ln>
        </p:spPr>
      </p:pic>
      <p:pic>
        <p:nvPicPr>
          <p:cNvPr id="2406" name="Google Shape;2406;p48"/>
          <p:cNvPicPr preferRelativeResize="0"/>
          <p:nvPr/>
        </p:nvPicPr>
        <p:blipFill rotWithShape="1">
          <a:blip r:embed="rId5">
            <a:alphaModFix/>
          </a:blip>
          <a:srcRect/>
          <a:stretch/>
        </p:blipFill>
        <p:spPr>
          <a:xfrm>
            <a:off x="4826311" y="5133444"/>
            <a:ext cx="441640" cy="708245"/>
          </a:xfrm>
          <a:prstGeom prst="rect">
            <a:avLst/>
          </a:prstGeom>
          <a:noFill/>
          <a:ln>
            <a:noFill/>
          </a:ln>
        </p:spPr>
      </p:pic>
      <p:grpSp>
        <p:nvGrpSpPr>
          <p:cNvPr id="2407" name="Google Shape;2407;p48"/>
          <p:cNvGrpSpPr/>
          <p:nvPr/>
        </p:nvGrpSpPr>
        <p:grpSpPr>
          <a:xfrm>
            <a:off x="5436870" y="5383529"/>
            <a:ext cx="1485900" cy="292735"/>
            <a:chOff x="5436870" y="5383529"/>
            <a:chExt cx="1485900" cy="292735"/>
          </a:xfrm>
        </p:grpSpPr>
        <p:sp>
          <p:nvSpPr>
            <p:cNvPr id="2408" name="Google Shape;2408;p48"/>
            <p:cNvSpPr/>
            <p:nvPr/>
          </p:nvSpPr>
          <p:spPr>
            <a:xfrm>
              <a:off x="5436870" y="5383529"/>
              <a:ext cx="1485900" cy="292735"/>
            </a:xfrm>
            <a:custGeom>
              <a:avLst/>
              <a:gdLst/>
              <a:ahLst/>
              <a:cxnLst/>
              <a:rect l="l" t="t" r="r" b="b"/>
              <a:pathLst>
                <a:path w="1485900" h="292735" extrusionOk="0">
                  <a:moveTo>
                    <a:pt x="1437131" y="0"/>
                  </a:moveTo>
                  <a:lnTo>
                    <a:pt x="48767" y="0"/>
                  </a:lnTo>
                  <a:lnTo>
                    <a:pt x="29789" y="3833"/>
                  </a:lnTo>
                  <a:lnTo>
                    <a:pt x="14287" y="14287"/>
                  </a:lnTo>
                  <a:lnTo>
                    <a:pt x="3833" y="29789"/>
                  </a:lnTo>
                  <a:lnTo>
                    <a:pt x="0" y="48768"/>
                  </a:lnTo>
                  <a:lnTo>
                    <a:pt x="0" y="243840"/>
                  </a:lnTo>
                  <a:lnTo>
                    <a:pt x="3833" y="262818"/>
                  </a:lnTo>
                  <a:lnTo>
                    <a:pt x="14287" y="278320"/>
                  </a:lnTo>
                  <a:lnTo>
                    <a:pt x="29789" y="288774"/>
                  </a:lnTo>
                  <a:lnTo>
                    <a:pt x="48767" y="292608"/>
                  </a:lnTo>
                  <a:lnTo>
                    <a:pt x="1437131" y="292608"/>
                  </a:lnTo>
                  <a:lnTo>
                    <a:pt x="1456110" y="288774"/>
                  </a:lnTo>
                  <a:lnTo>
                    <a:pt x="1471612" y="278320"/>
                  </a:lnTo>
                  <a:lnTo>
                    <a:pt x="1482066" y="262818"/>
                  </a:lnTo>
                  <a:lnTo>
                    <a:pt x="1485900" y="243840"/>
                  </a:lnTo>
                  <a:lnTo>
                    <a:pt x="1485900" y="48768"/>
                  </a:lnTo>
                  <a:lnTo>
                    <a:pt x="1482066" y="29789"/>
                  </a:lnTo>
                  <a:lnTo>
                    <a:pt x="1471612" y="14287"/>
                  </a:lnTo>
                  <a:lnTo>
                    <a:pt x="1456110" y="3833"/>
                  </a:lnTo>
                  <a:lnTo>
                    <a:pt x="1437131" y="0"/>
                  </a:lnTo>
                  <a:close/>
                </a:path>
              </a:pathLst>
            </a:custGeom>
            <a:solidFill>
              <a:srgbClr val="B3A1C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9" name="Google Shape;2409;p48"/>
            <p:cNvSpPr/>
            <p:nvPr/>
          </p:nvSpPr>
          <p:spPr>
            <a:xfrm>
              <a:off x="5436870" y="5383529"/>
              <a:ext cx="1485900" cy="292735"/>
            </a:xfrm>
            <a:custGeom>
              <a:avLst/>
              <a:gdLst/>
              <a:ahLst/>
              <a:cxnLst/>
              <a:rect l="l" t="t" r="r" b="b"/>
              <a:pathLst>
                <a:path w="1485900" h="292735" extrusionOk="0">
                  <a:moveTo>
                    <a:pt x="0" y="48768"/>
                  </a:moveTo>
                  <a:lnTo>
                    <a:pt x="3833" y="29789"/>
                  </a:lnTo>
                  <a:lnTo>
                    <a:pt x="14287" y="14287"/>
                  </a:lnTo>
                  <a:lnTo>
                    <a:pt x="29789" y="3833"/>
                  </a:lnTo>
                  <a:lnTo>
                    <a:pt x="48767" y="0"/>
                  </a:lnTo>
                  <a:lnTo>
                    <a:pt x="1437131" y="0"/>
                  </a:lnTo>
                  <a:lnTo>
                    <a:pt x="1456110" y="3833"/>
                  </a:lnTo>
                  <a:lnTo>
                    <a:pt x="1471612" y="14287"/>
                  </a:lnTo>
                  <a:lnTo>
                    <a:pt x="1482066" y="29789"/>
                  </a:lnTo>
                  <a:lnTo>
                    <a:pt x="1485900" y="48768"/>
                  </a:lnTo>
                  <a:lnTo>
                    <a:pt x="1485900" y="243840"/>
                  </a:lnTo>
                  <a:lnTo>
                    <a:pt x="1482066" y="262818"/>
                  </a:lnTo>
                  <a:lnTo>
                    <a:pt x="1471612" y="278320"/>
                  </a:lnTo>
                  <a:lnTo>
                    <a:pt x="1456110" y="288774"/>
                  </a:lnTo>
                  <a:lnTo>
                    <a:pt x="1437131" y="292608"/>
                  </a:lnTo>
                  <a:lnTo>
                    <a:pt x="48767" y="292608"/>
                  </a:lnTo>
                  <a:lnTo>
                    <a:pt x="29789" y="288774"/>
                  </a:lnTo>
                  <a:lnTo>
                    <a:pt x="14287" y="278320"/>
                  </a:lnTo>
                  <a:lnTo>
                    <a:pt x="3833" y="262818"/>
                  </a:lnTo>
                  <a:lnTo>
                    <a:pt x="0" y="243840"/>
                  </a:lnTo>
                  <a:lnTo>
                    <a:pt x="0" y="48768"/>
                  </a:lnTo>
                  <a:close/>
                </a:path>
              </a:pathLst>
            </a:custGeom>
            <a:noFill/>
            <a:ln w="25400" cap="flat" cmpd="sng">
              <a:solidFill>
                <a:srgbClr val="B3A1C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10" name="Google Shape;2410;p48"/>
          <p:cNvSpPr txBox="1"/>
          <p:nvPr/>
        </p:nvSpPr>
        <p:spPr>
          <a:xfrm>
            <a:off x="5999734" y="5405069"/>
            <a:ext cx="359410" cy="240029"/>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400" b="1">
                <a:solidFill>
                  <a:schemeClr val="dk1"/>
                </a:solidFill>
                <a:latin typeface="Arial"/>
                <a:ea typeface="Arial"/>
                <a:cs typeface="Arial"/>
                <a:sym typeface="Arial"/>
              </a:rPr>
              <a:t>7,7%</a:t>
            </a:r>
            <a:endParaRPr sz="1400">
              <a:solidFill>
                <a:schemeClr val="dk1"/>
              </a:solidFill>
              <a:latin typeface="Arial"/>
              <a:ea typeface="Arial"/>
              <a:cs typeface="Arial"/>
              <a:sym typeface="Arial"/>
            </a:endParaRPr>
          </a:p>
        </p:txBody>
      </p:sp>
      <p:sp>
        <p:nvSpPr>
          <p:cNvPr id="2411" name="Google Shape;2411;p48"/>
          <p:cNvSpPr txBox="1"/>
          <p:nvPr/>
        </p:nvSpPr>
        <p:spPr>
          <a:xfrm>
            <a:off x="5376417" y="5139690"/>
            <a:ext cx="146494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Negligencia y abandono</a:t>
            </a:r>
            <a:endParaRPr sz="1200">
              <a:solidFill>
                <a:schemeClr val="dk1"/>
              </a:solidFill>
              <a:latin typeface="Arial"/>
              <a:ea typeface="Arial"/>
              <a:cs typeface="Arial"/>
              <a:sym typeface="Arial"/>
            </a:endParaRPr>
          </a:p>
        </p:txBody>
      </p:sp>
      <p:sp>
        <p:nvSpPr>
          <p:cNvPr id="2412" name="Google Shape;2412;p48"/>
          <p:cNvSpPr txBox="1"/>
          <p:nvPr/>
        </p:nvSpPr>
        <p:spPr>
          <a:xfrm>
            <a:off x="222910" y="7039482"/>
            <a:ext cx="6685280" cy="1549400"/>
          </a:xfrm>
          <a:prstGeom prst="rect">
            <a:avLst/>
          </a:prstGeom>
          <a:noFill/>
          <a:ln>
            <a:noFill/>
          </a:ln>
        </p:spPr>
        <p:txBody>
          <a:bodyPr spcFirstLastPara="1" wrap="square" lIns="0" tIns="12050" rIns="0" bIns="0" anchor="t" anchorCtr="0">
            <a:spAutoFit/>
          </a:bodyPr>
          <a:lstStyle/>
          <a:p>
            <a:pPr marL="12700" marR="5080" lvl="0" indent="0" algn="just" rtl="0">
              <a:lnSpc>
                <a:spcPct val="100000"/>
              </a:lnSpc>
              <a:spcBef>
                <a:spcPts val="0"/>
              </a:spcBef>
              <a:spcAft>
                <a:spcPts val="0"/>
              </a:spcAft>
              <a:buNone/>
            </a:pPr>
            <a:r>
              <a:rPr lang="es-ES" sz="1000">
                <a:solidFill>
                  <a:schemeClr val="dk1"/>
                </a:solidFill>
                <a:latin typeface="Arial"/>
                <a:ea typeface="Arial"/>
                <a:cs typeface="Arial"/>
                <a:sym typeface="Arial"/>
              </a:rPr>
              <a:t>Las violencias de género e intrafamiliar y ataques con agentes químicos, es uno de los eventos considerados de interés en salud pública en  Colombia. En Medellín durante el periodo reportado las violencias con modalidad no sexual, ocuparon el segundo lugar, las violencias no  sexuales equivalen a un 48,1% del total de violencias reportadas, el primer lugar lo ocupan las violencias físicas, situación que se ha  consolidado durante los últimos periodos, dando lugar a acciones de promoción de la importancia de la consulta a los servicios médicos por  otras violencias como las psicológicas y por negligencia y abandono, las cuales parecen no cobrar la misma importancia con porcentajes  significativamente menores (10,5% y 7,7% respectivamente), la relación hombre mujer, es aproximadamente de un hombre por cada 5 mujeres,  se presenta en todos los cursos de vida, desde la primera infancia, siendo los adultos los mas afectados (27-59 años), seguido por los jóvenes.  Cabe resaltar que el 3,4% de las víctimas son maternas. Las personas mayores de 18 años padecen más violencia física y psicológica, mientras  que los menores de 18 años sufren más violencia por negligencia y abandono; en mas del 44% de cada una de las violencias no sexuales el  agresor es familiar de la víctima.</a:t>
            </a:r>
            <a:endParaRPr sz="1000">
              <a:solidFill>
                <a:schemeClr val="dk1"/>
              </a:solidFill>
              <a:latin typeface="Arial"/>
              <a:ea typeface="Arial"/>
              <a:cs typeface="Arial"/>
              <a:sym typeface="Arial"/>
            </a:endParaRPr>
          </a:p>
        </p:txBody>
      </p:sp>
      <p:grpSp>
        <p:nvGrpSpPr>
          <p:cNvPr id="2413" name="Google Shape;2413;p48"/>
          <p:cNvGrpSpPr/>
          <p:nvPr/>
        </p:nvGrpSpPr>
        <p:grpSpPr>
          <a:xfrm>
            <a:off x="9906" y="6372605"/>
            <a:ext cx="7191375" cy="395224"/>
            <a:chOff x="9906" y="6372605"/>
            <a:chExt cx="7191375" cy="395224"/>
          </a:xfrm>
        </p:grpSpPr>
        <p:sp>
          <p:nvSpPr>
            <p:cNvPr id="2414" name="Google Shape;2414;p48"/>
            <p:cNvSpPr/>
            <p:nvPr/>
          </p:nvSpPr>
          <p:spPr>
            <a:xfrm>
              <a:off x="9906" y="6372605"/>
              <a:ext cx="7191375" cy="382905"/>
            </a:xfrm>
            <a:custGeom>
              <a:avLst/>
              <a:gdLst/>
              <a:ahLst/>
              <a:cxnLst/>
              <a:rect l="l" t="t" r="r" b="b"/>
              <a:pathLst>
                <a:path w="7191375" h="382904" extrusionOk="0">
                  <a:moveTo>
                    <a:pt x="0" y="382524"/>
                  </a:moveTo>
                  <a:lnTo>
                    <a:pt x="7190994" y="382524"/>
                  </a:lnTo>
                  <a:lnTo>
                    <a:pt x="7190994" y="0"/>
                  </a:lnTo>
                  <a:lnTo>
                    <a:pt x="0" y="0"/>
                  </a:lnTo>
                  <a:lnTo>
                    <a:pt x="0" y="382524"/>
                  </a:lnTo>
                  <a:close/>
                </a:path>
              </a:pathLst>
            </a:custGeom>
            <a:solidFill>
              <a:srgbClr val="DDD9C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5" name="Google Shape;2415;p48"/>
            <p:cNvSpPr/>
            <p:nvPr/>
          </p:nvSpPr>
          <p:spPr>
            <a:xfrm>
              <a:off x="9906" y="6742429"/>
              <a:ext cx="7191375" cy="25400"/>
            </a:xfrm>
            <a:custGeom>
              <a:avLst/>
              <a:gdLst/>
              <a:ahLst/>
              <a:cxnLst/>
              <a:rect l="l" t="t" r="r" b="b"/>
              <a:pathLst>
                <a:path w="7191375" h="25400" extrusionOk="0">
                  <a:moveTo>
                    <a:pt x="0" y="25400"/>
                  </a:moveTo>
                  <a:lnTo>
                    <a:pt x="7190994" y="25400"/>
                  </a:lnTo>
                  <a:lnTo>
                    <a:pt x="7190994" y="0"/>
                  </a:lnTo>
                  <a:lnTo>
                    <a:pt x="0" y="0"/>
                  </a:lnTo>
                  <a:lnTo>
                    <a:pt x="0" y="25400"/>
                  </a:lnTo>
                  <a:close/>
                </a:path>
              </a:pathLst>
            </a:custGeom>
            <a:solidFill>
              <a:srgbClr val="D9D9D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6" name="Google Shape;2416;p48"/>
            <p:cNvSpPr/>
            <p:nvPr/>
          </p:nvSpPr>
          <p:spPr>
            <a:xfrm>
              <a:off x="9906" y="6372605"/>
              <a:ext cx="7191375" cy="382905"/>
            </a:xfrm>
            <a:custGeom>
              <a:avLst/>
              <a:gdLst/>
              <a:ahLst/>
              <a:cxnLst/>
              <a:rect l="l" t="t" r="r" b="b"/>
              <a:pathLst>
                <a:path w="7191375" h="382904" extrusionOk="0">
                  <a:moveTo>
                    <a:pt x="7190994" y="0"/>
                  </a:moveTo>
                  <a:lnTo>
                    <a:pt x="0" y="0"/>
                  </a:lnTo>
                  <a:lnTo>
                    <a:pt x="0" y="382524"/>
                  </a:lnTo>
                </a:path>
              </a:pathLst>
            </a:custGeom>
            <a:noFill/>
            <a:ln w="25400"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7" name="Google Shape;2417;p48"/>
            <p:cNvSpPr/>
            <p:nvPr/>
          </p:nvSpPr>
          <p:spPr>
            <a:xfrm>
              <a:off x="201930" y="6421373"/>
              <a:ext cx="288290" cy="262255"/>
            </a:xfrm>
            <a:custGeom>
              <a:avLst/>
              <a:gdLst/>
              <a:ahLst/>
              <a:cxnLst/>
              <a:rect l="l" t="t" r="r" b="b"/>
              <a:pathLst>
                <a:path w="288290" h="262254" extrusionOk="0">
                  <a:moveTo>
                    <a:pt x="144017" y="0"/>
                  </a:moveTo>
                  <a:lnTo>
                    <a:pt x="98496" y="6681"/>
                  </a:lnTo>
                  <a:lnTo>
                    <a:pt x="58962" y="25286"/>
                  </a:lnTo>
                  <a:lnTo>
                    <a:pt x="27786" y="53656"/>
                  </a:lnTo>
                  <a:lnTo>
                    <a:pt x="7342" y="89635"/>
                  </a:lnTo>
                  <a:lnTo>
                    <a:pt x="0" y="131063"/>
                  </a:lnTo>
                  <a:lnTo>
                    <a:pt x="7342" y="172492"/>
                  </a:lnTo>
                  <a:lnTo>
                    <a:pt x="27786" y="208471"/>
                  </a:lnTo>
                  <a:lnTo>
                    <a:pt x="58962" y="236841"/>
                  </a:lnTo>
                  <a:lnTo>
                    <a:pt x="98496" y="255446"/>
                  </a:lnTo>
                  <a:lnTo>
                    <a:pt x="144017" y="262127"/>
                  </a:lnTo>
                  <a:lnTo>
                    <a:pt x="189539" y="255446"/>
                  </a:lnTo>
                  <a:lnTo>
                    <a:pt x="229073" y="236841"/>
                  </a:lnTo>
                  <a:lnTo>
                    <a:pt x="260249" y="208471"/>
                  </a:lnTo>
                  <a:lnTo>
                    <a:pt x="280693" y="172492"/>
                  </a:lnTo>
                  <a:lnTo>
                    <a:pt x="288036" y="131063"/>
                  </a:lnTo>
                  <a:lnTo>
                    <a:pt x="280693" y="89635"/>
                  </a:lnTo>
                  <a:lnTo>
                    <a:pt x="260249" y="53656"/>
                  </a:lnTo>
                  <a:lnTo>
                    <a:pt x="229073" y="25286"/>
                  </a:lnTo>
                  <a:lnTo>
                    <a:pt x="189539" y="6681"/>
                  </a:lnTo>
                  <a:lnTo>
                    <a:pt x="144017"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8" name="Google Shape;2418;p48"/>
            <p:cNvSpPr/>
            <p:nvPr/>
          </p:nvSpPr>
          <p:spPr>
            <a:xfrm>
              <a:off x="201930" y="6421373"/>
              <a:ext cx="288290" cy="262255"/>
            </a:xfrm>
            <a:custGeom>
              <a:avLst/>
              <a:gdLst/>
              <a:ahLst/>
              <a:cxnLst/>
              <a:rect l="l" t="t" r="r" b="b"/>
              <a:pathLst>
                <a:path w="288290" h="262254" extrusionOk="0">
                  <a:moveTo>
                    <a:pt x="0" y="131063"/>
                  </a:moveTo>
                  <a:lnTo>
                    <a:pt x="7342" y="89635"/>
                  </a:lnTo>
                  <a:lnTo>
                    <a:pt x="27786" y="53656"/>
                  </a:lnTo>
                  <a:lnTo>
                    <a:pt x="58962" y="25286"/>
                  </a:lnTo>
                  <a:lnTo>
                    <a:pt x="98496" y="6681"/>
                  </a:lnTo>
                  <a:lnTo>
                    <a:pt x="144017" y="0"/>
                  </a:lnTo>
                  <a:lnTo>
                    <a:pt x="189539" y="6681"/>
                  </a:lnTo>
                  <a:lnTo>
                    <a:pt x="229073" y="25286"/>
                  </a:lnTo>
                  <a:lnTo>
                    <a:pt x="260249" y="53656"/>
                  </a:lnTo>
                  <a:lnTo>
                    <a:pt x="280693" y="89635"/>
                  </a:lnTo>
                  <a:lnTo>
                    <a:pt x="288036" y="131063"/>
                  </a:lnTo>
                  <a:lnTo>
                    <a:pt x="280693" y="172492"/>
                  </a:lnTo>
                  <a:lnTo>
                    <a:pt x="260249" y="208471"/>
                  </a:lnTo>
                  <a:lnTo>
                    <a:pt x="229073" y="236841"/>
                  </a:lnTo>
                  <a:lnTo>
                    <a:pt x="189539" y="255446"/>
                  </a:lnTo>
                  <a:lnTo>
                    <a:pt x="144017" y="262127"/>
                  </a:lnTo>
                  <a:lnTo>
                    <a:pt x="98496" y="255446"/>
                  </a:lnTo>
                  <a:lnTo>
                    <a:pt x="58962" y="236841"/>
                  </a:lnTo>
                  <a:lnTo>
                    <a:pt x="27786" y="208471"/>
                  </a:lnTo>
                  <a:lnTo>
                    <a:pt x="7342" y="172492"/>
                  </a:lnTo>
                  <a:lnTo>
                    <a:pt x="0" y="131063"/>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9" name="Google Shape;2419;p48"/>
            <p:cNvSpPr/>
            <p:nvPr/>
          </p:nvSpPr>
          <p:spPr>
            <a:xfrm>
              <a:off x="489965" y="6552437"/>
              <a:ext cx="648335" cy="0"/>
            </a:xfrm>
            <a:custGeom>
              <a:avLst/>
              <a:gdLst/>
              <a:ahLst/>
              <a:cxnLst/>
              <a:rect l="l" t="t" r="r" b="b"/>
              <a:pathLst>
                <a:path w="648335" h="120000" extrusionOk="0">
                  <a:moveTo>
                    <a:pt x="0" y="0"/>
                  </a:moveTo>
                  <a:lnTo>
                    <a:pt x="648068"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20" name="Google Shape;2420;p48"/>
          <p:cNvSpPr txBox="1"/>
          <p:nvPr/>
        </p:nvSpPr>
        <p:spPr>
          <a:xfrm>
            <a:off x="22605" y="6452361"/>
            <a:ext cx="7178675" cy="208279"/>
          </a:xfrm>
          <a:prstGeom prst="rect">
            <a:avLst/>
          </a:prstGeom>
          <a:noFill/>
          <a:ln>
            <a:noFill/>
          </a:ln>
        </p:spPr>
        <p:txBody>
          <a:bodyPr spcFirstLastPara="1" wrap="square" lIns="0" tIns="12700" rIns="0" bIns="0" anchor="t" anchorCtr="0">
            <a:spAutoFit/>
          </a:bodyPr>
          <a:lstStyle/>
          <a:p>
            <a:pPr marL="1125220"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Consideraciones Finales</a:t>
            </a:r>
            <a:endParaRPr sz="1200">
              <a:solidFill>
                <a:schemeClr val="dk1"/>
              </a:solidFill>
              <a:latin typeface="Arial"/>
              <a:ea typeface="Arial"/>
              <a:cs typeface="Arial"/>
              <a:sym typeface="Arial"/>
            </a:endParaRPr>
          </a:p>
        </p:txBody>
      </p:sp>
      <p:sp>
        <p:nvSpPr>
          <p:cNvPr id="2421" name="Google Shape;2421;p48"/>
          <p:cNvSpPr txBox="1"/>
          <p:nvPr/>
        </p:nvSpPr>
        <p:spPr>
          <a:xfrm>
            <a:off x="1558544" y="3757041"/>
            <a:ext cx="2812415" cy="282575"/>
          </a:xfrm>
          <a:prstGeom prst="rect">
            <a:avLst/>
          </a:prstGeom>
          <a:noFill/>
          <a:ln>
            <a:noFill/>
          </a:ln>
        </p:spPr>
        <p:txBody>
          <a:bodyPr spcFirstLastPara="1" wrap="square" lIns="0" tIns="12050" rIns="0" bIns="0" anchor="t" anchorCtr="0">
            <a:spAutoFit/>
          </a:bodyPr>
          <a:lstStyle/>
          <a:p>
            <a:pPr marL="12700" marR="0" lvl="0" indent="0" algn="l" rtl="0">
              <a:lnSpc>
                <a:spcPct val="119285"/>
              </a:lnSpc>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sz="700">
              <a:solidFill>
                <a:schemeClr val="dk1"/>
              </a:solidFill>
              <a:latin typeface="Arial"/>
              <a:ea typeface="Arial"/>
              <a:cs typeface="Arial"/>
              <a:sym typeface="Arial"/>
            </a:endParaRPr>
          </a:p>
          <a:p>
            <a:pPr marL="12700" marR="0" lvl="0" indent="0" algn="l" rtl="0">
              <a:lnSpc>
                <a:spcPct val="119500"/>
              </a:lnSpc>
              <a:spcBef>
                <a:spcPts val="0"/>
              </a:spcBef>
              <a:spcAft>
                <a:spcPts val="0"/>
              </a:spcAft>
              <a:buNone/>
            </a:pPr>
            <a:r>
              <a:rPr lang="es-ES" sz="700">
                <a:solidFill>
                  <a:schemeClr val="dk1"/>
                </a:solidFill>
                <a:latin typeface="Arial"/>
                <a:ea typeface="Arial"/>
                <a:cs typeface="Arial"/>
                <a:sym typeface="Arial"/>
              </a:rPr>
              <a:t>Figura 4. Curso de vida de los casos de violencia. Periodo epidemiológico 01 2 023</a:t>
            </a:r>
            <a:r>
              <a:rPr lang="es-ES" sz="1000">
                <a:solidFill>
                  <a:schemeClr val="dk1"/>
                </a:solidFill>
                <a:latin typeface="Arial"/>
                <a:ea typeface="Arial"/>
                <a:cs typeface="Arial"/>
                <a:sym typeface="Arial"/>
              </a:rPr>
              <a:t>.</a:t>
            </a:r>
            <a:endParaRPr sz="1000">
              <a:solidFill>
                <a:schemeClr val="dk1"/>
              </a:solidFill>
              <a:latin typeface="Arial"/>
              <a:ea typeface="Arial"/>
              <a:cs typeface="Arial"/>
              <a:sym typeface="Arial"/>
            </a:endParaRPr>
          </a:p>
        </p:txBody>
      </p:sp>
      <p:pic>
        <p:nvPicPr>
          <p:cNvPr id="2422" name="Google Shape;2422;p48"/>
          <p:cNvPicPr preferRelativeResize="0"/>
          <p:nvPr/>
        </p:nvPicPr>
        <p:blipFill rotWithShape="1">
          <a:blip r:embed="rId6">
            <a:alphaModFix/>
          </a:blip>
          <a:srcRect/>
          <a:stretch/>
        </p:blipFill>
        <p:spPr>
          <a:xfrm>
            <a:off x="3955796" y="96745"/>
            <a:ext cx="742049" cy="637859"/>
          </a:xfrm>
          <a:prstGeom prst="rect">
            <a:avLst/>
          </a:prstGeom>
          <a:noFill/>
          <a:ln>
            <a:noFill/>
          </a:ln>
        </p:spPr>
      </p:pic>
      <p:grpSp>
        <p:nvGrpSpPr>
          <p:cNvPr id="2423" name="Google Shape;2423;p48"/>
          <p:cNvGrpSpPr/>
          <p:nvPr/>
        </p:nvGrpSpPr>
        <p:grpSpPr>
          <a:xfrm>
            <a:off x="3527297" y="945641"/>
            <a:ext cx="1690370" cy="360045"/>
            <a:chOff x="3527297" y="945641"/>
            <a:chExt cx="1690370" cy="360045"/>
          </a:xfrm>
        </p:grpSpPr>
        <p:sp>
          <p:nvSpPr>
            <p:cNvPr id="2424" name="Google Shape;2424;p48"/>
            <p:cNvSpPr/>
            <p:nvPr/>
          </p:nvSpPr>
          <p:spPr>
            <a:xfrm>
              <a:off x="3527297" y="945641"/>
              <a:ext cx="1690370" cy="360045"/>
            </a:xfrm>
            <a:custGeom>
              <a:avLst/>
              <a:gdLst/>
              <a:ahLst/>
              <a:cxnLst/>
              <a:rect l="l" t="t" r="r" b="b"/>
              <a:pathLst>
                <a:path w="1690370" h="360044" extrusionOk="0">
                  <a:moveTo>
                    <a:pt x="1630172" y="0"/>
                  </a:moveTo>
                  <a:lnTo>
                    <a:pt x="59943" y="0"/>
                  </a:lnTo>
                  <a:lnTo>
                    <a:pt x="36593" y="4704"/>
                  </a:lnTo>
                  <a:lnTo>
                    <a:pt x="17541" y="17541"/>
                  </a:lnTo>
                  <a:lnTo>
                    <a:pt x="4704" y="36593"/>
                  </a:lnTo>
                  <a:lnTo>
                    <a:pt x="0" y="59943"/>
                  </a:lnTo>
                  <a:lnTo>
                    <a:pt x="0" y="299719"/>
                  </a:lnTo>
                  <a:lnTo>
                    <a:pt x="4704" y="323070"/>
                  </a:lnTo>
                  <a:lnTo>
                    <a:pt x="17541" y="342122"/>
                  </a:lnTo>
                  <a:lnTo>
                    <a:pt x="36593" y="354959"/>
                  </a:lnTo>
                  <a:lnTo>
                    <a:pt x="59943" y="359663"/>
                  </a:lnTo>
                  <a:lnTo>
                    <a:pt x="1630172" y="359663"/>
                  </a:lnTo>
                  <a:lnTo>
                    <a:pt x="1653522" y="354959"/>
                  </a:lnTo>
                  <a:lnTo>
                    <a:pt x="1672574" y="342122"/>
                  </a:lnTo>
                  <a:lnTo>
                    <a:pt x="1685411" y="323070"/>
                  </a:lnTo>
                  <a:lnTo>
                    <a:pt x="1690115" y="299719"/>
                  </a:lnTo>
                  <a:lnTo>
                    <a:pt x="1690115" y="59943"/>
                  </a:lnTo>
                  <a:lnTo>
                    <a:pt x="1685411" y="36593"/>
                  </a:lnTo>
                  <a:lnTo>
                    <a:pt x="1672574" y="17541"/>
                  </a:lnTo>
                  <a:lnTo>
                    <a:pt x="1653522" y="4704"/>
                  </a:lnTo>
                  <a:lnTo>
                    <a:pt x="1630172" y="0"/>
                  </a:lnTo>
                  <a:close/>
                </a:path>
              </a:pathLst>
            </a:custGeom>
            <a:solidFill>
              <a:srgbClr val="92D05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5" name="Google Shape;2425;p48"/>
            <p:cNvSpPr/>
            <p:nvPr/>
          </p:nvSpPr>
          <p:spPr>
            <a:xfrm>
              <a:off x="3527297" y="945641"/>
              <a:ext cx="1690370" cy="360045"/>
            </a:xfrm>
            <a:custGeom>
              <a:avLst/>
              <a:gdLst/>
              <a:ahLst/>
              <a:cxnLst/>
              <a:rect l="l" t="t" r="r" b="b"/>
              <a:pathLst>
                <a:path w="1690370" h="360044" extrusionOk="0">
                  <a:moveTo>
                    <a:pt x="0" y="59943"/>
                  </a:moveTo>
                  <a:lnTo>
                    <a:pt x="4704" y="36593"/>
                  </a:lnTo>
                  <a:lnTo>
                    <a:pt x="17541" y="17541"/>
                  </a:lnTo>
                  <a:lnTo>
                    <a:pt x="36593" y="4704"/>
                  </a:lnTo>
                  <a:lnTo>
                    <a:pt x="59943" y="0"/>
                  </a:lnTo>
                  <a:lnTo>
                    <a:pt x="1630172" y="0"/>
                  </a:lnTo>
                  <a:lnTo>
                    <a:pt x="1653522" y="4704"/>
                  </a:lnTo>
                  <a:lnTo>
                    <a:pt x="1672574" y="17541"/>
                  </a:lnTo>
                  <a:lnTo>
                    <a:pt x="1685411" y="36593"/>
                  </a:lnTo>
                  <a:lnTo>
                    <a:pt x="1690115" y="59943"/>
                  </a:lnTo>
                  <a:lnTo>
                    <a:pt x="1690115" y="299719"/>
                  </a:lnTo>
                  <a:lnTo>
                    <a:pt x="1685411" y="323070"/>
                  </a:lnTo>
                  <a:lnTo>
                    <a:pt x="1672574" y="342122"/>
                  </a:lnTo>
                  <a:lnTo>
                    <a:pt x="1653522" y="354959"/>
                  </a:lnTo>
                  <a:lnTo>
                    <a:pt x="1630172" y="359663"/>
                  </a:lnTo>
                  <a:lnTo>
                    <a:pt x="59943" y="359663"/>
                  </a:lnTo>
                  <a:lnTo>
                    <a:pt x="36593" y="354959"/>
                  </a:lnTo>
                  <a:lnTo>
                    <a:pt x="17541" y="342122"/>
                  </a:lnTo>
                  <a:lnTo>
                    <a:pt x="4704" y="323070"/>
                  </a:lnTo>
                  <a:lnTo>
                    <a:pt x="0" y="299719"/>
                  </a:lnTo>
                  <a:lnTo>
                    <a:pt x="0" y="59943"/>
                  </a:lnTo>
                  <a:close/>
                </a:path>
              </a:pathLst>
            </a:custGeom>
            <a:noFill/>
            <a:ln w="25375" cap="flat" cmpd="sng">
              <a:solidFill>
                <a:srgbClr val="92D05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26" name="Google Shape;2426;p48"/>
          <p:cNvSpPr txBox="1"/>
          <p:nvPr/>
        </p:nvSpPr>
        <p:spPr>
          <a:xfrm>
            <a:off x="3756152" y="655954"/>
            <a:ext cx="1221740" cy="448945"/>
          </a:xfrm>
          <a:prstGeom prst="rect">
            <a:avLst/>
          </a:prstGeom>
          <a:noFill/>
          <a:ln>
            <a:noFill/>
          </a:ln>
        </p:spPr>
        <p:txBody>
          <a:bodyPr spcFirstLastPara="1" wrap="square" lIns="0" tIns="12700" rIns="0" bIns="0" anchor="t" anchorCtr="0">
            <a:spAutoFit/>
          </a:bodyPr>
          <a:lstStyle/>
          <a:p>
            <a:pPr marL="23495" marR="5080" lvl="0" indent="-11430" algn="l" rtl="0">
              <a:lnSpc>
                <a:spcPct val="115700"/>
              </a:lnSpc>
              <a:spcBef>
                <a:spcPts val="0"/>
              </a:spcBef>
              <a:spcAft>
                <a:spcPts val="0"/>
              </a:spcAft>
              <a:buNone/>
            </a:pPr>
            <a:r>
              <a:rPr lang="es-ES" sz="1200" b="1" u="sng">
                <a:solidFill>
                  <a:schemeClr val="dk1"/>
                </a:solidFill>
                <a:latin typeface="Arial"/>
                <a:ea typeface="Arial"/>
                <a:cs typeface="Arial"/>
                <a:sym typeface="Arial"/>
              </a:rPr>
              <a:t>Área de ocurrencia </a:t>
            </a:r>
            <a:r>
              <a:rPr lang="es-ES" sz="1200" b="1">
                <a:solidFill>
                  <a:schemeClr val="dk1"/>
                </a:solidFill>
                <a:latin typeface="Arial"/>
                <a:ea typeface="Arial"/>
                <a:cs typeface="Arial"/>
                <a:sym typeface="Arial"/>
              </a:rPr>
              <a:t> Cabecera municipal</a:t>
            </a:r>
            <a:endParaRPr sz="1200">
              <a:solidFill>
                <a:schemeClr val="dk1"/>
              </a:solidFill>
              <a:latin typeface="Arial"/>
              <a:ea typeface="Arial"/>
              <a:cs typeface="Arial"/>
              <a:sym typeface="Arial"/>
            </a:endParaRPr>
          </a:p>
        </p:txBody>
      </p:sp>
      <p:sp>
        <p:nvSpPr>
          <p:cNvPr id="2427" name="Google Shape;2427;p48"/>
          <p:cNvSpPr txBox="1"/>
          <p:nvPr/>
        </p:nvSpPr>
        <p:spPr>
          <a:xfrm>
            <a:off x="4124071" y="1079118"/>
            <a:ext cx="497840" cy="26924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600" b="1">
                <a:solidFill>
                  <a:schemeClr val="dk1"/>
                </a:solidFill>
                <a:latin typeface="Arial"/>
                <a:ea typeface="Arial"/>
                <a:cs typeface="Arial"/>
                <a:sym typeface="Arial"/>
              </a:rPr>
              <a:t>98,2%</a:t>
            </a:r>
            <a:endParaRPr sz="1600">
              <a:solidFill>
                <a:schemeClr val="dk1"/>
              </a:solidFill>
              <a:latin typeface="Arial"/>
              <a:ea typeface="Arial"/>
              <a:cs typeface="Arial"/>
              <a:sym typeface="Arial"/>
            </a:endParaRPr>
          </a:p>
        </p:txBody>
      </p:sp>
      <p:pic>
        <p:nvPicPr>
          <p:cNvPr id="2428" name="Google Shape;2428;p48"/>
          <p:cNvPicPr preferRelativeResize="0"/>
          <p:nvPr/>
        </p:nvPicPr>
        <p:blipFill rotWithShape="1">
          <a:blip r:embed="rId7">
            <a:alphaModFix/>
          </a:blip>
          <a:srcRect/>
          <a:stretch/>
        </p:blipFill>
        <p:spPr>
          <a:xfrm>
            <a:off x="2003997" y="66743"/>
            <a:ext cx="799446" cy="619759"/>
          </a:xfrm>
          <a:prstGeom prst="rect">
            <a:avLst/>
          </a:prstGeom>
          <a:noFill/>
          <a:ln>
            <a:noFill/>
          </a:ln>
        </p:spPr>
      </p:pic>
      <p:sp>
        <p:nvSpPr>
          <p:cNvPr id="2429" name="Google Shape;2429;p48"/>
          <p:cNvSpPr txBox="1"/>
          <p:nvPr/>
        </p:nvSpPr>
        <p:spPr>
          <a:xfrm>
            <a:off x="1846833" y="677671"/>
            <a:ext cx="111061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Afiliación al SGSS</a:t>
            </a:r>
            <a:endParaRPr sz="1200">
              <a:solidFill>
                <a:schemeClr val="dk1"/>
              </a:solidFill>
              <a:latin typeface="Arial"/>
              <a:ea typeface="Arial"/>
              <a:cs typeface="Arial"/>
              <a:sym typeface="Arial"/>
            </a:endParaRPr>
          </a:p>
        </p:txBody>
      </p:sp>
      <p:grpSp>
        <p:nvGrpSpPr>
          <p:cNvPr id="2430" name="Google Shape;2430;p48"/>
          <p:cNvGrpSpPr/>
          <p:nvPr/>
        </p:nvGrpSpPr>
        <p:grpSpPr>
          <a:xfrm>
            <a:off x="1474469" y="947166"/>
            <a:ext cx="1882139" cy="426720"/>
            <a:chOff x="1474469" y="947166"/>
            <a:chExt cx="1882139" cy="426720"/>
          </a:xfrm>
        </p:grpSpPr>
        <p:sp>
          <p:nvSpPr>
            <p:cNvPr id="2431" name="Google Shape;2431;p48"/>
            <p:cNvSpPr/>
            <p:nvPr/>
          </p:nvSpPr>
          <p:spPr>
            <a:xfrm>
              <a:off x="1474469" y="947166"/>
              <a:ext cx="1882139" cy="426720"/>
            </a:xfrm>
            <a:custGeom>
              <a:avLst/>
              <a:gdLst/>
              <a:ahLst/>
              <a:cxnLst/>
              <a:rect l="l" t="t" r="r" b="b"/>
              <a:pathLst>
                <a:path w="1882139" h="426719" extrusionOk="0">
                  <a:moveTo>
                    <a:pt x="1811020" y="0"/>
                  </a:moveTo>
                  <a:lnTo>
                    <a:pt x="71120" y="0"/>
                  </a:lnTo>
                  <a:lnTo>
                    <a:pt x="43451" y="5593"/>
                  </a:lnTo>
                  <a:lnTo>
                    <a:pt x="20843" y="20843"/>
                  </a:lnTo>
                  <a:lnTo>
                    <a:pt x="5593" y="43451"/>
                  </a:lnTo>
                  <a:lnTo>
                    <a:pt x="0" y="71119"/>
                  </a:lnTo>
                  <a:lnTo>
                    <a:pt x="0" y="355600"/>
                  </a:lnTo>
                  <a:lnTo>
                    <a:pt x="5593" y="383268"/>
                  </a:lnTo>
                  <a:lnTo>
                    <a:pt x="20843" y="405876"/>
                  </a:lnTo>
                  <a:lnTo>
                    <a:pt x="43451" y="421126"/>
                  </a:lnTo>
                  <a:lnTo>
                    <a:pt x="71120" y="426719"/>
                  </a:lnTo>
                  <a:lnTo>
                    <a:pt x="1811020" y="426719"/>
                  </a:lnTo>
                  <a:lnTo>
                    <a:pt x="1838688" y="421126"/>
                  </a:lnTo>
                  <a:lnTo>
                    <a:pt x="1861296" y="405876"/>
                  </a:lnTo>
                  <a:lnTo>
                    <a:pt x="1876546" y="383268"/>
                  </a:lnTo>
                  <a:lnTo>
                    <a:pt x="1882140" y="355600"/>
                  </a:lnTo>
                  <a:lnTo>
                    <a:pt x="1882140" y="71119"/>
                  </a:lnTo>
                  <a:lnTo>
                    <a:pt x="1876546" y="43451"/>
                  </a:lnTo>
                  <a:lnTo>
                    <a:pt x="1861296" y="20843"/>
                  </a:lnTo>
                  <a:lnTo>
                    <a:pt x="1838688" y="5593"/>
                  </a:lnTo>
                  <a:lnTo>
                    <a:pt x="1811020" y="0"/>
                  </a:lnTo>
                  <a:close/>
                </a:path>
              </a:pathLst>
            </a:custGeom>
            <a:solidFill>
              <a:srgbClr val="92CD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2" name="Google Shape;2432;p48"/>
            <p:cNvSpPr/>
            <p:nvPr/>
          </p:nvSpPr>
          <p:spPr>
            <a:xfrm>
              <a:off x="1474469" y="947166"/>
              <a:ext cx="1882139" cy="426720"/>
            </a:xfrm>
            <a:custGeom>
              <a:avLst/>
              <a:gdLst/>
              <a:ahLst/>
              <a:cxnLst/>
              <a:rect l="l" t="t" r="r" b="b"/>
              <a:pathLst>
                <a:path w="1882139" h="426719" extrusionOk="0">
                  <a:moveTo>
                    <a:pt x="0" y="71119"/>
                  </a:moveTo>
                  <a:lnTo>
                    <a:pt x="5593" y="43451"/>
                  </a:lnTo>
                  <a:lnTo>
                    <a:pt x="20843" y="20843"/>
                  </a:lnTo>
                  <a:lnTo>
                    <a:pt x="43451" y="5593"/>
                  </a:lnTo>
                  <a:lnTo>
                    <a:pt x="71120" y="0"/>
                  </a:lnTo>
                  <a:lnTo>
                    <a:pt x="1811020" y="0"/>
                  </a:lnTo>
                  <a:lnTo>
                    <a:pt x="1838688" y="5593"/>
                  </a:lnTo>
                  <a:lnTo>
                    <a:pt x="1861296" y="20843"/>
                  </a:lnTo>
                  <a:lnTo>
                    <a:pt x="1876546" y="43451"/>
                  </a:lnTo>
                  <a:lnTo>
                    <a:pt x="1882140" y="71119"/>
                  </a:lnTo>
                  <a:lnTo>
                    <a:pt x="1882140" y="355600"/>
                  </a:lnTo>
                  <a:lnTo>
                    <a:pt x="1876546" y="383268"/>
                  </a:lnTo>
                  <a:lnTo>
                    <a:pt x="1861296" y="405876"/>
                  </a:lnTo>
                  <a:lnTo>
                    <a:pt x="1838688" y="421126"/>
                  </a:lnTo>
                  <a:lnTo>
                    <a:pt x="1811020" y="426719"/>
                  </a:lnTo>
                  <a:lnTo>
                    <a:pt x="71120" y="426719"/>
                  </a:lnTo>
                  <a:lnTo>
                    <a:pt x="43451" y="421126"/>
                  </a:lnTo>
                  <a:lnTo>
                    <a:pt x="20843" y="405876"/>
                  </a:lnTo>
                  <a:lnTo>
                    <a:pt x="5593" y="383268"/>
                  </a:lnTo>
                  <a:lnTo>
                    <a:pt x="0" y="355600"/>
                  </a:lnTo>
                  <a:lnTo>
                    <a:pt x="0" y="71119"/>
                  </a:lnTo>
                  <a:close/>
                </a:path>
              </a:pathLst>
            </a:custGeom>
            <a:noFill/>
            <a:ln w="25400" cap="flat" cmpd="sng">
              <a:solidFill>
                <a:srgbClr val="92CDD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33" name="Google Shape;2433;p48"/>
          <p:cNvSpPr txBox="1"/>
          <p:nvPr/>
        </p:nvSpPr>
        <p:spPr>
          <a:xfrm>
            <a:off x="1616202" y="953515"/>
            <a:ext cx="1597660" cy="3613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100" b="1">
                <a:solidFill>
                  <a:schemeClr val="dk1"/>
                </a:solidFill>
                <a:latin typeface="Arial"/>
                <a:ea typeface="Arial"/>
                <a:cs typeface="Arial"/>
                <a:sym typeface="Arial"/>
              </a:rPr>
              <a:t>Régimen contributivo: 66,8%</a:t>
            </a:r>
            <a:endParaRPr sz="1100">
              <a:solidFill>
                <a:schemeClr val="dk1"/>
              </a:solidFill>
              <a:latin typeface="Arial"/>
              <a:ea typeface="Arial"/>
              <a:cs typeface="Arial"/>
              <a:sym typeface="Arial"/>
            </a:endParaRPr>
          </a:p>
          <a:p>
            <a:pPr marL="41275" marR="0" lvl="0" indent="0" algn="l" rtl="0">
              <a:lnSpc>
                <a:spcPct val="100000"/>
              </a:lnSpc>
              <a:spcBef>
                <a:spcPts val="5"/>
              </a:spcBef>
              <a:spcAft>
                <a:spcPts val="0"/>
              </a:spcAft>
              <a:buNone/>
            </a:pPr>
            <a:r>
              <a:rPr lang="es-ES" sz="1100" b="1">
                <a:solidFill>
                  <a:schemeClr val="dk1"/>
                </a:solidFill>
                <a:latin typeface="Arial"/>
                <a:ea typeface="Arial"/>
                <a:cs typeface="Arial"/>
                <a:sym typeface="Arial"/>
              </a:rPr>
              <a:t>Régimen subsidiado: 29,2%</a:t>
            </a:r>
            <a:endParaRPr sz="1100">
              <a:solidFill>
                <a:schemeClr val="dk1"/>
              </a:solidFill>
              <a:latin typeface="Arial"/>
              <a:ea typeface="Arial"/>
              <a:cs typeface="Arial"/>
              <a:sym typeface="Arial"/>
            </a:endParaRPr>
          </a:p>
        </p:txBody>
      </p:sp>
      <p:sp>
        <p:nvSpPr>
          <p:cNvPr id="2434" name="Google Shape;2434;p48"/>
          <p:cNvSpPr txBox="1"/>
          <p:nvPr/>
        </p:nvSpPr>
        <p:spPr>
          <a:xfrm>
            <a:off x="6632829" y="42418"/>
            <a:ext cx="438784" cy="175048"/>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050" b="1">
                <a:solidFill>
                  <a:schemeClr val="dk1"/>
                </a:solidFill>
                <a:latin typeface="Arial"/>
                <a:ea typeface="Arial"/>
                <a:cs typeface="Arial"/>
                <a:sym typeface="Arial"/>
              </a:rPr>
              <a:t>Pág..48 </a:t>
            </a:r>
            <a:endParaRPr sz="1050">
              <a:solidFill>
                <a:schemeClr val="dk1"/>
              </a:solidFill>
              <a:latin typeface="Arial"/>
              <a:ea typeface="Arial"/>
              <a:cs typeface="Arial"/>
              <a:sym typeface="Arial"/>
            </a:endParaRPr>
          </a:p>
        </p:txBody>
      </p:sp>
      <p:grpSp>
        <p:nvGrpSpPr>
          <p:cNvPr id="2435" name="Google Shape;2435;p48"/>
          <p:cNvGrpSpPr/>
          <p:nvPr/>
        </p:nvGrpSpPr>
        <p:grpSpPr>
          <a:xfrm>
            <a:off x="1293875" y="1839467"/>
            <a:ext cx="4293490" cy="1166368"/>
            <a:chOff x="1293875" y="1839467"/>
            <a:chExt cx="4293490" cy="1166368"/>
          </a:xfrm>
        </p:grpSpPr>
        <p:sp>
          <p:nvSpPr>
            <p:cNvPr id="2436" name="Google Shape;2436;p48"/>
            <p:cNvSpPr/>
            <p:nvPr/>
          </p:nvSpPr>
          <p:spPr>
            <a:xfrm>
              <a:off x="1293875" y="2814827"/>
              <a:ext cx="962025" cy="0"/>
            </a:xfrm>
            <a:custGeom>
              <a:avLst/>
              <a:gdLst/>
              <a:ahLst/>
              <a:cxnLst/>
              <a:rect l="l" t="t" r="r" b="b"/>
              <a:pathLst>
                <a:path w="962025" h="120000" extrusionOk="0">
                  <a:moveTo>
                    <a:pt x="0" y="0"/>
                  </a:moveTo>
                  <a:lnTo>
                    <a:pt x="245364" y="0"/>
                  </a:lnTo>
                </a:path>
                <a:path w="962025" h="120000" extrusionOk="0">
                  <a:moveTo>
                    <a:pt x="470916" y="0"/>
                  </a:moveTo>
                  <a:lnTo>
                    <a:pt x="961644"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7" name="Google Shape;2437;p48"/>
            <p:cNvSpPr/>
            <p:nvPr/>
          </p:nvSpPr>
          <p:spPr>
            <a:xfrm>
              <a:off x="1539239" y="2720339"/>
              <a:ext cx="226060" cy="285115"/>
            </a:xfrm>
            <a:custGeom>
              <a:avLst/>
              <a:gdLst/>
              <a:ahLst/>
              <a:cxnLst/>
              <a:rect l="l" t="t" r="r" b="b"/>
              <a:pathLst>
                <a:path w="226060" h="285114" extrusionOk="0">
                  <a:moveTo>
                    <a:pt x="225552" y="0"/>
                  </a:moveTo>
                  <a:lnTo>
                    <a:pt x="0" y="0"/>
                  </a:lnTo>
                  <a:lnTo>
                    <a:pt x="0" y="284988"/>
                  </a:lnTo>
                  <a:lnTo>
                    <a:pt x="225552" y="284988"/>
                  </a:lnTo>
                  <a:lnTo>
                    <a:pt x="225552" y="0"/>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8" name="Google Shape;2438;p48"/>
            <p:cNvSpPr/>
            <p:nvPr/>
          </p:nvSpPr>
          <p:spPr>
            <a:xfrm>
              <a:off x="1293875" y="2625851"/>
              <a:ext cx="1676400" cy="189230"/>
            </a:xfrm>
            <a:custGeom>
              <a:avLst/>
              <a:gdLst/>
              <a:ahLst/>
              <a:cxnLst/>
              <a:rect l="l" t="t" r="r" b="b"/>
              <a:pathLst>
                <a:path w="1676400" h="189230" extrusionOk="0">
                  <a:moveTo>
                    <a:pt x="1185672" y="188975"/>
                  </a:moveTo>
                  <a:lnTo>
                    <a:pt x="1676400" y="188975"/>
                  </a:lnTo>
                </a:path>
                <a:path w="1676400" h="189230" extrusionOk="0">
                  <a:moveTo>
                    <a:pt x="0" y="0"/>
                  </a:moveTo>
                  <a:lnTo>
                    <a:pt x="1676400"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9" name="Google Shape;2439;p48"/>
            <p:cNvSpPr/>
            <p:nvPr/>
          </p:nvSpPr>
          <p:spPr>
            <a:xfrm>
              <a:off x="2255519" y="2663951"/>
              <a:ext cx="224154" cy="341630"/>
            </a:xfrm>
            <a:custGeom>
              <a:avLst/>
              <a:gdLst/>
              <a:ahLst/>
              <a:cxnLst/>
              <a:rect l="l" t="t" r="r" b="b"/>
              <a:pathLst>
                <a:path w="224155" h="341630" extrusionOk="0">
                  <a:moveTo>
                    <a:pt x="224028" y="0"/>
                  </a:moveTo>
                  <a:lnTo>
                    <a:pt x="0" y="0"/>
                  </a:lnTo>
                  <a:lnTo>
                    <a:pt x="0" y="341375"/>
                  </a:lnTo>
                  <a:lnTo>
                    <a:pt x="224028" y="341375"/>
                  </a:lnTo>
                  <a:lnTo>
                    <a:pt x="224028" y="0"/>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0" name="Google Shape;2440;p48"/>
            <p:cNvSpPr/>
            <p:nvPr/>
          </p:nvSpPr>
          <p:spPr>
            <a:xfrm>
              <a:off x="1293875" y="1866899"/>
              <a:ext cx="4293235" cy="948055"/>
            </a:xfrm>
            <a:custGeom>
              <a:avLst/>
              <a:gdLst/>
              <a:ahLst/>
              <a:cxnLst/>
              <a:rect l="l" t="t" r="r" b="b"/>
              <a:pathLst>
                <a:path w="4293235" h="948055" extrusionOk="0">
                  <a:moveTo>
                    <a:pt x="1900428" y="947927"/>
                  </a:moveTo>
                  <a:lnTo>
                    <a:pt x="2392679" y="947927"/>
                  </a:lnTo>
                </a:path>
                <a:path w="4293235" h="948055" extrusionOk="0">
                  <a:moveTo>
                    <a:pt x="1900428" y="758951"/>
                  </a:moveTo>
                  <a:lnTo>
                    <a:pt x="2392679" y="758951"/>
                  </a:lnTo>
                </a:path>
                <a:path w="4293235" h="948055" extrusionOk="0">
                  <a:moveTo>
                    <a:pt x="0" y="568451"/>
                  </a:moveTo>
                  <a:lnTo>
                    <a:pt x="1676400" y="568451"/>
                  </a:lnTo>
                </a:path>
                <a:path w="4293235" h="948055" extrusionOk="0">
                  <a:moveTo>
                    <a:pt x="1900428" y="568451"/>
                  </a:moveTo>
                  <a:lnTo>
                    <a:pt x="3107436" y="568451"/>
                  </a:lnTo>
                </a:path>
                <a:path w="4293235" h="948055" extrusionOk="0">
                  <a:moveTo>
                    <a:pt x="0" y="379475"/>
                  </a:moveTo>
                  <a:lnTo>
                    <a:pt x="1676400" y="379475"/>
                  </a:lnTo>
                </a:path>
                <a:path w="4293235" h="948055" extrusionOk="0">
                  <a:moveTo>
                    <a:pt x="1900428" y="379475"/>
                  </a:moveTo>
                  <a:lnTo>
                    <a:pt x="4293108" y="379475"/>
                  </a:lnTo>
                </a:path>
                <a:path w="4293235" h="948055" extrusionOk="0">
                  <a:moveTo>
                    <a:pt x="0" y="190500"/>
                  </a:moveTo>
                  <a:lnTo>
                    <a:pt x="1676400" y="190500"/>
                  </a:lnTo>
                </a:path>
                <a:path w="4293235" h="948055" extrusionOk="0">
                  <a:moveTo>
                    <a:pt x="1900428" y="190500"/>
                  </a:moveTo>
                  <a:lnTo>
                    <a:pt x="4293108" y="190500"/>
                  </a:lnTo>
                </a:path>
                <a:path w="4293235" h="948055" extrusionOk="0">
                  <a:moveTo>
                    <a:pt x="0" y="0"/>
                  </a:moveTo>
                  <a:lnTo>
                    <a:pt x="1676400" y="0"/>
                  </a:lnTo>
                </a:path>
                <a:path w="4293235" h="948055" extrusionOk="0">
                  <a:moveTo>
                    <a:pt x="1900428" y="0"/>
                  </a:moveTo>
                  <a:lnTo>
                    <a:pt x="4293108"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1" name="Google Shape;2441;p48"/>
            <p:cNvSpPr/>
            <p:nvPr/>
          </p:nvSpPr>
          <p:spPr>
            <a:xfrm>
              <a:off x="2970275" y="1839467"/>
              <a:ext cx="224154" cy="1165860"/>
            </a:xfrm>
            <a:custGeom>
              <a:avLst/>
              <a:gdLst/>
              <a:ahLst/>
              <a:cxnLst/>
              <a:rect l="l" t="t" r="r" b="b"/>
              <a:pathLst>
                <a:path w="224155" h="1165860" extrusionOk="0">
                  <a:moveTo>
                    <a:pt x="224028" y="0"/>
                  </a:moveTo>
                  <a:lnTo>
                    <a:pt x="0" y="0"/>
                  </a:lnTo>
                  <a:lnTo>
                    <a:pt x="0" y="1165859"/>
                  </a:lnTo>
                  <a:lnTo>
                    <a:pt x="224028" y="1165859"/>
                  </a:lnTo>
                  <a:lnTo>
                    <a:pt x="224028" y="0"/>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2" name="Google Shape;2442;p48"/>
            <p:cNvSpPr/>
            <p:nvPr/>
          </p:nvSpPr>
          <p:spPr>
            <a:xfrm>
              <a:off x="3910583" y="2625851"/>
              <a:ext cx="490855" cy="189230"/>
            </a:xfrm>
            <a:custGeom>
              <a:avLst/>
              <a:gdLst/>
              <a:ahLst/>
              <a:cxnLst/>
              <a:rect l="l" t="t" r="r" b="b"/>
              <a:pathLst>
                <a:path w="490854" h="189230" extrusionOk="0">
                  <a:moveTo>
                    <a:pt x="0" y="188975"/>
                  </a:moveTo>
                  <a:lnTo>
                    <a:pt x="490727" y="188975"/>
                  </a:lnTo>
                </a:path>
                <a:path w="490854" h="189230" extrusionOk="0">
                  <a:moveTo>
                    <a:pt x="0" y="0"/>
                  </a:moveTo>
                  <a:lnTo>
                    <a:pt x="490727"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3" name="Google Shape;2443;p48"/>
            <p:cNvSpPr/>
            <p:nvPr/>
          </p:nvSpPr>
          <p:spPr>
            <a:xfrm>
              <a:off x="3686555" y="2482595"/>
              <a:ext cx="224154" cy="523240"/>
            </a:xfrm>
            <a:custGeom>
              <a:avLst/>
              <a:gdLst/>
              <a:ahLst/>
              <a:cxnLst/>
              <a:rect l="l" t="t" r="r" b="b"/>
              <a:pathLst>
                <a:path w="224154" h="523239" extrusionOk="0">
                  <a:moveTo>
                    <a:pt x="224028" y="0"/>
                  </a:moveTo>
                  <a:lnTo>
                    <a:pt x="0" y="0"/>
                  </a:lnTo>
                  <a:lnTo>
                    <a:pt x="0" y="522731"/>
                  </a:lnTo>
                  <a:lnTo>
                    <a:pt x="224028" y="522731"/>
                  </a:lnTo>
                  <a:lnTo>
                    <a:pt x="224028" y="0"/>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4" name="Google Shape;2444;p48"/>
            <p:cNvSpPr/>
            <p:nvPr/>
          </p:nvSpPr>
          <p:spPr>
            <a:xfrm>
              <a:off x="4625340" y="2814827"/>
              <a:ext cx="962025" cy="0"/>
            </a:xfrm>
            <a:custGeom>
              <a:avLst/>
              <a:gdLst/>
              <a:ahLst/>
              <a:cxnLst/>
              <a:rect l="l" t="t" r="r" b="b"/>
              <a:pathLst>
                <a:path w="962025" h="120000" extrusionOk="0">
                  <a:moveTo>
                    <a:pt x="0" y="0"/>
                  </a:moveTo>
                  <a:lnTo>
                    <a:pt x="961644"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5" name="Google Shape;2445;p48"/>
            <p:cNvSpPr/>
            <p:nvPr/>
          </p:nvSpPr>
          <p:spPr>
            <a:xfrm>
              <a:off x="4401312" y="2407919"/>
              <a:ext cx="940435" cy="597535"/>
            </a:xfrm>
            <a:custGeom>
              <a:avLst/>
              <a:gdLst/>
              <a:ahLst/>
              <a:cxnLst/>
              <a:rect l="l" t="t" r="r" b="b"/>
              <a:pathLst>
                <a:path w="940435" h="597535" extrusionOk="0">
                  <a:moveTo>
                    <a:pt x="224028" y="0"/>
                  </a:moveTo>
                  <a:lnTo>
                    <a:pt x="0" y="0"/>
                  </a:lnTo>
                  <a:lnTo>
                    <a:pt x="0" y="597408"/>
                  </a:lnTo>
                  <a:lnTo>
                    <a:pt x="224028" y="597408"/>
                  </a:lnTo>
                  <a:lnTo>
                    <a:pt x="224028" y="0"/>
                  </a:lnTo>
                  <a:close/>
                </a:path>
                <a:path w="940435" h="597535" extrusionOk="0">
                  <a:moveTo>
                    <a:pt x="940308" y="577596"/>
                  </a:moveTo>
                  <a:lnTo>
                    <a:pt x="716280" y="577596"/>
                  </a:lnTo>
                  <a:lnTo>
                    <a:pt x="716280" y="597408"/>
                  </a:lnTo>
                  <a:lnTo>
                    <a:pt x="940308" y="597408"/>
                  </a:lnTo>
                  <a:lnTo>
                    <a:pt x="940308" y="577596"/>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6" name="Google Shape;2446;p48"/>
            <p:cNvSpPr/>
            <p:nvPr/>
          </p:nvSpPr>
          <p:spPr>
            <a:xfrm>
              <a:off x="1293875" y="3005327"/>
              <a:ext cx="4293235" cy="0"/>
            </a:xfrm>
            <a:custGeom>
              <a:avLst/>
              <a:gdLst/>
              <a:ahLst/>
              <a:cxnLst/>
              <a:rect l="l" t="t" r="r" b="b"/>
              <a:pathLst>
                <a:path w="4293235" h="120000" extrusionOk="0">
                  <a:moveTo>
                    <a:pt x="0" y="0"/>
                  </a:moveTo>
                  <a:lnTo>
                    <a:pt x="4293108"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47" name="Google Shape;2447;p48"/>
          <p:cNvSpPr/>
          <p:nvPr/>
        </p:nvSpPr>
        <p:spPr>
          <a:xfrm>
            <a:off x="1293875" y="1677923"/>
            <a:ext cx="4293235" cy="0"/>
          </a:xfrm>
          <a:custGeom>
            <a:avLst/>
            <a:gdLst/>
            <a:ahLst/>
            <a:cxnLst/>
            <a:rect l="l" t="t" r="r" b="b"/>
            <a:pathLst>
              <a:path w="4293235" h="120000" extrusionOk="0">
                <a:moveTo>
                  <a:pt x="0" y="0"/>
                </a:moveTo>
                <a:lnTo>
                  <a:pt x="4293108"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8" name="Google Shape;2448;p48"/>
          <p:cNvSpPr txBox="1"/>
          <p:nvPr/>
        </p:nvSpPr>
        <p:spPr>
          <a:xfrm>
            <a:off x="1581658" y="2505202"/>
            <a:ext cx="14160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900" b="1">
                <a:solidFill>
                  <a:srgbClr val="404040"/>
                </a:solidFill>
                <a:latin typeface="Calibri"/>
                <a:ea typeface="Calibri"/>
                <a:cs typeface="Calibri"/>
                <a:sym typeface="Calibri"/>
              </a:rPr>
              <a:t>30</a:t>
            </a:r>
            <a:endParaRPr sz="900">
              <a:solidFill>
                <a:schemeClr val="dk1"/>
              </a:solidFill>
              <a:latin typeface="Calibri"/>
              <a:ea typeface="Calibri"/>
              <a:cs typeface="Calibri"/>
              <a:sym typeface="Calibri"/>
            </a:endParaRPr>
          </a:p>
        </p:txBody>
      </p:sp>
      <p:sp>
        <p:nvSpPr>
          <p:cNvPr id="2449" name="Google Shape;2449;p48"/>
          <p:cNvSpPr txBox="1"/>
          <p:nvPr/>
        </p:nvSpPr>
        <p:spPr>
          <a:xfrm>
            <a:off x="2297429" y="2448306"/>
            <a:ext cx="14160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900" b="1">
                <a:solidFill>
                  <a:srgbClr val="404040"/>
                </a:solidFill>
                <a:latin typeface="Calibri"/>
                <a:ea typeface="Calibri"/>
                <a:cs typeface="Calibri"/>
                <a:sym typeface="Calibri"/>
              </a:rPr>
              <a:t>36</a:t>
            </a:r>
            <a:endParaRPr sz="900">
              <a:solidFill>
                <a:schemeClr val="dk1"/>
              </a:solidFill>
              <a:latin typeface="Calibri"/>
              <a:ea typeface="Calibri"/>
              <a:cs typeface="Calibri"/>
              <a:sym typeface="Calibri"/>
            </a:endParaRPr>
          </a:p>
        </p:txBody>
      </p:sp>
      <p:sp>
        <p:nvSpPr>
          <p:cNvPr id="2450" name="Google Shape;2450;p48"/>
          <p:cNvSpPr txBox="1"/>
          <p:nvPr/>
        </p:nvSpPr>
        <p:spPr>
          <a:xfrm>
            <a:off x="4612640" y="2448306"/>
            <a:ext cx="101028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900" b="1" u="sng">
                <a:solidFill>
                  <a:srgbClr val="404040"/>
                </a:solidFill>
                <a:latin typeface="Calibri"/>
                <a:ea typeface="Calibri"/>
                <a:cs typeface="Calibri"/>
                <a:sym typeface="Calibri"/>
              </a:rPr>
              <a:t> 	</a:t>
            </a:r>
            <a:endParaRPr sz="900">
              <a:solidFill>
                <a:schemeClr val="dk1"/>
              </a:solidFill>
              <a:latin typeface="Calibri"/>
              <a:ea typeface="Calibri"/>
              <a:cs typeface="Calibri"/>
              <a:sym typeface="Calibri"/>
            </a:endParaRPr>
          </a:p>
        </p:txBody>
      </p:sp>
      <p:sp>
        <p:nvSpPr>
          <p:cNvPr id="2451" name="Google Shape;2451;p48"/>
          <p:cNvSpPr txBox="1"/>
          <p:nvPr/>
        </p:nvSpPr>
        <p:spPr>
          <a:xfrm>
            <a:off x="2983738" y="1623441"/>
            <a:ext cx="19939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900" b="1">
                <a:solidFill>
                  <a:srgbClr val="404040"/>
                </a:solidFill>
                <a:latin typeface="Calibri"/>
                <a:ea typeface="Calibri"/>
                <a:cs typeface="Calibri"/>
                <a:sym typeface="Calibri"/>
              </a:rPr>
              <a:t>123</a:t>
            </a:r>
            <a:endParaRPr sz="900">
              <a:solidFill>
                <a:schemeClr val="dk1"/>
              </a:solidFill>
              <a:latin typeface="Calibri"/>
              <a:ea typeface="Calibri"/>
              <a:cs typeface="Calibri"/>
              <a:sym typeface="Calibri"/>
            </a:endParaRPr>
          </a:p>
        </p:txBody>
      </p:sp>
      <p:sp>
        <p:nvSpPr>
          <p:cNvPr id="2452" name="Google Shape;2452;p48"/>
          <p:cNvSpPr txBox="1"/>
          <p:nvPr/>
        </p:nvSpPr>
        <p:spPr>
          <a:xfrm>
            <a:off x="3728465" y="2268093"/>
            <a:ext cx="14160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900" b="1">
                <a:solidFill>
                  <a:srgbClr val="404040"/>
                </a:solidFill>
                <a:latin typeface="Calibri"/>
                <a:ea typeface="Calibri"/>
                <a:cs typeface="Calibri"/>
                <a:sym typeface="Calibri"/>
              </a:rPr>
              <a:t>55</a:t>
            </a:r>
            <a:endParaRPr sz="900">
              <a:solidFill>
                <a:schemeClr val="dk1"/>
              </a:solidFill>
              <a:latin typeface="Calibri"/>
              <a:ea typeface="Calibri"/>
              <a:cs typeface="Calibri"/>
              <a:sym typeface="Calibri"/>
            </a:endParaRPr>
          </a:p>
        </p:txBody>
      </p:sp>
      <p:sp>
        <p:nvSpPr>
          <p:cNvPr id="2453" name="Google Shape;2453;p48"/>
          <p:cNvSpPr txBox="1"/>
          <p:nvPr/>
        </p:nvSpPr>
        <p:spPr>
          <a:xfrm>
            <a:off x="4444110" y="2191969"/>
            <a:ext cx="1179195" cy="1631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900" b="1">
                <a:solidFill>
                  <a:srgbClr val="404040"/>
                </a:solidFill>
                <a:latin typeface="Calibri"/>
                <a:ea typeface="Calibri"/>
                <a:cs typeface="Calibri"/>
                <a:sym typeface="Calibri"/>
              </a:rPr>
              <a:t>63  </a:t>
            </a:r>
            <a:r>
              <a:rPr lang="es-ES" sz="900" b="1" u="sng">
                <a:solidFill>
                  <a:srgbClr val="404040"/>
                </a:solidFill>
                <a:latin typeface="Calibri"/>
                <a:ea typeface="Calibri"/>
                <a:cs typeface="Calibri"/>
                <a:sym typeface="Calibri"/>
              </a:rPr>
              <a:t> 	</a:t>
            </a:r>
            <a:endParaRPr sz="900">
              <a:solidFill>
                <a:schemeClr val="dk1"/>
              </a:solidFill>
              <a:latin typeface="Calibri"/>
              <a:ea typeface="Calibri"/>
              <a:cs typeface="Calibri"/>
              <a:sym typeface="Calibri"/>
            </a:endParaRPr>
          </a:p>
        </p:txBody>
      </p:sp>
      <p:sp>
        <p:nvSpPr>
          <p:cNvPr id="2454" name="Google Shape;2454;p48"/>
          <p:cNvSpPr txBox="1"/>
          <p:nvPr/>
        </p:nvSpPr>
        <p:spPr>
          <a:xfrm>
            <a:off x="5188458" y="2770759"/>
            <a:ext cx="8382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900" b="1">
                <a:solidFill>
                  <a:srgbClr val="404040"/>
                </a:solidFill>
                <a:latin typeface="Calibri"/>
                <a:ea typeface="Calibri"/>
                <a:cs typeface="Calibri"/>
                <a:sym typeface="Calibri"/>
              </a:rPr>
              <a:t>2</a:t>
            </a:r>
            <a:endParaRPr sz="900">
              <a:solidFill>
                <a:schemeClr val="dk1"/>
              </a:solidFill>
              <a:latin typeface="Calibri"/>
              <a:ea typeface="Calibri"/>
              <a:cs typeface="Calibri"/>
              <a:sym typeface="Calibri"/>
            </a:endParaRPr>
          </a:p>
        </p:txBody>
      </p:sp>
      <p:sp>
        <p:nvSpPr>
          <p:cNvPr id="2455" name="Google Shape;2455;p48"/>
          <p:cNvSpPr txBox="1"/>
          <p:nvPr/>
        </p:nvSpPr>
        <p:spPr>
          <a:xfrm>
            <a:off x="1398524" y="3067049"/>
            <a:ext cx="478155" cy="487680"/>
          </a:xfrm>
          <a:prstGeom prst="rect">
            <a:avLst/>
          </a:prstGeom>
          <a:noFill/>
          <a:ln>
            <a:noFill/>
          </a:ln>
        </p:spPr>
        <p:txBody>
          <a:bodyPr spcFirstLastPara="1" wrap="square" lIns="0" tIns="9525" rIns="0" bIns="0" anchor="t" anchorCtr="0">
            <a:spAutoFit/>
          </a:bodyPr>
          <a:lstStyle/>
          <a:p>
            <a:pPr marL="12700" marR="5080" lvl="0" indent="0" algn="ctr" rtl="0">
              <a:lnSpc>
                <a:spcPct val="101699"/>
              </a:lnSpc>
              <a:spcBef>
                <a:spcPts val="0"/>
              </a:spcBef>
              <a:spcAft>
                <a:spcPts val="0"/>
              </a:spcAft>
              <a:buNone/>
            </a:pPr>
            <a:r>
              <a:rPr lang="es-ES" sz="1000" b="1">
                <a:solidFill>
                  <a:srgbClr val="585858"/>
                </a:solidFill>
                <a:latin typeface="Calibri"/>
                <a:ea typeface="Calibri"/>
                <a:cs typeface="Calibri"/>
                <a:sym typeface="Calibri"/>
              </a:rPr>
              <a:t>Menor o  igual a 5  años</a:t>
            </a:r>
            <a:endParaRPr sz="1000">
              <a:solidFill>
                <a:schemeClr val="dk1"/>
              </a:solidFill>
              <a:latin typeface="Calibri"/>
              <a:ea typeface="Calibri"/>
              <a:cs typeface="Calibri"/>
              <a:sym typeface="Calibri"/>
            </a:endParaRPr>
          </a:p>
        </p:txBody>
      </p:sp>
      <p:sp>
        <p:nvSpPr>
          <p:cNvPr id="2456" name="Google Shape;2456;p48"/>
          <p:cNvSpPr txBox="1"/>
          <p:nvPr/>
        </p:nvSpPr>
        <p:spPr>
          <a:xfrm>
            <a:off x="2044954" y="3067049"/>
            <a:ext cx="616585"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585858"/>
                </a:solidFill>
                <a:latin typeface="Calibri"/>
                <a:ea typeface="Calibri"/>
                <a:cs typeface="Calibri"/>
                <a:sym typeface="Calibri"/>
              </a:rPr>
              <a:t>6 a 11 años</a:t>
            </a:r>
            <a:endParaRPr sz="1000">
              <a:solidFill>
                <a:schemeClr val="dk1"/>
              </a:solidFill>
              <a:latin typeface="Calibri"/>
              <a:ea typeface="Calibri"/>
              <a:cs typeface="Calibri"/>
              <a:sym typeface="Calibri"/>
            </a:endParaRPr>
          </a:p>
        </p:txBody>
      </p:sp>
      <p:sp>
        <p:nvSpPr>
          <p:cNvPr id="2457" name="Google Shape;2457;p48"/>
          <p:cNvSpPr txBox="1"/>
          <p:nvPr/>
        </p:nvSpPr>
        <p:spPr>
          <a:xfrm>
            <a:off x="2728341" y="3067049"/>
            <a:ext cx="211201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585858"/>
                </a:solidFill>
                <a:latin typeface="Calibri"/>
                <a:ea typeface="Calibri"/>
                <a:cs typeface="Calibri"/>
                <a:sym typeface="Calibri"/>
              </a:rPr>
              <a:t>12 a 18 años 19 a 26 años 27 a 59 años</a:t>
            </a:r>
            <a:endParaRPr sz="1000">
              <a:solidFill>
                <a:schemeClr val="dk1"/>
              </a:solidFill>
              <a:latin typeface="Calibri"/>
              <a:ea typeface="Calibri"/>
              <a:cs typeface="Calibri"/>
              <a:sym typeface="Calibri"/>
            </a:endParaRPr>
          </a:p>
        </p:txBody>
      </p:sp>
      <p:sp>
        <p:nvSpPr>
          <p:cNvPr id="2458" name="Google Shape;2458;p48"/>
          <p:cNvSpPr txBox="1"/>
          <p:nvPr/>
        </p:nvSpPr>
        <p:spPr>
          <a:xfrm>
            <a:off x="4951857" y="3067049"/>
            <a:ext cx="527050" cy="487680"/>
          </a:xfrm>
          <a:prstGeom prst="rect">
            <a:avLst/>
          </a:prstGeom>
          <a:noFill/>
          <a:ln>
            <a:noFill/>
          </a:ln>
        </p:spPr>
        <p:txBody>
          <a:bodyPr spcFirstLastPara="1" wrap="square" lIns="0" tIns="9525" rIns="0" bIns="0" anchor="t" anchorCtr="0">
            <a:spAutoFit/>
          </a:bodyPr>
          <a:lstStyle/>
          <a:p>
            <a:pPr marL="12700" marR="5080" lvl="0" indent="634" algn="ctr" rtl="0">
              <a:lnSpc>
                <a:spcPct val="101699"/>
              </a:lnSpc>
              <a:spcBef>
                <a:spcPts val="0"/>
              </a:spcBef>
              <a:spcAft>
                <a:spcPts val="0"/>
              </a:spcAft>
              <a:buNone/>
            </a:pPr>
            <a:r>
              <a:rPr lang="es-ES" sz="1000" b="1">
                <a:solidFill>
                  <a:srgbClr val="585858"/>
                </a:solidFill>
                <a:latin typeface="Calibri"/>
                <a:ea typeface="Calibri"/>
                <a:cs typeface="Calibri"/>
                <a:sym typeface="Calibri"/>
              </a:rPr>
              <a:t>Mayor o  igual a 60  años</a:t>
            </a:r>
            <a:endParaRPr sz="10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grpSp>
        <p:nvGrpSpPr>
          <p:cNvPr id="2463" name="Google Shape;2463;p49"/>
          <p:cNvGrpSpPr/>
          <p:nvPr/>
        </p:nvGrpSpPr>
        <p:grpSpPr>
          <a:xfrm>
            <a:off x="762" y="11429"/>
            <a:ext cx="7200900" cy="403860"/>
            <a:chOff x="762" y="11429"/>
            <a:chExt cx="7200900" cy="403860"/>
          </a:xfrm>
        </p:grpSpPr>
        <p:sp>
          <p:nvSpPr>
            <p:cNvPr id="2464" name="Google Shape;2464;p49"/>
            <p:cNvSpPr/>
            <p:nvPr/>
          </p:nvSpPr>
          <p:spPr>
            <a:xfrm>
              <a:off x="762" y="11429"/>
              <a:ext cx="7200900" cy="403860"/>
            </a:xfrm>
            <a:custGeom>
              <a:avLst/>
              <a:gdLst/>
              <a:ahLst/>
              <a:cxnLst/>
              <a:rect l="l" t="t" r="r" b="b"/>
              <a:pathLst>
                <a:path w="7200900" h="403859" extrusionOk="0">
                  <a:moveTo>
                    <a:pt x="7200900" y="0"/>
                  </a:moveTo>
                  <a:lnTo>
                    <a:pt x="0" y="0"/>
                  </a:lnTo>
                  <a:lnTo>
                    <a:pt x="0" y="403859"/>
                  </a:lnTo>
                  <a:lnTo>
                    <a:pt x="7200900" y="403859"/>
                  </a:lnTo>
                  <a:lnTo>
                    <a:pt x="7200900" y="0"/>
                  </a:lnTo>
                  <a:close/>
                </a:path>
              </a:pathLst>
            </a:custGeom>
            <a:solidFill>
              <a:srgbClr val="DDD9C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5" name="Google Shape;2465;p49"/>
            <p:cNvSpPr/>
            <p:nvPr/>
          </p:nvSpPr>
          <p:spPr>
            <a:xfrm>
              <a:off x="762" y="11429"/>
              <a:ext cx="7200900" cy="403860"/>
            </a:xfrm>
            <a:custGeom>
              <a:avLst/>
              <a:gdLst/>
              <a:ahLst/>
              <a:cxnLst/>
              <a:rect l="l" t="t" r="r" b="b"/>
              <a:pathLst>
                <a:path w="7200900" h="403859" extrusionOk="0">
                  <a:moveTo>
                    <a:pt x="0" y="403859"/>
                  </a:moveTo>
                  <a:lnTo>
                    <a:pt x="7200900" y="403859"/>
                  </a:lnTo>
                  <a:lnTo>
                    <a:pt x="7200900" y="0"/>
                  </a:lnTo>
                  <a:lnTo>
                    <a:pt x="0" y="0"/>
                  </a:lnTo>
                  <a:lnTo>
                    <a:pt x="0" y="403859"/>
                  </a:lnTo>
                  <a:close/>
                </a:path>
              </a:pathLst>
            </a:custGeom>
            <a:noFill/>
            <a:ln w="25400"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6" name="Google Shape;2466;p49"/>
            <p:cNvSpPr/>
            <p:nvPr/>
          </p:nvSpPr>
          <p:spPr>
            <a:xfrm>
              <a:off x="278130" y="58673"/>
              <a:ext cx="288290" cy="262255"/>
            </a:xfrm>
            <a:custGeom>
              <a:avLst/>
              <a:gdLst/>
              <a:ahLst/>
              <a:cxnLst/>
              <a:rect l="l" t="t" r="r" b="b"/>
              <a:pathLst>
                <a:path w="288290" h="262255" extrusionOk="0">
                  <a:moveTo>
                    <a:pt x="144018" y="0"/>
                  </a:moveTo>
                  <a:lnTo>
                    <a:pt x="98496" y="6681"/>
                  </a:lnTo>
                  <a:lnTo>
                    <a:pt x="58962" y="25286"/>
                  </a:lnTo>
                  <a:lnTo>
                    <a:pt x="27786" y="53656"/>
                  </a:lnTo>
                  <a:lnTo>
                    <a:pt x="7342" y="89635"/>
                  </a:lnTo>
                  <a:lnTo>
                    <a:pt x="0" y="131064"/>
                  </a:lnTo>
                  <a:lnTo>
                    <a:pt x="7342" y="172492"/>
                  </a:lnTo>
                  <a:lnTo>
                    <a:pt x="27786" y="208471"/>
                  </a:lnTo>
                  <a:lnTo>
                    <a:pt x="58962" y="236841"/>
                  </a:lnTo>
                  <a:lnTo>
                    <a:pt x="98496" y="255446"/>
                  </a:lnTo>
                  <a:lnTo>
                    <a:pt x="144018" y="262127"/>
                  </a:lnTo>
                  <a:lnTo>
                    <a:pt x="189539" y="255446"/>
                  </a:lnTo>
                  <a:lnTo>
                    <a:pt x="229073" y="236841"/>
                  </a:lnTo>
                  <a:lnTo>
                    <a:pt x="260249" y="208471"/>
                  </a:lnTo>
                  <a:lnTo>
                    <a:pt x="280693" y="172492"/>
                  </a:lnTo>
                  <a:lnTo>
                    <a:pt x="288036" y="131064"/>
                  </a:lnTo>
                  <a:lnTo>
                    <a:pt x="280693" y="89635"/>
                  </a:lnTo>
                  <a:lnTo>
                    <a:pt x="260249" y="53656"/>
                  </a:lnTo>
                  <a:lnTo>
                    <a:pt x="229073" y="25286"/>
                  </a:lnTo>
                  <a:lnTo>
                    <a:pt x="189539" y="6681"/>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7" name="Google Shape;2467;p49"/>
            <p:cNvSpPr/>
            <p:nvPr/>
          </p:nvSpPr>
          <p:spPr>
            <a:xfrm>
              <a:off x="278130" y="58673"/>
              <a:ext cx="288290" cy="262255"/>
            </a:xfrm>
            <a:custGeom>
              <a:avLst/>
              <a:gdLst/>
              <a:ahLst/>
              <a:cxnLst/>
              <a:rect l="l" t="t" r="r" b="b"/>
              <a:pathLst>
                <a:path w="288290" h="262255" extrusionOk="0">
                  <a:moveTo>
                    <a:pt x="0" y="131064"/>
                  </a:moveTo>
                  <a:lnTo>
                    <a:pt x="7342" y="89635"/>
                  </a:lnTo>
                  <a:lnTo>
                    <a:pt x="27786" y="53656"/>
                  </a:lnTo>
                  <a:lnTo>
                    <a:pt x="58962" y="25286"/>
                  </a:lnTo>
                  <a:lnTo>
                    <a:pt x="98496" y="6681"/>
                  </a:lnTo>
                  <a:lnTo>
                    <a:pt x="144018" y="0"/>
                  </a:lnTo>
                  <a:lnTo>
                    <a:pt x="189539" y="6681"/>
                  </a:lnTo>
                  <a:lnTo>
                    <a:pt x="229073" y="25286"/>
                  </a:lnTo>
                  <a:lnTo>
                    <a:pt x="260249" y="53656"/>
                  </a:lnTo>
                  <a:lnTo>
                    <a:pt x="280693" y="89635"/>
                  </a:lnTo>
                  <a:lnTo>
                    <a:pt x="288036" y="131064"/>
                  </a:lnTo>
                  <a:lnTo>
                    <a:pt x="280693" y="172492"/>
                  </a:lnTo>
                  <a:lnTo>
                    <a:pt x="260249" y="208471"/>
                  </a:lnTo>
                  <a:lnTo>
                    <a:pt x="229073" y="236841"/>
                  </a:lnTo>
                  <a:lnTo>
                    <a:pt x="189539" y="255446"/>
                  </a:lnTo>
                  <a:lnTo>
                    <a:pt x="144018" y="262127"/>
                  </a:lnTo>
                  <a:lnTo>
                    <a:pt x="98496" y="255446"/>
                  </a:lnTo>
                  <a:lnTo>
                    <a:pt x="58962" y="236841"/>
                  </a:lnTo>
                  <a:lnTo>
                    <a:pt x="27786" y="208471"/>
                  </a:lnTo>
                  <a:lnTo>
                    <a:pt x="7342" y="172492"/>
                  </a:lnTo>
                  <a:lnTo>
                    <a:pt x="0" y="131064"/>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8" name="Google Shape;2468;p49"/>
            <p:cNvSpPr/>
            <p:nvPr/>
          </p:nvSpPr>
          <p:spPr>
            <a:xfrm>
              <a:off x="566166" y="189737"/>
              <a:ext cx="648335" cy="0"/>
            </a:xfrm>
            <a:custGeom>
              <a:avLst/>
              <a:gdLst/>
              <a:ahLst/>
              <a:cxnLst/>
              <a:rect l="l" t="t" r="r" b="b"/>
              <a:pathLst>
                <a:path w="648335" h="120000" extrusionOk="0">
                  <a:moveTo>
                    <a:pt x="0" y="0"/>
                  </a:moveTo>
                  <a:lnTo>
                    <a:pt x="648068"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69" name="Google Shape;2469;p49"/>
          <p:cNvSpPr txBox="1"/>
          <p:nvPr/>
        </p:nvSpPr>
        <p:spPr>
          <a:xfrm>
            <a:off x="1210462" y="88518"/>
            <a:ext cx="223710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Comportamiento variables de interés</a:t>
            </a:r>
            <a:endParaRPr sz="1200">
              <a:solidFill>
                <a:schemeClr val="dk1"/>
              </a:solidFill>
              <a:latin typeface="Arial"/>
              <a:ea typeface="Arial"/>
              <a:cs typeface="Arial"/>
              <a:sym typeface="Arial"/>
            </a:endParaRPr>
          </a:p>
        </p:txBody>
      </p:sp>
      <p:grpSp>
        <p:nvGrpSpPr>
          <p:cNvPr id="2470" name="Google Shape;2470;p49"/>
          <p:cNvGrpSpPr/>
          <p:nvPr/>
        </p:nvGrpSpPr>
        <p:grpSpPr>
          <a:xfrm>
            <a:off x="8381" y="5150358"/>
            <a:ext cx="7193280" cy="375285"/>
            <a:chOff x="8381" y="5150358"/>
            <a:chExt cx="7193280" cy="375285"/>
          </a:xfrm>
        </p:grpSpPr>
        <p:sp>
          <p:nvSpPr>
            <p:cNvPr id="2471" name="Google Shape;2471;p49"/>
            <p:cNvSpPr/>
            <p:nvPr/>
          </p:nvSpPr>
          <p:spPr>
            <a:xfrm>
              <a:off x="8381" y="5150358"/>
              <a:ext cx="7193280" cy="375285"/>
            </a:xfrm>
            <a:custGeom>
              <a:avLst/>
              <a:gdLst/>
              <a:ahLst/>
              <a:cxnLst/>
              <a:rect l="l" t="t" r="r" b="b"/>
              <a:pathLst>
                <a:path w="7193280" h="375285" extrusionOk="0">
                  <a:moveTo>
                    <a:pt x="7193280" y="0"/>
                  </a:moveTo>
                  <a:lnTo>
                    <a:pt x="0" y="0"/>
                  </a:lnTo>
                  <a:lnTo>
                    <a:pt x="0" y="374903"/>
                  </a:lnTo>
                  <a:lnTo>
                    <a:pt x="7193280" y="374903"/>
                  </a:lnTo>
                  <a:lnTo>
                    <a:pt x="7193280" y="0"/>
                  </a:lnTo>
                  <a:close/>
                </a:path>
              </a:pathLst>
            </a:custGeom>
            <a:solidFill>
              <a:srgbClr val="DDD9C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2" name="Google Shape;2472;p49"/>
            <p:cNvSpPr/>
            <p:nvPr/>
          </p:nvSpPr>
          <p:spPr>
            <a:xfrm>
              <a:off x="8381" y="5150358"/>
              <a:ext cx="7193280" cy="375285"/>
            </a:xfrm>
            <a:custGeom>
              <a:avLst/>
              <a:gdLst/>
              <a:ahLst/>
              <a:cxnLst/>
              <a:rect l="l" t="t" r="r" b="b"/>
              <a:pathLst>
                <a:path w="7193280" h="375285" extrusionOk="0">
                  <a:moveTo>
                    <a:pt x="0" y="374903"/>
                  </a:moveTo>
                  <a:lnTo>
                    <a:pt x="7193280" y="374903"/>
                  </a:lnTo>
                  <a:lnTo>
                    <a:pt x="7193280" y="0"/>
                  </a:lnTo>
                  <a:lnTo>
                    <a:pt x="0" y="0"/>
                  </a:lnTo>
                  <a:lnTo>
                    <a:pt x="0" y="374903"/>
                  </a:lnTo>
                  <a:close/>
                </a:path>
              </a:pathLst>
            </a:custGeom>
            <a:noFill/>
            <a:ln w="25400"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3" name="Google Shape;2473;p49"/>
            <p:cNvSpPr/>
            <p:nvPr/>
          </p:nvSpPr>
          <p:spPr>
            <a:xfrm>
              <a:off x="296418" y="5203698"/>
              <a:ext cx="288290" cy="262255"/>
            </a:xfrm>
            <a:custGeom>
              <a:avLst/>
              <a:gdLst/>
              <a:ahLst/>
              <a:cxnLst/>
              <a:rect l="l" t="t" r="r" b="b"/>
              <a:pathLst>
                <a:path w="288290" h="262254" extrusionOk="0">
                  <a:moveTo>
                    <a:pt x="144018" y="0"/>
                  </a:moveTo>
                  <a:lnTo>
                    <a:pt x="98496" y="6681"/>
                  </a:lnTo>
                  <a:lnTo>
                    <a:pt x="58962" y="25286"/>
                  </a:lnTo>
                  <a:lnTo>
                    <a:pt x="27786" y="53656"/>
                  </a:lnTo>
                  <a:lnTo>
                    <a:pt x="7342" y="89635"/>
                  </a:lnTo>
                  <a:lnTo>
                    <a:pt x="0" y="131063"/>
                  </a:lnTo>
                  <a:lnTo>
                    <a:pt x="7342" y="172492"/>
                  </a:lnTo>
                  <a:lnTo>
                    <a:pt x="27786" y="208471"/>
                  </a:lnTo>
                  <a:lnTo>
                    <a:pt x="58962" y="236841"/>
                  </a:lnTo>
                  <a:lnTo>
                    <a:pt x="98496" y="255446"/>
                  </a:lnTo>
                  <a:lnTo>
                    <a:pt x="144018" y="262127"/>
                  </a:lnTo>
                  <a:lnTo>
                    <a:pt x="189539" y="255446"/>
                  </a:lnTo>
                  <a:lnTo>
                    <a:pt x="229073" y="236841"/>
                  </a:lnTo>
                  <a:lnTo>
                    <a:pt x="260249" y="208471"/>
                  </a:lnTo>
                  <a:lnTo>
                    <a:pt x="280693" y="172492"/>
                  </a:lnTo>
                  <a:lnTo>
                    <a:pt x="288036" y="131063"/>
                  </a:lnTo>
                  <a:lnTo>
                    <a:pt x="280693" y="89635"/>
                  </a:lnTo>
                  <a:lnTo>
                    <a:pt x="260249" y="53656"/>
                  </a:lnTo>
                  <a:lnTo>
                    <a:pt x="229073" y="25286"/>
                  </a:lnTo>
                  <a:lnTo>
                    <a:pt x="189539" y="6681"/>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4" name="Google Shape;2474;p49"/>
            <p:cNvSpPr/>
            <p:nvPr/>
          </p:nvSpPr>
          <p:spPr>
            <a:xfrm>
              <a:off x="296418" y="5203698"/>
              <a:ext cx="288290" cy="262255"/>
            </a:xfrm>
            <a:custGeom>
              <a:avLst/>
              <a:gdLst/>
              <a:ahLst/>
              <a:cxnLst/>
              <a:rect l="l" t="t" r="r" b="b"/>
              <a:pathLst>
                <a:path w="288290" h="262254" extrusionOk="0">
                  <a:moveTo>
                    <a:pt x="0" y="131063"/>
                  </a:moveTo>
                  <a:lnTo>
                    <a:pt x="7342" y="89635"/>
                  </a:lnTo>
                  <a:lnTo>
                    <a:pt x="27786" y="53656"/>
                  </a:lnTo>
                  <a:lnTo>
                    <a:pt x="58962" y="25286"/>
                  </a:lnTo>
                  <a:lnTo>
                    <a:pt x="98496" y="6681"/>
                  </a:lnTo>
                  <a:lnTo>
                    <a:pt x="144018" y="0"/>
                  </a:lnTo>
                  <a:lnTo>
                    <a:pt x="189539" y="6681"/>
                  </a:lnTo>
                  <a:lnTo>
                    <a:pt x="229073" y="25286"/>
                  </a:lnTo>
                  <a:lnTo>
                    <a:pt x="260249" y="53656"/>
                  </a:lnTo>
                  <a:lnTo>
                    <a:pt x="280693" y="89635"/>
                  </a:lnTo>
                  <a:lnTo>
                    <a:pt x="288036" y="131063"/>
                  </a:lnTo>
                  <a:lnTo>
                    <a:pt x="280693" y="172492"/>
                  </a:lnTo>
                  <a:lnTo>
                    <a:pt x="260249" y="208471"/>
                  </a:lnTo>
                  <a:lnTo>
                    <a:pt x="229073" y="236841"/>
                  </a:lnTo>
                  <a:lnTo>
                    <a:pt x="189539" y="255446"/>
                  </a:lnTo>
                  <a:lnTo>
                    <a:pt x="144018" y="262127"/>
                  </a:lnTo>
                  <a:lnTo>
                    <a:pt x="98496" y="255446"/>
                  </a:lnTo>
                  <a:lnTo>
                    <a:pt x="58962" y="236841"/>
                  </a:lnTo>
                  <a:lnTo>
                    <a:pt x="27786" y="208471"/>
                  </a:lnTo>
                  <a:lnTo>
                    <a:pt x="7342" y="172492"/>
                  </a:lnTo>
                  <a:lnTo>
                    <a:pt x="0" y="131063"/>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5" name="Google Shape;2475;p49"/>
            <p:cNvSpPr/>
            <p:nvPr/>
          </p:nvSpPr>
          <p:spPr>
            <a:xfrm>
              <a:off x="584454" y="5334762"/>
              <a:ext cx="648335" cy="0"/>
            </a:xfrm>
            <a:custGeom>
              <a:avLst/>
              <a:gdLst/>
              <a:ahLst/>
              <a:cxnLst/>
              <a:rect l="l" t="t" r="r" b="b"/>
              <a:pathLst>
                <a:path w="648335" h="120000" extrusionOk="0">
                  <a:moveTo>
                    <a:pt x="0" y="0"/>
                  </a:moveTo>
                  <a:lnTo>
                    <a:pt x="648068"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76" name="Google Shape;2476;p49"/>
          <p:cNvSpPr txBox="1"/>
          <p:nvPr/>
        </p:nvSpPr>
        <p:spPr>
          <a:xfrm>
            <a:off x="21081" y="5233796"/>
            <a:ext cx="7180580" cy="208279"/>
          </a:xfrm>
          <a:prstGeom prst="rect">
            <a:avLst/>
          </a:prstGeom>
          <a:noFill/>
          <a:ln>
            <a:noFill/>
          </a:ln>
        </p:spPr>
        <p:txBody>
          <a:bodyPr spcFirstLastPara="1" wrap="square" lIns="0" tIns="12700" rIns="0" bIns="0" anchor="t" anchorCtr="0">
            <a:spAutoFit/>
          </a:bodyPr>
          <a:lstStyle/>
          <a:p>
            <a:pPr marL="1221105"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Modalidades de violencia sexual</a:t>
            </a:r>
            <a:endParaRPr sz="1200">
              <a:solidFill>
                <a:schemeClr val="dk1"/>
              </a:solidFill>
              <a:latin typeface="Arial"/>
              <a:ea typeface="Arial"/>
              <a:cs typeface="Arial"/>
              <a:sym typeface="Arial"/>
            </a:endParaRPr>
          </a:p>
        </p:txBody>
      </p:sp>
      <p:sp>
        <p:nvSpPr>
          <p:cNvPr id="2477" name="Google Shape;2477;p49"/>
          <p:cNvSpPr txBox="1"/>
          <p:nvPr/>
        </p:nvSpPr>
        <p:spPr>
          <a:xfrm>
            <a:off x="6632829" y="42418"/>
            <a:ext cx="438784" cy="175048"/>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050" b="1">
                <a:solidFill>
                  <a:schemeClr val="dk1"/>
                </a:solidFill>
                <a:latin typeface="Arial"/>
                <a:ea typeface="Arial"/>
                <a:cs typeface="Arial"/>
                <a:sym typeface="Arial"/>
              </a:rPr>
              <a:t>Pág.. 49</a:t>
            </a:r>
            <a:endParaRPr sz="1050">
              <a:solidFill>
                <a:schemeClr val="dk1"/>
              </a:solidFill>
              <a:latin typeface="Arial"/>
              <a:ea typeface="Arial"/>
              <a:cs typeface="Arial"/>
              <a:sym typeface="Arial"/>
            </a:endParaRPr>
          </a:p>
        </p:txBody>
      </p:sp>
      <p:pic>
        <p:nvPicPr>
          <p:cNvPr id="2478" name="Google Shape;2478;p49"/>
          <p:cNvPicPr preferRelativeResize="0"/>
          <p:nvPr/>
        </p:nvPicPr>
        <p:blipFill rotWithShape="1">
          <a:blip r:embed="rId3">
            <a:alphaModFix/>
          </a:blip>
          <a:srcRect/>
          <a:stretch/>
        </p:blipFill>
        <p:spPr>
          <a:xfrm>
            <a:off x="235179" y="1077862"/>
            <a:ext cx="539719" cy="661487"/>
          </a:xfrm>
          <a:prstGeom prst="rect">
            <a:avLst/>
          </a:prstGeom>
          <a:noFill/>
          <a:ln>
            <a:noFill/>
          </a:ln>
        </p:spPr>
      </p:pic>
      <p:grpSp>
        <p:nvGrpSpPr>
          <p:cNvPr id="2479" name="Google Shape;2479;p49"/>
          <p:cNvGrpSpPr/>
          <p:nvPr/>
        </p:nvGrpSpPr>
        <p:grpSpPr>
          <a:xfrm>
            <a:off x="156210" y="2010917"/>
            <a:ext cx="805180" cy="361315"/>
            <a:chOff x="156210" y="2010917"/>
            <a:chExt cx="805180" cy="361315"/>
          </a:xfrm>
        </p:grpSpPr>
        <p:sp>
          <p:nvSpPr>
            <p:cNvPr id="2480" name="Google Shape;2480;p49"/>
            <p:cNvSpPr/>
            <p:nvPr/>
          </p:nvSpPr>
          <p:spPr>
            <a:xfrm>
              <a:off x="156210" y="2010917"/>
              <a:ext cx="805180" cy="361315"/>
            </a:xfrm>
            <a:custGeom>
              <a:avLst/>
              <a:gdLst/>
              <a:ahLst/>
              <a:cxnLst/>
              <a:rect l="l" t="t" r="r" b="b"/>
              <a:pathLst>
                <a:path w="805180" h="361314" extrusionOk="0">
                  <a:moveTo>
                    <a:pt x="744474" y="0"/>
                  </a:moveTo>
                  <a:lnTo>
                    <a:pt x="60197" y="0"/>
                  </a:lnTo>
                  <a:lnTo>
                    <a:pt x="36765" y="4726"/>
                  </a:lnTo>
                  <a:lnTo>
                    <a:pt x="17630" y="17621"/>
                  </a:lnTo>
                  <a:lnTo>
                    <a:pt x="4730" y="36754"/>
                  </a:lnTo>
                  <a:lnTo>
                    <a:pt x="0" y="60198"/>
                  </a:lnTo>
                  <a:lnTo>
                    <a:pt x="0" y="300989"/>
                  </a:lnTo>
                  <a:lnTo>
                    <a:pt x="4730" y="324433"/>
                  </a:lnTo>
                  <a:lnTo>
                    <a:pt x="17630" y="343566"/>
                  </a:lnTo>
                  <a:lnTo>
                    <a:pt x="36765" y="356461"/>
                  </a:lnTo>
                  <a:lnTo>
                    <a:pt x="60197" y="361187"/>
                  </a:lnTo>
                  <a:lnTo>
                    <a:pt x="744474" y="361187"/>
                  </a:lnTo>
                  <a:lnTo>
                    <a:pt x="767906" y="356461"/>
                  </a:lnTo>
                  <a:lnTo>
                    <a:pt x="787041" y="343566"/>
                  </a:lnTo>
                  <a:lnTo>
                    <a:pt x="799941" y="324433"/>
                  </a:lnTo>
                  <a:lnTo>
                    <a:pt x="804672" y="300989"/>
                  </a:lnTo>
                  <a:lnTo>
                    <a:pt x="804672" y="60198"/>
                  </a:lnTo>
                  <a:lnTo>
                    <a:pt x="799941" y="36754"/>
                  </a:lnTo>
                  <a:lnTo>
                    <a:pt x="787041" y="17621"/>
                  </a:lnTo>
                  <a:lnTo>
                    <a:pt x="767906" y="4726"/>
                  </a:lnTo>
                  <a:lnTo>
                    <a:pt x="744474" y="0"/>
                  </a:lnTo>
                  <a:close/>
                </a:path>
              </a:pathLst>
            </a:custGeom>
            <a:solidFill>
              <a:srgbClr val="92CD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1" name="Google Shape;2481;p49"/>
            <p:cNvSpPr/>
            <p:nvPr/>
          </p:nvSpPr>
          <p:spPr>
            <a:xfrm>
              <a:off x="156210" y="2010917"/>
              <a:ext cx="805180" cy="361315"/>
            </a:xfrm>
            <a:custGeom>
              <a:avLst/>
              <a:gdLst/>
              <a:ahLst/>
              <a:cxnLst/>
              <a:rect l="l" t="t" r="r" b="b"/>
              <a:pathLst>
                <a:path w="805180" h="361314" extrusionOk="0">
                  <a:moveTo>
                    <a:pt x="0" y="60198"/>
                  </a:moveTo>
                  <a:lnTo>
                    <a:pt x="4730" y="36754"/>
                  </a:lnTo>
                  <a:lnTo>
                    <a:pt x="17630" y="17621"/>
                  </a:lnTo>
                  <a:lnTo>
                    <a:pt x="36765" y="4726"/>
                  </a:lnTo>
                  <a:lnTo>
                    <a:pt x="60197" y="0"/>
                  </a:lnTo>
                  <a:lnTo>
                    <a:pt x="744474" y="0"/>
                  </a:lnTo>
                  <a:lnTo>
                    <a:pt x="767906" y="4726"/>
                  </a:lnTo>
                  <a:lnTo>
                    <a:pt x="787041" y="17621"/>
                  </a:lnTo>
                  <a:lnTo>
                    <a:pt x="799941" y="36754"/>
                  </a:lnTo>
                  <a:lnTo>
                    <a:pt x="804672" y="60198"/>
                  </a:lnTo>
                  <a:lnTo>
                    <a:pt x="804672" y="300989"/>
                  </a:lnTo>
                  <a:lnTo>
                    <a:pt x="799941" y="324433"/>
                  </a:lnTo>
                  <a:lnTo>
                    <a:pt x="787041" y="343566"/>
                  </a:lnTo>
                  <a:lnTo>
                    <a:pt x="767906" y="356461"/>
                  </a:lnTo>
                  <a:lnTo>
                    <a:pt x="744474" y="361187"/>
                  </a:lnTo>
                  <a:lnTo>
                    <a:pt x="60197" y="361187"/>
                  </a:lnTo>
                  <a:lnTo>
                    <a:pt x="36765" y="356461"/>
                  </a:lnTo>
                  <a:lnTo>
                    <a:pt x="17630" y="343566"/>
                  </a:lnTo>
                  <a:lnTo>
                    <a:pt x="4730" y="324433"/>
                  </a:lnTo>
                  <a:lnTo>
                    <a:pt x="0" y="300989"/>
                  </a:lnTo>
                  <a:lnTo>
                    <a:pt x="0" y="60198"/>
                  </a:lnTo>
                  <a:close/>
                </a:path>
              </a:pathLst>
            </a:custGeom>
            <a:noFill/>
            <a:ln w="25400" cap="flat" cmpd="sng">
              <a:solidFill>
                <a:srgbClr val="92CDD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82" name="Google Shape;2482;p49"/>
          <p:cNvSpPr txBox="1"/>
          <p:nvPr/>
        </p:nvSpPr>
        <p:spPr>
          <a:xfrm>
            <a:off x="188163" y="1684264"/>
            <a:ext cx="638175" cy="899794"/>
          </a:xfrm>
          <a:prstGeom prst="rect">
            <a:avLst/>
          </a:prstGeom>
          <a:noFill/>
          <a:ln>
            <a:noFill/>
          </a:ln>
        </p:spPr>
        <p:txBody>
          <a:bodyPr spcFirstLastPara="1" wrap="square" lIns="0" tIns="9270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Masculino</a:t>
            </a:r>
            <a:endParaRPr sz="1200">
              <a:solidFill>
                <a:schemeClr val="dk1"/>
              </a:solidFill>
              <a:latin typeface="Arial"/>
              <a:ea typeface="Arial"/>
              <a:cs typeface="Arial"/>
              <a:sym typeface="Arial"/>
            </a:endParaRPr>
          </a:p>
          <a:p>
            <a:pPr marL="133350" marR="0" lvl="0" indent="0" algn="l" rtl="0">
              <a:lnSpc>
                <a:spcPct val="100000"/>
              </a:lnSpc>
              <a:spcBef>
                <a:spcPts val="835"/>
              </a:spcBef>
              <a:spcAft>
                <a:spcPts val="0"/>
              </a:spcAft>
              <a:buNone/>
            </a:pPr>
            <a:r>
              <a:rPr lang="es-ES" sz="1600" b="1">
                <a:solidFill>
                  <a:schemeClr val="dk1"/>
                </a:solidFill>
                <a:latin typeface="Arial"/>
                <a:ea typeface="Arial"/>
                <a:cs typeface="Arial"/>
                <a:sym typeface="Arial"/>
              </a:rPr>
              <a:t>16,1%</a:t>
            </a:r>
            <a:endParaRPr sz="1600">
              <a:solidFill>
                <a:schemeClr val="dk1"/>
              </a:solidFill>
              <a:latin typeface="Arial"/>
              <a:ea typeface="Arial"/>
              <a:cs typeface="Arial"/>
              <a:sym typeface="Arial"/>
            </a:endParaRPr>
          </a:p>
          <a:p>
            <a:pPr marL="83820" marR="0" lvl="0" indent="0" algn="l" rtl="0">
              <a:lnSpc>
                <a:spcPct val="100000"/>
              </a:lnSpc>
              <a:spcBef>
                <a:spcPts val="615"/>
              </a:spcBef>
              <a:spcAft>
                <a:spcPts val="0"/>
              </a:spcAft>
              <a:buNone/>
            </a:pPr>
            <a:r>
              <a:rPr lang="es-ES" sz="1200" b="1">
                <a:solidFill>
                  <a:schemeClr val="dk1"/>
                </a:solidFill>
                <a:latin typeface="Arial"/>
                <a:ea typeface="Arial"/>
                <a:cs typeface="Arial"/>
                <a:sym typeface="Arial"/>
              </a:rPr>
              <a:t>50 casos</a:t>
            </a:r>
            <a:endParaRPr sz="1200">
              <a:solidFill>
                <a:schemeClr val="dk1"/>
              </a:solidFill>
              <a:latin typeface="Arial"/>
              <a:ea typeface="Arial"/>
              <a:cs typeface="Arial"/>
              <a:sym typeface="Arial"/>
            </a:endParaRPr>
          </a:p>
        </p:txBody>
      </p:sp>
      <p:grpSp>
        <p:nvGrpSpPr>
          <p:cNvPr id="2483" name="Google Shape;2483;p49"/>
          <p:cNvGrpSpPr/>
          <p:nvPr/>
        </p:nvGrpSpPr>
        <p:grpSpPr>
          <a:xfrm>
            <a:off x="1105661" y="1998726"/>
            <a:ext cx="810895" cy="360045"/>
            <a:chOff x="1105661" y="1998726"/>
            <a:chExt cx="810895" cy="360045"/>
          </a:xfrm>
        </p:grpSpPr>
        <p:sp>
          <p:nvSpPr>
            <p:cNvPr id="2484" name="Google Shape;2484;p49"/>
            <p:cNvSpPr/>
            <p:nvPr/>
          </p:nvSpPr>
          <p:spPr>
            <a:xfrm>
              <a:off x="1105661" y="1998726"/>
              <a:ext cx="810895" cy="360045"/>
            </a:xfrm>
            <a:custGeom>
              <a:avLst/>
              <a:gdLst/>
              <a:ahLst/>
              <a:cxnLst/>
              <a:rect l="l" t="t" r="r" b="b"/>
              <a:pathLst>
                <a:path w="810894" h="360044" extrusionOk="0">
                  <a:moveTo>
                    <a:pt x="750824" y="0"/>
                  </a:moveTo>
                  <a:lnTo>
                    <a:pt x="59943" y="0"/>
                  </a:lnTo>
                  <a:lnTo>
                    <a:pt x="36609" y="4704"/>
                  </a:lnTo>
                  <a:lnTo>
                    <a:pt x="17556" y="17541"/>
                  </a:lnTo>
                  <a:lnTo>
                    <a:pt x="4710" y="36593"/>
                  </a:lnTo>
                  <a:lnTo>
                    <a:pt x="0" y="59944"/>
                  </a:lnTo>
                  <a:lnTo>
                    <a:pt x="0" y="299720"/>
                  </a:lnTo>
                  <a:lnTo>
                    <a:pt x="4710" y="323070"/>
                  </a:lnTo>
                  <a:lnTo>
                    <a:pt x="17556" y="342122"/>
                  </a:lnTo>
                  <a:lnTo>
                    <a:pt x="36609" y="354959"/>
                  </a:lnTo>
                  <a:lnTo>
                    <a:pt x="59943" y="359664"/>
                  </a:lnTo>
                  <a:lnTo>
                    <a:pt x="750824" y="359664"/>
                  </a:lnTo>
                  <a:lnTo>
                    <a:pt x="774174" y="354959"/>
                  </a:lnTo>
                  <a:lnTo>
                    <a:pt x="793226" y="342122"/>
                  </a:lnTo>
                  <a:lnTo>
                    <a:pt x="806063" y="323070"/>
                  </a:lnTo>
                  <a:lnTo>
                    <a:pt x="810768" y="299720"/>
                  </a:lnTo>
                  <a:lnTo>
                    <a:pt x="810768" y="59944"/>
                  </a:lnTo>
                  <a:lnTo>
                    <a:pt x="806063" y="36593"/>
                  </a:lnTo>
                  <a:lnTo>
                    <a:pt x="793226" y="17541"/>
                  </a:lnTo>
                  <a:lnTo>
                    <a:pt x="774174" y="4704"/>
                  </a:lnTo>
                  <a:lnTo>
                    <a:pt x="750824" y="0"/>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5" name="Google Shape;2485;p49"/>
            <p:cNvSpPr/>
            <p:nvPr/>
          </p:nvSpPr>
          <p:spPr>
            <a:xfrm>
              <a:off x="1105661" y="1998726"/>
              <a:ext cx="810895" cy="360045"/>
            </a:xfrm>
            <a:custGeom>
              <a:avLst/>
              <a:gdLst/>
              <a:ahLst/>
              <a:cxnLst/>
              <a:rect l="l" t="t" r="r" b="b"/>
              <a:pathLst>
                <a:path w="810894" h="360044" extrusionOk="0">
                  <a:moveTo>
                    <a:pt x="0" y="59944"/>
                  </a:moveTo>
                  <a:lnTo>
                    <a:pt x="4710" y="36593"/>
                  </a:lnTo>
                  <a:lnTo>
                    <a:pt x="17556" y="17541"/>
                  </a:lnTo>
                  <a:lnTo>
                    <a:pt x="36609" y="4704"/>
                  </a:lnTo>
                  <a:lnTo>
                    <a:pt x="59943" y="0"/>
                  </a:lnTo>
                  <a:lnTo>
                    <a:pt x="750824" y="0"/>
                  </a:lnTo>
                  <a:lnTo>
                    <a:pt x="774174" y="4704"/>
                  </a:lnTo>
                  <a:lnTo>
                    <a:pt x="793226" y="17541"/>
                  </a:lnTo>
                  <a:lnTo>
                    <a:pt x="806063" y="36593"/>
                  </a:lnTo>
                  <a:lnTo>
                    <a:pt x="810768" y="59944"/>
                  </a:lnTo>
                  <a:lnTo>
                    <a:pt x="810768" y="299720"/>
                  </a:lnTo>
                  <a:lnTo>
                    <a:pt x="806063" y="323070"/>
                  </a:lnTo>
                  <a:lnTo>
                    <a:pt x="793226" y="342122"/>
                  </a:lnTo>
                  <a:lnTo>
                    <a:pt x="774174" y="354959"/>
                  </a:lnTo>
                  <a:lnTo>
                    <a:pt x="750824" y="359664"/>
                  </a:lnTo>
                  <a:lnTo>
                    <a:pt x="59943" y="359664"/>
                  </a:lnTo>
                  <a:lnTo>
                    <a:pt x="36609" y="354959"/>
                  </a:lnTo>
                  <a:lnTo>
                    <a:pt x="17556" y="342122"/>
                  </a:lnTo>
                  <a:lnTo>
                    <a:pt x="4710" y="323070"/>
                  </a:lnTo>
                  <a:lnTo>
                    <a:pt x="0" y="299720"/>
                  </a:lnTo>
                  <a:lnTo>
                    <a:pt x="0" y="59944"/>
                  </a:lnTo>
                  <a:close/>
                </a:path>
              </a:pathLst>
            </a:custGeom>
            <a:noFill/>
            <a:ln w="25400" cap="flat" cmpd="sng">
              <a:solidFill>
                <a:srgbClr val="D9959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86" name="Google Shape;2486;p49"/>
          <p:cNvSpPr txBox="1"/>
          <p:nvPr/>
        </p:nvSpPr>
        <p:spPr>
          <a:xfrm>
            <a:off x="1186992" y="1676810"/>
            <a:ext cx="635635" cy="891540"/>
          </a:xfrm>
          <a:prstGeom prst="rect">
            <a:avLst/>
          </a:prstGeom>
          <a:noFill/>
          <a:ln>
            <a:noFill/>
          </a:ln>
        </p:spPr>
        <p:txBody>
          <a:bodyPr spcFirstLastPara="1" wrap="square" lIns="0" tIns="9015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Femenino</a:t>
            </a:r>
            <a:endParaRPr sz="1200">
              <a:solidFill>
                <a:schemeClr val="dk1"/>
              </a:solidFill>
              <a:latin typeface="Arial"/>
              <a:ea typeface="Arial"/>
              <a:cs typeface="Arial"/>
              <a:sym typeface="Arial"/>
            </a:endParaRPr>
          </a:p>
          <a:p>
            <a:pPr marL="86995" marR="0" lvl="0" indent="0" algn="l" rtl="0">
              <a:lnSpc>
                <a:spcPct val="100000"/>
              </a:lnSpc>
              <a:spcBef>
                <a:spcPts val="805"/>
              </a:spcBef>
              <a:spcAft>
                <a:spcPts val="0"/>
              </a:spcAft>
              <a:buNone/>
            </a:pPr>
            <a:r>
              <a:rPr lang="es-ES" sz="1600" b="1">
                <a:solidFill>
                  <a:schemeClr val="dk1"/>
                </a:solidFill>
                <a:latin typeface="Arial"/>
                <a:ea typeface="Arial"/>
                <a:cs typeface="Arial"/>
                <a:sym typeface="Arial"/>
              </a:rPr>
              <a:t>83,9%</a:t>
            </a:r>
            <a:endParaRPr sz="1600">
              <a:solidFill>
                <a:schemeClr val="dk1"/>
              </a:solidFill>
              <a:latin typeface="Arial"/>
              <a:ea typeface="Arial"/>
              <a:cs typeface="Arial"/>
              <a:sym typeface="Arial"/>
            </a:endParaRPr>
          </a:p>
          <a:p>
            <a:pPr marL="22860" marR="0" lvl="0" indent="0" algn="l" rtl="0">
              <a:lnSpc>
                <a:spcPct val="100000"/>
              </a:lnSpc>
              <a:spcBef>
                <a:spcPts val="600"/>
              </a:spcBef>
              <a:spcAft>
                <a:spcPts val="0"/>
              </a:spcAft>
              <a:buNone/>
            </a:pPr>
            <a:r>
              <a:rPr lang="es-ES" sz="1200" b="1">
                <a:solidFill>
                  <a:schemeClr val="dk1"/>
                </a:solidFill>
                <a:latin typeface="Arial"/>
                <a:ea typeface="Arial"/>
                <a:cs typeface="Arial"/>
                <a:sym typeface="Arial"/>
              </a:rPr>
              <a:t>259 casos</a:t>
            </a:r>
            <a:endParaRPr sz="1200">
              <a:solidFill>
                <a:schemeClr val="dk1"/>
              </a:solidFill>
              <a:latin typeface="Arial"/>
              <a:ea typeface="Arial"/>
              <a:cs typeface="Arial"/>
              <a:sym typeface="Arial"/>
            </a:endParaRPr>
          </a:p>
        </p:txBody>
      </p:sp>
      <p:grpSp>
        <p:nvGrpSpPr>
          <p:cNvPr id="2487" name="Google Shape;2487;p49"/>
          <p:cNvGrpSpPr/>
          <p:nvPr/>
        </p:nvGrpSpPr>
        <p:grpSpPr>
          <a:xfrm>
            <a:off x="2257805" y="2021585"/>
            <a:ext cx="739140" cy="360045"/>
            <a:chOff x="2257805" y="2021585"/>
            <a:chExt cx="739140" cy="360045"/>
          </a:xfrm>
        </p:grpSpPr>
        <p:sp>
          <p:nvSpPr>
            <p:cNvPr id="2488" name="Google Shape;2488;p49"/>
            <p:cNvSpPr/>
            <p:nvPr/>
          </p:nvSpPr>
          <p:spPr>
            <a:xfrm>
              <a:off x="2257805" y="2021585"/>
              <a:ext cx="739140" cy="360045"/>
            </a:xfrm>
            <a:custGeom>
              <a:avLst/>
              <a:gdLst/>
              <a:ahLst/>
              <a:cxnLst/>
              <a:rect l="l" t="t" r="r" b="b"/>
              <a:pathLst>
                <a:path w="739139" h="360044" extrusionOk="0">
                  <a:moveTo>
                    <a:pt x="679195" y="0"/>
                  </a:moveTo>
                  <a:lnTo>
                    <a:pt x="59943" y="0"/>
                  </a:lnTo>
                  <a:lnTo>
                    <a:pt x="36593" y="4704"/>
                  </a:lnTo>
                  <a:lnTo>
                    <a:pt x="17541" y="17541"/>
                  </a:lnTo>
                  <a:lnTo>
                    <a:pt x="4704" y="36593"/>
                  </a:lnTo>
                  <a:lnTo>
                    <a:pt x="0" y="59944"/>
                  </a:lnTo>
                  <a:lnTo>
                    <a:pt x="0" y="299720"/>
                  </a:lnTo>
                  <a:lnTo>
                    <a:pt x="4704" y="323070"/>
                  </a:lnTo>
                  <a:lnTo>
                    <a:pt x="17541" y="342122"/>
                  </a:lnTo>
                  <a:lnTo>
                    <a:pt x="36593" y="354959"/>
                  </a:lnTo>
                  <a:lnTo>
                    <a:pt x="59943" y="359664"/>
                  </a:lnTo>
                  <a:lnTo>
                    <a:pt x="679195" y="359664"/>
                  </a:lnTo>
                  <a:lnTo>
                    <a:pt x="702546" y="354959"/>
                  </a:lnTo>
                  <a:lnTo>
                    <a:pt x="721598" y="342122"/>
                  </a:lnTo>
                  <a:lnTo>
                    <a:pt x="734435" y="323070"/>
                  </a:lnTo>
                  <a:lnTo>
                    <a:pt x="739139" y="299720"/>
                  </a:lnTo>
                  <a:lnTo>
                    <a:pt x="739139" y="59944"/>
                  </a:lnTo>
                  <a:lnTo>
                    <a:pt x="734435" y="36593"/>
                  </a:lnTo>
                  <a:lnTo>
                    <a:pt x="721598" y="17541"/>
                  </a:lnTo>
                  <a:lnTo>
                    <a:pt x="702546" y="4704"/>
                  </a:lnTo>
                  <a:lnTo>
                    <a:pt x="679195" y="0"/>
                  </a:lnTo>
                  <a:close/>
                </a:path>
              </a:pathLst>
            </a:custGeom>
            <a:solidFill>
              <a:srgbClr val="92D05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9" name="Google Shape;2489;p49"/>
            <p:cNvSpPr/>
            <p:nvPr/>
          </p:nvSpPr>
          <p:spPr>
            <a:xfrm>
              <a:off x="2257805" y="2021585"/>
              <a:ext cx="739140" cy="360045"/>
            </a:xfrm>
            <a:custGeom>
              <a:avLst/>
              <a:gdLst/>
              <a:ahLst/>
              <a:cxnLst/>
              <a:rect l="l" t="t" r="r" b="b"/>
              <a:pathLst>
                <a:path w="739139" h="360044" extrusionOk="0">
                  <a:moveTo>
                    <a:pt x="0" y="59944"/>
                  </a:moveTo>
                  <a:lnTo>
                    <a:pt x="4704" y="36593"/>
                  </a:lnTo>
                  <a:lnTo>
                    <a:pt x="17541" y="17541"/>
                  </a:lnTo>
                  <a:lnTo>
                    <a:pt x="36593" y="4704"/>
                  </a:lnTo>
                  <a:lnTo>
                    <a:pt x="59943" y="0"/>
                  </a:lnTo>
                  <a:lnTo>
                    <a:pt x="679195" y="0"/>
                  </a:lnTo>
                  <a:lnTo>
                    <a:pt x="702546" y="4704"/>
                  </a:lnTo>
                  <a:lnTo>
                    <a:pt x="721598" y="17541"/>
                  </a:lnTo>
                  <a:lnTo>
                    <a:pt x="734435" y="36593"/>
                  </a:lnTo>
                  <a:lnTo>
                    <a:pt x="739139" y="59944"/>
                  </a:lnTo>
                  <a:lnTo>
                    <a:pt x="739139" y="299720"/>
                  </a:lnTo>
                  <a:lnTo>
                    <a:pt x="734435" y="323070"/>
                  </a:lnTo>
                  <a:lnTo>
                    <a:pt x="721598" y="342122"/>
                  </a:lnTo>
                  <a:lnTo>
                    <a:pt x="702546" y="354959"/>
                  </a:lnTo>
                  <a:lnTo>
                    <a:pt x="679195" y="359664"/>
                  </a:lnTo>
                  <a:lnTo>
                    <a:pt x="59943" y="359664"/>
                  </a:lnTo>
                  <a:lnTo>
                    <a:pt x="36593" y="354959"/>
                  </a:lnTo>
                  <a:lnTo>
                    <a:pt x="17541" y="342122"/>
                  </a:lnTo>
                  <a:lnTo>
                    <a:pt x="4704" y="323070"/>
                  </a:lnTo>
                  <a:lnTo>
                    <a:pt x="0" y="299720"/>
                  </a:lnTo>
                  <a:lnTo>
                    <a:pt x="0" y="59944"/>
                  </a:lnTo>
                  <a:close/>
                </a:path>
              </a:pathLst>
            </a:custGeom>
            <a:noFill/>
            <a:ln w="25400" cap="flat" cmpd="sng">
              <a:solidFill>
                <a:srgbClr val="92D05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490" name="Google Shape;2490;p49"/>
          <p:cNvGrpSpPr/>
          <p:nvPr/>
        </p:nvGrpSpPr>
        <p:grpSpPr>
          <a:xfrm>
            <a:off x="60198" y="887730"/>
            <a:ext cx="1847214" cy="904493"/>
            <a:chOff x="60198" y="887730"/>
            <a:chExt cx="1847214" cy="904493"/>
          </a:xfrm>
        </p:grpSpPr>
        <p:pic>
          <p:nvPicPr>
            <p:cNvPr id="2491" name="Google Shape;2491;p49"/>
            <p:cNvPicPr preferRelativeResize="0"/>
            <p:nvPr/>
          </p:nvPicPr>
          <p:blipFill rotWithShape="1">
            <a:blip r:embed="rId4">
              <a:alphaModFix/>
            </a:blip>
            <a:srcRect/>
            <a:stretch/>
          </p:blipFill>
          <p:spPr>
            <a:xfrm>
              <a:off x="1133856" y="1043940"/>
              <a:ext cx="696468" cy="748283"/>
            </a:xfrm>
            <a:prstGeom prst="rect">
              <a:avLst/>
            </a:prstGeom>
            <a:noFill/>
            <a:ln>
              <a:noFill/>
            </a:ln>
          </p:spPr>
        </p:pic>
        <p:sp>
          <p:nvSpPr>
            <p:cNvPr id="2492" name="Google Shape;2492;p49"/>
            <p:cNvSpPr/>
            <p:nvPr/>
          </p:nvSpPr>
          <p:spPr>
            <a:xfrm>
              <a:off x="60198" y="887730"/>
              <a:ext cx="1847214" cy="233679"/>
            </a:xfrm>
            <a:custGeom>
              <a:avLst/>
              <a:gdLst/>
              <a:ahLst/>
              <a:cxnLst/>
              <a:rect l="l" t="t" r="r" b="b"/>
              <a:pathLst>
                <a:path w="1847214" h="233680" extrusionOk="0">
                  <a:moveTo>
                    <a:pt x="1847088" y="0"/>
                  </a:moveTo>
                  <a:lnTo>
                    <a:pt x="1845569" y="45380"/>
                  </a:lnTo>
                  <a:lnTo>
                    <a:pt x="1841420" y="82438"/>
                  </a:lnTo>
                  <a:lnTo>
                    <a:pt x="1835247" y="107424"/>
                  </a:lnTo>
                  <a:lnTo>
                    <a:pt x="1827657" y="116586"/>
                  </a:lnTo>
                  <a:lnTo>
                    <a:pt x="942975" y="116586"/>
                  </a:lnTo>
                  <a:lnTo>
                    <a:pt x="935411" y="125747"/>
                  </a:lnTo>
                  <a:lnTo>
                    <a:pt x="929235" y="150733"/>
                  </a:lnTo>
                  <a:lnTo>
                    <a:pt x="925070" y="187791"/>
                  </a:lnTo>
                  <a:lnTo>
                    <a:pt x="923544" y="233172"/>
                  </a:lnTo>
                  <a:lnTo>
                    <a:pt x="922017" y="187791"/>
                  </a:lnTo>
                  <a:lnTo>
                    <a:pt x="917852" y="150733"/>
                  </a:lnTo>
                  <a:lnTo>
                    <a:pt x="911676" y="125747"/>
                  </a:lnTo>
                  <a:lnTo>
                    <a:pt x="904113" y="116586"/>
                  </a:lnTo>
                  <a:lnTo>
                    <a:pt x="19430" y="116586"/>
                  </a:lnTo>
                  <a:lnTo>
                    <a:pt x="11867" y="107424"/>
                  </a:lnTo>
                  <a:lnTo>
                    <a:pt x="5691" y="82438"/>
                  </a:lnTo>
                  <a:lnTo>
                    <a:pt x="1526" y="45380"/>
                  </a:lnTo>
                  <a:lnTo>
                    <a:pt x="0" y="0"/>
                  </a:lnTo>
                </a:path>
              </a:pathLst>
            </a:custGeom>
            <a:noFill/>
            <a:ln w="38100" cap="flat" cmpd="sng">
              <a:solidFill>
                <a:srgbClr val="0D0D0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93" name="Google Shape;2493;p49"/>
          <p:cNvSpPr txBox="1"/>
          <p:nvPr/>
        </p:nvSpPr>
        <p:spPr>
          <a:xfrm>
            <a:off x="2167508" y="1738604"/>
            <a:ext cx="984250" cy="846455"/>
          </a:xfrm>
          <a:prstGeom prst="rect">
            <a:avLst/>
          </a:prstGeom>
          <a:noFill/>
          <a:ln>
            <a:noFill/>
          </a:ln>
        </p:spPr>
        <p:txBody>
          <a:bodyPr spcFirstLastPara="1" wrap="square" lIns="0" tIns="73025"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Afrocolombiano</a:t>
            </a:r>
            <a:endParaRPr sz="1200">
              <a:solidFill>
                <a:schemeClr val="dk1"/>
              </a:solidFill>
              <a:latin typeface="Arial"/>
              <a:ea typeface="Arial"/>
              <a:cs typeface="Arial"/>
              <a:sym typeface="Arial"/>
            </a:endParaRPr>
          </a:p>
          <a:p>
            <a:pPr marL="268605" marR="0" lvl="0" indent="0" algn="l" rtl="0">
              <a:lnSpc>
                <a:spcPct val="100000"/>
              </a:lnSpc>
              <a:spcBef>
                <a:spcPts val="635"/>
              </a:spcBef>
              <a:spcAft>
                <a:spcPts val="0"/>
              </a:spcAft>
              <a:buNone/>
            </a:pPr>
            <a:r>
              <a:rPr lang="es-ES" sz="1600" b="1">
                <a:solidFill>
                  <a:schemeClr val="dk1"/>
                </a:solidFill>
                <a:latin typeface="Arial"/>
                <a:ea typeface="Arial"/>
                <a:cs typeface="Arial"/>
                <a:sym typeface="Arial"/>
              </a:rPr>
              <a:t>0,3%</a:t>
            </a:r>
            <a:endParaRPr sz="1600">
              <a:solidFill>
                <a:schemeClr val="dk1"/>
              </a:solidFill>
              <a:latin typeface="Arial"/>
              <a:ea typeface="Arial"/>
              <a:cs typeface="Arial"/>
              <a:sym typeface="Arial"/>
            </a:endParaRPr>
          </a:p>
          <a:p>
            <a:pPr marL="226059" marR="0" lvl="0" indent="0" algn="l" rtl="0">
              <a:lnSpc>
                <a:spcPct val="100000"/>
              </a:lnSpc>
              <a:spcBef>
                <a:spcPts val="555"/>
              </a:spcBef>
              <a:spcAft>
                <a:spcPts val="0"/>
              </a:spcAft>
              <a:buNone/>
            </a:pPr>
            <a:r>
              <a:rPr lang="es-ES" sz="1200" b="1">
                <a:solidFill>
                  <a:schemeClr val="dk1"/>
                </a:solidFill>
                <a:latin typeface="Arial"/>
                <a:ea typeface="Arial"/>
                <a:cs typeface="Arial"/>
                <a:sym typeface="Arial"/>
              </a:rPr>
              <a:t>1 casos</a:t>
            </a:r>
            <a:endParaRPr sz="1200">
              <a:solidFill>
                <a:schemeClr val="dk1"/>
              </a:solidFill>
              <a:latin typeface="Arial"/>
              <a:ea typeface="Arial"/>
              <a:cs typeface="Arial"/>
              <a:sym typeface="Arial"/>
            </a:endParaRPr>
          </a:p>
        </p:txBody>
      </p:sp>
      <p:pic>
        <p:nvPicPr>
          <p:cNvPr id="2494" name="Google Shape;2494;p49"/>
          <p:cNvPicPr preferRelativeResize="0"/>
          <p:nvPr/>
        </p:nvPicPr>
        <p:blipFill rotWithShape="1">
          <a:blip r:embed="rId5">
            <a:alphaModFix/>
          </a:blip>
          <a:srcRect/>
          <a:stretch/>
        </p:blipFill>
        <p:spPr>
          <a:xfrm>
            <a:off x="2354906" y="1081129"/>
            <a:ext cx="581387" cy="713302"/>
          </a:xfrm>
          <a:prstGeom prst="rect">
            <a:avLst/>
          </a:prstGeom>
          <a:noFill/>
          <a:ln>
            <a:noFill/>
          </a:ln>
        </p:spPr>
      </p:pic>
      <p:grpSp>
        <p:nvGrpSpPr>
          <p:cNvPr id="2495" name="Google Shape;2495;p49"/>
          <p:cNvGrpSpPr/>
          <p:nvPr/>
        </p:nvGrpSpPr>
        <p:grpSpPr>
          <a:xfrm>
            <a:off x="3213354" y="2038350"/>
            <a:ext cx="741045" cy="361315"/>
            <a:chOff x="3213354" y="2038350"/>
            <a:chExt cx="741045" cy="361315"/>
          </a:xfrm>
        </p:grpSpPr>
        <p:sp>
          <p:nvSpPr>
            <p:cNvPr id="2496" name="Google Shape;2496;p49"/>
            <p:cNvSpPr/>
            <p:nvPr/>
          </p:nvSpPr>
          <p:spPr>
            <a:xfrm>
              <a:off x="3213354" y="2038350"/>
              <a:ext cx="741045" cy="361315"/>
            </a:xfrm>
            <a:custGeom>
              <a:avLst/>
              <a:gdLst/>
              <a:ahLst/>
              <a:cxnLst/>
              <a:rect l="l" t="t" r="r" b="b"/>
              <a:pathLst>
                <a:path w="741045" h="361314" extrusionOk="0">
                  <a:moveTo>
                    <a:pt x="680466" y="0"/>
                  </a:moveTo>
                  <a:lnTo>
                    <a:pt x="60197" y="0"/>
                  </a:lnTo>
                  <a:lnTo>
                    <a:pt x="36754" y="4726"/>
                  </a:lnTo>
                  <a:lnTo>
                    <a:pt x="17621" y="17621"/>
                  </a:lnTo>
                  <a:lnTo>
                    <a:pt x="4726" y="36754"/>
                  </a:lnTo>
                  <a:lnTo>
                    <a:pt x="0" y="60198"/>
                  </a:lnTo>
                  <a:lnTo>
                    <a:pt x="0" y="300990"/>
                  </a:lnTo>
                  <a:lnTo>
                    <a:pt x="4726" y="324433"/>
                  </a:lnTo>
                  <a:lnTo>
                    <a:pt x="17621" y="343566"/>
                  </a:lnTo>
                  <a:lnTo>
                    <a:pt x="36754" y="356461"/>
                  </a:lnTo>
                  <a:lnTo>
                    <a:pt x="60197" y="361188"/>
                  </a:lnTo>
                  <a:lnTo>
                    <a:pt x="680466" y="361188"/>
                  </a:lnTo>
                  <a:lnTo>
                    <a:pt x="703909" y="356461"/>
                  </a:lnTo>
                  <a:lnTo>
                    <a:pt x="723042" y="343566"/>
                  </a:lnTo>
                  <a:lnTo>
                    <a:pt x="735937" y="324433"/>
                  </a:lnTo>
                  <a:lnTo>
                    <a:pt x="740663" y="300990"/>
                  </a:lnTo>
                  <a:lnTo>
                    <a:pt x="740663" y="60198"/>
                  </a:lnTo>
                  <a:lnTo>
                    <a:pt x="735937" y="36754"/>
                  </a:lnTo>
                  <a:lnTo>
                    <a:pt x="723042" y="17621"/>
                  </a:lnTo>
                  <a:lnTo>
                    <a:pt x="703909" y="4726"/>
                  </a:lnTo>
                  <a:lnTo>
                    <a:pt x="680466" y="0"/>
                  </a:lnTo>
                  <a:close/>
                </a:path>
              </a:pathLst>
            </a:custGeom>
            <a:solidFill>
              <a:srgbClr val="F9C09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7" name="Google Shape;2497;p49"/>
            <p:cNvSpPr/>
            <p:nvPr/>
          </p:nvSpPr>
          <p:spPr>
            <a:xfrm>
              <a:off x="3213354" y="2038350"/>
              <a:ext cx="741045" cy="361315"/>
            </a:xfrm>
            <a:custGeom>
              <a:avLst/>
              <a:gdLst/>
              <a:ahLst/>
              <a:cxnLst/>
              <a:rect l="l" t="t" r="r" b="b"/>
              <a:pathLst>
                <a:path w="741045" h="361314" extrusionOk="0">
                  <a:moveTo>
                    <a:pt x="0" y="60198"/>
                  </a:moveTo>
                  <a:lnTo>
                    <a:pt x="4726" y="36754"/>
                  </a:lnTo>
                  <a:lnTo>
                    <a:pt x="17621" y="17621"/>
                  </a:lnTo>
                  <a:lnTo>
                    <a:pt x="36754" y="4726"/>
                  </a:lnTo>
                  <a:lnTo>
                    <a:pt x="60197" y="0"/>
                  </a:lnTo>
                  <a:lnTo>
                    <a:pt x="680466" y="0"/>
                  </a:lnTo>
                  <a:lnTo>
                    <a:pt x="703909" y="4726"/>
                  </a:lnTo>
                  <a:lnTo>
                    <a:pt x="723042" y="17621"/>
                  </a:lnTo>
                  <a:lnTo>
                    <a:pt x="735937" y="36754"/>
                  </a:lnTo>
                  <a:lnTo>
                    <a:pt x="740663" y="60198"/>
                  </a:lnTo>
                  <a:lnTo>
                    <a:pt x="740663" y="300990"/>
                  </a:lnTo>
                  <a:lnTo>
                    <a:pt x="735937" y="324433"/>
                  </a:lnTo>
                  <a:lnTo>
                    <a:pt x="723042" y="343566"/>
                  </a:lnTo>
                  <a:lnTo>
                    <a:pt x="703909" y="356461"/>
                  </a:lnTo>
                  <a:lnTo>
                    <a:pt x="680466" y="361188"/>
                  </a:lnTo>
                  <a:lnTo>
                    <a:pt x="60197" y="361188"/>
                  </a:lnTo>
                  <a:lnTo>
                    <a:pt x="36754" y="356461"/>
                  </a:lnTo>
                  <a:lnTo>
                    <a:pt x="17621" y="343566"/>
                  </a:lnTo>
                  <a:lnTo>
                    <a:pt x="4726" y="324433"/>
                  </a:lnTo>
                  <a:lnTo>
                    <a:pt x="0" y="300990"/>
                  </a:lnTo>
                  <a:lnTo>
                    <a:pt x="0" y="60198"/>
                  </a:lnTo>
                  <a:close/>
                </a:path>
              </a:pathLst>
            </a:custGeom>
            <a:noFill/>
            <a:ln w="25400" cap="flat" cmpd="sng">
              <a:solidFill>
                <a:srgbClr val="F9C09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98" name="Google Shape;2498;p49"/>
          <p:cNvSpPr txBox="1"/>
          <p:nvPr/>
        </p:nvSpPr>
        <p:spPr>
          <a:xfrm>
            <a:off x="3320288" y="1694564"/>
            <a:ext cx="540385" cy="894715"/>
          </a:xfrm>
          <a:prstGeom prst="rect">
            <a:avLst/>
          </a:prstGeom>
          <a:noFill/>
          <a:ln>
            <a:noFill/>
          </a:ln>
        </p:spPr>
        <p:txBody>
          <a:bodyPr spcFirstLastPara="1" wrap="square" lIns="0" tIns="99675"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Indígena</a:t>
            </a:r>
            <a:endParaRPr sz="1200">
              <a:solidFill>
                <a:schemeClr val="dk1"/>
              </a:solidFill>
              <a:latin typeface="Arial"/>
              <a:ea typeface="Arial"/>
              <a:cs typeface="Arial"/>
              <a:sym typeface="Arial"/>
            </a:endParaRPr>
          </a:p>
          <a:p>
            <a:pPr marL="73025" marR="0" lvl="0" indent="0" algn="l" rtl="0">
              <a:lnSpc>
                <a:spcPct val="100000"/>
              </a:lnSpc>
              <a:spcBef>
                <a:spcPts val="910"/>
              </a:spcBef>
              <a:spcAft>
                <a:spcPts val="0"/>
              </a:spcAft>
              <a:buNone/>
            </a:pPr>
            <a:r>
              <a:rPr lang="es-ES" sz="1600" b="1">
                <a:solidFill>
                  <a:schemeClr val="dk1"/>
                </a:solidFill>
                <a:latin typeface="Arial"/>
                <a:ea typeface="Arial"/>
                <a:cs typeface="Arial"/>
                <a:sym typeface="Arial"/>
              </a:rPr>
              <a:t>0,3%</a:t>
            </a:r>
            <a:endParaRPr sz="1600">
              <a:solidFill>
                <a:schemeClr val="dk1"/>
              </a:solidFill>
              <a:latin typeface="Arial"/>
              <a:ea typeface="Arial"/>
              <a:cs typeface="Arial"/>
              <a:sym typeface="Arial"/>
            </a:endParaRPr>
          </a:p>
          <a:p>
            <a:pPr marL="26034" marR="0" lvl="0" indent="0" algn="l" rtl="0">
              <a:lnSpc>
                <a:spcPct val="100000"/>
              </a:lnSpc>
              <a:spcBef>
                <a:spcPts val="445"/>
              </a:spcBef>
              <a:spcAft>
                <a:spcPts val="0"/>
              </a:spcAft>
              <a:buNone/>
            </a:pPr>
            <a:r>
              <a:rPr lang="es-ES" sz="1200" b="1">
                <a:solidFill>
                  <a:schemeClr val="dk1"/>
                </a:solidFill>
                <a:latin typeface="Arial"/>
                <a:ea typeface="Arial"/>
                <a:cs typeface="Arial"/>
                <a:sym typeface="Arial"/>
              </a:rPr>
              <a:t>1 caso</a:t>
            </a:r>
            <a:endParaRPr sz="1200">
              <a:solidFill>
                <a:schemeClr val="dk1"/>
              </a:solidFill>
              <a:latin typeface="Arial"/>
              <a:ea typeface="Arial"/>
              <a:cs typeface="Arial"/>
              <a:sym typeface="Arial"/>
            </a:endParaRPr>
          </a:p>
        </p:txBody>
      </p:sp>
      <p:sp>
        <p:nvSpPr>
          <p:cNvPr id="2499" name="Google Shape;2499;p49"/>
          <p:cNvSpPr txBox="1"/>
          <p:nvPr/>
        </p:nvSpPr>
        <p:spPr>
          <a:xfrm>
            <a:off x="3744848" y="4618101"/>
            <a:ext cx="3376295" cy="23876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sz="700">
              <a:solidFill>
                <a:schemeClr val="dk1"/>
              </a:solidFill>
              <a:latin typeface="Arial"/>
              <a:ea typeface="Arial"/>
              <a:cs typeface="Arial"/>
              <a:sym typeface="Arial"/>
            </a:endParaRPr>
          </a:p>
          <a:p>
            <a:pPr marL="12700" marR="0" lvl="0" indent="0" algn="l" rtl="0">
              <a:lnSpc>
                <a:spcPct val="100000"/>
              </a:lnSpc>
              <a:spcBef>
                <a:spcPts val="0"/>
              </a:spcBef>
              <a:spcAft>
                <a:spcPts val="0"/>
              </a:spcAft>
              <a:buNone/>
            </a:pPr>
            <a:r>
              <a:rPr lang="es-ES" sz="700">
                <a:solidFill>
                  <a:schemeClr val="dk1"/>
                </a:solidFill>
                <a:latin typeface="Arial"/>
                <a:ea typeface="Arial"/>
                <a:cs typeface="Arial"/>
                <a:sym typeface="Arial"/>
              </a:rPr>
              <a:t>Figura 5. Curso de vida de los casos de violencia. Periodo epidemiológico 01. 2.023.</a:t>
            </a:r>
            <a:endParaRPr sz="700">
              <a:solidFill>
                <a:schemeClr val="dk1"/>
              </a:solidFill>
              <a:latin typeface="Arial"/>
              <a:ea typeface="Arial"/>
              <a:cs typeface="Arial"/>
              <a:sym typeface="Arial"/>
            </a:endParaRPr>
          </a:p>
        </p:txBody>
      </p:sp>
      <p:pic>
        <p:nvPicPr>
          <p:cNvPr id="2500" name="Google Shape;2500;p49"/>
          <p:cNvPicPr preferRelativeResize="0"/>
          <p:nvPr/>
        </p:nvPicPr>
        <p:blipFill rotWithShape="1">
          <a:blip r:embed="rId6">
            <a:alphaModFix/>
          </a:blip>
          <a:srcRect/>
          <a:stretch/>
        </p:blipFill>
        <p:spPr>
          <a:xfrm>
            <a:off x="2584365" y="2881206"/>
            <a:ext cx="743250" cy="639120"/>
          </a:xfrm>
          <a:prstGeom prst="rect">
            <a:avLst/>
          </a:prstGeom>
          <a:noFill/>
          <a:ln>
            <a:noFill/>
          </a:ln>
        </p:spPr>
      </p:pic>
      <p:grpSp>
        <p:nvGrpSpPr>
          <p:cNvPr id="2501" name="Google Shape;2501;p49"/>
          <p:cNvGrpSpPr/>
          <p:nvPr/>
        </p:nvGrpSpPr>
        <p:grpSpPr>
          <a:xfrm>
            <a:off x="2177033" y="3769614"/>
            <a:ext cx="1690370" cy="360045"/>
            <a:chOff x="2177033" y="3769614"/>
            <a:chExt cx="1690370" cy="360045"/>
          </a:xfrm>
        </p:grpSpPr>
        <p:sp>
          <p:nvSpPr>
            <p:cNvPr id="2502" name="Google Shape;2502;p49"/>
            <p:cNvSpPr/>
            <p:nvPr/>
          </p:nvSpPr>
          <p:spPr>
            <a:xfrm>
              <a:off x="2177033" y="3769614"/>
              <a:ext cx="1690370" cy="360045"/>
            </a:xfrm>
            <a:custGeom>
              <a:avLst/>
              <a:gdLst/>
              <a:ahLst/>
              <a:cxnLst/>
              <a:rect l="l" t="t" r="r" b="b"/>
              <a:pathLst>
                <a:path w="1690370" h="360045" extrusionOk="0">
                  <a:moveTo>
                    <a:pt x="1630171" y="0"/>
                  </a:moveTo>
                  <a:lnTo>
                    <a:pt x="59943" y="0"/>
                  </a:lnTo>
                  <a:lnTo>
                    <a:pt x="36593" y="4704"/>
                  </a:lnTo>
                  <a:lnTo>
                    <a:pt x="17541" y="17541"/>
                  </a:lnTo>
                  <a:lnTo>
                    <a:pt x="4704" y="36593"/>
                  </a:lnTo>
                  <a:lnTo>
                    <a:pt x="0" y="59944"/>
                  </a:lnTo>
                  <a:lnTo>
                    <a:pt x="0" y="299720"/>
                  </a:lnTo>
                  <a:lnTo>
                    <a:pt x="4704" y="323070"/>
                  </a:lnTo>
                  <a:lnTo>
                    <a:pt x="17541" y="342122"/>
                  </a:lnTo>
                  <a:lnTo>
                    <a:pt x="36593" y="354959"/>
                  </a:lnTo>
                  <a:lnTo>
                    <a:pt x="59943" y="359663"/>
                  </a:lnTo>
                  <a:lnTo>
                    <a:pt x="1630171" y="359663"/>
                  </a:lnTo>
                  <a:lnTo>
                    <a:pt x="1653522" y="354959"/>
                  </a:lnTo>
                  <a:lnTo>
                    <a:pt x="1672574" y="342122"/>
                  </a:lnTo>
                  <a:lnTo>
                    <a:pt x="1685411" y="323070"/>
                  </a:lnTo>
                  <a:lnTo>
                    <a:pt x="1690116" y="299720"/>
                  </a:lnTo>
                  <a:lnTo>
                    <a:pt x="1690116" y="59944"/>
                  </a:lnTo>
                  <a:lnTo>
                    <a:pt x="1685411" y="36593"/>
                  </a:lnTo>
                  <a:lnTo>
                    <a:pt x="1672574" y="17541"/>
                  </a:lnTo>
                  <a:lnTo>
                    <a:pt x="1653522" y="4704"/>
                  </a:lnTo>
                  <a:lnTo>
                    <a:pt x="1630171" y="0"/>
                  </a:lnTo>
                  <a:close/>
                </a:path>
              </a:pathLst>
            </a:custGeom>
            <a:solidFill>
              <a:srgbClr val="92D05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3" name="Google Shape;2503;p49"/>
            <p:cNvSpPr/>
            <p:nvPr/>
          </p:nvSpPr>
          <p:spPr>
            <a:xfrm>
              <a:off x="2177033" y="3769614"/>
              <a:ext cx="1690370" cy="360045"/>
            </a:xfrm>
            <a:custGeom>
              <a:avLst/>
              <a:gdLst/>
              <a:ahLst/>
              <a:cxnLst/>
              <a:rect l="l" t="t" r="r" b="b"/>
              <a:pathLst>
                <a:path w="1690370" h="360045" extrusionOk="0">
                  <a:moveTo>
                    <a:pt x="0" y="59944"/>
                  </a:moveTo>
                  <a:lnTo>
                    <a:pt x="4704" y="36593"/>
                  </a:lnTo>
                  <a:lnTo>
                    <a:pt x="17541" y="17541"/>
                  </a:lnTo>
                  <a:lnTo>
                    <a:pt x="36593" y="4704"/>
                  </a:lnTo>
                  <a:lnTo>
                    <a:pt x="59943" y="0"/>
                  </a:lnTo>
                  <a:lnTo>
                    <a:pt x="1630171" y="0"/>
                  </a:lnTo>
                  <a:lnTo>
                    <a:pt x="1653522" y="4704"/>
                  </a:lnTo>
                  <a:lnTo>
                    <a:pt x="1672574" y="17541"/>
                  </a:lnTo>
                  <a:lnTo>
                    <a:pt x="1685411" y="36593"/>
                  </a:lnTo>
                  <a:lnTo>
                    <a:pt x="1690116" y="59944"/>
                  </a:lnTo>
                  <a:lnTo>
                    <a:pt x="1690116" y="299720"/>
                  </a:lnTo>
                  <a:lnTo>
                    <a:pt x="1685411" y="323070"/>
                  </a:lnTo>
                  <a:lnTo>
                    <a:pt x="1672574" y="342122"/>
                  </a:lnTo>
                  <a:lnTo>
                    <a:pt x="1653522" y="354959"/>
                  </a:lnTo>
                  <a:lnTo>
                    <a:pt x="1630171" y="359663"/>
                  </a:lnTo>
                  <a:lnTo>
                    <a:pt x="59943" y="359663"/>
                  </a:lnTo>
                  <a:lnTo>
                    <a:pt x="36593" y="354959"/>
                  </a:lnTo>
                  <a:lnTo>
                    <a:pt x="17541" y="342122"/>
                  </a:lnTo>
                  <a:lnTo>
                    <a:pt x="4704" y="323070"/>
                  </a:lnTo>
                  <a:lnTo>
                    <a:pt x="0" y="299720"/>
                  </a:lnTo>
                  <a:lnTo>
                    <a:pt x="0" y="59944"/>
                  </a:lnTo>
                  <a:close/>
                </a:path>
              </a:pathLst>
            </a:custGeom>
            <a:noFill/>
            <a:ln w="25400" cap="flat" cmpd="sng">
              <a:solidFill>
                <a:srgbClr val="92D05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04" name="Google Shape;2504;p49"/>
          <p:cNvSpPr txBox="1"/>
          <p:nvPr/>
        </p:nvSpPr>
        <p:spPr>
          <a:xfrm>
            <a:off x="2405633" y="3479926"/>
            <a:ext cx="1221740" cy="448945"/>
          </a:xfrm>
          <a:prstGeom prst="rect">
            <a:avLst/>
          </a:prstGeom>
          <a:noFill/>
          <a:ln>
            <a:noFill/>
          </a:ln>
        </p:spPr>
        <p:txBody>
          <a:bodyPr spcFirstLastPara="1" wrap="square" lIns="0" tIns="12700" rIns="0" bIns="0" anchor="t" anchorCtr="0">
            <a:spAutoFit/>
          </a:bodyPr>
          <a:lstStyle/>
          <a:p>
            <a:pPr marL="24130" marR="5080" lvl="0" indent="-12065" algn="l" rtl="0">
              <a:lnSpc>
                <a:spcPct val="115700"/>
              </a:lnSpc>
              <a:spcBef>
                <a:spcPts val="0"/>
              </a:spcBef>
              <a:spcAft>
                <a:spcPts val="0"/>
              </a:spcAft>
              <a:buNone/>
            </a:pPr>
            <a:r>
              <a:rPr lang="es-ES" sz="1200" b="1" u="sng">
                <a:solidFill>
                  <a:schemeClr val="dk1"/>
                </a:solidFill>
                <a:latin typeface="Arial"/>
                <a:ea typeface="Arial"/>
                <a:cs typeface="Arial"/>
                <a:sym typeface="Arial"/>
              </a:rPr>
              <a:t>Área de ocurrencia </a:t>
            </a:r>
            <a:r>
              <a:rPr lang="es-ES" sz="1200" b="1">
                <a:solidFill>
                  <a:schemeClr val="dk1"/>
                </a:solidFill>
                <a:latin typeface="Arial"/>
                <a:ea typeface="Arial"/>
                <a:cs typeface="Arial"/>
                <a:sym typeface="Arial"/>
              </a:rPr>
              <a:t> Cabecera municipal</a:t>
            </a:r>
            <a:endParaRPr sz="1200">
              <a:solidFill>
                <a:schemeClr val="dk1"/>
              </a:solidFill>
              <a:latin typeface="Arial"/>
              <a:ea typeface="Arial"/>
              <a:cs typeface="Arial"/>
              <a:sym typeface="Arial"/>
            </a:endParaRPr>
          </a:p>
        </p:txBody>
      </p:sp>
      <p:sp>
        <p:nvSpPr>
          <p:cNvPr id="2505" name="Google Shape;2505;p49"/>
          <p:cNvSpPr txBox="1"/>
          <p:nvPr/>
        </p:nvSpPr>
        <p:spPr>
          <a:xfrm>
            <a:off x="2773807" y="3903091"/>
            <a:ext cx="497840" cy="26924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600" b="1">
                <a:solidFill>
                  <a:schemeClr val="dk1"/>
                </a:solidFill>
                <a:latin typeface="Arial"/>
                <a:ea typeface="Arial"/>
                <a:cs typeface="Arial"/>
                <a:sym typeface="Arial"/>
              </a:rPr>
              <a:t>97,7%</a:t>
            </a:r>
            <a:endParaRPr sz="1600">
              <a:solidFill>
                <a:schemeClr val="dk1"/>
              </a:solidFill>
              <a:latin typeface="Arial"/>
              <a:ea typeface="Arial"/>
              <a:cs typeface="Arial"/>
              <a:sym typeface="Arial"/>
            </a:endParaRPr>
          </a:p>
        </p:txBody>
      </p:sp>
      <p:pic>
        <p:nvPicPr>
          <p:cNvPr id="2506" name="Google Shape;2506;p49"/>
          <p:cNvPicPr preferRelativeResize="0"/>
          <p:nvPr/>
        </p:nvPicPr>
        <p:blipFill rotWithShape="1">
          <a:blip r:embed="rId7">
            <a:alphaModFix/>
          </a:blip>
          <a:srcRect/>
          <a:stretch/>
        </p:blipFill>
        <p:spPr>
          <a:xfrm>
            <a:off x="585153" y="2866194"/>
            <a:ext cx="799446" cy="618489"/>
          </a:xfrm>
          <a:prstGeom prst="rect">
            <a:avLst/>
          </a:prstGeom>
          <a:noFill/>
          <a:ln>
            <a:noFill/>
          </a:ln>
        </p:spPr>
      </p:pic>
      <p:sp>
        <p:nvSpPr>
          <p:cNvPr id="2507" name="Google Shape;2507;p49"/>
          <p:cNvSpPr txBox="1"/>
          <p:nvPr/>
        </p:nvSpPr>
        <p:spPr>
          <a:xfrm>
            <a:off x="428345" y="3463290"/>
            <a:ext cx="111061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Afiliación al SGSS</a:t>
            </a:r>
            <a:endParaRPr sz="1200">
              <a:solidFill>
                <a:schemeClr val="dk1"/>
              </a:solidFill>
              <a:latin typeface="Arial"/>
              <a:ea typeface="Arial"/>
              <a:cs typeface="Arial"/>
              <a:sym typeface="Arial"/>
            </a:endParaRPr>
          </a:p>
        </p:txBody>
      </p:sp>
      <p:grpSp>
        <p:nvGrpSpPr>
          <p:cNvPr id="2508" name="Google Shape;2508;p49"/>
          <p:cNvGrpSpPr/>
          <p:nvPr/>
        </p:nvGrpSpPr>
        <p:grpSpPr>
          <a:xfrm>
            <a:off x="57150" y="3733038"/>
            <a:ext cx="1880870" cy="425450"/>
            <a:chOff x="57150" y="3733038"/>
            <a:chExt cx="1880870" cy="425450"/>
          </a:xfrm>
        </p:grpSpPr>
        <p:sp>
          <p:nvSpPr>
            <p:cNvPr id="2509" name="Google Shape;2509;p49"/>
            <p:cNvSpPr/>
            <p:nvPr/>
          </p:nvSpPr>
          <p:spPr>
            <a:xfrm>
              <a:off x="57150" y="3733038"/>
              <a:ext cx="1880870" cy="425450"/>
            </a:xfrm>
            <a:custGeom>
              <a:avLst/>
              <a:gdLst/>
              <a:ahLst/>
              <a:cxnLst/>
              <a:rect l="l" t="t" r="r" b="b"/>
              <a:pathLst>
                <a:path w="1880870" h="425450" extrusionOk="0">
                  <a:moveTo>
                    <a:pt x="1809750" y="0"/>
                  </a:moveTo>
                  <a:lnTo>
                    <a:pt x="70866" y="0"/>
                  </a:lnTo>
                  <a:lnTo>
                    <a:pt x="43282" y="5572"/>
                  </a:lnTo>
                  <a:lnTo>
                    <a:pt x="20756" y="20764"/>
                  </a:lnTo>
                  <a:lnTo>
                    <a:pt x="5569" y="43291"/>
                  </a:lnTo>
                  <a:lnTo>
                    <a:pt x="0" y="70865"/>
                  </a:lnTo>
                  <a:lnTo>
                    <a:pt x="0" y="354329"/>
                  </a:lnTo>
                  <a:lnTo>
                    <a:pt x="5569" y="381904"/>
                  </a:lnTo>
                  <a:lnTo>
                    <a:pt x="20756" y="404431"/>
                  </a:lnTo>
                  <a:lnTo>
                    <a:pt x="43282" y="419623"/>
                  </a:lnTo>
                  <a:lnTo>
                    <a:pt x="70866" y="425196"/>
                  </a:lnTo>
                  <a:lnTo>
                    <a:pt x="1809750" y="425196"/>
                  </a:lnTo>
                  <a:lnTo>
                    <a:pt x="1837324" y="419623"/>
                  </a:lnTo>
                  <a:lnTo>
                    <a:pt x="1859851" y="404431"/>
                  </a:lnTo>
                  <a:lnTo>
                    <a:pt x="1875043" y="381904"/>
                  </a:lnTo>
                  <a:lnTo>
                    <a:pt x="1880616" y="354329"/>
                  </a:lnTo>
                  <a:lnTo>
                    <a:pt x="1880616" y="70865"/>
                  </a:lnTo>
                  <a:lnTo>
                    <a:pt x="1875043" y="43291"/>
                  </a:lnTo>
                  <a:lnTo>
                    <a:pt x="1859851" y="20764"/>
                  </a:lnTo>
                  <a:lnTo>
                    <a:pt x="1837324" y="5572"/>
                  </a:lnTo>
                  <a:lnTo>
                    <a:pt x="1809750" y="0"/>
                  </a:lnTo>
                  <a:close/>
                </a:path>
              </a:pathLst>
            </a:custGeom>
            <a:solidFill>
              <a:srgbClr val="92CD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0" name="Google Shape;2510;p49"/>
            <p:cNvSpPr/>
            <p:nvPr/>
          </p:nvSpPr>
          <p:spPr>
            <a:xfrm>
              <a:off x="57150" y="3733038"/>
              <a:ext cx="1880870" cy="425450"/>
            </a:xfrm>
            <a:custGeom>
              <a:avLst/>
              <a:gdLst/>
              <a:ahLst/>
              <a:cxnLst/>
              <a:rect l="l" t="t" r="r" b="b"/>
              <a:pathLst>
                <a:path w="1880870" h="425450" extrusionOk="0">
                  <a:moveTo>
                    <a:pt x="0" y="70865"/>
                  </a:moveTo>
                  <a:lnTo>
                    <a:pt x="5569" y="43291"/>
                  </a:lnTo>
                  <a:lnTo>
                    <a:pt x="20756" y="20764"/>
                  </a:lnTo>
                  <a:lnTo>
                    <a:pt x="43282" y="5572"/>
                  </a:lnTo>
                  <a:lnTo>
                    <a:pt x="70866" y="0"/>
                  </a:lnTo>
                  <a:lnTo>
                    <a:pt x="1809750" y="0"/>
                  </a:lnTo>
                  <a:lnTo>
                    <a:pt x="1837324" y="5572"/>
                  </a:lnTo>
                  <a:lnTo>
                    <a:pt x="1859851" y="20764"/>
                  </a:lnTo>
                  <a:lnTo>
                    <a:pt x="1875043" y="43291"/>
                  </a:lnTo>
                  <a:lnTo>
                    <a:pt x="1880616" y="70865"/>
                  </a:lnTo>
                  <a:lnTo>
                    <a:pt x="1880616" y="354329"/>
                  </a:lnTo>
                  <a:lnTo>
                    <a:pt x="1875043" y="381904"/>
                  </a:lnTo>
                  <a:lnTo>
                    <a:pt x="1859851" y="404431"/>
                  </a:lnTo>
                  <a:lnTo>
                    <a:pt x="1837324" y="419623"/>
                  </a:lnTo>
                  <a:lnTo>
                    <a:pt x="1809750" y="425196"/>
                  </a:lnTo>
                  <a:lnTo>
                    <a:pt x="70866" y="425196"/>
                  </a:lnTo>
                  <a:lnTo>
                    <a:pt x="43282" y="419623"/>
                  </a:lnTo>
                  <a:lnTo>
                    <a:pt x="20756" y="404431"/>
                  </a:lnTo>
                  <a:lnTo>
                    <a:pt x="5569" y="381904"/>
                  </a:lnTo>
                  <a:lnTo>
                    <a:pt x="0" y="354329"/>
                  </a:lnTo>
                  <a:lnTo>
                    <a:pt x="0" y="70865"/>
                  </a:lnTo>
                  <a:close/>
                </a:path>
              </a:pathLst>
            </a:custGeom>
            <a:noFill/>
            <a:ln w="25400" cap="flat" cmpd="sng">
              <a:solidFill>
                <a:srgbClr val="92CDD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11" name="Google Shape;2511;p49"/>
          <p:cNvSpPr txBox="1"/>
          <p:nvPr/>
        </p:nvSpPr>
        <p:spPr>
          <a:xfrm>
            <a:off x="197612" y="3739133"/>
            <a:ext cx="1597660" cy="36131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100" b="1">
                <a:solidFill>
                  <a:schemeClr val="dk1"/>
                </a:solidFill>
                <a:latin typeface="Arial"/>
                <a:ea typeface="Arial"/>
                <a:cs typeface="Arial"/>
                <a:sym typeface="Arial"/>
              </a:rPr>
              <a:t>Régimen contributivo: 69,2%</a:t>
            </a:r>
            <a:endParaRPr sz="1100">
              <a:solidFill>
                <a:schemeClr val="dk1"/>
              </a:solidFill>
              <a:latin typeface="Arial"/>
              <a:ea typeface="Arial"/>
              <a:cs typeface="Arial"/>
              <a:sym typeface="Arial"/>
            </a:endParaRPr>
          </a:p>
          <a:p>
            <a:pPr marL="41275" marR="0" lvl="0" indent="0" algn="l" rtl="0">
              <a:lnSpc>
                <a:spcPct val="100000"/>
              </a:lnSpc>
              <a:spcBef>
                <a:spcPts val="0"/>
              </a:spcBef>
              <a:spcAft>
                <a:spcPts val="0"/>
              </a:spcAft>
              <a:buNone/>
            </a:pPr>
            <a:r>
              <a:rPr lang="es-ES" sz="1100" b="1">
                <a:solidFill>
                  <a:schemeClr val="dk1"/>
                </a:solidFill>
                <a:latin typeface="Arial"/>
                <a:ea typeface="Arial"/>
                <a:cs typeface="Arial"/>
                <a:sym typeface="Arial"/>
              </a:rPr>
              <a:t>Régimen subsidiado: 27,8%</a:t>
            </a:r>
            <a:endParaRPr sz="1100">
              <a:solidFill>
                <a:schemeClr val="dk1"/>
              </a:solidFill>
              <a:latin typeface="Arial"/>
              <a:ea typeface="Arial"/>
              <a:cs typeface="Arial"/>
              <a:sym typeface="Arial"/>
            </a:endParaRPr>
          </a:p>
        </p:txBody>
      </p:sp>
      <p:grpSp>
        <p:nvGrpSpPr>
          <p:cNvPr id="2512" name="Google Shape;2512;p49"/>
          <p:cNvGrpSpPr/>
          <p:nvPr/>
        </p:nvGrpSpPr>
        <p:grpSpPr>
          <a:xfrm>
            <a:off x="4174997" y="2062733"/>
            <a:ext cx="875030" cy="360045"/>
            <a:chOff x="4174997" y="2062733"/>
            <a:chExt cx="875030" cy="360045"/>
          </a:xfrm>
        </p:grpSpPr>
        <p:sp>
          <p:nvSpPr>
            <p:cNvPr id="2513" name="Google Shape;2513;p49"/>
            <p:cNvSpPr/>
            <p:nvPr/>
          </p:nvSpPr>
          <p:spPr>
            <a:xfrm>
              <a:off x="4174997" y="2062733"/>
              <a:ext cx="875030" cy="360045"/>
            </a:xfrm>
            <a:custGeom>
              <a:avLst/>
              <a:gdLst/>
              <a:ahLst/>
              <a:cxnLst/>
              <a:rect l="l" t="t" r="r" b="b"/>
              <a:pathLst>
                <a:path w="875029" h="360044" extrusionOk="0">
                  <a:moveTo>
                    <a:pt x="814831" y="0"/>
                  </a:moveTo>
                  <a:lnTo>
                    <a:pt x="59943" y="0"/>
                  </a:lnTo>
                  <a:lnTo>
                    <a:pt x="36593" y="4704"/>
                  </a:lnTo>
                  <a:lnTo>
                    <a:pt x="17541" y="17541"/>
                  </a:lnTo>
                  <a:lnTo>
                    <a:pt x="4704" y="36593"/>
                  </a:lnTo>
                  <a:lnTo>
                    <a:pt x="0" y="59944"/>
                  </a:lnTo>
                  <a:lnTo>
                    <a:pt x="0" y="299720"/>
                  </a:lnTo>
                  <a:lnTo>
                    <a:pt x="4704" y="323070"/>
                  </a:lnTo>
                  <a:lnTo>
                    <a:pt x="17541" y="342122"/>
                  </a:lnTo>
                  <a:lnTo>
                    <a:pt x="36593" y="354959"/>
                  </a:lnTo>
                  <a:lnTo>
                    <a:pt x="59943" y="359664"/>
                  </a:lnTo>
                  <a:lnTo>
                    <a:pt x="814831" y="359664"/>
                  </a:lnTo>
                  <a:lnTo>
                    <a:pt x="838182" y="354959"/>
                  </a:lnTo>
                  <a:lnTo>
                    <a:pt x="857234" y="342122"/>
                  </a:lnTo>
                  <a:lnTo>
                    <a:pt x="870071" y="323070"/>
                  </a:lnTo>
                  <a:lnTo>
                    <a:pt x="874776" y="299720"/>
                  </a:lnTo>
                  <a:lnTo>
                    <a:pt x="874776" y="59944"/>
                  </a:lnTo>
                  <a:lnTo>
                    <a:pt x="870071" y="36593"/>
                  </a:lnTo>
                  <a:lnTo>
                    <a:pt x="857234" y="17541"/>
                  </a:lnTo>
                  <a:lnTo>
                    <a:pt x="838182" y="4704"/>
                  </a:lnTo>
                  <a:lnTo>
                    <a:pt x="814831" y="0"/>
                  </a:lnTo>
                  <a:close/>
                </a:path>
              </a:pathLst>
            </a:custGeom>
            <a:solidFill>
              <a:srgbClr val="CCC1D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4" name="Google Shape;2514;p49"/>
            <p:cNvSpPr/>
            <p:nvPr/>
          </p:nvSpPr>
          <p:spPr>
            <a:xfrm>
              <a:off x="4174997" y="2062733"/>
              <a:ext cx="875030" cy="360045"/>
            </a:xfrm>
            <a:custGeom>
              <a:avLst/>
              <a:gdLst/>
              <a:ahLst/>
              <a:cxnLst/>
              <a:rect l="l" t="t" r="r" b="b"/>
              <a:pathLst>
                <a:path w="875029" h="360044" extrusionOk="0">
                  <a:moveTo>
                    <a:pt x="0" y="59944"/>
                  </a:moveTo>
                  <a:lnTo>
                    <a:pt x="4704" y="36593"/>
                  </a:lnTo>
                  <a:lnTo>
                    <a:pt x="17541" y="17541"/>
                  </a:lnTo>
                  <a:lnTo>
                    <a:pt x="36593" y="4704"/>
                  </a:lnTo>
                  <a:lnTo>
                    <a:pt x="59943" y="0"/>
                  </a:lnTo>
                  <a:lnTo>
                    <a:pt x="814831" y="0"/>
                  </a:lnTo>
                  <a:lnTo>
                    <a:pt x="838182" y="4704"/>
                  </a:lnTo>
                  <a:lnTo>
                    <a:pt x="857234" y="17541"/>
                  </a:lnTo>
                  <a:lnTo>
                    <a:pt x="870071" y="36593"/>
                  </a:lnTo>
                  <a:lnTo>
                    <a:pt x="874776" y="59944"/>
                  </a:lnTo>
                  <a:lnTo>
                    <a:pt x="874776" y="299720"/>
                  </a:lnTo>
                  <a:lnTo>
                    <a:pt x="870071" y="323070"/>
                  </a:lnTo>
                  <a:lnTo>
                    <a:pt x="857234" y="342122"/>
                  </a:lnTo>
                  <a:lnTo>
                    <a:pt x="838182" y="354959"/>
                  </a:lnTo>
                  <a:lnTo>
                    <a:pt x="814831" y="359664"/>
                  </a:lnTo>
                  <a:lnTo>
                    <a:pt x="59943" y="359664"/>
                  </a:lnTo>
                  <a:lnTo>
                    <a:pt x="36593" y="354959"/>
                  </a:lnTo>
                  <a:lnTo>
                    <a:pt x="17541" y="342122"/>
                  </a:lnTo>
                  <a:lnTo>
                    <a:pt x="4704" y="323070"/>
                  </a:lnTo>
                  <a:lnTo>
                    <a:pt x="0" y="299720"/>
                  </a:lnTo>
                  <a:lnTo>
                    <a:pt x="0" y="59944"/>
                  </a:lnTo>
                  <a:close/>
                </a:path>
              </a:pathLst>
            </a:custGeom>
            <a:noFill/>
            <a:ln w="25400" cap="flat" cmpd="sng">
              <a:solidFill>
                <a:srgbClr val="CCC1D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515" name="Google Shape;2515;p49"/>
          <p:cNvPicPr preferRelativeResize="0"/>
          <p:nvPr/>
        </p:nvPicPr>
        <p:blipFill rotWithShape="1">
          <a:blip r:embed="rId8">
            <a:alphaModFix/>
          </a:blip>
          <a:srcRect/>
          <a:stretch/>
        </p:blipFill>
        <p:spPr>
          <a:xfrm>
            <a:off x="4448916" y="1094570"/>
            <a:ext cx="385378" cy="779712"/>
          </a:xfrm>
          <a:prstGeom prst="rect">
            <a:avLst/>
          </a:prstGeom>
          <a:noFill/>
          <a:ln>
            <a:noFill/>
          </a:ln>
        </p:spPr>
      </p:pic>
      <p:grpSp>
        <p:nvGrpSpPr>
          <p:cNvPr id="2516" name="Google Shape;2516;p49"/>
          <p:cNvGrpSpPr/>
          <p:nvPr/>
        </p:nvGrpSpPr>
        <p:grpSpPr>
          <a:xfrm>
            <a:off x="2205989" y="898397"/>
            <a:ext cx="1849120" cy="944117"/>
            <a:chOff x="2205989" y="898397"/>
            <a:chExt cx="1849120" cy="944117"/>
          </a:xfrm>
        </p:grpSpPr>
        <p:pic>
          <p:nvPicPr>
            <p:cNvPr id="2517" name="Google Shape;2517;p49"/>
            <p:cNvPicPr preferRelativeResize="0"/>
            <p:nvPr/>
          </p:nvPicPr>
          <p:blipFill rotWithShape="1">
            <a:blip r:embed="rId9">
              <a:alphaModFix/>
            </a:blip>
            <a:srcRect/>
            <a:stretch/>
          </p:blipFill>
          <p:spPr>
            <a:xfrm>
              <a:off x="3265931" y="1057655"/>
              <a:ext cx="627888" cy="784859"/>
            </a:xfrm>
            <a:prstGeom prst="rect">
              <a:avLst/>
            </a:prstGeom>
            <a:noFill/>
            <a:ln>
              <a:noFill/>
            </a:ln>
          </p:spPr>
        </p:pic>
        <p:sp>
          <p:nvSpPr>
            <p:cNvPr id="2518" name="Google Shape;2518;p49"/>
            <p:cNvSpPr/>
            <p:nvPr/>
          </p:nvSpPr>
          <p:spPr>
            <a:xfrm>
              <a:off x="2205989" y="898397"/>
              <a:ext cx="1849120" cy="234950"/>
            </a:xfrm>
            <a:custGeom>
              <a:avLst/>
              <a:gdLst/>
              <a:ahLst/>
              <a:cxnLst/>
              <a:rect l="l" t="t" r="r" b="b"/>
              <a:pathLst>
                <a:path w="1849120" h="234950" extrusionOk="0">
                  <a:moveTo>
                    <a:pt x="1848612" y="0"/>
                  </a:moveTo>
                  <a:lnTo>
                    <a:pt x="1847074" y="45660"/>
                  </a:lnTo>
                  <a:lnTo>
                    <a:pt x="1842881" y="82962"/>
                  </a:lnTo>
                  <a:lnTo>
                    <a:pt x="1836664" y="108120"/>
                  </a:lnTo>
                  <a:lnTo>
                    <a:pt x="1829054" y="117348"/>
                  </a:lnTo>
                  <a:lnTo>
                    <a:pt x="943864" y="117348"/>
                  </a:lnTo>
                  <a:lnTo>
                    <a:pt x="936253" y="126575"/>
                  </a:lnTo>
                  <a:lnTo>
                    <a:pt x="930036" y="151733"/>
                  </a:lnTo>
                  <a:lnTo>
                    <a:pt x="925843" y="189035"/>
                  </a:lnTo>
                  <a:lnTo>
                    <a:pt x="924306" y="234696"/>
                  </a:lnTo>
                  <a:lnTo>
                    <a:pt x="922768" y="189035"/>
                  </a:lnTo>
                  <a:lnTo>
                    <a:pt x="918575" y="151733"/>
                  </a:lnTo>
                  <a:lnTo>
                    <a:pt x="912358" y="126575"/>
                  </a:lnTo>
                  <a:lnTo>
                    <a:pt x="904748" y="117348"/>
                  </a:lnTo>
                  <a:lnTo>
                    <a:pt x="19558" y="117348"/>
                  </a:lnTo>
                  <a:lnTo>
                    <a:pt x="11947" y="108120"/>
                  </a:lnTo>
                  <a:lnTo>
                    <a:pt x="5730" y="82962"/>
                  </a:lnTo>
                  <a:lnTo>
                    <a:pt x="1537" y="45660"/>
                  </a:lnTo>
                  <a:lnTo>
                    <a:pt x="0" y="0"/>
                  </a:lnTo>
                </a:path>
              </a:pathLst>
            </a:custGeom>
            <a:noFill/>
            <a:ln w="38100" cap="flat" cmpd="sng">
              <a:solidFill>
                <a:srgbClr val="0D0D0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19" name="Google Shape;2519;p49"/>
          <p:cNvSpPr txBox="1"/>
          <p:nvPr/>
        </p:nvSpPr>
        <p:spPr>
          <a:xfrm>
            <a:off x="4307840" y="1750193"/>
            <a:ext cx="615950" cy="882015"/>
          </a:xfrm>
          <a:prstGeom prst="rect">
            <a:avLst/>
          </a:prstGeom>
          <a:noFill/>
          <a:ln>
            <a:noFill/>
          </a:ln>
        </p:spPr>
        <p:txBody>
          <a:bodyPr spcFirstLastPara="1" wrap="square" lIns="0" tIns="85725"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Maternas</a:t>
            </a:r>
            <a:endParaRPr sz="1200">
              <a:solidFill>
                <a:schemeClr val="dk1"/>
              </a:solidFill>
              <a:latin typeface="Arial"/>
              <a:ea typeface="Arial"/>
              <a:cs typeface="Arial"/>
              <a:sym typeface="Arial"/>
            </a:endParaRPr>
          </a:p>
          <a:p>
            <a:pPr marL="113029" marR="0" lvl="0" indent="0" algn="l" rtl="0">
              <a:lnSpc>
                <a:spcPct val="100000"/>
              </a:lnSpc>
              <a:spcBef>
                <a:spcPts val="770"/>
              </a:spcBef>
              <a:spcAft>
                <a:spcPts val="0"/>
              </a:spcAft>
              <a:buNone/>
            </a:pPr>
            <a:r>
              <a:rPr lang="es-ES" sz="1600" b="1">
                <a:solidFill>
                  <a:schemeClr val="dk1"/>
                </a:solidFill>
                <a:latin typeface="Arial"/>
                <a:ea typeface="Arial"/>
                <a:cs typeface="Arial"/>
                <a:sym typeface="Arial"/>
              </a:rPr>
              <a:t>6,4%</a:t>
            </a:r>
            <a:endParaRPr sz="1600">
              <a:solidFill>
                <a:schemeClr val="dk1"/>
              </a:solidFill>
              <a:latin typeface="Arial"/>
              <a:ea typeface="Arial"/>
              <a:cs typeface="Arial"/>
              <a:sym typeface="Arial"/>
            </a:endParaRPr>
          </a:p>
          <a:p>
            <a:pPr marL="71755" marR="0" lvl="0" indent="0" algn="l" rtl="0">
              <a:lnSpc>
                <a:spcPct val="100000"/>
              </a:lnSpc>
              <a:spcBef>
                <a:spcPts val="595"/>
              </a:spcBef>
              <a:spcAft>
                <a:spcPts val="0"/>
              </a:spcAft>
              <a:buNone/>
            </a:pPr>
            <a:r>
              <a:rPr lang="es-ES" sz="1200" b="1">
                <a:solidFill>
                  <a:schemeClr val="dk1"/>
                </a:solidFill>
                <a:latin typeface="Arial"/>
                <a:ea typeface="Arial"/>
                <a:cs typeface="Arial"/>
                <a:sym typeface="Arial"/>
              </a:rPr>
              <a:t>20 casos</a:t>
            </a:r>
            <a:endParaRPr sz="1200">
              <a:solidFill>
                <a:schemeClr val="dk1"/>
              </a:solidFill>
              <a:latin typeface="Arial"/>
              <a:ea typeface="Arial"/>
              <a:cs typeface="Arial"/>
              <a:sym typeface="Arial"/>
            </a:endParaRPr>
          </a:p>
        </p:txBody>
      </p:sp>
      <p:grpSp>
        <p:nvGrpSpPr>
          <p:cNvPr id="2520" name="Google Shape;2520;p49"/>
          <p:cNvGrpSpPr/>
          <p:nvPr/>
        </p:nvGrpSpPr>
        <p:grpSpPr>
          <a:xfrm>
            <a:off x="5144261" y="2029205"/>
            <a:ext cx="873760" cy="360045"/>
            <a:chOff x="5144261" y="2029205"/>
            <a:chExt cx="873760" cy="360045"/>
          </a:xfrm>
        </p:grpSpPr>
        <p:sp>
          <p:nvSpPr>
            <p:cNvPr id="2521" name="Google Shape;2521;p49"/>
            <p:cNvSpPr/>
            <p:nvPr/>
          </p:nvSpPr>
          <p:spPr>
            <a:xfrm>
              <a:off x="5144261" y="2029205"/>
              <a:ext cx="873760" cy="360045"/>
            </a:xfrm>
            <a:custGeom>
              <a:avLst/>
              <a:gdLst/>
              <a:ahLst/>
              <a:cxnLst/>
              <a:rect l="l" t="t" r="r" b="b"/>
              <a:pathLst>
                <a:path w="873760" h="360044" extrusionOk="0">
                  <a:moveTo>
                    <a:pt x="813308" y="0"/>
                  </a:moveTo>
                  <a:lnTo>
                    <a:pt x="59943" y="0"/>
                  </a:lnTo>
                  <a:lnTo>
                    <a:pt x="36593" y="4704"/>
                  </a:lnTo>
                  <a:lnTo>
                    <a:pt x="17541" y="17541"/>
                  </a:lnTo>
                  <a:lnTo>
                    <a:pt x="4704" y="36593"/>
                  </a:lnTo>
                  <a:lnTo>
                    <a:pt x="0" y="59944"/>
                  </a:lnTo>
                  <a:lnTo>
                    <a:pt x="0" y="299720"/>
                  </a:lnTo>
                  <a:lnTo>
                    <a:pt x="4704" y="323070"/>
                  </a:lnTo>
                  <a:lnTo>
                    <a:pt x="17541" y="342122"/>
                  </a:lnTo>
                  <a:lnTo>
                    <a:pt x="36593" y="354959"/>
                  </a:lnTo>
                  <a:lnTo>
                    <a:pt x="59943" y="359664"/>
                  </a:lnTo>
                  <a:lnTo>
                    <a:pt x="813308" y="359664"/>
                  </a:lnTo>
                  <a:lnTo>
                    <a:pt x="836658" y="354959"/>
                  </a:lnTo>
                  <a:lnTo>
                    <a:pt x="855710" y="342122"/>
                  </a:lnTo>
                  <a:lnTo>
                    <a:pt x="868547" y="323070"/>
                  </a:lnTo>
                  <a:lnTo>
                    <a:pt x="873251" y="299720"/>
                  </a:lnTo>
                  <a:lnTo>
                    <a:pt x="873251" y="59944"/>
                  </a:lnTo>
                  <a:lnTo>
                    <a:pt x="868547" y="36593"/>
                  </a:lnTo>
                  <a:lnTo>
                    <a:pt x="855710" y="17541"/>
                  </a:lnTo>
                  <a:lnTo>
                    <a:pt x="836658" y="4704"/>
                  </a:lnTo>
                  <a:lnTo>
                    <a:pt x="813308" y="0"/>
                  </a:lnTo>
                  <a:close/>
                </a:path>
              </a:pathLst>
            </a:custGeom>
            <a:solidFill>
              <a:srgbClr val="F9C09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2" name="Google Shape;2522;p49"/>
            <p:cNvSpPr/>
            <p:nvPr/>
          </p:nvSpPr>
          <p:spPr>
            <a:xfrm>
              <a:off x="5144261" y="2029205"/>
              <a:ext cx="873760" cy="360045"/>
            </a:xfrm>
            <a:custGeom>
              <a:avLst/>
              <a:gdLst/>
              <a:ahLst/>
              <a:cxnLst/>
              <a:rect l="l" t="t" r="r" b="b"/>
              <a:pathLst>
                <a:path w="873760" h="360044" extrusionOk="0">
                  <a:moveTo>
                    <a:pt x="0" y="59944"/>
                  </a:moveTo>
                  <a:lnTo>
                    <a:pt x="4704" y="36593"/>
                  </a:lnTo>
                  <a:lnTo>
                    <a:pt x="17541" y="17541"/>
                  </a:lnTo>
                  <a:lnTo>
                    <a:pt x="36593" y="4704"/>
                  </a:lnTo>
                  <a:lnTo>
                    <a:pt x="59943" y="0"/>
                  </a:lnTo>
                  <a:lnTo>
                    <a:pt x="813308" y="0"/>
                  </a:lnTo>
                  <a:lnTo>
                    <a:pt x="836658" y="4704"/>
                  </a:lnTo>
                  <a:lnTo>
                    <a:pt x="855710" y="17541"/>
                  </a:lnTo>
                  <a:lnTo>
                    <a:pt x="868547" y="36593"/>
                  </a:lnTo>
                  <a:lnTo>
                    <a:pt x="873251" y="59944"/>
                  </a:lnTo>
                  <a:lnTo>
                    <a:pt x="873251" y="299720"/>
                  </a:lnTo>
                  <a:lnTo>
                    <a:pt x="868547" y="323070"/>
                  </a:lnTo>
                  <a:lnTo>
                    <a:pt x="855710" y="342122"/>
                  </a:lnTo>
                  <a:lnTo>
                    <a:pt x="836658" y="354959"/>
                  </a:lnTo>
                  <a:lnTo>
                    <a:pt x="813308" y="359664"/>
                  </a:lnTo>
                  <a:lnTo>
                    <a:pt x="59943" y="359664"/>
                  </a:lnTo>
                  <a:lnTo>
                    <a:pt x="36593" y="354959"/>
                  </a:lnTo>
                  <a:lnTo>
                    <a:pt x="17541" y="342122"/>
                  </a:lnTo>
                  <a:lnTo>
                    <a:pt x="4704" y="323070"/>
                  </a:lnTo>
                  <a:lnTo>
                    <a:pt x="0" y="299720"/>
                  </a:lnTo>
                  <a:lnTo>
                    <a:pt x="0" y="59944"/>
                  </a:lnTo>
                  <a:close/>
                </a:path>
              </a:pathLst>
            </a:custGeom>
            <a:noFill/>
            <a:ln w="25400" cap="flat" cmpd="sng">
              <a:solidFill>
                <a:srgbClr val="F9C09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23" name="Google Shape;2523;p49"/>
          <p:cNvSpPr txBox="1"/>
          <p:nvPr/>
        </p:nvSpPr>
        <p:spPr>
          <a:xfrm>
            <a:off x="5291073" y="1716665"/>
            <a:ext cx="594360" cy="895985"/>
          </a:xfrm>
          <a:prstGeom prst="rect">
            <a:avLst/>
          </a:prstGeom>
          <a:noFill/>
          <a:ln>
            <a:noFill/>
          </a:ln>
        </p:spPr>
        <p:txBody>
          <a:bodyPr spcFirstLastPara="1" wrap="square" lIns="0" tIns="85725" rIns="0" bIns="0" anchor="t" anchorCtr="0">
            <a:spAutoFit/>
          </a:bodyPr>
          <a:lstStyle/>
          <a:p>
            <a:pPr marL="12700" marR="0" lvl="0" indent="0" algn="l" rtl="0">
              <a:lnSpc>
                <a:spcPct val="100000"/>
              </a:lnSpc>
              <a:spcBef>
                <a:spcPts val="0"/>
              </a:spcBef>
              <a:spcAft>
                <a:spcPts val="0"/>
              </a:spcAft>
              <a:buNone/>
            </a:pPr>
            <a:r>
              <a:rPr lang="es-ES" sz="1200" b="1" u="sng">
                <a:solidFill>
                  <a:schemeClr val="dk1"/>
                </a:solidFill>
                <a:latin typeface="Arial"/>
                <a:ea typeface="Arial"/>
                <a:cs typeface="Arial"/>
                <a:sym typeface="Arial"/>
              </a:rPr>
              <a:t>Migrante</a:t>
            </a:r>
            <a:endParaRPr sz="1200">
              <a:solidFill>
                <a:schemeClr val="dk1"/>
              </a:solidFill>
              <a:latin typeface="Arial"/>
              <a:ea typeface="Arial"/>
              <a:cs typeface="Arial"/>
              <a:sym typeface="Arial"/>
            </a:endParaRPr>
          </a:p>
          <a:p>
            <a:pPr marL="78105" marR="0" lvl="0" indent="0" algn="l" rtl="0">
              <a:lnSpc>
                <a:spcPct val="100000"/>
              </a:lnSpc>
              <a:spcBef>
                <a:spcPts val="770"/>
              </a:spcBef>
              <a:spcAft>
                <a:spcPts val="0"/>
              </a:spcAft>
              <a:buNone/>
            </a:pPr>
            <a:r>
              <a:rPr lang="es-ES" sz="1600" b="1">
                <a:solidFill>
                  <a:schemeClr val="dk1"/>
                </a:solidFill>
                <a:latin typeface="Arial"/>
                <a:ea typeface="Arial"/>
                <a:cs typeface="Arial"/>
                <a:sym typeface="Arial"/>
              </a:rPr>
              <a:t>1,6 %</a:t>
            </a:r>
            <a:endParaRPr sz="1600">
              <a:solidFill>
                <a:schemeClr val="dk1"/>
              </a:solidFill>
              <a:latin typeface="Arial"/>
              <a:ea typeface="Arial"/>
              <a:cs typeface="Arial"/>
              <a:sym typeface="Arial"/>
            </a:endParaRPr>
          </a:p>
          <a:p>
            <a:pPr marL="84455" marR="0" lvl="0" indent="0" algn="l" rtl="0">
              <a:lnSpc>
                <a:spcPct val="100000"/>
              </a:lnSpc>
              <a:spcBef>
                <a:spcPts val="705"/>
              </a:spcBef>
              <a:spcAft>
                <a:spcPts val="0"/>
              </a:spcAft>
              <a:buNone/>
            </a:pPr>
            <a:r>
              <a:rPr lang="es-ES" sz="1200" b="1">
                <a:solidFill>
                  <a:schemeClr val="dk1"/>
                </a:solidFill>
                <a:latin typeface="Arial"/>
                <a:ea typeface="Arial"/>
                <a:cs typeface="Arial"/>
                <a:sym typeface="Arial"/>
              </a:rPr>
              <a:t>5 casos</a:t>
            </a:r>
            <a:endParaRPr sz="1200">
              <a:solidFill>
                <a:schemeClr val="dk1"/>
              </a:solidFill>
              <a:latin typeface="Arial"/>
              <a:ea typeface="Arial"/>
              <a:cs typeface="Arial"/>
              <a:sym typeface="Arial"/>
            </a:endParaRPr>
          </a:p>
        </p:txBody>
      </p:sp>
      <p:grpSp>
        <p:nvGrpSpPr>
          <p:cNvPr id="2524" name="Google Shape;2524;p49"/>
          <p:cNvGrpSpPr/>
          <p:nvPr/>
        </p:nvGrpSpPr>
        <p:grpSpPr>
          <a:xfrm>
            <a:off x="5351888" y="1128028"/>
            <a:ext cx="1640015" cy="636590"/>
            <a:chOff x="5351888" y="1128028"/>
            <a:chExt cx="1640015" cy="636590"/>
          </a:xfrm>
        </p:grpSpPr>
        <p:pic>
          <p:nvPicPr>
            <p:cNvPr id="2525" name="Google Shape;2525;p49"/>
            <p:cNvPicPr preferRelativeResize="0"/>
            <p:nvPr/>
          </p:nvPicPr>
          <p:blipFill rotWithShape="1">
            <a:blip r:embed="rId10">
              <a:alphaModFix/>
            </a:blip>
            <a:srcRect/>
            <a:stretch/>
          </p:blipFill>
          <p:spPr>
            <a:xfrm>
              <a:off x="5351888" y="1198303"/>
              <a:ext cx="441197" cy="566315"/>
            </a:xfrm>
            <a:prstGeom prst="rect">
              <a:avLst/>
            </a:prstGeom>
            <a:noFill/>
            <a:ln>
              <a:noFill/>
            </a:ln>
          </p:spPr>
        </p:pic>
        <p:pic>
          <p:nvPicPr>
            <p:cNvPr id="2526" name="Google Shape;2526;p49"/>
            <p:cNvPicPr preferRelativeResize="0"/>
            <p:nvPr/>
          </p:nvPicPr>
          <p:blipFill rotWithShape="1">
            <a:blip r:embed="rId11">
              <a:alphaModFix/>
            </a:blip>
            <a:srcRect/>
            <a:stretch/>
          </p:blipFill>
          <p:spPr>
            <a:xfrm>
              <a:off x="6326332" y="1128028"/>
              <a:ext cx="665571" cy="567600"/>
            </a:xfrm>
            <a:prstGeom prst="rect">
              <a:avLst/>
            </a:prstGeom>
            <a:noFill/>
            <a:ln>
              <a:noFill/>
            </a:ln>
          </p:spPr>
        </p:pic>
      </p:grpSp>
      <p:grpSp>
        <p:nvGrpSpPr>
          <p:cNvPr id="2527" name="Google Shape;2527;p49"/>
          <p:cNvGrpSpPr/>
          <p:nvPr/>
        </p:nvGrpSpPr>
        <p:grpSpPr>
          <a:xfrm>
            <a:off x="6163817" y="2013966"/>
            <a:ext cx="913130" cy="360045"/>
            <a:chOff x="6163817" y="2013966"/>
            <a:chExt cx="913130" cy="360045"/>
          </a:xfrm>
        </p:grpSpPr>
        <p:sp>
          <p:nvSpPr>
            <p:cNvPr id="2528" name="Google Shape;2528;p49"/>
            <p:cNvSpPr/>
            <p:nvPr/>
          </p:nvSpPr>
          <p:spPr>
            <a:xfrm>
              <a:off x="6163817" y="2013966"/>
              <a:ext cx="913130" cy="360045"/>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9" name="Google Shape;2529;p49"/>
            <p:cNvSpPr/>
            <p:nvPr/>
          </p:nvSpPr>
          <p:spPr>
            <a:xfrm>
              <a:off x="6163817" y="2013966"/>
              <a:ext cx="913130" cy="360045"/>
            </a:xfrm>
            <a:custGeom>
              <a:avLst/>
              <a:gdLst/>
              <a:ahLst/>
              <a:cxnLst/>
              <a:rect l="l" t="t" r="r" b="b"/>
              <a:pathLst>
                <a:path w="913129" h="360044" extrusionOk="0">
                  <a:moveTo>
                    <a:pt x="0" y="59943"/>
                  </a:moveTo>
                  <a:lnTo>
                    <a:pt x="4704" y="36593"/>
                  </a:lnTo>
                  <a:lnTo>
                    <a:pt x="17541" y="17541"/>
                  </a:lnTo>
                  <a:lnTo>
                    <a:pt x="36593" y="4704"/>
                  </a:lnTo>
                  <a:lnTo>
                    <a:pt x="59944" y="0"/>
                  </a:lnTo>
                  <a:lnTo>
                    <a:pt x="852932" y="0"/>
                  </a:lnTo>
                  <a:lnTo>
                    <a:pt x="876282" y="4704"/>
                  </a:lnTo>
                  <a:lnTo>
                    <a:pt x="895334" y="17541"/>
                  </a:lnTo>
                  <a:lnTo>
                    <a:pt x="908171" y="36593"/>
                  </a:lnTo>
                  <a:lnTo>
                    <a:pt x="912876" y="59943"/>
                  </a:lnTo>
                  <a:lnTo>
                    <a:pt x="912876" y="299719"/>
                  </a:lnTo>
                  <a:lnTo>
                    <a:pt x="908171" y="323070"/>
                  </a:lnTo>
                  <a:lnTo>
                    <a:pt x="895334" y="342122"/>
                  </a:lnTo>
                  <a:lnTo>
                    <a:pt x="876282" y="354959"/>
                  </a:lnTo>
                  <a:lnTo>
                    <a:pt x="852932" y="359663"/>
                  </a:lnTo>
                  <a:lnTo>
                    <a:pt x="59944" y="359663"/>
                  </a:lnTo>
                  <a:lnTo>
                    <a:pt x="36593" y="354959"/>
                  </a:lnTo>
                  <a:lnTo>
                    <a:pt x="17541" y="342122"/>
                  </a:lnTo>
                  <a:lnTo>
                    <a:pt x="4704" y="323070"/>
                  </a:lnTo>
                  <a:lnTo>
                    <a:pt x="0" y="299719"/>
                  </a:lnTo>
                  <a:lnTo>
                    <a:pt x="0" y="59943"/>
                  </a:lnTo>
                  <a:close/>
                </a:path>
              </a:pathLst>
            </a:custGeom>
            <a:noFill/>
            <a:ln w="25400" cap="flat" cmpd="sng">
              <a:solidFill>
                <a:srgbClr val="D9959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30" name="Google Shape;2530;p49"/>
          <p:cNvSpPr txBox="1"/>
          <p:nvPr/>
        </p:nvSpPr>
        <p:spPr>
          <a:xfrm>
            <a:off x="6247003" y="1636268"/>
            <a:ext cx="805815" cy="953769"/>
          </a:xfrm>
          <a:prstGeom prst="rect">
            <a:avLst/>
          </a:prstGeom>
          <a:noFill/>
          <a:ln>
            <a:noFill/>
          </a:ln>
        </p:spPr>
        <p:txBody>
          <a:bodyPr spcFirstLastPara="1" wrap="square" lIns="0" tIns="12700" rIns="0" bIns="0" anchor="t" anchorCtr="0">
            <a:spAutoFit/>
          </a:bodyPr>
          <a:lstStyle/>
          <a:p>
            <a:pPr marL="12700" marR="5080" lvl="0" indent="0" algn="ctr" rtl="0">
              <a:lnSpc>
                <a:spcPct val="100000"/>
              </a:lnSpc>
              <a:spcBef>
                <a:spcPts val="0"/>
              </a:spcBef>
              <a:spcAft>
                <a:spcPts val="0"/>
              </a:spcAft>
              <a:buNone/>
            </a:pPr>
            <a:r>
              <a:rPr lang="es-ES" sz="1200" b="1" u="sng">
                <a:solidFill>
                  <a:schemeClr val="dk1"/>
                </a:solidFill>
                <a:latin typeface="Arial"/>
                <a:ea typeface="Arial"/>
                <a:cs typeface="Arial"/>
                <a:sym typeface="Arial"/>
              </a:rPr>
              <a:t>Privado de la </a:t>
            </a:r>
            <a:r>
              <a:rPr lang="es-ES" sz="1200" b="1">
                <a:solidFill>
                  <a:schemeClr val="dk1"/>
                </a:solidFill>
                <a:latin typeface="Arial"/>
                <a:ea typeface="Arial"/>
                <a:cs typeface="Arial"/>
                <a:sym typeface="Arial"/>
              </a:rPr>
              <a:t> </a:t>
            </a:r>
            <a:r>
              <a:rPr lang="es-ES" sz="1200" b="1" u="sng">
                <a:solidFill>
                  <a:schemeClr val="dk1"/>
                </a:solidFill>
                <a:latin typeface="Arial"/>
                <a:ea typeface="Arial"/>
                <a:cs typeface="Arial"/>
                <a:sym typeface="Arial"/>
              </a:rPr>
              <a:t>libertad</a:t>
            </a:r>
            <a:endParaRPr sz="1200">
              <a:solidFill>
                <a:schemeClr val="dk1"/>
              </a:solidFill>
              <a:latin typeface="Arial"/>
              <a:ea typeface="Arial"/>
              <a:cs typeface="Arial"/>
              <a:sym typeface="Arial"/>
            </a:endParaRPr>
          </a:p>
          <a:p>
            <a:pPr marL="0" marR="53339" lvl="0" indent="0" algn="ctr" rtl="0">
              <a:lnSpc>
                <a:spcPct val="100000"/>
              </a:lnSpc>
              <a:spcBef>
                <a:spcPts val="420"/>
              </a:spcBef>
              <a:spcAft>
                <a:spcPts val="0"/>
              </a:spcAft>
              <a:buNone/>
            </a:pPr>
            <a:r>
              <a:rPr lang="es-ES" sz="1600" b="1">
                <a:solidFill>
                  <a:schemeClr val="dk1"/>
                </a:solidFill>
                <a:latin typeface="Arial"/>
                <a:ea typeface="Arial"/>
                <a:cs typeface="Arial"/>
                <a:sym typeface="Arial"/>
              </a:rPr>
              <a:t>0,0%</a:t>
            </a:r>
            <a:endParaRPr sz="1600">
              <a:solidFill>
                <a:schemeClr val="dk1"/>
              </a:solidFill>
              <a:latin typeface="Arial"/>
              <a:ea typeface="Arial"/>
              <a:cs typeface="Arial"/>
              <a:sym typeface="Arial"/>
            </a:endParaRPr>
          </a:p>
          <a:p>
            <a:pPr marL="76835" marR="0" lvl="0" indent="0" algn="l" rtl="0">
              <a:lnSpc>
                <a:spcPct val="100000"/>
              </a:lnSpc>
              <a:spcBef>
                <a:spcPts val="645"/>
              </a:spcBef>
              <a:spcAft>
                <a:spcPts val="0"/>
              </a:spcAft>
              <a:buNone/>
            </a:pPr>
            <a:r>
              <a:rPr lang="es-ES" sz="1200" b="1">
                <a:solidFill>
                  <a:schemeClr val="dk1"/>
                </a:solidFill>
                <a:latin typeface="Arial"/>
                <a:ea typeface="Arial"/>
                <a:cs typeface="Arial"/>
                <a:sym typeface="Arial"/>
              </a:rPr>
              <a:t>0 casos</a:t>
            </a:r>
            <a:endParaRPr sz="1200">
              <a:solidFill>
                <a:schemeClr val="dk1"/>
              </a:solidFill>
              <a:latin typeface="Arial"/>
              <a:ea typeface="Arial"/>
              <a:cs typeface="Arial"/>
              <a:sym typeface="Arial"/>
            </a:endParaRPr>
          </a:p>
        </p:txBody>
      </p:sp>
      <p:sp>
        <p:nvSpPr>
          <p:cNvPr id="2531" name="Google Shape;2531;p49"/>
          <p:cNvSpPr txBox="1"/>
          <p:nvPr/>
        </p:nvSpPr>
        <p:spPr>
          <a:xfrm>
            <a:off x="1458849" y="7195566"/>
            <a:ext cx="4228465" cy="18669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700">
                <a:solidFill>
                  <a:schemeClr val="dk1"/>
                </a:solidFill>
                <a:latin typeface="Arial"/>
                <a:ea typeface="Arial"/>
                <a:cs typeface="Arial"/>
                <a:sym typeface="Arial"/>
              </a:rPr>
              <a:t>Tabla 1. Distribución de las violencias sexuales según naturaleza o tipo. Periodo epidemiológico 01. 2.023</a:t>
            </a:r>
            <a:r>
              <a:rPr lang="es-ES" sz="1050">
                <a:solidFill>
                  <a:schemeClr val="dk1"/>
                </a:solidFill>
                <a:latin typeface="Arial"/>
                <a:ea typeface="Arial"/>
                <a:cs typeface="Arial"/>
                <a:sym typeface="Arial"/>
              </a:rPr>
              <a:t>.</a:t>
            </a:r>
            <a:endParaRPr sz="1050">
              <a:solidFill>
                <a:schemeClr val="dk1"/>
              </a:solidFill>
              <a:latin typeface="Arial"/>
              <a:ea typeface="Arial"/>
              <a:cs typeface="Arial"/>
              <a:sym typeface="Arial"/>
            </a:endParaRPr>
          </a:p>
        </p:txBody>
      </p:sp>
      <p:grpSp>
        <p:nvGrpSpPr>
          <p:cNvPr id="2532" name="Google Shape;2532;p49"/>
          <p:cNvGrpSpPr/>
          <p:nvPr/>
        </p:nvGrpSpPr>
        <p:grpSpPr>
          <a:xfrm>
            <a:off x="8381" y="7440930"/>
            <a:ext cx="7192645" cy="395224"/>
            <a:chOff x="8381" y="7440930"/>
            <a:chExt cx="7192645" cy="395224"/>
          </a:xfrm>
        </p:grpSpPr>
        <p:sp>
          <p:nvSpPr>
            <p:cNvPr id="2533" name="Google Shape;2533;p49"/>
            <p:cNvSpPr/>
            <p:nvPr/>
          </p:nvSpPr>
          <p:spPr>
            <a:xfrm>
              <a:off x="8381" y="7440930"/>
              <a:ext cx="7192645" cy="382905"/>
            </a:xfrm>
            <a:custGeom>
              <a:avLst/>
              <a:gdLst/>
              <a:ahLst/>
              <a:cxnLst/>
              <a:rect l="l" t="t" r="r" b="b"/>
              <a:pathLst>
                <a:path w="7192645" h="382904" extrusionOk="0">
                  <a:moveTo>
                    <a:pt x="0" y="382524"/>
                  </a:moveTo>
                  <a:lnTo>
                    <a:pt x="7192518" y="382524"/>
                  </a:lnTo>
                  <a:lnTo>
                    <a:pt x="7192518" y="0"/>
                  </a:lnTo>
                  <a:lnTo>
                    <a:pt x="0" y="0"/>
                  </a:lnTo>
                  <a:lnTo>
                    <a:pt x="0" y="382524"/>
                  </a:lnTo>
                  <a:close/>
                </a:path>
              </a:pathLst>
            </a:custGeom>
            <a:solidFill>
              <a:srgbClr val="DDD9C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4" name="Google Shape;2534;p49"/>
            <p:cNvSpPr/>
            <p:nvPr/>
          </p:nvSpPr>
          <p:spPr>
            <a:xfrm>
              <a:off x="8381" y="7810754"/>
              <a:ext cx="7192645" cy="25400"/>
            </a:xfrm>
            <a:custGeom>
              <a:avLst/>
              <a:gdLst/>
              <a:ahLst/>
              <a:cxnLst/>
              <a:rect l="l" t="t" r="r" b="b"/>
              <a:pathLst>
                <a:path w="7192645" h="25400" extrusionOk="0">
                  <a:moveTo>
                    <a:pt x="0" y="25400"/>
                  </a:moveTo>
                  <a:lnTo>
                    <a:pt x="7192518" y="25400"/>
                  </a:lnTo>
                  <a:lnTo>
                    <a:pt x="7192518" y="0"/>
                  </a:lnTo>
                  <a:lnTo>
                    <a:pt x="0" y="0"/>
                  </a:lnTo>
                  <a:lnTo>
                    <a:pt x="0" y="25400"/>
                  </a:lnTo>
                  <a:close/>
                </a:path>
              </a:pathLst>
            </a:custGeom>
            <a:solidFill>
              <a:srgbClr val="D9D9D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5" name="Google Shape;2535;p49"/>
            <p:cNvSpPr/>
            <p:nvPr/>
          </p:nvSpPr>
          <p:spPr>
            <a:xfrm>
              <a:off x="8381" y="7440930"/>
              <a:ext cx="7192645" cy="382905"/>
            </a:xfrm>
            <a:custGeom>
              <a:avLst/>
              <a:gdLst/>
              <a:ahLst/>
              <a:cxnLst/>
              <a:rect l="l" t="t" r="r" b="b"/>
              <a:pathLst>
                <a:path w="7192645" h="382904" extrusionOk="0">
                  <a:moveTo>
                    <a:pt x="7192518" y="0"/>
                  </a:moveTo>
                  <a:lnTo>
                    <a:pt x="0" y="0"/>
                  </a:lnTo>
                  <a:lnTo>
                    <a:pt x="0" y="382524"/>
                  </a:lnTo>
                </a:path>
              </a:pathLst>
            </a:custGeom>
            <a:noFill/>
            <a:ln w="25400"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6" name="Google Shape;2536;p49"/>
            <p:cNvSpPr/>
            <p:nvPr/>
          </p:nvSpPr>
          <p:spPr>
            <a:xfrm>
              <a:off x="182118" y="7492746"/>
              <a:ext cx="288290" cy="260985"/>
            </a:xfrm>
            <a:custGeom>
              <a:avLst/>
              <a:gdLst/>
              <a:ahLst/>
              <a:cxnLst/>
              <a:rect l="l" t="t" r="r" b="b"/>
              <a:pathLst>
                <a:path w="288290" h="260984" extrusionOk="0">
                  <a:moveTo>
                    <a:pt x="144018" y="0"/>
                  </a:moveTo>
                  <a:lnTo>
                    <a:pt x="98496" y="6638"/>
                  </a:lnTo>
                  <a:lnTo>
                    <a:pt x="58962" y="25127"/>
                  </a:lnTo>
                  <a:lnTo>
                    <a:pt x="27786" y="53327"/>
                  </a:lnTo>
                  <a:lnTo>
                    <a:pt x="7342" y="89099"/>
                  </a:lnTo>
                  <a:lnTo>
                    <a:pt x="0" y="130301"/>
                  </a:lnTo>
                  <a:lnTo>
                    <a:pt x="7342" y="171504"/>
                  </a:lnTo>
                  <a:lnTo>
                    <a:pt x="27786" y="207276"/>
                  </a:lnTo>
                  <a:lnTo>
                    <a:pt x="58962" y="235476"/>
                  </a:lnTo>
                  <a:lnTo>
                    <a:pt x="98496" y="253965"/>
                  </a:lnTo>
                  <a:lnTo>
                    <a:pt x="144018" y="260603"/>
                  </a:lnTo>
                  <a:lnTo>
                    <a:pt x="189539" y="253965"/>
                  </a:lnTo>
                  <a:lnTo>
                    <a:pt x="229073" y="235476"/>
                  </a:lnTo>
                  <a:lnTo>
                    <a:pt x="260249" y="207276"/>
                  </a:lnTo>
                  <a:lnTo>
                    <a:pt x="280693" y="171504"/>
                  </a:lnTo>
                  <a:lnTo>
                    <a:pt x="288036" y="130301"/>
                  </a:lnTo>
                  <a:lnTo>
                    <a:pt x="280693" y="89099"/>
                  </a:lnTo>
                  <a:lnTo>
                    <a:pt x="260249" y="53327"/>
                  </a:lnTo>
                  <a:lnTo>
                    <a:pt x="229073" y="25127"/>
                  </a:lnTo>
                  <a:lnTo>
                    <a:pt x="189539" y="6638"/>
                  </a:lnTo>
                  <a:lnTo>
                    <a:pt x="144018" y="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7" name="Google Shape;2537;p49"/>
            <p:cNvSpPr/>
            <p:nvPr/>
          </p:nvSpPr>
          <p:spPr>
            <a:xfrm>
              <a:off x="182118" y="7492746"/>
              <a:ext cx="288290" cy="260985"/>
            </a:xfrm>
            <a:custGeom>
              <a:avLst/>
              <a:gdLst/>
              <a:ahLst/>
              <a:cxnLst/>
              <a:rect l="l" t="t" r="r" b="b"/>
              <a:pathLst>
                <a:path w="288290" h="260984" extrusionOk="0">
                  <a:moveTo>
                    <a:pt x="0" y="130301"/>
                  </a:moveTo>
                  <a:lnTo>
                    <a:pt x="7342" y="89099"/>
                  </a:lnTo>
                  <a:lnTo>
                    <a:pt x="27786" y="53327"/>
                  </a:lnTo>
                  <a:lnTo>
                    <a:pt x="58962" y="25127"/>
                  </a:lnTo>
                  <a:lnTo>
                    <a:pt x="98496" y="6638"/>
                  </a:lnTo>
                  <a:lnTo>
                    <a:pt x="144018" y="0"/>
                  </a:lnTo>
                  <a:lnTo>
                    <a:pt x="189539" y="6638"/>
                  </a:lnTo>
                  <a:lnTo>
                    <a:pt x="229073" y="25127"/>
                  </a:lnTo>
                  <a:lnTo>
                    <a:pt x="260249" y="53327"/>
                  </a:lnTo>
                  <a:lnTo>
                    <a:pt x="280693" y="89099"/>
                  </a:lnTo>
                  <a:lnTo>
                    <a:pt x="288036" y="130301"/>
                  </a:lnTo>
                  <a:lnTo>
                    <a:pt x="280693" y="171504"/>
                  </a:lnTo>
                  <a:lnTo>
                    <a:pt x="260249" y="207276"/>
                  </a:lnTo>
                  <a:lnTo>
                    <a:pt x="229073" y="235476"/>
                  </a:lnTo>
                  <a:lnTo>
                    <a:pt x="189539" y="253965"/>
                  </a:lnTo>
                  <a:lnTo>
                    <a:pt x="144018" y="260603"/>
                  </a:lnTo>
                  <a:lnTo>
                    <a:pt x="98496" y="253965"/>
                  </a:lnTo>
                  <a:lnTo>
                    <a:pt x="58962" y="235476"/>
                  </a:lnTo>
                  <a:lnTo>
                    <a:pt x="27786" y="207276"/>
                  </a:lnTo>
                  <a:lnTo>
                    <a:pt x="7342" y="171504"/>
                  </a:lnTo>
                  <a:lnTo>
                    <a:pt x="0" y="130301"/>
                  </a:lnTo>
                  <a:close/>
                </a:path>
              </a:pathLst>
            </a:custGeom>
            <a:noFill/>
            <a:ln w="254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8" name="Google Shape;2538;p49"/>
            <p:cNvSpPr/>
            <p:nvPr/>
          </p:nvSpPr>
          <p:spPr>
            <a:xfrm>
              <a:off x="470154" y="7622286"/>
              <a:ext cx="648335" cy="0"/>
            </a:xfrm>
            <a:custGeom>
              <a:avLst/>
              <a:gdLst/>
              <a:ahLst/>
              <a:cxnLst/>
              <a:rect l="l" t="t" r="r" b="b"/>
              <a:pathLst>
                <a:path w="648335" h="120000" extrusionOk="0">
                  <a:moveTo>
                    <a:pt x="0" y="0"/>
                  </a:moveTo>
                  <a:lnTo>
                    <a:pt x="648068" y="0"/>
                  </a:lnTo>
                </a:path>
              </a:pathLst>
            </a:custGeom>
            <a:noFill/>
            <a:ln w="28575"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39" name="Google Shape;2539;p49"/>
          <p:cNvSpPr txBox="1"/>
          <p:nvPr/>
        </p:nvSpPr>
        <p:spPr>
          <a:xfrm>
            <a:off x="21081" y="7517383"/>
            <a:ext cx="7179945" cy="1611630"/>
          </a:xfrm>
          <a:prstGeom prst="rect">
            <a:avLst/>
          </a:prstGeom>
          <a:noFill/>
          <a:ln>
            <a:noFill/>
          </a:ln>
        </p:spPr>
        <p:txBody>
          <a:bodyPr spcFirstLastPara="1" wrap="square" lIns="0" tIns="12700" rIns="0" bIns="0" anchor="t" anchorCtr="0">
            <a:spAutoFit/>
          </a:bodyPr>
          <a:lstStyle/>
          <a:p>
            <a:pPr marL="1112520" marR="0" lvl="0" indent="0" algn="l" rtl="0">
              <a:lnSpc>
                <a:spcPct val="100000"/>
              </a:lnSpc>
              <a:spcBef>
                <a:spcPts val="0"/>
              </a:spcBef>
              <a:spcAft>
                <a:spcPts val="0"/>
              </a:spcAft>
              <a:buNone/>
            </a:pPr>
            <a:r>
              <a:rPr lang="es-ES" sz="1200" b="1">
                <a:solidFill>
                  <a:schemeClr val="dk1"/>
                </a:solidFill>
                <a:latin typeface="Arial"/>
                <a:ea typeface="Arial"/>
                <a:cs typeface="Arial"/>
                <a:sym typeface="Arial"/>
              </a:rPr>
              <a:t>Consideraciones técnicas</a:t>
            </a:r>
            <a:endParaRPr sz="1200">
              <a:solidFill>
                <a:schemeClr val="dk1"/>
              </a:solidFill>
              <a:latin typeface="Arial"/>
              <a:ea typeface="Arial"/>
              <a:cs typeface="Arial"/>
              <a:sym typeface="Arial"/>
            </a:endParaRPr>
          </a:p>
          <a:p>
            <a:pPr marL="124460" marR="55880" lvl="0" indent="0" algn="just" rtl="0">
              <a:lnSpc>
                <a:spcPct val="100000"/>
              </a:lnSpc>
              <a:spcBef>
                <a:spcPts val="965"/>
              </a:spcBef>
              <a:spcAft>
                <a:spcPts val="0"/>
              </a:spcAft>
              <a:buNone/>
            </a:pPr>
            <a:r>
              <a:rPr lang="es-ES" sz="1200">
                <a:solidFill>
                  <a:schemeClr val="dk1"/>
                </a:solidFill>
                <a:latin typeface="Arial"/>
                <a:ea typeface="Arial"/>
                <a:cs typeface="Arial"/>
                <a:sym typeface="Arial"/>
              </a:rPr>
              <a:t>La violencia sexual constituye el 51,9 % del total de las violencias. La relación hombre mujer es de 1 hombre por cada 5  mujeres; la padecen personas de todos los cursos de vida, siendo los NNA los más afectados; cabe resaltar que aunque en  menos proporción se siguen presentando casos en adultos mayores (0,6%) convirtiéndose éstos en poblaciones altamente  vulnerables. Cabe destacar que durante los dos últimos periodos, los casos de violencias sexuales en mujeres gestantes han  ido en aumento con 19 y 20 casos respectivamente. El tipo de violencia sexual que más se presenta es el acceso carnal  (42,8%) seguido de actos sexuales (22,9%). Las víctimas menores de 18 años representan el 61,1% de los casos y el  agresor se identifica como familiar de la víctima en el 44% de los mismos.</a:t>
            </a:r>
            <a:endParaRPr sz="1200">
              <a:solidFill>
                <a:schemeClr val="dk1"/>
              </a:solidFill>
              <a:latin typeface="Arial"/>
              <a:ea typeface="Arial"/>
              <a:cs typeface="Arial"/>
              <a:sym typeface="Arial"/>
            </a:endParaRPr>
          </a:p>
        </p:txBody>
      </p:sp>
      <p:sp>
        <p:nvSpPr>
          <p:cNvPr id="2540" name="Google Shape;2540;p49"/>
          <p:cNvSpPr txBox="1">
            <a:spLocks noGrp="1"/>
          </p:cNvSpPr>
          <p:nvPr>
            <p:ph type="title"/>
          </p:nvPr>
        </p:nvSpPr>
        <p:spPr>
          <a:xfrm>
            <a:off x="57150" y="295771"/>
            <a:ext cx="7143750" cy="505267"/>
          </a:xfrm>
          <a:prstGeom prst="rect">
            <a:avLst/>
          </a:prstGeom>
          <a:noFill/>
          <a:ln>
            <a:noFill/>
          </a:ln>
        </p:spPr>
        <p:txBody>
          <a:bodyPr spcFirstLastPara="1" wrap="square" lIns="0" tIns="12700" rIns="0" bIns="0" anchor="ctr" anchorCtr="0">
            <a:spAutoFit/>
          </a:bodyPr>
          <a:lstStyle/>
          <a:p>
            <a:pPr marL="12700" lvl="0" indent="0" algn="ctr" rtl="0">
              <a:lnSpc>
                <a:spcPct val="100000"/>
              </a:lnSpc>
              <a:spcBef>
                <a:spcPts val="0"/>
              </a:spcBef>
              <a:spcAft>
                <a:spcPts val="0"/>
              </a:spcAft>
              <a:buClr>
                <a:schemeClr val="dk1"/>
              </a:buClr>
              <a:buSzPts val="3200"/>
              <a:buFont typeface="Calibri"/>
              <a:buNone/>
            </a:pPr>
            <a:r>
              <a:rPr lang="es-ES" sz="3200"/>
              <a:t>Violencia Sexual: 309 Casos 51,9% del total</a:t>
            </a:r>
            <a:endParaRPr/>
          </a:p>
        </p:txBody>
      </p:sp>
      <p:sp>
        <p:nvSpPr>
          <p:cNvPr id="2541" name="Google Shape;2541;p49"/>
          <p:cNvSpPr txBox="1"/>
          <p:nvPr/>
        </p:nvSpPr>
        <p:spPr>
          <a:xfrm>
            <a:off x="778560" y="724026"/>
            <a:ext cx="2616200" cy="2393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s-ES" sz="2100" b="1" baseline="30000">
                <a:solidFill>
                  <a:schemeClr val="dk1"/>
                </a:solidFill>
                <a:latin typeface="Arial"/>
                <a:ea typeface="Arial"/>
                <a:cs typeface="Arial"/>
                <a:sym typeface="Arial"/>
              </a:rPr>
              <a:t>Sexo	</a:t>
            </a:r>
            <a:r>
              <a:rPr lang="es-ES" sz="1400" b="1">
                <a:solidFill>
                  <a:schemeClr val="dk1"/>
                </a:solidFill>
                <a:latin typeface="Arial"/>
                <a:ea typeface="Arial"/>
                <a:cs typeface="Arial"/>
                <a:sym typeface="Arial"/>
              </a:rPr>
              <a:t>Etnia</a:t>
            </a:r>
            <a:endParaRPr sz="1400">
              <a:solidFill>
                <a:schemeClr val="dk1"/>
              </a:solidFill>
              <a:latin typeface="Arial"/>
              <a:ea typeface="Arial"/>
              <a:cs typeface="Arial"/>
              <a:sym typeface="Arial"/>
            </a:endParaRPr>
          </a:p>
        </p:txBody>
      </p:sp>
      <p:sp>
        <p:nvSpPr>
          <p:cNvPr id="2542" name="Google Shape;2542;p49"/>
          <p:cNvSpPr/>
          <p:nvPr/>
        </p:nvSpPr>
        <p:spPr>
          <a:xfrm>
            <a:off x="4386834" y="918210"/>
            <a:ext cx="2722245" cy="233679"/>
          </a:xfrm>
          <a:custGeom>
            <a:avLst/>
            <a:gdLst/>
            <a:ahLst/>
            <a:cxnLst/>
            <a:rect l="l" t="t" r="r" b="b"/>
            <a:pathLst>
              <a:path w="2722245" h="233680" extrusionOk="0">
                <a:moveTo>
                  <a:pt x="2721864" y="0"/>
                </a:moveTo>
                <a:lnTo>
                  <a:pt x="2720345" y="45380"/>
                </a:lnTo>
                <a:lnTo>
                  <a:pt x="2716196" y="82438"/>
                </a:lnTo>
                <a:lnTo>
                  <a:pt x="2710023" y="107424"/>
                </a:lnTo>
                <a:lnTo>
                  <a:pt x="2702433" y="116586"/>
                </a:lnTo>
                <a:lnTo>
                  <a:pt x="1380363" y="116586"/>
                </a:lnTo>
                <a:lnTo>
                  <a:pt x="1372772" y="125747"/>
                </a:lnTo>
                <a:lnTo>
                  <a:pt x="1366599" y="150733"/>
                </a:lnTo>
                <a:lnTo>
                  <a:pt x="1362450" y="187791"/>
                </a:lnTo>
                <a:lnTo>
                  <a:pt x="1360931" y="233172"/>
                </a:lnTo>
                <a:lnTo>
                  <a:pt x="1359413" y="187791"/>
                </a:lnTo>
                <a:lnTo>
                  <a:pt x="1355264" y="150733"/>
                </a:lnTo>
                <a:lnTo>
                  <a:pt x="1349091" y="125747"/>
                </a:lnTo>
                <a:lnTo>
                  <a:pt x="1341501" y="116586"/>
                </a:lnTo>
                <a:lnTo>
                  <a:pt x="19430" y="116586"/>
                </a:lnTo>
                <a:lnTo>
                  <a:pt x="11840" y="107424"/>
                </a:lnTo>
                <a:lnTo>
                  <a:pt x="5667" y="82438"/>
                </a:lnTo>
                <a:lnTo>
                  <a:pt x="1518" y="45380"/>
                </a:lnTo>
                <a:lnTo>
                  <a:pt x="0" y="0"/>
                </a:lnTo>
              </a:path>
            </a:pathLst>
          </a:custGeom>
          <a:noFill/>
          <a:ln w="38100" cap="flat" cmpd="sng">
            <a:solidFill>
              <a:srgbClr val="0D0D0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3" name="Google Shape;2543;p49"/>
          <p:cNvSpPr txBox="1"/>
          <p:nvPr/>
        </p:nvSpPr>
        <p:spPr>
          <a:xfrm>
            <a:off x="4915280" y="742264"/>
            <a:ext cx="1664970" cy="240029"/>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s-ES" sz="1400" b="1">
                <a:solidFill>
                  <a:schemeClr val="dk1"/>
                </a:solidFill>
                <a:latin typeface="Arial"/>
                <a:ea typeface="Arial"/>
                <a:cs typeface="Arial"/>
                <a:sym typeface="Arial"/>
              </a:rPr>
              <a:t>Poblaciones especiales</a:t>
            </a:r>
            <a:endParaRPr sz="1400">
              <a:solidFill>
                <a:schemeClr val="dk1"/>
              </a:solidFill>
              <a:latin typeface="Arial"/>
              <a:ea typeface="Arial"/>
              <a:cs typeface="Arial"/>
              <a:sym typeface="Arial"/>
            </a:endParaRPr>
          </a:p>
        </p:txBody>
      </p:sp>
      <p:pic>
        <p:nvPicPr>
          <p:cNvPr id="2544" name="Google Shape;2544;p49"/>
          <p:cNvPicPr preferRelativeResize="0"/>
          <p:nvPr/>
        </p:nvPicPr>
        <p:blipFill rotWithShape="1">
          <a:blip r:embed="rId12">
            <a:alphaModFix/>
          </a:blip>
          <a:srcRect/>
          <a:stretch/>
        </p:blipFill>
        <p:spPr>
          <a:xfrm>
            <a:off x="374904" y="6011742"/>
            <a:ext cx="819150" cy="789902"/>
          </a:xfrm>
          <a:prstGeom prst="rect">
            <a:avLst/>
          </a:prstGeom>
          <a:noFill/>
          <a:ln>
            <a:noFill/>
          </a:ln>
        </p:spPr>
      </p:pic>
      <p:grpSp>
        <p:nvGrpSpPr>
          <p:cNvPr id="2545" name="Google Shape;2545;p49"/>
          <p:cNvGrpSpPr/>
          <p:nvPr/>
        </p:nvGrpSpPr>
        <p:grpSpPr>
          <a:xfrm>
            <a:off x="3973067" y="2955035"/>
            <a:ext cx="2914396" cy="1017015"/>
            <a:chOff x="3973067" y="2955035"/>
            <a:chExt cx="2914396" cy="1017015"/>
          </a:xfrm>
        </p:grpSpPr>
        <p:sp>
          <p:nvSpPr>
            <p:cNvPr id="2546" name="Google Shape;2546;p49"/>
            <p:cNvSpPr/>
            <p:nvPr/>
          </p:nvSpPr>
          <p:spPr>
            <a:xfrm>
              <a:off x="3973067" y="3806951"/>
              <a:ext cx="652780" cy="0"/>
            </a:xfrm>
            <a:custGeom>
              <a:avLst/>
              <a:gdLst/>
              <a:ahLst/>
              <a:cxnLst/>
              <a:rect l="l" t="t" r="r" b="b"/>
              <a:pathLst>
                <a:path w="652779" h="120000" extrusionOk="0">
                  <a:moveTo>
                    <a:pt x="0" y="0"/>
                  </a:moveTo>
                  <a:lnTo>
                    <a:pt x="166116" y="0"/>
                  </a:lnTo>
                </a:path>
                <a:path w="652779" h="120000" extrusionOk="0">
                  <a:moveTo>
                    <a:pt x="318516" y="0"/>
                  </a:moveTo>
                  <a:lnTo>
                    <a:pt x="652272"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7" name="Google Shape;2547;p49"/>
            <p:cNvSpPr/>
            <p:nvPr/>
          </p:nvSpPr>
          <p:spPr>
            <a:xfrm>
              <a:off x="4139183" y="3724655"/>
              <a:ext cx="152400" cy="247015"/>
            </a:xfrm>
            <a:custGeom>
              <a:avLst/>
              <a:gdLst/>
              <a:ahLst/>
              <a:cxnLst/>
              <a:rect l="l" t="t" r="r" b="b"/>
              <a:pathLst>
                <a:path w="152400" h="247014" extrusionOk="0">
                  <a:moveTo>
                    <a:pt x="152400" y="0"/>
                  </a:moveTo>
                  <a:lnTo>
                    <a:pt x="0" y="0"/>
                  </a:lnTo>
                  <a:lnTo>
                    <a:pt x="0" y="246888"/>
                  </a:lnTo>
                  <a:lnTo>
                    <a:pt x="152400" y="246888"/>
                  </a:lnTo>
                  <a:lnTo>
                    <a:pt x="152400" y="0"/>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8" name="Google Shape;2548;p49"/>
            <p:cNvSpPr/>
            <p:nvPr/>
          </p:nvSpPr>
          <p:spPr>
            <a:xfrm>
              <a:off x="3973067" y="3640835"/>
              <a:ext cx="1138555" cy="166370"/>
            </a:xfrm>
            <a:custGeom>
              <a:avLst/>
              <a:gdLst/>
              <a:ahLst/>
              <a:cxnLst/>
              <a:rect l="l" t="t" r="r" b="b"/>
              <a:pathLst>
                <a:path w="1138554" h="166370" extrusionOk="0">
                  <a:moveTo>
                    <a:pt x="804672" y="166115"/>
                  </a:moveTo>
                  <a:lnTo>
                    <a:pt x="1138428" y="166115"/>
                  </a:lnTo>
                </a:path>
                <a:path w="1138554" h="166370" extrusionOk="0">
                  <a:moveTo>
                    <a:pt x="0" y="0"/>
                  </a:moveTo>
                  <a:lnTo>
                    <a:pt x="1138428"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9" name="Google Shape;2549;p49"/>
            <p:cNvSpPr/>
            <p:nvPr/>
          </p:nvSpPr>
          <p:spPr>
            <a:xfrm>
              <a:off x="4625339" y="3674363"/>
              <a:ext cx="152400" cy="297180"/>
            </a:xfrm>
            <a:custGeom>
              <a:avLst/>
              <a:gdLst/>
              <a:ahLst/>
              <a:cxnLst/>
              <a:rect l="l" t="t" r="r" b="b"/>
              <a:pathLst>
                <a:path w="152400" h="297179" extrusionOk="0">
                  <a:moveTo>
                    <a:pt x="152400" y="0"/>
                  </a:moveTo>
                  <a:lnTo>
                    <a:pt x="0" y="0"/>
                  </a:lnTo>
                  <a:lnTo>
                    <a:pt x="0" y="297180"/>
                  </a:lnTo>
                  <a:lnTo>
                    <a:pt x="152400" y="297180"/>
                  </a:lnTo>
                  <a:lnTo>
                    <a:pt x="152400" y="0"/>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0" name="Google Shape;2550;p49"/>
            <p:cNvSpPr/>
            <p:nvPr/>
          </p:nvSpPr>
          <p:spPr>
            <a:xfrm>
              <a:off x="3973067" y="2979419"/>
              <a:ext cx="2914015" cy="828040"/>
            </a:xfrm>
            <a:custGeom>
              <a:avLst/>
              <a:gdLst/>
              <a:ahLst/>
              <a:cxnLst/>
              <a:rect l="l" t="t" r="r" b="b"/>
              <a:pathLst>
                <a:path w="2914015" h="828039" extrusionOk="0">
                  <a:moveTo>
                    <a:pt x="1290828" y="827531"/>
                  </a:moveTo>
                  <a:lnTo>
                    <a:pt x="1624584" y="827531"/>
                  </a:lnTo>
                </a:path>
                <a:path w="2914015" h="828039" extrusionOk="0">
                  <a:moveTo>
                    <a:pt x="1290828" y="661415"/>
                  </a:moveTo>
                  <a:lnTo>
                    <a:pt x="1624584" y="661415"/>
                  </a:lnTo>
                </a:path>
                <a:path w="2914015" h="828039" extrusionOk="0">
                  <a:moveTo>
                    <a:pt x="0" y="496824"/>
                  </a:moveTo>
                  <a:lnTo>
                    <a:pt x="1138428" y="496824"/>
                  </a:lnTo>
                </a:path>
                <a:path w="2914015" h="828039" extrusionOk="0">
                  <a:moveTo>
                    <a:pt x="1290828" y="496824"/>
                  </a:moveTo>
                  <a:lnTo>
                    <a:pt x="2109216" y="496824"/>
                  </a:lnTo>
                </a:path>
                <a:path w="2914015" h="828039" extrusionOk="0">
                  <a:moveTo>
                    <a:pt x="0" y="330707"/>
                  </a:moveTo>
                  <a:lnTo>
                    <a:pt x="1138428" y="330707"/>
                  </a:lnTo>
                </a:path>
                <a:path w="2914015" h="828039" extrusionOk="0">
                  <a:moveTo>
                    <a:pt x="1290828" y="330707"/>
                  </a:moveTo>
                  <a:lnTo>
                    <a:pt x="2913888" y="330707"/>
                  </a:lnTo>
                </a:path>
                <a:path w="2914015" h="828039" extrusionOk="0">
                  <a:moveTo>
                    <a:pt x="0" y="164591"/>
                  </a:moveTo>
                  <a:lnTo>
                    <a:pt x="1138428" y="164591"/>
                  </a:lnTo>
                </a:path>
                <a:path w="2914015" h="828039" extrusionOk="0">
                  <a:moveTo>
                    <a:pt x="1290828" y="164591"/>
                  </a:moveTo>
                  <a:lnTo>
                    <a:pt x="2913888" y="164591"/>
                  </a:lnTo>
                </a:path>
                <a:path w="2914015" h="828039" extrusionOk="0">
                  <a:moveTo>
                    <a:pt x="0" y="0"/>
                  </a:moveTo>
                  <a:lnTo>
                    <a:pt x="1138428" y="0"/>
                  </a:lnTo>
                </a:path>
                <a:path w="2914015" h="828039" extrusionOk="0">
                  <a:moveTo>
                    <a:pt x="1290828" y="0"/>
                  </a:moveTo>
                  <a:lnTo>
                    <a:pt x="2913888"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1" name="Google Shape;2551;p49"/>
            <p:cNvSpPr/>
            <p:nvPr/>
          </p:nvSpPr>
          <p:spPr>
            <a:xfrm>
              <a:off x="5111495" y="2955035"/>
              <a:ext cx="152400" cy="1016635"/>
            </a:xfrm>
            <a:custGeom>
              <a:avLst/>
              <a:gdLst/>
              <a:ahLst/>
              <a:cxnLst/>
              <a:rect l="l" t="t" r="r" b="b"/>
              <a:pathLst>
                <a:path w="152400" h="1016635" extrusionOk="0">
                  <a:moveTo>
                    <a:pt x="152400" y="0"/>
                  </a:moveTo>
                  <a:lnTo>
                    <a:pt x="0" y="0"/>
                  </a:lnTo>
                  <a:lnTo>
                    <a:pt x="0" y="1016508"/>
                  </a:lnTo>
                  <a:lnTo>
                    <a:pt x="152400" y="1016508"/>
                  </a:lnTo>
                  <a:lnTo>
                    <a:pt x="152400" y="0"/>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2" name="Google Shape;2552;p49"/>
            <p:cNvSpPr/>
            <p:nvPr/>
          </p:nvSpPr>
          <p:spPr>
            <a:xfrm>
              <a:off x="5750051" y="3640835"/>
              <a:ext cx="332740" cy="166370"/>
            </a:xfrm>
            <a:custGeom>
              <a:avLst/>
              <a:gdLst/>
              <a:ahLst/>
              <a:cxnLst/>
              <a:rect l="l" t="t" r="r" b="b"/>
              <a:pathLst>
                <a:path w="332739" h="166370" extrusionOk="0">
                  <a:moveTo>
                    <a:pt x="0" y="166115"/>
                  </a:moveTo>
                  <a:lnTo>
                    <a:pt x="332232" y="166115"/>
                  </a:lnTo>
                </a:path>
                <a:path w="332739" h="166370" extrusionOk="0">
                  <a:moveTo>
                    <a:pt x="0" y="0"/>
                  </a:moveTo>
                  <a:lnTo>
                    <a:pt x="332232"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3" name="Google Shape;2553;p49"/>
            <p:cNvSpPr/>
            <p:nvPr/>
          </p:nvSpPr>
          <p:spPr>
            <a:xfrm>
              <a:off x="5597651" y="3517391"/>
              <a:ext cx="152400" cy="454659"/>
            </a:xfrm>
            <a:custGeom>
              <a:avLst/>
              <a:gdLst/>
              <a:ahLst/>
              <a:cxnLst/>
              <a:rect l="l" t="t" r="r" b="b"/>
              <a:pathLst>
                <a:path w="152400" h="454660" extrusionOk="0">
                  <a:moveTo>
                    <a:pt x="152400" y="0"/>
                  </a:moveTo>
                  <a:lnTo>
                    <a:pt x="0" y="0"/>
                  </a:lnTo>
                  <a:lnTo>
                    <a:pt x="0" y="454152"/>
                  </a:lnTo>
                  <a:lnTo>
                    <a:pt x="152400" y="454152"/>
                  </a:lnTo>
                  <a:lnTo>
                    <a:pt x="152400" y="0"/>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4" name="Google Shape;2554;p49"/>
            <p:cNvSpPr/>
            <p:nvPr/>
          </p:nvSpPr>
          <p:spPr>
            <a:xfrm>
              <a:off x="6234683" y="3476243"/>
              <a:ext cx="652780" cy="330835"/>
            </a:xfrm>
            <a:custGeom>
              <a:avLst/>
              <a:gdLst/>
              <a:ahLst/>
              <a:cxnLst/>
              <a:rect l="l" t="t" r="r" b="b"/>
              <a:pathLst>
                <a:path w="652779" h="330835" extrusionOk="0">
                  <a:moveTo>
                    <a:pt x="0" y="330707"/>
                  </a:moveTo>
                  <a:lnTo>
                    <a:pt x="652271" y="330707"/>
                  </a:lnTo>
                </a:path>
                <a:path w="652779" h="330835" extrusionOk="0">
                  <a:moveTo>
                    <a:pt x="0" y="0"/>
                  </a:moveTo>
                  <a:lnTo>
                    <a:pt x="652271"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5" name="Google Shape;2555;p49"/>
            <p:cNvSpPr/>
            <p:nvPr/>
          </p:nvSpPr>
          <p:spPr>
            <a:xfrm>
              <a:off x="6082284" y="3450335"/>
              <a:ext cx="638810" cy="521334"/>
            </a:xfrm>
            <a:custGeom>
              <a:avLst/>
              <a:gdLst/>
              <a:ahLst/>
              <a:cxnLst/>
              <a:rect l="l" t="t" r="r" b="b"/>
              <a:pathLst>
                <a:path w="638809" h="521335" extrusionOk="0">
                  <a:moveTo>
                    <a:pt x="152400" y="0"/>
                  </a:moveTo>
                  <a:lnTo>
                    <a:pt x="0" y="0"/>
                  </a:lnTo>
                  <a:lnTo>
                    <a:pt x="0" y="521208"/>
                  </a:lnTo>
                  <a:lnTo>
                    <a:pt x="152400" y="521208"/>
                  </a:lnTo>
                  <a:lnTo>
                    <a:pt x="152400" y="0"/>
                  </a:lnTo>
                  <a:close/>
                </a:path>
                <a:path w="638809" h="521335" extrusionOk="0">
                  <a:moveTo>
                    <a:pt x="638556" y="505968"/>
                  </a:moveTo>
                  <a:lnTo>
                    <a:pt x="486156" y="505968"/>
                  </a:lnTo>
                  <a:lnTo>
                    <a:pt x="486156" y="521208"/>
                  </a:lnTo>
                  <a:lnTo>
                    <a:pt x="638556" y="521208"/>
                  </a:lnTo>
                  <a:lnTo>
                    <a:pt x="638556" y="505968"/>
                  </a:lnTo>
                  <a:close/>
                </a:path>
              </a:pathLst>
            </a:custGeom>
            <a:solidFill>
              <a:srgbClr val="4F81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6" name="Google Shape;2556;p49"/>
            <p:cNvSpPr/>
            <p:nvPr/>
          </p:nvSpPr>
          <p:spPr>
            <a:xfrm>
              <a:off x="3973067" y="3971543"/>
              <a:ext cx="2914015" cy="0"/>
            </a:xfrm>
            <a:custGeom>
              <a:avLst/>
              <a:gdLst/>
              <a:ahLst/>
              <a:cxnLst/>
              <a:rect l="l" t="t" r="r" b="b"/>
              <a:pathLst>
                <a:path w="2914015" h="120000" extrusionOk="0">
                  <a:moveTo>
                    <a:pt x="0" y="0"/>
                  </a:moveTo>
                  <a:lnTo>
                    <a:pt x="2913888"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57" name="Google Shape;2557;p49"/>
          <p:cNvSpPr txBox="1"/>
          <p:nvPr/>
        </p:nvSpPr>
        <p:spPr>
          <a:xfrm>
            <a:off x="4139310" y="3493770"/>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404040"/>
                </a:solidFill>
                <a:latin typeface="Calibri"/>
                <a:ea typeface="Calibri"/>
                <a:cs typeface="Calibri"/>
                <a:sym typeface="Calibri"/>
              </a:rPr>
              <a:t>30</a:t>
            </a:r>
            <a:endParaRPr sz="1000">
              <a:solidFill>
                <a:schemeClr val="dk1"/>
              </a:solidFill>
              <a:latin typeface="Calibri"/>
              <a:ea typeface="Calibri"/>
              <a:cs typeface="Calibri"/>
              <a:sym typeface="Calibri"/>
            </a:endParaRPr>
          </a:p>
        </p:txBody>
      </p:sp>
      <p:sp>
        <p:nvSpPr>
          <p:cNvPr id="2558" name="Google Shape;2558;p49"/>
          <p:cNvSpPr txBox="1"/>
          <p:nvPr/>
        </p:nvSpPr>
        <p:spPr>
          <a:xfrm>
            <a:off x="4625085" y="3443986"/>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404040"/>
                </a:solidFill>
                <a:latin typeface="Calibri"/>
                <a:ea typeface="Calibri"/>
                <a:cs typeface="Calibri"/>
                <a:sym typeface="Calibri"/>
              </a:rPr>
              <a:t>36</a:t>
            </a:r>
            <a:endParaRPr sz="1000">
              <a:solidFill>
                <a:schemeClr val="dk1"/>
              </a:solidFill>
              <a:latin typeface="Calibri"/>
              <a:ea typeface="Calibri"/>
              <a:cs typeface="Calibri"/>
              <a:sym typeface="Calibri"/>
            </a:endParaRPr>
          </a:p>
        </p:txBody>
      </p:sp>
      <p:sp>
        <p:nvSpPr>
          <p:cNvPr id="2559" name="Google Shape;2559;p49"/>
          <p:cNvSpPr txBox="1"/>
          <p:nvPr/>
        </p:nvSpPr>
        <p:spPr>
          <a:xfrm>
            <a:off x="6221984" y="3443986"/>
            <a:ext cx="70358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u="sng">
                <a:solidFill>
                  <a:srgbClr val="404040"/>
                </a:solidFill>
                <a:latin typeface="Calibri"/>
                <a:ea typeface="Calibri"/>
                <a:cs typeface="Calibri"/>
                <a:sym typeface="Calibri"/>
              </a:rPr>
              <a:t> 	</a:t>
            </a:r>
            <a:endParaRPr sz="1000">
              <a:solidFill>
                <a:schemeClr val="dk1"/>
              </a:solidFill>
              <a:latin typeface="Calibri"/>
              <a:ea typeface="Calibri"/>
              <a:cs typeface="Calibri"/>
              <a:sym typeface="Calibri"/>
            </a:endParaRPr>
          </a:p>
        </p:txBody>
      </p:sp>
      <p:sp>
        <p:nvSpPr>
          <p:cNvPr id="2560" name="Google Shape;2560;p49"/>
          <p:cNvSpPr txBox="1"/>
          <p:nvPr/>
        </p:nvSpPr>
        <p:spPr>
          <a:xfrm>
            <a:off x="3960367" y="2723464"/>
            <a:ext cx="2939415"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strike="sngStrike">
                <a:solidFill>
                  <a:srgbClr val="404040"/>
                </a:solidFill>
                <a:latin typeface="Calibri"/>
                <a:ea typeface="Calibri"/>
                <a:cs typeface="Calibri"/>
                <a:sym typeface="Calibri"/>
              </a:rPr>
              <a:t> 	123	</a:t>
            </a:r>
            <a:endParaRPr sz="1000">
              <a:solidFill>
                <a:schemeClr val="dk1"/>
              </a:solidFill>
              <a:latin typeface="Calibri"/>
              <a:ea typeface="Calibri"/>
              <a:cs typeface="Calibri"/>
              <a:sym typeface="Calibri"/>
            </a:endParaRPr>
          </a:p>
        </p:txBody>
      </p:sp>
      <p:sp>
        <p:nvSpPr>
          <p:cNvPr id="2561" name="Google Shape;2561;p49"/>
          <p:cNvSpPr txBox="1"/>
          <p:nvPr/>
        </p:nvSpPr>
        <p:spPr>
          <a:xfrm>
            <a:off x="5596890" y="3286760"/>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404040"/>
                </a:solidFill>
                <a:latin typeface="Calibri"/>
                <a:ea typeface="Calibri"/>
                <a:cs typeface="Calibri"/>
                <a:sym typeface="Calibri"/>
              </a:rPr>
              <a:t>55</a:t>
            </a:r>
            <a:endParaRPr sz="1000">
              <a:solidFill>
                <a:schemeClr val="dk1"/>
              </a:solidFill>
              <a:latin typeface="Calibri"/>
              <a:ea typeface="Calibri"/>
              <a:cs typeface="Calibri"/>
              <a:sym typeface="Calibri"/>
            </a:endParaRPr>
          </a:p>
        </p:txBody>
      </p:sp>
      <p:sp>
        <p:nvSpPr>
          <p:cNvPr id="2562" name="Google Shape;2562;p49"/>
          <p:cNvSpPr txBox="1"/>
          <p:nvPr/>
        </p:nvSpPr>
        <p:spPr>
          <a:xfrm>
            <a:off x="6082665" y="3220592"/>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404040"/>
                </a:solidFill>
                <a:latin typeface="Calibri"/>
                <a:ea typeface="Calibri"/>
                <a:cs typeface="Calibri"/>
                <a:sym typeface="Calibri"/>
              </a:rPr>
              <a:t>63</a:t>
            </a:r>
            <a:endParaRPr sz="1000">
              <a:solidFill>
                <a:schemeClr val="dk1"/>
              </a:solidFill>
              <a:latin typeface="Calibri"/>
              <a:ea typeface="Calibri"/>
              <a:cs typeface="Calibri"/>
              <a:sym typeface="Calibri"/>
            </a:endParaRPr>
          </a:p>
        </p:txBody>
      </p:sp>
      <p:sp>
        <p:nvSpPr>
          <p:cNvPr id="2563" name="Google Shape;2563;p49"/>
          <p:cNvSpPr txBox="1"/>
          <p:nvPr/>
        </p:nvSpPr>
        <p:spPr>
          <a:xfrm>
            <a:off x="6600570" y="3725417"/>
            <a:ext cx="89535"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404040"/>
                </a:solidFill>
                <a:latin typeface="Calibri"/>
                <a:ea typeface="Calibri"/>
                <a:cs typeface="Calibri"/>
                <a:sym typeface="Calibri"/>
              </a:rPr>
              <a:t>2</a:t>
            </a:r>
            <a:endParaRPr sz="1000">
              <a:solidFill>
                <a:schemeClr val="dk1"/>
              </a:solidFill>
              <a:latin typeface="Calibri"/>
              <a:ea typeface="Calibri"/>
              <a:cs typeface="Calibri"/>
              <a:sym typeface="Calibri"/>
            </a:endParaRPr>
          </a:p>
        </p:txBody>
      </p:sp>
      <p:sp>
        <p:nvSpPr>
          <p:cNvPr id="2564" name="Google Shape;2564;p49"/>
          <p:cNvSpPr txBox="1"/>
          <p:nvPr/>
        </p:nvSpPr>
        <p:spPr>
          <a:xfrm>
            <a:off x="3962780" y="4034790"/>
            <a:ext cx="479425" cy="487680"/>
          </a:xfrm>
          <a:prstGeom prst="rect">
            <a:avLst/>
          </a:prstGeom>
          <a:noFill/>
          <a:ln>
            <a:noFill/>
          </a:ln>
        </p:spPr>
        <p:txBody>
          <a:bodyPr spcFirstLastPara="1" wrap="square" lIns="0" tIns="9525" rIns="0" bIns="0" anchor="t" anchorCtr="0">
            <a:spAutoFit/>
          </a:bodyPr>
          <a:lstStyle/>
          <a:p>
            <a:pPr marL="12700" marR="5080" lvl="0" indent="0" algn="ctr" rtl="0">
              <a:lnSpc>
                <a:spcPct val="101699"/>
              </a:lnSpc>
              <a:spcBef>
                <a:spcPts val="0"/>
              </a:spcBef>
              <a:spcAft>
                <a:spcPts val="0"/>
              </a:spcAft>
              <a:buNone/>
            </a:pPr>
            <a:r>
              <a:rPr lang="es-ES" sz="1000" b="1">
                <a:solidFill>
                  <a:srgbClr val="585858"/>
                </a:solidFill>
                <a:latin typeface="Calibri"/>
                <a:ea typeface="Calibri"/>
                <a:cs typeface="Calibri"/>
                <a:sym typeface="Calibri"/>
              </a:rPr>
              <a:t>Menor o  igual a 5  años</a:t>
            </a:r>
            <a:endParaRPr sz="1000">
              <a:solidFill>
                <a:schemeClr val="dk1"/>
              </a:solidFill>
              <a:latin typeface="Calibri"/>
              <a:ea typeface="Calibri"/>
              <a:cs typeface="Calibri"/>
              <a:sym typeface="Calibri"/>
            </a:endParaRPr>
          </a:p>
        </p:txBody>
      </p:sp>
      <p:sp>
        <p:nvSpPr>
          <p:cNvPr id="2565" name="Google Shape;2565;p49"/>
          <p:cNvSpPr txBox="1"/>
          <p:nvPr/>
        </p:nvSpPr>
        <p:spPr>
          <a:xfrm>
            <a:off x="4519040" y="4034790"/>
            <a:ext cx="338455" cy="33274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585858"/>
                </a:solidFill>
                <a:latin typeface="Calibri"/>
                <a:ea typeface="Calibri"/>
                <a:cs typeface="Calibri"/>
                <a:sym typeface="Calibri"/>
              </a:rPr>
              <a:t>6 a 11</a:t>
            </a:r>
            <a:endParaRPr sz="1000">
              <a:solidFill>
                <a:schemeClr val="dk1"/>
              </a:solidFill>
              <a:latin typeface="Calibri"/>
              <a:ea typeface="Calibri"/>
              <a:cs typeface="Calibri"/>
              <a:sym typeface="Calibri"/>
            </a:endParaRPr>
          </a:p>
          <a:p>
            <a:pPr marL="44450" marR="0" lvl="0" indent="0" algn="l" rtl="0">
              <a:lnSpc>
                <a:spcPct val="100000"/>
              </a:lnSpc>
              <a:spcBef>
                <a:spcPts val="20"/>
              </a:spcBef>
              <a:spcAft>
                <a:spcPts val="0"/>
              </a:spcAft>
              <a:buNone/>
            </a:pPr>
            <a:r>
              <a:rPr lang="es-ES" sz="1000" b="1">
                <a:solidFill>
                  <a:srgbClr val="585858"/>
                </a:solidFill>
                <a:latin typeface="Calibri"/>
                <a:ea typeface="Calibri"/>
                <a:cs typeface="Calibri"/>
                <a:sym typeface="Calibri"/>
              </a:rPr>
              <a:t>años</a:t>
            </a:r>
            <a:endParaRPr sz="1000">
              <a:solidFill>
                <a:schemeClr val="dk1"/>
              </a:solidFill>
              <a:latin typeface="Calibri"/>
              <a:ea typeface="Calibri"/>
              <a:cs typeface="Calibri"/>
              <a:sym typeface="Calibri"/>
            </a:endParaRPr>
          </a:p>
        </p:txBody>
      </p:sp>
      <p:sp>
        <p:nvSpPr>
          <p:cNvPr id="2566" name="Google Shape;2566;p49"/>
          <p:cNvSpPr txBox="1"/>
          <p:nvPr/>
        </p:nvSpPr>
        <p:spPr>
          <a:xfrm>
            <a:off x="4972558" y="4034790"/>
            <a:ext cx="403860" cy="332740"/>
          </a:xfrm>
          <a:prstGeom prst="rect">
            <a:avLst/>
          </a:prstGeom>
          <a:noFill/>
          <a:ln>
            <a:noFill/>
          </a:ln>
        </p:spPr>
        <p:txBody>
          <a:bodyPr spcFirstLastPara="1" wrap="square" lIns="0" tIns="12050" rIns="0" bIns="0" anchor="t" anchorCtr="0">
            <a:spAutoFit/>
          </a:bodyPr>
          <a:lstStyle/>
          <a:p>
            <a:pPr marL="0" marR="0" lvl="0" indent="0" algn="ctr" rtl="0">
              <a:lnSpc>
                <a:spcPct val="100000"/>
              </a:lnSpc>
              <a:spcBef>
                <a:spcPts val="0"/>
              </a:spcBef>
              <a:spcAft>
                <a:spcPts val="0"/>
              </a:spcAft>
              <a:buNone/>
            </a:pPr>
            <a:r>
              <a:rPr lang="es-ES" sz="1000" b="1">
                <a:solidFill>
                  <a:srgbClr val="585858"/>
                </a:solidFill>
                <a:latin typeface="Calibri"/>
                <a:ea typeface="Calibri"/>
                <a:cs typeface="Calibri"/>
                <a:sym typeface="Calibri"/>
              </a:rPr>
              <a:t>12 a 18</a:t>
            </a:r>
            <a:endParaRPr sz="1000">
              <a:solidFill>
                <a:schemeClr val="dk1"/>
              </a:solidFill>
              <a:latin typeface="Calibri"/>
              <a:ea typeface="Calibri"/>
              <a:cs typeface="Calibri"/>
              <a:sym typeface="Calibri"/>
            </a:endParaRPr>
          </a:p>
          <a:p>
            <a:pPr marL="0" marR="0" lvl="0" indent="0" algn="ctr" rtl="0">
              <a:lnSpc>
                <a:spcPct val="100000"/>
              </a:lnSpc>
              <a:spcBef>
                <a:spcPts val="20"/>
              </a:spcBef>
              <a:spcAft>
                <a:spcPts val="0"/>
              </a:spcAft>
              <a:buNone/>
            </a:pPr>
            <a:r>
              <a:rPr lang="es-ES" sz="1000" b="1">
                <a:solidFill>
                  <a:srgbClr val="585858"/>
                </a:solidFill>
                <a:latin typeface="Calibri"/>
                <a:ea typeface="Calibri"/>
                <a:cs typeface="Calibri"/>
                <a:sym typeface="Calibri"/>
              </a:rPr>
              <a:t>años</a:t>
            </a:r>
            <a:endParaRPr sz="1000">
              <a:solidFill>
                <a:schemeClr val="dk1"/>
              </a:solidFill>
              <a:latin typeface="Calibri"/>
              <a:ea typeface="Calibri"/>
              <a:cs typeface="Calibri"/>
              <a:sym typeface="Calibri"/>
            </a:endParaRPr>
          </a:p>
        </p:txBody>
      </p:sp>
      <p:sp>
        <p:nvSpPr>
          <p:cNvPr id="2567" name="Google Shape;2567;p49"/>
          <p:cNvSpPr txBox="1"/>
          <p:nvPr/>
        </p:nvSpPr>
        <p:spPr>
          <a:xfrm>
            <a:off x="5458459" y="4034790"/>
            <a:ext cx="403860" cy="332740"/>
          </a:xfrm>
          <a:prstGeom prst="rect">
            <a:avLst/>
          </a:prstGeom>
          <a:noFill/>
          <a:ln>
            <a:noFill/>
          </a:ln>
        </p:spPr>
        <p:txBody>
          <a:bodyPr spcFirstLastPara="1" wrap="square" lIns="0" tIns="12050" rIns="0" bIns="0" anchor="t" anchorCtr="0">
            <a:spAutoFit/>
          </a:bodyPr>
          <a:lstStyle/>
          <a:p>
            <a:pPr marL="0" marR="0" lvl="0" indent="0" algn="ctr" rtl="0">
              <a:lnSpc>
                <a:spcPct val="100000"/>
              </a:lnSpc>
              <a:spcBef>
                <a:spcPts val="0"/>
              </a:spcBef>
              <a:spcAft>
                <a:spcPts val="0"/>
              </a:spcAft>
              <a:buNone/>
            </a:pPr>
            <a:r>
              <a:rPr lang="es-ES" sz="1000" b="1">
                <a:solidFill>
                  <a:srgbClr val="585858"/>
                </a:solidFill>
                <a:latin typeface="Calibri"/>
                <a:ea typeface="Calibri"/>
                <a:cs typeface="Calibri"/>
                <a:sym typeface="Calibri"/>
              </a:rPr>
              <a:t>19 a 26</a:t>
            </a:r>
            <a:endParaRPr sz="1000">
              <a:solidFill>
                <a:schemeClr val="dk1"/>
              </a:solidFill>
              <a:latin typeface="Calibri"/>
              <a:ea typeface="Calibri"/>
              <a:cs typeface="Calibri"/>
              <a:sym typeface="Calibri"/>
            </a:endParaRPr>
          </a:p>
          <a:p>
            <a:pPr marL="0" marR="0" lvl="0" indent="0" algn="ctr" rtl="0">
              <a:lnSpc>
                <a:spcPct val="100000"/>
              </a:lnSpc>
              <a:spcBef>
                <a:spcPts val="20"/>
              </a:spcBef>
              <a:spcAft>
                <a:spcPts val="0"/>
              </a:spcAft>
              <a:buNone/>
            </a:pPr>
            <a:r>
              <a:rPr lang="es-ES" sz="1000" b="1">
                <a:solidFill>
                  <a:srgbClr val="585858"/>
                </a:solidFill>
                <a:latin typeface="Calibri"/>
                <a:ea typeface="Calibri"/>
                <a:cs typeface="Calibri"/>
                <a:sym typeface="Calibri"/>
              </a:rPr>
              <a:t>años</a:t>
            </a:r>
            <a:endParaRPr sz="1000">
              <a:solidFill>
                <a:schemeClr val="dk1"/>
              </a:solidFill>
              <a:latin typeface="Calibri"/>
              <a:ea typeface="Calibri"/>
              <a:cs typeface="Calibri"/>
              <a:sym typeface="Calibri"/>
            </a:endParaRPr>
          </a:p>
        </p:txBody>
      </p:sp>
      <p:sp>
        <p:nvSpPr>
          <p:cNvPr id="2568" name="Google Shape;2568;p49"/>
          <p:cNvSpPr txBox="1"/>
          <p:nvPr/>
        </p:nvSpPr>
        <p:spPr>
          <a:xfrm>
            <a:off x="6008370" y="4189857"/>
            <a:ext cx="27559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585858"/>
                </a:solidFill>
                <a:latin typeface="Calibri"/>
                <a:ea typeface="Calibri"/>
                <a:cs typeface="Calibri"/>
                <a:sym typeface="Calibri"/>
              </a:rPr>
              <a:t>años</a:t>
            </a:r>
            <a:endParaRPr sz="1000">
              <a:solidFill>
                <a:schemeClr val="dk1"/>
              </a:solidFill>
              <a:latin typeface="Calibri"/>
              <a:ea typeface="Calibri"/>
              <a:cs typeface="Calibri"/>
              <a:sym typeface="Calibri"/>
            </a:endParaRPr>
          </a:p>
        </p:txBody>
      </p:sp>
      <p:sp>
        <p:nvSpPr>
          <p:cNvPr id="2569" name="Google Shape;2569;p49"/>
          <p:cNvSpPr txBox="1"/>
          <p:nvPr/>
        </p:nvSpPr>
        <p:spPr>
          <a:xfrm>
            <a:off x="5944361" y="4034790"/>
            <a:ext cx="922019"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s-ES" sz="1000" b="1">
                <a:solidFill>
                  <a:srgbClr val="585858"/>
                </a:solidFill>
                <a:latin typeface="Calibri"/>
                <a:ea typeface="Calibri"/>
                <a:cs typeface="Calibri"/>
                <a:sym typeface="Calibri"/>
              </a:rPr>
              <a:t>27 a 59 Mayor o</a:t>
            </a:r>
            <a:endParaRPr sz="1000">
              <a:solidFill>
                <a:schemeClr val="dk1"/>
              </a:solidFill>
              <a:latin typeface="Calibri"/>
              <a:ea typeface="Calibri"/>
              <a:cs typeface="Calibri"/>
              <a:sym typeface="Calibri"/>
            </a:endParaRPr>
          </a:p>
        </p:txBody>
      </p:sp>
      <p:sp>
        <p:nvSpPr>
          <p:cNvPr id="2570" name="Google Shape;2570;p49"/>
          <p:cNvSpPr txBox="1"/>
          <p:nvPr/>
        </p:nvSpPr>
        <p:spPr>
          <a:xfrm>
            <a:off x="6415278" y="4189857"/>
            <a:ext cx="432434" cy="332105"/>
          </a:xfrm>
          <a:prstGeom prst="rect">
            <a:avLst/>
          </a:prstGeom>
          <a:noFill/>
          <a:ln>
            <a:noFill/>
          </a:ln>
        </p:spPr>
        <p:txBody>
          <a:bodyPr spcFirstLastPara="1" wrap="square" lIns="0" tIns="9525" rIns="0" bIns="0" anchor="t" anchorCtr="0">
            <a:spAutoFit/>
          </a:bodyPr>
          <a:lstStyle/>
          <a:p>
            <a:pPr marL="12700" marR="5080" lvl="0" indent="31115" algn="l" rtl="0">
              <a:lnSpc>
                <a:spcPct val="101600"/>
              </a:lnSpc>
              <a:spcBef>
                <a:spcPts val="0"/>
              </a:spcBef>
              <a:spcAft>
                <a:spcPts val="0"/>
              </a:spcAft>
              <a:buNone/>
            </a:pPr>
            <a:r>
              <a:rPr lang="es-ES" sz="1000" b="1">
                <a:solidFill>
                  <a:srgbClr val="585858"/>
                </a:solidFill>
                <a:latin typeface="Calibri"/>
                <a:ea typeface="Calibri"/>
                <a:cs typeface="Calibri"/>
                <a:sym typeface="Calibri"/>
              </a:rPr>
              <a:t>igual a  60 años</a:t>
            </a:r>
            <a:endParaRPr sz="1000">
              <a:solidFill>
                <a:schemeClr val="dk1"/>
              </a:solidFill>
              <a:latin typeface="Calibri"/>
              <a:ea typeface="Calibri"/>
              <a:cs typeface="Calibri"/>
              <a:sym typeface="Calibri"/>
            </a:endParaRPr>
          </a:p>
        </p:txBody>
      </p:sp>
      <p:graphicFrame>
        <p:nvGraphicFramePr>
          <p:cNvPr id="2571" name="Google Shape;2571;p49"/>
          <p:cNvGraphicFramePr/>
          <p:nvPr/>
        </p:nvGraphicFramePr>
        <p:xfrm>
          <a:off x="1538605" y="5647563"/>
          <a:ext cx="3999200" cy="1597914"/>
        </p:xfrm>
        <a:graphic>
          <a:graphicData uri="http://schemas.openxmlformats.org/drawingml/2006/table">
            <a:tbl>
              <a:tblPr firstRow="1" bandRow="1">
                <a:noFill/>
                <a:tableStyleId>{B6DAC7DF-75F1-43E7-B674-F5AB9ADB41B7}</a:tableStyleId>
              </a:tblPr>
              <a:tblGrid>
                <a:gridCol w="1724650">
                  <a:extLst>
                    <a:ext uri="{9D8B030D-6E8A-4147-A177-3AD203B41FA5}">
                      <a16:colId xmlns:a16="http://schemas.microsoft.com/office/drawing/2014/main" val="20000"/>
                    </a:ext>
                  </a:extLst>
                </a:gridCol>
                <a:gridCol w="1137275">
                  <a:extLst>
                    <a:ext uri="{9D8B030D-6E8A-4147-A177-3AD203B41FA5}">
                      <a16:colId xmlns:a16="http://schemas.microsoft.com/office/drawing/2014/main" val="20001"/>
                    </a:ext>
                  </a:extLst>
                </a:gridCol>
                <a:gridCol w="1137275">
                  <a:extLst>
                    <a:ext uri="{9D8B030D-6E8A-4147-A177-3AD203B41FA5}">
                      <a16:colId xmlns:a16="http://schemas.microsoft.com/office/drawing/2014/main" val="20002"/>
                    </a:ext>
                  </a:extLst>
                </a:gridCol>
              </a:tblGrid>
              <a:tr h="190500">
                <a:tc>
                  <a:txBody>
                    <a:bodyPr/>
                    <a:lstStyle/>
                    <a:p>
                      <a:pPr marL="0" marR="0" lvl="0" indent="0" algn="ctr" rtl="0">
                        <a:lnSpc>
                          <a:spcPct val="116666"/>
                        </a:lnSpc>
                        <a:spcBef>
                          <a:spcPts val="0"/>
                        </a:spcBef>
                        <a:spcAft>
                          <a:spcPts val="0"/>
                        </a:spcAft>
                        <a:buNone/>
                      </a:pPr>
                      <a:r>
                        <a:rPr lang="es-ES" sz="1200" b="1">
                          <a:latin typeface="Calibri"/>
                          <a:ea typeface="Calibri"/>
                          <a:cs typeface="Calibri"/>
                          <a:sym typeface="Calibri"/>
                        </a:rPr>
                        <a:t>Naturaleza</a:t>
                      </a:r>
                      <a:endParaRPr sz="1200">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5E7"/>
                    </a:solidFill>
                  </a:tcPr>
                </a:tc>
                <a:tc>
                  <a:txBody>
                    <a:bodyPr/>
                    <a:lstStyle/>
                    <a:p>
                      <a:pPr marL="1905" marR="0" lvl="0" indent="0" algn="ctr" rtl="0">
                        <a:lnSpc>
                          <a:spcPct val="116666"/>
                        </a:lnSpc>
                        <a:spcBef>
                          <a:spcPts val="0"/>
                        </a:spcBef>
                        <a:spcAft>
                          <a:spcPts val="0"/>
                        </a:spcAft>
                        <a:buNone/>
                      </a:pPr>
                      <a:r>
                        <a:rPr lang="es-ES" sz="1200" b="1">
                          <a:latin typeface="Calibri"/>
                          <a:ea typeface="Calibri"/>
                          <a:cs typeface="Calibri"/>
                          <a:sym typeface="Calibri"/>
                        </a:rPr>
                        <a:t>Frecuencia</a:t>
                      </a:r>
                      <a:endParaRPr sz="1200">
                        <a:latin typeface="Calibri"/>
                        <a:ea typeface="Calibri"/>
                        <a:cs typeface="Calibri"/>
                        <a:sym typeface="Calibri"/>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5E7"/>
                    </a:solidFill>
                  </a:tcPr>
                </a:tc>
                <a:tc>
                  <a:txBody>
                    <a:bodyPr/>
                    <a:lstStyle/>
                    <a:p>
                      <a:pPr marL="2540" marR="0" lvl="0" indent="0" algn="ctr" rtl="0">
                        <a:lnSpc>
                          <a:spcPct val="116666"/>
                        </a:lnSpc>
                        <a:spcBef>
                          <a:spcPts val="0"/>
                        </a:spcBef>
                        <a:spcAft>
                          <a:spcPts val="0"/>
                        </a:spcAft>
                        <a:buNone/>
                      </a:pPr>
                      <a:r>
                        <a:rPr lang="es-ES" sz="1200" b="1">
                          <a:latin typeface="Calibri"/>
                          <a:ea typeface="Calibri"/>
                          <a:cs typeface="Calibri"/>
                          <a:sym typeface="Calibri"/>
                        </a:rPr>
                        <a:t>Porcentaje</a:t>
                      </a:r>
                      <a:endParaRPr sz="1200">
                        <a:latin typeface="Calibri"/>
                        <a:ea typeface="Calibri"/>
                        <a:cs typeface="Calibri"/>
                        <a:sym typeface="Calibri"/>
                      </a:endParaRPr>
                    </a:p>
                  </a:txBody>
                  <a:tcPr marL="0" marR="0" marT="0" marB="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4C5E7"/>
                    </a:solidFill>
                  </a:tcPr>
                </a:tc>
                <a:extLst>
                  <a:ext uri="{0D108BD9-81ED-4DB2-BD59-A6C34878D82A}">
                    <a16:rowId xmlns:a16="http://schemas.microsoft.com/office/drawing/2014/main" val="10000"/>
                  </a:ext>
                </a:extLst>
              </a:tr>
              <a:tr h="189225">
                <a:tc>
                  <a:txBody>
                    <a:bodyPr/>
                    <a:lstStyle/>
                    <a:p>
                      <a:pPr marL="0" marR="0" lvl="0" indent="0" algn="ctr" rtl="0">
                        <a:lnSpc>
                          <a:spcPct val="115833"/>
                        </a:lnSpc>
                        <a:spcBef>
                          <a:spcPts val="0"/>
                        </a:spcBef>
                        <a:spcAft>
                          <a:spcPts val="0"/>
                        </a:spcAft>
                        <a:buNone/>
                      </a:pPr>
                      <a:r>
                        <a:rPr lang="es-ES" sz="1200" b="1">
                          <a:latin typeface="Calibri"/>
                          <a:ea typeface="Calibri"/>
                          <a:cs typeface="Calibri"/>
                          <a:sym typeface="Calibri"/>
                        </a:rPr>
                        <a:t>Acoso sexual</a:t>
                      </a:r>
                      <a:endParaRPr sz="1200">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2540" marR="0" lvl="0" indent="0" algn="ctr" rtl="0">
                        <a:lnSpc>
                          <a:spcPct val="115833"/>
                        </a:lnSpc>
                        <a:spcBef>
                          <a:spcPts val="0"/>
                        </a:spcBef>
                        <a:spcAft>
                          <a:spcPts val="0"/>
                        </a:spcAft>
                        <a:buNone/>
                      </a:pPr>
                      <a:r>
                        <a:rPr lang="es-ES" sz="1200" b="1">
                          <a:latin typeface="Calibri"/>
                          <a:ea typeface="Calibri"/>
                          <a:cs typeface="Calibri"/>
                          <a:sym typeface="Calibri"/>
                        </a:rPr>
                        <a:t>53</a:t>
                      </a:r>
                      <a:endParaRPr sz="1200">
                        <a:latin typeface="Calibri"/>
                        <a:ea typeface="Calibri"/>
                        <a:cs typeface="Calibri"/>
                        <a:sym typeface="Calibri"/>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833"/>
                        </a:lnSpc>
                        <a:spcBef>
                          <a:spcPts val="0"/>
                        </a:spcBef>
                        <a:spcAft>
                          <a:spcPts val="0"/>
                        </a:spcAft>
                        <a:buNone/>
                      </a:pPr>
                      <a:r>
                        <a:rPr lang="es-ES" sz="1200" b="1">
                          <a:latin typeface="Calibri"/>
                          <a:ea typeface="Calibri"/>
                          <a:cs typeface="Calibri"/>
                          <a:sym typeface="Calibri"/>
                        </a:rPr>
                        <a:t>17,2</a:t>
                      </a:r>
                      <a:endParaRPr sz="1200">
                        <a:latin typeface="Calibri"/>
                        <a:ea typeface="Calibri"/>
                        <a:cs typeface="Calibri"/>
                        <a:sym typeface="Calibri"/>
                      </a:endParaRPr>
                    </a:p>
                  </a:txBody>
                  <a:tcPr marL="0" marR="0" marT="0" marB="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189225">
                <a:tc>
                  <a:txBody>
                    <a:bodyPr/>
                    <a:lstStyle/>
                    <a:p>
                      <a:pPr marL="0" marR="0" lvl="0" indent="0" algn="ctr" rtl="0">
                        <a:lnSpc>
                          <a:spcPct val="115833"/>
                        </a:lnSpc>
                        <a:spcBef>
                          <a:spcPts val="0"/>
                        </a:spcBef>
                        <a:spcAft>
                          <a:spcPts val="0"/>
                        </a:spcAft>
                        <a:buNone/>
                      </a:pPr>
                      <a:r>
                        <a:rPr lang="es-ES" sz="1200" b="1">
                          <a:latin typeface="Calibri"/>
                          <a:ea typeface="Calibri"/>
                          <a:cs typeface="Calibri"/>
                          <a:sym typeface="Calibri"/>
                        </a:rPr>
                        <a:t>Acceso carnal</a:t>
                      </a:r>
                      <a:endParaRPr sz="1200">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635" marR="0" lvl="0" indent="0" algn="ctr" rtl="0">
                        <a:lnSpc>
                          <a:spcPct val="115833"/>
                        </a:lnSpc>
                        <a:spcBef>
                          <a:spcPts val="0"/>
                        </a:spcBef>
                        <a:spcAft>
                          <a:spcPts val="0"/>
                        </a:spcAft>
                        <a:buNone/>
                      </a:pPr>
                      <a:r>
                        <a:rPr lang="es-ES" sz="1200" b="1">
                          <a:latin typeface="Calibri"/>
                          <a:ea typeface="Calibri"/>
                          <a:cs typeface="Calibri"/>
                          <a:sym typeface="Calibri"/>
                        </a:rPr>
                        <a:t>132</a:t>
                      </a:r>
                      <a:endParaRPr sz="1200">
                        <a:latin typeface="Calibri"/>
                        <a:ea typeface="Calibri"/>
                        <a:cs typeface="Calibri"/>
                        <a:sym typeface="Calibri"/>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833"/>
                        </a:lnSpc>
                        <a:spcBef>
                          <a:spcPts val="0"/>
                        </a:spcBef>
                        <a:spcAft>
                          <a:spcPts val="0"/>
                        </a:spcAft>
                        <a:buNone/>
                      </a:pPr>
                      <a:r>
                        <a:rPr lang="es-ES" sz="1200" b="1">
                          <a:latin typeface="Calibri"/>
                          <a:ea typeface="Calibri"/>
                          <a:cs typeface="Calibri"/>
                          <a:sym typeface="Calibri"/>
                        </a:rPr>
                        <a:t>42,8</a:t>
                      </a:r>
                      <a:endParaRPr sz="1200">
                        <a:latin typeface="Calibri"/>
                        <a:ea typeface="Calibri"/>
                        <a:cs typeface="Calibri"/>
                        <a:sym typeface="Calibri"/>
                      </a:endParaRPr>
                    </a:p>
                  </a:txBody>
                  <a:tcPr marL="0" marR="0" marT="0" marB="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189225">
                <a:tc>
                  <a:txBody>
                    <a:bodyPr/>
                    <a:lstStyle/>
                    <a:p>
                      <a:pPr marL="0" marR="0" lvl="0" indent="0" algn="ctr" rtl="0">
                        <a:lnSpc>
                          <a:spcPct val="115833"/>
                        </a:lnSpc>
                        <a:spcBef>
                          <a:spcPts val="0"/>
                        </a:spcBef>
                        <a:spcAft>
                          <a:spcPts val="0"/>
                        </a:spcAft>
                        <a:buNone/>
                      </a:pPr>
                      <a:r>
                        <a:rPr lang="es-ES" sz="1200" b="1">
                          <a:latin typeface="Calibri"/>
                          <a:ea typeface="Calibri"/>
                          <a:cs typeface="Calibri"/>
                          <a:sym typeface="Calibri"/>
                        </a:rPr>
                        <a:t>Explotacion sexual</a:t>
                      </a:r>
                      <a:endParaRPr sz="1200">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635" marR="0" lvl="0" indent="0" algn="ctr" rtl="0">
                        <a:lnSpc>
                          <a:spcPct val="115833"/>
                        </a:lnSpc>
                        <a:spcBef>
                          <a:spcPts val="0"/>
                        </a:spcBef>
                        <a:spcAft>
                          <a:spcPts val="0"/>
                        </a:spcAft>
                        <a:buNone/>
                      </a:pPr>
                      <a:r>
                        <a:rPr lang="es-ES" sz="1200" b="1">
                          <a:latin typeface="Calibri"/>
                          <a:ea typeface="Calibri"/>
                          <a:cs typeface="Calibri"/>
                          <a:sym typeface="Calibri"/>
                        </a:rPr>
                        <a:t>4</a:t>
                      </a:r>
                      <a:endParaRPr sz="1200">
                        <a:latin typeface="Calibri"/>
                        <a:ea typeface="Calibri"/>
                        <a:cs typeface="Calibri"/>
                        <a:sym typeface="Calibri"/>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2540" marR="0" lvl="0" indent="0" algn="ctr" rtl="0">
                        <a:lnSpc>
                          <a:spcPct val="115833"/>
                        </a:lnSpc>
                        <a:spcBef>
                          <a:spcPts val="0"/>
                        </a:spcBef>
                        <a:spcAft>
                          <a:spcPts val="0"/>
                        </a:spcAft>
                        <a:buNone/>
                      </a:pPr>
                      <a:r>
                        <a:rPr lang="es-ES" sz="1200" b="1">
                          <a:latin typeface="Calibri"/>
                          <a:ea typeface="Calibri"/>
                          <a:cs typeface="Calibri"/>
                          <a:sym typeface="Calibri"/>
                        </a:rPr>
                        <a:t>1,3</a:t>
                      </a:r>
                      <a:endParaRPr sz="1200">
                        <a:latin typeface="Calibri"/>
                        <a:ea typeface="Calibri"/>
                        <a:cs typeface="Calibri"/>
                        <a:sym typeface="Calibri"/>
                      </a:endParaRPr>
                    </a:p>
                  </a:txBody>
                  <a:tcPr marL="0" marR="0" marT="0" marB="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189225">
                <a:tc>
                  <a:txBody>
                    <a:bodyPr/>
                    <a:lstStyle/>
                    <a:p>
                      <a:pPr marL="0" marR="0" lvl="0" indent="0" algn="ctr" rtl="0">
                        <a:lnSpc>
                          <a:spcPct val="115833"/>
                        </a:lnSpc>
                        <a:spcBef>
                          <a:spcPts val="0"/>
                        </a:spcBef>
                        <a:spcAft>
                          <a:spcPts val="0"/>
                        </a:spcAft>
                        <a:buNone/>
                      </a:pPr>
                      <a:r>
                        <a:rPr lang="es-ES" sz="1200" b="1">
                          <a:latin typeface="Calibri"/>
                          <a:ea typeface="Calibri"/>
                          <a:cs typeface="Calibri"/>
                          <a:sym typeface="Calibri"/>
                        </a:rPr>
                        <a:t>Trata de personas</a:t>
                      </a:r>
                      <a:endParaRPr sz="1200">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833"/>
                        </a:lnSpc>
                        <a:spcBef>
                          <a:spcPts val="0"/>
                        </a:spcBef>
                        <a:spcAft>
                          <a:spcPts val="0"/>
                        </a:spcAft>
                        <a:buNone/>
                      </a:pPr>
                      <a:r>
                        <a:rPr lang="es-ES" sz="1200" b="1">
                          <a:latin typeface="Calibri"/>
                          <a:ea typeface="Calibri"/>
                          <a:cs typeface="Calibri"/>
                          <a:sym typeface="Calibri"/>
                        </a:rPr>
                        <a:t>1</a:t>
                      </a:r>
                      <a:endParaRPr sz="1200">
                        <a:latin typeface="Calibri"/>
                        <a:ea typeface="Calibri"/>
                        <a:cs typeface="Calibri"/>
                        <a:sym typeface="Calibri"/>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1905" marR="0" lvl="0" indent="0" algn="ctr" rtl="0">
                        <a:lnSpc>
                          <a:spcPct val="115833"/>
                        </a:lnSpc>
                        <a:spcBef>
                          <a:spcPts val="0"/>
                        </a:spcBef>
                        <a:spcAft>
                          <a:spcPts val="0"/>
                        </a:spcAft>
                        <a:buNone/>
                      </a:pPr>
                      <a:r>
                        <a:rPr lang="es-ES" sz="1200" b="1">
                          <a:latin typeface="Calibri"/>
                          <a:ea typeface="Calibri"/>
                          <a:cs typeface="Calibri"/>
                          <a:sym typeface="Calibri"/>
                        </a:rPr>
                        <a:t>0,3</a:t>
                      </a:r>
                      <a:endParaRPr sz="1200">
                        <a:latin typeface="Calibri"/>
                        <a:ea typeface="Calibri"/>
                        <a:cs typeface="Calibri"/>
                        <a:sym typeface="Calibri"/>
                      </a:endParaRPr>
                    </a:p>
                  </a:txBody>
                  <a:tcPr marL="0" marR="0" marT="0" marB="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189225">
                <a:tc>
                  <a:txBody>
                    <a:bodyPr/>
                    <a:lstStyle/>
                    <a:p>
                      <a:pPr marL="0" marR="0" lvl="0" indent="0" algn="ctr" rtl="0">
                        <a:lnSpc>
                          <a:spcPct val="115833"/>
                        </a:lnSpc>
                        <a:spcBef>
                          <a:spcPts val="0"/>
                        </a:spcBef>
                        <a:spcAft>
                          <a:spcPts val="0"/>
                        </a:spcAft>
                        <a:buNone/>
                      </a:pPr>
                      <a:r>
                        <a:rPr lang="es-ES" sz="1200" b="1">
                          <a:latin typeface="Calibri"/>
                          <a:ea typeface="Calibri"/>
                          <a:cs typeface="Calibri"/>
                          <a:sym typeface="Calibri"/>
                        </a:rPr>
                        <a:t>Actos sexuales</a:t>
                      </a:r>
                      <a:endParaRPr sz="1200">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2540" marR="0" lvl="0" indent="0" algn="ctr" rtl="0">
                        <a:lnSpc>
                          <a:spcPct val="115833"/>
                        </a:lnSpc>
                        <a:spcBef>
                          <a:spcPts val="0"/>
                        </a:spcBef>
                        <a:spcAft>
                          <a:spcPts val="0"/>
                        </a:spcAft>
                        <a:buNone/>
                      </a:pPr>
                      <a:r>
                        <a:rPr lang="es-ES" sz="1200" b="1">
                          <a:latin typeface="Calibri"/>
                          <a:ea typeface="Calibri"/>
                          <a:cs typeface="Calibri"/>
                          <a:sym typeface="Calibri"/>
                        </a:rPr>
                        <a:t>71</a:t>
                      </a:r>
                      <a:endParaRPr sz="1200">
                        <a:latin typeface="Calibri"/>
                        <a:ea typeface="Calibri"/>
                        <a:cs typeface="Calibri"/>
                        <a:sym typeface="Calibri"/>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833"/>
                        </a:lnSpc>
                        <a:spcBef>
                          <a:spcPts val="0"/>
                        </a:spcBef>
                        <a:spcAft>
                          <a:spcPts val="0"/>
                        </a:spcAft>
                        <a:buNone/>
                      </a:pPr>
                      <a:r>
                        <a:rPr lang="es-ES" sz="1200" b="1">
                          <a:latin typeface="Calibri"/>
                          <a:ea typeface="Calibri"/>
                          <a:cs typeface="Calibri"/>
                          <a:sym typeface="Calibri"/>
                        </a:rPr>
                        <a:t>22,9</a:t>
                      </a:r>
                      <a:endParaRPr sz="1200">
                        <a:latin typeface="Calibri"/>
                        <a:ea typeface="Calibri"/>
                        <a:cs typeface="Calibri"/>
                        <a:sym typeface="Calibri"/>
                      </a:endParaRPr>
                    </a:p>
                  </a:txBody>
                  <a:tcPr marL="0" marR="0" marT="0" marB="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189225">
                <a:tc>
                  <a:txBody>
                    <a:bodyPr/>
                    <a:lstStyle/>
                    <a:p>
                      <a:pPr marL="0" marR="0" lvl="0" indent="0" algn="ctr" rtl="0">
                        <a:lnSpc>
                          <a:spcPct val="115833"/>
                        </a:lnSpc>
                        <a:spcBef>
                          <a:spcPts val="0"/>
                        </a:spcBef>
                        <a:spcAft>
                          <a:spcPts val="0"/>
                        </a:spcAft>
                        <a:buNone/>
                      </a:pPr>
                      <a:r>
                        <a:rPr lang="es-ES" sz="1200" b="1">
                          <a:latin typeface="Calibri"/>
                          <a:ea typeface="Calibri"/>
                          <a:cs typeface="Calibri"/>
                          <a:sym typeface="Calibri"/>
                        </a:rPr>
                        <a:t>Otras violencias</a:t>
                      </a:r>
                      <a:endParaRPr sz="1200">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2540" marR="0" lvl="0" indent="0" algn="ctr" rtl="0">
                        <a:lnSpc>
                          <a:spcPct val="115833"/>
                        </a:lnSpc>
                        <a:spcBef>
                          <a:spcPts val="0"/>
                        </a:spcBef>
                        <a:spcAft>
                          <a:spcPts val="0"/>
                        </a:spcAft>
                        <a:buNone/>
                      </a:pPr>
                      <a:r>
                        <a:rPr lang="es-ES" sz="1200" b="1">
                          <a:latin typeface="Calibri"/>
                          <a:ea typeface="Calibri"/>
                          <a:cs typeface="Calibri"/>
                          <a:sym typeface="Calibri"/>
                        </a:rPr>
                        <a:t>47</a:t>
                      </a:r>
                      <a:endParaRPr sz="1200">
                        <a:latin typeface="Calibri"/>
                        <a:ea typeface="Calibri"/>
                        <a:cs typeface="Calibri"/>
                        <a:sym typeface="Calibri"/>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833"/>
                        </a:lnSpc>
                        <a:spcBef>
                          <a:spcPts val="0"/>
                        </a:spcBef>
                        <a:spcAft>
                          <a:spcPts val="0"/>
                        </a:spcAft>
                        <a:buNone/>
                      </a:pPr>
                      <a:r>
                        <a:rPr lang="es-ES" sz="1200" b="1">
                          <a:latin typeface="Calibri"/>
                          <a:ea typeface="Calibri"/>
                          <a:cs typeface="Calibri"/>
                          <a:sym typeface="Calibri"/>
                        </a:rPr>
                        <a:t>15,2</a:t>
                      </a:r>
                      <a:endParaRPr sz="1200">
                        <a:latin typeface="Calibri"/>
                        <a:ea typeface="Calibri"/>
                        <a:cs typeface="Calibri"/>
                        <a:sym typeface="Calibri"/>
                      </a:endParaRPr>
                    </a:p>
                  </a:txBody>
                  <a:tcPr marL="0" marR="0" marT="0" marB="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190500">
                <a:tc>
                  <a:txBody>
                    <a:bodyPr/>
                    <a:lstStyle/>
                    <a:p>
                      <a:pPr marL="0" marR="0" lvl="0" indent="0" algn="ctr" rtl="0">
                        <a:lnSpc>
                          <a:spcPct val="116666"/>
                        </a:lnSpc>
                        <a:spcBef>
                          <a:spcPts val="0"/>
                        </a:spcBef>
                        <a:spcAft>
                          <a:spcPts val="0"/>
                        </a:spcAft>
                        <a:buNone/>
                      </a:pPr>
                      <a:r>
                        <a:rPr lang="es-ES" sz="1200" b="1">
                          <a:latin typeface="Calibri"/>
                          <a:ea typeface="Calibri"/>
                          <a:cs typeface="Calibri"/>
                          <a:sym typeface="Calibri"/>
                        </a:rPr>
                        <a:t>Mutilacion genital</a:t>
                      </a:r>
                      <a:endParaRPr sz="1200">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6666"/>
                        </a:lnSpc>
                        <a:spcBef>
                          <a:spcPts val="0"/>
                        </a:spcBef>
                        <a:spcAft>
                          <a:spcPts val="0"/>
                        </a:spcAft>
                        <a:buNone/>
                      </a:pPr>
                      <a:r>
                        <a:rPr lang="es-ES" sz="1200" b="1">
                          <a:latin typeface="Calibri"/>
                          <a:ea typeface="Calibri"/>
                          <a:cs typeface="Calibri"/>
                          <a:sym typeface="Calibri"/>
                        </a:rPr>
                        <a:t>1</a:t>
                      </a:r>
                      <a:endParaRPr sz="1200">
                        <a:latin typeface="Calibri"/>
                        <a:ea typeface="Calibri"/>
                        <a:cs typeface="Calibri"/>
                        <a:sym typeface="Calibri"/>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1905" marR="0" lvl="0" indent="0" algn="ctr" rtl="0">
                        <a:lnSpc>
                          <a:spcPct val="116666"/>
                        </a:lnSpc>
                        <a:spcBef>
                          <a:spcPts val="0"/>
                        </a:spcBef>
                        <a:spcAft>
                          <a:spcPts val="0"/>
                        </a:spcAft>
                        <a:buNone/>
                      </a:pPr>
                      <a:r>
                        <a:rPr lang="es-ES" sz="1200" b="1">
                          <a:latin typeface="Calibri"/>
                          <a:ea typeface="Calibri"/>
                          <a:cs typeface="Calibri"/>
                          <a:sym typeface="Calibri"/>
                        </a:rPr>
                        <a:t>0,3</a:t>
                      </a:r>
                      <a:endParaRPr sz="1200">
                        <a:latin typeface="Calibri"/>
                        <a:ea typeface="Calibri"/>
                        <a:cs typeface="Calibri"/>
                        <a:sym typeface="Calibri"/>
                      </a:endParaRPr>
                    </a:p>
                  </a:txBody>
                  <a:tcPr marL="0" marR="0" marT="0" marB="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p:nvPr/>
        </p:nvSpPr>
        <p:spPr>
          <a:xfrm>
            <a:off x="0" y="23621"/>
            <a:ext cx="7200900" cy="460879"/>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2" name="Google Shape;162;p5"/>
          <p:cNvGrpSpPr/>
          <p:nvPr/>
        </p:nvGrpSpPr>
        <p:grpSpPr>
          <a:xfrm>
            <a:off x="277404" y="105617"/>
            <a:ext cx="3446504" cy="276999"/>
            <a:chOff x="2448322" y="74775"/>
            <a:chExt cx="3446504" cy="276999"/>
          </a:xfrm>
        </p:grpSpPr>
        <p:sp>
          <p:nvSpPr>
            <p:cNvPr id="163" name="Google Shape;163;p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64" name="Google Shape;164;p5"/>
            <p:cNvCxnSpPr>
              <a:stCxn id="16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65" name="Google Shape;165;p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pic>
        <p:nvPicPr>
          <p:cNvPr id="166" name="Google Shape;166;p5"/>
          <p:cNvPicPr preferRelativeResize="0"/>
          <p:nvPr/>
        </p:nvPicPr>
        <p:blipFill rotWithShape="1">
          <a:blip r:embed="rId3">
            <a:alphaModFix/>
          </a:blip>
          <a:srcRect l="31453" t="7635" r="56934"/>
          <a:stretch/>
        </p:blipFill>
        <p:spPr>
          <a:xfrm>
            <a:off x="1934415" y="828686"/>
            <a:ext cx="551793" cy="785935"/>
          </a:xfrm>
          <a:prstGeom prst="rect">
            <a:avLst/>
          </a:prstGeom>
          <a:noFill/>
          <a:ln>
            <a:noFill/>
          </a:ln>
        </p:spPr>
      </p:pic>
      <p:sp>
        <p:nvSpPr>
          <p:cNvPr id="167" name="Google Shape;167;p5"/>
          <p:cNvSpPr/>
          <p:nvPr/>
        </p:nvSpPr>
        <p:spPr>
          <a:xfrm>
            <a:off x="419910" y="1741916"/>
            <a:ext cx="790983"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60,9%</a:t>
            </a:r>
            <a:endParaRPr sz="1600" b="1">
              <a:solidFill>
                <a:schemeClr val="dk1"/>
              </a:solidFill>
              <a:latin typeface="Arial Narrow"/>
              <a:ea typeface="Arial Narrow"/>
              <a:cs typeface="Arial Narrow"/>
              <a:sym typeface="Arial Narrow"/>
            </a:endParaRPr>
          </a:p>
        </p:txBody>
      </p:sp>
      <p:sp>
        <p:nvSpPr>
          <p:cNvPr id="168" name="Google Shape;168;p5"/>
          <p:cNvSpPr/>
          <p:nvPr/>
        </p:nvSpPr>
        <p:spPr>
          <a:xfrm>
            <a:off x="1787995" y="1741916"/>
            <a:ext cx="81103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39,1%</a:t>
            </a:r>
            <a:endParaRPr sz="1600" b="1">
              <a:solidFill>
                <a:schemeClr val="dk1"/>
              </a:solidFill>
              <a:latin typeface="Arial Narrow"/>
              <a:ea typeface="Arial Narrow"/>
              <a:cs typeface="Arial Narrow"/>
              <a:sym typeface="Arial Narrow"/>
            </a:endParaRPr>
          </a:p>
        </p:txBody>
      </p:sp>
      <p:sp>
        <p:nvSpPr>
          <p:cNvPr id="169" name="Google Shape;169;p5"/>
          <p:cNvSpPr/>
          <p:nvPr/>
        </p:nvSpPr>
        <p:spPr>
          <a:xfrm>
            <a:off x="3227117" y="1765356"/>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57,9%</a:t>
            </a:r>
            <a:endParaRPr sz="1600" b="1">
              <a:solidFill>
                <a:schemeClr val="dk1"/>
              </a:solidFill>
              <a:latin typeface="Arial Narrow"/>
              <a:ea typeface="Arial Narrow"/>
              <a:cs typeface="Arial Narrow"/>
              <a:sym typeface="Arial Narrow"/>
            </a:endParaRPr>
          </a:p>
        </p:txBody>
      </p:sp>
      <p:sp>
        <p:nvSpPr>
          <p:cNvPr id="170" name="Google Shape;170;p5"/>
          <p:cNvSpPr/>
          <p:nvPr/>
        </p:nvSpPr>
        <p:spPr>
          <a:xfrm>
            <a:off x="4559644" y="1789214"/>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9,9%</a:t>
            </a:r>
            <a:endParaRPr sz="1600" b="1">
              <a:solidFill>
                <a:schemeClr val="dk1"/>
              </a:solidFill>
              <a:latin typeface="Arial Narrow"/>
              <a:ea typeface="Arial Narrow"/>
              <a:cs typeface="Arial Narrow"/>
              <a:sym typeface="Arial Narrow"/>
            </a:endParaRPr>
          </a:p>
        </p:txBody>
      </p:sp>
      <p:pic>
        <p:nvPicPr>
          <p:cNvPr id="171" name="Google Shape;171;p5"/>
          <p:cNvPicPr preferRelativeResize="0"/>
          <p:nvPr/>
        </p:nvPicPr>
        <p:blipFill rotWithShape="1">
          <a:blip r:embed="rId4">
            <a:alphaModFix/>
          </a:blip>
          <a:srcRect l="58247"/>
          <a:stretch/>
        </p:blipFill>
        <p:spPr>
          <a:xfrm>
            <a:off x="1964656" y="2510820"/>
            <a:ext cx="1157125" cy="1039258"/>
          </a:xfrm>
          <a:prstGeom prst="rect">
            <a:avLst/>
          </a:prstGeom>
          <a:noFill/>
          <a:ln>
            <a:noFill/>
          </a:ln>
        </p:spPr>
      </p:pic>
      <p:pic>
        <p:nvPicPr>
          <p:cNvPr id="172" name="Google Shape;172;p5"/>
          <p:cNvPicPr preferRelativeResize="0"/>
          <p:nvPr/>
        </p:nvPicPr>
        <p:blipFill rotWithShape="1">
          <a:blip r:embed="rId5">
            <a:alphaModFix/>
          </a:blip>
          <a:srcRect r="50000"/>
          <a:stretch/>
        </p:blipFill>
        <p:spPr>
          <a:xfrm>
            <a:off x="3700336" y="2411760"/>
            <a:ext cx="1268412" cy="1111250"/>
          </a:xfrm>
          <a:prstGeom prst="rect">
            <a:avLst/>
          </a:prstGeom>
          <a:noFill/>
          <a:ln>
            <a:noFill/>
          </a:ln>
        </p:spPr>
      </p:pic>
      <p:pic>
        <p:nvPicPr>
          <p:cNvPr id="173" name="Google Shape;173;p5"/>
          <p:cNvPicPr preferRelativeResize="0"/>
          <p:nvPr/>
        </p:nvPicPr>
        <p:blipFill rotWithShape="1">
          <a:blip r:embed="rId4">
            <a:alphaModFix/>
          </a:blip>
          <a:srcRect r="48966"/>
          <a:stretch/>
        </p:blipFill>
        <p:spPr>
          <a:xfrm>
            <a:off x="332260" y="2650922"/>
            <a:ext cx="1306822" cy="960264"/>
          </a:xfrm>
          <a:prstGeom prst="rect">
            <a:avLst/>
          </a:prstGeom>
          <a:noFill/>
          <a:ln>
            <a:noFill/>
          </a:ln>
        </p:spPr>
      </p:pic>
      <p:pic>
        <p:nvPicPr>
          <p:cNvPr id="174" name="Google Shape;174;p5"/>
          <p:cNvPicPr preferRelativeResize="0"/>
          <p:nvPr/>
        </p:nvPicPr>
        <p:blipFill rotWithShape="1">
          <a:blip r:embed="rId5">
            <a:alphaModFix/>
          </a:blip>
          <a:srcRect l="50528"/>
          <a:stretch/>
        </p:blipFill>
        <p:spPr>
          <a:xfrm>
            <a:off x="5497770" y="2465642"/>
            <a:ext cx="1255027" cy="1111250"/>
          </a:xfrm>
          <a:prstGeom prst="rect">
            <a:avLst/>
          </a:prstGeom>
          <a:noFill/>
          <a:ln>
            <a:noFill/>
          </a:ln>
        </p:spPr>
      </p:pic>
      <p:graphicFrame>
        <p:nvGraphicFramePr>
          <p:cNvPr id="175" name="Google Shape;175;p5"/>
          <p:cNvGraphicFramePr/>
          <p:nvPr/>
        </p:nvGraphicFramePr>
        <p:xfrm>
          <a:off x="144066" y="3523010"/>
          <a:ext cx="6984775" cy="370850"/>
        </p:xfrm>
        <a:graphic>
          <a:graphicData uri="http://schemas.openxmlformats.org/drawingml/2006/table">
            <a:tbl>
              <a:tblPr firstRow="1" bandRow="1">
                <a:noFill/>
                <a:tableStyleId>{B6DAC7DF-75F1-43E7-B674-F5AB9ADB41B7}</a:tableStyleId>
              </a:tblPr>
              <a:tblGrid>
                <a:gridCol w="1631400">
                  <a:extLst>
                    <a:ext uri="{9D8B030D-6E8A-4147-A177-3AD203B41FA5}">
                      <a16:colId xmlns:a16="http://schemas.microsoft.com/office/drawing/2014/main" val="20000"/>
                    </a:ext>
                  </a:extLst>
                </a:gridCol>
                <a:gridCol w="1664025">
                  <a:extLst>
                    <a:ext uri="{9D8B030D-6E8A-4147-A177-3AD203B41FA5}">
                      <a16:colId xmlns:a16="http://schemas.microsoft.com/office/drawing/2014/main" val="20001"/>
                    </a:ext>
                  </a:extLst>
                </a:gridCol>
                <a:gridCol w="1822500">
                  <a:extLst>
                    <a:ext uri="{9D8B030D-6E8A-4147-A177-3AD203B41FA5}">
                      <a16:colId xmlns:a16="http://schemas.microsoft.com/office/drawing/2014/main" val="20002"/>
                    </a:ext>
                  </a:extLst>
                </a:gridCol>
                <a:gridCol w="1866850">
                  <a:extLst>
                    <a:ext uri="{9D8B030D-6E8A-4147-A177-3AD203B41FA5}">
                      <a16:colId xmlns:a16="http://schemas.microsoft.com/office/drawing/2014/main" val="20003"/>
                    </a:ext>
                  </a:extLst>
                </a:gridCol>
              </a:tblGrid>
              <a:tr h="370850">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Privados de la Libertad</a:t>
                      </a:r>
                      <a:endParaRPr sz="1200" b="1" u="sng">
                        <a:solidFill>
                          <a:srgbClr val="000000"/>
                        </a:solidFill>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Profesionales de la salud</a:t>
                      </a:r>
                      <a:endParaRPr sz="1200" b="1" u="sng">
                        <a:solidFill>
                          <a:srgbClr val="000000"/>
                        </a:solidFill>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Población Migrante</a:t>
                      </a:r>
                      <a:endParaRPr sz="1200" b="1" u="sng">
                        <a:solidFill>
                          <a:srgbClr val="000000"/>
                        </a:solidFill>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0"/>
                  </a:ext>
                </a:extLst>
              </a:tr>
            </a:tbl>
          </a:graphicData>
        </a:graphic>
      </p:graphicFrame>
      <p:sp>
        <p:nvSpPr>
          <p:cNvPr id="176" name="Google Shape;176;p5"/>
          <p:cNvSpPr/>
          <p:nvPr/>
        </p:nvSpPr>
        <p:spPr>
          <a:xfrm>
            <a:off x="529379" y="3801192"/>
            <a:ext cx="893884"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 casos</a:t>
            </a:r>
            <a:endParaRPr sz="1400" b="1">
              <a:solidFill>
                <a:schemeClr val="dk1"/>
              </a:solidFill>
              <a:latin typeface="Arial Narrow"/>
              <a:ea typeface="Arial Narrow"/>
              <a:cs typeface="Arial Narrow"/>
              <a:sym typeface="Arial Narrow"/>
            </a:endParaRPr>
          </a:p>
        </p:txBody>
      </p:sp>
      <p:sp>
        <p:nvSpPr>
          <p:cNvPr id="177" name="Google Shape;177;p5"/>
          <p:cNvSpPr/>
          <p:nvPr/>
        </p:nvSpPr>
        <p:spPr>
          <a:xfrm>
            <a:off x="2079654" y="3801192"/>
            <a:ext cx="971485"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14 casos</a:t>
            </a:r>
            <a:endParaRPr sz="1400" b="1">
              <a:solidFill>
                <a:schemeClr val="dk1"/>
              </a:solidFill>
              <a:latin typeface="Arial Narrow"/>
              <a:ea typeface="Arial Narrow"/>
              <a:cs typeface="Arial Narrow"/>
              <a:sym typeface="Arial Narrow"/>
            </a:endParaRPr>
          </a:p>
        </p:txBody>
      </p:sp>
      <p:sp>
        <p:nvSpPr>
          <p:cNvPr id="178" name="Google Shape;178;p5"/>
          <p:cNvSpPr/>
          <p:nvPr/>
        </p:nvSpPr>
        <p:spPr>
          <a:xfrm>
            <a:off x="3964508" y="3793100"/>
            <a:ext cx="880066"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 casos</a:t>
            </a:r>
            <a:endParaRPr sz="1400" b="1">
              <a:solidFill>
                <a:schemeClr val="dk1"/>
              </a:solidFill>
              <a:latin typeface="Arial Narrow"/>
              <a:ea typeface="Arial Narrow"/>
              <a:cs typeface="Arial Narrow"/>
              <a:sym typeface="Arial Narrow"/>
            </a:endParaRPr>
          </a:p>
        </p:txBody>
      </p:sp>
      <p:sp>
        <p:nvSpPr>
          <p:cNvPr id="179" name="Google Shape;179;p5"/>
          <p:cNvSpPr/>
          <p:nvPr/>
        </p:nvSpPr>
        <p:spPr>
          <a:xfrm>
            <a:off x="5803688" y="3801192"/>
            <a:ext cx="893106"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4 casos</a:t>
            </a:r>
            <a:endParaRPr sz="1400" b="1">
              <a:solidFill>
                <a:schemeClr val="dk1"/>
              </a:solidFill>
              <a:latin typeface="Arial Narrow"/>
              <a:ea typeface="Arial Narrow"/>
              <a:cs typeface="Arial Narrow"/>
              <a:sym typeface="Arial Narrow"/>
            </a:endParaRPr>
          </a:p>
        </p:txBody>
      </p:sp>
      <p:pic>
        <p:nvPicPr>
          <p:cNvPr id="180" name="Google Shape;180;p5"/>
          <p:cNvPicPr preferRelativeResize="0"/>
          <p:nvPr/>
        </p:nvPicPr>
        <p:blipFill rotWithShape="1">
          <a:blip r:embed="rId6">
            <a:alphaModFix/>
          </a:blip>
          <a:srcRect/>
          <a:stretch/>
        </p:blipFill>
        <p:spPr>
          <a:xfrm>
            <a:off x="5688682" y="942404"/>
            <a:ext cx="1344613" cy="650082"/>
          </a:xfrm>
          <a:prstGeom prst="rect">
            <a:avLst/>
          </a:prstGeom>
          <a:noFill/>
          <a:ln>
            <a:noFill/>
          </a:ln>
        </p:spPr>
      </p:pic>
      <p:sp>
        <p:nvSpPr>
          <p:cNvPr id="181" name="Google Shape;181;p5"/>
          <p:cNvSpPr txBox="1"/>
          <p:nvPr/>
        </p:nvSpPr>
        <p:spPr>
          <a:xfrm>
            <a:off x="5899235" y="1509082"/>
            <a:ext cx="122960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Coinfección</a:t>
            </a:r>
            <a:endParaRPr sz="1200" b="1" u="sng">
              <a:solidFill>
                <a:schemeClr val="dk1"/>
              </a:solidFill>
              <a:latin typeface="Arial Narrow"/>
              <a:ea typeface="Arial Narrow"/>
              <a:cs typeface="Arial Narrow"/>
              <a:sym typeface="Arial Narrow"/>
            </a:endParaRPr>
          </a:p>
        </p:txBody>
      </p:sp>
      <p:sp>
        <p:nvSpPr>
          <p:cNvPr id="182" name="Google Shape;182;p5"/>
          <p:cNvSpPr/>
          <p:nvPr/>
        </p:nvSpPr>
        <p:spPr>
          <a:xfrm>
            <a:off x="5944799" y="1766114"/>
            <a:ext cx="80799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17,8%</a:t>
            </a:r>
            <a:endParaRPr sz="1600" b="1">
              <a:solidFill>
                <a:schemeClr val="dk1"/>
              </a:solidFill>
              <a:latin typeface="Arial Narrow"/>
              <a:ea typeface="Arial Narrow"/>
              <a:cs typeface="Arial Narrow"/>
              <a:sym typeface="Arial Narrow"/>
            </a:endParaRPr>
          </a:p>
        </p:txBody>
      </p:sp>
      <p:sp>
        <p:nvSpPr>
          <p:cNvPr id="183" name="Google Shape;183;p5"/>
          <p:cNvSpPr txBox="1"/>
          <p:nvPr/>
        </p:nvSpPr>
        <p:spPr>
          <a:xfrm>
            <a:off x="5746184" y="2097021"/>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36 casos</a:t>
            </a:r>
            <a:endParaRPr sz="1200" b="1">
              <a:solidFill>
                <a:schemeClr val="dk1"/>
              </a:solidFill>
              <a:latin typeface="Arial Narrow"/>
              <a:ea typeface="Arial Narrow"/>
              <a:cs typeface="Arial Narrow"/>
              <a:sym typeface="Arial Narrow"/>
            </a:endParaRPr>
          </a:p>
        </p:txBody>
      </p:sp>
      <p:sp>
        <p:nvSpPr>
          <p:cNvPr id="184" name="Google Shape;184;p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a:t>
            </a:r>
            <a:endParaRPr sz="1050" b="1">
              <a:solidFill>
                <a:schemeClr val="dk1"/>
              </a:solidFill>
              <a:latin typeface="Arial Narrow"/>
              <a:ea typeface="Arial Narrow"/>
              <a:cs typeface="Arial Narrow"/>
              <a:sym typeface="Arial Narrow"/>
            </a:endParaRPr>
          </a:p>
        </p:txBody>
      </p:sp>
      <p:sp>
        <p:nvSpPr>
          <p:cNvPr id="185" name="Google Shape;185;p5"/>
          <p:cNvSpPr txBox="1"/>
          <p:nvPr/>
        </p:nvSpPr>
        <p:spPr>
          <a:xfrm>
            <a:off x="655206" y="4806760"/>
            <a:ext cx="233134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Porcentaje de casos de tuberculosis</a:t>
            </a:r>
            <a:endParaRPr/>
          </a:p>
        </p:txBody>
      </p:sp>
      <p:cxnSp>
        <p:nvCxnSpPr>
          <p:cNvPr id="186" name="Google Shape;186;p5"/>
          <p:cNvCxnSpPr/>
          <p:nvPr/>
        </p:nvCxnSpPr>
        <p:spPr>
          <a:xfrm>
            <a:off x="4247918" y="5804229"/>
            <a:ext cx="2222505" cy="0"/>
          </a:xfrm>
          <a:prstGeom prst="straightConnector1">
            <a:avLst/>
          </a:prstGeom>
          <a:noFill/>
          <a:ln w="9525" cap="flat" cmpd="sng">
            <a:solidFill>
              <a:srgbClr val="002060"/>
            </a:solidFill>
            <a:prstDash val="solid"/>
            <a:round/>
            <a:headEnd type="none" w="sm" len="sm"/>
            <a:tailEnd type="oval" w="med" len="med"/>
          </a:ln>
        </p:spPr>
      </p:cxnSp>
      <p:cxnSp>
        <p:nvCxnSpPr>
          <p:cNvPr id="187" name="Google Shape;187;p5"/>
          <p:cNvCxnSpPr/>
          <p:nvPr/>
        </p:nvCxnSpPr>
        <p:spPr>
          <a:xfrm rot="10800000">
            <a:off x="745292" y="5804229"/>
            <a:ext cx="2259337" cy="0"/>
          </a:xfrm>
          <a:prstGeom prst="straightConnector1">
            <a:avLst/>
          </a:prstGeom>
          <a:noFill/>
          <a:ln w="9525" cap="flat" cmpd="sng">
            <a:solidFill>
              <a:srgbClr val="002060"/>
            </a:solidFill>
            <a:prstDash val="solid"/>
            <a:round/>
            <a:headEnd type="none" w="sm" len="sm"/>
            <a:tailEnd type="oval" w="med" len="med"/>
          </a:ln>
        </p:spPr>
      </p:cxnSp>
      <p:sp>
        <p:nvSpPr>
          <p:cNvPr id="188" name="Google Shape;188;p5"/>
          <p:cNvSpPr txBox="1"/>
          <p:nvPr/>
        </p:nvSpPr>
        <p:spPr>
          <a:xfrm>
            <a:off x="683841" y="5229646"/>
            <a:ext cx="86433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81,9%</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Pulmonar</a:t>
            </a:r>
            <a:endParaRPr sz="1400" b="1">
              <a:solidFill>
                <a:schemeClr val="dk1"/>
              </a:solidFill>
              <a:latin typeface="Arial Narrow"/>
              <a:ea typeface="Arial Narrow"/>
              <a:cs typeface="Arial Narrow"/>
              <a:sym typeface="Arial Narrow"/>
            </a:endParaRPr>
          </a:p>
        </p:txBody>
      </p:sp>
      <p:sp>
        <p:nvSpPr>
          <p:cNvPr id="189" name="Google Shape;189;p5"/>
          <p:cNvSpPr txBox="1"/>
          <p:nvPr/>
        </p:nvSpPr>
        <p:spPr>
          <a:xfrm>
            <a:off x="1750759" y="5229646"/>
            <a:ext cx="122501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18,1%</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Extrapulmonar</a:t>
            </a:r>
            <a:endParaRPr sz="1400" b="1">
              <a:solidFill>
                <a:schemeClr val="dk1"/>
              </a:solidFill>
              <a:latin typeface="Arial Narrow"/>
              <a:ea typeface="Arial Narrow"/>
              <a:cs typeface="Arial Narrow"/>
              <a:sym typeface="Arial Narrow"/>
            </a:endParaRPr>
          </a:p>
        </p:txBody>
      </p:sp>
      <p:sp>
        <p:nvSpPr>
          <p:cNvPr id="190" name="Google Shape;190;p5"/>
          <p:cNvSpPr txBox="1"/>
          <p:nvPr/>
        </p:nvSpPr>
        <p:spPr>
          <a:xfrm>
            <a:off x="3924902" y="4811251"/>
            <a:ext cx="248718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Porcentaje de antecedente de tratamiento</a:t>
            </a:r>
            <a:endParaRPr/>
          </a:p>
        </p:txBody>
      </p:sp>
      <p:sp>
        <p:nvSpPr>
          <p:cNvPr id="191" name="Google Shape;191;p5"/>
          <p:cNvSpPr txBox="1"/>
          <p:nvPr/>
        </p:nvSpPr>
        <p:spPr>
          <a:xfrm>
            <a:off x="4156918" y="5241858"/>
            <a:ext cx="65915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85,7%</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Nuevo</a:t>
            </a:r>
            <a:endParaRPr sz="1400" b="1">
              <a:solidFill>
                <a:schemeClr val="dk1"/>
              </a:solidFill>
              <a:latin typeface="Arial Narrow"/>
              <a:ea typeface="Arial Narrow"/>
              <a:cs typeface="Arial Narrow"/>
              <a:sym typeface="Arial Narrow"/>
            </a:endParaRPr>
          </a:p>
        </p:txBody>
      </p:sp>
      <p:sp>
        <p:nvSpPr>
          <p:cNvPr id="192" name="Google Shape;192;p5"/>
          <p:cNvSpPr txBox="1"/>
          <p:nvPr/>
        </p:nvSpPr>
        <p:spPr>
          <a:xfrm>
            <a:off x="4867099" y="5243542"/>
            <a:ext cx="1603324"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14,3%</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Previamente tratado</a:t>
            </a:r>
            <a:endParaRPr sz="1400" b="1">
              <a:solidFill>
                <a:schemeClr val="dk1"/>
              </a:solidFill>
              <a:latin typeface="Arial Narrow"/>
              <a:ea typeface="Arial Narrow"/>
              <a:cs typeface="Arial Narrow"/>
              <a:sym typeface="Arial Narrow"/>
            </a:endParaRPr>
          </a:p>
        </p:txBody>
      </p:sp>
      <p:sp>
        <p:nvSpPr>
          <p:cNvPr id="193" name="Google Shape;193;p5"/>
          <p:cNvSpPr/>
          <p:nvPr/>
        </p:nvSpPr>
        <p:spPr>
          <a:xfrm>
            <a:off x="-3736" y="428021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4" name="Google Shape;194;p5"/>
          <p:cNvGrpSpPr/>
          <p:nvPr/>
        </p:nvGrpSpPr>
        <p:grpSpPr>
          <a:xfrm>
            <a:off x="242311" y="4362212"/>
            <a:ext cx="3486389" cy="276999"/>
            <a:chOff x="2448322" y="74775"/>
            <a:chExt cx="3486389" cy="276999"/>
          </a:xfrm>
        </p:grpSpPr>
        <p:sp>
          <p:nvSpPr>
            <p:cNvPr id="195" name="Google Shape;195;p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96" name="Google Shape;196;p5"/>
            <p:cNvCxnSpPr>
              <a:stCxn id="19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97" name="Google Shape;197;p5"/>
            <p:cNvSpPr txBox="1"/>
            <p:nvPr/>
          </p:nvSpPr>
          <p:spPr>
            <a:xfrm>
              <a:off x="3342423"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198" name="Google Shape;198;p5"/>
          <p:cNvSpPr/>
          <p:nvPr/>
        </p:nvSpPr>
        <p:spPr>
          <a:xfrm>
            <a:off x="420292" y="2089658"/>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123 casos</a:t>
            </a:r>
            <a:endParaRPr/>
          </a:p>
        </p:txBody>
      </p:sp>
      <p:sp>
        <p:nvSpPr>
          <p:cNvPr id="199" name="Google Shape;199;p5"/>
          <p:cNvSpPr/>
          <p:nvPr/>
        </p:nvSpPr>
        <p:spPr>
          <a:xfrm>
            <a:off x="1833698" y="2089247"/>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79 casos</a:t>
            </a:r>
            <a:endParaRPr sz="1200" b="1">
              <a:solidFill>
                <a:schemeClr val="dk1"/>
              </a:solidFill>
              <a:latin typeface="Arial Narrow"/>
              <a:ea typeface="Arial Narrow"/>
              <a:cs typeface="Arial Narrow"/>
              <a:sym typeface="Arial Narrow"/>
            </a:endParaRPr>
          </a:p>
        </p:txBody>
      </p:sp>
      <p:sp>
        <p:nvSpPr>
          <p:cNvPr id="200" name="Google Shape;200;p5"/>
          <p:cNvSpPr/>
          <p:nvPr/>
        </p:nvSpPr>
        <p:spPr>
          <a:xfrm>
            <a:off x="3201413" y="2099679"/>
            <a:ext cx="78367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117 casos</a:t>
            </a:r>
            <a:endParaRPr/>
          </a:p>
        </p:txBody>
      </p:sp>
      <p:sp>
        <p:nvSpPr>
          <p:cNvPr id="201" name="Google Shape;201;p5"/>
          <p:cNvSpPr/>
          <p:nvPr/>
        </p:nvSpPr>
        <p:spPr>
          <a:xfrm>
            <a:off x="4607097" y="2107821"/>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20 casos</a:t>
            </a:r>
            <a:endParaRPr sz="1200" b="1">
              <a:solidFill>
                <a:schemeClr val="dk1"/>
              </a:solidFill>
              <a:latin typeface="Arial Narrow"/>
              <a:ea typeface="Arial Narrow"/>
              <a:cs typeface="Arial Narrow"/>
              <a:sym typeface="Arial Narrow"/>
            </a:endParaRPr>
          </a:p>
        </p:txBody>
      </p:sp>
      <p:pic>
        <p:nvPicPr>
          <p:cNvPr id="202" name="Google Shape;202;p5"/>
          <p:cNvPicPr preferRelativeResize="0"/>
          <p:nvPr/>
        </p:nvPicPr>
        <p:blipFill rotWithShape="1">
          <a:blip r:embed="rId3">
            <a:alphaModFix/>
          </a:blip>
          <a:srcRect t="12580" r="86146"/>
          <a:stretch/>
        </p:blipFill>
        <p:spPr>
          <a:xfrm>
            <a:off x="477736" y="830744"/>
            <a:ext cx="658263" cy="743858"/>
          </a:xfrm>
          <a:prstGeom prst="rect">
            <a:avLst/>
          </a:prstGeom>
          <a:noFill/>
          <a:ln>
            <a:noFill/>
          </a:ln>
        </p:spPr>
      </p:pic>
      <p:sp>
        <p:nvSpPr>
          <p:cNvPr id="203" name="Google Shape;203;p5"/>
          <p:cNvSpPr/>
          <p:nvPr/>
        </p:nvSpPr>
        <p:spPr>
          <a:xfrm>
            <a:off x="370561" y="1409280"/>
            <a:ext cx="8563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 </a:t>
            </a:r>
            <a:r>
              <a:rPr lang="es-ES" sz="1200" b="1" u="sng">
                <a:solidFill>
                  <a:schemeClr val="dk1"/>
                </a:solidFill>
                <a:latin typeface="Arial Narrow"/>
                <a:ea typeface="Arial Narrow"/>
                <a:cs typeface="Arial Narrow"/>
                <a:sym typeface="Arial Narrow"/>
              </a:rPr>
              <a:t>Masculino</a:t>
            </a:r>
            <a:endParaRPr/>
          </a:p>
        </p:txBody>
      </p:sp>
      <p:sp>
        <p:nvSpPr>
          <p:cNvPr id="204" name="Google Shape;204;p5"/>
          <p:cNvSpPr/>
          <p:nvPr/>
        </p:nvSpPr>
        <p:spPr>
          <a:xfrm>
            <a:off x="1791306" y="1393514"/>
            <a:ext cx="85632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dk1"/>
                </a:solidFill>
                <a:latin typeface="Calibri"/>
                <a:ea typeface="Calibri"/>
                <a:cs typeface="Calibri"/>
                <a:sym typeface="Calibri"/>
              </a:rPr>
              <a:t> </a:t>
            </a: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205" name="Google Shape;205;p5"/>
          <p:cNvSpPr/>
          <p:nvPr/>
        </p:nvSpPr>
        <p:spPr>
          <a:xfrm>
            <a:off x="3034455" y="1461784"/>
            <a:ext cx="105830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dk1"/>
                </a:solidFill>
                <a:latin typeface="Calibri"/>
                <a:ea typeface="Calibri"/>
                <a:cs typeface="Calibri"/>
                <a:sym typeface="Calibri"/>
              </a:rPr>
              <a:t> </a:t>
            </a:r>
            <a:r>
              <a:rPr lang="es-ES" sz="1200" b="1" u="sng">
                <a:solidFill>
                  <a:schemeClr val="dk1"/>
                </a:solidFill>
                <a:latin typeface="Arial Narrow"/>
                <a:ea typeface="Arial Narrow"/>
                <a:cs typeface="Arial Narrow"/>
                <a:sym typeface="Arial Narrow"/>
              </a:rPr>
              <a:t>Hospitalizado</a:t>
            </a:r>
            <a:endParaRPr sz="1200" b="1" u="sng">
              <a:solidFill>
                <a:srgbClr val="000000"/>
              </a:solidFill>
              <a:latin typeface="Arial Narrow"/>
              <a:ea typeface="Arial Narrow"/>
              <a:cs typeface="Arial Narrow"/>
              <a:sym typeface="Arial Narrow"/>
            </a:endParaRPr>
          </a:p>
        </p:txBody>
      </p:sp>
      <p:sp>
        <p:nvSpPr>
          <p:cNvPr id="206" name="Google Shape;206;p5"/>
          <p:cNvSpPr/>
          <p:nvPr/>
        </p:nvSpPr>
        <p:spPr>
          <a:xfrm>
            <a:off x="4510334" y="1509082"/>
            <a:ext cx="83869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r>
              <a:rPr lang="es-ES" sz="1200" b="1" u="sng">
                <a:solidFill>
                  <a:schemeClr val="dk1"/>
                </a:solidFill>
                <a:latin typeface="Arial Narrow"/>
                <a:ea typeface="Arial Narrow"/>
                <a:cs typeface="Arial Narrow"/>
                <a:sym typeface="Arial Narrow"/>
              </a:rPr>
              <a:t>Fallecidos</a:t>
            </a:r>
            <a:endParaRPr sz="1200" b="1" u="sng">
              <a:solidFill>
                <a:srgbClr val="000000"/>
              </a:solidFill>
              <a:latin typeface="Arial Narrow"/>
              <a:ea typeface="Arial Narrow"/>
              <a:cs typeface="Arial Narrow"/>
              <a:sym typeface="Arial Narrow"/>
            </a:endParaRPr>
          </a:p>
        </p:txBody>
      </p:sp>
      <p:grpSp>
        <p:nvGrpSpPr>
          <p:cNvPr id="207" name="Google Shape;207;p5"/>
          <p:cNvGrpSpPr/>
          <p:nvPr/>
        </p:nvGrpSpPr>
        <p:grpSpPr>
          <a:xfrm>
            <a:off x="432098" y="2303427"/>
            <a:ext cx="2369637" cy="436842"/>
            <a:chOff x="3060726" y="484500"/>
            <a:chExt cx="2369637" cy="436842"/>
          </a:xfrm>
        </p:grpSpPr>
        <p:sp>
          <p:nvSpPr>
            <p:cNvPr id="208" name="Google Shape;208;p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5"/>
            <p:cNvSpPr txBox="1"/>
            <p:nvPr/>
          </p:nvSpPr>
          <p:spPr>
            <a:xfrm>
              <a:off x="3060726" y="484500"/>
              <a:ext cx="232023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Poblaciones especiales</a:t>
              </a:r>
              <a:endParaRPr sz="1600" b="1">
                <a:solidFill>
                  <a:schemeClr val="dk1"/>
                </a:solidFill>
                <a:latin typeface="Arial Narrow"/>
                <a:ea typeface="Arial Narrow"/>
                <a:cs typeface="Arial Narrow"/>
                <a:sym typeface="Arial Narrow"/>
              </a:endParaRPr>
            </a:p>
          </p:txBody>
        </p:sp>
      </p:grpSp>
      <p:sp>
        <p:nvSpPr>
          <p:cNvPr id="210" name="Google Shape;210;p5"/>
          <p:cNvSpPr/>
          <p:nvPr/>
        </p:nvSpPr>
        <p:spPr>
          <a:xfrm>
            <a:off x="310623" y="8698710"/>
            <a:ext cx="656621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Tasa de incidencia y numero  casos notificados de tuberculosis todas las formas por grupo de edad Medellín, a Semana 1 al 4- 2023</a:t>
            </a:r>
            <a:endParaRPr sz="800" b="1">
              <a:solidFill>
                <a:schemeClr val="dk1"/>
              </a:solidFill>
              <a:latin typeface="Arial Narrow"/>
              <a:ea typeface="Arial Narrow"/>
              <a:cs typeface="Arial Narrow"/>
              <a:sym typeface="Arial Narrow"/>
            </a:endParaRPr>
          </a:p>
        </p:txBody>
      </p:sp>
      <p:pic>
        <p:nvPicPr>
          <p:cNvPr id="211" name="Google Shape;211;p5"/>
          <p:cNvPicPr preferRelativeResize="0"/>
          <p:nvPr/>
        </p:nvPicPr>
        <p:blipFill rotWithShape="1">
          <a:blip r:embed="rId7">
            <a:alphaModFix/>
          </a:blip>
          <a:srcRect l="10893" r="64411"/>
          <a:stretch/>
        </p:blipFill>
        <p:spPr>
          <a:xfrm>
            <a:off x="3111553" y="840721"/>
            <a:ext cx="904106" cy="743198"/>
          </a:xfrm>
          <a:prstGeom prst="rect">
            <a:avLst/>
          </a:prstGeom>
          <a:noFill/>
          <a:ln>
            <a:noFill/>
          </a:ln>
        </p:spPr>
      </p:pic>
      <p:pic>
        <p:nvPicPr>
          <p:cNvPr id="212" name="Google Shape;212;p5"/>
          <p:cNvPicPr preferRelativeResize="0"/>
          <p:nvPr/>
        </p:nvPicPr>
        <p:blipFill rotWithShape="1">
          <a:blip r:embed="rId8">
            <a:alphaModFix/>
          </a:blip>
          <a:srcRect l="55406" r="19476"/>
          <a:stretch/>
        </p:blipFill>
        <p:spPr>
          <a:xfrm>
            <a:off x="4404541" y="875894"/>
            <a:ext cx="844527" cy="708025"/>
          </a:xfrm>
          <a:prstGeom prst="rect">
            <a:avLst/>
          </a:prstGeom>
          <a:noFill/>
          <a:ln>
            <a:noFill/>
          </a:ln>
        </p:spPr>
      </p:pic>
      <p:pic>
        <p:nvPicPr>
          <p:cNvPr id="213" name="Google Shape;213;p5"/>
          <p:cNvPicPr preferRelativeResize="0"/>
          <p:nvPr/>
        </p:nvPicPr>
        <p:blipFill rotWithShape="1">
          <a:blip r:embed="rId9">
            <a:alphaModFix/>
          </a:blip>
          <a:srcRect/>
          <a:stretch/>
        </p:blipFill>
        <p:spPr>
          <a:xfrm>
            <a:off x="349219" y="6003363"/>
            <a:ext cx="6527618" cy="269534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75"/>
        <p:cNvGrpSpPr/>
        <p:nvPr/>
      </p:nvGrpSpPr>
      <p:grpSpPr>
        <a:xfrm>
          <a:off x="0" y="0"/>
          <a:ext cx="0" cy="0"/>
          <a:chOff x="0" y="0"/>
          <a:chExt cx="0" cy="0"/>
        </a:xfrm>
      </p:grpSpPr>
      <p:pic>
        <p:nvPicPr>
          <p:cNvPr id="2576" name="Google Shape;2576;p50"/>
          <p:cNvPicPr preferRelativeResize="0"/>
          <p:nvPr/>
        </p:nvPicPr>
        <p:blipFill rotWithShape="1">
          <a:blip r:embed="rId3">
            <a:alphaModFix/>
          </a:blip>
          <a:srcRect/>
          <a:stretch/>
        </p:blipFill>
        <p:spPr>
          <a:xfrm>
            <a:off x="0" y="-24434"/>
            <a:ext cx="2232223" cy="2870753"/>
          </a:xfrm>
          <a:prstGeom prst="rect">
            <a:avLst/>
          </a:prstGeom>
          <a:noFill/>
          <a:ln>
            <a:noFill/>
          </a:ln>
        </p:spPr>
      </p:pic>
      <p:pic>
        <p:nvPicPr>
          <p:cNvPr id="2577" name="Google Shape;2577;p50"/>
          <p:cNvPicPr preferRelativeResize="0"/>
          <p:nvPr/>
        </p:nvPicPr>
        <p:blipFill rotWithShape="1">
          <a:blip r:embed="rId4">
            <a:alphaModFix/>
          </a:blip>
          <a:srcRect t="51431"/>
          <a:stretch/>
        </p:blipFill>
        <p:spPr>
          <a:xfrm>
            <a:off x="0" y="2824179"/>
            <a:ext cx="2232223" cy="2666962"/>
          </a:xfrm>
          <a:prstGeom prst="rect">
            <a:avLst/>
          </a:prstGeom>
          <a:noFill/>
          <a:ln>
            <a:noFill/>
          </a:ln>
        </p:spPr>
      </p:pic>
      <p:sp>
        <p:nvSpPr>
          <p:cNvPr id="2578" name="Google Shape;2578;p50"/>
          <p:cNvSpPr txBox="1"/>
          <p:nvPr/>
        </p:nvSpPr>
        <p:spPr>
          <a:xfrm>
            <a:off x="25654" y="827584"/>
            <a:ext cx="219360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01 - 2023</a:t>
            </a:r>
            <a:endParaRPr sz="1200" b="1">
              <a:solidFill>
                <a:schemeClr val="dk1"/>
              </a:solidFill>
              <a:latin typeface="Arial Narrow"/>
              <a:ea typeface="Arial Narrow"/>
              <a:cs typeface="Arial Narrow"/>
              <a:sym typeface="Arial Narrow"/>
            </a:endParaRPr>
          </a:p>
        </p:txBody>
      </p:sp>
      <p:sp>
        <p:nvSpPr>
          <p:cNvPr id="2579" name="Google Shape;2579;p50"/>
          <p:cNvSpPr/>
          <p:nvPr/>
        </p:nvSpPr>
        <p:spPr>
          <a:xfrm>
            <a:off x="2274078" y="2683386"/>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del evento. Cáncer de mama. Medellín, a Periodo epidemiológico 1 acumulado de 2016- 2019. </a:t>
            </a:r>
            <a:endParaRPr sz="1100">
              <a:solidFill>
                <a:schemeClr val="dk1"/>
              </a:solidFill>
              <a:latin typeface="Arial Narrow"/>
              <a:ea typeface="Arial Narrow"/>
              <a:cs typeface="Arial Narrow"/>
              <a:sym typeface="Arial Narrow"/>
            </a:endParaRPr>
          </a:p>
        </p:txBody>
      </p:sp>
      <p:grpSp>
        <p:nvGrpSpPr>
          <p:cNvPr id="2580" name="Google Shape;2580;p50"/>
          <p:cNvGrpSpPr/>
          <p:nvPr/>
        </p:nvGrpSpPr>
        <p:grpSpPr>
          <a:xfrm>
            <a:off x="179214" y="4211960"/>
            <a:ext cx="1892650" cy="488476"/>
            <a:chOff x="2397524" y="3379972"/>
            <a:chExt cx="4508500" cy="904875"/>
          </a:xfrm>
        </p:grpSpPr>
        <p:pic>
          <p:nvPicPr>
            <p:cNvPr id="2581" name="Google Shape;2581;p50"/>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582" name="Google Shape;2582;p50"/>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87</a:t>
              </a:r>
              <a:endParaRPr sz="2000" b="1">
                <a:solidFill>
                  <a:schemeClr val="dk1"/>
                </a:solidFill>
                <a:latin typeface="Arial Narrow"/>
                <a:ea typeface="Arial Narrow"/>
                <a:cs typeface="Arial Narrow"/>
                <a:sym typeface="Arial Narrow"/>
              </a:endParaRPr>
            </a:p>
          </p:txBody>
        </p:sp>
      </p:grpSp>
      <p:sp>
        <p:nvSpPr>
          <p:cNvPr id="2583" name="Google Shape;2583;p50"/>
          <p:cNvSpPr txBox="1"/>
          <p:nvPr/>
        </p:nvSpPr>
        <p:spPr>
          <a:xfrm>
            <a:off x="-29713" y="4718722"/>
            <a:ext cx="221044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10,2%</a:t>
            </a:r>
            <a:endParaRPr sz="1200" b="1">
              <a:solidFill>
                <a:schemeClr val="dk1"/>
              </a:solidFill>
              <a:latin typeface="Arial Narrow"/>
              <a:ea typeface="Arial Narrow"/>
              <a:cs typeface="Arial Narrow"/>
              <a:sym typeface="Arial Narrow"/>
            </a:endParaRPr>
          </a:p>
        </p:txBody>
      </p:sp>
      <p:sp>
        <p:nvSpPr>
          <p:cNvPr id="2584" name="Google Shape;2584;p50"/>
          <p:cNvSpPr/>
          <p:nvPr/>
        </p:nvSpPr>
        <p:spPr>
          <a:xfrm>
            <a:off x="2219262" y="5027040"/>
            <a:ext cx="4946011" cy="3308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5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Comportamiento Cáncer en de mama. Medellín, a Periodo epidemiológico 1 </a:t>
            </a:r>
            <a:endParaRPr sz="1050">
              <a:solidFill>
                <a:schemeClr val="dk1"/>
              </a:solidFill>
              <a:latin typeface="Arial Narrow"/>
              <a:ea typeface="Arial Narrow"/>
              <a:cs typeface="Arial Narrow"/>
              <a:sym typeface="Arial Narrow"/>
            </a:endParaRPr>
          </a:p>
        </p:txBody>
      </p:sp>
      <p:grpSp>
        <p:nvGrpSpPr>
          <p:cNvPr id="2585" name="Google Shape;2585;p50"/>
          <p:cNvGrpSpPr/>
          <p:nvPr/>
        </p:nvGrpSpPr>
        <p:grpSpPr>
          <a:xfrm>
            <a:off x="2448322" y="74775"/>
            <a:ext cx="3446504" cy="276999"/>
            <a:chOff x="2448322" y="74775"/>
            <a:chExt cx="3446504" cy="276999"/>
          </a:xfrm>
        </p:grpSpPr>
        <p:sp>
          <p:nvSpPr>
            <p:cNvPr id="2586" name="Google Shape;2586;p5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587" name="Google Shape;2587;p50"/>
            <p:cNvCxnSpPr>
              <a:stCxn id="258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588" name="Google Shape;2588;p5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589" name="Google Shape;2589;p50"/>
          <p:cNvSpPr/>
          <p:nvPr/>
        </p:nvSpPr>
        <p:spPr>
          <a:xfrm>
            <a:off x="0" y="549445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590" name="Google Shape;2590;p50"/>
          <p:cNvGrpSpPr/>
          <p:nvPr/>
        </p:nvGrpSpPr>
        <p:grpSpPr>
          <a:xfrm>
            <a:off x="277404" y="5621632"/>
            <a:ext cx="3446504" cy="276999"/>
            <a:chOff x="2448322" y="74775"/>
            <a:chExt cx="3446504" cy="276999"/>
          </a:xfrm>
        </p:grpSpPr>
        <p:sp>
          <p:nvSpPr>
            <p:cNvPr id="2591" name="Google Shape;2591;p5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592" name="Google Shape;2592;p50"/>
            <p:cNvCxnSpPr>
              <a:stCxn id="259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593" name="Google Shape;2593;p5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sp>
        <p:nvSpPr>
          <p:cNvPr id="2594" name="Google Shape;2594;p5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Pág..50 </a:t>
            </a:r>
            <a:endParaRPr sz="1050" b="1">
              <a:solidFill>
                <a:schemeClr val="dk1"/>
              </a:solidFill>
              <a:latin typeface="Arial Narrow"/>
              <a:ea typeface="Arial Narrow"/>
              <a:cs typeface="Arial Narrow"/>
              <a:sym typeface="Arial Narrow"/>
            </a:endParaRPr>
          </a:p>
        </p:txBody>
      </p:sp>
      <p:sp>
        <p:nvSpPr>
          <p:cNvPr id="2595" name="Google Shape;2595;p50"/>
          <p:cNvSpPr txBox="1">
            <a:spLocks noGrp="1"/>
          </p:cNvSpPr>
          <p:nvPr>
            <p:ph type="ctrTitle"/>
          </p:nvPr>
        </p:nvSpPr>
        <p:spPr>
          <a:xfrm>
            <a:off x="-29713" y="24402"/>
            <a:ext cx="2208885" cy="86177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500"/>
              <a:buFont typeface="Arial Narrow"/>
              <a:buNone/>
            </a:pPr>
            <a:r>
              <a:rPr lang="es-ES" sz="2500" b="1">
                <a:solidFill>
                  <a:srgbClr val="C00000"/>
                </a:solidFill>
                <a:latin typeface="Arial Narrow"/>
                <a:ea typeface="Arial Narrow"/>
                <a:cs typeface="Arial Narrow"/>
                <a:sym typeface="Arial Narrow"/>
              </a:rPr>
              <a:t>Cáncer de mama</a:t>
            </a:r>
            <a:endParaRPr sz="2500" b="1">
              <a:solidFill>
                <a:srgbClr val="C00000"/>
              </a:solidFill>
              <a:latin typeface="Arial Narrow"/>
              <a:ea typeface="Arial Narrow"/>
              <a:cs typeface="Arial Narrow"/>
              <a:sym typeface="Arial Narrow"/>
            </a:endParaRPr>
          </a:p>
        </p:txBody>
      </p:sp>
      <p:pic>
        <p:nvPicPr>
          <p:cNvPr id="2596" name="Google Shape;2596;p50"/>
          <p:cNvPicPr preferRelativeResize="0"/>
          <p:nvPr/>
        </p:nvPicPr>
        <p:blipFill rotWithShape="1">
          <a:blip r:embed="rId6">
            <a:alphaModFix/>
          </a:blip>
          <a:srcRect/>
          <a:stretch/>
        </p:blipFill>
        <p:spPr>
          <a:xfrm>
            <a:off x="625470" y="5998512"/>
            <a:ext cx="885462" cy="704755"/>
          </a:xfrm>
          <a:prstGeom prst="rect">
            <a:avLst/>
          </a:prstGeom>
          <a:noFill/>
          <a:ln>
            <a:noFill/>
          </a:ln>
        </p:spPr>
      </p:pic>
      <p:grpSp>
        <p:nvGrpSpPr>
          <p:cNvPr id="2597" name="Google Shape;2597;p50"/>
          <p:cNvGrpSpPr/>
          <p:nvPr/>
        </p:nvGrpSpPr>
        <p:grpSpPr>
          <a:xfrm>
            <a:off x="64540" y="6599307"/>
            <a:ext cx="2007323" cy="2481633"/>
            <a:chOff x="-103304" y="7038411"/>
            <a:chExt cx="1523023" cy="1080020"/>
          </a:xfrm>
        </p:grpSpPr>
        <p:sp>
          <p:nvSpPr>
            <p:cNvPr id="2598" name="Google Shape;2598;p50"/>
            <p:cNvSpPr txBox="1"/>
            <p:nvPr/>
          </p:nvSpPr>
          <p:spPr>
            <a:xfrm>
              <a:off x="45688" y="7038411"/>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2599" name="Google Shape;2599;p50"/>
            <p:cNvSpPr/>
            <p:nvPr/>
          </p:nvSpPr>
          <p:spPr>
            <a:xfrm>
              <a:off x="-103304" y="7160937"/>
              <a:ext cx="1523023" cy="95749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contributivo</a:t>
              </a:r>
              <a:endParaRPr sz="16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87,7% - 548 casos</a:t>
              </a:r>
              <a:endParaRPr/>
            </a:p>
            <a:p>
              <a:pPr marL="0" marR="0" lvl="0" indent="0" algn="ctr" rtl="0">
                <a:spcBef>
                  <a:spcPts val="0"/>
                </a:spcBef>
                <a:spcAft>
                  <a:spcPts val="0"/>
                </a:spcAft>
                <a:buNone/>
              </a:pPr>
              <a:endParaRPr sz="7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subsidiado</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10,4% - 65 casos</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Asegurado</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1,9% - 12 casos</a:t>
              </a:r>
              <a:endParaRPr/>
            </a:p>
          </p:txBody>
        </p:sp>
      </p:grpSp>
      <p:pic>
        <p:nvPicPr>
          <p:cNvPr id="2600" name="Google Shape;2600;p50"/>
          <p:cNvPicPr preferRelativeResize="0"/>
          <p:nvPr/>
        </p:nvPicPr>
        <p:blipFill rotWithShape="1">
          <a:blip r:embed="rId7">
            <a:alphaModFix/>
          </a:blip>
          <a:srcRect/>
          <a:stretch/>
        </p:blipFill>
        <p:spPr>
          <a:xfrm>
            <a:off x="2776420" y="6317504"/>
            <a:ext cx="942975" cy="771525"/>
          </a:xfrm>
          <a:prstGeom prst="rect">
            <a:avLst/>
          </a:prstGeom>
          <a:noFill/>
          <a:ln>
            <a:noFill/>
          </a:ln>
        </p:spPr>
      </p:pic>
      <p:grpSp>
        <p:nvGrpSpPr>
          <p:cNvPr id="2601" name="Google Shape;2601;p50"/>
          <p:cNvGrpSpPr/>
          <p:nvPr/>
        </p:nvGrpSpPr>
        <p:grpSpPr>
          <a:xfrm>
            <a:off x="2422604" y="6932250"/>
            <a:ext cx="1720560" cy="877901"/>
            <a:chOff x="-36884" y="7072716"/>
            <a:chExt cx="1305446" cy="877901"/>
          </a:xfrm>
        </p:grpSpPr>
        <p:sp>
          <p:nvSpPr>
            <p:cNvPr id="2602" name="Google Shape;2602;p5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2603" name="Google Shape;2603;p50"/>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95%</a:t>
              </a:r>
              <a:endParaRPr sz="1600" b="1">
                <a:solidFill>
                  <a:schemeClr val="dk1"/>
                </a:solidFill>
                <a:latin typeface="Arial Narrow"/>
                <a:ea typeface="Arial Narrow"/>
                <a:cs typeface="Arial Narrow"/>
                <a:sym typeface="Arial Narrow"/>
              </a:endParaRPr>
            </a:p>
          </p:txBody>
        </p:sp>
        <p:sp>
          <p:nvSpPr>
            <p:cNvPr id="2604" name="Google Shape;2604;p50"/>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594 casos</a:t>
              </a:r>
              <a:endParaRPr sz="1200" b="1">
                <a:solidFill>
                  <a:schemeClr val="dk1"/>
                </a:solidFill>
                <a:latin typeface="Arial Narrow"/>
                <a:ea typeface="Arial Narrow"/>
                <a:cs typeface="Arial Narrow"/>
                <a:sym typeface="Arial Narrow"/>
              </a:endParaRPr>
            </a:p>
          </p:txBody>
        </p:sp>
      </p:grpSp>
      <p:grpSp>
        <p:nvGrpSpPr>
          <p:cNvPr id="2605" name="Google Shape;2605;p50"/>
          <p:cNvGrpSpPr/>
          <p:nvPr/>
        </p:nvGrpSpPr>
        <p:grpSpPr>
          <a:xfrm>
            <a:off x="4206020" y="7537819"/>
            <a:ext cx="1370006" cy="850605"/>
            <a:chOff x="-210999" y="7045420"/>
            <a:chExt cx="1309847" cy="850605"/>
          </a:xfrm>
        </p:grpSpPr>
        <p:sp>
          <p:nvSpPr>
            <p:cNvPr id="2606" name="Google Shape;2606;p50"/>
            <p:cNvSpPr txBox="1"/>
            <p:nvPr/>
          </p:nvSpPr>
          <p:spPr>
            <a:xfrm>
              <a:off x="-210999" y="7045420"/>
              <a:ext cx="130984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Si</a:t>
              </a:r>
              <a:endParaRPr sz="1200" b="1" u="sng">
                <a:solidFill>
                  <a:schemeClr val="dk1"/>
                </a:solidFill>
                <a:latin typeface="Arial Narrow"/>
                <a:ea typeface="Arial Narrow"/>
                <a:cs typeface="Arial Narrow"/>
                <a:sym typeface="Arial Narrow"/>
              </a:endParaRPr>
            </a:p>
          </p:txBody>
        </p:sp>
        <p:sp>
          <p:nvSpPr>
            <p:cNvPr id="2607" name="Google Shape;2607;p50"/>
            <p:cNvSpPr/>
            <p:nvPr/>
          </p:nvSpPr>
          <p:spPr>
            <a:xfrm>
              <a:off x="-193174" y="7322377"/>
              <a:ext cx="1274197"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0,8%</a:t>
              </a:r>
              <a:endParaRPr sz="1600" b="1">
                <a:solidFill>
                  <a:schemeClr val="dk1"/>
                </a:solidFill>
                <a:latin typeface="Arial Narrow"/>
                <a:ea typeface="Arial Narrow"/>
                <a:cs typeface="Arial Narrow"/>
                <a:sym typeface="Arial Narrow"/>
              </a:endParaRPr>
            </a:p>
          </p:txBody>
        </p:sp>
        <p:sp>
          <p:nvSpPr>
            <p:cNvPr id="2608" name="Google Shape;2608;p50"/>
            <p:cNvSpPr txBox="1"/>
            <p:nvPr/>
          </p:nvSpPr>
          <p:spPr>
            <a:xfrm>
              <a:off x="-148584" y="761902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5 casos</a:t>
              </a:r>
              <a:endParaRPr sz="1200" b="1">
                <a:solidFill>
                  <a:schemeClr val="dk1"/>
                </a:solidFill>
                <a:latin typeface="Arial Narrow"/>
                <a:ea typeface="Arial Narrow"/>
                <a:cs typeface="Arial Narrow"/>
                <a:sym typeface="Arial Narrow"/>
              </a:endParaRPr>
            </a:p>
          </p:txBody>
        </p:sp>
      </p:grpSp>
      <p:sp>
        <p:nvSpPr>
          <p:cNvPr id="2609" name="Google Shape;2609;p50"/>
          <p:cNvSpPr/>
          <p:nvPr/>
        </p:nvSpPr>
        <p:spPr>
          <a:xfrm rot="5400000">
            <a:off x="5370736" y="7314374"/>
            <a:ext cx="525687" cy="388745"/>
          </a:xfrm>
          <a:prstGeom prst="righ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10" name="Google Shape;2610;p50"/>
          <p:cNvGrpSpPr/>
          <p:nvPr/>
        </p:nvGrpSpPr>
        <p:grpSpPr>
          <a:xfrm>
            <a:off x="5762670" y="7533629"/>
            <a:ext cx="1370006" cy="850605"/>
            <a:chOff x="-210999" y="7045420"/>
            <a:chExt cx="1309847" cy="850605"/>
          </a:xfrm>
        </p:grpSpPr>
        <p:sp>
          <p:nvSpPr>
            <p:cNvPr id="2611" name="Google Shape;2611;p50"/>
            <p:cNvSpPr txBox="1"/>
            <p:nvPr/>
          </p:nvSpPr>
          <p:spPr>
            <a:xfrm>
              <a:off x="-210999" y="7045420"/>
              <a:ext cx="130984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No</a:t>
              </a:r>
              <a:endParaRPr sz="1200" b="1" u="sng">
                <a:solidFill>
                  <a:schemeClr val="dk1"/>
                </a:solidFill>
                <a:latin typeface="Arial Narrow"/>
                <a:ea typeface="Arial Narrow"/>
                <a:cs typeface="Arial Narrow"/>
                <a:sym typeface="Arial Narrow"/>
              </a:endParaRPr>
            </a:p>
          </p:txBody>
        </p:sp>
        <p:sp>
          <p:nvSpPr>
            <p:cNvPr id="2612" name="Google Shape;2612;p50"/>
            <p:cNvSpPr/>
            <p:nvPr/>
          </p:nvSpPr>
          <p:spPr>
            <a:xfrm>
              <a:off x="-193174" y="7322377"/>
              <a:ext cx="1274197"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99,2%</a:t>
              </a:r>
              <a:endParaRPr sz="1600" b="1">
                <a:solidFill>
                  <a:schemeClr val="dk1"/>
                </a:solidFill>
                <a:latin typeface="Arial Narrow"/>
                <a:ea typeface="Arial Narrow"/>
                <a:cs typeface="Arial Narrow"/>
                <a:sym typeface="Arial Narrow"/>
              </a:endParaRPr>
            </a:p>
          </p:txBody>
        </p:sp>
        <p:sp>
          <p:nvSpPr>
            <p:cNvPr id="2613" name="Google Shape;2613;p50"/>
            <p:cNvSpPr txBox="1"/>
            <p:nvPr/>
          </p:nvSpPr>
          <p:spPr>
            <a:xfrm>
              <a:off x="-148584" y="761902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620 casos</a:t>
              </a:r>
              <a:endParaRPr sz="1200" b="1">
                <a:solidFill>
                  <a:schemeClr val="dk1"/>
                </a:solidFill>
                <a:latin typeface="Arial Narrow"/>
                <a:ea typeface="Arial Narrow"/>
                <a:cs typeface="Arial Narrow"/>
                <a:sym typeface="Arial Narrow"/>
              </a:endParaRPr>
            </a:p>
          </p:txBody>
        </p:sp>
      </p:grpSp>
      <p:grpSp>
        <p:nvGrpSpPr>
          <p:cNvPr id="2614" name="Google Shape;2614;p50"/>
          <p:cNvGrpSpPr/>
          <p:nvPr/>
        </p:nvGrpSpPr>
        <p:grpSpPr>
          <a:xfrm>
            <a:off x="4826416" y="6110363"/>
            <a:ext cx="1726361" cy="1135540"/>
            <a:chOff x="4964771" y="6001989"/>
            <a:chExt cx="1726361" cy="1135540"/>
          </a:xfrm>
        </p:grpSpPr>
        <p:sp>
          <p:nvSpPr>
            <p:cNvPr id="2615" name="Google Shape;2615;p50"/>
            <p:cNvSpPr txBox="1"/>
            <p:nvPr/>
          </p:nvSpPr>
          <p:spPr>
            <a:xfrm>
              <a:off x="4964771" y="6860530"/>
              <a:ext cx="172636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Hospitalización </a:t>
              </a:r>
              <a:endParaRPr sz="1200" b="1" u="sng">
                <a:solidFill>
                  <a:schemeClr val="dk1"/>
                </a:solidFill>
                <a:latin typeface="Arial Narrow"/>
                <a:ea typeface="Arial Narrow"/>
                <a:cs typeface="Arial Narrow"/>
                <a:sym typeface="Arial Narrow"/>
              </a:endParaRPr>
            </a:p>
          </p:txBody>
        </p:sp>
        <p:pic>
          <p:nvPicPr>
            <p:cNvPr id="2616" name="Google Shape;2616;p50"/>
            <p:cNvPicPr preferRelativeResize="0"/>
            <p:nvPr/>
          </p:nvPicPr>
          <p:blipFill rotWithShape="1">
            <a:blip r:embed="rId8">
              <a:alphaModFix/>
            </a:blip>
            <a:srcRect/>
            <a:stretch/>
          </p:blipFill>
          <p:spPr>
            <a:xfrm>
              <a:off x="5402413" y="6001989"/>
              <a:ext cx="916457" cy="941914"/>
            </a:xfrm>
            <a:prstGeom prst="rect">
              <a:avLst/>
            </a:prstGeom>
            <a:noFill/>
            <a:ln>
              <a:noFill/>
            </a:ln>
          </p:spPr>
        </p:pic>
      </p:grpSp>
      <p:pic>
        <p:nvPicPr>
          <p:cNvPr id="2617" name="Google Shape;2617;p50"/>
          <p:cNvPicPr preferRelativeResize="0"/>
          <p:nvPr/>
        </p:nvPicPr>
        <p:blipFill rotWithShape="1">
          <a:blip r:embed="rId9">
            <a:alphaModFix/>
          </a:blip>
          <a:srcRect/>
          <a:stretch/>
        </p:blipFill>
        <p:spPr>
          <a:xfrm>
            <a:off x="2232299" y="179513"/>
            <a:ext cx="4608512" cy="2572740"/>
          </a:xfrm>
          <a:prstGeom prst="rect">
            <a:avLst/>
          </a:prstGeom>
          <a:noFill/>
          <a:ln>
            <a:noFill/>
          </a:ln>
        </p:spPr>
      </p:pic>
      <p:pic>
        <p:nvPicPr>
          <p:cNvPr id="2618" name="Google Shape;2618;p50"/>
          <p:cNvPicPr preferRelativeResize="0"/>
          <p:nvPr/>
        </p:nvPicPr>
        <p:blipFill rotWithShape="1">
          <a:blip r:embed="rId10">
            <a:alphaModFix/>
          </a:blip>
          <a:srcRect/>
          <a:stretch/>
        </p:blipFill>
        <p:spPr>
          <a:xfrm>
            <a:off x="3384426" y="2987823"/>
            <a:ext cx="3566335" cy="21398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22"/>
        <p:cNvGrpSpPr/>
        <p:nvPr/>
      </p:nvGrpSpPr>
      <p:grpSpPr>
        <a:xfrm>
          <a:off x="0" y="0"/>
          <a:ext cx="0" cy="0"/>
          <a:chOff x="0" y="0"/>
          <a:chExt cx="0" cy="0"/>
        </a:xfrm>
      </p:grpSpPr>
      <p:sp>
        <p:nvSpPr>
          <p:cNvPr id="2623" name="Google Shape;2623;p51"/>
          <p:cNvSpPr/>
          <p:nvPr/>
        </p:nvSpPr>
        <p:spPr>
          <a:xfrm>
            <a:off x="0" y="9973"/>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24" name="Google Shape;2624;p51"/>
          <p:cNvGrpSpPr/>
          <p:nvPr/>
        </p:nvGrpSpPr>
        <p:grpSpPr>
          <a:xfrm>
            <a:off x="277404" y="137149"/>
            <a:ext cx="3446504" cy="276999"/>
            <a:chOff x="2448322" y="74775"/>
            <a:chExt cx="3446504" cy="276999"/>
          </a:xfrm>
        </p:grpSpPr>
        <p:sp>
          <p:nvSpPr>
            <p:cNvPr id="2625" name="Google Shape;2625;p5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26" name="Google Shape;2626;p51"/>
            <p:cNvCxnSpPr>
              <a:stCxn id="262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627" name="Google Shape;2627;p5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sp>
        <p:nvSpPr>
          <p:cNvPr id="2628" name="Google Shape;2628;p51"/>
          <p:cNvSpPr/>
          <p:nvPr/>
        </p:nvSpPr>
        <p:spPr>
          <a:xfrm>
            <a:off x="2182102" y="1925245"/>
            <a:ext cx="74006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99,6%</a:t>
            </a:r>
            <a:endParaRPr sz="1600" b="1">
              <a:solidFill>
                <a:schemeClr val="dk1"/>
              </a:solidFill>
              <a:latin typeface="Arial Narrow"/>
              <a:ea typeface="Arial Narrow"/>
              <a:cs typeface="Arial Narrow"/>
              <a:sym typeface="Arial Narrow"/>
            </a:endParaRPr>
          </a:p>
        </p:txBody>
      </p:sp>
      <p:sp>
        <p:nvSpPr>
          <p:cNvPr id="2629" name="Google Shape;2629;p51"/>
          <p:cNvSpPr/>
          <p:nvPr/>
        </p:nvSpPr>
        <p:spPr>
          <a:xfrm>
            <a:off x="0" y="2719457"/>
            <a:ext cx="7200900"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30" name="Google Shape;2630;p51"/>
          <p:cNvGrpSpPr/>
          <p:nvPr/>
        </p:nvGrpSpPr>
        <p:grpSpPr>
          <a:xfrm>
            <a:off x="277404" y="2789865"/>
            <a:ext cx="5047355" cy="276999"/>
            <a:chOff x="2448322" y="74775"/>
            <a:chExt cx="5047355" cy="276999"/>
          </a:xfrm>
        </p:grpSpPr>
        <p:sp>
          <p:nvSpPr>
            <p:cNvPr id="2631" name="Google Shape;2631;p5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32" name="Google Shape;2632;p51"/>
            <p:cNvCxnSpPr>
              <a:stCxn id="263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633" name="Google Shape;2633;p51"/>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diagnóstico clínico</a:t>
              </a:r>
              <a:endParaRPr sz="1200" b="1">
                <a:solidFill>
                  <a:schemeClr val="dk1"/>
                </a:solidFill>
                <a:latin typeface="Arial Narrow"/>
                <a:ea typeface="Arial Narrow"/>
                <a:cs typeface="Arial Narrow"/>
                <a:sym typeface="Arial Narrow"/>
              </a:endParaRPr>
            </a:p>
          </p:txBody>
        </p:sp>
      </p:grpSp>
      <p:sp>
        <p:nvSpPr>
          <p:cNvPr id="2634" name="Google Shape;2634;p5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Pág..51 </a:t>
            </a:r>
            <a:endParaRPr sz="1050" b="1">
              <a:solidFill>
                <a:schemeClr val="dk1"/>
              </a:solidFill>
              <a:latin typeface="Arial Narrow"/>
              <a:ea typeface="Arial Narrow"/>
              <a:cs typeface="Arial Narrow"/>
              <a:sym typeface="Arial Narrow"/>
            </a:endParaRPr>
          </a:p>
        </p:txBody>
      </p:sp>
      <p:grpSp>
        <p:nvGrpSpPr>
          <p:cNvPr id="2635" name="Google Shape;2635;p51"/>
          <p:cNvGrpSpPr/>
          <p:nvPr/>
        </p:nvGrpSpPr>
        <p:grpSpPr>
          <a:xfrm>
            <a:off x="1068833" y="1661894"/>
            <a:ext cx="803425" cy="882974"/>
            <a:chOff x="1068833" y="1243369"/>
            <a:chExt cx="803425" cy="882974"/>
          </a:xfrm>
        </p:grpSpPr>
        <p:sp>
          <p:nvSpPr>
            <p:cNvPr id="2636" name="Google Shape;2636;p51"/>
            <p:cNvSpPr/>
            <p:nvPr/>
          </p:nvSpPr>
          <p:spPr>
            <a:xfrm>
              <a:off x="1115283" y="1520368"/>
              <a:ext cx="74006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0,4%</a:t>
              </a:r>
              <a:endParaRPr sz="1600" b="1">
                <a:solidFill>
                  <a:schemeClr val="dk1"/>
                </a:solidFill>
                <a:latin typeface="Arial Narrow"/>
                <a:ea typeface="Arial Narrow"/>
                <a:cs typeface="Arial Narrow"/>
                <a:sym typeface="Arial Narrow"/>
              </a:endParaRPr>
            </a:p>
          </p:txBody>
        </p:sp>
        <p:sp>
          <p:nvSpPr>
            <p:cNvPr id="2637" name="Google Shape;2637;p51"/>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2638" name="Google Shape;2638;p51"/>
            <p:cNvSpPr/>
            <p:nvPr/>
          </p:nvSpPr>
          <p:spPr>
            <a:xfrm>
              <a:off x="1141927" y="18493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 casos</a:t>
              </a:r>
              <a:endParaRPr sz="1200">
                <a:solidFill>
                  <a:schemeClr val="dk1"/>
                </a:solidFill>
                <a:latin typeface="Calibri"/>
                <a:ea typeface="Calibri"/>
                <a:cs typeface="Calibri"/>
                <a:sym typeface="Calibri"/>
              </a:endParaRPr>
            </a:p>
          </p:txBody>
        </p:sp>
      </p:grpSp>
      <p:sp>
        <p:nvSpPr>
          <p:cNvPr id="2639" name="Google Shape;2639;p51"/>
          <p:cNvSpPr/>
          <p:nvPr/>
        </p:nvSpPr>
        <p:spPr>
          <a:xfrm>
            <a:off x="2160290" y="1651945"/>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2640" name="Google Shape;2640;p51"/>
          <p:cNvSpPr/>
          <p:nvPr/>
        </p:nvSpPr>
        <p:spPr>
          <a:xfrm>
            <a:off x="2227105" y="2257989"/>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623 casos</a:t>
            </a:r>
            <a:endParaRPr sz="1200">
              <a:solidFill>
                <a:schemeClr val="dk1"/>
              </a:solidFill>
              <a:latin typeface="Calibri"/>
              <a:ea typeface="Calibri"/>
              <a:cs typeface="Calibri"/>
              <a:sym typeface="Calibri"/>
            </a:endParaRPr>
          </a:p>
        </p:txBody>
      </p:sp>
      <p:grpSp>
        <p:nvGrpSpPr>
          <p:cNvPr id="2641" name="Google Shape;2641;p51"/>
          <p:cNvGrpSpPr/>
          <p:nvPr/>
        </p:nvGrpSpPr>
        <p:grpSpPr>
          <a:xfrm>
            <a:off x="5040610" y="1666097"/>
            <a:ext cx="740068" cy="879924"/>
            <a:chOff x="5245046" y="1274868"/>
            <a:chExt cx="740068" cy="879924"/>
          </a:xfrm>
        </p:grpSpPr>
        <p:sp>
          <p:nvSpPr>
            <p:cNvPr id="2642" name="Google Shape;2642;p51"/>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0,2%</a:t>
              </a:r>
              <a:endParaRPr sz="1600" b="1">
                <a:solidFill>
                  <a:schemeClr val="dk1"/>
                </a:solidFill>
                <a:latin typeface="Arial Narrow"/>
                <a:ea typeface="Arial Narrow"/>
                <a:cs typeface="Arial Narrow"/>
                <a:sym typeface="Arial Narrow"/>
              </a:endParaRPr>
            </a:p>
          </p:txBody>
        </p:sp>
        <p:sp>
          <p:nvSpPr>
            <p:cNvPr id="2643" name="Google Shape;2643;p51"/>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sp>
          <p:nvSpPr>
            <p:cNvPr id="2644" name="Google Shape;2644;p51"/>
            <p:cNvSpPr/>
            <p:nvPr/>
          </p:nvSpPr>
          <p:spPr>
            <a:xfrm>
              <a:off x="5286277" y="1877793"/>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grpSp>
        <p:nvGrpSpPr>
          <p:cNvPr id="2645" name="Google Shape;2645;p51"/>
          <p:cNvGrpSpPr/>
          <p:nvPr/>
        </p:nvGrpSpPr>
        <p:grpSpPr>
          <a:xfrm>
            <a:off x="3771762" y="1695573"/>
            <a:ext cx="1152880" cy="858831"/>
            <a:chOff x="3744466" y="1301912"/>
            <a:chExt cx="1152880" cy="858831"/>
          </a:xfrm>
        </p:grpSpPr>
        <p:sp>
          <p:nvSpPr>
            <p:cNvPr id="2646" name="Google Shape;2646;p51"/>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0,4%</a:t>
              </a:r>
              <a:endParaRPr sz="1600" b="1">
                <a:solidFill>
                  <a:schemeClr val="dk1"/>
                </a:solidFill>
                <a:latin typeface="Arial Narrow"/>
                <a:ea typeface="Arial Narrow"/>
                <a:cs typeface="Arial Narrow"/>
                <a:sym typeface="Arial Narrow"/>
              </a:endParaRPr>
            </a:p>
          </p:txBody>
        </p:sp>
        <p:sp>
          <p:nvSpPr>
            <p:cNvPr id="2647" name="Google Shape;2647;p51"/>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2648" name="Google Shape;2648;p51"/>
            <p:cNvSpPr/>
            <p:nvPr/>
          </p:nvSpPr>
          <p:spPr>
            <a:xfrm>
              <a:off x="3957784" y="1883744"/>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 caso</a:t>
              </a:r>
              <a:endParaRPr sz="1200">
                <a:solidFill>
                  <a:schemeClr val="dk1"/>
                </a:solidFill>
                <a:latin typeface="Calibri"/>
                <a:ea typeface="Calibri"/>
                <a:cs typeface="Calibri"/>
                <a:sym typeface="Calibri"/>
              </a:endParaRPr>
            </a:p>
          </p:txBody>
        </p:sp>
      </p:grpSp>
      <p:pic>
        <p:nvPicPr>
          <p:cNvPr id="2649" name="Google Shape;2649;p51"/>
          <p:cNvPicPr preferRelativeResize="0"/>
          <p:nvPr/>
        </p:nvPicPr>
        <p:blipFill rotWithShape="1">
          <a:blip r:embed="rId3">
            <a:alphaModFix/>
          </a:blip>
          <a:srcRect l="59057" t="8806" r="25145"/>
          <a:stretch/>
        </p:blipFill>
        <p:spPr>
          <a:xfrm>
            <a:off x="3985080" y="971600"/>
            <a:ext cx="750627" cy="775969"/>
          </a:xfrm>
          <a:prstGeom prst="rect">
            <a:avLst/>
          </a:prstGeom>
          <a:noFill/>
          <a:ln>
            <a:noFill/>
          </a:ln>
        </p:spPr>
      </p:pic>
      <p:pic>
        <p:nvPicPr>
          <p:cNvPr id="2650" name="Google Shape;2650;p51"/>
          <p:cNvPicPr preferRelativeResize="0"/>
          <p:nvPr/>
        </p:nvPicPr>
        <p:blipFill rotWithShape="1">
          <a:blip r:embed="rId3">
            <a:alphaModFix/>
          </a:blip>
          <a:srcRect l="86761"/>
          <a:stretch/>
        </p:blipFill>
        <p:spPr>
          <a:xfrm>
            <a:off x="5120323" y="971600"/>
            <a:ext cx="629046" cy="784558"/>
          </a:xfrm>
          <a:prstGeom prst="rect">
            <a:avLst/>
          </a:prstGeom>
          <a:noFill/>
          <a:ln>
            <a:noFill/>
          </a:ln>
        </p:spPr>
      </p:pic>
      <p:pic>
        <p:nvPicPr>
          <p:cNvPr id="2651" name="Google Shape;2651;p51"/>
          <p:cNvPicPr preferRelativeResize="0"/>
          <p:nvPr/>
        </p:nvPicPr>
        <p:blipFill rotWithShape="1">
          <a:blip r:embed="rId4">
            <a:alphaModFix/>
          </a:blip>
          <a:srcRect/>
          <a:stretch/>
        </p:blipFill>
        <p:spPr>
          <a:xfrm>
            <a:off x="2299930" y="1025112"/>
            <a:ext cx="460169" cy="694026"/>
          </a:xfrm>
          <a:prstGeom prst="rect">
            <a:avLst/>
          </a:prstGeom>
          <a:noFill/>
          <a:ln>
            <a:noFill/>
          </a:ln>
        </p:spPr>
      </p:pic>
      <p:sp>
        <p:nvSpPr>
          <p:cNvPr id="2652" name="Google Shape;2652;p51"/>
          <p:cNvSpPr/>
          <p:nvPr/>
        </p:nvSpPr>
        <p:spPr>
          <a:xfrm>
            <a:off x="2411919" y="4788818"/>
            <a:ext cx="473390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Grado histopatológico. Cáncer de mama. Medellín, a Periodo epidemiológico 13 acumulado de  2019. </a:t>
            </a:r>
            <a:endParaRPr sz="1100">
              <a:solidFill>
                <a:schemeClr val="dk1"/>
              </a:solidFill>
              <a:latin typeface="Arial Narrow"/>
              <a:ea typeface="Arial Narrow"/>
              <a:cs typeface="Arial Narrow"/>
              <a:sym typeface="Arial Narrow"/>
            </a:endParaRPr>
          </a:p>
        </p:txBody>
      </p:sp>
      <p:grpSp>
        <p:nvGrpSpPr>
          <p:cNvPr id="2653" name="Google Shape;2653;p51"/>
          <p:cNvGrpSpPr/>
          <p:nvPr/>
        </p:nvGrpSpPr>
        <p:grpSpPr>
          <a:xfrm>
            <a:off x="608355" y="3497721"/>
            <a:ext cx="1646147" cy="1238542"/>
            <a:chOff x="447914" y="3152238"/>
            <a:chExt cx="1646147" cy="1238542"/>
          </a:xfrm>
        </p:grpSpPr>
        <p:grpSp>
          <p:nvGrpSpPr>
            <p:cNvPr id="2654" name="Google Shape;2654;p51"/>
            <p:cNvGrpSpPr/>
            <p:nvPr/>
          </p:nvGrpSpPr>
          <p:grpSpPr>
            <a:xfrm>
              <a:off x="447914" y="3152238"/>
              <a:ext cx="1531188" cy="1238542"/>
              <a:chOff x="238402" y="2987824"/>
              <a:chExt cx="1531188" cy="1238542"/>
            </a:xfrm>
          </p:grpSpPr>
          <p:pic>
            <p:nvPicPr>
              <p:cNvPr id="2655" name="Google Shape;2655;p51"/>
              <p:cNvPicPr preferRelativeResize="0"/>
              <p:nvPr/>
            </p:nvPicPr>
            <p:blipFill rotWithShape="1">
              <a:blip r:embed="rId5">
                <a:alphaModFix/>
              </a:blip>
              <a:srcRect/>
              <a:stretch/>
            </p:blipFill>
            <p:spPr>
              <a:xfrm>
                <a:off x="646430" y="2987824"/>
                <a:ext cx="704850" cy="971550"/>
              </a:xfrm>
              <a:prstGeom prst="rect">
                <a:avLst/>
              </a:prstGeom>
              <a:noFill/>
              <a:ln>
                <a:noFill/>
              </a:ln>
            </p:spPr>
          </p:pic>
          <p:sp>
            <p:nvSpPr>
              <p:cNvPr id="2656" name="Google Shape;2656;p51"/>
              <p:cNvSpPr/>
              <p:nvPr/>
            </p:nvSpPr>
            <p:spPr>
              <a:xfrm>
                <a:off x="238402" y="3949367"/>
                <a:ext cx="153118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Grado histopatológico</a:t>
                </a:r>
                <a:endParaRPr sz="1200" b="1" u="sng">
                  <a:solidFill>
                    <a:srgbClr val="000000"/>
                  </a:solidFill>
                  <a:latin typeface="Arial Narrow"/>
                  <a:ea typeface="Arial Narrow"/>
                  <a:cs typeface="Arial Narrow"/>
                  <a:sym typeface="Arial Narrow"/>
                </a:endParaRPr>
              </a:p>
            </p:txBody>
          </p:sp>
        </p:grpSp>
        <p:sp>
          <p:nvSpPr>
            <p:cNvPr id="2657" name="Google Shape;2657;p51"/>
            <p:cNvSpPr/>
            <p:nvPr/>
          </p:nvSpPr>
          <p:spPr>
            <a:xfrm>
              <a:off x="1650454" y="3564946"/>
              <a:ext cx="443607" cy="285915"/>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658" name="Google Shape;2658;p51"/>
          <p:cNvGrpSpPr/>
          <p:nvPr/>
        </p:nvGrpSpPr>
        <p:grpSpPr>
          <a:xfrm>
            <a:off x="610901" y="5588877"/>
            <a:ext cx="1515814" cy="1287276"/>
            <a:chOff x="770326" y="6645423"/>
            <a:chExt cx="1515814" cy="1287276"/>
          </a:xfrm>
        </p:grpSpPr>
        <p:grpSp>
          <p:nvGrpSpPr>
            <p:cNvPr id="2659" name="Google Shape;2659;p51"/>
            <p:cNvGrpSpPr/>
            <p:nvPr/>
          </p:nvGrpSpPr>
          <p:grpSpPr>
            <a:xfrm>
              <a:off x="770326" y="6645423"/>
              <a:ext cx="1336773" cy="1287276"/>
              <a:chOff x="4197544" y="2878171"/>
              <a:chExt cx="1336773" cy="1287276"/>
            </a:xfrm>
          </p:grpSpPr>
          <p:pic>
            <p:nvPicPr>
              <p:cNvPr id="2660" name="Google Shape;2660;p51"/>
              <p:cNvPicPr preferRelativeResize="0"/>
              <p:nvPr/>
            </p:nvPicPr>
            <p:blipFill rotWithShape="1">
              <a:blip r:embed="rId6">
                <a:alphaModFix/>
              </a:blip>
              <a:srcRect/>
              <a:stretch/>
            </p:blipFill>
            <p:spPr>
              <a:xfrm>
                <a:off x="4197544" y="2878171"/>
                <a:ext cx="1076325" cy="1047750"/>
              </a:xfrm>
              <a:prstGeom prst="rect">
                <a:avLst/>
              </a:prstGeom>
              <a:noFill/>
              <a:ln>
                <a:noFill/>
              </a:ln>
            </p:spPr>
          </p:pic>
          <p:sp>
            <p:nvSpPr>
              <p:cNvPr id="2661" name="Google Shape;2661;p51"/>
              <p:cNvSpPr/>
              <p:nvPr/>
            </p:nvSpPr>
            <p:spPr>
              <a:xfrm>
                <a:off x="4261212" y="3888448"/>
                <a:ext cx="12731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Resultado biopsia</a:t>
                </a:r>
                <a:endParaRPr sz="1200" b="1" u="sng">
                  <a:solidFill>
                    <a:srgbClr val="000000"/>
                  </a:solidFill>
                  <a:latin typeface="Arial Narrow"/>
                  <a:ea typeface="Arial Narrow"/>
                  <a:cs typeface="Arial Narrow"/>
                  <a:sym typeface="Arial Narrow"/>
                </a:endParaRPr>
              </a:p>
            </p:txBody>
          </p:sp>
        </p:grpSp>
        <p:sp>
          <p:nvSpPr>
            <p:cNvPr id="2662" name="Google Shape;2662;p51"/>
            <p:cNvSpPr/>
            <p:nvPr/>
          </p:nvSpPr>
          <p:spPr>
            <a:xfrm>
              <a:off x="1842533" y="7026340"/>
              <a:ext cx="443607" cy="285915"/>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663" name="Google Shape;2663;p51"/>
          <p:cNvSpPr/>
          <p:nvPr/>
        </p:nvSpPr>
        <p:spPr>
          <a:xfrm>
            <a:off x="2466989" y="6848857"/>
            <a:ext cx="43352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Resultado biopsia. Cáncer de mama. Medellín, a Periodo epidemiológico 1 de 2023. </a:t>
            </a:r>
            <a:endParaRPr sz="1100">
              <a:solidFill>
                <a:schemeClr val="dk1"/>
              </a:solidFill>
              <a:latin typeface="Arial Narrow"/>
              <a:ea typeface="Arial Narrow"/>
              <a:cs typeface="Arial Narrow"/>
              <a:sym typeface="Arial Narrow"/>
            </a:endParaRPr>
          </a:p>
        </p:txBody>
      </p:sp>
      <p:pic>
        <p:nvPicPr>
          <p:cNvPr id="2664" name="Google Shape;2664;p51"/>
          <p:cNvPicPr preferRelativeResize="0"/>
          <p:nvPr/>
        </p:nvPicPr>
        <p:blipFill rotWithShape="1">
          <a:blip r:embed="rId3">
            <a:alphaModFix/>
          </a:blip>
          <a:srcRect t="10614" r="84474"/>
          <a:stretch/>
        </p:blipFill>
        <p:spPr>
          <a:xfrm>
            <a:off x="1115283" y="974917"/>
            <a:ext cx="737696" cy="720656"/>
          </a:xfrm>
          <a:prstGeom prst="rect">
            <a:avLst/>
          </a:prstGeom>
          <a:noFill/>
          <a:ln>
            <a:noFill/>
          </a:ln>
        </p:spPr>
      </p:pic>
      <p:sp>
        <p:nvSpPr>
          <p:cNvPr id="2665" name="Google Shape;2665;p51"/>
          <p:cNvSpPr/>
          <p:nvPr/>
        </p:nvSpPr>
        <p:spPr>
          <a:xfrm>
            <a:off x="50" y="7396776"/>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66" name="Google Shape;2666;p51"/>
          <p:cNvGrpSpPr/>
          <p:nvPr/>
        </p:nvGrpSpPr>
        <p:grpSpPr>
          <a:xfrm>
            <a:off x="192088" y="7461665"/>
            <a:ext cx="3446504" cy="276999"/>
            <a:chOff x="2448322" y="33831"/>
            <a:chExt cx="3446504" cy="276999"/>
          </a:xfrm>
        </p:grpSpPr>
        <p:sp>
          <p:nvSpPr>
            <p:cNvPr id="2667" name="Google Shape;2667;p51"/>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68" name="Google Shape;2668;p51"/>
            <p:cNvCxnSpPr>
              <a:stCxn id="2667"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2669" name="Google Shape;2669;p51"/>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2670" name="Google Shape;2670;p51"/>
          <p:cNvSpPr txBox="1"/>
          <p:nvPr/>
        </p:nvSpPr>
        <p:spPr>
          <a:xfrm>
            <a:off x="102988" y="7793310"/>
            <a:ext cx="7069621"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El 15% de los caso notificados como cáncer de mama ocurren en mujeres menores de 46 años. Los casos notificados de sexo masculino  muestran que las acciones de información y  educación no debe restringirse solo a las mujeres. El 87.7% corresponden a mujeres afiliadas al régimen contributivo frente a un 10.4% del régimen subsidiado, por lo que  se hace necesario fortalecer la demanda inducida al tamizaje de mama en los afiliados a este último.</a:t>
            </a:r>
            <a:endParaRPr sz="1200">
              <a:solidFill>
                <a:schemeClr val="dk1"/>
              </a:solidFill>
              <a:latin typeface="Arial Narrow"/>
              <a:ea typeface="Arial Narrow"/>
              <a:cs typeface="Arial Narrow"/>
              <a:sym typeface="Arial Narrow"/>
            </a:endParaRPr>
          </a:p>
        </p:txBody>
      </p:sp>
      <p:grpSp>
        <p:nvGrpSpPr>
          <p:cNvPr id="2671" name="Google Shape;2671;p51"/>
          <p:cNvGrpSpPr/>
          <p:nvPr/>
        </p:nvGrpSpPr>
        <p:grpSpPr>
          <a:xfrm>
            <a:off x="1154380" y="517803"/>
            <a:ext cx="1642872" cy="453798"/>
            <a:chOff x="402094" y="486270"/>
            <a:chExt cx="2369636" cy="453798"/>
          </a:xfrm>
        </p:grpSpPr>
        <p:sp>
          <p:nvSpPr>
            <p:cNvPr id="2672" name="Google Shape;2672;p51"/>
            <p:cNvSpPr/>
            <p:nvPr/>
          </p:nvSpPr>
          <p:spPr>
            <a:xfrm rot="-5400000">
              <a:off x="1469899" y="-361764"/>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673" name="Google Shape;2673;p51"/>
            <p:cNvSpPr txBox="1"/>
            <p:nvPr/>
          </p:nvSpPr>
          <p:spPr>
            <a:xfrm>
              <a:off x="1065276" y="48627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Sexo</a:t>
              </a:r>
              <a:endParaRPr sz="1600" b="1">
                <a:solidFill>
                  <a:schemeClr val="dk1"/>
                </a:solidFill>
                <a:latin typeface="Arial Narrow"/>
                <a:ea typeface="Arial Narrow"/>
                <a:cs typeface="Arial Narrow"/>
                <a:sym typeface="Arial Narrow"/>
              </a:endParaRPr>
            </a:p>
          </p:txBody>
        </p:sp>
      </p:grpSp>
      <p:grpSp>
        <p:nvGrpSpPr>
          <p:cNvPr id="2674" name="Google Shape;2674;p51"/>
          <p:cNvGrpSpPr/>
          <p:nvPr/>
        </p:nvGrpSpPr>
        <p:grpSpPr>
          <a:xfrm>
            <a:off x="3913073" y="523786"/>
            <a:ext cx="1847617" cy="436842"/>
            <a:chOff x="3060727" y="484500"/>
            <a:chExt cx="2369636" cy="436842"/>
          </a:xfrm>
        </p:grpSpPr>
        <p:sp>
          <p:nvSpPr>
            <p:cNvPr id="2675" name="Google Shape;2675;p5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676" name="Google Shape;2676;p51"/>
            <p:cNvSpPr txBox="1"/>
            <p:nvPr/>
          </p:nvSpPr>
          <p:spPr>
            <a:xfrm>
              <a:off x="3600450" y="484500"/>
              <a:ext cx="147712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Etnia</a:t>
              </a:r>
              <a:endParaRPr sz="1600" b="1">
                <a:solidFill>
                  <a:schemeClr val="dk1"/>
                </a:solidFill>
                <a:latin typeface="Arial Narrow"/>
                <a:ea typeface="Arial Narrow"/>
                <a:cs typeface="Arial Narrow"/>
                <a:sym typeface="Arial Narrow"/>
              </a:endParaRPr>
            </a:p>
          </p:txBody>
        </p:sp>
      </p:grpSp>
      <p:pic>
        <p:nvPicPr>
          <p:cNvPr id="2677" name="Google Shape;2677;p51"/>
          <p:cNvPicPr preferRelativeResize="0"/>
          <p:nvPr/>
        </p:nvPicPr>
        <p:blipFill rotWithShape="1">
          <a:blip r:embed="rId7">
            <a:alphaModFix/>
          </a:blip>
          <a:srcRect/>
          <a:stretch/>
        </p:blipFill>
        <p:spPr>
          <a:xfrm>
            <a:off x="2660045" y="3059832"/>
            <a:ext cx="3120347" cy="1872208"/>
          </a:xfrm>
          <a:prstGeom prst="rect">
            <a:avLst/>
          </a:prstGeom>
          <a:noFill/>
          <a:ln>
            <a:noFill/>
          </a:ln>
        </p:spPr>
      </p:pic>
      <p:pic>
        <p:nvPicPr>
          <p:cNvPr id="2678" name="Google Shape;2678;p51"/>
          <p:cNvPicPr preferRelativeResize="0"/>
          <p:nvPr/>
        </p:nvPicPr>
        <p:blipFill rotWithShape="1">
          <a:blip r:embed="rId8">
            <a:alphaModFix/>
          </a:blip>
          <a:srcRect/>
          <a:stretch/>
        </p:blipFill>
        <p:spPr>
          <a:xfrm>
            <a:off x="3312418" y="5004048"/>
            <a:ext cx="3436541" cy="20619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82"/>
        <p:cNvGrpSpPr/>
        <p:nvPr/>
      </p:nvGrpSpPr>
      <p:grpSpPr>
        <a:xfrm>
          <a:off x="0" y="0"/>
          <a:ext cx="0" cy="0"/>
          <a:chOff x="0" y="0"/>
          <a:chExt cx="0" cy="0"/>
        </a:xfrm>
      </p:grpSpPr>
      <p:pic>
        <p:nvPicPr>
          <p:cNvPr id="2683" name="Google Shape;2683;p52"/>
          <p:cNvPicPr preferRelativeResize="0"/>
          <p:nvPr/>
        </p:nvPicPr>
        <p:blipFill rotWithShape="1">
          <a:blip r:embed="rId3">
            <a:alphaModFix/>
          </a:blip>
          <a:srcRect/>
          <a:stretch/>
        </p:blipFill>
        <p:spPr>
          <a:xfrm>
            <a:off x="0" y="-24434"/>
            <a:ext cx="2232223" cy="2870753"/>
          </a:xfrm>
          <a:prstGeom prst="rect">
            <a:avLst/>
          </a:prstGeom>
          <a:noFill/>
          <a:ln>
            <a:noFill/>
          </a:ln>
        </p:spPr>
      </p:pic>
      <p:pic>
        <p:nvPicPr>
          <p:cNvPr id="2684" name="Google Shape;2684;p52"/>
          <p:cNvPicPr preferRelativeResize="0"/>
          <p:nvPr/>
        </p:nvPicPr>
        <p:blipFill rotWithShape="1">
          <a:blip r:embed="rId4">
            <a:alphaModFix/>
          </a:blip>
          <a:srcRect t="51431"/>
          <a:stretch/>
        </p:blipFill>
        <p:spPr>
          <a:xfrm>
            <a:off x="0" y="2824179"/>
            <a:ext cx="2232223" cy="2666962"/>
          </a:xfrm>
          <a:prstGeom prst="rect">
            <a:avLst/>
          </a:prstGeom>
          <a:noFill/>
          <a:ln>
            <a:noFill/>
          </a:ln>
        </p:spPr>
      </p:pic>
      <p:sp>
        <p:nvSpPr>
          <p:cNvPr id="2685" name="Google Shape;2685;p52"/>
          <p:cNvSpPr txBox="1"/>
          <p:nvPr/>
        </p:nvSpPr>
        <p:spPr>
          <a:xfrm>
            <a:off x="25655" y="827584"/>
            <a:ext cx="220656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01 2023</a:t>
            </a:r>
            <a:endParaRPr sz="1200" b="1">
              <a:solidFill>
                <a:schemeClr val="dk1"/>
              </a:solidFill>
              <a:latin typeface="Arial Narrow"/>
              <a:ea typeface="Arial Narrow"/>
              <a:cs typeface="Arial Narrow"/>
              <a:sym typeface="Arial Narrow"/>
            </a:endParaRPr>
          </a:p>
        </p:txBody>
      </p:sp>
      <p:sp>
        <p:nvSpPr>
          <p:cNvPr id="2686" name="Google Shape;2686;p52"/>
          <p:cNvSpPr/>
          <p:nvPr/>
        </p:nvSpPr>
        <p:spPr>
          <a:xfrm>
            <a:off x="2287507" y="2611378"/>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del evento. Cáncer de mama. Medellín, a Periodo epidemiológico 1  2023. </a:t>
            </a:r>
            <a:endParaRPr sz="1100">
              <a:solidFill>
                <a:schemeClr val="dk1"/>
              </a:solidFill>
              <a:latin typeface="Arial Narrow"/>
              <a:ea typeface="Arial Narrow"/>
              <a:cs typeface="Arial Narrow"/>
              <a:sym typeface="Arial Narrow"/>
            </a:endParaRPr>
          </a:p>
        </p:txBody>
      </p:sp>
      <p:grpSp>
        <p:nvGrpSpPr>
          <p:cNvPr id="2687" name="Google Shape;2687;p52"/>
          <p:cNvGrpSpPr/>
          <p:nvPr/>
        </p:nvGrpSpPr>
        <p:grpSpPr>
          <a:xfrm>
            <a:off x="179214" y="4211960"/>
            <a:ext cx="1892650" cy="488476"/>
            <a:chOff x="2397524" y="3379972"/>
            <a:chExt cx="4508500" cy="904875"/>
          </a:xfrm>
        </p:grpSpPr>
        <p:pic>
          <p:nvPicPr>
            <p:cNvPr id="2688" name="Google Shape;2688;p52"/>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689" name="Google Shape;2689;p52"/>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19</a:t>
              </a:r>
              <a:endParaRPr sz="2000" b="1">
                <a:solidFill>
                  <a:schemeClr val="dk1"/>
                </a:solidFill>
                <a:latin typeface="Arial Narrow"/>
                <a:ea typeface="Arial Narrow"/>
                <a:cs typeface="Arial Narrow"/>
                <a:sym typeface="Arial Narrow"/>
              </a:endParaRPr>
            </a:p>
          </p:txBody>
        </p:sp>
      </p:grpSp>
      <p:sp>
        <p:nvSpPr>
          <p:cNvPr id="2690" name="Google Shape;2690;p52"/>
          <p:cNvSpPr/>
          <p:nvPr/>
        </p:nvSpPr>
        <p:spPr>
          <a:xfrm>
            <a:off x="2254887" y="4932040"/>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Cáncer de cuello por curso de vida. Medellín, a Periodo epidemiológico 1 acumulado de  2023. </a:t>
            </a:r>
            <a:endParaRPr sz="1100">
              <a:solidFill>
                <a:schemeClr val="dk1"/>
              </a:solidFill>
              <a:latin typeface="Arial Narrow"/>
              <a:ea typeface="Arial Narrow"/>
              <a:cs typeface="Arial Narrow"/>
              <a:sym typeface="Arial Narrow"/>
            </a:endParaRPr>
          </a:p>
        </p:txBody>
      </p:sp>
      <p:grpSp>
        <p:nvGrpSpPr>
          <p:cNvPr id="2691" name="Google Shape;2691;p52"/>
          <p:cNvGrpSpPr/>
          <p:nvPr/>
        </p:nvGrpSpPr>
        <p:grpSpPr>
          <a:xfrm>
            <a:off x="2448322" y="74775"/>
            <a:ext cx="3446504" cy="276999"/>
            <a:chOff x="2448322" y="74775"/>
            <a:chExt cx="3446504" cy="276999"/>
          </a:xfrm>
        </p:grpSpPr>
        <p:sp>
          <p:nvSpPr>
            <p:cNvPr id="2692" name="Google Shape;2692;p5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93" name="Google Shape;2693;p52"/>
            <p:cNvCxnSpPr>
              <a:stCxn id="269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694" name="Google Shape;2694;p5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695" name="Google Shape;2695;p52"/>
          <p:cNvSpPr/>
          <p:nvPr/>
        </p:nvSpPr>
        <p:spPr>
          <a:xfrm>
            <a:off x="0" y="549445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96" name="Google Shape;2696;p52"/>
          <p:cNvGrpSpPr/>
          <p:nvPr/>
        </p:nvGrpSpPr>
        <p:grpSpPr>
          <a:xfrm>
            <a:off x="277404" y="5621632"/>
            <a:ext cx="3446504" cy="276999"/>
            <a:chOff x="2448322" y="74775"/>
            <a:chExt cx="3446504" cy="276999"/>
          </a:xfrm>
        </p:grpSpPr>
        <p:sp>
          <p:nvSpPr>
            <p:cNvPr id="2697" name="Google Shape;2697;p5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98" name="Google Shape;2698;p52"/>
            <p:cNvCxnSpPr>
              <a:stCxn id="269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699" name="Google Shape;2699;p5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grpSp>
        <p:nvGrpSpPr>
          <p:cNvPr id="2700" name="Google Shape;2700;p52"/>
          <p:cNvGrpSpPr/>
          <p:nvPr/>
        </p:nvGrpSpPr>
        <p:grpSpPr>
          <a:xfrm>
            <a:off x="5114767" y="5635532"/>
            <a:ext cx="3478036" cy="276999"/>
            <a:chOff x="2448322" y="74775"/>
            <a:chExt cx="3478036" cy="276999"/>
          </a:xfrm>
        </p:grpSpPr>
        <p:sp>
          <p:nvSpPr>
            <p:cNvPr id="2701" name="Google Shape;2701;p5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702" name="Google Shape;2702;p52"/>
            <p:cNvCxnSpPr>
              <a:stCxn id="270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703" name="Google Shape;2703;p52"/>
            <p:cNvSpPr txBox="1"/>
            <p:nvPr/>
          </p:nvSpPr>
          <p:spPr>
            <a:xfrm>
              <a:off x="3334070"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2704" name="Google Shape;2704;p5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Pág..52 </a:t>
            </a:r>
            <a:endParaRPr sz="1050" b="1">
              <a:solidFill>
                <a:schemeClr val="dk1"/>
              </a:solidFill>
              <a:latin typeface="Arial Narrow"/>
              <a:ea typeface="Arial Narrow"/>
              <a:cs typeface="Arial Narrow"/>
              <a:sym typeface="Arial Narrow"/>
            </a:endParaRPr>
          </a:p>
        </p:txBody>
      </p:sp>
      <p:sp>
        <p:nvSpPr>
          <p:cNvPr id="2705" name="Google Shape;2705;p52"/>
          <p:cNvSpPr txBox="1">
            <a:spLocks noGrp="1"/>
          </p:cNvSpPr>
          <p:nvPr>
            <p:ph type="ctrTitle"/>
          </p:nvPr>
        </p:nvSpPr>
        <p:spPr>
          <a:xfrm>
            <a:off x="-29713" y="24402"/>
            <a:ext cx="2208885" cy="86177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500"/>
              <a:buFont typeface="Arial Narrow"/>
              <a:buNone/>
            </a:pPr>
            <a:r>
              <a:rPr lang="es-ES" sz="2500" b="1">
                <a:solidFill>
                  <a:srgbClr val="C00000"/>
                </a:solidFill>
                <a:latin typeface="Arial Narrow"/>
                <a:ea typeface="Arial Narrow"/>
                <a:cs typeface="Arial Narrow"/>
                <a:sym typeface="Arial Narrow"/>
              </a:rPr>
              <a:t>Cáncer de cuello uterino</a:t>
            </a:r>
            <a:endParaRPr sz="2500" b="1">
              <a:solidFill>
                <a:srgbClr val="C00000"/>
              </a:solidFill>
              <a:latin typeface="Arial Narrow"/>
              <a:ea typeface="Arial Narrow"/>
              <a:cs typeface="Arial Narrow"/>
              <a:sym typeface="Arial Narrow"/>
            </a:endParaRPr>
          </a:p>
        </p:txBody>
      </p:sp>
      <p:pic>
        <p:nvPicPr>
          <p:cNvPr id="2706" name="Google Shape;2706;p52"/>
          <p:cNvPicPr preferRelativeResize="0"/>
          <p:nvPr/>
        </p:nvPicPr>
        <p:blipFill rotWithShape="1">
          <a:blip r:embed="rId6">
            <a:alphaModFix/>
          </a:blip>
          <a:srcRect/>
          <a:stretch/>
        </p:blipFill>
        <p:spPr>
          <a:xfrm>
            <a:off x="870853" y="6044954"/>
            <a:ext cx="933450" cy="742950"/>
          </a:xfrm>
          <a:prstGeom prst="rect">
            <a:avLst/>
          </a:prstGeom>
          <a:noFill/>
          <a:ln>
            <a:noFill/>
          </a:ln>
        </p:spPr>
      </p:pic>
      <p:grpSp>
        <p:nvGrpSpPr>
          <p:cNvPr id="2707" name="Google Shape;2707;p52"/>
          <p:cNvGrpSpPr/>
          <p:nvPr/>
        </p:nvGrpSpPr>
        <p:grpSpPr>
          <a:xfrm>
            <a:off x="64540" y="6678129"/>
            <a:ext cx="2419405" cy="2355154"/>
            <a:chOff x="-103304" y="7072716"/>
            <a:chExt cx="1336174" cy="780861"/>
          </a:xfrm>
        </p:grpSpPr>
        <p:sp>
          <p:nvSpPr>
            <p:cNvPr id="2708" name="Google Shape;2708;p5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2709" name="Google Shape;2709;p52"/>
            <p:cNvSpPr/>
            <p:nvPr/>
          </p:nvSpPr>
          <p:spPr>
            <a:xfrm>
              <a:off x="-103304" y="7171405"/>
              <a:ext cx="1336174" cy="682172"/>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Régimen contributivo</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45,5% - 248 casos</a:t>
              </a:r>
              <a:endParaRPr/>
            </a:p>
            <a:p>
              <a:pPr marL="0" marR="0" lvl="0" indent="0" algn="ctr" rtl="0">
                <a:spcBef>
                  <a:spcPts val="0"/>
                </a:spcBef>
                <a:spcAft>
                  <a:spcPts val="0"/>
                </a:spcAft>
                <a:buNone/>
              </a:pPr>
              <a:endParaRPr sz="105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Régimen subsidiado</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50.8%  - 277 casos</a:t>
              </a:r>
              <a:endParaRPr/>
            </a:p>
            <a:p>
              <a:pPr marL="0" marR="0" lvl="0" indent="0" algn="ctr" rtl="0">
                <a:spcBef>
                  <a:spcPts val="0"/>
                </a:spcBef>
                <a:spcAft>
                  <a:spcPts val="0"/>
                </a:spcAft>
                <a:buNone/>
              </a:pPr>
              <a:endParaRPr sz="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No Asegurado</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3,7%  - 20 casos</a:t>
              </a:r>
              <a:endParaRPr/>
            </a:p>
          </p:txBody>
        </p:sp>
      </p:grpSp>
      <p:pic>
        <p:nvPicPr>
          <p:cNvPr id="2710" name="Google Shape;2710;p52"/>
          <p:cNvPicPr preferRelativeResize="0"/>
          <p:nvPr/>
        </p:nvPicPr>
        <p:blipFill rotWithShape="1">
          <a:blip r:embed="rId7">
            <a:alphaModFix/>
          </a:blip>
          <a:srcRect/>
          <a:stretch/>
        </p:blipFill>
        <p:spPr>
          <a:xfrm>
            <a:off x="3933340" y="6070438"/>
            <a:ext cx="942975" cy="771525"/>
          </a:xfrm>
          <a:prstGeom prst="rect">
            <a:avLst/>
          </a:prstGeom>
          <a:noFill/>
          <a:ln>
            <a:noFill/>
          </a:ln>
        </p:spPr>
      </p:pic>
      <p:grpSp>
        <p:nvGrpSpPr>
          <p:cNvPr id="2711" name="Google Shape;2711;p52"/>
          <p:cNvGrpSpPr/>
          <p:nvPr/>
        </p:nvGrpSpPr>
        <p:grpSpPr>
          <a:xfrm>
            <a:off x="3579524" y="6685184"/>
            <a:ext cx="1720560" cy="877901"/>
            <a:chOff x="-36884" y="7072716"/>
            <a:chExt cx="1305446" cy="877901"/>
          </a:xfrm>
        </p:grpSpPr>
        <p:sp>
          <p:nvSpPr>
            <p:cNvPr id="2712" name="Google Shape;2712;p5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2713" name="Google Shape;2713;p52"/>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97,8%</a:t>
              </a:r>
              <a:endParaRPr sz="1600" b="1">
                <a:solidFill>
                  <a:schemeClr val="dk1"/>
                </a:solidFill>
                <a:latin typeface="Arial Narrow"/>
                <a:ea typeface="Arial Narrow"/>
                <a:cs typeface="Arial Narrow"/>
                <a:sym typeface="Arial Narrow"/>
              </a:endParaRPr>
            </a:p>
          </p:txBody>
        </p:sp>
        <p:sp>
          <p:nvSpPr>
            <p:cNvPr id="2714" name="Google Shape;2714;p52"/>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533 casos</a:t>
              </a:r>
              <a:endParaRPr sz="1200" b="1">
                <a:solidFill>
                  <a:schemeClr val="dk1"/>
                </a:solidFill>
                <a:latin typeface="Arial Narrow"/>
                <a:ea typeface="Arial Narrow"/>
                <a:cs typeface="Arial Narrow"/>
                <a:sym typeface="Arial Narrow"/>
              </a:endParaRPr>
            </a:p>
          </p:txBody>
        </p:sp>
      </p:grpSp>
      <p:grpSp>
        <p:nvGrpSpPr>
          <p:cNvPr id="2715" name="Google Shape;2715;p52"/>
          <p:cNvGrpSpPr/>
          <p:nvPr/>
        </p:nvGrpSpPr>
        <p:grpSpPr>
          <a:xfrm>
            <a:off x="4063055" y="7789938"/>
            <a:ext cx="1370006" cy="897903"/>
            <a:chOff x="-210999" y="7045420"/>
            <a:chExt cx="1309847" cy="897903"/>
          </a:xfrm>
        </p:grpSpPr>
        <p:sp>
          <p:nvSpPr>
            <p:cNvPr id="2716" name="Google Shape;2716;p52"/>
            <p:cNvSpPr txBox="1"/>
            <p:nvPr/>
          </p:nvSpPr>
          <p:spPr>
            <a:xfrm>
              <a:off x="-210999" y="7045420"/>
              <a:ext cx="130984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Si</a:t>
              </a:r>
              <a:endParaRPr sz="1200" b="1" u="sng">
                <a:solidFill>
                  <a:schemeClr val="dk1"/>
                </a:solidFill>
                <a:latin typeface="Arial Narrow"/>
                <a:ea typeface="Arial Narrow"/>
                <a:cs typeface="Arial Narrow"/>
                <a:sym typeface="Arial Narrow"/>
              </a:endParaRPr>
            </a:p>
          </p:txBody>
        </p:sp>
        <p:sp>
          <p:nvSpPr>
            <p:cNvPr id="2717" name="Google Shape;2717;p52"/>
            <p:cNvSpPr/>
            <p:nvPr/>
          </p:nvSpPr>
          <p:spPr>
            <a:xfrm>
              <a:off x="31734" y="7322377"/>
              <a:ext cx="757307"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2,9%</a:t>
              </a:r>
              <a:endParaRPr sz="1600" b="1">
                <a:solidFill>
                  <a:schemeClr val="dk1"/>
                </a:solidFill>
                <a:latin typeface="Arial Narrow"/>
                <a:ea typeface="Arial Narrow"/>
                <a:cs typeface="Arial Narrow"/>
                <a:sym typeface="Arial Narrow"/>
              </a:endParaRPr>
            </a:p>
          </p:txBody>
        </p:sp>
        <p:sp>
          <p:nvSpPr>
            <p:cNvPr id="2718" name="Google Shape;2718;p52"/>
            <p:cNvSpPr txBox="1"/>
            <p:nvPr/>
          </p:nvSpPr>
          <p:spPr>
            <a:xfrm>
              <a:off x="-178731" y="766632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16 casos</a:t>
              </a:r>
              <a:endParaRPr sz="1200" b="1">
                <a:solidFill>
                  <a:schemeClr val="dk1"/>
                </a:solidFill>
                <a:latin typeface="Arial Narrow"/>
                <a:ea typeface="Arial Narrow"/>
                <a:cs typeface="Arial Narrow"/>
                <a:sym typeface="Arial Narrow"/>
              </a:endParaRPr>
            </a:p>
          </p:txBody>
        </p:sp>
      </p:grpSp>
      <p:pic>
        <p:nvPicPr>
          <p:cNvPr id="2719" name="Google Shape;2719;p52"/>
          <p:cNvPicPr preferRelativeResize="0"/>
          <p:nvPr/>
        </p:nvPicPr>
        <p:blipFill rotWithShape="1">
          <a:blip r:embed="rId8">
            <a:alphaModFix/>
          </a:blip>
          <a:srcRect/>
          <a:stretch/>
        </p:blipFill>
        <p:spPr>
          <a:xfrm>
            <a:off x="6712302" y="8695344"/>
            <a:ext cx="436191" cy="337944"/>
          </a:xfrm>
          <a:prstGeom prst="rect">
            <a:avLst/>
          </a:prstGeom>
          <a:noFill/>
          <a:ln>
            <a:noFill/>
          </a:ln>
        </p:spPr>
      </p:pic>
      <p:sp>
        <p:nvSpPr>
          <p:cNvPr id="2720" name="Google Shape;2720;p52"/>
          <p:cNvSpPr/>
          <p:nvPr/>
        </p:nvSpPr>
        <p:spPr>
          <a:xfrm>
            <a:off x="3867668" y="8152291"/>
            <a:ext cx="267694" cy="278834"/>
          </a:xfrm>
          <a:prstGeom prst="righ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721" name="Google Shape;2721;p52"/>
          <p:cNvGrpSpPr/>
          <p:nvPr/>
        </p:nvGrpSpPr>
        <p:grpSpPr>
          <a:xfrm>
            <a:off x="5084607" y="7794127"/>
            <a:ext cx="1382895" cy="897903"/>
            <a:chOff x="-210999" y="7045420"/>
            <a:chExt cx="1322170" cy="897903"/>
          </a:xfrm>
        </p:grpSpPr>
        <p:sp>
          <p:nvSpPr>
            <p:cNvPr id="2722" name="Google Shape;2722;p52"/>
            <p:cNvSpPr txBox="1"/>
            <p:nvPr/>
          </p:nvSpPr>
          <p:spPr>
            <a:xfrm>
              <a:off x="-210999" y="7045420"/>
              <a:ext cx="130984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No</a:t>
              </a:r>
              <a:endParaRPr sz="1200" b="1" u="sng">
                <a:solidFill>
                  <a:schemeClr val="dk1"/>
                </a:solidFill>
                <a:latin typeface="Arial Narrow"/>
                <a:ea typeface="Arial Narrow"/>
                <a:cs typeface="Arial Narrow"/>
                <a:sym typeface="Arial Narrow"/>
              </a:endParaRPr>
            </a:p>
          </p:txBody>
        </p:sp>
        <p:sp>
          <p:nvSpPr>
            <p:cNvPr id="2723" name="Google Shape;2723;p52"/>
            <p:cNvSpPr/>
            <p:nvPr/>
          </p:nvSpPr>
          <p:spPr>
            <a:xfrm>
              <a:off x="126898" y="7322377"/>
              <a:ext cx="757305"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97,1%</a:t>
              </a:r>
              <a:endParaRPr sz="1600" b="1">
                <a:solidFill>
                  <a:schemeClr val="dk1"/>
                </a:solidFill>
                <a:latin typeface="Arial Narrow"/>
                <a:ea typeface="Arial Narrow"/>
                <a:cs typeface="Arial Narrow"/>
                <a:sym typeface="Arial Narrow"/>
              </a:endParaRPr>
            </a:p>
          </p:txBody>
        </p:sp>
        <p:sp>
          <p:nvSpPr>
            <p:cNvPr id="2724" name="Google Shape;2724;p52"/>
            <p:cNvSpPr txBox="1"/>
            <p:nvPr/>
          </p:nvSpPr>
          <p:spPr>
            <a:xfrm>
              <a:off x="-118436" y="766632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529 casos</a:t>
              </a:r>
              <a:endParaRPr sz="1200" b="1">
                <a:solidFill>
                  <a:schemeClr val="dk1"/>
                </a:solidFill>
                <a:latin typeface="Arial Narrow"/>
                <a:ea typeface="Arial Narrow"/>
                <a:cs typeface="Arial Narrow"/>
                <a:sym typeface="Arial Narrow"/>
              </a:endParaRPr>
            </a:p>
          </p:txBody>
        </p:sp>
      </p:grpSp>
      <p:grpSp>
        <p:nvGrpSpPr>
          <p:cNvPr id="2725" name="Google Shape;2725;p52"/>
          <p:cNvGrpSpPr/>
          <p:nvPr/>
        </p:nvGrpSpPr>
        <p:grpSpPr>
          <a:xfrm>
            <a:off x="2409001" y="7747851"/>
            <a:ext cx="1726361" cy="1035381"/>
            <a:chOff x="-203156" y="7739209"/>
            <a:chExt cx="1726361" cy="1035381"/>
          </a:xfrm>
        </p:grpSpPr>
        <p:sp>
          <p:nvSpPr>
            <p:cNvPr id="2726" name="Google Shape;2726;p52"/>
            <p:cNvSpPr txBox="1"/>
            <p:nvPr/>
          </p:nvSpPr>
          <p:spPr>
            <a:xfrm>
              <a:off x="-203156" y="8497591"/>
              <a:ext cx="172636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Hospitalización </a:t>
              </a:r>
              <a:endParaRPr sz="1200" b="1" u="sng">
                <a:solidFill>
                  <a:schemeClr val="dk1"/>
                </a:solidFill>
                <a:latin typeface="Arial Narrow"/>
                <a:ea typeface="Arial Narrow"/>
                <a:cs typeface="Arial Narrow"/>
                <a:sym typeface="Arial Narrow"/>
              </a:endParaRPr>
            </a:p>
          </p:txBody>
        </p:sp>
        <p:pic>
          <p:nvPicPr>
            <p:cNvPr id="2727" name="Google Shape;2727;p52"/>
            <p:cNvPicPr preferRelativeResize="0"/>
            <p:nvPr/>
          </p:nvPicPr>
          <p:blipFill rotWithShape="1">
            <a:blip r:embed="rId9">
              <a:alphaModFix/>
            </a:blip>
            <a:srcRect/>
            <a:stretch/>
          </p:blipFill>
          <p:spPr>
            <a:xfrm>
              <a:off x="260450" y="7739209"/>
              <a:ext cx="720512" cy="740526"/>
            </a:xfrm>
            <a:prstGeom prst="rect">
              <a:avLst/>
            </a:prstGeom>
            <a:noFill/>
            <a:ln>
              <a:noFill/>
            </a:ln>
          </p:spPr>
        </p:pic>
      </p:grpSp>
      <p:pic>
        <p:nvPicPr>
          <p:cNvPr id="2728" name="Google Shape;2728;p52"/>
          <p:cNvPicPr preferRelativeResize="0"/>
          <p:nvPr/>
        </p:nvPicPr>
        <p:blipFill rotWithShape="1">
          <a:blip r:embed="rId10">
            <a:alphaModFix/>
          </a:blip>
          <a:srcRect/>
          <a:stretch/>
        </p:blipFill>
        <p:spPr>
          <a:xfrm>
            <a:off x="2592338" y="268300"/>
            <a:ext cx="4153768" cy="2318876"/>
          </a:xfrm>
          <a:prstGeom prst="rect">
            <a:avLst/>
          </a:prstGeom>
          <a:noFill/>
          <a:ln>
            <a:noFill/>
          </a:ln>
        </p:spPr>
      </p:pic>
      <p:pic>
        <p:nvPicPr>
          <p:cNvPr id="2729" name="Google Shape;2729;p52"/>
          <p:cNvPicPr preferRelativeResize="0"/>
          <p:nvPr/>
        </p:nvPicPr>
        <p:blipFill rotWithShape="1">
          <a:blip r:embed="rId11">
            <a:alphaModFix/>
          </a:blip>
          <a:srcRect/>
          <a:stretch/>
        </p:blipFill>
        <p:spPr>
          <a:xfrm>
            <a:off x="3024386" y="2953643"/>
            <a:ext cx="3657368" cy="219442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33"/>
        <p:cNvGrpSpPr/>
        <p:nvPr/>
      </p:nvGrpSpPr>
      <p:grpSpPr>
        <a:xfrm>
          <a:off x="0" y="0"/>
          <a:ext cx="0" cy="0"/>
          <a:chOff x="0" y="0"/>
          <a:chExt cx="0" cy="0"/>
        </a:xfrm>
      </p:grpSpPr>
      <p:sp>
        <p:nvSpPr>
          <p:cNvPr id="2734" name="Google Shape;2734;p53"/>
          <p:cNvSpPr/>
          <p:nvPr/>
        </p:nvSpPr>
        <p:spPr>
          <a:xfrm>
            <a:off x="0" y="9973"/>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735" name="Google Shape;2735;p53"/>
          <p:cNvGrpSpPr/>
          <p:nvPr/>
        </p:nvGrpSpPr>
        <p:grpSpPr>
          <a:xfrm>
            <a:off x="277404" y="137149"/>
            <a:ext cx="3446504" cy="276999"/>
            <a:chOff x="2448322" y="74775"/>
            <a:chExt cx="3446504" cy="276999"/>
          </a:xfrm>
        </p:grpSpPr>
        <p:sp>
          <p:nvSpPr>
            <p:cNvPr id="2736" name="Google Shape;2736;p5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737" name="Google Shape;2737;p53"/>
            <p:cNvCxnSpPr>
              <a:stCxn id="273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738" name="Google Shape;2738;p53"/>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sp>
        <p:nvSpPr>
          <p:cNvPr id="2739" name="Google Shape;2739;p53"/>
          <p:cNvSpPr/>
          <p:nvPr/>
        </p:nvSpPr>
        <p:spPr>
          <a:xfrm>
            <a:off x="0" y="2448936"/>
            <a:ext cx="7200900"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740" name="Google Shape;2740;p53"/>
          <p:cNvGrpSpPr/>
          <p:nvPr/>
        </p:nvGrpSpPr>
        <p:grpSpPr>
          <a:xfrm>
            <a:off x="277404" y="2510793"/>
            <a:ext cx="5047355" cy="276999"/>
            <a:chOff x="2448322" y="74775"/>
            <a:chExt cx="5047355" cy="276999"/>
          </a:xfrm>
        </p:grpSpPr>
        <p:sp>
          <p:nvSpPr>
            <p:cNvPr id="2741" name="Google Shape;2741;p5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742" name="Google Shape;2742;p53"/>
            <p:cNvCxnSpPr>
              <a:stCxn id="274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743" name="Google Shape;2743;p53"/>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diagnóstico clínico</a:t>
              </a:r>
              <a:endParaRPr sz="1200" b="1">
                <a:solidFill>
                  <a:schemeClr val="dk1"/>
                </a:solidFill>
                <a:latin typeface="Arial Narrow"/>
                <a:ea typeface="Arial Narrow"/>
                <a:cs typeface="Arial Narrow"/>
                <a:sym typeface="Arial Narrow"/>
              </a:endParaRPr>
            </a:p>
          </p:txBody>
        </p:sp>
      </p:grpSp>
      <p:sp>
        <p:nvSpPr>
          <p:cNvPr id="2744" name="Google Shape;2744;p5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53</a:t>
            </a:r>
            <a:endParaRPr sz="1050" b="1">
              <a:solidFill>
                <a:schemeClr val="dk1"/>
              </a:solidFill>
              <a:latin typeface="Arial Narrow"/>
              <a:ea typeface="Arial Narrow"/>
              <a:cs typeface="Arial Narrow"/>
              <a:sym typeface="Arial Narrow"/>
            </a:endParaRPr>
          </a:p>
        </p:txBody>
      </p:sp>
      <p:grpSp>
        <p:nvGrpSpPr>
          <p:cNvPr id="2745" name="Google Shape;2745;p53"/>
          <p:cNvGrpSpPr/>
          <p:nvPr/>
        </p:nvGrpSpPr>
        <p:grpSpPr>
          <a:xfrm>
            <a:off x="5040610" y="1565244"/>
            <a:ext cx="740068" cy="879924"/>
            <a:chOff x="5245046" y="1274868"/>
            <a:chExt cx="740068" cy="879924"/>
          </a:xfrm>
        </p:grpSpPr>
        <p:sp>
          <p:nvSpPr>
            <p:cNvPr id="2746" name="Google Shape;2746;p53"/>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1,3%</a:t>
              </a:r>
              <a:endParaRPr sz="1600" b="1">
                <a:solidFill>
                  <a:schemeClr val="dk1"/>
                </a:solidFill>
                <a:latin typeface="Arial Narrow"/>
                <a:ea typeface="Arial Narrow"/>
                <a:cs typeface="Arial Narrow"/>
                <a:sym typeface="Arial Narrow"/>
              </a:endParaRPr>
            </a:p>
          </p:txBody>
        </p:sp>
        <p:sp>
          <p:nvSpPr>
            <p:cNvPr id="2747" name="Google Shape;2747;p53"/>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sp>
          <p:nvSpPr>
            <p:cNvPr id="2748" name="Google Shape;2748;p53"/>
            <p:cNvSpPr/>
            <p:nvPr/>
          </p:nvSpPr>
          <p:spPr>
            <a:xfrm>
              <a:off x="5286277" y="187779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7 casos</a:t>
              </a:r>
              <a:endParaRPr sz="1200">
                <a:solidFill>
                  <a:schemeClr val="dk1"/>
                </a:solidFill>
                <a:latin typeface="Calibri"/>
                <a:ea typeface="Calibri"/>
                <a:cs typeface="Calibri"/>
                <a:sym typeface="Calibri"/>
              </a:endParaRPr>
            </a:p>
          </p:txBody>
        </p:sp>
      </p:grpSp>
      <p:grpSp>
        <p:nvGrpSpPr>
          <p:cNvPr id="2749" name="Google Shape;2749;p53"/>
          <p:cNvGrpSpPr/>
          <p:nvPr/>
        </p:nvGrpSpPr>
        <p:grpSpPr>
          <a:xfrm>
            <a:off x="3771762" y="1586337"/>
            <a:ext cx="1152880" cy="858831"/>
            <a:chOff x="3744466" y="1301912"/>
            <a:chExt cx="1152880" cy="858831"/>
          </a:xfrm>
        </p:grpSpPr>
        <p:sp>
          <p:nvSpPr>
            <p:cNvPr id="2750" name="Google Shape;2750;p53"/>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0,4%</a:t>
              </a:r>
              <a:endParaRPr sz="1600" b="1">
                <a:solidFill>
                  <a:schemeClr val="dk1"/>
                </a:solidFill>
                <a:latin typeface="Arial Narrow"/>
                <a:ea typeface="Arial Narrow"/>
                <a:cs typeface="Arial Narrow"/>
                <a:sym typeface="Arial Narrow"/>
              </a:endParaRPr>
            </a:p>
          </p:txBody>
        </p:sp>
        <p:sp>
          <p:nvSpPr>
            <p:cNvPr id="2751" name="Google Shape;2751;p53"/>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2752" name="Google Shape;2752;p53"/>
            <p:cNvSpPr/>
            <p:nvPr/>
          </p:nvSpPr>
          <p:spPr>
            <a:xfrm>
              <a:off x="3957784" y="1883744"/>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 caso</a:t>
              </a:r>
              <a:endParaRPr sz="1200">
                <a:solidFill>
                  <a:schemeClr val="dk1"/>
                </a:solidFill>
                <a:latin typeface="Calibri"/>
                <a:ea typeface="Calibri"/>
                <a:cs typeface="Calibri"/>
                <a:sym typeface="Calibri"/>
              </a:endParaRPr>
            </a:p>
          </p:txBody>
        </p:sp>
      </p:grpSp>
      <p:pic>
        <p:nvPicPr>
          <p:cNvPr id="2753" name="Google Shape;2753;p53"/>
          <p:cNvPicPr preferRelativeResize="0"/>
          <p:nvPr/>
        </p:nvPicPr>
        <p:blipFill rotWithShape="1">
          <a:blip r:embed="rId3">
            <a:alphaModFix/>
          </a:blip>
          <a:srcRect l="59057" t="8806" r="25145"/>
          <a:stretch/>
        </p:blipFill>
        <p:spPr>
          <a:xfrm>
            <a:off x="3985080" y="862364"/>
            <a:ext cx="750627" cy="775969"/>
          </a:xfrm>
          <a:prstGeom prst="rect">
            <a:avLst/>
          </a:prstGeom>
          <a:noFill/>
          <a:ln>
            <a:noFill/>
          </a:ln>
        </p:spPr>
      </p:pic>
      <p:pic>
        <p:nvPicPr>
          <p:cNvPr id="2754" name="Google Shape;2754;p53"/>
          <p:cNvPicPr preferRelativeResize="0"/>
          <p:nvPr/>
        </p:nvPicPr>
        <p:blipFill rotWithShape="1">
          <a:blip r:embed="rId3">
            <a:alphaModFix/>
          </a:blip>
          <a:srcRect l="86761"/>
          <a:stretch/>
        </p:blipFill>
        <p:spPr>
          <a:xfrm>
            <a:off x="5120323" y="870747"/>
            <a:ext cx="629046" cy="784558"/>
          </a:xfrm>
          <a:prstGeom prst="rect">
            <a:avLst/>
          </a:prstGeom>
          <a:noFill/>
          <a:ln>
            <a:noFill/>
          </a:ln>
        </p:spPr>
      </p:pic>
      <p:grpSp>
        <p:nvGrpSpPr>
          <p:cNvPr id="2755" name="Google Shape;2755;p53"/>
          <p:cNvGrpSpPr/>
          <p:nvPr/>
        </p:nvGrpSpPr>
        <p:grpSpPr>
          <a:xfrm>
            <a:off x="2653521" y="806833"/>
            <a:ext cx="874090" cy="1644841"/>
            <a:chOff x="2507826" y="2454167"/>
            <a:chExt cx="874090" cy="1644841"/>
          </a:xfrm>
        </p:grpSpPr>
        <p:sp>
          <p:nvSpPr>
            <p:cNvPr id="2756" name="Google Shape;2756;p53"/>
            <p:cNvSpPr/>
            <p:nvPr/>
          </p:nvSpPr>
          <p:spPr>
            <a:xfrm>
              <a:off x="2507826" y="3472120"/>
              <a:ext cx="87409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0,2%</a:t>
              </a:r>
              <a:endParaRPr sz="1600" b="1">
                <a:solidFill>
                  <a:schemeClr val="dk1"/>
                </a:solidFill>
                <a:latin typeface="Arial Narrow"/>
                <a:ea typeface="Arial Narrow"/>
                <a:cs typeface="Arial Narrow"/>
                <a:sym typeface="Arial Narrow"/>
              </a:endParaRPr>
            </a:p>
          </p:txBody>
        </p:sp>
        <p:pic>
          <p:nvPicPr>
            <p:cNvPr id="2757" name="Google Shape;2757;p53"/>
            <p:cNvPicPr preferRelativeResize="0"/>
            <p:nvPr/>
          </p:nvPicPr>
          <p:blipFill rotWithShape="1">
            <a:blip r:embed="rId4">
              <a:alphaModFix/>
            </a:blip>
            <a:srcRect/>
            <a:stretch/>
          </p:blipFill>
          <p:spPr>
            <a:xfrm>
              <a:off x="2702014" y="2454167"/>
              <a:ext cx="557405" cy="912116"/>
            </a:xfrm>
            <a:prstGeom prst="rect">
              <a:avLst/>
            </a:prstGeom>
            <a:noFill/>
            <a:ln>
              <a:noFill/>
            </a:ln>
          </p:spPr>
        </p:pic>
        <p:sp>
          <p:nvSpPr>
            <p:cNvPr id="2758" name="Google Shape;2758;p53"/>
            <p:cNvSpPr/>
            <p:nvPr/>
          </p:nvSpPr>
          <p:spPr>
            <a:xfrm>
              <a:off x="2558275" y="3203848"/>
              <a:ext cx="74090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2759" name="Google Shape;2759;p53"/>
            <p:cNvSpPr/>
            <p:nvPr/>
          </p:nvSpPr>
          <p:spPr>
            <a:xfrm>
              <a:off x="2648170" y="3822009"/>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grpSp>
        <p:nvGrpSpPr>
          <p:cNvPr id="2760" name="Google Shape;2760;p53"/>
          <p:cNvGrpSpPr/>
          <p:nvPr/>
        </p:nvGrpSpPr>
        <p:grpSpPr>
          <a:xfrm>
            <a:off x="1480736" y="1550008"/>
            <a:ext cx="874090" cy="895160"/>
            <a:chOff x="2507826" y="3203848"/>
            <a:chExt cx="874090" cy="895160"/>
          </a:xfrm>
        </p:grpSpPr>
        <p:sp>
          <p:nvSpPr>
            <p:cNvPr id="2761" name="Google Shape;2761;p53"/>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0,7%</a:t>
              </a:r>
              <a:endParaRPr sz="1600" b="1">
                <a:solidFill>
                  <a:schemeClr val="dk1"/>
                </a:solidFill>
                <a:latin typeface="Arial Narrow"/>
                <a:ea typeface="Arial Narrow"/>
                <a:cs typeface="Arial Narrow"/>
                <a:sym typeface="Arial Narrow"/>
              </a:endParaRPr>
            </a:p>
          </p:txBody>
        </p:sp>
        <p:sp>
          <p:nvSpPr>
            <p:cNvPr id="2762" name="Google Shape;2762;p53"/>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2763" name="Google Shape;2763;p53"/>
            <p:cNvSpPr/>
            <p:nvPr/>
          </p:nvSpPr>
          <p:spPr>
            <a:xfrm>
              <a:off x="2648170" y="3822009"/>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4 casos</a:t>
              </a:r>
              <a:endParaRPr sz="1200">
                <a:solidFill>
                  <a:schemeClr val="dk1"/>
                </a:solidFill>
                <a:latin typeface="Calibri"/>
                <a:ea typeface="Calibri"/>
                <a:cs typeface="Calibri"/>
                <a:sym typeface="Calibri"/>
              </a:endParaRPr>
            </a:p>
          </p:txBody>
        </p:sp>
      </p:grpSp>
      <p:pic>
        <p:nvPicPr>
          <p:cNvPr id="2764" name="Google Shape;2764;p53"/>
          <p:cNvPicPr preferRelativeResize="0"/>
          <p:nvPr/>
        </p:nvPicPr>
        <p:blipFill rotWithShape="1">
          <a:blip r:embed="rId5">
            <a:alphaModFix/>
          </a:blip>
          <a:srcRect/>
          <a:stretch/>
        </p:blipFill>
        <p:spPr>
          <a:xfrm>
            <a:off x="1480736" y="789075"/>
            <a:ext cx="705970" cy="815227"/>
          </a:xfrm>
          <a:prstGeom prst="rect">
            <a:avLst/>
          </a:prstGeom>
          <a:noFill/>
          <a:ln>
            <a:noFill/>
          </a:ln>
        </p:spPr>
      </p:pic>
      <p:sp>
        <p:nvSpPr>
          <p:cNvPr id="2765" name="Google Shape;2765;p53"/>
          <p:cNvSpPr/>
          <p:nvPr/>
        </p:nvSpPr>
        <p:spPr>
          <a:xfrm>
            <a:off x="2785197" y="5056892"/>
            <a:ext cx="43352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Grado histopatológico. Cáncer de cuello. Medellín, a Periodo epidemiológico 13 acumulado de  2019. </a:t>
            </a:r>
            <a:endParaRPr sz="1100">
              <a:solidFill>
                <a:schemeClr val="dk1"/>
              </a:solidFill>
              <a:latin typeface="Arial Narrow"/>
              <a:ea typeface="Arial Narrow"/>
              <a:cs typeface="Arial Narrow"/>
              <a:sym typeface="Arial Narrow"/>
            </a:endParaRPr>
          </a:p>
        </p:txBody>
      </p:sp>
      <p:grpSp>
        <p:nvGrpSpPr>
          <p:cNvPr id="2766" name="Google Shape;2766;p53"/>
          <p:cNvGrpSpPr/>
          <p:nvPr/>
        </p:nvGrpSpPr>
        <p:grpSpPr>
          <a:xfrm>
            <a:off x="688573" y="3407557"/>
            <a:ext cx="1646147" cy="1238542"/>
            <a:chOff x="447914" y="3152238"/>
            <a:chExt cx="1646147" cy="1238542"/>
          </a:xfrm>
        </p:grpSpPr>
        <p:grpSp>
          <p:nvGrpSpPr>
            <p:cNvPr id="2767" name="Google Shape;2767;p53"/>
            <p:cNvGrpSpPr/>
            <p:nvPr/>
          </p:nvGrpSpPr>
          <p:grpSpPr>
            <a:xfrm>
              <a:off x="447914" y="3152238"/>
              <a:ext cx="1531188" cy="1238542"/>
              <a:chOff x="238402" y="2987824"/>
              <a:chExt cx="1531188" cy="1238542"/>
            </a:xfrm>
          </p:grpSpPr>
          <p:pic>
            <p:nvPicPr>
              <p:cNvPr id="2768" name="Google Shape;2768;p53"/>
              <p:cNvPicPr preferRelativeResize="0"/>
              <p:nvPr/>
            </p:nvPicPr>
            <p:blipFill rotWithShape="1">
              <a:blip r:embed="rId6">
                <a:alphaModFix/>
              </a:blip>
              <a:srcRect/>
              <a:stretch/>
            </p:blipFill>
            <p:spPr>
              <a:xfrm>
                <a:off x="646430" y="2987824"/>
                <a:ext cx="704850" cy="971550"/>
              </a:xfrm>
              <a:prstGeom prst="rect">
                <a:avLst/>
              </a:prstGeom>
              <a:noFill/>
              <a:ln>
                <a:noFill/>
              </a:ln>
            </p:spPr>
          </p:pic>
          <p:sp>
            <p:nvSpPr>
              <p:cNvPr id="2769" name="Google Shape;2769;p53"/>
              <p:cNvSpPr/>
              <p:nvPr/>
            </p:nvSpPr>
            <p:spPr>
              <a:xfrm>
                <a:off x="238402" y="3949367"/>
                <a:ext cx="153118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Grado histopatológico</a:t>
                </a:r>
                <a:endParaRPr sz="1200" b="1" u="sng">
                  <a:solidFill>
                    <a:srgbClr val="000000"/>
                  </a:solidFill>
                  <a:latin typeface="Arial Narrow"/>
                  <a:ea typeface="Arial Narrow"/>
                  <a:cs typeface="Arial Narrow"/>
                  <a:sym typeface="Arial Narrow"/>
                </a:endParaRPr>
              </a:p>
            </p:txBody>
          </p:sp>
        </p:grpSp>
        <p:sp>
          <p:nvSpPr>
            <p:cNvPr id="2770" name="Google Shape;2770;p53"/>
            <p:cNvSpPr/>
            <p:nvPr/>
          </p:nvSpPr>
          <p:spPr>
            <a:xfrm>
              <a:off x="1650454" y="3564946"/>
              <a:ext cx="443607" cy="285915"/>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771" name="Google Shape;2771;p53"/>
          <p:cNvGrpSpPr/>
          <p:nvPr/>
        </p:nvGrpSpPr>
        <p:grpSpPr>
          <a:xfrm>
            <a:off x="754873" y="5809923"/>
            <a:ext cx="1515814" cy="1287276"/>
            <a:chOff x="770326" y="6645423"/>
            <a:chExt cx="1515814" cy="1287276"/>
          </a:xfrm>
        </p:grpSpPr>
        <p:grpSp>
          <p:nvGrpSpPr>
            <p:cNvPr id="2772" name="Google Shape;2772;p53"/>
            <p:cNvGrpSpPr/>
            <p:nvPr/>
          </p:nvGrpSpPr>
          <p:grpSpPr>
            <a:xfrm>
              <a:off x="770326" y="6645423"/>
              <a:ext cx="1336773" cy="1287276"/>
              <a:chOff x="4197544" y="2878171"/>
              <a:chExt cx="1336773" cy="1287276"/>
            </a:xfrm>
          </p:grpSpPr>
          <p:pic>
            <p:nvPicPr>
              <p:cNvPr id="2773" name="Google Shape;2773;p53"/>
              <p:cNvPicPr preferRelativeResize="0"/>
              <p:nvPr/>
            </p:nvPicPr>
            <p:blipFill rotWithShape="1">
              <a:blip r:embed="rId7">
                <a:alphaModFix/>
              </a:blip>
              <a:srcRect/>
              <a:stretch/>
            </p:blipFill>
            <p:spPr>
              <a:xfrm>
                <a:off x="4197544" y="2878171"/>
                <a:ext cx="1076325" cy="1047750"/>
              </a:xfrm>
              <a:prstGeom prst="rect">
                <a:avLst/>
              </a:prstGeom>
              <a:noFill/>
              <a:ln>
                <a:noFill/>
              </a:ln>
            </p:spPr>
          </p:pic>
          <p:sp>
            <p:nvSpPr>
              <p:cNvPr id="2774" name="Google Shape;2774;p53"/>
              <p:cNvSpPr/>
              <p:nvPr/>
            </p:nvSpPr>
            <p:spPr>
              <a:xfrm>
                <a:off x="4261212" y="3888448"/>
                <a:ext cx="12731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Resultado biopsia</a:t>
                </a:r>
                <a:endParaRPr sz="1200" b="1" u="sng">
                  <a:solidFill>
                    <a:srgbClr val="000000"/>
                  </a:solidFill>
                  <a:latin typeface="Arial Narrow"/>
                  <a:ea typeface="Arial Narrow"/>
                  <a:cs typeface="Arial Narrow"/>
                  <a:sym typeface="Arial Narrow"/>
                </a:endParaRPr>
              </a:p>
            </p:txBody>
          </p:sp>
        </p:grpSp>
        <p:sp>
          <p:nvSpPr>
            <p:cNvPr id="2775" name="Google Shape;2775;p53"/>
            <p:cNvSpPr/>
            <p:nvPr/>
          </p:nvSpPr>
          <p:spPr>
            <a:xfrm>
              <a:off x="1842533" y="7026340"/>
              <a:ext cx="443607" cy="285915"/>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776" name="Google Shape;2776;p53"/>
          <p:cNvSpPr/>
          <p:nvPr/>
        </p:nvSpPr>
        <p:spPr>
          <a:xfrm>
            <a:off x="2860896" y="7123940"/>
            <a:ext cx="43352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Resultado biopsia de exocervix. Cáncer de cuello. Medellín, a Periodo epidemiológico 01 de 2023. </a:t>
            </a:r>
            <a:endParaRPr sz="1100">
              <a:solidFill>
                <a:schemeClr val="dk1"/>
              </a:solidFill>
              <a:latin typeface="Arial Narrow"/>
              <a:ea typeface="Arial Narrow"/>
              <a:cs typeface="Arial Narrow"/>
              <a:sym typeface="Arial Narrow"/>
            </a:endParaRPr>
          </a:p>
        </p:txBody>
      </p:sp>
      <p:sp>
        <p:nvSpPr>
          <p:cNvPr id="2777" name="Google Shape;2777;p53"/>
          <p:cNvSpPr/>
          <p:nvPr/>
        </p:nvSpPr>
        <p:spPr>
          <a:xfrm>
            <a:off x="50" y="7596336"/>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grpSp>
        <p:nvGrpSpPr>
          <p:cNvPr id="2778" name="Google Shape;2778;p53"/>
          <p:cNvGrpSpPr/>
          <p:nvPr/>
        </p:nvGrpSpPr>
        <p:grpSpPr>
          <a:xfrm>
            <a:off x="192088" y="7661225"/>
            <a:ext cx="3446504" cy="276999"/>
            <a:chOff x="2448322" y="33831"/>
            <a:chExt cx="3446504" cy="276999"/>
          </a:xfrm>
        </p:grpSpPr>
        <p:sp>
          <p:nvSpPr>
            <p:cNvPr id="2779" name="Google Shape;2779;p53"/>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780" name="Google Shape;2780;p53"/>
            <p:cNvCxnSpPr>
              <a:stCxn id="2779"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2781" name="Google Shape;2781;p53"/>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2782" name="Google Shape;2782;p53"/>
          <p:cNvSpPr txBox="1"/>
          <p:nvPr/>
        </p:nvSpPr>
        <p:spPr>
          <a:xfrm>
            <a:off x="0" y="8015897"/>
            <a:ext cx="7172609" cy="110799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El cáncer de cuello uterino está afectando significativamente a apersonas jóvenes, ya que dos terceras partes de las mujeres notificadas con este tipo de cáncer están en edades comprendidas entre 18 y 45 años y llama la atención en que una de cada ocho mujeres (13 %) con cáncer de cuello uterino sean menores de 29 años, lo que amerita intensificar campañas de promoción y prevención en este grupo de edad acerca de conocer y mitigar los factores de riesgo así como la orientación a los servicios de salud para la realización de exámenes de tamizaje. El aumento del 46.9 % de casos con respecto al año anterior posiblemente se deba al aumento en la cobertura de las pruebas de tamizaje que realizan las instituciones prestadoras de servicios de salud.</a:t>
            </a:r>
            <a:endParaRPr/>
          </a:p>
        </p:txBody>
      </p:sp>
      <p:grpSp>
        <p:nvGrpSpPr>
          <p:cNvPr id="2783" name="Google Shape;2783;p53"/>
          <p:cNvGrpSpPr/>
          <p:nvPr/>
        </p:nvGrpSpPr>
        <p:grpSpPr>
          <a:xfrm>
            <a:off x="3913073" y="467544"/>
            <a:ext cx="1847617" cy="436842"/>
            <a:chOff x="3060727" y="484500"/>
            <a:chExt cx="2369636" cy="436842"/>
          </a:xfrm>
        </p:grpSpPr>
        <p:sp>
          <p:nvSpPr>
            <p:cNvPr id="2784" name="Google Shape;2784;p53"/>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85" name="Google Shape;2785;p53"/>
            <p:cNvSpPr txBox="1"/>
            <p:nvPr/>
          </p:nvSpPr>
          <p:spPr>
            <a:xfrm>
              <a:off x="3600450" y="484500"/>
              <a:ext cx="147712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Etnia</a:t>
              </a:r>
              <a:endParaRPr sz="1600" b="1">
                <a:solidFill>
                  <a:schemeClr val="dk1"/>
                </a:solidFill>
                <a:latin typeface="Arial Narrow"/>
                <a:ea typeface="Arial Narrow"/>
                <a:cs typeface="Arial Narrow"/>
                <a:sym typeface="Arial Narrow"/>
              </a:endParaRPr>
            </a:p>
          </p:txBody>
        </p:sp>
      </p:grpSp>
      <p:grpSp>
        <p:nvGrpSpPr>
          <p:cNvPr id="2786" name="Google Shape;2786;p53"/>
          <p:cNvGrpSpPr/>
          <p:nvPr/>
        </p:nvGrpSpPr>
        <p:grpSpPr>
          <a:xfrm>
            <a:off x="1552841" y="467544"/>
            <a:ext cx="1852274" cy="436842"/>
            <a:chOff x="3054754" y="484500"/>
            <a:chExt cx="2375609" cy="436842"/>
          </a:xfrm>
        </p:grpSpPr>
        <p:sp>
          <p:nvSpPr>
            <p:cNvPr id="2787" name="Google Shape;2787;p53"/>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88" name="Google Shape;2788;p53"/>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sz="1400" b="1">
                <a:solidFill>
                  <a:schemeClr val="dk1"/>
                </a:solidFill>
                <a:latin typeface="Arial Narrow"/>
                <a:ea typeface="Arial Narrow"/>
                <a:cs typeface="Arial Narrow"/>
                <a:sym typeface="Arial Narrow"/>
              </a:endParaRPr>
            </a:p>
          </p:txBody>
        </p:sp>
      </p:grpSp>
      <p:pic>
        <p:nvPicPr>
          <p:cNvPr id="2789" name="Google Shape;2789;p53"/>
          <p:cNvPicPr preferRelativeResize="0"/>
          <p:nvPr/>
        </p:nvPicPr>
        <p:blipFill rotWithShape="1">
          <a:blip r:embed="rId8">
            <a:alphaModFix/>
          </a:blip>
          <a:srcRect/>
          <a:stretch/>
        </p:blipFill>
        <p:spPr>
          <a:xfrm>
            <a:off x="3024386" y="3059832"/>
            <a:ext cx="3344620" cy="2008628"/>
          </a:xfrm>
          <a:prstGeom prst="rect">
            <a:avLst/>
          </a:prstGeom>
          <a:noFill/>
          <a:ln>
            <a:noFill/>
          </a:ln>
        </p:spPr>
      </p:pic>
      <p:pic>
        <p:nvPicPr>
          <p:cNvPr id="2790" name="Google Shape;2790;p53"/>
          <p:cNvPicPr preferRelativeResize="0"/>
          <p:nvPr/>
        </p:nvPicPr>
        <p:blipFill rotWithShape="1">
          <a:blip r:embed="rId9">
            <a:alphaModFix/>
          </a:blip>
          <a:srcRect/>
          <a:stretch/>
        </p:blipFill>
        <p:spPr>
          <a:xfrm>
            <a:off x="3024386" y="5406774"/>
            <a:ext cx="3233093" cy="191658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795"/>
        <p:cNvGrpSpPr/>
        <p:nvPr/>
      </p:nvGrpSpPr>
      <p:grpSpPr>
        <a:xfrm>
          <a:off x="0" y="0"/>
          <a:ext cx="0" cy="0"/>
          <a:chOff x="0" y="0"/>
          <a:chExt cx="0" cy="0"/>
        </a:xfrm>
      </p:grpSpPr>
      <p:sp>
        <p:nvSpPr>
          <p:cNvPr id="2796" name="Google Shape;2796;p5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54</a:t>
            </a:r>
            <a:endParaRPr sz="1050" b="1">
              <a:solidFill>
                <a:schemeClr val="dk1"/>
              </a:solidFill>
              <a:latin typeface="Arial Narrow"/>
              <a:ea typeface="Arial Narrow"/>
              <a:cs typeface="Arial Narrow"/>
              <a:sym typeface="Arial Narrow"/>
            </a:endParaRPr>
          </a:p>
        </p:txBody>
      </p:sp>
      <p:pic>
        <p:nvPicPr>
          <p:cNvPr id="2797" name="Google Shape;2797;p54"/>
          <p:cNvPicPr preferRelativeResize="0"/>
          <p:nvPr/>
        </p:nvPicPr>
        <p:blipFill rotWithShape="1">
          <a:blip r:embed="rId3">
            <a:alphaModFix/>
          </a:blip>
          <a:srcRect/>
          <a:stretch/>
        </p:blipFill>
        <p:spPr>
          <a:xfrm>
            <a:off x="6712302" y="8695344"/>
            <a:ext cx="436191" cy="337944"/>
          </a:xfrm>
          <a:prstGeom prst="rect">
            <a:avLst/>
          </a:prstGeom>
          <a:noFill/>
          <a:ln>
            <a:noFill/>
          </a:ln>
        </p:spPr>
      </p:pic>
      <p:pic>
        <p:nvPicPr>
          <p:cNvPr id="2798" name="Google Shape;2798;p54"/>
          <p:cNvPicPr preferRelativeResize="0"/>
          <p:nvPr/>
        </p:nvPicPr>
        <p:blipFill rotWithShape="1">
          <a:blip r:embed="rId4">
            <a:alphaModFix/>
          </a:blip>
          <a:srcRect l="-2" r="40938"/>
          <a:stretch/>
        </p:blipFill>
        <p:spPr>
          <a:xfrm>
            <a:off x="0" y="2275443"/>
            <a:ext cx="7200900" cy="6880924"/>
          </a:xfrm>
          <a:prstGeom prst="rect">
            <a:avLst/>
          </a:prstGeom>
          <a:noFill/>
          <a:ln>
            <a:noFill/>
          </a:ln>
        </p:spPr>
      </p:pic>
      <p:grpSp>
        <p:nvGrpSpPr>
          <p:cNvPr id="2799" name="Google Shape;2799;p54"/>
          <p:cNvGrpSpPr/>
          <p:nvPr/>
        </p:nvGrpSpPr>
        <p:grpSpPr>
          <a:xfrm>
            <a:off x="1728242" y="2275443"/>
            <a:ext cx="5305921" cy="6880924"/>
            <a:chOff x="7461810" y="-36659"/>
            <a:chExt cx="4447883" cy="6903934"/>
          </a:xfrm>
        </p:grpSpPr>
        <p:sp>
          <p:nvSpPr>
            <p:cNvPr id="2800" name="Google Shape;2800;p54"/>
            <p:cNvSpPr/>
            <p:nvPr/>
          </p:nvSpPr>
          <p:spPr>
            <a:xfrm>
              <a:off x="7461810" y="-27296"/>
              <a:ext cx="4315226" cy="6894571"/>
            </a:xfrm>
            <a:custGeom>
              <a:avLst/>
              <a:gdLst/>
              <a:ahLst/>
              <a:cxnLst/>
              <a:rect l="l" t="t" r="r" b="b"/>
              <a:pathLst>
                <a:path w="4315226" h="6894571" extrusionOk="0">
                  <a:moveTo>
                    <a:pt x="614150" y="0"/>
                  </a:moveTo>
                  <a:lnTo>
                    <a:pt x="4315226" y="27295"/>
                  </a:lnTo>
                  <a:lnTo>
                    <a:pt x="3673781" y="6894571"/>
                  </a:lnTo>
                  <a:lnTo>
                    <a:pt x="0" y="6894571"/>
                  </a:lnTo>
                  <a:lnTo>
                    <a:pt x="614150" y="0"/>
                  </a:lnTo>
                  <a:close/>
                </a:path>
              </a:pathLst>
            </a:custGeom>
            <a:solidFill>
              <a:srgbClr val="0099CC">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801" name="Google Shape;2801;p54"/>
            <p:cNvCxnSpPr/>
            <p:nvPr/>
          </p:nvCxnSpPr>
          <p:spPr>
            <a:xfrm flipH="1">
              <a:off x="11280577" y="-36659"/>
              <a:ext cx="629116" cy="6890287"/>
            </a:xfrm>
            <a:prstGeom prst="straightConnector1">
              <a:avLst/>
            </a:prstGeom>
            <a:noFill/>
            <a:ln w="38100" cap="flat" cmpd="sng">
              <a:solidFill>
                <a:schemeClr val="lt1"/>
              </a:solidFill>
              <a:prstDash val="solid"/>
              <a:round/>
              <a:headEnd type="none" w="sm" len="sm"/>
              <a:tailEnd type="none" w="sm" len="sm"/>
            </a:ln>
          </p:spPr>
        </p:cxnSp>
      </p:grpSp>
      <p:sp>
        <p:nvSpPr>
          <p:cNvPr id="2802" name="Google Shape;2802;p54"/>
          <p:cNvSpPr txBox="1"/>
          <p:nvPr/>
        </p:nvSpPr>
        <p:spPr>
          <a:xfrm>
            <a:off x="2520329" y="4572000"/>
            <a:ext cx="3649025" cy="33992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i="1">
                <a:solidFill>
                  <a:schemeClr val="lt1"/>
                </a:solidFill>
                <a:latin typeface="Libre Franklin Black"/>
                <a:ea typeface="Libre Franklin Black"/>
                <a:cs typeface="Libre Franklin Black"/>
                <a:sym typeface="Libre Franklin Black"/>
              </a:rPr>
              <a:t>Gracias</a:t>
            </a:r>
            <a:endParaRPr/>
          </a:p>
          <a:p>
            <a:pPr marL="0" marR="0" lvl="0" indent="0" algn="ctr" rtl="0">
              <a:spcBef>
                <a:spcPts val="0"/>
              </a:spcBef>
              <a:spcAft>
                <a:spcPts val="0"/>
              </a:spcAft>
              <a:buNone/>
            </a:pPr>
            <a:r>
              <a:rPr lang="es-ES" sz="3600" i="1">
                <a:solidFill>
                  <a:schemeClr val="lt1"/>
                </a:solidFill>
                <a:latin typeface="Libre Franklin Black"/>
                <a:ea typeface="Libre Franklin Black"/>
                <a:cs typeface="Libre Franklin Black"/>
                <a:sym typeface="Libre Franklin Black"/>
              </a:rPr>
              <a:t>Equipo de Vigilancia epidemiológica y Sistemas de información</a:t>
            </a:r>
            <a:endParaRPr sz="5400" i="1">
              <a:solidFill>
                <a:schemeClr val="lt1"/>
              </a:solidFill>
              <a:latin typeface="Libre Franklin Black"/>
              <a:ea typeface="Libre Franklin Black"/>
              <a:cs typeface="Libre Franklin Black"/>
              <a:sym typeface="Libre Franklin Black"/>
            </a:endParaRPr>
          </a:p>
        </p:txBody>
      </p:sp>
      <p:sp>
        <p:nvSpPr>
          <p:cNvPr id="2803" name="Google Shape;2803;p54"/>
          <p:cNvSpPr txBox="1"/>
          <p:nvPr/>
        </p:nvSpPr>
        <p:spPr>
          <a:xfrm>
            <a:off x="2502805" y="6876256"/>
            <a:ext cx="3598545" cy="4514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9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nvGrpSpPr>
          <p:cNvPr id="2804" name="Google Shape;2804;p54"/>
          <p:cNvGrpSpPr/>
          <p:nvPr/>
        </p:nvGrpSpPr>
        <p:grpSpPr>
          <a:xfrm>
            <a:off x="0" y="14519"/>
            <a:ext cx="4536554" cy="1605153"/>
            <a:chOff x="0" y="14519"/>
            <a:chExt cx="4536554" cy="1605153"/>
          </a:xfrm>
        </p:grpSpPr>
        <p:sp>
          <p:nvSpPr>
            <p:cNvPr id="2805" name="Google Shape;2805;p54"/>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806" name="Google Shape;2806;p54"/>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807" name="Google Shape;2807;p54"/>
          <p:cNvSpPr txBox="1"/>
          <p:nvPr/>
        </p:nvSpPr>
        <p:spPr>
          <a:xfrm>
            <a:off x="576114" y="1684583"/>
            <a:ext cx="3816424"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Periodo epidemiológico 01 de 2023 - Reporte Semanas 01 a 04 (Hasta Enero 28 de 2023)</a:t>
            </a:r>
            <a:endParaRPr sz="1200">
              <a:solidFill>
                <a:schemeClr val="dk1"/>
              </a:solidFill>
              <a:latin typeface="Times New Roman"/>
              <a:ea typeface="Times New Roman"/>
              <a:cs typeface="Times New Roman"/>
              <a:sym typeface="Times New Roman"/>
            </a:endParaRPr>
          </a:p>
        </p:txBody>
      </p:sp>
      <p:pic>
        <p:nvPicPr>
          <p:cNvPr id="2808" name="Google Shape;2808;p54"/>
          <p:cNvPicPr preferRelativeResize="0"/>
          <p:nvPr/>
        </p:nvPicPr>
        <p:blipFill rotWithShape="1">
          <a:blip r:embed="rId5">
            <a:alphaModFix/>
          </a:blip>
          <a:srcRect/>
          <a:stretch/>
        </p:blipFill>
        <p:spPr>
          <a:xfrm>
            <a:off x="4449340" y="275325"/>
            <a:ext cx="2463478" cy="186074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6"/>
          <p:cNvSpPr/>
          <p:nvPr/>
        </p:nvSpPr>
        <p:spPr>
          <a:xfrm>
            <a:off x="0" y="1808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19" name="Google Shape;219;p6"/>
          <p:cNvGrpSpPr/>
          <p:nvPr/>
        </p:nvGrpSpPr>
        <p:grpSpPr>
          <a:xfrm>
            <a:off x="277404" y="131608"/>
            <a:ext cx="3446504" cy="276999"/>
            <a:chOff x="2448322" y="74775"/>
            <a:chExt cx="3446504" cy="276999"/>
          </a:xfrm>
        </p:grpSpPr>
        <p:sp>
          <p:nvSpPr>
            <p:cNvPr id="220" name="Google Shape;220;p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21" name="Google Shape;221;p6"/>
            <p:cNvCxnSpPr>
              <a:stCxn id="22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22" name="Google Shape;222;p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Análisis de resistencia</a:t>
              </a:r>
              <a:endParaRPr sz="1200" b="1">
                <a:solidFill>
                  <a:schemeClr val="dk1"/>
                </a:solidFill>
                <a:latin typeface="Arial Narrow"/>
                <a:ea typeface="Arial Narrow"/>
                <a:cs typeface="Arial Narrow"/>
                <a:sym typeface="Arial Narrow"/>
              </a:endParaRPr>
            </a:p>
          </p:txBody>
        </p:sp>
      </p:grpSp>
      <p:grpSp>
        <p:nvGrpSpPr>
          <p:cNvPr id="223" name="Google Shape;223;p6"/>
          <p:cNvGrpSpPr/>
          <p:nvPr/>
        </p:nvGrpSpPr>
        <p:grpSpPr>
          <a:xfrm>
            <a:off x="627150" y="645427"/>
            <a:ext cx="1698105" cy="1972170"/>
            <a:chOff x="5222211" y="5004048"/>
            <a:chExt cx="1698105" cy="1972170"/>
          </a:xfrm>
        </p:grpSpPr>
        <p:pic>
          <p:nvPicPr>
            <p:cNvPr id="224" name="Google Shape;224;p6"/>
            <p:cNvPicPr preferRelativeResize="0"/>
            <p:nvPr/>
          </p:nvPicPr>
          <p:blipFill rotWithShape="1">
            <a:blip r:embed="rId3">
              <a:alphaModFix/>
            </a:blip>
            <a:srcRect/>
            <a:stretch/>
          </p:blipFill>
          <p:spPr>
            <a:xfrm>
              <a:off x="5222211" y="5004048"/>
              <a:ext cx="1698105" cy="1107232"/>
            </a:xfrm>
            <a:prstGeom prst="rect">
              <a:avLst/>
            </a:prstGeom>
            <a:noFill/>
            <a:ln>
              <a:noFill/>
            </a:ln>
          </p:spPr>
        </p:pic>
        <p:sp>
          <p:nvSpPr>
            <p:cNvPr id="225" name="Google Shape;225;p6"/>
            <p:cNvSpPr txBox="1"/>
            <p:nvPr/>
          </p:nvSpPr>
          <p:spPr>
            <a:xfrm>
              <a:off x="5437921" y="6063050"/>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Resistencia</a:t>
              </a:r>
              <a:endParaRPr/>
            </a:p>
          </p:txBody>
        </p:sp>
        <p:sp>
          <p:nvSpPr>
            <p:cNvPr id="226" name="Google Shape;226;p6"/>
            <p:cNvSpPr/>
            <p:nvPr/>
          </p:nvSpPr>
          <p:spPr>
            <a:xfrm>
              <a:off x="5701229" y="6368312"/>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3,4%</a:t>
              </a:r>
              <a:endParaRPr sz="1600" b="1">
                <a:solidFill>
                  <a:schemeClr val="dk1"/>
                </a:solidFill>
                <a:latin typeface="Arial Narrow"/>
                <a:ea typeface="Arial Narrow"/>
                <a:cs typeface="Arial Narrow"/>
                <a:sym typeface="Arial Narrow"/>
              </a:endParaRPr>
            </a:p>
          </p:txBody>
        </p:sp>
        <p:sp>
          <p:nvSpPr>
            <p:cNvPr id="227" name="Google Shape;227;p6"/>
            <p:cNvSpPr txBox="1"/>
            <p:nvPr/>
          </p:nvSpPr>
          <p:spPr>
            <a:xfrm>
              <a:off x="5485630" y="6699219"/>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7 casos</a:t>
              </a:r>
              <a:endParaRPr sz="1200" b="1">
                <a:solidFill>
                  <a:schemeClr val="dk1"/>
                </a:solidFill>
                <a:latin typeface="Arial Narrow"/>
                <a:ea typeface="Arial Narrow"/>
                <a:cs typeface="Arial Narrow"/>
                <a:sym typeface="Arial Narrow"/>
              </a:endParaRPr>
            </a:p>
          </p:txBody>
        </p:sp>
      </p:grpSp>
      <p:cxnSp>
        <p:nvCxnSpPr>
          <p:cNvPr id="228" name="Google Shape;228;p6"/>
          <p:cNvCxnSpPr>
            <a:stCxn id="226" idx="3"/>
          </p:cNvCxnSpPr>
          <p:nvPr/>
        </p:nvCxnSpPr>
        <p:spPr>
          <a:xfrm>
            <a:off x="1846236" y="2189711"/>
            <a:ext cx="273900" cy="1580100"/>
          </a:xfrm>
          <a:prstGeom prst="bentConnector2">
            <a:avLst/>
          </a:prstGeom>
          <a:noFill/>
          <a:ln w="9525" cap="flat" cmpd="sng">
            <a:solidFill>
              <a:srgbClr val="002060"/>
            </a:solidFill>
            <a:prstDash val="solid"/>
            <a:round/>
            <a:headEnd type="none" w="sm" len="sm"/>
            <a:tailEnd type="stealth" w="med" len="med"/>
          </a:ln>
        </p:spPr>
      </p:cxnSp>
      <p:cxnSp>
        <p:nvCxnSpPr>
          <p:cNvPr id="229" name="Google Shape;229;p6"/>
          <p:cNvCxnSpPr>
            <a:stCxn id="226" idx="1"/>
            <a:endCxn id="230" idx="0"/>
          </p:cNvCxnSpPr>
          <p:nvPr/>
        </p:nvCxnSpPr>
        <p:spPr>
          <a:xfrm flipH="1">
            <a:off x="900968" y="2189711"/>
            <a:ext cx="205200" cy="777600"/>
          </a:xfrm>
          <a:prstGeom prst="bentConnector2">
            <a:avLst/>
          </a:prstGeom>
          <a:noFill/>
          <a:ln w="9525" cap="flat" cmpd="sng">
            <a:solidFill>
              <a:srgbClr val="002060"/>
            </a:solidFill>
            <a:prstDash val="solid"/>
            <a:round/>
            <a:headEnd type="none" w="sm" len="sm"/>
            <a:tailEnd type="stealth" w="med" len="med"/>
          </a:ln>
        </p:spPr>
      </p:cxnSp>
      <p:sp>
        <p:nvSpPr>
          <p:cNvPr id="230" name="Google Shape;230;p6"/>
          <p:cNvSpPr/>
          <p:nvPr/>
        </p:nvSpPr>
        <p:spPr>
          <a:xfrm>
            <a:off x="142691" y="2967450"/>
            <a:ext cx="1516721" cy="586251"/>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Casos Nuevos </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 Casos </a:t>
            </a:r>
            <a:endParaRPr sz="1400" b="1">
              <a:solidFill>
                <a:schemeClr val="dk1"/>
              </a:solidFill>
              <a:latin typeface="Arial Narrow"/>
              <a:ea typeface="Arial Narrow"/>
              <a:cs typeface="Arial Narrow"/>
              <a:sym typeface="Arial Narrow"/>
            </a:endParaRPr>
          </a:p>
        </p:txBody>
      </p:sp>
      <p:sp>
        <p:nvSpPr>
          <p:cNvPr id="231" name="Google Shape;231;p6"/>
          <p:cNvSpPr/>
          <p:nvPr/>
        </p:nvSpPr>
        <p:spPr>
          <a:xfrm>
            <a:off x="1003609" y="3769725"/>
            <a:ext cx="1516721" cy="586251"/>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Previamente tratados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6 Casos </a:t>
            </a:r>
            <a:endParaRPr sz="1400" b="1">
              <a:solidFill>
                <a:schemeClr val="dk1"/>
              </a:solidFill>
              <a:latin typeface="Arial Narrow"/>
              <a:ea typeface="Arial Narrow"/>
              <a:cs typeface="Arial Narrow"/>
              <a:sym typeface="Arial Narrow"/>
            </a:endParaRPr>
          </a:p>
        </p:txBody>
      </p:sp>
      <p:sp>
        <p:nvSpPr>
          <p:cNvPr id="232" name="Google Shape;232;p6"/>
          <p:cNvSpPr txBox="1"/>
          <p:nvPr/>
        </p:nvSpPr>
        <p:spPr>
          <a:xfrm>
            <a:off x="6479819" y="101400"/>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6</a:t>
            </a:r>
            <a:endParaRPr sz="1050" b="1">
              <a:solidFill>
                <a:schemeClr val="dk1"/>
              </a:solidFill>
              <a:latin typeface="Arial Narrow"/>
              <a:ea typeface="Arial Narrow"/>
              <a:cs typeface="Arial Narrow"/>
              <a:sym typeface="Arial Narrow"/>
            </a:endParaRPr>
          </a:p>
        </p:txBody>
      </p:sp>
      <p:sp>
        <p:nvSpPr>
          <p:cNvPr id="233" name="Google Shape;233;p6"/>
          <p:cNvSpPr/>
          <p:nvPr/>
        </p:nvSpPr>
        <p:spPr>
          <a:xfrm>
            <a:off x="0" y="4878112"/>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234" name="Google Shape;234;p6"/>
          <p:cNvGrpSpPr/>
          <p:nvPr/>
        </p:nvGrpSpPr>
        <p:grpSpPr>
          <a:xfrm>
            <a:off x="277404" y="4991640"/>
            <a:ext cx="3446504" cy="276999"/>
            <a:chOff x="2448322" y="74775"/>
            <a:chExt cx="3446504" cy="276999"/>
          </a:xfrm>
        </p:grpSpPr>
        <p:sp>
          <p:nvSpPr>
            <p:cNvPr id="235" name="Google Shape;235;p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36" name="Google Shape;236;p6"/>
            <p:cNvCxnSpPr>
              <a:stCxn id="23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37" name="Google Shape;237;p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238" name="Google Shape;238;p6"/>
          <p:cNvSpPr txBox="1"/>
          <p:nvPr/>
        </p:nvSpPr>
        <p:spPr>
          <a:xfrm>
            <a:off x="143378" y="5508104"/>
            <a:ext cx="6914143" cy="18158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400" dirty="0">
                <a:solidFill>
                  <a:schemeClr val="dk1"/>
                </a:solidFill>
                <a:latin typeface="Arial Narrow"/>
                <a:ea typeface="Arial Narrow"/>
                <a:cs typeface="Arial Narrow"/>
                <a:sym typeface="Arial Narrow"/>
              </a:rPr>
              <a:t>Un aumento en la notificación de casos de tuberculosis con respecto al mismo período del año anterior (30,3) y una tasa total 7.9 casos por 100.000 habitantes En promedio se notifican 513 casos de tuberculosis semanalmente..</a:t>
            </a:r>
            <a:endParaRPr sz="14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400" dirty="0">
                <a:solidFill>
                  <a:schemeClr val="dk1"/>
                </a:solidFill>
                <a:latin typeface="Arial Narrow"/>
                <a:ea typeface="Arial Narrow"/>
                <a:cs typeface="Arial Narrow"/>
                <a:sym typeface="Arial Narrow"/>
              </a:rPr>
              <a:t>De las personas con tuberculosis, el 22.1% son mayores de 65 años y con las mayores tasas de incidencia, superando la tasa total. La población migrante aportó 4 casos del total de los casos notificados con mayor frecuencia en población procedente de Venezuela</a:t>
            </a:r>
            <a:endParaRPr dirty="0"/>
          </a:p>
          <a:p>
            <a:pPr marL="0" marR="0" lvl="0" indent="0" algn="just" rtl="0">
              <a:spcBef>
                <a:spcPts val="0"/>
              </a:spcBef>
              <a:spcAft>
                <a:spcPts val="0"/>
              </a:spcAft>
              <a:buNone/>
            </a:pPr>
            <a:endParaRPr sz="14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400" dirty="0">
                <a:solidFill>
                  <a:schemeClr val="dk1"/>
                </a:solidFill>
                <a:latin typeface="Arial Narrow"/>
                <a:ea typeface="Arial Narrow"/>
                <a:cs typeface="Arial Narrow"/>
                <a:sym typeface="Arial Narrow"/>
              </a:rPr>
              <a:t>.</a:t>
            </a:r>
            <a:endParaRPr sz="1400" dirty="0">
              <a:solidFill>
                <a:schemeClr val="dk1"/>
              </a:solidFill>
              <a:latin typeface="Arial Narrow"/>
              <a:ea typeface="Arial Narrow"/>
              <a:cs typeface="Arial Narrow"/>
              <a:sym typeface="Arial Narrow"/>
            </a:endParaRPr>
          </a:p>
        </p:txBody>
      </p:sp>
      <p:sp>
        <p:nvSpPr>
          <p:cNvPr id="239" name="Google Shape;239;p6"/>
          <p:cNvSpPr/>
          <p:nvPr/>
        </p:nvSpPr>
        <p:spPr>
          <a:xfrm>
            <a:off x="2356100" y="1367755"/>
            <a:ext cx="470073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Tabla . Clasificación según tipo de Resistencia y antecedente de tratamiento previo de la tuberculosis. Período epidemiológico 1  Medellín 20223</a:t>
            </a:r>
            <a:endParaRPr/>
          </a:p>
        </p:txBody>
      </p:sp>
      <p:pic>
        <p:nvPicPr>
          <p:cNvPr id="240" name="Google Shape;240;p6"/>
          <p:cNvPicPr preferRelativeResize="0"/>
          <p:nvPr/>
        </p:nvPicPr>
        <p:blipFill rotWithShape="1">
          <a:blip r:embed="rId4">
            <a:alphaModFix/>
          </a:blip>
          <a:srcRect/>
          <a:stretch/>
        </p:blipFill>
        <p:spPr>
          <a:xfrm>
            <a:off x="2682403" y="2471890"/>
            <a:ext cx="4048125" cy="1266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7"/>
          <p:cNvPicPr preferRelativeResize="0"/>
          <p:nvPr/>
        </p:nvPicPr>
        <p:blipFill rotWithShape="1">
          <a:blip r:embed="rId3">
            <a:alphaModFix/>
          </a:blip>
          <a:srcRect/>
          <a:stretch/>
        </p:blipFill>
        <p:spPr>
          <a:xfrm>
            <a:off x="-4808" y="1"/>
            <a:ext cx="2223924" cy="2824178"/>
          </a:xfrm>
          <a:prstGeom prst="rect">
            <a:avLst/>
          </a:prstGeom>
          <a:noFill/>
          <a:ln>
            <a:noFill/>
          </a:ln>
        </p:spPr>
      </p:pic>
      <p:pic>
        <p:nvPicPr>
          <p:cNvPr id="247" name="Google Shape;247;p7"/>
          <p:cNvPicPr preferRelativeResize="0"/>
          <p:nvPr/>
        </p:nvPicPr>
        <p:blipFill rotWithShape="1">
          <a:blip r:embed="rId4">
            <a:alphaModFix/>
          </a:blip>
          <a:srcRect t="51431"/>
          <a:stretch/>
        </p:blipFill>
        <p:spPr>
          <a:xfrm>
            <a:off x="0" y="2824179"/>
            <a:ext cx="2232223" cy="2666962"/>
          </a:xfrm>
          <a:prstGeom prst="rect">
            <a:avLst/>
          </a:prstGeom>
          <a:noFill/>
          <a:ln>
            <a:noFill/>
          </a:ln>
        </p:spPr>
      </p:pic>
      <p:sp>
        <p:nvSpPr>
          <p:cNvPr id="248" name="Google Shape;248;p7"/>
          <p:cNvSpPr txBox="1"/>
          <p:nvPr/>
        </p:nvSpPr>
        <p:spPr>
          <a:xfrm>
            <a:off x="-4809" y="623805"/>
            <a:ext cx="223110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1 - 2023</a:t>
            </a:r>
            <a:endParaRPr sz="1200" b="1">
              <a:solidFill>
                <a:schemeClr val="dk1"/>
              </a:solidFill>
              <a:latin typeface="Arial Narrow"/>
              <a:ea typeface="Arial Narrow"/>
              <a:cs typeface="Arial Narrow"/>
              <a:sym typeface="Arial Narrow"/>
            </a:endParaRPr>
          </a:p>
        </p:txBody>
      </p:sp>
      <p:sp>
        <p:nvSpPr>
          <p:cNvPr id="249" name="Google Shape;249;p7"/>
          <p:cNvSpPr/>
          <p:nvPr/>
        </p:nvSpPr>
        <p:spPr>
          <a:xfrm>
            <a:off x="2249598" y="2215111"/>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Tosferina. Medellín, a Período epidemiológico 1 acumulado  de 2023. </a:t>
            </a:r>
            <a:endParaRPr sz="1100">
              <a:solidFill>
                <a:schemeClr val="dk1"/>
              </a:solidFill>
              <a:latin typeface="Arial Narrow"/>
              <a:ea typeface="Arial Narrow"/>
              <a:cs typeface="Arial Narrow"/>
              <a:sym typeface="Arial Narrow"/>
            </a:endParaRPr>
          </a:p>
        </p:txBody>
      </p:sp>
      <p:grpSp>
        <p:nvGrpSpPr>
          <p:cNvPr id="250" name="Google Shape;250;p7"/>
          <p:cNvGrpSpPr/>
          <p:nvPr/>
        </p:nvGrpSpPr>
        <p:grpSpPr>
          <a:xfrm>
            <a:off x="179214" y="4211960"/>
            <a:ext cx="1892650" cy="488476"/>
            <a:chOff x="2397524" y="3379972"/>
            <a:chExt cx="4508500" cy="904875"/>
          </a:xfrm>
        </p:grpSpPr>
        <p:pic>
          <p:nvPicPr>
            <p:cNvPr id="251" name="Google Shape;251;p7"/>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52" name="Google Shape;252;p7"/>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0</a:t>
              </a:r>
              <a:endParaRPr sz="2000" b="1">
                <a:solidFill>
                  <a:schemeClr val="dk1"/>
                </a:solidFill>
                <a:latin typeface="Arial Narrow"/>
                <a:ea typeface="Arial Narrow"/>
                <a:cs typeface="Arial Narrow"/>
                <a:sym typeface="Arial Narrow"/>
              </a:endParaRPr>
            </a:p>
          </p:txBody>
        </p:sp>
      </p:grpSp>
      <p:sp>
        <p:nvSpPr>
          <p:cNvPr id="253" name="Google Shape;253;p7"/>
          <p:cNvSpPr/>
          <p:nvPr/>
        </p:nvSpPr>
        <p:spPr>
          <a:xfrm rot="10800000">
            <a:off x="58294" y="4875421"/>
            <a:ext cx="395188" cy="538707"/>
          </a:xfrm>
          <a:prstGeom prst="up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7"/>
          <p:cNvSpPr/>
          <p:nvPr/>
        </p:nvSpPr>
        <p:spPr>
          <a:xfrm>
            <a:off x="2295484" y="4890908"/>
            <a:ext cx="49041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Número de casos de Tosferina. Medellín, a Período epidemiológico 1 acumulado, años 2021-2023. </a:t>
            </a:r>
            <a:endParaRPr sz="1100">
              <a:solidFill>
                <a:schemeClr val="dk1"/>
              </a:solidFill>
              <a:latin typeface="Arial Narrow"/>
              <a:ea typeface="Arial Narrow"/>
              <a:cs typeface="Arial Narrow"/>
              <a:sym typeface="Arial Narrow"/>
            </a:endParaRPr>
          </a:p>
        </p:txBody>
      </p:sp>
      <p:grpSp>
        <p:nvGrpSpPr>
          <p:cNvPr id="255" name="Google Shape;255;p7"/>
          <p:cNvGrpSpPr/>
          <p:nvPr/>
        </p:nvGrpSpPr>
        <p:grpSpPr>
          <a:xfrm>
            <a:off x="2448322" y="74775"/>
            <a:ext cx="3446504" cy="276999"/>
            <a:chOff x="2448322" y="74775"/>
            <a:chExt cx="3446504" cy="276999"/>
          </a:xfrm>
        </p:grpSpPr>
        <p:sp>
          <p:nvSpPr>
            <p:cNvPr id="256" name="Google Shape;256;p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57" name="Google Shape;257;p7"/>
            <p:cNvCxnSpPr>
              <a:stCxn id="25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58" name="Google Shape;258;p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59" name="Google Shape;259;p7"/>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0" name="Google Shape;260;p7"/>
          <p:cNvGrpSpPr/>
          <p:nvPr/>
        </p:nvGrpSpPr>
        <p:grpSpPr>
          <a:xfrm>
            <a:off x="277404" y="5621632"/>
            <a:ext cx="3446504" cy="276999"/>
            <a:chOff x="2448322" y="74775"/>
            <a:chExt cx="3446504" cy="276999"/>
          </a:xfrm>
        </p:grpSpPr>
        <p:sp>
          <p:nvSpPr>
            <p:cNvPr id="261" name="Google Shape;261;p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2" name="Google Shape;262;p7"/>
            <p:cNvCxnSpPr>
              <a:stCxn id="26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63" name="Google Shape;263;p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a:p>
          </p:txBody>
        </p:sp>
      </p:grpSp>
      <p:grpSp>
        <p:nvGrpSpPr>
          <p:cNvPr id="264" name="Google Shape;264;p7"/>
          <p:cNvGrpSpPr/>
          <p:nvPr/>
        </p:nvGrpSpPr>
        <p:grpSpPr>
          <a:xfrm>
            <a:off x="5114767" y="5635532"/>
            <a:ext cx="3446504" cy="276999"/>
            <a:chOff x="2448322" y="74775"/>
            <a:chExt cx="3446504" cy="276999"/>
          </a:xfrm>
        </p:grpSpPr>
        <p:sp>
          <p:nvSpPr>
            <p:cNvPr id="265" name="Google Shape;265;p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6" name="Google Shape;266;p7"/>
            <p:cNvCxnSpPr>
              <a:stCxn id="26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67" name="Google Shape;267;p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268" name="Google Shape;268;p7"/>
          <p:cNvSpPr txBox="1"/>
          <p:nvPr/>
        </p:nvSpPr>
        <p:spPr>
          <a:xfrm>
            <a:off x="4869555" y="6125495"/>
            <a:ext cx="2331345"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Letalidad</a:t>
            </a:r>
            <a:endParaRPr/>
          </a:p>
        </p:txBody>
      </p:sp>
      <p:cxnSp>
        <p:nvCxnSpPr>
          <p:cNvPr id="269" name="Google Shape;269;p7"/>
          <p:cNvCxnSpPr/>
          <p:nvPr/>
        </p:nvCxnSpPr>
        <p:spPr>
          <a:xfrm>
            <a:off x="4910607" y="7980994"/>
            <a:ext cx="2222505" cy="0"/>
          </a:xfrm>
          <a:prstGeom prst="straightConnector1">
            <a:avLst/>
          </a:prstGeom>
          <a:noFill/>
          <a:ln w="9525" cap="flat" cmpd="sng">
            <a:solidFill>
              <a:srgbClr val="002060"/>
            </a:solidFill>
            <a:prstDash val="solid"/>
            <a:round/>
            <a:headEnd type="none" w="sm" len="sm"/>
            <a:tailEnd type="oval" w="med" len="med"/>
          </a:ln>
        </p:spPr>
      </p:cxnSp>
      <p:cxnSp>
        <p:nvCxnSpPr>
          <p:cNvPr id="270" name="Google Shape;270;p7"/>
          <p:cNvCxnSpPr/>
          <p:nvPr/>
        </p:nvCxnSpPr>
        <p:spPr>
          <a:xfrm rot="10800000">
            <a:off x="5005790" y="6835158"/>
            <a:ext cx="2259337" cy="0"/>
          </a:xfrm>
          <a:prstGeom prst="straightConnector1">
            <a:avLst/>
          </a:prstGeom>
          <a:noFill/>
          <a:ln w="9525" cap="flat" cmpd="sng">
            <a:solidFill>
              <a:srgbClr val="002060"/>
            </a:solidFill>
            <a:prstDash val="solid"/>
            <a:round/>
            <a:headEnd type="none" w="sm" len="sm"/>
            <a:tailEnd type="oval" w="med" len="med"/>
          </a:ln>
        </p:spPr>
      </p:cxnSp>
      <p:sp>
        <p:nvSpPr>
          <p:cNvPr id="271" name="Google Shape;271;p7"/>
          <p:cNvSpPr txBox="1"/>
          <p:nvPr/>
        </p:nvSpPr>
        <p:spPr>
          <a:xfrm>
            <a:off x="5672788" y="6256300"/>
            <a:ext cx="72487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sz="1400" b="1">
              <a:solidFill>
                <a:schemeClr val="dk1"/>
              </a:solidFill>
              <a:latin typeface="Arial Narrow"/>
              <a:ea typeface="Arial Narrow"/>
              <a:cs typeface="Arial Narrow"/>
              <a:sym typeface="Arial Narrow"/>
            </a:endParaRPr>
          </a:p>
        </p:txBody>
      </p:sp>
      <p:sp>
        <p:nvSpPr>
          <p:cNvPr id="272" name="Google Shape;272;p7"/>
          <p:cNvSpPr/>
          <p:nvPr/>
        </p:nvSpPr>
        <p:spPr>
          <a:xfrm>
            <a:off x="35816" y="8449122"/>
            <a:ext cx="4417817" cy="49244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Tosferina. Medellín, a Periodo epidemiológico 1  acumulado  de 2023. </a:t>
            </a:r>
            <a:endParaRPr sz="1000">
              <a:solidFill>
                <a:schemeClr val="dk1"/>
              </a:solidFill>
              <a:latin typeface="Arial Narrow"/>
              <a:ea typeface="Arial Narrow"/>
              <a:cs typeface="Arial Narrow"/>
              <a:sym typeface="Arial Narrow"/>
            </a:endParaRPr>
          </a:p>
        </p:txBody>
      </p:sp>
      <p:sp>
        <p:nvSpPr>
          <p:cNvPr id="273" name="Google Shape;273;p7"/>
          <p:cNvSpPr txBox="1"/>
          <p:nvPr/>
        </p:nvSpPr>
        <p:spPr>
          <a:xfrm>
            <a:off x="4722604" y="6835158"/>
            <a:ext cx="2598512"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investigación de campo oportuna</a:t>
            </a:r>
            <a:endParaRPr/>
          </a:p>
        </p:txBody>
      </p:sp>
      <p:sp>
        <p:nvSpPr>
          <p:cNvPr id="274" name="Google Shape;274;p7"/>
          <p:cNvSpPr txBox="1"/>
          <p:nvPr/>
        </p:nvSpPr>
        <p:spPr>
          <a:xfrm>
            <a:off x="494426" y="2843808"/>
            <a:ext cx="12202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 </a:t>
            </a:r>
            <a:r>
              <a:rPr lang="es-ES" sz="1400" b="1">
                <a:solidFill>
                  <a:schemeClr val="dk1"/>
                </a:solidFill>
                <a:latin typeface="Arial Narrow"/>
                <a:ea typeface="Arial Narrow"/>
                <a:cs typeface="Arial Narrow"/>
                <a:sym typeface="Arial Narrow"/>
              </a:rPr>
              <a:t>Mortalidad</a:t>
            </a:r>
            <a:endParaRPr sz="1400" b="1">
              <a:solidFill>
                <a:schemeClr val="dk1"/>
              </a:solidFill>
              <a:latin typeface="Arial Narrow"/>
              <a:ea typeface="Arial Narrow"/>
              <a:cs typeface="Arial Narrow"/>
              <a:sym typeface="Arial Narrow"/>
            </a:endParaRPr>
          </a:p>
        </p:txBody>
      </p:sp>
      <p:sp>
        <p:nvSpPr>
          <p:cNvPr id="275" name="Google Shape;275;p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Pág..7 </a:t>
            </a:r>
            <a:endParaRPr sz="1050" b="1">
              <a:solidFill>
                <a:schemeClr val="dk1"/>
              </a:solidFill>
              <a:latin typeface="Arial Narrow"/>
              <a:ea typeface="Arial Narrow"/>
              <a:cs typeface="Arial Narrow"/>
              <a:sym typeface="Arial Narrow"/>
            </a:endParaRPr>
          </a:p>
        </p:txBody>
      </p:sp>
      <p:sp>
        <p:nvSpPr>
          <p:cNvPr id="276" name="Google Shape;276;p7"/>
          <p:cNvSpPr txBox="1">
            <a:spLocks noGrp="1"/>
          </p:cNvSpPr>
          <p:nvPr>
            <p:ph type="ctrTitle"/>
          </p:nvPr>
        </p:nvSpPr>
        <p:spPr>
          <a:xfrm>
            <a:off x="85115" y="74775"/>
            <a:ext cx="2075175" cy="52322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800"/>
              <a:buFont typeface="Arial Narrow"/>
              <a:buNone/>
            </a:pPr>
            <a:r>
              <a:rPr lang="es-ES" sz="2800" b="1">
                <a:solidFill>
                  <a:srgbClr val="C00000"/>
                </a:solidFill>
                <a:latin typeface="Arial Narrow"/>
                <a:ea typeface="Arial Narrow"/>
                <a:cs typeface="Arial Narrow"/>
                <a:sym typeface="Arial Narrow"/>
              </a:rPr>
              <a:t>Tosferina</a:t>
            </a:r>
            <a:endParaRPr sz="2800" b="1">
              <a:solidFill>
                <a:srgbClr val="C00000"/>
              </a:solidFill>
              <a:latin typeface="Arial Narrow"/>
              <a:ea typeface="Arial Narrow"/>
              <a:cs typeface="Arial Narrow"/>
              <a:sym typeface="Arial Narrow"/>
            </a:endParaRPr>
          </a:p>
        </p:txBody>
      </p:sp>
      <p:sp>
        <p:nvSpPr>
          <p:cNvPr id="277" name="Google Shape;277;p7"/>
          <p:cNvSpPr txBox="1"/>
          <p:nvPr/>
        </p:nvSpPr>
        <p:spPr>
          <a:xfrm>
            <a:off x="4927273" y="7250656"/>
            <a:ext cx="224719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66%</a:t>
            </a:r>
            <a:endParaRPr/>
          </a:p>
        </p:txBody>
      </p:sp>
      <p:sp>
        <p:nvSpPr>
          <p:cNvPr id="278" name="Google Shape;278;p7"/>
          <p:cNvSpPr/>
          <p:nvPr/>
        </p:nvSpPr>
        <p:spPr>
          <a:xfrm>
            <a:off x="534908" y="4679265"/>
            <a:ext cx="180022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Variación porcentual de 200% menos respecto al mismo periodo del año anterior</a:t>
            </a:r>
            <a:endParaRPr sz="1200">
              <a:solidFill>
                <a:schemeClr val="dk1"/>
              </a:solidFill>
              <a:latin typeface="Calibri"/>
              <a:ea typeface="Calibri"/>
              <a:cs typeface="Calibri"/>
              <a:sym typeface="Calibri"/>
            </a:endParaRPr>
          </a:p>
        </p:txBody>
      </p:sp>
      <p:pic>
        <p:nvPicPr>
          <p:cNvPr id="279" name="Google Shape;279;p7"/>
          <p:cNvPicPr preferRelativeResize="0"/>
          <p:nvPr/>
        </p:nvPicPr>
        <p:blipFill rotWithShape="1">
          <a:blip r:embed="rId6">
            <a:alphaModFix/>
          </a:blip>
          <a:srcRect/>
          <a:stretch/>
        </p:blipFill>
        <p:spPr>
          <a:xfrm>
            <a:off x="2226299" y="299557"/>
            <a:ext cx="4973353" cy="1915644"/>
          </a:xfrm>
          <a:prstGeom prst="rect">
            <a:avLst/>
          </a:prstGeom>
          <a:noFill/>
          <a:ln>
            <a:noFill/>
          </a:ln>
        </p:spPr>
      </p:pic>
      <p:pic>
        <p:nvPicPr>
          <p:cNvPr id="280" name="Google Shape;280;p7"/>
          <p:cNvPicPr preferRelativeResize="0"/>
          <p:nvPr/>
        </p:nvPicPr>
        <p:blipFill rotWithShape="1">
          <a:blip r:embed="rId7">
            <a:alphaModFix/>
          </a:blip>
          <a:srcRect/>
          <a:stretch/>
        </p:blipFill>
        <p:spPr>
          <a:xfrm>
            <a:off x="2160290" y="2981728"/>
            <a:ext cx="5035319" cy="1929866"/>
          </a:xfrm>
          <a:prstGeom prst="rect">
            <a:avLst/>
          </a:prstGeom>
          <a:noFill/>
          <a:ln>
            <a:noFill/>
          </a:ln>
        </p:spPr>
      </p:pic>
      <p:pic>
        <p:nvPicPr>
          <p:cNvPr id="281" name="Google Shape;281;p7"/>
          <p:cNvPicPr preferRelativeResize="0"/>
          <p:nvPr/>
        </p:nvPicPr>
        <p:blipFill rotWithShape="1">
          <a:blip r:embed="rId8">
            <a:alphaModFix/>
          </a:blip>
          <a:srcRect/>
          <a:stretch/>
        </p:blipFill>
        <p:spPr>
          <a:xfrm>
            <a:off x="77733" y="6323524"/>
            <a:ext cx="4770813" cy="1937390"/>
          </a:xfrm>
          <a:prstGeom prst="rect">
            <a:avLst/>
          </a:prstGeom>
          <a:noFill/>
          <a:ln>
            <a:noFill/>
          </a:ln>
        </p:spPr>
      </p:pic>
      <p:sp>
        <p:nvSpPr>
          <p:cNvPr id="282" name="Google Shape;282;p7"/>
          <p:cNvSpPr txBox="1"/>
          <p:nvPr/>
        </p:nvSpPr>
        <p:spPr>
          <a:xfrm>
            <a:off x="4829662" y="8034330"/>
            <a:ext cx="2247196" cy="4693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Cumplimiento en la notificación</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9/9 </a:t>
            </a:r>
            <a:r>
              <a:rPr lang="es-ES" sz="1050" b="1">
                <a:solidFill>
                  <a:schemeClr val="dk1"/>
                </a:solidFill>
                <a:latin typeface="Arial Narrow"/>
                <a:ea typeface="Arial Narrow"/>
                <a:cs typeface="Arial Narrow"/>
                <a:sym typeface="Arial Narrow"/>
              </a:rPr>
              <a:t>casos probables notificados </a:t>
            </a:r>
            <a:endParaRPr sz="1050" b="1">
              <a:solidFill>
                <a:schemeClr val="dk1"/>
              </a:solidFill>
              <a:latin typeface="Arial Narrow"/>
              <a:ea typeface="Arial Narrow"/>
              <a:cs typeface="Arial Narrow"/>
              <a:sym typeface="Arial Narrow"/>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8"/>
          <p:cNvPicPr preferRelativeResize="0"/>
          <p:nvPr/>
        </p:nvPicPr>
        <p:blipFill rotWithShape="1">
          <a:blip r:embed="rId3">
            <a:alphaModFix/>
          </a:blip>
          <a:srcRect/>
          <a:stretch/>
        </p:blipFill>
        <p:spPr>
          <a:xfrm>
            <a:off x="-5546" y="-1"/>
            <a:ext cx="2210926" cy="2823537"/>
          </a:xfrm>
          <a:prstGeom prst="rect">
            <a:avLst/>
          </a:prstGeom>
          <a:noFill/>
          <a:ln>
            <a:noFill/>
          </a:ln>
        </p:spPr>
      </p:pic>
      <p:pic>
        <p:nvPicPr>
          <p:cNvPr id="288" name="Google Shape;288;p8"/>
          <p:cNvPicPr preferRelativeResize="0"/>
          <p:nvPr/>
        </p:nvPicPr>
        <p:blipFill rotWithShape="1">
          <a:blip r:embed="rId4">
            <a:alphaModFix/>
          </a:blip>
          <a:srcRect t="51431"/>
          <a:stretch/>
        </p:blipFill>
        <p:spPr>
          <a:xfrm>
            <a:off x="0" y="2824179"/>
            <a:ext cx="2232223" cy="2666962"/>
          </a:xfrm>
          <a:prstGeom prst="rect">
            <a:avLst/>
          </a:prstGeom>
          <a:noFill/>
          <a:ln>
            <a:noFill/>
          </a:ln>
        </p:spPr>
      </p:pic>
      <p:sp>
        <p:nvSpPr>
          <p:cNvPr id="289" name="Google Shape;289;p8"/>
          <p:cNvSpPr txBox="1"/>
          <p:nvPr/>
        </p:nvSpPr>
        <p:spPr>
          <a:xfrm>
            <a:off x="-31483" y="623805"/>
            <a:ext cx="22321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1 - 2023</a:t>
            </a:r>
            <a:endParaRPr sz="1200" b="1">
              <a:solidFill>
                <a:schemeClr val="dk1"/>
              </a:solidFill>
              <a:latin typeface="Arial Narrow"/>
              <a:ea typeface="Arial Narrow"/>
              <a:cs typeface="Arial Narrow"/>
              <a:sym typeface="Arial Narrow"/>
            </a:endParaRPr>
          </a:p>
        </p:txBody>
      </p:sp>
      <p:sp>
        <p:nvSpPr>
          <p:cNvPr id="290" name="Google Shape;290;p8"/>
          <p:cNvSpPr/>
          <p:nvPr/>
        </p:nvSpPr>
        <p:spPr>
          <a:xfrm>
            <a:off x="2274078" y="2167727"/>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Gráfico de control de Parotiditis. Medellín, a Período epidemiológico 1 acumulado  de 2023. </a:t>
            </a:r>
            <a:endParaRPr sz="1100">
              <a:solidFill>
                <a:schemeClr val="dk1"/>
              </a:solidFill>
              <a:latin typeface="Arial Narrow"/>
              <a:ea typeface="Arial Narrow"/>
              <a:cs typeface="Arial Narrow"/>
              <a:sym typeface="Arial Narrow"/>
            </a:endParaRPr>
          </a:p>
        </p:txBody>
      </p:sp>
      <p:grpSp>
        <p:nvGrpSpPr>
          <p:cNvPr id="291" name="Google Shape;291;p8"/>
          <p:cNvGrpSpPr/>
          <p:nvPr/>
        </p:nvGrpSpPr>
        <p:grpSpPr>
          <a:xfrm>
            <a:off x="179214" y="4211960"/>
            <a:ext cx="1892650" cy="488476"/>
            <a:chOff x="2397524" y="3379972"/>
            <a:chExt cx="4508500" cy="904875"/>
          </a:xfrm>
        </p:grpSpPr>
        <p:pic>
          <p:nvPicPr>
            <p:cNvPr id="292" name="Google Shape;292;p8"/>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93" name="Google Shape;293;p8"/>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31</a:t>
              </a:r>
              <a:endParaRPr sz="2000" b="1">
                <a:solidFill>
                  <a:schemeClr val="dk1"/>
                </a:solidFill>
                <a:latin typeface="Arial Narrow"/>
                <a:ea typeface="Arial Narrow"/>
                <a:cs typeface="Arial Narrow"/>
                <a:sym typeface="Arial Narrow"/>
              </a:endParaRPr>
            </a:p>
          </p:txBody>
        </p:sp>
      </p:grpSp>
      <p:sp>
        <p:nvSpPr>
          <p:cNvPr id="294" name="Google Shape;294;p8"/>
          <p:cNvSpPr txBox="1"/>
          <p:nvPr/>
        </p:nvSpPr>
        <p:spPr>
          <a:xfrm>
            <a:off x="491122" y="4659831"/>
            <a:ext cx="168630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Variación porcentual de 30% menos respecto al mismo periodo del año anterior</a:t>
            </a:r>
            <a:endParaRPr sz="1200" b="1">
              <a:solidFill>
                <a:schemeClr val="dk1"/>
              </a:solidFill>
              <a:latin typeface="Arial Narrow"/>
              <a:ea typeface="Arial Narrow"/>
              <a:cs typeface="Arial Narrow"/>
              <a:sym typeface="Arial Narrow"/>
            </a:endParaRPr>
          </a:p>
        </p:txBody>
      </p:sp>
      <p:sp>
        <p:nvSpPr>
          <p:cNvPr id="295" name="Google Shape;295;p8"/>
          <p:cNvSpPr/>
          <p:nvPr/>
        </p:nvSpPr>
        <p:spPr>
          <a:xfrm rot="10800000">
            <a:off x="99238" y="4875421"/>
            <a:ext cx="395188" cy="538707"/>
          </a:xfrm>
          <a:prstGeom prst="up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6" name="Google Shape;296;p8"/>
          <p:cNvSpPr/>
          <p:nvPr/>
        </p:nvSpPr>
        <p:spPr>
          <a:xfrm>
            <a:off x="2295483" y="4912876"/>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 Parotiditis. Medellín, a Período epidemiológico 1 acumulado, años 2021-2023.</a:t>
            </a:r>
            <a:endParaRPr sz="1100">
              <a:solidFill>
                <a:schemeClr val="dk1"/>
              </a:solidFill>
              <a:latin typeface="Arial Narrow"/>
              <a:ea typeface="Arial Narrow"/>
              <a:cs typeface="Arial Narrow"/>
              <a:sym typeface="Arial Narrow"/>
            </a:endParaRPr>
          </a:p>
        </p:txBody>
      </p:sp>
      <p:grpSp>
        <p:nvGrpSpPr>
          <p:cNvPr id="297" name="Google Shape;297;p8"/>
          <p:cNvGrpSpPr/>
          <p:nvPr/>
        </p:nvGrpSpPr>
        <p:grpSpPr>
          <a:xfrm>
            <a:off x="2448322" y="74775"/>
            <a:ext cx="3446504" cy="276999"/>
            <a:chOff x="2448322" y="74775"/>
            <a:chExt cx="3446504" cy="276999"/>
          </a:xfrm>
        </p:grpSpPr>
        <p:sp>
          <p:nvSpPr>
            <p:cNvPr id="298" name="Google Shape;298;p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99" name="Google Shape;299;p8"/>
            <p:cNvCxnSpPr>
              <a:stCxn id="29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00" name="Google Shape;300;p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301" name="Google Shape;301;p8"/>
          <p:cNvSpPr/>
          <p:nvPr/>
        </p:nvSpPr>
        <p:spPr>
          <a:xfrm>
            <a:off x="-31635" y="5499221"/>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02" name="Google Shape;302;p8"/>
          <p:cNvGrpSpPr/>
          <p:nvPr/>
        </p:nvGrpSpPr>
        <p:grpSpPr>
          <a:xfrm>
            <a:off x="5114767" y="5635532"/>
            <a:ext cx="3446504" cy="276999"/>
            <a:chOff x="2448322" y="74775"/>
            <a:chExt cx="3446504" cy="276999"/>
          </a:xfrm>
        </p:grpSpPr>
        <p:sp>
          <p:nvSpPr>
            <p:cNvPr id="303" name="Google Shape;303;p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04" name="Google Shape;304;p8"/>
            <p:cNvCxnSpPr>
              <a:stCxn id="30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05" name="Google Shape;305;p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306" name="Google Shape;306;p8"/>
          <p:cNvSpPr txBox="1"/>
          <p:nvPr/>
        </p:nvSpPr>
        <p:spPr>
          <a:xfrm>
            <a:off x="4869555" y="6070903"/>
            <a:ext cx="2331345"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a:t>
            </a:r>
            <a:endParaRPr/>
          </a:p>
        </p:txBody>
      </p:sp>
      <p:cxnSp>
        <p:nvCxnSpPr>
          <p:cNvPr id="307" name="Google Shape;307;p8"/>
          <p:cNvCxnSpPr/>
          <p:nvPr/>
        </p:nvCxnSpPr>
        <p:spPr>
          <a:xfrm>
            <a:off x="4910607" y="7980994"/>
            <a:ext cx="2222505" cy="0"/>
          </a:xfrm>
          <a:prstGeom prst="straightConnector1">
            <a:avLst/>
          </a:prstGeom>
          <a:noFill/>
          <a:ln w="9525" cap="flat" cmpd="sng">
            <a:solidFill>
              <a:srgbClr val="002060"/>
            </a:solidFill>
            <a:prstDash val="solid"/>
            <a:round/>
            <a:headEnd type="none" w="sm" len="sm"/>
            <a:tailEnd type="oval" w="med" len="med"/>
          </a:ln>
        </p:spPr>
      </p:cxnSp>
      <p:cxnSp>
        <p:nvCxnSpPr>
          <p:cNvPr id="308" name="Google Shape;308;p8"/>
          <p:cNvCxnSpPr/>
          <p:nvPr/>
        </p:nvCxnSpPr>
        <p:spPr>
          <a:xfrm rot="10800000">
            <a:off x="4959641" y="6977751"/>
            <a:ext cx="2259337" cy="0"/>
          </a:xfrm>
          <a:prstGeom prst="straightConnector1">
            <a:avLst/>
          </a:prstGeom>
          <a:noFill/>
          <a:ln w="9525" cap="flat" cmpd="sng">
            <a:solidFill>
              <a:srgbClr val="002060"/>
            </a:solidFill>
            <a:prstDash val="solid"/>
            <a:round/>
            <a:headEnd type="none" w="sm" len="sm"/>
            <a:tailEnd type="oval" w="med" len="med"/>
          </a:ln>
        </p:spPr>
      </p:cxnSp>
      <p:sp>
        <p:nvSpPr>
          <p:cNvPr id="309" name="Google Shape;309;p8"/>
          <p:cNvSpPr txBox="1"/>
          <p:nvPr/>
        </p:nvSpPr>
        <p:spPr>
          <a:xfrm>
            <a:off x="5401300" y="6412570"/>
            <a:ext cx="118974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1,16* 100 mil</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31 casos</a:t>
            </a:r>
            <a:endParaRPr sz="1400" b="1">
              <a:solidFill>
                <a:schemeClr val="dk1"/>
              </a:solidFill>
              <a:latin typeface="Arial Narrow"/>
              <a:ea typeface="Arial Narrow"/>
              <a:cs typeface="Arial Narrow"/>
              <a:sym typeface="Arial Narrow"/>
            </a:endParaRPr>
          </a:p>
        </p:txBody>
      </p:sp>
      <p:sp>
        <p:nvSpPr>
          <p:cNvPr id="310" name="Google Shape;310;p8"/>
          <p:cNvSpPr txBox="1"/>
          <p:nvPr/>
        </p:nvSpPr>
        <p:spPr>
          <a:xfrm>
            <a:off x="4712465" y="7982798"/>
            <a:ext cx="2487186"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Brotes con investigación de campo</a:t>
            </a:r>
            <a:endParaRPr/>
          </a:p>
        </p:txBody>
      </p:sp>
      <p:sp>
        <p:nvSpPr>
          <p:cNvPr id="311" name="Google Shape;311;p8"/>
          <p:cNvSpPr txBox="1"/>
          <p:nvPr/>
        </p:nvSpPr>
        <p:spPr>
          <a:xfrm>
            <a:off x="5642590" y="8275018"/>
            <a:ext cx="758542"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brotes</a:t>
            </a:r>
            <a:endParaRPr sz="1400" b="1">
              <a:solidFill>
                <a:schemeClr val="dk1"/>
              </a:solidFill>
              <a:latin typeface="Arial Narrow"/>
              <a:ea typeface="Arial Narrow"/>
              <a:cs typeface="Arial Narrow"/>
              <a:sym typeface="Arial Narrow"/>
            </a:endParaRPr>
          </a:p>
        </p:txBody>
      </p:sp>
      <p:sp>
        <p:nvSpPr>
          <p:cNvPr id="312" name="Google Shape;312;p8"/>
          <p:cNvSpPr txBox="1"/>
          <p:nvPr/>
        </p:nvSpPr>
        <p:spPr>
          <a:xfrm>
            <a:off x="4722604" y="7014239"/>
            <a:ext cx="2598512"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incidencia en menores de 5 años</a:t>
            </a:r>
            <a:endParaRPr sz="1050" b="1">
              <a:solidFill>
                <a:schemeClr val="dk1"/>
              </a:solidFill>
              <a:latin typeface="Arial Narrow"/>
              <a:ea typeface="Arial Narrow"/>
              <a:cs typeface="Arial Narrow"/>
              <a:sym typeface="Arial Narrow"/>
            </a:endParaRPr>
          </a:p>
        </p:txBody>
      </p:sp>
      <p:sp>
        <p:nvSpPr>
          <p:cNvPr id="313" name="Google Shape;313;p8"/>
          <p:cNvSpPr txBox="1"/>
          <p:nvPr/>
        </p:nvSpPr>
        <p:spPr>
          <a:xfrm>
            <a:off x="494426" y="2843808"/>
            <a:ext cx="12202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 </a:t>
            </a:r>
            <a:r>
              <a:rPr lang="es-ES" sz="1400" b="1">
                <a:solidFill>
                  <a:schemeClr val="dk1"/>
                </a:solidFill>
                <a:latin typeface="Arial Narrow"/>
                <a:ea typeface="Arial Narrow"/>
                <a:cs typeface="Arial Narrow"/>
                <a:sym typeface="Arial Narrow"/>
              </a:rPr>
              <a:t>Mortalidad</a:t>
            </a:r>
            <a:endParaRPr sz="1400" b="1">
              <a:solidFill>
                <a:schemeClr val="dk1"/>
              </a:solidFill>
              <a:latin typeface="Arial Narrow"/>
              <a:ea typeface="Arial Narrow"/>
              <a:cs typeface="Arial Narrow"/>
              <a:sym typeface="Arial Narrow"/>
            </a:endParaRPr>
          </a:p>
        </p:txBody>
      </p:sp>
      <p:sp>
        <p:nvSpPr>
          <p:cNvPr id="314" name="Google Shape;314;p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Pág..8 </a:t>
            </a:r>
            <a:endParaRPr sz="1050" b="1">
              <a:solidFill>
                <a:schemeClr val="dk1"/>
              </a:solidFill>
              <a:latin typeface="Arial Narrow"/>
              <a:ea typeface="Arial Narrow"/>
              <a:cs typeface="Arial Narrow"/>
              <a:sym typeface="Arial Narrow"/>
            </a:endParaRPr>
          </a:p>
        </p:txBody>
      </p:sp>
      <p:sp>
        <p:nvSpPr>
          <p:cNvPr id="315" name="Google Shape;315;p8"/>
          <p:cNvSpPr txBox="1">
            <a:spLocks noGrp="1"/>
          </p:cNvSpPr>
          <p:nvPr>
            <p:ph type="ctrTitle"/>
          </p:nvPr>
        </p:nvSpPr>
        <p:spPr>
          <a:xfrm>
            <a:off x="85115" y="105553"/>
            <a:ext cx="2075175" cy="46166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400"/>
              <a:buFont typeface="Arial Narrow"/>
              <a:buNone/>
            </a:pPr>
            <a:r>
              <a:rPr lang="es-ES" sz="2400" b="1">
                <a:solidFill>
                  <a:srgbClr val="C00000"/>
                </a:solidFill>
                <a:latin typeface="Arial Narrow"/>
                <a:ea typeface="Arial Narrow"/>
                <a:cs typeface="Arial Narrow"/>
                <a:sym typeface="Arial Narrow"/>
              </a:rPr>
              <a:t>Parotiditis</a:t>
            </a:r>
            <a:endParaRPr sz="2400" b="1">
              <a:solidFill>
                <a:srgbClr val="C00000"/>
              </a:solidFill>
              <a:latin typeface="Arial Narrow"/>
              <a:ea typeface="Arial Narrow"/>
              <a:cs typeface="Arial Narrow"/>
              <a:sym typeface="Arial Narrow"/>
            </a:endParaRPr>
          </a:p>
        </p:txBody>
      </p:sp>
      <p:sp>
        <p:nvSpPr>
          <p:cNvPr id="316" name="Google Shape;316;p8"/>
          <p:cNvSpPr txBox="1"/>
          <p:nvPr/>
        </p:nvSpPr>
        <p:spPr>
          <a:xfrm>
            <a:off x="5744038" y="7420568"/>
            <a:ext cx="957313"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2* 100 mil</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 casos</a:t>
            </a:r>
            <a:endParaRPr sz="1400" b="1">
              <a:solidFill>
                <a:schemeClr val="dk1"/>
              </a:solidFill>
              <a:latin typeface="Arial Narrow"/>
              <a:ea typeface="Arial Narrow"/>
              <a:cs typeface="Arial Narrow"/>
              <a:sym typeface="Arial Narrow"/>
            </a:endParaRPr>
          </a:p>
        </p:txBody>
      </p:sp>
      <p:pic>
        <p:nvPicPr>
          <p:cNvPr id="317" name="Google Shape;317;p8"/>
          <p:cNvPicPr preferRelativeResize="0"/>
          <p:nvPr/>
        </p:nvPicPr>
        <p:blipFill rotWithShape="1">
          <a:blip r:embed="rId6">
            <a:alphaModFix/>
          </a:blip>
          <a:srcRect/>
          <a:stretch/>
        </p:blipFill>
        <p:spPr>
          <a:xfrm>
            <a:off x="2225310" y="463814"/>
            <a:ext cx="4974341" cy="1719302"/>
          </a:xfrm>
          <a:prstGeom prst="rect">
            <a:avLst/>
          </a:prstGeom>
          <a:noFill/>
          <a:ln>
            <a:noFill/>
          </a:ln>
        </p:spPr>
      </p:pic>
      <p:pic>
        <p:nvPicPr>
          <p:cNvPr id="318" name="Google Shape;318;p8"/>
          <p:cNvPicPr preferRelativeResize="0"/>
          <p:nvPr/>
        </p:nvPicPr>
        <p:blipFill rotWithShape="1">
          <a:blip r:embed="rId7">
            <a:alphaModFix/>
          </a:blip>
          <a:srcRect/>
          <a:stretch/>
        </p:blipFill>
        <p:spPr>
          <a:xfrm>
            <a:off x="2225310" y="2724787"/>
            <a:ext cx="4974341" cy="2139005"/>
          </a:xfrm>
          <a:prstGeom prst="rect">
            <a:avLst/>
          </a:prstGeom>
          <a:noFill/>
          <a:ln>
            <a:noFill/>
          </a:ln>
        </p:spPr>
      </p:pic>
      <p:sp>
        <p:nvSpPr>
          <p:cNvPr id="319" name="Google Shape;319;p8"/>
          <p:cNvSpPr/>
          <p:nvPr/>
        </p:nvSpPr>
        <p:spPr>
          <a:xfrm>
            <a:off x="-14673" y="8567406"/>
            <a:ext cx="47271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Figura. Mapa temático de puntos de Varicela. Medellín, a Período epidemiológico 1  acumulado  de 2023 </a:t>
            </a:r>
            <a:endParaRPr sz="1100">
              <a:solidFill>
                <a:schemeClr val="dk1"/>
              </a:solidFill>
              <a:latin typeface="Arial Narrow"/>
              <a:ea typeface="Arial Narrow"/>
              <a:cs typeface="Arial Narrow"/>
              <a:sym typeface="Arial Narrow"/>
            </a:endParaRPr>
          </a:p>
        </p:txBody>
      </p:sp>
      <p:grpSp>
        <p:nvGrpSpPr>
          <p:cNvPr id="320" name="Google Shape;320;p8"/>
          <p:cNvGrpSpPr/>
          <p:nvPr/>
        </p:nvGrpSpPr>
        <p:grpSpPr>
          <a:xfrm>
            <a:off x="277404" y="5621632"/>
            <a:ext cx="3446504" cy="276999"/>
            <a:chOff x="2448322" y="74775"/>
            <a:chExt cx="3446504" cy="276999"/>
          </a:xfrm>
        </p:grpSpPr>
        <p:sp>
          <p:nvSpPr>
            <p:cNvPr id="321" name="Google Shape;321;p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22" name="Google Shape;322;p8"/>
            <p:cNvCxnSpPr>
              <a:stCxn id="32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23" name="Google Shape;323;p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pic>
        <p:nvPicPr>
          <p:cNvPr id="324" name="Google Shape;324;p8" descr="https://www.medellin.gov.co/servidormapas/rest/directories/arcgisoutput/Utilities/PrintingTools_GPServer/_ags_6db2ff94-c359-11ed-aaf6-005056b0a652.jpg"/>
          <p:cNvPicPr preferRelativeResize="0"/>
          <p:nvPr/>
        </p:nvPicPr>
        <p:blipFill rotWithShape="1">
          <a:blip r:embed="rId8">
            <a:alphaModFix/>
          </a:blip>
          <a:srcRect l="40545" t="4793" r="26454" b="10764"/>
          <a:stretch/>
        </p:blipFill>
        <p:spPr>
          <a:xfrm>
            <a:off x="74134" y="6063313"/>
            <a:ext cx="4769934" cy="24636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9"/>
          <p:cNvSpPr/>
          <p:nvPr/>
        </p:nvSpPr>
        <p:spPr>
          <a:xfrm>
            <a:off x="0" y="9973"/>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30" name="Google Shape;330;p9"/>
          <p:cNvGrpSpPr/>
          <p:nvPr/>
        </p:nvGrpSpPr>
        <p:grpSpPr>
          <a:xfrm>
            <a:off x="277404" y="137149"/>
            <a:ext cx="3446504" cy="276999"/>
            <a:chOff x="2448322" y="74775"/>
            <a:chExt cx="3446504" cy="276999"/>
          </a:xfrm>
        </p:grpSpPr>
        <p:sp>
          <p:nvSpPr>
            <p:cNvPr id="331" name="Google Shape;331;p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32" name="Google Shape;332;p9"/>
            <p:cNvCxnSpPr>
              <a:stCxn id="33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33" name="Google Shape;333;p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sp>
        <p:nvSpPr>
          <p:cNvPr id="334" name="Google Shape;334;p9"/>
          <p:cNvSpPr/>
          <p:nvPr/>
        </p:nvSpPr>
        <p:spPr>
          <a:xfrm>
            <a:off x="0" y="255898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35" name="Google Shape;335;p9"/>
          <p:cNvGrpSpPr/>
          <p:nvPr/>
        </p:nvGrpSpPr>
        <p:grpSpPr>
          <a:xfrm>
            <a:off x="277404" y="2672512"/>
            <a:ext cx="3446504" cy="276999"/>
            <a:chOff x="2448322" y="74775"/>
            <a:chExt cx="3446504" cy="276999"/>
          </a:xfrm>
        </p:grpSpPr>
        <p:sp>
          <p:nvSpPr>
            <p:cNvPr id="336" name="Google Shape;336;p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37" name="Google Shape;337;p9"/>
            <p:cNvCxnSpPr>
              <a:stCxn id="33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38" name="Google Shape;338;p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Curso de vida</a:t>
              </a:r>
              <a:endParaRPr sz="1200" b="1">
                <a:solidFill>
                  <a:schemeClr val="dk1"/>
                </a:solidFill>
                <a:latin typeface="Arial Narrow"/>
                <a:ea typeface="Arial Narrow"/>
                <a:cs typeface="Arial Narrow"/>
                <a:sym typeface="Arial Narrow"/>
              </a:endParaRPr>
            </a:p>
          </p:txBody>
        </p:sp>
      </p:grpSp>
      <p:pic>
        <p:nvPicPr>
          <p:cNvPr id="339" name="Google Shape;339;p9"/>
          <p:cNvPicPr preferRelativeResize="0"/>
          <p:nvPr/>
        </p:nvPicPr>
        <p:blipFill rotWithShape="1">
          <a:blip r:embed="rId3">
            <a:alphaModFix/>
          </a:blip>
          <a:srcRect/>
          <a:stretch/>
        </p:blipFill>
        <p:spPr>
          <a:xfrm>
            <a:off x="1815885" y="4647216"/>
            <a:ext cx="3221992" cy="421863"/>
          </a:xfrm>
          <a:prstGeom prst="roundRect">
            <a:avLst>
              <a:gd name="adj" fmla="val 8594"/>
            </a:avLst>
          </a:prstGeom>
          <a:solidFill>
            <a:srgbClr val="ECECEC"/>
          </a:solidFill>
          <a:ln>
            <a:noFill/>
          </a:ln>
          <a:effectLst>
            <a:reflection stA="38000" endPos="28000" dist="5000" dir="5400000" sy="-100000" algn="bl" rotWithShape="0"/>
          </a:effectLst>
        </p:spPr>
      </p:pic>
      <p:sp>
        <p:nvSpPr>
          <p:cNvPr id="340" name="Google Shape;340;p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Pág..9 </a:t>
            </a:r>
            <a:endParaRPr sz="1050" b="1">
              <a:solidFill>
                <a:schemeClr val="dk1"/>
              </a:solidFill>
              <a:latin typeface="Arial Narrow"/>
              <a:ea typeface="Arial Narrow"/>
              <a:cs typeface="Arial Narrow"/>
              <a:sym typeface="Arial Narrow"/>
            </a:endParaRPr>
          </a:p>
        </p:txBody>
      </p:sp>
      <p:grpSp>
        <p:nvGrpSpPr>
          <p:cNvPr id="341" name="Google Shape;341;p9"/>
          <p:cNvGrpSpPr/>
          <p:nvPr/>
        </p:nvGrpSpPr>
        <p:grpSpPr>
          <a:xfrm>
            <a:off x="-143966" y="830792"/>
            <a:ext cx="1258607" cy="1651732"/>
            <a:chOff x="-143966" y="539552"/>
            <a:chExt cx="1258607" cy="1651732"/>
          </a:xfrm>
        </p:grpSpPr>
        <p:pic>
          <p:nvPicPr>
            <p:cNvPr id="342" name="Google Shape;342;p9"/>
            <p:cNvPicPr preferRelativeResize="0"/>
            <p:nvPr/>
          </p:nvPicPr>
          <p:blipFill rotWithShape="1">
            <a:blip r:embed="rId4">
              <a:alphaModFix/>
            </a:blip>
            <a:srcRect r="85225"/>
            <a:stretch/>
          </p:blipFill>
          <p:spPr>
            <a:xfrm>
              <a:off x="148822" y="539552"/>
              <a:ext cx="702032" cy="850900"/>
            </a:xfrm>
            <a:prstGeom prst="rect">
              <a:avLst/>
            </a:prstGeom>
            <a:noFill/>
            <a:ln>
              <a:noFill/>
            </a:ln>
          </p:spPr>
        </p:pic>
        <p:sp>
          <p:nvSpPr>
            <p:cNvPr id="343" name="Google Shape;343;p9"/>
            <p:cNvSpPr/>
            <p:nvPr/>
          </p:nvSpPr>
          <p:spPr>
            <a:xfrm>
              <a:off x="110785" y="1579196"/>
              <a:ext cx="74006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42%</a:t>
              </a:r>
              <a:endParaRPr sz="1600" b="1">
                <a:solidFill>
                  <a:schemeClr val="dk1"/>
                </a:solidFill>
                <a:latin typeface="Arial Narrow"/>
                <a:ea typeface="Arial Narrow"/>
                <a:cs typeface="Arial Narrow"/>
                <a:sym typeface="Arial Narrow"/>
              </a:endParaRPr>
            </a:p>
          </p:txBody>
        </p:sp>
        <p:sp>
          <p:nvSpPr>
            <p:cNvPr id="344" name="Google Shape;344;p9"/>
            <p:cNvSpPr txBox="1"/>
            <p:nvPr/>
          </p:nvSpPr>
          <p:spPr>
            <a:xfrm>
              <a:off x="-143966" y="1914285"/>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18  Casos</a:t>
              </a:r>
              <a:endParaRPr sz="1200" b="1">
                <a:solidFill>
                  <a:schemeClr val="dk1"/>
                </a:solidFill>
                <a:latin typeface="Arial Narrow"/>
                <a:ea typeface="Arial Narrow"/>
                <a:cs typeface="Arial Narrow"/>
                <a:sym typeface="Arial Narrow"/>
              </a:endParaRPr>
            </a:p>
          </p:txBody>
        </p:sp>
        <p:sp>
          <p:nvSpPr>
            <p:cNvPr id="345" name="Google Shape;345;p9"/>
            <p:cNvSpPr txBox="1"/>
            <p:nvPr/>
          </p:nvSpPr>
          <p:spPr>
            <a:xfrm>
              <a:off x="-114966" y="1305463"/>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chemeClr val="dk1"/>
                </a:solidFill>
                <a:latin typeface="Arial Narrow"/>
                <a:ea typeface="Arial Narrow"/>
                <a:cs typeface="Arial Narrow"/>
                <a:sym typeface="Arial Narrow"/>
              </a:endParaRPr>
            </a:p>
          </p:txBody>
        </p:sp>
      </p:grpSp>
      <p:grpSp>
        <p:nvGrpSpPr>
          <p:cNvPr id="346" name="Google Shape;346;p9"/>
          <p:cNvGrpSpPr/>
          <p:nvPr/>
        </p:nvGrpSpPr>
        <p:grpSpPr>
          <a:xfrm>
            <a:off x="949682" y="892966"/>
            <a:ext cx="1282616" cy="1594010"/>
            <a:chOff x="767312" y="601726"/>
            <a:chExt cx="1282616" cy="1594010"/>
          </a:xfrm>
        </p:grpSpPr>
        <p:sp>
          <p:nvSpPr>
            <p:cNvPr id="347" name="Google Shape;347;p9"/>
            <p:cNvSpPr/>
            <p:nvPr/>
          </p:nvSpPr>
          <p:spPr>
            <a:xfrm>
              <a:off x="1017793" y="1573062"/>
              <a:ext cx="74006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58%</a:t>
              </a:r>
              <a:endParaRPr sz="1600" b="1">
                <a:solidFill>
                  <a:schemeClr val="dk1"/>
                </a:solidFill>
                <a:latin typeface="Arial Narrow"/>
                <a:ea typeface="Arial Narrow"/>
                <a:cs typeface="Arial Narrow"/>
                <a:sym typeface="Arial Narrow"/>
              </a:endParaRPr>
            </a:p>
          </p:txBody>
        </p:sp>
        <p:sp>
          <p:nvSpPr>
            <p:cNvPr id="348" name="Google Shape;348;p9"/>
            <p:cNvSpPr txBox="1"/>
            <p:nvPr/>
          </p:nvSpPr>
          <p:spPr>
            <a:xfrm>
              <a:off x="820321" y="191873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25  Casos</a:t>
              </a:r>
              <a:endParaRPr sz="1200" b="1">
                <a:solidFill>
                  <a:schemeClr val="dk1"/>
                </a:solidFill>
                <a:latin typeface="Arial Narrow"/>
                <a:ea typeface="Arial Narrow"/>
                <a:cs typeface="Arial Narrow"/>
                <a:sym typeface="Arial Narrow"/>
              </a:endParaRPr>
            </a:p>
          </p:txBody>
        </p:sp>
        <p:pic>
          <p:nvPicPr>
            <p:cNvPr id="349" name="Google Shape;349;p9"/>
            <p:cNvPicPr preferRelativeResize="0"/>
            <p:nvPr/>
          </p:nvPicPr>
          <p:blipFill rotWithShape="1">
            <a:blip r:embed="rId4">
              <a:alphaModFix/>
            </a:blip>
            <a:srcRect l="30557" r="55507"/>
            <a:stretch/>
          </p:blipFill>
          <p:spPr>
            <a:xfrm>
              <a:off x="1052788" y="601726"/>
              <a:ext cx="662151" cy="850900"/>
            </a:xfrm>
            <a:prstGeom prst="rect">
              <a:avLst/>
            </a:prstGeom>
            <a:noFill/>
            <a:ln>
              <a:noFill/>
            </a:ln>
          </p:spPr>
        </p:pic>
        <p:sp>
          <p:nvSpPr>
            <p:cNvPr id="350" name="Google Shape;350;p9"/>
            <p:cNvSpPr txBox="1"/>
            <p:nvPr/>
          </p:nvSpPr>
          <p:spPr>
            <a:xfrm>
              <a:off x="767312" y="131412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chemeClr val="dk1"/>
                </a:solidFill>
                <a:latin typeface="Arial Narrow"/>
                <a:ea typeface="Arial Narrow"/>
                <a:cs typeface="Arial Narrow"/>
                <a:sym typeface="Arial Narrow"/>
              </a:endParaRPr>
            </a:p>
          </p:txBody>
        </p:sp>
      </p:grpSp>
      <p:grpSp>
        <p:nvGrpSpPr>
          <p:cNvPr id="351" name="Google Shape;351;p9"/>
          <p:cNvGrpSpPr/>
          <p:nvPr/>
        </p:nvGrpSpPr>
        <p:grpSpPr>
          <a:xfrm>
            <a:off x="1944266" y="828222"/>
            <a:ext cx="1414263" cy="1638535"/>
            <a:chOff x="1700534" y="536982"/>
            <a:chExt cx="1414263" cy="1638535"/>
          </a:xfrm>
        </p:grpSpPr>
        <p:sp>
          <p:nvSpPr>
            <p:cNvPr id="352" name="Google Shape;352;p9"/>
            <p:cNvSpPr/>
            <p:nvPr/>
          </p:nvSpPr>
          <p:spPr>
            <a:xfrm>
              <a:off x="2047806" y="1571104"/>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pic>
          <p:nvPicPr>
            <p:cNvPr id="353" name="Google Shape;353;p9"/>
            <p:cNvPicPr preferRelativeResize="0"/>
            <p:nvPr/>
          </p:nvPicPr>
          <p:blipFill rotWithShape="1">
            <a:blip r:embed="rId4">
              <a:alphaModFix/>
            </a:blip>
            <a:srcRect l="59204" r="26197"/>
            <a:stretch/>
          </p:blipFill>
          <p:spPr>
            <a:xfrm>
              <a:off x="2088282" y="536982"/>
              <a:ext cx="693683" cy="850900"/>
            </a:xfrm>
            <a:prstGeom prst="rect">
              <a:avLst/>
            </a:prstGeom>
            <a:noFill/>
            <a:ln>
              <a:noFill/>
            </a:ln>
          </p:spPr>
        </p:pic>
        <p:sp>
          <p:nvSpPr>
            <p:cNvPr id="354" name="Google Shape;354;p9"/>
            <p:cNvSpPr txBox="1"/>
            <p:nvPr/>
          </p:nvSpPr>
          <p:spPr>
            <a:xfrm>
              <a:off x="1700534" y="1311622"/>
              <a:ext cx="141426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Afrodescendiente</a:t>
              </a:r>
              <a:endParaRPr sz="1200" b="1" u="sng">
                <a:solidFill>
                  <a:schemeClr val="dk1"/>
                </a:solidFill>
                <a:latin typeface="Arial Narrow"/>
                <a:ea typeface="Arial Narrow"/>
                <a:cs typeface="Arial Narrow"/>
                <a:sym typeface="Arial Narrow"/>
              </a:endParaRPr>
            </a:p>
          </p:txBody>
        </p:sp>
        <p:sp>
          <p:nvSpPr>
            <p:cNvPr id="355" name="Google Shape;355;p9"/>
            <p:cNvSpPr txBox="1"/>
            <p:nvPr/>
          </p:nvSpPr>
          <p:spPr>
            <a:xfrm>
              <a:off x="1792861" y="18985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nvGrpSpPr>
          <p:cNvPr id="356" name="Google Shape;356;p9"/>
          <p:cNvGrpSpPr/>
          <p:nvPr/>
        </p:nvGrpSpPr>
        <p:grpSpPr>
          <a:xfrm>
            <a:off x="3105668" y="865888"/>
            <a:ext cx="1246394" cy="1621088"/>
            <a:chOff x="2858112" y="554428"/>
            <a:chExt cx="1246394" cy="1621088"/>
          </a:xfrm>
        </p:grpSpPr>
        <p:sp>
          <p:nvSpPr>
            <p:cNvPr id="357" name="Google Shape;357;p9"/>
            <p:cNvSpPr txBox="1"/>
            <p:nvPr/>
          </p:nvSpPr>
          <p:spPr>
            <a:xfrm>
              <a:off x="2858112" y="1315874"/>
              <a:ext cx="1229607" cy="2518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chemeClr val="dk1"/>
                </a:solidFill>
                <a:latin typeface="Arial Narrow"/>
                <a:ea typeface="Arial Narrow"/>
                <a:cs typeface="Arial Narrow"/>
                <a:sym typeface="Arial Narrow"/>
              </a:endParaRPr>
            </a:p>
          </p:txBody>
        </p:sp>
        <p:grpSp>
          <p:nvGrpSpPr>
            <p:cNvPr id="358" name="Google Shape;358;p9"/>
            <p:cNvGrpSpPr/>
            <p:nvPr/>
          </p:nvGrpSpPr>
          <p:grpSpPr>
            <a:xfrm>
              <a:off x="2874899" y="554428"/>
              <a:ext cx="1229607" cy="1621088"/>
              <a:chOff x="2850938" y="554428"/>
              <a:chExt cx="1229607" cy="1621088"/>
            </a:xfrm>
          </p:grpSpPr>
          <p:sp>
            <p:nvSpPr>
              <p:cNvPr id="359" name="Google Shape;359;p9"/>
              <p:cNvSpPr/>
              <p:nvPr/>
            </p:nvSpPr>
            <p:spPr>
              <a:xfrm>
                <a:off x="3071349" y="1566970"/>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pic>
            <p:nvPicPr>
              <p:cNvPr id="360" name="Google Shape;360;p9"/>
              <p:cNvPicPr preferRelativeResize="0"/>
              <p:nvPr/>
            </p:nvPicPr>
            <p:blipFill rotWithShape="1">
              <a:blip r:embed="rId4">
                <a:alphaModFix/>
              </a:blip>
              <a:srcRect l="87297"/>
              <a:stretch/>
            </p:blipFill>
            <p:spPr>
              <a:xfrm>
                <a:off x="3155364" y="554428"/>
                <a:ext cx="603573" cy="850900"/>
              </a:xfrm>
              <a:prstGeom prst="rect">
                <a:avLst/>
              </a:prstGeom>
              <a:noFill/>
              <a:ln>
                <a:noFill/>
              </a:ln>
            </p:spPr>
          </p:pic>
          <p:sp>
            <p:nvSpPr>
              <p:cNvPr id="361" name="Google Shape;361;p9"/>
              <p:cNvSpPr txBox="1"/>
              <p:nvPr/>
            </p:nvSpPr>
            <p:spPr>
              <a:xfrm>
                <a:off x="2850938" y="189851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grpSp>
        <p:nvGrpSpPr>
          <p:cNvPr id="362" name="Google Shape;362;p9"/>
          <p:cNvGrpSpPr/>
          <p:nvPr/>
        </p:nvGrpSpPr>
        <p:grpSpPr>
          <a:xfrm>
            <a:off x="5622828" y="842667"/>
            <a:ext cx="1610597" cy="1615816"/>
            <a:chOff x="5622828" y="551427"/>
            <a:chExt cx="1610597" cy="1615816"/>
          </a:xfrm>
        </p:grpSpPr>
        <p:pic>
          <p:nvPicPr>
            <p:cNvPr id="363" name="Google Shape;363;p9"/>
            <p:cNvPicPr preferRelativeResize="0"/>
            <p:nvPr/>
          </p:nvPicPr>
          <p:blipFill rotWithShape="1">
            <a:blip r:embed="rId5">
              <a:alphaModFix/>
            </a:blip>
            <a:srcRect l="58247"/>
            <a:stretch/>
          </p:blipFill>
          <p:spPr>
            <a:xfrm>
              <a:off x="5915945" y="551427"/>
              <a:ext cx="924865" cy="830657"/>
            </a:xfrm>
            <a:prstGeom prst="rect">
              <a:avLst/>
            </a:prstGeom>
            <a:noFill/>
            <a:ln>
              <a:noFill/>
            </a:ln>
          </p:spPr>
        </p:pic>
        <p:sp>
          <p:nvSpPr>
            <p:cNvPr id="364" name="Google Shape;364;p9"/>
            <p:cNvSpPr txBox="1"/>
            <p:nvPr/>
          </p:nvSpPr>
          <p:spPr>
            <a:xfrm>
              <a:off x="5622828" y="1311622"/>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p:txBody>
        </p:sp>
        <p:sp>
          <p:nvSpPr>
            <p:cNvPr id="365" name="Google Shape;365;p9"/>
            <p:cNvSpPr/>
            <p:nvPr/>
          </p:nvSpPr>
          <p:spPr>
            <a:xfrm>
              <a:off x="6058092" y="1558697"/>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366" name="Google Shape;366;p9"/>
            <p:cNvSpPr txBox="1"/>
            <p:nvPr/>
          </p:nvSpPr>
          <p:spPr>
            <a:xfrm>
              <a:off x="5837681" y="189024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nvGrpSpPr>
          <p:cNvPr id="367" name="Google Shape;367;p9"/>
          <p:cNvGrpSpPr/>
          <p:nvPr/>
        </p:nvGrpSpPr>
        <p:grpSpPr>
          <a:xfrm>
            <a:off x="4188447" y="974808"/>
            <a:ext cx="1610597" cy="1516901"/>
            <a:chOff x="4078085" y="683568"/>
            <a:chExt cx="1610597" cy="1516901"/>
          </a:xfrm>
        </p:grpSpPr>
        <p:pic>
          <p:nvPicPr>
            <p:cNvPr id="368" name="Google Shape;368;p9"/>
            <p:cNvPicPr preferRelativeResize="0"/>
            <p:nvPr/>
          </p:nvPicPr>
          <p:blipFill rotWithShape="1">
            <a:blip r:embed="rId5">
              <a:alphaModFix/>
            </a:blip>
            <a:srcRect r="48966"/>
            <a:stretch/>
          </p:blipFill>
          <p:spPr>
            <a:xfrm>
              <a:off x="4361548" y="683568"/>
              <a:ext cx="1039102" cy="763541"/>
            </a:xfrm>
            <a:prstGeom prst="rect">
              <a:avLst/>
            </a:prstGeom>
            <a:noFill/>
            <a:ln>
              <a:noFill/>
            </a:ln>
          </p:spPr>
        </p:pic>
        <p:sp>
          <p:nvSpPr>
            <p:cNvPr id="369" name="Google Shape;369;p9"/>
            <p:cNvSpPr/>
            <p:nvPr/>
          </p:nvSpPr>
          <p:spPr>
            <a:xfrm>
              <a:off x="4434758" y="1592873"/>
              <a:ext cx="893884" cy="360040"/>
            </a:xfrm>
            <a:prstGeom prst="roundRect">
              <a:avLst>
                <a:gd name="adj" fmla="val 16667"/>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sp>
          <p:nvSpPr>
            <p:cNvPr id="370" name="Google Shape;370;p9"/>
            <p:cNvSpPr txBox="1"/>
            <p:nvPr/>
          </p:nvSpPr>
          <p:spPr>
            <a:xfrm>
              <a:off x="4078085" y="1331640"/>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Privados de la Libertad</a:t>
              </a:r>
              <a:endParaRPr sz="1200" b="1" u="sng">
                <a:solidFill>
                  <a:srgbClr val="000000"/>
                </a:solidFill>
                <a:latin typeface="Arial Narrow"/>
                <a:ea typeface="Arial Narrow"/>
                <a:cs typeface="Arial Narrow"/>
                <a:sym typeface="Arial Narrow"/>
              </a:endParaRPr>
            </a:p>
          </p:txBody>
        </p:sp>
        <p:sp>
          <p:nvSpPr>
            <p:cNvPr id="371" name="Google Shape;371;p9"/>
            <p:cNvSpPr txBox="1"/>
            <p:nvPr/>
          </p:nvSpPr>
          <p:spPr>
            <a:xfrm>
              <a:off x="4266295" y="1923470"/>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sp>
        <p:nvSpPr>
          <p:cNvPr id="372" name="Google Shape;372;p9"/>
          <p:cNvSpPr/>
          <p:nvPr/>
        </p:nvSpPr>
        <p:spPr>
          <a:xfrm>
            <a:off x="-6899" y="6735293"/>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73" name="Google Shape;373;p9"/>
          <p:cNvGrpSpPr/>
          <p:nvPr/>
        </p:nvGrpSpPr>
        <p:grpSpPr>
          <a:xfrm>
            <a:off x="185139" y="6800182"/>
            <a:ext cx="3446504" cy="276999"/>
            <a:chOff x="2448322" y="33831"/>
            <a:chExt cx="3446504" cy="276999"/>
          </a:xfrm>
        </p:grpSpPr>
        <p:sp>
          <p:nvSpPr>
            <p:cNvPr id="374" name="Google Shape;374;p9"/>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75" name="Google Shape;375;p9"/>
            <p:cNvCxnSpPr>
              <a:stCxn id="374"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376" name="Google Shape;376;p9"/>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377" name="Google Shape;377;p9"/>
          <p:cNvSpPr txBox="1"/>
          <p:nvPr/>
        </p:nvSpPr>
        <p:spPr>
          <a:xfrm>
            <a:off x="50" y="7118125"/>
            <a:ext cx="7137386" cy="160043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La tendencia actual de la Parotiditis según el gráfico de control se encuentra con predominio entre el umbral estacional y el límite inferior calculado según los dos años anteriores. El número de casos este año está por debajo de lo presentado en los 2 años anteriores, lo que corresponde con una disminución en los casos de un 30% con relación al año anterior. En promedio se notificaron 8 casos por semana epidemiológica. Los cursos de vida de adultez y adulto mayor representan el 67,7%  de los casos. Estos casos podrían relacionarse o con personas no vacunadas en la infancia o con perdida de inmunidad  a través del tiempo. Hasta la semana epidemiológica 4, no se identificaron brotes por este EISP.</a:t>
            </a:r>
            <a:endParaRPr sz="1400">
              <a:solidFill>
                <a:schemeClr val="dk1"/>
              </a:solidFill>
              <a:latin typeface="Arial Narrow"/>
              <a:ea typeface="Arial Narrow"/>
              <a:cs typeface="Arial Narrow"/>
              <a:sym typeface="Arial Narrow"/>
            </a:endParaRPr>
          </a:p>
        </p:txBody>
      </p:sp>
      <p:grpSp>
        <p:nvGrpSpPr>
          <p:cNvPr id="378" name="Google Shape;378;p9"/>
          <p:cNvGrpSpPr/>
          <p:nvPr/>
        </p:nvGrpSpPr>
        <p:grpSpPr>
          <a:xfrm>
            <a:off x="1578750" y="3083205"/>
            <a:ext cx="3902887" cy="3527216"/>
            <a:chOff x="1585649" y="587"/>
            <a:chExt cx="3902887" cy="3527216"/>
          </a:xfrm>
        </p:grpSpPr>
        <p:sp>
          <p:nvSpPr>
            <p:cNvPr id="379" name="Google Shape;379;p9"/>
            <p:cNvSpPr/>
            <p:nvPr/>
          </p:nvSpPr>
          <p:spPr>
            <a:xfrm>
              <a:off x="2813813" y="587"/>
              <a:ext cx="1408240" cy="617436"/>
            </a:xfrm>
            <a:prstGeom prst="roundRect">
              <a:avLst>
                <a:gd name="adj" fmla="val 16667"/>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txBox="1"/>
            <p:nvPr/>
          </p:nvSpPr>
          <p:spPr>
            <a:xfrm>
              <a:off x="2843954" y="30728"/>
              <a:ext cx="1347958"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Primera infancia</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16,1%</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5 casos</a:t>
              </a:r>
              <a:endParaRPr sz="1200" b="1">
                <a:solidFill>
                  <a:schemeClr val="lt1"/>
                </a:solidFill>
                <a:latin typeface="Arial Narrow"/>
                <a:ea typeface="Arial Narrow"/>
                <a:cs typeface="Arial Narrow"/>
                <a:sym typeface="Arial Narrow"/>
              </a:endParaRPr>
            </a:p>
          </p:txBody>
        </p:sp>
        <p:sp>
          <p:nvSpPr>
            <p:cNvPr id="381" name="Google Shape;381;p9"/>
            <p:cNvSpPr/>
            <p:nvPr/>
          </p:nvSpPr>
          <p:spPr>
            <a:xfrm>
              <a:off x="2063043" y="309305"/>
              <a:ext cx="2909780" cy="2909780"/>
            </a:xfrm>
            <a:custGeom>
              <a:avLst/>
              <a:gdLst/>
              <a:ahLst/>
              <a:cxnLst/>
              <a:rect l="l" t="t" r="r" b="b"/>
              <a:pathLst>
                <a:path w="120000" h="120000" extrusionOk="0">
                  <a:moveTo>
                    <a:pt x="91851" y="9152"/>
                  </a:moveTo>
                  <a:lnTo>
                    <a:pt x="91851" y="9152"/>
                  </a:lnTo>
                  <a:cubicBezTo>
                    <a:pt x="94635" y="10896"/>
                    <a:pt x="97270" y="12865"/>
                    <a:pt x="99731" y="15040"/>
                  </a:cubicBezTo>
                </a:path>
              </a:pathLst>
            </a:cu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4067273" y="728032"/>
              <a:ext cx="1421263" cy="617436"/>
            </a:xfrm>
            <a:prstGeom prst="roundRect">
              <a:avLst>
                <a:gd name="adj" fmla="val 16667"/>
              </a:avLst>
            </a:prstGeom>
            <a:solidFill>
              <a:srgbClr val="6C5EA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txBox="1"/>
            <p:nvPr/>
          </p:nvSpPr>
          <p:spPr>
            <a:xfrm>
              <a:off x="4097414" y="758173"/>
              <a:ext cx="1360981"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Infancia</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6,5%</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2 casos</a:t>
              </a:r>
              <a:endParaRPr sz="1200" b="1">
                <a:solidFill>
                  <a:schemeClr val="lt1"/>
                </a:solidFill>
                <a:latin typeface="Arial Narrow"/>
                <a:ea typeface="Arial Narrow"/>
                <a:cs typeface="Arial Narrow"/>
                <a:sym typeface="Arial Narrow"/>
              </a:endParaRPr>
            </a:p>
          </p:txBody>
        </p:sp>
        <p:sp>
          <p:nvSpPr>
            <p:cNvPr id="384" name="Google Shape;384;p9"/>
            <p:cNvSpPr/>
            <p:nvPr/>
          </p:nvSpPr>
          <p:spPr>
            <a:xfrm>
              <a:off x="2063043" y="309305"/>
              <a:ext cx="2909780" cy="2909780"/>
            </a:xfrm>
            <a:custGeom>
              <a:avLst/>
              <a:gdLst/>
              <a:ahLst/>
              <a:cxnLst/>
              <a:rect l="l" t="t" r="r" b="b"/>
              <a:pathLst>
                <a:path w="120000" h="120000" extrusionOk="0">
                  <a:moveTo>
                    <a:pt x="119065" y="49446"/>
                  </a:moveTo>
                  <a:cubicBezTo>
                    <a:pt x="120312" y="56426"/>
                    <a:pt x="120312" y="63573"/>
                    <a:pt x="119065" y="70553"/>
                  </a:cubicBezTo>
                </a:path>
              </a:pathLst>
            </a:custGeom>
            <a:noFill/>
            <a:ln w="9525" cap="flat" cmpd="sng">
              <a:solidFill>
                <a:srgbClr val="6C5E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p:nvPr/>
          </p:nvSpPr>
          <p:spPr>
            <a:xfrm>
              <a:off x="4148865" y="2182922"/>
              <a:ext cx="1258080" cy="617436"/>
            </a:xfrm>
            <a:prstGeom prst="roundRect">
              <a:avLst>
                <a:gd name="adj" fmla="val 16667"/>
              </a:avLst>
            </a:prstGeom>
            <a:solidFill>
              <a:srgbClr val="585BB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9"/>
            <p:cNvSpPr txBox="1"/>
            <p:nvPr/>
          </p:nvSpPr>
          <p:spPr>
            <a:xfrm>
              <a:off x="4179006" y="2213063"/>
              <a:ext cx="1197798"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Adolescencia</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3,2%</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1 casos</a:t>
              </a:r>
              <a:endParaRPr sz="1200" b="1">
                <a:solidFill>
                  <a:schemeClr val="lt1"/>
                </a:solidFill>
                <a:latin typeface="Arial Narrow"/>
                <a:ea typeface="Arial Narrow"/>
                <a:cs typeface="Arial Narrow"/>
                <a:sym typeface="Arial Narrow"/>
              </a:endParaRPr>
            </a:p>
          </p:txBody>
        </p:sp>
        <p:sp>
          <p:nvSpPr>
            <p:cNvPr id="387" name="Google Shape;387;p9"/>
            <p:cNvSpPr/>
            <p:nvPr/>
          </p:nvSpPr>
          <p:spPr>
            <a:xfrm>
              <a:off x="2063043" y="309305"/>
              <a:ext cx="2909780" cy="2909780"/>
            </a:xfrm>
            <a:custGeom>
              <a:avLst/>
              <a:gdLst/>
              <a:ahLst/>
              <a:cxnLst/>
              <a:rect l="l" t="t" r="r" b="b"/>
              <a:pathLst>
                <a:path w="120000" h="120000" extrusionOk="0">
                  <a:moveTo>
                    <a:pt x="99732" y="104960"/>
                  </a:moveTo>
                  <a:cubicBezTo>
                    <a:pt x="97271" y="107135"/>
                    <a:pt x="94635" y="109104"/>
                    <a:pt x="91852" y="110848"/>
                  </a:cubicBezTo>
                </a:path>
              </a:pathLst>
            </a:custGeom>
            <a:noFill/>
            <a:ln w="9525" cap="flat" cmpd="sng">
              <a:solidFill>
                <a:srgbClr val="585BB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2813813" y="2910367"/>
              <a:ext cx="1408240" cy="617436"/>
            </a:xfrm>
            <a:prstGeom prst="roundRect">
              <a:avLst>
                <a:gd name="adj" fmla="val 16667"/>
              </a:avLst>
            </a:prstGeom>
            <a:solidFill>
              <a:srgbClr val="5370B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9"/>
            <p:cNvSpPr txBox="1"/>
            <p:nvPr/>
          </p:nvSpPr>
          <p:spPr>
            <a:xfrm>
              <a:off x="2843954" y="2940508"/>
              <a:ext cx="1347958"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Juventud</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6,5%</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2 casos</a:t>
              </a:r>
              <a:endParaRPr sz="1200" b="1">
                <a:solidFill>
                  <a:schemeClr val="lt1"/>
                </a:solidFill>
                <a:latin typeface="Arial Narrow"/>
                <a:ea typeface="Arial Narrow"/>
                <a:cs typeface="Arial Narrow"/>
                <a:sym typeface="Arial Narrow"/>
              </a:endParaRPr>
            </a:p>
          </p:txBody>
        </p:sp>
        <p:sp>
          <p:nvSpPr>
            <p:cNvPr id="390" name="Google Shape;390;p9"/>
            <p:cNvSpPr/>
            <p:nvPr/>
          </p:nvSpPr>
          <p:spPr>
            <a:xfrm>
              <a:off x="2063043" y="309305"/>
              <a:ext cx="2909780" cy="2909780"/>
            </a:xfrm>
            <a:custGeom>
              <a:avLst/>
              <a:gdLst/>
              <a:ahLst/>
              <a:cxnLst/>
              <a:rect l="l" t="t" r="r" b="b"/>
              <a:pathLst>
                <a:path w="120000" h="120000" extrusionOk="0">
                  <a:moveTo>
                    <a:pt x="28148" y="110848"/>
                  </a:moveTo>
                  <a:lnTo>
                    <a:pt x="28148" y="110848"/>
                  </a:lnTo>
                  <a:cubicBezTo>
                    <a:pt x="25364" y="109104"/>
                    <a:pt x="22729" y="107135"/>
                    <a:pt x="20268" y="104960"/>
                  </a:cubicBezTo>
                </a:path>
              </a:pathLst>
            </a:custGeom>
            <a:noFill/>
            <a:ln w="9525" cap="flat" cmpd="sng">
              <a:solidFill>
                <a:srgbClr val="5370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1596055" y="2182922"/>
              <a:ext cx="1323813" cy="617436"/>
            </a:xfrm>
            <a:prstGeom prst="roundRect">
              <a:avLst>
                <a:gd name="adj" fmla="val 16667"/>
              </a:avLst>
            </a:prstGeom>
            <a:solidFill>
              <a:srgbClr val="4F8AB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txBox="1"/>
            <p:nvPr/>
          </p:nvSpPr>
          <p:spPr>
            <a:xfrm>
              <a:off x="1626196" y="2213063"/>
              <a:ext cx="1263531"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Adultez</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51,6%</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16 casos</a:t>
              </a:r>
              <a:endParaRPr sz="1200" b="1">
                <a:solidFill>
                  <a:schemeClr val="lt1"/>
                </a:solidFill>
                <a:latin typeface="Arial Narrow"/>
                <a:ea typeface="Arial Narrow"/>
                <a:cs typeface="Arial Narrow"/>
                <a:sym typeface="Arial Narrow"/>
              </a:endParaRPr>
            </a:p>
          </p:txBody>
        </p:sp>
        <p:sp>
          <p:nvSpPr>
            <p:cNvPr id="393" name="Google Shape;393;p9"/>
            <p:cNvSpPr/>
            <p:nvPr/>
          </p:nvSpPr>
          <p:spPr>
            <a:xfrm>
              <a:off x="2063043" y="309305"/>
              <a:ext cx="2909780" cy="2909780"/>
            </a:xfrm>
            <a:custGeom>
              <a:avLst/>
              <a:gdLst/>
              <a:ahLst/>
              <a:cxnLst/>
              <a:rect l="l" t="t" r="r" b="b"/>
              <a:pathLst>
                <a:path w="120000" h="120000" extrusionOk="0">
                  <a:moveTo>
                    <a:pt x="935" y="70554"/>
                  </a:moveTo>
                  <a:cubicBezTo>
                    <a:pt x="-312" y="63574"/>
                    <a:pt x="-312" y="56427"/>
                    <a:pt x="935" y="49447"/>
                  </a:cubicBezTo>
                </a:path>
              </a:pathLst>
            </a:custGeom>
            <a:noFill/>
            <a:ln w="9525" cap="flat" cmpd="sng">
              <a:solidFill>
                <a:srgbClr val="4F8A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1585649" y="728032"/>
              <a:ext cx="1344625" cy="617436"/>
            </a:xfrm>
            <a:prstGeom prst="roundRect">
              <a:avLst>
                <a:gd name="adj" fmla="val 16667"/>
              </a:avLst>
            </a:prstGeom>
            <a:solidFill>
              <a:srgbClr val="4AA9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txBox="1"/>
            <p:nvPr/>
          </p:nvSpPr>
          <p:spPr>
            <a:xfrm>
              <a:off x="1615790" y="758173"/>
              <a:ext cx="1284343"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Adulto Mayor</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16,1 %</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5 casos</a:t>
              </a:r>
              <a:endParaRPr sz="1200" b="1">
                <a:solidFill>
                  <a:schemeClr val="lt1"/>
                </a:solidFill>
                <a:latin typeface="Arial Narrow"/>
                <a:ea typeface="Arial Narrow"/>
                <a:cs typeface="Arial Narrow"/>
                <a:sym typeface="Arial Narrow"/>
              </a:endParaRPr>
            </a:p>
          </p:txBody>
        </p:sp>
        <p:sp>
          <p:nvSpPr>
            <p:cNvPr id="396" name="Google Shape;396;p9"/>
            <p:cNvSpPr/>
            <p:nvPr/>
          </p:nvSpPr>
          <p:spPr>
            <a:xfrm>
              <a:off x="2063043" y="309305"/>
              <a:ext cx="2909780" cy="2909780"/>
            </a:xfrm>
            <a:custGeom>
              <a:avLst/>
              <a:gdLst/>
              <a:ahLst/>
              <a:cxnLst/>
              <a:rect l="l" t="t" r="r" b="b"/>
              <a:pathLst>
                <a:path w="120000" h="120000" extrusionOk="0">
                  <a:moveTo>
                    <a:pt x="20268" y="15040"/>
                  </a:moveTo>
                  <a:lnTo>
                    <a:pt x="20268" y="15040"/>
                  </a:lnTo>
                  <a:cubicBezTo>
                    <a:pt x="22729" y="12865"/>
                    <a:pt x="25365" y="10896"/>
                    <a:pt x="28148" y="9152"/>
                  </a:cubicBezTo>
                </a:path>
              </a:pathLst>
            </a:custGeom>
            <a:noFill/>
            <a:ln w="9525" cap="flat" cmpd="sng">
              <a:solidFill>
                <a:srgbClr val="4AA9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9"/>
          <p:cNvGrpSpPr/>
          <p:nvPr/>
        </p:nvGrpSpPr>
        <p:grpSpPr>
          <a:xfrm>
            <a:off x="144066" y="517803"/>
            <a:ext cx="1642872" cy="453798"/>
            <a:chOff x="402094" y="486270"/>
            <a:chExt cx="2369636" cy="453798"/>
          </a:xfrm>
        </p:grpSpPr>
        <p:sp>
          <p:nvSpPr>
            <p:cNvPr id="398" name="Google Shape;398;p9"/>
            <p:cNvSpPr/>
            <p:nvPr/>
          </p:nvSpPr>
          <p:spPr>
            <a:xfrm rot="-5400000">
              <a:off x="1469899" y="-361764"/>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9"/>
            <p:cNvSpPr txBox="1"/>
            <p:nvPr/>
          </p:nvSpPr>
          <p:spPr>
            <a:xfrm>
              <a:off x="1065276" y="48627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Sexo</a:t>
              </a:r>
              <a:endParaRPr sz="1600" b="1">
                <a:solidFill>
                  <a:schemeClr val="dk1"/>
                </a:solidFill>
                <a:latin typeface="Arial Narrow"/>
                <a:ea typeface="Arial Narrow"/>
                <a:cs typeface="Arial Narrow"/>
                <a:sym typeface="Arial Narrow"/>
              </a:endParaRPr>
            </a:p>
          </p:txBody>
        </p:sp>
      </p:grpSp>
      <p:grpSp>
        <p:nvGrpSpPr>
          <p:cNvPr id="400" name="Google Shape;400;p9"/>
          <p:cNvGrpSpPr/>
          <p:nvPr/>
        </p:nvGrpSpPr>
        <p:grpSpPr>
          <a:xfrm>
            <a:off x="2223152" y="513131"/>
            <a:ext cx="1809346" cy="436842"/>
            <a:chOff x="3060727" y="484500"/>
            <a:chExt cx="2369636" cy="436842"/>
          </a:xfrm>
        </p:grpSpPr>
        <p:sp>
          <p:nvSpPr>
            <p:cNvPr id="401" name="Google Shape;401;p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9"/>
            <p:cNvSpPr txBox="1"/>
            <p:nvPr/>
          </p:nvSpPr>
          <p:spPr>
            <a:xfrm>
              <a:off x="3600450" y="48450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Etnia</a:t>
              </a:r>
              <a:endParaRPr sz="1600" b="1">
                <a:solidFill>
                  <a:schemeClr val="dk1"/>
                </a:solidFill>
                <a:latin typeface="Arial Narrow"/>
                <a:ea typeface="Arial Narrow"/>
                <a:cs typeface="Arial Narrow"/>
                <a:sym typeface="Arial Narrow"/>
              </a:endParaRPr>
            </a:p>
          </p:txBody>
        </p:sp>
      </p:grpSp>
      <p:grpSp>
        <p:nvGrpSpPr>
          <p:cNvPr id="403" name="Google Shape;403;p9"/>
          <p:cNvGrpSpPr/>
          <p:nvPr/>
        </p:nvGrpSpPr>
        <p:grpSpPr>
          <a:xfrm>
            <a:off x="4573030" y="537991"/>
            <a:ext cx="2771836" cy="436842"/>
            <a:chOff x="2849287" y="484500"/>
            <a:chExt cx="2777877" cy="436842"/>
          </a:xfrm>
        </p:grpSpPr>
        <p:sp>
          <p:nvSpPr>
            <p:cNvPr id="404" name="Google Shape;404;p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5" name="Google Shape;405;p9"/>
            <p:cNvSpPr txBox="1"/>
            <p:nvPr/>
          </p:nvSpPr>
          <p:spPr>
            <a:xfrm>
              <a:off x="2849287" y="484500"/>
              <a:ext cx="277787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Población especiales</a:t>
              </a:r>
              <a:endParaRPr sz="1600" b="1">
                <a:solidFill>
                  <a:schemeClr val="dk1"/>
                </a:solidFill>
                <a:latin typeface="Arial Narrow"/>
                <a:ea typeface="Arial Narrow"/>
                <a:cs typeface="Arial Narrow"/>
                <a:sym typeface="Arial Narrow"/>
              </a:endParaRPr>
            </a:p>
          </p:txBody>
        </p:sp>
      </p:grpSp>
    </p:spTree>
  </p:cSld>
  <p:clrMapOvr>
    <a:masterClrMapping/>
  </p:clrMapOvr>
</p:sld>
</file>

<file path=ppt/theme/theme1.xml><?xml version="1.0" encoding="utf-8"?>
<a:theme xmlns:a="http://schemas.openxmlformats.org/drawingml/2006/main" name="Tema de Office">
  <a:themeElements>
    <a:clrScheme name="Personalizado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8913</Words>
  <Application>Microsoft Office PowerPoint</Application>
  <PresentationFormat>Personalizado</PresentationFormat>
  <Paragraphs>1649</Paragraphs>
  <Slides>54</Slides>
  <Notes>54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54</vt:i4>
      </vt:variant>
    </vt:vector>
  </HeadingPairs>
  <TitlesOfParts>
    <vt:vector size="60" baseType="lpstr">
      <vt:lpstr>Arial Narrow</vt:lpstr>
      <vt:lpstr>Times New Roman</vt:lpstr>
      <vt:lpstr>Arial</vt:lpstr>
      <vt:lpstr>Libre Franklin Black</vt:lpstr>
      <vt:lpstr>Calibri</vt:lpstr>
      <vt:lpstr>Tema de Office</vt:lpstr>
      <vt:lpstr>Presentación</vt:lpstr>
      <vt:lpstr>Contenido</vt:lpstr>
      <vt:lpstr>Contenido</vt:lpstr>
      <vt:lpstr>Tuberculosis</vt:lpstr>
      <vt:lpstr>Presentación de PowerPoint</vt:lpstr>
      <vt:lpstr>Presentación de PowerPoint</vt:lpstr>
      <vt:lpstr>Tosferina</vt:lpstr>
      <vt:lpstr>Parotiditis</vt:lpstr>
      <vt:lpstr>Presentación de PowerPoint</vt:lpstr>
      <vt:lpstr>Varicela</vt:lpstr>
      <vt:lpstr>Presentación de PowerPoint</vt:lpstr>
      <vt:lpstr>Meningitis</vt:lpstr>
      <vt:lpstr>Presentación de PowerPoint</vt:lpstr>
      <vt:lpstr>Hepatitis A</vt:lpstr>
      <vt:lpstr>Presentación de PowerPoint</vt:lpstr>
      <vt:lpstr>Hepatitis B y C</vt:lpstr>
      <vt:lpstr>Presentación de PowerPoint</vt:lpstr>
      <vt:lpstr>Presentación de PowerPoint</vt:lpstr>
      <vt:lpstr>Presentación de PowerPoint</vt:lpstr>
      <vt:lpstr>Presentación de PowerPoint</vt:lpstr>
      <vt:lpstr>Intoxicaciones</vt:lpstr>
      <vt:lpstr>Enfermedad transmitida por alimentos ETA </vt:lpstr>
      <vt:lpstr>Presentación de PowerPoint</vt:lpstr>
      <vt:lpstr>Presentación de PowerPoint</vt:lpstr>
      <vt:lpstr>Infección respiratoria aguda IRA</vt:lpstr>
      <vt:lpstr> Infección respiratoria aguda IRA</vt:lpstr>
      <vt:lpstr>Infección respiratoria aguda IRA</vt:lpstr>
      <vt:lpstr>ESI – IRAG Centinela</vt:lpstr>
      <vt:lpstr>Presentación de PowerPoint</vt:lpstr>
      <vt:lpstr>Infección Respiratoria Aguda Grave Inusitada - IRAG</vt:lpstr>
      <vt:lpstr>Intento de suicidio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Mortalidad materna- MM</vt:lpstr>
      <vt:lpstr>Morbilidad materna extrema - MME</vt:lpstr>
      <vt:lpstr>Mortalidad perinatal y neonatal tardía MPNNT</vt:lpstr>
      <vt:lpstr>Sífilis Gestacional SG</vt:lpstr>
      <vt:lpstr>Sífilis Congénita  SC</vt:lpstr>
      <vt:lpstr>Presentación de PowerPoint</vt:lpstr>
      <vt:lpstr>Presentación de PowerPoint</vt:lpstr>
      <vt:lpstr>Violencia de género, intrafamiliar  y ataques con  agentes químicos.</vt:lpstr>
      <vt:lpstr>Presentación de PowerPoint</vt:lpstr>
      <vt:lpstr>Presentación de PowerPoint</vt:lpstr>
      <vt:lpstr>Violencia Sexual: 309 Casos 51,9% del total</vt:lpstr>
      <vt:lpstr>Cáncer de mama</vt:lpstr>
      <vt:lpstr>Presentación de PowerPoint</vt:lpstr>
      <vt:lpstr>Cáncer de cuello uterino</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dc:title>
  <dc:creator>Silvana Zapata Bedoya</dc:creator>
  <cp:lastModifiedBy>FABIAN DAVID RUIZ CHAVERRA</cp:lastModifiedBy>
  <cp:revision>1</cp:revision>
  <dcterms:created xsi:type="dcterms:W3CDTF">2019-03-11T16:04:20Z</dcterms:created>
  <dcterms:modified xsi:type="dcterms:W3CDTF">2023-10-18T23:37:24Z</dcterms:modified>
</cp:coreProperties>
</file>