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34.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37.xml" ContentType="application/vnd.openxmlformats-officedocument.presentationml.notesSlide+xml"/>
  <Override PartName="/ppt/charts/chart19.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7200900" cy="9144000"/>
  <p:notesSz cx="7010400" cy="9296400"/>
  <p:embeddedFontLst>
    <p:embeddedFont>
      <p:font typeface="Arial Narrow" panose="020B0606020202030204" pitchFamily="3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Libre Franklin Black" pitchFamily="2" charset="0"/>
      <p:bold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jWly9yNC8LHkKX1X6B8v/+HQDv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69E647-5490-4F39-9093-E9D1BFB799CB}">
  <a:tblStyle styleId="{CB69E647-5490-4F39-9093-E9D1BFB799C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84B2171-4095-4D23-873D-881246C5F41A}"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2920174-B6C1-4843-BF55-A8A908A58BB0}"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0782494D-332C-4C04-AB28-A458CA6B379C}"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94660"/>
  </p:normalViewPr>
  <p:slideViewPr>
    <p:cSldViewPr snapToGrid="0">
      <p:cViewPr varScale="1">
        <p:scale>
          <a:sx n="63" d="100"/>
          <a:sy n="63" d="100"/>
        </p:scale>
        <p:origin x="2534" y="72"/>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PROPIA%20INTENTO%20DE%20SUICIDIO_2023%20para%20Boleti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PROPIA%20INTENTO%20DE%20SUICIDIO_2023%20para%20Boletin.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PROPIA%20INTENTO%20DE%20SUICIDIO_2023%20para%20Boletin.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VIH_2023%20para%20boletin.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VIH_2023%20para%20boletin.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VIH_2023%20para%20boletin.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VIH_2023%20para%20boletin.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VIH_2023%20para%20boletin.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VIH_2023%20para%20boletin.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sus\Documents\Medell&#237;n%202022\ETV\Dengue\BD%20Dengue%202023%20semana%20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HEPATITIS%20B%20y%20C%202023%20para%20boletin.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Documents\Medell&#237;n%202022\ETV\Dengue\BD%20Dengue%202023%20semana%20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HEPATITIS%20B%20y%20C%202023%20para%20boleti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HEPATITIS%20B%20y%20C%202023%20para%20boleti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HEPATITIS%20B%20y%20C%202023%20para%20boleti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HEPATITIS%20B%20y%20C%202023%20para%20bolet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HEPATITIS%20B%20y%20C%202023%20para%20bolet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PROPIA%20INTENTO%20DE%20SUICIDIO_2023%20para%20Boleti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37613764\Documents\Boletines\2023\Peri&#769;odo%202\PLANTILLA%20PROPIA%20INTENTO%20DE%20SUICIDIO_2023%20para%20Bolet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endémico(B)'!$A$77</c:f>
              <c:strCache>
                <c:ptCount val="1"/>
                <c:pt idx="0">
                  <c:v>Percentil 75</c:v>
                </c:pt>
              </c:strCache>
            </c:strRef>
          </c:tx>
          <c:spPr>
            <a:solidFill>
              <a:srgbClr val="C00000"/>
            </a:solidFill>
            <a:ln w="25400">
              <a:solidFill>
                <a:srgbClr val="FF0000"/>
              </a:solidFill>
              <a:prstDash val="solid"/>
            </a:ln>
          </c:spPr>
          <c:val>
            <c:numRef>
              <c:f>'Canal endémico(B)'!$B$77:$BA$77</c:f>
              <c:numCache>
                <c:formatCode>0.0</c:formatCode>
                <c:ptCount val="52"/>
                <c:pt idx="0">
                  <c:v>4</c:v>
                </c:pt>
                <c:pt idx="1">
                  <c:v>4</c:v>
                </c:pt>
                <c:pt idx="2">
                  <c:v>5</c:v>
                </c:pt>
                <c:pt idx="3">
                  <c:v>4.5</c:v>
                </c:pt>
                <c:pt idx="4">
                  <c:v>6</c:v>
                </c:pt>
                <c:pt idx="5">
                  <c:v>4</c:v>
                </c:pt>
                <c:pt idx="6">
                  <c:v>4.5</c:v>
                </c:pt>
                <c:pt idx="7">
                  <c:v>5</c:v>
                </c:pt>
                <c:pt idx="8">
                  <c:v>5.5</c:v>
                </c:pt>
                <c:pt idx="9">
                  <c:v>4.5</c:v>
                </c:pt>
                <c:pt idx="10">
                  <c:v>3.5</c:v>
                </c:pt>
                <c:pt idx="11">
                  <c:v>5</c:v>
                </c:pt>
                <c:pt idx="12">
                  <c:v>4.5</c:v>
                </c:pt>
                <c:pt idx="13">
                  <c:v>5</c:v>
                </c:pt>
                <c:pt idx="14">
                  <c:v>5.5</c:v>
                </c:pt>
                <c:pt idx="15">
                  <c:v>4.5</c:v>
                </c:pt>
                <c:pt idx="16">
                  <c:v>5.5</c:v>
                </c:pt>
                <c:pt idx="17">
                  <c:v>3</c:v>
                </c:pt>
                <c:pt idx="18">
                  <c:v>6.5</c:v>
                </c:pt>
                <c:pt idx="19">
                  <c:v>5</c:v>
                </c:pt>
                <c:pt idx="20">
                  <c:v>4</c:v>
                </c:pt>
                <c:pt idx="21">
                  <c:v>4.5</c:v>
                </c:pt>
                <c:pt idx="22">
                  <c:v>2</c:v>
                </c:pt>
                <c:pt idx="23">
                  <c:v>5</c:v>
                </c:pt>
                <c:pt idx="24">
                  <c:v>4</c:v>
                </c:pt>
                <c:pt idx="25">
                  <c:v>4.5</c:v>
                </c:pt>
                <c:pt idx="26">
                  <c:v>4</c:v>
                </c:pt>
                <c:pt idx="27">
                  <c:v>5.5</c:v>
                </c:pt>
                <c:pt idx="28">
                  <c:v>3</c:v>
                </c:pt>
                <c:pt idx="29">
                  <c:v>2.5</c:v>
                </c:pt>
                <c:pt idx="30">
                  <c:v>5</c:v>
                </c:pt>
                <c:pt idx="31">
                  <c:v>4.5</c:v>
                </c:pt>
                <c:pt idx="32">
                  <c:v>4.5</c:v>
                </c:pt>
                <c:pt idx="33">
                  <c:v>4.5</c:v>
                </c:pt>
                <c:pt idx="34">
                  <c:v>4.5</c:v>
                </c:pt>
                <c:pt idx="35">
                  <c:v>3.5</c:v>
                </c:pt>
                <c:pt idx="36">
                  <c:v>6</c:v>
                </c:pt>
                <c:pt idx="37">
                  <c:v>4</c:v>
                </c:pt>
                <c:pt idx="38">
                  <c:v>6</c:v>
                </c:pt>
                <c:pt idx="39">
                  <c:v>5.5</c:v>
                </c:pt>
                <c:pt idx="40">
                  <c:v>4</c:v>
                </c:pt>
                <c:pt idx="41">
                  <c:v>4.5</c:v>
                </c:pt>
                <c:pt idx="42">
                  <c:v>2.5</c:v>
                </c:pt>
                <c:pt idx="43">
                  <c:v>4.5</c:v>
                </c:pt>
                <c:pt idx="44">
                  <c:v>5</c:v>
                </c:pt>
                <c:pt idx="45">
                  <c:v>3</c:v>
                </c:pt>
                <c:pt idx="46">
                  <c:v>5.5</c:v>
                </c:pt>
                <c:pt idx="47">
                  <c:v>4.5</c:v>
                </c:pt>
                <c:pt idx="48">
                  <c:v>5.5</c:v>
                </c:pt>
                <c:pt idx="49">
                  <c:v>5.5</c:v>
                </c:pt>
                <c:pt idx="50">
                  <c:v>4.5</c:v>
                </c:pt>
                <c:pt idx="51">
                  <c:v>4.5</c:v>
                </c:pt>
              </c:numCache>
            </c:numRef>
          </c:val>
          <c:extLst>
            <c:ext xmlns:c16="http://schemas.microsoft.com/office/drawing/2014/chart" uri="{C3380CC4-5D6E-409C-BE32-E72D297353CC}">
              <c16:uniqueId val="{00000000-FE79-4C15-9703-8ECC80ADED08}"/>
            </c:ext>
          </c:extLst>
        </c:ser>
        <c:ser>
          <c:idx val="1"/>
          <c:order val="2"/>
          <c:tx>
            <c:strRef>
              <c:f>'Canal endémico(B)'!$A$75</c:f>
              <c:strCache>
                <c:ptCount val="1"/>
                <c:pt idx="0">
                  <c:v>Mediana</c:v>
                </c:pt>
              </c:strCache>
            </c:strRef>
          </c:tx>
          <c:spPr>
            <a:ln w="28575" cap="rnd">
              <a:solidFill>
                <a:schemeClr val="accent4"/>
              </a:solidFill>
              <a:round/>
            </a:ln>
            <a:effectLst/>
          </c:spPr>
          <c:val>
            <c:numRef>
              <c:f>'Canal endémico(B)'!$B$75:$BA$75</c:f>
              <c:numCache>
                <c:formatCode>0.0</c:formatCode>
                <c:ptCount val="52"/>
                <c:pt idx="0">
                  <c:v>2</c:v>
                </c:pt>
                <c:pt idx="1">
                  <c:v>2</c:v>
                </c:pt>
                <c:pt idx="2">
                  <c:v>3</c:v>
                </c:pt>
                <c:pt idx="3">
                  <c:v>4</c:v>
                </c:pt>
                <c:pt idx="4">
                  <c:v>6</c:v>
                </c:pt>
                <c:pt idx="5">
                  <c:v>4</c:v>
                </c:pt>
                <c:pt idx="6">
                  <c:v>3</c:v>
                </c:pt>
                <c:pt idx="7">
                  <c:v>3</c:v>
                </c:pt>
                <c:pt idx="8">
                  <c:v>4</c:v>
                </c:pt>
                <c:pt idx="9">
                  <c:v>3</c:v>
                </c:pt>
                <c:pt idx="10">
                  <c:v>2</c:v>
                </c:pt>
                <c:pt idx="11">
                  <c:v>4</c:v>
                </c:pt>
                <c:pt idx="12">
                  <c:v>3</c:v>
                </c:pt>
                <c:pt idx="13">
                  <c:v>5</c:v>
                </c:pt>
                <c:pt idx="14">
                  <c:v>4</c:v>
                </c:pt>
                <c:pt idx="15">
                  <c:v>3</c:v>
                </c:pt>
                <c:pt idx="16">
                  <c:v>2</c:v>
                </c:pt>
                <c:pt idx="17">
                  <c:v>3</c:v>
                </c:pt>
                <c:pt idx="18">
                  <c:v>5</c:v>
                </c:pt>
                <c:pt idx="19">
                  <c:v>4</c:v>
                </c:pt>
                <c:pt idx="20">
                  <c:v>3</c:v>
                </c:pt>
                <c:pt idx="21">
                  <c:v>3</c:v>
                </c:pt>
                <c:pt idx="22">
                  <c:v>1</c:v>
                </c:pt>
                <c:pt idx="23">
                  <c:v>3</c:v>
                </c:pt>
                <c:pt idx="24">
                  <c:v>4</c:v>
                </c:pt>
                <c:pt idx="25">
                  <c:v>4</c:v>
                </c:pt>
                <c:pt idx="26">
                  <c:v>3</c:v>
                </c:pt>
                <c:pt idx="27">
                  <c:v>3</c:v>
                </c:pt>
                <c:pt idx="28">
                  <c:v>3</c:v>
                </c:pt>
                <c:pt idx="29">
                  <c:v>2</c:v>
                </c:pt>
                <c:pt idx="30">
                  <c:v>4</c:v>
                </c:pt>
                <c:pt idx="31">
                  <c:v>4</c:v>
                </c:pt>
                <c:pt idx="32">
                  <c:v>2</c:v>
                </c:pt>
                <c:pt idx="33">
                  <c:v>3</c:v>
                </c:pt>
                <c:pt idx="34">
                  <c:v>3</c:v>
                </c:pt>
                <c:pt idx="35">
                  <c:v>3</c:v>
                </c:pt>
                <c:pt idx="36">
                  <c:v>5</c:v>
                </c:pt>
                <c:pt idx="37">
                  <c:v>3</c:v>
                </c:pt>
                <c:pt idx="38">
                  <c:v>5</c:v>
                </c:pt>
                <c:pt idx="39">
                  <c:v>2</c:v>
                </c:pt>
                <c:pt idx="40">
                  <c:v>4</c:v>
                </c:pt>
                <c:pt idx="41">
                  <c:v>3</c:v>
                </c:pt>
                <c:pt idx="42">
                  <c:v>2</c:v>
                </c:pt>
                <c:pt idx="43">
                  <c:v>4</c:v>
                </c:pt>
                <c:pt idx="44">
                  <c:v>5</c:v>
                </c:pt>
                <c:pt idx="45">
                  <c:v>2</c:v>
                </c:pt>
                <c:pt idx="46">
                  <c:v>4</c:v>
                </c:pt>
                <c:pt idx="47">
                  <c:v>2</c:v>
                </c:pt>
                <c:pt idx="48">
                  <c:v>5</c:v>
                </c:pt>
                <c:pt idx="49">
                  <c:v>5</c:v>
                </c:pt>
                <c:pt idx="50">
                  <c:v>3</c:v>
                </c:pt>
                <c:pt idx="51">
                  <c:v>4</c:v>
                </c:pt>
              </c:numCache>
            </c:numRef>
          </c:val>
          <c:extLst>
            <c:ext xmlns:c16="http://schemas.microsoft.com/office/drawing/2014/chart" uri="{C3380CC4-5D6E-409C-BE32-E72D297353CC}">
              <c16:uniqueId val="{00000001-FE79-4C15-9703-8ECC80ADED08}"/>
            </c:ext>
          </c:extLst>
        </c:ser>
        <c:ser>
          <c:idx val="2"/>
          <c:order val="3"/>
          <c:tx>
            <c:strRef>
              <c:f>'Canal endémico(B)'!$A$76</c:f>
              <c:strCache>
                <c:ptCount val="1"/>
                <c:pt idx="0">
                  <c:v>Percentil 25</c:v>
                </c:pt>
              </c:strCache>
            </c:strRef>
          </c:tx>
          <c:spPr>
            <a:solidFill>
              <a:srgbClr val="92D050"/>
            </a:solidFill>
            <a:ln w="28575" cap="rnd">
              <a:solidFill>
                <a:schemeClr val="accent6"/>
              </a:solidFill>
              <a:round/>
            </a:ln>
            <a:effectLst/>
          </c:spPr>
          <c:val>
            <c:numRef>
              <c:f>'Canal endémico(B)'!$B$76:$BA$76</c:f>
              <c:numCache>
                <c:formatCode>0.0</c:formatCode>
                <c:ptCount val="52"/>
                <c:pt idx="0">
                  <c:v>1</c:v>
                </c:pt>
                <c:pt idx="1">
                  <c:v>1</c:v>
                </c:pt>
                <c:pt idx="2">
                  <c:v>2</c:v>
                </c:pt>
                <c:pt idx="3">
                  <c:v>2.5</c:v>
                </c:pt>
                <c:pt idx="4">
                  <c:v>4</c:v>
                </c:pt>
                <c:pt idx="5">
                  <c:v>2.5</c:v>
                </c:pt>
                <c:pt idx="6">
                  <c:v>2.5</c:v>
                </c:pt>
                <c:pt idx="7">
                  <c:v>2.5</c:v>
                </c:pt>
                <c:pt idx="8">
                  <c:v>2.5</c:v>
                </c:pt>
                <c:pt idx="9">
                  <c:v>3</c:v>
                </c:pt>
                <c:pt idx="10">
                  <c:v>1.5</c:v>
                </c:pt>
                <c:pt idx="11">
                  <c:v>2.5</c:v>
                </c:pt>
                <c:pt idx="12">
                  <c:v>3</c:v>
                </c:pt>
                <c:pt idx="13">
                  <c:v>3.5</c:v>
                </c:pt>
                <c:pt idx="14">
                  <c:v>1.5</c:v>
                </c:pt>
                <c:pt idx="15">
                  <c:v>2.5</c:v>
                </c:pt>
                <c:pt idx="16">
                  <c:v>2</c:v>
                </c:pt>
                <c:pt idx="17">
                  <c:v>1.5</c:v>
                </c:pt>
                <c:pt idx="18">
                  <c:v>2.5</c:v>
                </c:pt>
                <c:pt idx="19">
                  <c:v>3.5</c:v>
                </c:pt>
                <c:pt idx="20">
                  <c:v>1.5</c:v>
                </c:pt>
                <c:pt idx="21">
                  <c:v>2</c:v>
                </c:pt>
                <c:pt idx="22">
                  <c:v>1</c:v>
                </c:pt>
                <c:pt idx="23">
                  <c:v>2.5</c:v>
                </c:pt>
                <c:pt idx="24">
                  <c:v>4</c:v>
                </c:pt>
                <c:pt idx="25">
                  <c:v>2.5</c:v>
                </c:pt>
                <c:pt idx="26">
                  <c:v>1.5</c:v>
                </c:pt>
                <c:pt idx="27">
                  <c:v>2.5</c:v>
                </c:pt>
                <c:pt idx="28">
                  <c:v>2.5</c:v>
                </c:pt>
                <c:pt idx="29">
                  <c:v>1.5</c:v>
                </c:pt>
                <c:pt idx="30">
                  <c:v>3.5</c:v>
                </c:pt>
                <c:pt idx="31">
                  <c:v>1.5</c:v>
                </c:pt>
                <c:pt idx="32">
                  <c:v>0.5</c:v>
                </c:pt>
                <c:pt idx="33">
                  <c:v>1</c:v>
                </c:pt>
                <c:pt idx="34">
                  <c:v>1</c:v>
                </c:pt>
                <c:pt idx="35">
                  <c:v>2</c:v>
                </c:pt>
                <c:pt idx="36">
                  <c:v>1.5</c:v>
                </c:pt>
                <c:pt idx="37">
                  <c:v>3</c:v>
                </c:pt>
                <c:pt idx="38">
                  <c:v>2.5</c:v>
                </c:pt>
                <c:pt idx="39">
                  <c:v>1</c:v>
                </c:pt>
                <c:pt idx="40">
                  <c:v>3.5</c:v>
                </c:pt>
                <c:pt idx="41">
                  <c:v>2</c:v>
                </c:pt>
                <c:pt idx="42">
                  <c:v>2</c:v>
                </c:pt>
                <c:pt idx="43">
                  <c:v>1.5</c:v>
                </c:pt>
                <c:pt idx="44">
                  <c:v>4</c:v>
                </c:pt>
                <c:pt idx="45">
                  <c:v>2</c:v>
                </c:pt>
                <c:pt idx="46">
                  <c:v>2.5</c:v>
                </c:pt>
                <c:pt idx="47">
                  <c:v>1.5</c:v>
                </c:pt>
                <c:pt idx="48">
                  <c:v>4.5</c:v>
                </c:pt>
                <c:pt idx="49">
                  <c:v>3</c:v>
                </c:pt>
                <c:pt idx="50">
                  <c:v>3</c:v>
                </c:pt>
                <c:pt idx="51">
                  <c:v>2</c:v>
                </c:pt>
              </c:numCache>
            </c:numRef>
          </c:val>
          <c:extLst>
            <c:ext xmlns:c16="http://schemas.microsoft.com/office/drawing/2014/chart" uri="{C3380CC4-5D6E-409C-BE32-E72D297353CC}">
              <c16:uniqueId val="{00000002-FE79-4C15-9703-8ECC80ADED08}"/>
            </c:ext>
          </c:extLst>
        </c:ser>
        <c:dLbls>
          <c:showLegendKey val="0"/>
          <c:showVal val="0"/>
          <c:showCatName val="0"/>
          <c:showSerName val="0"/>
          <c:showPercent val="0"/>
          <c:showBubbleSize val="0"/>
        </c:dLbls>
        <c:axId val="76406784"/>
        <c:axId val="76409088"/>
      </c:areaChart>
      <c:scatterChart>
        <c:scatterStyle val="lineMarker"/>
        <c:varyColors val="0"/>
        <c:ser>
          <c:idx val="0"/>
          <c:order val="0"/>
          <c:tx>
            <c:strRef>
              <c:f>'Canal endémico(B)'!$A$74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endémico(B)'!$B$74:$BA$74</c:f>
              <c:numCache>
                <c:formatCode>General</c:formatCode>
                <c:ptCount val="52"/>
                <c:pt idx="0">
                  <c:v>4</c:v>
                </c:pt>
                <c:pt idx="1">
                  <c:v>1</c:v>
                </c:pt>
                <c:pt idx="2">
                  <c:v>2</c:v>
                </c:pt>
                <c:pt idx="3">
                  <c:v>4</c:v>
                </c:pt>
                <c:pt idx="4">
                  <c:v>3</c:v>
                </c:pt>
                <c:pt idx="5">
                  <c:v>2</c:v>
                </c:pt>
                <c:pt idx="6">
                  <c:v>0</c:v>
                </c:pt>
                <c:pt idx="7">
                  <c:v>9</c:v>
                </c:pt>
              </c:numCache>
            </c:numRef>
          </c:yVal>
          <c:smooth val="0"/>
          <c:extLst>
            <c:ext xmlns:c16="http://schemas.microsoft.com/office/drawing/2014/chart" uri="{C3380CC4-5D6E-409C-BE32-E72D297353CC}">
              <c16:uniqueId val="{00000003-FE79-4C15-9703-8ECC80ADED08}"/>
            </c:ext>
          </c:extLst>
        </c:ser>
        <c:dLbls>
          <c:showLegendKey val="0"/>
          <c:showVal val="0"/>
          <c:showCatName val="0"/>
          <c:showSerName val="0"/>
          <c:showPercent val="0"/>
          <c:showBubbleSize val="0"/>
        </c:dLbls>
        <c:axId val="76406784"/>
        <c:axId val="76409088"/>
      </c:scatterChart>
      <c:catAx>
        <c:axId val="7640678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76409088"/>
        <c:crosses val="autoZero"/>
        <c:auto val="1"/>
        <c:lblAlgn val="ctr"/>
        <c:lblOffset val="100"/>
        <c:noMultiLvlLbl val="0"/>
      </c:catAx>
      <c:valAx>
        <c:axId val="7640908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76406784"/>
        <c:crosses val="autoZero"/>
        <c:crossBetween val="between"/>
      </c:valAx>
      <c:spPr>
        <a:noFill/>
        <a:ln w="25400">
          <a:noFill/>
        </a:ln>
      </c:spPr>
    </c:plotArea>
    <c:legend>
      <c:legendPos val="b"/>
      <c:overlay val="0"/>
      <c:spPr>
        <a:noFill/>
        <a:ln w="25400">
          <a:noFill/>
        </a:ln>
      </c:spPr>
      <c:txPr>
        <a:bodyPr rot="0" vert="horz"/>
        <a:lstStyle/>
        <a:p>
          <a:pPr>
            <a:defRPr sz="8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0.2770083102493075</c:v>
                </c:pt>
                <c:pt idx="1">
                  <c:v>8.5872576177285325</c:v>
                </c:pt>
                <c:pt idx="2">
                  <c:v>24.930747922437675</c:v>
                </c:pt>
                <c:pt idx="3">
                  <c:v>20.775623268698059</c:v>
                </c:pt>
                <c:pt idx="4">
                  <c:v>15.512465373961218</c:v>
                </c:pt>
                <c:pt idx="5">
                  <c:v>10.526315789473683</c:v>
                </c:pt>
                <c:pt idx="6">
                  <c:v>6.9252077562326875</c:v>
                </c:pt>
                <c:pt idx="7">
                  <c:v>5.8171745152354575</c:v>
                </c:pt>
                <c:pt idx="8">
                  <c:v>0.554016620498615</c:v>
                </c:pt>
                <c:pt idx="9">
                  <c:v>2.4930747922437675</c:v>
                </c:pt>
                <c:pt idx="10">
                  <c:v>2.21606648199446</c:v>
                </c:pt>
                <c:pt idx="11">
                  <c:v>0.2770083102493075</c:v>
                </c:pt>
                <c:pt idx="12">
                  <c:v>0.554016620498615</c:v>
                </c:pt>
                <c:pt idx="13">
                  <c:v>0.554016620498615</c:v>
                </c:pt>
              </c:numCache>
            </c:numRef>
          </c:val>
          <c:extLst>
            <c:ext xmlns:c16="http://schemas.microsoft.com/office/drawing/2014/chart" uri="{C3380CC4-5D6E-409C-BE32-E72D297353CC}">
              <c16:uniqueId val="{00000000-6E39-4B93-81C0-B9A158E03DD7}"/>
            </c:ext>
          </c:extLst>
        </c:ser>
        <c:dLbls>
          <c:showLegendKey val="0"/>
          <c:showVal val="0"/>
          <c:showCatName val="0"/>
          <c:showSerName val="0"/>
          <c:showPercent val="0"/>
          <c:showBubbleSize val="0"/>
        </c:dLbls>
        <c:gapWidth val="9"/>
        <c:axId val="70944256"/>
        <c:axId val="70946176"/>
      </c:barChart>
      <c:catAx>
        <c:axId val="70944256"/>
        <c:scaling>
          <c:orientation val="minMax"/>
        </c:scaling>
        <c:delete val="0"/>
        <c:axPos val="b"/>
        <c:title>
          <c:tx>
            <c:rich>
              <a:bodyPr/>
              <a:lstStyle/>
              <a:p>
                <a:pPr>
                  <a:defRPr sz="800"/>
                </a:pPr>
                <a:r>
                  <a:rPr lang="en-US" sz="800"/>
                  <a:t>Grupos de edad</a:t>
                </a:r>
              </a:p>
            </c:rich>
          </c:tx>
          <c:overlay val="0"/>
        </c:title>
        <c:numFmt formatCode="General" sourceLinked="0"/>
        <c:majorTickMark val="out"/>
        <c:minorTickMark val="none"/>
        <c:tickLblPos val="nextTo"/>
        <c:crossAx val="70946176"/>
        <c:crosses val="autoZero"/>
        <c:auto val="1"/>
        <c:lblAlgn val="ctr"/>
        <c:lblOffset val="100"/>
        <c:noMultiLvlLbl val="0"/>
      </c:catAx>
      <c:valAx>
        <c:axId val="70946176"/>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s-CO"/>
          </a:p>
        </c:txPr>
        <c:crossAx val="70944256"/>
        <c:crosses val="autoZero"/>
        <c:crossBetween val="between"/>
      </c:valAx>
      <c:dTable>
        <c:showHorzBorder val="1"/>
        <c:showVertBorder val="1"/>
        <c:showOutline val="1"/>
        <c:showKeys val="1"/>
        <c:txPr>
          <a:bodyPr/>
          <a:lstStyle/>
          <a:p>
            <a:pPr rtl="0">
              <a:defRPr sz="700"/>
            </a:pPr>
            <a:endParaRPr lang="es-CO"/>
          </a:p>
        </c:txPr>
      </c:dTable>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FactoresASOCIADOS!$E$2</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FactoresASOCIADOS!$A$3:$A$12</c:f>
              <c:strCache>
                <c:ptCount val="10"/>
                <c:pt idx="0">
                  <c:v>Suicidio familiar amigo</c:v>
                </c:pt>
                <c:pt idx="1">
                  <c:v>Problema legal</c:v>
                </c:pt>
                <c:pt idx="2">
                  <c:v>Problema laboral</c:v>
                </c:pt>
                <c:pt idx="3">
                  <c:v>Maltrato físico, psicológico o sexual</c:v>
                </c:pt>
                <c:pt idx="4">
                  <c:v>Problema escolar/ educación</c:v>
                </c:pt>
                <c:pt idx="5">
                  <c:v>Muerte de familiar</c:v>
                </c:pt>
                <c:pt idx="6">
                  <c:v>Enfermedad crónica dolorosa o discapacitante</c:v>
                </c:pt>
                <c:pt idx="7">
                  <c:v>Problemas económicos</c:v>
                </c:pt>
                <c:pt idx="8">
                  <c:v>Conflictos con pareja o expareja</c:v>
                </c:pt>
                <c:pt idx="9">
                  <c:v>Problemas familiares</c:v>
                </c:pt>
              </c:strCache>
            </c:strRef>
          </c:cat>
          <c:val>
            <c:numRef>
              <c:f>FactoresASOCIADOS!$E$3:$E$12</c:f>
              <c:numCache>
                <c:formatCode>0.0</c:formatCode>
                <c:ptCount val="10"/>
                <c:pt idx="0">
                  <c:v>0.76530612244897955</c:v>
                </c:pt>
                <c:pt idx="1">
                  <c:v>1.7857142857142856</c:v>
                </c:pt>
                <c:pt idx="2">
                  <c:v>4.3367346938775508</c:v>
                </c:pt>
                <c:pt idx="3">
                  <c:v>5.1020408163265305</c:v>
                </c:pt>
                <c:pt idx="4">
                  <c:v>5.6122448979591839</c:v>
                </c:pt>
                <c:pt idx="5">
                  <c:v>5.8673469387755102</c:v>
                </c:pt>
                <c:pt idx="6">
                  <c:v>6.1224489795918364</c:v>
                </c:pt>
                <c:pt idx="7">
                  <c:v>9.183673469387756</c:v>
                </c:pt>
                <c:pt idx="8">
                  <c:v>28.061224489795915</c:v>
                </c:pt>
                <c:pt idx="9">
                  <c:v>33.163265306122447</c:v>
                </c:pt>
              </c:numCache>
            </c:numRef>
          </c:val>
          <c:extLst>
            <c:ext xmlns:c16="http://schemas.microsoft.com/office/drawing/2014/chart" uri="{C3380CC4-5D6E-409C-BE32-E72D297353CC}">
              <c16:uniqueId val="{00000000-93DD-4E45-8AA0-AFD87F36AF1F}"/>
            </c:ext>
          </c:extLst>
        </c:ser>
        <c:dLbls>
          <c:dLblPos val="outEnd"/>
          <c:showLegendKey val="0"/>
          <c:showVal val="1"/>
          <c:showCatName val="0"/>
          <c:showSerName val="0"/>
          <c:showPercent val="0"/>
          <c:showBubbleSize val="0"/>
        </c:dLbls>
        <c:gapWidth val="150"/>
        <c:axId val="80405632"/>
        <c:axId val="80408960"/>
      </c:barChart>
      <c:catAx>
        <c:axId val="80405632"/>
        <c:scaling>
          <c:orientation val="minMax"/>
        </c:scaling>
        <c:delete val="0"/>
        <c:axPos val="l"/>
        <c:numFmt formatCode="General" sourceLinked="0"/>
        <c:majorTickMark val="none"/>
        <c:minorTickMark val="none"/>
        <c:tickLblPos val="nextTo"/>
        <c:txPr>
          <a:bodyPr/>
          <a:lstStyle/>
          <a:p>
            <a:pPr>
              <a:defRPr sz="700"/>
            </a:pPr>
            <a:endParaRPr lang="es-CO"/>
          </a:p>
        </c:txPr>
        <c:crossAx val="80408960"/>
        <c:crosses val="autoZero"/>
        <c:auto val="1"/>
        <c:lblAlgn val="ctr"/>
        <c:lblOffset val="100"/>
        <c:noMultiLvlLbl val="0"/>
      </c:catAx>
      <c:valAx>
        <c:axId val="80408960"/>
        <c:scaling>
          <c:orientation val="minMax"/>
        </c:scaling>
        <c:delete val="0"/>
        <c:axPos val="b"/>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800"/>
            </a:pPr>
            <a:endParaRPr lang="es-CO"/>
          </a:p>
        </c:txPr>
        <c:crossAx val="80405632"/>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violación abuso</c:v>
                </c:pt>
                <c:pt idx="1">
                  <c:v>Antecedente familiar</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2.9827315541601256</c:v>
                </c:pt>
                <c:pt idx="1">
                  <c:v>2.9827315541601256</c:v>
                </c:pt>
                <c:pt idx="2">
                  <c:v>4.2386185243328098</c:v>
                </c:pt>
                <c:pt idx="3">
                  <c:v>9.57613814756672</c:v>
                </c:pt>
                <c:pt idx="4">
                  <c:v>15.541601255886969</c:v>
                </c:pt>
                <c:pt idx="5">
                  <c:v>27.315541601255887</c:v>
                </c:pt>
                <c:pt idx="6">
                  <c:v>37.362637362637365</c:v>
                </c:pt>
              </c:numCache>
            </c:numRef>
          </c:val>
          <c:extLst>
            <c:ext xmlns:c16="http://schemas.microsoft.com/office/drawing/2014/chart" uri="{C3380CC4-5D6E-409C-BE32-E72D297353CC}">
              <c16:uniqueId val="{00000000-2CBA-46FD-9DDC-AD58CE5DB802}"/>
            </c:ext>
          </c:extLst>
        </c:ser>
        <c:dLbls>
          <c:dLblPos val="outEnd"/>
          <c:showLegendKey val="0"/>
          <c:showVal val="1"/>
          <c:showCatName val="0"/>
          <c:showSerName val="0"/>
          <c:showPercent val="0"/>
          <c:showBubbleSize val="0"/>
        </c:dLbls>
        <c:gapWidth val="150"/>
        <c:axId val="80820480"/>
        <c:axId val="80827904"/>
      </c:barChart>
      <c:catAx>
        <c:axId val="80820480"/>
        <c:scaling>
          <c:orientation val="minMax"/>
        </c:scaling>
        <c:delete val="0"/>
        <c:axPos val="l"/>
        <c:title>
          <c:tx>
            <c:rich>
              <a:bodyPr/>
              <a:lstStyle/>
              <a:p>
                <a:pPr>
                  <a:defRPr/>
                </a:pPr>
                <a:r>
                  <a:rPr lang="en-US"/>
                  <a:t>Factores de riesgo</a:t>
                </a:r>
              </a:p>
            </c:rich>
          </c:tx>
          <c:overlay val="0"/>
        </c:title>
        <c:numFmt formatCode="General" sourceLinked="0"/>
        <c:majorTickMark val="out"/>
        <c:minorTickMark val="none"/>
        <c:tickLblPos val="nextTo"/>
        <c:txPr>
          <a:bodyPr/>
          <a:lstStyle/>
          <a:p>
            <a:pPr>
              <a:defRPr sz="700"/>
            </a:pPr>
            <a:endParaRPr lang="es-CO"/>
          </a:p>
        </c:txPr>
        <c:crossAx val="80827904"/>
        <c:crosses val="autoZero"/>
        <c:auto val="1"/>
        <c:lblAlgn val="ctr"/>
        <c:lblOffset val="100"/>
        <c:noMultiLvlLbl val="0"/>
      </c:catAx>
      <c:valAx>
        <c:axId val="80827904"/>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s-CO"/>
          </a:p>
        </c:txPr>
        <c:crossAx val="80820480"/>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28</c:v>
                </c:pt>
                <c:pt idx="1">
                  <c:v>32</c:v>
                </c:pt>
                <c:pt idx="2">
                  <c:v>36</c:v>
                </c:pt>
                <c:pt idx="3">
                  <c:v>33</c:v>
                </c:pt>
                <c:pt idx="4">
                  <c:v>38</c:v>
                </c:pt>
                <c:pt idx="5">
                  <c:v>45</c:v>
                </c:pt>
                <c:pt idx="6">
                  <c:v>45</c:v>
                </c:pt>
                <c:pt idx="7">
                  <c:v>40</c:v>
                </c:pt>
                <c:pt idx="8">
                  <c:v>36</c:v>
                </c:pt>
                <c:pt idx="9">
                  <c:v>42</c:v>
                </c:pt>
                <c:pt idx="10">
                  <c:v>35</c:v>
                </c:pt>
                <c:pt idx="11">
                  <c:v>41</c:v>
                </c:pt>
                <c:pt idx="12">
                  <c:v>28</c:v>
                </c:pt>
                <c:pt idx="13">
                  <c:v>36</c:v>
                </c:pt>
                <c:pt idx="14">
                  <c:v>39</c:v>
                </c:pt>
                <c:pt idx="15">
                  <c:v>36</c:v>
                </c:pt>
                <c:pt idx="16">
                  <c:v>36</c:v>
                </c:pt>
                <c:pt idx="17">
                  <c:v>34</c:v>
                </c:pt>
                <c:pt idx="18">
                  <c:v>32</c:v>
                </c:pt>
                <c:pt idx="19">
                  <c:v>34</c:v>
                </c:pt>
                <c:pt idx="20">
                  <c:v>38</c:v>
                </c:pt>
                <c:pt idx="21">
                  <c:v>35</c:v>
                </c:pt>
                <c:pt idx="22">
                  <c:v>40</c:v>
                </c:pt>
                <c:pt idx="23">
                  <c:v>36</c:v>
                </c:pt>
                <c:pt idx="24">
                  <c:v>33</c:v>
                </c:pt>
                <c:pt idx="25">
                  <c:v>39</c:v>
                </c:pt>
                <c:pt idx="26">
                  <c:v>32</c:v>
                </c:pt>
                <c:pt idx="27">
                  <c:v>44</c:v>
                </c:pt>
                <c:pt idx="28">
                  <c:v>37</c:v>
                </c:pt>
                <c:pt idx="29">
                  <c:v>47</c:v>
                </c:pt>
                <c:pt idx="30">
                  <c:v>41</c:v>
                </c:pt>
                <c:pt idx="31">
                  <c:v>35</c:v>
                </c:pt>
                <c:pt idx="32">
                  <c:v>40</c:v>
                </c:pt>
                <c:pt idx="33">
                  <c:v>38</c:v>
                </c:pt>
                <c:pt idx="34">
                  <c:v>42</c:v>
                </c:pt>
                <c:pt idx="35">
                  <c:v>39</c:v>
                </c:pt>
                <c:pt idx="36">
                  <c:v>35</c:v>
                </c:pt>
                <c:pt idx="37">
                  <c:v>41</c:v>
                </c:pt>
                <c:pt idx="38">
                  <c:v>44</c:v>
                </c:pt>
                <c:pt idx="39">
                  <c:v>44</c:v>
                </c:pt>
                <c:pt idx="40">
                  <c:v>35</c:v>
                </c:pt>
                <c:pt idx="41">
                  <c:v>37</c:v>
                </c:pt>
                <c:pt idx="42">
                  <c:v>44</c:v>
                </c:pt>
                <c:pt idx="43">
                  <c:v>35</c:v>
                </c:pt>
                <c:pt idx="44">
                  <c:v>35</c:v>
                </c:pt>
                <c:pt idx="45">
                  <c:v>27</c:v>
                </c:pt>
                <c:pt idx="46">
                  <c:v>36</c:v>
                </c:pt>
                <c:pt idx="47">
                  <c:v>30</c:v>
                </c:pt>
                <c:pt idx="48">
                  <c:v>37</c:v>
                </c:pt>
                <c:pt idx="49">
                  <c:v>38</c:v>
                </c:pt>
                <c:pt idx="50">
                  <c:v>37</c:v>
                </c:pt>
                <c:pt idx="51">
                  <c:v>33</c:v>
                </c:pt>
              </c:numCache>
            </c:numRef>
          </c:val>
          <c:extLst>
            <c:ext xmlns:c16="http://schemas.microsoft.com/office/drawing/2014/chart" uri="{C3380CC4-5D6E-409C-BE32-E72D297353CC}">
              <c16:uniqueId val="{00000000-0872-499E-AA32-A728AEED4C32}"/>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25</c:v>
                </c:pt>
                <c:pt idx="1">
                  <c:v>25</c:v>
                </c:pt>
                <c:pt idx="2">
                  <c:v>30</c:v>
                </c:pt>
                <c:pt idx="3">
                  <c:v>32</c:v>
                </c:pt>
                <c:pt idx="4">
                  <c:v>33</c:v>
                </c:pt>
                <c:pt idx="5">
                  <c:v>43</c:v>
                </c:pt>
                <c:pt idx="6">
                  <c:v>38</c:v>
                </c:pt>
                <c:pt idx="7">
                  <c:v>35</c:v>
                </c:pt>
                <c:pt idx="8">
                  <c:v>32</c:v>
                </c:pt>
                <c:pt idx="9">
                  <c:v>40</c:v>
                </c:pt>
                <c:pt idx="10">
                  <c:v>31</c:v>
                </c:pt>
                <c:pt idx="11">
                  <c:v>33</c:v>
                </c:pt>
                <c:pt idx="12">
                  <c:v>22</c:v>
                </c:pt>
                <c:pt idx="13">
                  <c:v>32</c:v>
                </c:pt>
                <c:pt idx="14">
                  <c:v>37</c:v>
                </c:pt>
                <c:pt idx="15">
                  <c:v>33</c:v>
                </c:pt>
                <c:pt idx="16">
                  <c:v>33</c:v>
                </c:pt>
                <c:pt idx="17">
                  <c:v>25</c:v>
                </c:pt>
                <c:pt idx="18">
                  <c:v>30</c:v>
                </c:pt>
                <c:pt idx="19">
                  <c:v>25</c:v>
                </c:pt>
                <c:pt idx="20">
                  <c:v>35</c:v>
                </c:pt>
                <c:pt idx="21">
                  <c:v>27</c:v>
                </c:pt>
                <c:pt idx="22">
                  <c:v>36</c:v>
                </c:pt>
                <c:pt idx="23">
                  <c:v>29</c:v>
                </c:pt>
                <c:pt idx="24">
                  <c:v>32</c:v>
                </c:pt>
                <c:pt idx="25">
                  <c:v>33</c:v>
                </c:pt>
                <c:pt idx="26">
                  <c:v>29</c:v>
                </c:pt>
                <c:pt idx="27">
                  <c:v>34</c:v>
                </c:pt>
                <c:pt idx="28">
                  <c:v>34</c:v>
                </c:pt>
                <c:pt idx="29">
                  <c:v>46</c:v>
                </c:pt>
                <c:pt idx="30">
                  <c:v>39</c:v>
                </c:pt>
                <c:pt idx="31">
                  <c:v>30</c:v>
                </c:pt>
                <c:pt idx="32">
                  <c:v>37</c:v>
                </c:pt>
                <c:pt idx="33">
                  <c:v>36</c:v>
                </c:pt>
                <c:pt idx="34">
                  <c:v>36</c:v>
                </c:pt>
                <c:pt idx="35">
                  <c:v>37</c:v>
                </c:pt>
                <c:pt idx="36">
                  <c:v>35</c:v>
                </c:pt>
                <c:pt idx="37">
                  <c:v>38</c:v>
                </c:pt>
                <c:pt idx="38">
                  <c:v>38</c:v>
                </c:pt>
                <c:pt idx="39">
                  <c:v>44</c:v>
                </c:pt>
                <c:pt idx="40">
                  <c:v>34</c:v>
                </c:pt>
                <c:pt idx="41">
                  <c:v>34</c:v>
                </c:pt>
                <c:pt idx="42">
                  <c:v>32</c:v>
                </c:pt>
                <c:pt idx="43">
                  <c:v>27</c:v>
                </c:pt>
                <c:pt idx="44">
                  <c:v>18</c:v>
                </c:pt>
                <c:pt idx="45">
                  <c:v>25</c:v>
                </c:pt>
                <c:pt idx="46">
                  <c:v>35</c:v>
                </c:pt>
                <c:pt idx="47">
                  <c:v>28</c:v>
                </c:pt>
                <c:pt idx="48">
                  <c:v>29</c:v>
                </c:pt>
                <c:pt idx="49">
                  <c:v>33</c:v>
                </c:pt>
                <c:pt idx="50">
                  <c:v>32</c:v>
                </c:pt>
                <c:pt idx="51">
                  <c:v>26</c:v>
                </c:pt>
              </c:numCache>
            </c:numRef>
          </c:val>
          <c:extLst>
            <c:ext xmlns:c16="http://schemas.microsoft.com/office/drawing/2014/chart" uri="{C3380CC4-5D6E-409C-BE32-E72D297353CC}">
              <c16:uniqueId val="{00000001-0872-499E-AA32-A728AEED4C32}"/>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20</c:v>
                </c:pt>
                <c:pt idx="1">
                  <c:v>23</c:v>
                </c:pt>
                <c:pt idx="2">
                  <c:v>30</c:v>
                </c:pt>
                <c:pt idx="3">
                  <c:v>29</c:v>
                </c:pt>
                <c:pt idx="4">
                  <c:v>32</c:v>
                </c:pt>
                <c:pt idx="5">
                  <c:v>39</c:v>
                </c:pt>
                <c:pt idx="6">
                  <c:v>34</c:v>
                </c:pt>
                <c:pt idx="7">
                  <c:v>33</c:v>
                </c:pt>
                <c:pt idx="8">
                  <c:v>30</c:v>
                </c:pt>
                <c:pt idx="9">
                  <c:v>31</c:v>
                </c:pt>
                <c:pt idx="10">
                  <c:v>31</c:v>
                </c:pt>
                <c:pt idx="11">
                  <c:v>19</c:v>
                </c:pt>
                <c:pt idx="12">
                  <c:v>20</c:v>
                </c:pt>
                <c:pt idx="13">
                  <c:v>29</c:v>
                </c:pt>
                <c:pt idx="14">
                  <c:v>21</c:v>
                </c:pt>
                <c:pt idx="15">
                  <c:v>19</c:v>
                </c:pt>
                <c:pt idx="16">
                  <c:v>25</c:v>
                </c:pt>
                <c:pt idx="17">
                  <c:v>24</c:v>
                </c:pt>
                <c:pt idx="18">
                  <c:v>23</c:v>
                </c:pt>
                <c:pt idx="19">
                  <c:v>22</c:v>
                </c:pt>
                <c:pt idx="20">
                  <c:v>31</c:v>
                </c:pt>
                <c:pt idx="21">
                  <c:v>26</c:v>
                </c:pt>
                <c:pt idx="22">
                  <c:v>28</c:v>
                </c:pt>
                <c:pt idx="23">
                  <c:v>27</c:v>
                </c:pt>
                <c:pt idx="24">
                  <c:v>26</c:v>
                </c:pt>
                <c:pt idx="25">
                  <c:v>29</c:v>
                </c:pt>
                <c:pt idx="26">
                  <c:v>28</c:v>
                </c:pt>
                <c:pt idx="27">
                  <c:v>33</c:v>
                </c:pt>
                <c:pt idx="28">
                  <c:v>28</c:v>
                </c:pt>
                <c:pt idx="29">
                  <c:v>41</c:v>
                </c:pt>
                <c:pt idx="30">
                  <c:v>33</c:v>
                </c:pt>
                <c:pt idx="31">
                  <c:v>30</c:v>
                </c:pt>
                <c:pt idx="32">
                  <c:v>29</c:v>
                </c:pt>
                <c:pt idx="33">
                  <c:v>31</c:v>
                </c:pt>
                <c:pt idx="34">
                  <c:v>34</c:v>
                </c:pt>
                <c:pt idx="35">
                  <c:v>36</c:v>
                </c:pt>
                <c:pt idx="36">
                  <c:v>34</c:v>
                </c:pt>
                <c:pt idx="37">
                  <c:v>38</c:v>
                </c:pt>
                <c:pt idx="38">
                  <c:v>37</c:v>
                </c:pt>
                <c:pt idx="39">
                  <c:v>39</c:v>
                </c:pt>
                <c:pt idx="40">
                  <c:v>29</c:v>
                </c:pt>
                <c:pt idx="41">
                  <c:v>28</c:v>
                </c:pt>
                <c:pt idx="42">
                  <c:v>26</c:v>
                </c:pt>
                <c:pt idx="43">
                  <c:v>27</c:v>
                </c:pt>
                <c:pt idx="44">
                  <c:v>18</c:v>
                </c:pt>
                <c:pt idx="45">
                  <c:v>22</c:v>
                </c:pt>
                <c:pt idx="46">
                  <c:v>31</c:v>
                </c:pt>
                <c:pt idx="47">
                  <c:v>23</c:v>
                </c:pt>
                <c:pt idx="48">
                  <c:v>29</c:v>
                </c:pt>
                <c:pt idx="49">
                  <c:v>30</c:v>
                </c:pt>
                <c:pt idx="50">
                  <c:v>31</c:v>
                </c:pt>
                <c:pt idx="51">
                  <c:v>25</c:v>
                </c:pt>
              </c:numCache>
            </c:numRef>
          </c:val>
          <c:extLst>
            <c:ext xmlns:c16="http://schemas.microsoft.com/office/drawing/2014/chart" uri="{C3380CC4-5D6E-409C-BE32-E72D297353CC}">
              <c16:uniqueId val="{00000002-0872-499E-AA32-A728AEED4C32}"/>
            </c:ext>
          </c:extLst>
        </c:ser>
        <c:dLbls>
          <c:showLegendKey val="0"/>
          <c:showVal val="0"/>
          <c:showCatName val="0"/>
          <c:showSerName val="0"/>
          <c:showPercent val="0"/>
          <c:showBubbleSize val="0"/>
        </c:dLbls>
        <c:axId val="89436544"/>
        <c:axId val="89438848"/>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25</c:v>
                </c:pt>
                <c:pt idx="1">
                  <c:v>14</c:v>
                </c:pt>
                <c:pt idx="2">
                  <c:v>30</c:v>
                </c:pt>
                <c:pt idx="3">
                  <c:v>36</c:v>
                </c:pt>
                <c:pt idx="4">
                  <c:v>26</c:v>
                </c:pt>
                <c:pt idx="5">
                  <c:v>44</c:v>
                </c:pt>
                <c:pt idx="6">
                  <c:v>28</c:v>
                </c:pt>
                <c:pt idx="7">
                  <c:v>37</c:v>
                </c:pt>
              </c:numCache>
            </c:numRef>
          </c:yVal>
          <c:smooth val="0"/>
          <c:extLst>
            <c:ext xmlns:c16="http://schemas.microsoft.com/office/drawing/2014/chart" uri="{C3380CC4-5D6E-409C-BE32-E72D297353CC}">
              <c16:uniqueId val="{00000003-0872-499E-AA32-A728AEED4C32}"/>
            </c:ext>
          </c:extLst>
        </c:ser>
        <c:dLbls>
          <c:showLegendKey val="0"/>
          <c:showVal val="0"/>
          <c:showCatName val="0"/>
          <c:showSerName val="0"/>
          <c:showPercent val="0"/>
          <c:showBubbleSize val="0"/>
        </c:dLbls>
        <c:axId val="89436544"/>
        <c:axId val="89438848"/>
      </c:scatterChart>
      <c:catAx>
        <c:axId val="8943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438848"/>
        <c:crosses val="autoZero"/>
        <c:auto val="1"/>
        <c:lblAlgn val="ctr"/>
        <c:lblOffset val="100"/>
        <c:noMultiLvlLbl val="0"/>
      </c:catAx>
      <c:valAx>
        <c:axId val="8943884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436544"/>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25</c:v>
                </c:pt>
                <c:pt idx="1">
                  <c:v>14</c:v>
                </c:pt>
                <c:pt idx="2">
                  <c:v>30</c:v>
                </c:pt>
                <c:pt idx="3">
                  <c:v>36</c:v>
                </c:pt>
                <c:pt idx="4">
                  <c:v>26</c:v>
                </c:pt>
                <c:pt idx="5">
                  <c:v>44</c:v>
                </c:pt>
                <c:pt idx="6">
                  <c:v>28</c:v>
                </c:pt>
                <c:pt idx="7">
                  <c:v>37</c:v>
                </c:pt>
              </c:numCache>
            </c:numRef>
          </c:val>
          <c:extLst>
            <c:ext xmlns:c16="http://schemas.microsoft.com/office/drawing/2014/chart" uri="{C3380CC4-5D6E-409C-BE32-E72D297353CC}">
              <c16:uniqueId val="{00000000-50FF-4AAE-99B2-F2519207AD20}"/>
            </c:ext>
          </c:extLst>
        </c:ser>
        <c:dLbls>
          <c:showLegendKey val="0"/>
          <c:showVal val="0"/>
          <c:showCatName val="0"/>
          <c:showSerName val="0"/>
          <c:showPercent val="0"/>
          <c:showBubbleSize val="0"/>
        </c:dLbls>
        <c:gapWidth val="5"/>
        <c:axId val="89495040"/>
        <c:axId val="89496960"/>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1-50FF-4AAE-99B2-F2519207AD20}"/>
            </c:ext>
          </c:extLst>
        </c:ser>
        <c:ser>
          <c:idx val="1"/>
          <c:order val="1"/>
          <c:tx>
            <c:strRef>
              <c:f>'Canal endémico'!$A$72</c:f>
              <c:strCache>
                <c:ptCount val="1"/>
                <c:pt idx="0">
                  <c:v>2021</c:v>
                </c:pt>
              </c:strCache>
            </c:strRef>
          </c:tx>
          <c:marker>
            <c:symbol val="none"/>
          </c:marker>
          <c:val>
            <c:numRef>
              <c:f>'Canal endémico'!$B$72:$BA$72</c:f>
              <c:numCache>
                <c:formatCode>General</c:formatCode>
                <c:ptCount val="52"/>
                <c:pt idx="0">
                  <c:v>20</c:v>
                </c:pt>
                <c:pt idx="1">
                  <c:v>19</c:v>
                </c:pt>
                <c:pt idx="2">
                  <c:v>26</c:v>
                </c:pt>
                <c:pt idx="3">
                  <c:v>29</c:v>
                </c:pt>
                <c:pt idx="4">
                  <c:v>26</c:v>
                </c:pt>
                <c:pt idx="5">
                  <c:v>43</c:v>
                </c:pt>
                <c:pt idx="6">
                  <c:v>45</c:v>
                </c:pt>
                <c:pt idx="7">
                  <c:v>33</c:v>
                </c:pt>
                <c:pt idx="8">
                  <c:v>32</c:v>
                </c:pt>
                <c:pt idx="9">
                  <c:v>44</c:v>
                </c:pt>
                <c:pt idx="10">
                  <c:v>35</c:v>
                </c:pt>
                <c:pt idx="11">
                  <c:v>50</c:v>
                </c:pt>
                <c:pt idx="12">
                  <c:v>20</c:v>
                </c:pt>
                <c:pt idx="13">
                  <c:v>32</c:v>
                </c:pt>
                <c:pt idx="14">
                  <c:v>37</c:v>
                </c:pt>
                <c:pt idx="15">
                  <c:v>38</c:v>
                </c:pt>
                <c:pt idx="16">
                  <c:v>36</c:v>
                </c:pt>
                <c:pt idx="17">
                  <c:v>38</c:v>
                </c:pt>
                <c:pt idx="18">
                  <c:v>32</c:v>
                </c:pt>
                <c:pt idx="19">
                  <c:v>43</c:v>
                </c:pt>
                <c:pt idx="20">
                  <c:v>45</c:v>
                </c:pt>
                <c:pt idx="21">
                  <c:v>27</c:v>
                </c:pt>
                <c:pt idx="22">
                  <c:v>40</c:v>
                </c:pt>
                <c:pt idx="23">
                  <c:v>29</c:v>
                </c:pt>
                <c:pt idx="24">
                  <c:v>33</c:v>
                </c:pt>
                <c:pt idx="25">
                  <c:v>40</c:v>
                </c:pt>
                <c:pt idx="26">
                  <c:v>32</c:v>
                </c:pt>
                <c:pt idx="27">
                  <c:v>46</c:v>
                </c:pt>
                <c:pt idx="28">
                  <c:v>28</c:v>
                </c:pt>
                <c:pt idx="29">
                  <c:v>46</c:v>
                </c:pt>
                <c:pt idx="30">
                  <c:v>33</c:v>
                </c:pt>
                <c:pt idx="31">
                  <c:v>45</c:v>
                </c:pt>
                <c:pt idx="32">
                  <c:v>37</c:v>
                </c:pt>
                <c:pt idx="33">
                  <c:v>36</c:v>
                </c:pt>
                <c:pt idx="34">
                  <c:v>42</c:v>
                </c:pt>
                <c:pt idx="35">
                  <c:v>50</c:v>
                </c:pt>
                <c:pt idx="36">
                  <c:v>26</c:v>
                </c:pt>
                <c:pt idx="37">
                  <c:v>38</c:v>
                </c:pt>
                <c:pt idx="38">
                  <c:v>54</c:v>
                </c:pt>
                <c:pt idx="39">
                  <c:v>44</c:v>
                </c:pt>
                <c:pt idx="40">
                  <c:v>52</c:v>
                </c:pt>
                <c:pt idx="41">
                  <c:v>37</c:v>
                </c:pt>
                <c:pt idx="42">
                  <c:v>50</c:v>
                </c:pt>
                <c:pt idx="43">
                  <c:v>35</c:v>
                </c:pt>
                <c:pt idx="44">
                  <c:v>35</c:v>
                </c:pt>
                <c:pt idx="45">
                  <c:v>27</c:v>
                </c:pt>
                <c:pt idx="46">
                  <c:v>37</c:v>
                </c:pt>
                <c:pt idx="47">
                  <c:v>28</c:v>
                </c:pt>
                <c:pt idx="48">
                  <c:v>29</c:v>
                </c:pt>
                <c:pt idx="49">
                  <c:v>33</c:v>
                </c:pt>
                <c:pt idx="50">
                  <c:v>32</c:v>
                </c:pt>
                <c:pt idx="51">
                  <c:v>26</c:v>
                </c:pt>
              </c:numCache>
            </c:numRef>
          </c:val>
          <c:smooth val="0"/>
          <c:extLst>
            <c:ext xmlns:c16="http://schemas.microsoft.com/office/drawing/2014/chart" uri="{C3380CC4-5D6E-409C-BE32-E72D297353CC}">
              <c16:uniqueId val="{00000002-50FF-4AAE-99B2-F2519207AD20}"/>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20</c:v>
                </c:pt>
                <c:pt idx="1">
                  <c:v>23</c:v>
                </c:pt>
                <c:pt idx="2">
                  <c:v>30</c:v>
                </c:pt>
                <c:pt idx="3">
                  <c:v>33</c:v>
                </c:pt>
                <c:pt idx="4">
                  <c:v>33</c:v>
                </c:pt>
                <c:pt idx="5">
                  <c:v>45</c:v>
                </c:pt>
                <c:pt idx="6">
                  <c:v>38</c:v>
                </c:pt>
                <c:pt idx="7">
                  <c:v>40</c:v>
                </c:pt>
                <c:pt idx="8">
                  <c:v>36</c:v>
                </c:pt>
                <c:pt idx="9">
                  <c:v>42</c:v>
                </c:pt>
                <c:pt idx="10">
                  <c:v>36</c:v>
                </c:pt>
                <c:pt idx="11">
                  <c:v>19</c:v>
                </c:pt>
                <c:pt idx="12">
                  <c:v>41</c:v>
                </c:pt>
                <c:pt idx="13">
                  <c:v>50</c:v>
                </c:pt>
                <c:pt idx="14">
                  <c:v>21</c:v>
                </c:pt>
                <c:pt idx="15">
                  <c:v>36</c:v>
                </c:pt>
                <c:pt idx="16">
                  <c:v>37</c:v>
                </c:pt>
                <c:pt idx="17">
                  <c:v>25</c:v>
                </c:pt>
                <c:pt idx="18">
                  <c:v>30</c:v>
                </c:pt>
                <c:pt idx="19">
                  <c:v>34</c:v>
                </c:pt>
                <c:pt idx="20">
                  <c:v>31</c:v>
                </c:pt>
                <c:pt idx="21">
                  <c:v>26</c:v>
                </c:pt>
                <c:pt idx="22">
                  <c:v>44</c:v>
                </c:pt>
                <c:pt idx="23">
                  <c:v>36</c:v>
                </c:pt>
                <c:pt idx="24">
                  <c:v>26</c:v>
                </c:pt>
                <c:pt idx="25">
                  <c:v>27</c:v>
                </c:pt>
                <c:pt idx="26">
                  <c:v>25</c:v>
                </c:pt>
                <c:pt idx="27">
                  <c:v>25</c:v>
                </c:pt>
                <c:pt idx="28">
                  <c:v>34</c:v>
                </c:pt>
                <c:pt idx="29">
                  <c:v>41</c:v>
                </c:pt>
                <c:pt idx="30">
                  <c:v>41</c:v>
                </c:pt>
                <c:pt idx="31">
                  <c:v>28</c:v>
                </c:pt>
                <c:pt idx="32">
                  <c:v>25</c:v>
                </c:pt>
                <c:pt idx="33">
                  <c:v>45</c:v>
                </c:pt>
                <c:pt idx="34">
                  <c:v>34</c:v>
                </c:pt>
                <c:pt idx="35">
                  <c:v>37</c:v>
                </c:pt>
                <c:pt idx="36">
                  <c:v>36</c:v>
                </c:pt>
                <c:pt idx="37">
                  <c:v>49</c:v>
                </c:pt>
                <c:pt idx="38">
                  <c:v>37</c:v>
                </c:pt>
                <c:pt idx="39">
                  <c:v>47</c:v>
                </c:pt>
                <c:pt idx="40">
                  <c:v>35</c:v>
                </c:pt>
                <c:pt idx="41">
                  <c:v>38</c:v>
                </c:pt>
                <c:pt idx="42">
                  <c:v>26</c:v>
                </c:pt>
                <c:pt idx="43">
                  <c:v>47</c:v>
                </c:pt>
                <c:pt idx="44">
                  <c:v>18</c:v>
                </c:pt>
                <c:pt idx="45">
                  <c:v>18</c:v>
                </c:pt>
                <c:pt idx="46">
                  <c:v>31</c:v>
                </c:pt>
                <c:pt idx="47">
                  <c:v>47</c:v>
                </c:pt>
                <c:pt idx="48">
                  <c:v>25</c:v>
                </c:pt>
                <c:pt idx="49">
                  <c:v>30</c:v>
                </c:pt>
                <c:pt idx="50">
                  <c:v>26</c:v>
                </c:pt>
                <c:pt idx="51">
                  <c:v>41</c:v>
                </c:pt>
              </c:numCache>
            </c:numRef>
          </c:val>
          <c:smooth val="0"/>
          <c:extLst>
            <c:ext xmlns:c16="http://schemas.microsoft.com/office/drawing/2014/chart" uri="{C3380CC4-5D6E-409C-BE32-E72D297353CC}">
              <c16:uniqueId val="{00000003-50FF-4AAE-99B2-F2519207AD20}"/>
            </c:ext>
          </c:extLst>
        </c:ser>
        <c:dLbls>
          <c:showLegendKey val="0"/>
          <c:showVal val="0"/>
          <c:showCatName val="0"/>
          <c:showSerName val="0"/>
          <c:showPercent val="0"/>
          <c:showBubbleSize val="0"/>
        </c:dLbls>
        <c:marker val="1"/>
        <c:smooth val="0"/>
        <c:axId val="89495040"/>
        <c:axId val="89496960"/>
      </c:lineChart>
      <c:catAx>
        <c:axId val="89495040"/>
        <c:scaling>
          <c:orientation val="minMax"/>
        </c:scaling>
        <c:delete val="0"/>
        <c:axPos val="b"/>
        <c:title>
          <c:tx>
            <c:rich>
              <a:bodyPr/>
              <a:lstStyle/>
              <a:p>
                <a:pPr>
                  <a:defRPr sz="900"/>
                </a:pPr>
                <a:r>
                  <a:rPr lang="en-US" sz="900"/>
                  <a:t>Semana Epidemiológica</a:t>
                </a:r>
              </a:p>
            </c:rich>
          </c:tx>
          <c:overlay val="0"/>
        </c:title>
        <c:majorTickMark val="out"/>
        <c:minorTickMark val="none"/>
        <c:tickLblPos val="nextTo"/>
        <c:txPr>
          <a:bodyPr/>
          <a:lstStyle/>
          <a:p>
            <a:pPr>
              <a:defRPr sz="900"/>
            </a:pPr>
            <a:endParaRPr lang="es-CO"/>
          </a:p>
        </c:txPr>
        <c:crossAx val="89496960"/>
        <c:crosses val="autoZero"/>
        <c:auto val="1"/>
        <c:lblAlgn val="ctr"/>
        <c:lblOffset val="100"/>
        <c:noMultiLvlLbl val="0"/>
      </c:catAx>
      <c:valAx>
        <c:axId val="89496960"/>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8949504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10.416666666666668</c:v>
                </c:pt>
                <c:pt idx="1">
                  <c:v>14.583333333333334</c:v>
                </c:pt>
                <c:pt idx="2">
                  <c:v>17.083333333333332</c:v>
                </c:pt>
                <c:pt idx="3">
                  <c:v>57.916666666666671</c:v>
                </c:pt>
              </c:numCache>
            </c:numRef>
          </c:val>
          <c:extLst>
            <c:ext xmlns:c16="http://schemas.microsoft.com/office/drawing/2014/chart" uri="{C3380CC4-5D6E-409C-BE32-E72D297353CC}">
              <c16:uniqueId val="{00000000-DE83-4717-9ECC-E468AFE37259}"/>
            </c:ext>
          </c:extLst>
        </c:ser>
        <c:dLbls>
          <c:dLblPos val="outEnd"/>
          <c:showLegendKey val="0"/>
          <c:showVal val="1"/>
          <c:showCatName val="0"/>
          <c:showSerName val="0"/>
          <c:showPercent val="0"/>
          <c:showBubbleSize val="0"/>
        </c:dLbls>
        <c:gapWidth val="150"/>
        <c:axId val="88828928"/>
        <c:axId val="88835200"/>
      </c:barChart>
      <c:catAx>
        <c:axId val="88828928"/>
        <c:scaling>
          <c:orientation val="minMax"/>
        </c:scaling>
        <c:delete val="0"/>
        <c:axPos val="l"/>
        <c:title>
          <c:tx>
            <c:rich>
              <a:bodyPr rot="-5400000" vert="horz"/>
              <a:lstStyle/>
              <a:p>
                <a:pPr>
                  <a:defRPr/>
                </a:pPr>
                <a:r>
                  <a:rPr lang="es-CO"/>
                  <a:t>Tipo de prueba</a:t>
                </a:r>
              </a:p>
            </c:rich>
          </c:tx>
          <c:overlay val="0"/>
        </c:title>
        <c:numFmt formatCode="General" sourceLinked="0"/>
        <c:majorTickMark val="out"/>
        <c:minorTickMark val="none"/>
        <c:tickLblPos val="nextTo"/>
        <c:txPr>
          <a:bodyPr/>
          <a:lstStyle/>
          <a:p>
            <a:pPr>
              <a:defRPr sz="900"/>
            </a:pPr>
            <a:endParaRPr lang="es-CO"/>
          </a:p>
        </c:txPr>
        <c:crossAx val="88835200"/>
        <c:crosses val="autoZero"/>
        <c:auto val="1"/>
        <c:lblAlgn val="ctr"/>
        <c:lblOffset val="100"/>
        <c:noMultiLvlLbl val="0"/>
      </c:catAx>
      <c:valAx>
        <c:axId val="88835200"/>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88828928"/>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1.25</c:v>
                </c:pt>
                <c:pt idx="1">
                  <c:v>3.75</c:v>
                </c:pt>
                <c:pt idx="2">
                  <c:v>95</c:v>
                </c:pt>
              </c:numCache>
            </c:numRef>
          </c:val>
          <c:extLst>
            <c:ext xmlns:c16="http://schemas.microsoft.com/office/drawing/2014/chart" uri="{C3380CC4-5D6E-409C-BE32-E72D297353CC}">
              <c16:uniqueId val="{00000000-2569-417E-8720-8DA45A1CAEDD}"/>
            </c:ext>
          </c:extLst>
        </c:ser>
        <c:dLbls>
          <c:dLblPos val="outEnd"/>
          <c:showLegendKey val="0"/>
          <c:showVal val="1"/>
          <c:showCatName val="0"/>
          <c:showSerName val="0"/>
          <c:showPercent val="0"/>
          <c:showBubbleSize val="0"/>
        </c:dLbls>
        <c:gapWidth val="150"/>
        <c:axId val="87897600"/>
        <c:axId val="87899520"/>
      </c:barChart>
      <c:catAx>
        <c:axId val="87897600"/>
        <c:scaling>
          <c:orientation val="minMax"/>
        </c:scaling>
        <c:delete val="0"/>
        <c:axPos val="b"/>
        <c:title>
          <c:tx>
            <c:rich>
              <a:bodyPr/>
              <a:lstStyle/>
              <a:p>
                <a:pPr>
                  <a:defRPr sz="900"/>
                </a:pPr>
                <a:r>
                  <a:rPr lang="en-US" sz="900"/>
                  <a:t>Estado clínico</a:t>
                </a:r>
              </a:p>
            </c:rich>
          </c:tx>
          <c:overlay val="0"/>
        </c:title>
        <c:numFmt formatCode="General" sourceLinked="0"/>
        <c:majorTickMark val="out"/>
        <c:minorTickMark val="none"/>
        <c:tickLblPos val="nextTo"/>
        <c:txPr>
          <a:bodyPr/>
          <a:lstStyle/>
          <a:p>
            <a:pPr>
              <a:defRPr sz="900"/>
            </a:pPr>
            <a:endParaRPr lang="es-CO"/>
          </a:p>
        </c:txPr>
        <c:crossAx val="87899520"/>
        <c:crosses val="autoZero"/>
        <c:auto val="1"/>
        <c:lblAlgn val="ctr"/>
        <c:lblOffset val="100"/>
        <c:noMultiLvlLbl val="0"/>
      </c:catAx>
      <c:valAx>
        <c:axId val="87899520"/>
        <c:scaling>
          <c:orientation val="minMax"/>
        </c:scaling>
        <c:delete val="0"/>
        <c:axPos val="l"/>
        <c:title>
          <c:tx>
            <c:rich>
              <a:bodyPr rot="-5400000" vert="horz"/>
              <a:lstStyle/>
              <a:p>
                <a:pPr>
                  <a:defRPr/>
                </a:pPr>
                <a:r>
                  <a:rPr lang="es-CO"/>
                  <a:t>Porcentaje</a:t>
                </a:r>
              </a:p>
            </c:rich>
          </c:tx>
          <c:overlay val="0"/>
        </c:title>
        <c:numFmt formatCode="0.0" sourceLinked="1"/>
        <c:majorTickMark val="out"/>
        <c:minorTickMark val="none"/>
        <c:tickLblPos val="nextTo"/>
        <c:txPr>
          <a:bodyPr/>
          <a:lstStyle/>
          <a:p>
            <a:pPr>
              <a:defRPr sz="900"/>
            </a:pPr>
            <a:endParaRPr lang="es-CO"/>
          </a:p>
        </c:txPr>
        <c:crossAx val="87897600"/>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c:v>
                </c:pt>
                <c:pt idx="1">
                  <c:v>0</c:v>
                </c:pt>
                <c:pt idx="2">
                  <c:v>0</c:v>
                </c:pt>
                <c:pt idx="3">
                  <c:v>6.666666666666667</c:v>
                </c:pt>
                <c:pt idx="4">
                  <c:v>20</c:v>
                </c:pt>
                <c:pt idx="5">
                  <c:v>24.166666666666668</c:v>
                </c:pt>
                <c:pt idx="6">
                  <c:v>17.083333333333332</c:v>
                </c:pt>
                <c:pt idx="7">
                  <c:v>12.5</c:v>
                </c:pt>
                <c:pt idx="8">
                  <c:v>6.25</c:v>
                </c:pt>
                <c:pt idx="9">
                  <c:v>3.75</c:v>
                </c:pt>
                <c:pt idx="10">
                  <c:v>5</c:v>
                </c:pt>
                <c:pt idx="11">
                  <c:v>0.83333333333333337</c:v>
                </c:pt>
                <c:pt idx="12">
                  <c:v>2.083333333333333</c:v>
                </c:pt>
                <c:pt idx="13">
                  <c:v>1.25</c:v>
                </c:pt>
                <c:pt idx="14">
                  <c:v>0.41666666666666669</c:v>
                </c:pt>
              </c:numCache>
            </c:numRef>
          </c:val>
          <c:extLst>
            <c:ext xmlns:c16="http://schemas.microsoft.com/office/drawing/2014/chart" uri="{C3380CC4-5D6E-409C-BE32-E72D297353CC}">
              <c16:uniqueId val="{00000000-9129-40AE-8A02-3EF075C3BCDF}"/>
            </c:ext>
          </c:extLst>
        </c:ser>
        <c:dLbls>
          <c:showLegendKey val="0"/>
          <c:showVal val="0"/>
          <c:showCatName val="0"/>
          <c:showSerName val="0"/>
          <c:showPercent val="0"/>
          <c:showBubbleSize val="0"/>
        </c:dLbls>
        <c:gapWidth val="9"/>
        <c:axId val="85526016"/>
        <c:axId val="85527936"/>
      </c:barChart>
      <c:catAx>
        <c:axId val="85526016"/>
        <c:scaling>
          <c:orientation val="minMax"/>
        </c:scaling>
        <c:delete val="0"/>
        <c:axPos val="b"/>
        <c:title>
          <c:tx>
            <c:rich>
              <a:bodyPr/>
              <a:lstStyle/>
              <a:p>
                <a:pPr>
                  <a:defRPr/>
                </a:pPr>
                <a:r>
                  <a:rPr lang="en-US"/>
                  <a:t>Grupos de edad</a:t>
                </a:r>
              </a:p>
            </c:rich>
          </c:tx>
          <c:overlay val="0"/>
        </c:title>
        <c:numFmt formatCode="General" sourceLinked="0"/>
        <c:majorTickMark val="out"/>
        <c:minorTickMark val="none"/>
        <c:tickLblPos val="nextTo"/>
        <c:crossAx val="85527936"/>
        <c:crosses val="autoZero"/>
        <c:auto val="1"/>
        <c:lblAlgn val="ctr"/>
        <c:lblOffset val="100"/>
        <c:noMultiLvlLbl val="0"/>
      </c:catAx>
      <c:valAx>
        <c:axId val="85527936"/>
        <c:scaling>
          <c:orientation val="minMax"/>
        </c:scaling>
        <c:delete val="0"/>
        <c:axPos val="l"/>
        <c:title>
          <c:tx>
            <c:rich>
              <a:bodyPr rot="-5400000" vert="horz"/>
              <a:lstStyle/>
              <a:p>
                <a:pPr>
                  <a:defRPr/>
                </a:pPr>
                <a:r>
                  <a:rPr lang="en-US"/>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900"/>
            </a:pPr>
            <a:endParaRPr lang="es-CO"/>
          </a:p>
        </c:txPr>
        <c:crossAx val="85526016"/>
        <c:crosses val="autoZero"/>
        <c:crossBetween val="between"/>
      </c:valAx>
      <c:dTable>
        <c:showHorzBorder val="1"/>
        <c:showVertBorder val="1"/>
        <c:showOutline val="1"/>
        <c:showKeys val="1"/>
        <c:txPr>
          <a:bodyPr/>
          <a:lstStyle/>
          <a:p>
            <a:pPr rtl="0">
              <a:defRPr sz="900"/>
            </a:pPr>
            <a:endParaRPr lang="es-CO"/>
          </a:p>
        </c:txPr>
      </c:dTable>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0.40833333333333333</c:v>
                </c:pt>
                <c:pt idx="1">
                  <c:v>0.44583333333333336</c:v>
                </c:pt>
                <c:pt idx="2">
                  <c:v>0.13750000000000001</c:v>
                </c:pt>
                <c:pt idx="3">
                  <c:v>0</c:v>
                </c:pt>
                <c:pt idx="4">
                  <c:v>0</c:v>
                </c:pt>
                <c:pt idx="5">
                  <c:v>4.1666666666666666E-3</c:v>
                </c:pt>
                <c:pt idx="6">
                  <c:v>4.1666666666666666E-3</c:v>
                </c:pt>
                <c:pt idx="7">
                  <c:v>0</c:v>
                </c:pt>
                <c:pt idx="8">
                  <c:v>0</c:v>
                </c:pt>
                <c:pt idx="9">
                  <c:v>0</c:v>
                </c:pt>
                <c:pt idx="10">
                  <c:v>0</c:v>
                </c:pt>
              </c:numCache>
            </c:numRef>
          </c:val>
          <c:extLst>
            <c:ext xmlns:c16="http://schemas.microsoft.com/office/drawing/2014/chart" uri="{C3380CC4-5D6E-409C-BE32-E72D297353CC}">
              <c16:uniqueId val="{00000000-A672-4696-83C9-487956904085}"/>
            </c:ext>
          </c:extLst>
        </c:ser>
        <c:dLbls>
          <c:showLegendKey val="0"/>
          <c:showVal val="0"/>
          <c:showCatName val="0"/>
          <c:showSerName val="0"/>
          <c:showPercent val="0"/>
          <c:showBubbleSize val="0"/>
        </c:dLbls>
        <c:gapWidth val="150"/>
        <c:axId val="88751104"/>
        <c:axId val="88769280"/>
      </c:barChart>
      <c:catAx>
        <c:axId val="88751104"/>
        <c:scaling>
          <c:orientation val="minMax"/>
        </c:scaling>
        <c:delete val="0"/>
        <c:axPos val="b"/>
        <c:numFmt formatCode="General" sourceLinked="0"/>
        <c:majorTickMark val="none"/>
        <c:minorTickMark val="none"/>
        <c:tickLblPos val="nextTo"/>
        <c:txPr>
          <a:bodyPr/>
          <a:lstStyle/>
          <a:p>
            <a:pPr>
              <a:defRPr sz="800"/>
            </a:pPr>
            <a:endParaRPr lang="es-CO"/>
          </a:p>
        </c:txPr>
        <c:crossAx val="88769280"/>
        <c:crosses val="autoZero"/>
        <c:auto val="1"/>
        <c:lblAlgn val="ctr"/>
        <c:lblOffset val="100"/>
        <c:noMultiLvlLbl val="0"/>
      </c:catAx>
      <c:valAx>
        <c:axId val="88769280"/>
        <c:scaling>
          <c:orientation val="minMax"/>
        </c:scaling>
        <c:delete val="0"/>
        <c:axPos val="l"/>
        <c:title>
          <c:tx>
            <c:rich>
              <a:bodyPr/>
              <a:lstStyle/>
              <a:p>
                <a:pPr>
                  <a:defRPr/>
                </a:pPr>
                <a:r>
                  <a:rPr lang="es-CO" baseline="0"/>
                  <a:t>% casos</a:t>
                </a:r>
              </a:p>
            </c:rich>
          </c:tx>
          <c:overlay val="0"/>
        </c:title>
        <c:numFmt formatCode="0.0%" sourceLinked="1"/>
        <c:majorTickMark val="none"/>
        <c:minorTickMark val="none"/>
        <c:tickLblPos val="nextTo"/>
        <c:txPr>
          <a:bodyPr/>
          <a:lstStyle/>
          <a:p>
            <a:pPr>
              <a:defRPr sz="800"/>
            </a:pPr>
            <a:endParaRPr lang="es-CO"/>
          </a:p>
        </c:txPr>
        <c:crossAx val="88751104"/>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993013172103616E-2"/>
          <c:y val="6.6656265044777077E-2"/>
          <c:w val="0.89548922811159803"/>
          <c:h val="0.66069479971390765"/>
        </c:manualLayout>
      </c:layout>
      <c:areaChart>
        <c:grouping val="stacked"/>
        <c:varyColors val="0"/>
        <c:ser>
          <c:idx val="0"/>
          <c:order val="0"/>
          <c:tx>
            <c:v>Zona de Éxito</c:v>
          </c:tx>
          <c:spPr>
            <a:solidFill>
              <a:schemeClr val="accent6">
                <a:lumMod val="60000"/>
                <a:lumOff val="40000"/>
              </a:schemeClr>
            </a:solidFill>
            <a:ln>
              <a:solidFill>
                <a:schemeClr val="accent4"/>
              </a:solidFill>
            </a:ln>
            <a:effectLst/>
          </c:spPr>
          <c:val>
            <c:numRef>
              <c:f>'Canales endémicos 2023 sem 14'!$B$41:$BA$41</c:f>
              <c:numCache>
                <c:formatCode>General</c:formatCode>
                <c:ptCount val="52"/>
                <c:pt idx="0">
                  <c:v>17</c:v>
                </c:pt>
                <c:pt idx="1">
                  <c:v>29</c:v>
                </c:pt>
                <c:pt idx="2">
                  <c:v>22</c:v>
                </c:pt>
                <c:pt idx="3">
                  <c:v>11</c:v>
                </c:pt>
                <c:pt idx="4">
                  <c:v>15</c:v>
                </c:pt>
                <c:pt idx="5">
                  <c:v>19</c:v>
                </c:pt>
                <c:pt idx="6">
                  <c:v>18</c:v>
                </c:pt>
                <c:pt idx="7">
                  <c:v>7</c:v>
                </c:pt>
                <c:pt idx="8">
                  <c:v>20</c:v>
                </c:pt>
                <c:pt idx="9">
                  <c:v>16</c:v>
                </c:pt>
                <c:pt idx="10">
                  <c:v>13</c:v>
                </c:pt>
                <c:pt idx="11">
                  <c:v>10</c:v>
                </c:pt>
                <c:pt idx="12">
                  <c:v>8</c:v>
                </c:pt>
                <c:pt idx="13">
                  <c:v>12</c:v>
                </c:pt>
                <c:pt idx="14">
                  <c:v>10</c:v>
                </c:pt>
                <c:pt idx="15">
                  <c:v>6</c:v>
                </c:pt>
                <c:pt idx="16">
                  <c:v>10</c:v>
                </c:pt>
                <c:pt idx="17">
                  <c:v>8</c:v>
                </c:pt>
                <c:pt idx="18">
                  <c:v>9</c:v>
                </c:pt>
                <c:pt idx="19">
                  <c:v>19</c:v>
                </c:pt>
                <c:pt idx="20">
                  <c:v>9</c:v>
                </c:pt>
                <c:pt idx="21">
                  <c:v>7</c:v>
                </c:pt>
                <c:pt idx="22">
                  <c:v>5</c:v>
                </c:pt>
                <c:pt idx="23">
                  <c:v>7</c:v>
                </c:pt>
                <c:pt idx="24">
                  <c:v>9</c:v>
                </c:pt>
                <c:pt idx="25">
                  <c:v>17</c:v>
                </c:pt>
                <c:pt idx="26">
                  <c:v>11</c:v>
                </c:pt>
                <c:pt idx="27">
                  <c:v>8</c:v>
                </c:pt>
                <c:pt idx="28">
                  <c:v>9</c:v>
                </c:pt>
                <c:pt idx="29">
                  <c:v>9</c:v>
                </c:pt>
                <c:pt idx="30">
                  <c:v>5</c:v>
                </c:pt>
                <c:pt idx="31">
                  <c:v>4</c:v>
                </c:pt>
                <c:pt idx="32">
                  <c:v>8</c:v>
                </c:pt>
                <c:pt idx="33">
                  <c:v>9</c:v>
                </c:pt>
                <c:pt idx="34">
                  <c:v>8</c:v>
                </c:pt>
                <c:pt idx="35">
                  <c:v>10</c:v>
                </c:pt>
                <c:pt idx="36">
                  <c:v>8</c:v>
                </c:pt>
                <c:pt idx="37">
                  <c:v>7</c:v>
                </c:pt>
                <c:pt idx="38">
                  <c:v>8</c:v>
                </c:pt>
                <c:pt idx="39">
                  <c:v>8</c:v>
                </c:pt>
                <c:pt idx="40">
                  <c:v>7</c:v>
                </c:pt>
                <c:pt idx="41">
                  <c:v>7</c:v>
                </c:pt>
                <c:pt idx="42">
                  <c:v>6</c:v>
                </c:pt>
                <c:pt idx="43">
                  <c:v>6</c:v>
                </c:pt>
                <c:pt idx="44">
                  <c:v>7</c:v>
                </c:pt>
                <c:pt idx="45">
                  <c:v>9</c:v>
                </c:pt>
                <c:pt idx="46">
                  <c:v>9</c:v>
                </c:pt>
                <c:pt idx="47">
                  <c:v>4</c:v>
                </c:pt>
                <c:pt idx="48">
                  <c:v>6</c:v>
                </c:pt>
                <c:pt idx="49">
                  <c:v>7</c:v>
                </c:pt>
                <c:pt idx="50">
                  <c:v>6</c:v>
                </c:pt>
                <c:pt idx="51">
                  <c:v>7</c:v>
                </c:pt>
              </c:numCache>
            </c:numRef>
          </c:val>
          <c:extLst>
            <c:ext xmlns:c16="http://schemas.microsoft.com/office/drawing/2014/chart" uri="{C3380CC4-5D6E-409C-BE32-E72D297353CC}">
              <c16:uniqueId val="{00000000-1354-4A87-8848-E8CD48CAED5E}"/>
            </c:ext>
          </c:extLst>
        </c:ser>
        <c:ser>
          <c:idx val="1"/>
          <c:order val="1"/>
          <c:tx>
            <c:v>Zona de seguridad </c:v>
          </c:tx>
          <c:spPr>
            <a:solidFill>
              <a:srgbClr val="FFFF00"/>
            </a:solidFill>
            <a:ln>
              <a:solidFill>
                <a:srgbClr val="FF0000"/>
              </a:solidFill>
            </a:ln>
            <a:effectLst/>
          </c:spPr>
          <c:val>
            <c:numRef>
              <c:f>'Canales endémicos 2023 sem 14'!$B$42:$BA$42</c:f>
              <c:numCache>
                <c:formatCode>General</c:formatCode>
                <c:ptCount val="52"/>
                <c:pt idx="0">
                  <c:v>31</c:v>
                </c:pt>
                <c:pt idx="1">
                  <c:v>35</c:v>
                </c:pt>
                <c:pt idx="2">
                  <c:v>27</c:v>
                </c:pt>
                <c:pt idx="3">
                  <c:v>23</c:v>
                </c:pt>
                <c:pt idx="4">
                  <c:v>20</c:v>
                </c:pt>
                <c:pt idx="5">
                  <c:v>24</c:v>
                </c:pt>
                <c:pt idx="6">
                  <c:v>23</c:v>
                </c:pt>
                <c:pt idx="7">
                  <c:v>22</c:v>
                </c:pt>
                <c:pt idx="8">
                  <c:v>21</c:v>
                </c:pt>
                <c:pt idx="9">
                  <c:v>22</c:v>
                </c:pt>
                <c:pt idx="10">
                  <c:v>16</c:v>
                </c:pt>
                <c:pt idx="11">
                  <c:v>16</c:v>
                </c:pt>
                <c:pt idx="12">
                  <c:v>17</c:v>
                </c:pt>
                <c:pt idx="13">
                  <c:v>16</c:v>
                </c:pt>
                <c:pt idx="14">
                  <c:v>10</c:v>
                </c:pt>
                <c:pt idx="15">
                  <c:v>18</c:v>
                </c:pt>
                <c:pt idx="16">
                  <c:v>21</c:v>
                </c:pt>
                <c:pt idx="17">
                  <c:v>22</c:v>
                </c:pt>
                <c:pt idx="18">
                  <c:v>16</c:v>
                </c:pt>
                <c:pt idx="19">
                  <c:v>21</c:v>
                </c:pt>
                <c:pt idx="20">
                  <c:v>18</c:v>
                </c:pt>
                <c:pt idx="21">
                  <c:v>19</c:v>
                </c:pt>
                <c:pt idx="22">
                  <c:v>25</c:v>
                </c:pt>
                <c:pt idx="23">
                  <c:v>21</c:v>
                </c:pt>
                <c:pt idx="24">
                  <c:v>24</c:v>
                </c:pt>
                <c:pt idx="25">
                  <c:v>21</c:v>
                </c:pt>
                <c:pt idx="26">
                  <c:v>27</c:v>
                </c:pt>
                <c:pt idx="27">
                  <c:v>27</c:v>
                </c:pt>
                <c:pt idx="28">
                  <c:v>23</c:v>
                </c:pt>
                <c:pt idx="29">
                  <c:v>21</c:v>
                </c:pt>
                <c:pt idx="30">
                  <c:v>23</c:v>
                </c:pt>
                <c:pt idx="31">
                  <c:v>25</c:v>
                </c:pt>
                <c:pt idx="32">
                  <c:v>19</c:v>
                </c:pt>
                <c:pt idx="33">
                  <c:v>28</c:v>
                </c:pt>
                <c:pt idx="34">
                  <c:v>28</c:v>
                </c:pt>
                <c:pt idx="35">
                  <c:v>25</c:v>
                </c:pt>
                <c:pt idx="36">
                  <c:v>11</c:v>
                </c:pt>
                <c:pt idx="37">
                  <c:v>23</c:v>
                </c:pt>
                <c:pt idx="38">
                  <c:v>24</c:v>
                </c:pt>
                <c:pt idx="39">
                  <c:v>30</c:v>
                </c:pt>
                <c:pt idx="40">
                  <c:v>23</c:v>
                </c:pt>
                <c:pt idx="41">
                  <c:v>26</c:v>
                </c:pt>
                <c:pt idx="42">
                  <c:v>25</c:v>
                </c:pt>
                <c:pt idx="43">
                  <c:v>15</c:v>
                </c:pt>
                <c:pt idx="44">
                  <c:v>21</c:v>
                </c:pt>
                <c:pt idx="45">
                  <c:v>13</c:v>
                </c:pt>
                <c:pt idx="46">
                  <c:v>21</c:v>
                </c:pt>
                <c:pt idx="47">
                  <c:v>16</c:v>
                </c:pt>
                <c:pt idx="48">
                  <c:v>13</c:v>
                </c:pt>
                <c:pt idx="49">
                  <c:v>27</c:v>
                </c:pt>
                <c:pt idx="50">
                  <c:v>17</c:v>
                </c:pt>
                <c:pt idx="51">
                  <c:v>17</c:v>
                </c:pt>
              </c:numCache>
            </c:numRef>
          </c:val>
          <c:extLst>
            <c:ext xmlns:c16="http://schemas.microsoft.com/office/drawing/2014/chart" uri="{C3380CC4-5D6E-409C-BE32-E72D297353CC}">
              <c16:uniqueId val="{00000001-1354-4A87-8848-E8CD48CAED5E}"/>
            </c:ext>
          </c:extLst>
        </c:ser>
        <c:ser>
          <c:idx val="2"/>
          <c:order val="2"/>
          <c:tx>
            <c:v>Zona de alerta</c:v>
          </c:tx>
          <c:spPr>
            <a:solidFill>
              <a:srgbClr val="FF0000"/>
            </a:solidFill>
            <a:ln>
              <a:solidFill>
                <a:schemeClr val="accent6"/>
              </a:solidFill>
            </a:ln>
            <a:effectLst/>
          </c:spPr>
          <c:val>
            <c:numRef>
              <c:f>'Canales endémicos 2023 sem 14'!$B$43:$BA$43</c:f>
              <c:numCache>
                <c:formatCode>General</c:formatCode>
                <c:ptCount val="52"/>
                <c:pt idx="0">
                  <c:v>7</c:v>
                </c:pt>
                <c:pt idx="1">
                  <c:v>10</c:v>
                </c:pt>
                <c:pt idx="2">
                  <c:v>6</c:v>
                </c:pt>
                <c:pt idx="3">
                  <c:v>6</c:v>
                </c:pt>
                <c:pt idx="4">
                  <c:v>8</c:v>
                </c:pt>
                <c:pt idx="5">
                  <c:v>7</c:v>
                </c:pt>
                <c:pt idx="6">
                  <c:v>4</c:v>
                </c:pt>
                <c:pt idx="7">
                  <c:v>5</c:v>
                </c:pt>
                <c:pt idx="8">
                  <c:v>7</c:v>
                </c:pt>
                <c:pt idx="9">
                  <c:v>5</c:v>
                </c:pt>
                <c:pt idx="10">
                  <c:v>6</c:v>
                </c:pt>
                <c:pt idx="11">
                  <c:v>4</c:v>
                </c:pt>
                <c:pt idx="12">
                  <c:v>3</c:v>
                </c:pt>
                <c:pt idx="13">
                  <c:v>8</c:v>
                </c:pt>
                <c:pt idx="14">
                  <c:v>5</c:v>
                </c:pt>
                <c:pt idx="15">
                  <c:v>1</c:v>
                </c:pt>
                <c:pt idx="16">
                  <c:v>5</c:v>
                </c:pt>
                <c:pt idx="17">
                  <c:v>5</c:v>
                </c:pt>
                <c:pt idx="18">
                  <c:v>2</c:v>
                </c:pt>
                <c:pt idx="19">
                  <c:v>8</c:v>
                </c:pt>
                <c:pt idx="20">
                  <c:v>5</c:v>
                </c:pt>
                <c:pt idx="21">
                  <c:v>4</c:v>
                </c:pt>
                <c:pt idx="22">
                  <c:v>4</c:v>
                </c:pt>
                <c:pt idx="23">
                  <c:v>4</c:v>
                </c:pt>
                <c:pt idx="24">
                  <c:v>6</c:v>
                </c:pt>
                <c:pt idx="25">
                  <c:v>7</c:v>
                </c:pt>
                <c:pt idx="26">
                  <c:v>8</c:v>
                </c:pt>
                <c:pt idx="27">
                  <c:v>7</c:v>
                </c:pt>
                <c:pt idx="28">
                  <c:v>8</c:v>
                </c:pt>
                <c:pt idx="29">
                  <c:v>7</c:v>
                </c:pt>
                <c:pt idx="30">
                  <c:v>4</c:v>
                </c:pt>
                <c:pt idx="31">
                  <c:v>4</c:v>
                </c:pt>
                <c:pt idx="32">
                  <c:v>5</c:v>
                </c:pt>
                <c:pt idx="33">
                  <c:v>5</c:v>
                </c:pt>
                <c:pt idx="34">
                  <c:v>7</c:v>
                </c:pt>
                <c:pt idx="35">
                  <c:v>4</c:v>
                </c:pt>
                <c:pt idx="36">
                  <c:v>5</c:v>
                </c:pt>
                <c:pt idx="37">
                  <c:v>4</c:v>
                </c:pt>
                <c:pt idx="38">
                  <c:v>7</c:v>
                </c:pt>
                <c:pt idx="39">
                  <c:v>8</c:v>
                </c:pt>
                <c:pt idx="40">
                  <c:v>5</c:v>
                </c:pt>
                <c:pt idx="41">
                  <c:v>6</c:v>
                </c:pt>
                <c:pt idx="42">
                  <c:v>4</c:v>
                </c:pt>
                <c:pt idx="43">
                  <c:v>6</c:v>
                </c:pt>
                <c:pt idx="44">
                  <c:v>4</c:v>
                </c:pt>
                <c:pt idx="45">
                  <c:v>9</c:v>
                </c:pt>
                <c:pt idx="46">
                  <c:v>8</c:v>
                </c:pt>
                <c:pt idx="47">
                  <c:v>4</c:v>
                </c:pt>
                <c:pt idx="48">
                  <c:v>6</c:v>
                </c:pt>
                <c:pt idx="49">
                  <c:v>6</c:v>
                </c:pt>
                <c:pt idx="50">
                  <c:v>5</c:v>
                </c:pt>
                <c:pt idx="51">
                  <c:v>5</c:v>
                </c:pt>
              </c:numCache>
            </c:numRef>
          </c:val>
          <c:extLst>
            <c:ext xmlns:c16="http://schemas.microsoft.com/office/drawing/2014/chart" uri="{C3380CC4-5D6E-409C-BE32-E72D297353CC}">
              <c16:uniqueId val="{00000002-1354-4A87-8848-E8CD48CAED5E}"/>
            </c:ext>
          </c:extLst>
        </c:ser>
        <c:dLbls>
          <c:showLegendKey val="0"/>
          <c:showVal val="0"/>
          <c:showCatName val="0"/>
          <c:showSerName val="0"/>
          <c:showPercent val="0"/>
          <c:showBubbleSize val="0"/>
        </c:dLbls>
        <c:axId val="741561504"/>
        <c:axId val="741570208"/>
      </c:areaChart>
      <c:lineChart>
        <c:grouping val="stacked"/>
        <c:varyColors val="0"/>
        <c:ser>
          <c:idx val="3"/>
          <c:order val="3"/>
          <c:tx>
            <c:strRef>
              <c:f>'Canales endémicos 2023 sem 14'!$A$44</c:f>
              <c:strCache>
                <c:ptCount val="1"/>
                <c:pt idx="0">
                  <c:v>Casos 2023</c:v>
                </c:pt>
              </c:strCache>
            </c:strRef>
          </c:tx>
          <c:spPr>
            <a:ln w="28575" cap="rnd">
              <a:solidFill>
                <a:sysClr val="windowText" lastClr="000000"/>
              </a:solidFill>
              <a:prstDash val="sysDash"/>
              <a:round/>
            </a:ln>
            <a:effectLst/>
          </c:spPr>
          <c:marker>
            <c:symbol val="circle"/>
            <c:size val="5"/>
            <c:spPr>
              <a:solidFill>
                <a:schemeClr val="tx1"/>
              </a:solidFill>
              <a:ln w="9525">
                <a:solidFill>
                  <a:sysClr val="windowText" lastClr="000000"/>
                </a:solidFill>
              </a:ln>
              <a:effectLst/>
            </c:spPr>
          </c:marker>
          <c:val>
            <c:numRef>
              <c:f>'Canales endémicos 2023 sem 14'!$B$44:$I$44</c:f>
              <c:numCache>
                <c:formatCode>General</c:formatCode>
                <c:ptCount val="8"/>
                <c:pt idx="0">
                  <c:v>3</c:v>
                </c:pt>
                <c:pt idx="1">
                  <c:v>9</c:v>
                </c:pt>
                <c:pt idx="2">
                  <c:v>4</c:v>
                </c:pt>
                <c:pt idx="3">
                  <c:v>9</c:v>
                </c:pt>
                <c:pt idx="4">
                  <c:v>6</c:v>
                </c:pt>
                <c:pt idx="5">
                  <c:v>3</c:v>
                </c:pt>
                <c:pt idx="6">
                  <c:v>6</c:v>
                </c:pt>
                <c:pt idx="7">
                  <c:v>4</c:v>
                </c:pt>
              </c:numCache>
            </c:numRef>
          </c:val>
          <c:smooth val="0"/>
          <c:extLst>
            <c:ext xmlns:c16="http://schemas.microsoft.com/office/drawing/2014/chart" uri="{C3380CC4-5D6E-409C-BE32-E72D297353CC}">
              <c16:uniqueId val="{00000003-1354-4A87-8848-E8CD48CAED5E}"/>
            </c:ext>
          </c:extLst>
        </c:ser>
        <c:dLbls>
          <c:showLegendKey val="0"/>
          <c:showVal val="0"/>
          <c:showCatName val="0"/>
          <c:showSerName val="0"/>
          <c:showPercent val="0"/>
          <c:showBubbleSize val="0"/>
        </c:dLbls>
        <c:marker val="1"/>
        <c:smooth val="0"/>
        <c:axId val="741561504"/>
        <c:axId val="741570208"/>
      </c:lineChart>
      <c:catAx>
        <c:axId val="741561504"/>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sz="900"/>
                  <a:t>Semanas epidemiológicas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1570208"/>
        <c:crosses val="autoZero"/>
        <c:auto val="1"/>
        <c:lblAlgn val="ctr"/>
        <c:lblOffset val="100"/>
        <c:noMultiLvlLbl val="0"/>
      </c:catAx>
      <c:valAx>
        <c:axId val="741570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sz="900"/>
                  <a:t># de casos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1561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(C)'!$A$77</c:f>
              <c:strCache>
                <c:ptCount val="1"/>
                <c:pt idx="0">
                  <c:v>Percentil 75</c:v>
                </c:pt>
              </c:strCache>
            </c:strRef>
          </c:tx>
          <c:spPr>
            <a:solidFill>
              <a:srgbClr val="C00000"/>
            </a:solidFill>
            <a:ln w="25400">
              <a:solidFill>
                <a:srgbClr val="FF0000"/>
              </a:solidFill>
              <a:prstDash val="solid"/>
            </a:ln>
          </c:spPr>
          <c:val>
            <c:numRef>
              <c:f>'Canal endémico (C)'!$B$77:$BA$77</c:f>
              <c:numCache>
                <c:formatCode>0.0</c:formatCode>
                <c:ptCount val="52"/>
                <c:pt idx="0">
                  <c:v>2</c:v>
                </c:pt>
                <c:pt idx="1">
                  <c:v>1</c:v>
                </c:pt>
                <c:pt idx="2">
                  <c:v>5</c:v>
                </c:pt>
                <c:pt idx="3">
                  <c:v>2</c:v>
                </c:pt>
                <c:pt idx="4">
                  <c:v>3</c:v>
                </c:pt>
                <c:pt idx="5">
                  <c:v>3</c:v>
                </c:pt>
                <c:pt idx="6">
                  <c:v>5</c:v>
                </c:pt>
                <c:pt idx="7">
                  <c:v>2</c:v>
                </c:pt>
                <c:pt idx="8">
                  <c:v>4</c:v>
                </c:pt>
                <c:pt idx="9">
                  <c:v>4</c:v>
                </c:pt>
                <c:pt idx="10">
                  <c:v>3</c:v>
                </c:pt>
                <c:pt idx="11">
                  <c:v>3</c:v>
                </c:pt>
                <c:pt idx="12">
                  <c:v>3</c:v>
                </c:pt>
                <c:pt idx="13">
                  <c:v>2</c:v>
                </c:pt>
                <c:pt idx="14">
                  <c:v>4</c:v>
                </c:pt>
                <c:pt idx="15">
                  <c:v>3</c:v>
                </c:pt>
                <c:pt idx="16">
                  <c:v>4</c:v>
                </c:pt>
                <c:pt idx="17">
                  <c:v>4</c:v>
                </c:pt>
                <c:pt idx="18">
                  <c:v>5</c:v>
                </c:pt>
                <c:pt idx="19">
                  <c:v>4</c:v>
                </c:pt>
                <c:pt idx="20">
                  <c:v>4</c:v>
                </c:pt>
                <c:pt idx="21">
                  <c:v>2</c:v>
                </c:pt>
                <c:pt idx="22">
                  <c:v>3</c:v>
                </c:pt>
                <c:pt idx="23">
                  <c:v>4</c:v>
                </c:pt>
                <c:pt idx="24">
                  <c:v>5</c:v>
                </c:pt>
                <c:pt idx="25">
                  <c:v>3</c:v>
                </c:pt>
                <c:pt idx="26">
                  <c:v>2</c:v>
                </c:pt>
                <c:pt idx="27">
                  <c:v>2</c:v>
                </c:pt>
                <c:pt idx="28">
                  <c:v>2</c:v>
                </c:pt>
                <c:pt idx="29">
                  <c:v>5</c:v>
                </c:pt>
                <c:pt idx="30">
                  <c:v>3</c:v>
                </c:pt>
                <c:pt idx="31">
                  <c:v>3</c:v>
                </c:pt>
                <c:pt idx="32">
                  <c:v>1</c:v>
                </c:pt>
                <c:pt idx="33">
                  <c:v>3</c:v>
                </c:pt>
                <c:pt idx="34">
                  <c:v>2</c:v>
                </c:pt>
                <c:pt idx="35">
                  <c:v>4</c:v>
                </c:pt>
                <c:pt idx="36">
                  <c:v>1</c:v>
                </c:pt>
                <c:pt idx="37">
                  <c:v>7</c:v>
                </c:pt>
                <c:pt idx="38">
                  <c:v>3</c:v>
                </c:pt>
                <c:pt idx="39">
                  <c:v>3</c:v>
                </c:pt>
                <c:pt idx="40">
                  <c:v>4</c:v>
                </c:pt>
                <c:pt idx="41">
                  <c:v>3</c:v>
                </c:pt>
                <c:pt idx="42">
                  <c:v>2</c:v>
                </c:pt>
                <c:pt idx="43">
                  <c:v>2</c:v>
                </c:pt>
                <c:pt idx="44">
                  <c:v>2</c:v>
                </c:pt>
                <c:pt idx="45">
                  <c:v>6</c:v>
                </c:pt>
                <c:pt idx="46">
                  <c:v>4</c:v>
                </c:pt>
                <c:pt idx="47">
                  <c:v>5</c:v>
                </c:pt>
                <c:pt idx="48">
                  <c:v>5</c:v>
                </c:pt>
                <c:pt idx="49">
                  <c:v>2</c:v>
                </c:pt>
                <c:pt idx="50">
                  <c:v>4</c:v>
                </c:pt>
                <c:pt idx="51">
                  <c:v>3</c:v>
                </c:pt>
              </c:numCache>
            </c:numRef>
          </c:val>
          <c:extLst>
            <c:ext xmlns:c16="http://schemas.microsoft.com/office/drawing/2014/chart" uri="{C3380CC4-5D6E-409C-BE32-E72D297353CC}">
              <c16:uniqueId val="{00000000-E164-4428-BC66-A204AA49F37F}"/>
            </c:ext>
          </c:extLst>
        </c:ser>
        <c:ser>
          <c:idx val="1"/>
          <c:order val="2"/>
          <c:tx>
            <c:strRef>
              <c:f>'Canal endémico (C)'!$A$75</c:f>
              <c:strCache>
                <c:ptCount val="1"/>
                <c:pt idx="0">
                  <c:v>Mediana</c:v>
                </c:pt>
              </c:strCache>
            </c:strRef>
          </c:tx>
          <c:spPr>
            <a:ln w="28575" cap="rnd">
              <a:solidFill>
                <a:schemeClr val="accent4"/>
              </a:solidFill>
              <a:round/>
            </a:ln>
            <a:effectLst/>
          </c:spPr>
          <c:val>
            <c:numRef>
              <c:f>'Canal endémico (C)'!$B$75:$BA$75</c:f>
              <c:numCache>
                <c:formatCode>0.0</c:formatCode>
                <c:ptCount val="52"/>
                <c:pt idx="0">
                  <c:v>1</c:v>
                </c:pt>
                <c:pt idx="1">
                  <c:v>0</c:v>
                </c:pt>
                <c:pt idx="2">
                  <c:v>2</c:v>
                </c:pt>
                <c:pt idx="3">
                  <c:v>2</c:v>
                </c:pt>
                <c:pt idx="4">
                  <c:v>3</c:v>
                </c:pt>
                <c:pt idx="5">
                  <c:v>2</c:v>
                </c:pt>
                <c:pt idx="6">
                  <c:v>3</c:v>
                </c:pt>
                <c:pt idx="7">
                  <c:v>1</c:v>
                </c:pt>
                <c:pt idx="8">
                  <c:v>3</c:v>
                </c:pt>
                <c:pt idx="9">
                  <c:v>2</c:v>
                </c:pt>
                <c:pt idx="10">
                  <c:v>2</c:v>
                </c:pt>
                <c:pt idx="11">
                  <c:v>1</c:v>
                </c:pt>
                <c:pt idx="12">
                  <c:v>2</c:v>
                </c:pt>
                <c:pt idx="13">
                  <c:v>2</c:v>
                </c:pt>
                <c:pt idx="14">
                  <c:v>3</c:v>
                </c:pt>
                <c:pt idx="15">
                  <c:v>1</c:v>
                </c:pt>
                <c:pt idx="16">
                  <c:v>4</c:v>
                </c:pt>
                <c:pt idx="17">
                  <c:v>2</c:v>
                </c:pt>
                <c:pt idx="18">
                  <c:v>4</c:v>
                </c:pt>
                <c:pt idx="19">
                  <c:v>2</c:v>
                </c:pt>
                <c:pt idx="20">
                  <c:v>1</c:v>
                </c:pt>
                <c:pt idx="21">
                  <c:v>1</c:v>
                </c:pt>
                <c:pt idx="22">
                  <c:v>2</c:v>
                </c:pt>
                <c:pt idx="23">
                  <c:v>3</c:v>
                </c:pt>
                <c:pt idx="24">
                  <c:v>3</c:v>
                </c:pt>
                <c:pt idx="25">
                  <c:v>2</c:v>
                </c:pt>
                <c:pt idx="26">
                  <c:v>2</c:v>
                </c:pt>
                <c:pt idx="27">
                  <c:v>1</c:v>
                </c:pt>
                <c:pt idx="28">
                  <c:v>2</c:v>
                </c:pt>
                <c:pt idx="29">
                  <c:v>4</c:v>
                </c:pt>
                <c:pt idx="30">
                  <c:v>2</c:v>
                </c:pt>
                <c:pt idx="31">
                  <c:v>3</c:v>
                </c:pt>
                <c:pt idx="32">
                  <c:v>1</c:v>
                </c:pt>
                <c:pt idx="33">
                  <c:v>2</c:v>
                </c:pt>
                <c:pt idx="34">
                  <c:v>1</c:v>
                </c:pt>
                <c:pt idx="35">
                  <c:v>2</c:v>
                </c:pt>
                <c:pt idx="36">
                  <c:v>1</c:v>
                </c:pt>
                <c:pt idx="37">
                  <c:v>7</c:v>
                </c:pt>
                <c:pt idx="38">
                  <c:v>1</c:v>
                </c:pt>
                <c:pt idx="39">
                  <c:v>3</c:v>
                </c:pt>
                <c:pt idx="40">
                  <c:v>2</c:v>
                </c:pt>
                <c:pt idx="41">
                  <c:v>3</c:v>
                </c:pt>
                <c:pt idx="42">
                  <c:v>2</c:v>
                </c:pt>
                <c:pt idx="43">
                  <c:v>2</c:v>
                </c:pt>
                <c:pt idx="44">
                  <c:v>2</c:v>
                </c:pt>
                <c:pt idx="45">
                  <c:v>4</c:v>
                </c:pt>
                <c:pt idx="46">
                  <c:v>3</c:v>
                </c:pt>
                <c:pt idx="47">
                  <c:v>3</c:v>
                </c:pt>
                <c:pt idx="48">
                  <c:v>4</c:v>
                </c:pt>
                <c:pt idx="49">
                  <c:v>2</c:v>
                </c:pt>
                <c:pt idx="50">
                  <c:v>1</c:v>
                </c:pt>
                <c:pt idx="51">
                  <c:v>3</c:v>
                </c:pt>
              </c:numCache>
            </c:numRef>
          </c:val>
          <c:extLst>
            <c:ext xmlns:c16="http://schemas.microsoft.com/office/drawing/2014/chart" uri="{C3380CC4-5D6E-409C-BE32-E72D297353CC}">
              <c16:uniqueId val="{00000001-E164-4428-BC66-A204AA49F37F}"/>
            </c:ext>
          </c:extLst>
        </c:ser>
        <c:ser>
          <c:idx val="2"/>
          <c:order val="3"/>
          <c:tx>
            <c:strRef>
              <c:f>'Canal endémico (C)'!$A$76</c:f>
              <c:strCache>
                <c:ptCount val="1"/>
                <c:pt idx="0">
                  <c:v>Percentil 25</c:v>
                </c:pt>
              </c:strCache>
            </c:strRef>
          </c:tx>
          <c:spPr>
            <a:solidFill>
              <a:srgbClr val="92D050"/>
            </a:solidFill>
            <a:ln w="28575" cap="rnd">
              <a:solidFill>
                <a:schemeClr val="accent6"/>
              </a:solidFill>
              <a:round/>
            </a:ln>
            <a:effectLst/>
          </c:spPr>
          <c:val>
            <c:numRef>
              <c:f>'Canal endémico (C)'!$B$76:$BA$76</c:f>
              <c:numCache>
                <c:formatCode>0.0</c:formatCode>
                <c:ptCount val="52"/>
                <c:pt idx="0">
                  <c:v>1</c:v>
                </c:pt>
                <c:pt idx="1">
                  <c:v>0</c:v>
                </c:pt>
                <c:pt idx="2">
                  <c:v>2</c:v>
                </c:pt>
                <c:pt idx="3">
                  <c:v>1</c:v>
                </c:pt>
                <c:pt idx="4">
                  <c:v>1</c:v>
                </c:pt>
                <c:pt idx="5">
                  <c:v>0</c:v>
                </c:pt>
                <c:pt idx="6">
                  <c:v>2</c:v>
                </c:pt>
                <c:pt idx="7">
                  <c:v>1</c:v>
                </c:pt>
                <c:pt idx="8">
                  <c:v>2</c:v>
                </c:pt>
                <c:pt idx="9">
                  <c:v>2</c:v>
                </c:pt>
                <c:pt idx="10">
                  <c:v>2</c:v>
                </c:pt>
                <c:pt idx="11">
                  <c:v>1</c:v>
                </c:pt>
                <c:pt idx="12">
                  <c:v>1</c:v>
                </c:pt>
                <c:pt idx="13">
                  <c:v>2</c:v>
                </c:pt>
                <c:pt idx="14">
                  <c:v>2</c:v>
                </c:pt>
                <c:pt idx="15">
                  <c:v>0</c:v>
                </c:pt>
                <c:pt idx="16">
                  <c:v>3</c:v>
                </c:pt>
                <c:pt idx="17">
                  <c:v>0</c:v>
                </c:pt>
                <c:pt idx="18">
                  <c:v>3</c:v>
                </c:pt>
                <c:pt idx="19">
                  <c:v>1</c:v>
                </c:pt>
                <c:pt idx="20">
                  <c:v>0</c:v>
                </c:pt>
                <c:pt idx="21">
                  <c:v>1</c:v>
                </c:pt>
                <c:pt idx="22">
                  <c:v>1</c:v>
                </c:pt>
                <c:pt idx="23">
                  <c:v>1</c:v>
                </c:pt>
                <c:pt idx="24">
                  <c:v>2</c:v>
                </c:pt>
                <c:pt idx="25">
                  <c:v>0</c:v>
                </c:pt>
                <c:pt idx="26">
                  <c:v>0</c:v>
                </c:pt>
                <c:pt idx="27">
                  <c:v>0</c:v>
                </c:pt>
                <c:pt idx="28">
                  <c:v>2</c:v>
                </c:pt>
                <c:pt idx="29">
                  <c:v>3</c:v>
                </c:pt>
                <c:pt idx="30">
                  <c:v>1</c:v>
                </c:pt>
                <c:pt idx="31">
                  <c:v>2</c:v>
                </c:pt>
                <c:pt idx="32">
                  <c:v>1</c:v>
                </c:pt>
                <c:pt idx="33">
                  <c:v>2</c:v>
                </c:pt>
                <c:pt idx="34">
                  <c:v>1</c:v>
                </c:pt>
                <c:pt idx="35">
                  <c:v>2</c:v>
                </c:pt>
                <c:pt idx="36">
                  <c:v>0</c:v>
                </c:pt>
                <c:pt idx="37">
                  <c:v>3</c:v>
                </c:pt>
                <c:pt idx="38">
                  <c:v>0</c:v>
                </c:pt>
                <c:pt idx="39">
                  <c:v>2</c:v>
                </c:pt>
                <c:pt idx="40">
                  <c:v>1</c:v>
                </c:pt>
                <c:pt idx="41">
                  <c:v>2</c:v>
                </c:pt>
                <c:pt idx="42">
                  <c:v>2</c:v>
                </c:pt>
                <c:pt idx="43">
                  <c:v>2</c:v>
                </c:pt>
                <c:pt idx="44">
                  <c:v>1</c:v>
                </c:pt>
                <c:pt idx="45">
                  <c:v>3</c:v>
                </c:pt>
                <c:pt idx="46">
                  <c:v>1</c:v>
                </c:pt>
                <c:pt idx="47">
                  <c:v>3</c:v>
                </c:pt>
                <c:pt idx="48">
                  <c:v>2</c:v>
                </c:pt>
                <c:pt idx="49">
                  <c:v>1</c:v>
                </c:pt>
                <c:pt idx="50">
                  <c:v>1</c:v>
                </c:pt>
                <c:pt idx="51">
                  <c:v>2</c:v>
                </c:pt>
              </c:numCache>
            </c:numRef>
          </c:val>
          <c:extLst>
            <c:ext xmlns:c16="http://schemas.microsoft.com/office/drawing/2014/chart" uri="{C3380CC4-5D6E-409C-BE32-E72D297353CC}">
              <c16:uniqueId val="{00000002-E164-4428-BC66-A204AA49F37F}"/>
            </c:ext>
          </c:extLst>
        </c:ser>
        <c:dLbls>
          <c:showLegendKey val="0"/>
          <c:showVal val="0"/>
          <c:showCatName val="0"/>
          <c:showSerName val="0"/>
          <c:showPercent val="0"/>
          <c:showBubbleSize val="0"/>
        </c:dLbls>
        <c:axId val="89503232"/>
        <c:axId val="89518080"/>
      </c:areaChart>
      <c:scatterChart>
        <c:scatterStyle val="lineMarker"/>
        <c:varyColors val="0"/>
        <c:ser>
          <c:idx val="0"/>
          <c:order val="0"/>
          <c:tx>
            <c:strRef>
              <c:f>'Canal endémico (C)'!$A$74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(C)'!$B$74:$BA$74</c:f>
              <c:numCache>
                <c:formatCode>General</c:formatCode>
                <c:ptCount val="52"/>
                <c:pt idx="0">
                  <c:v>1</c:v>
                </c:pt>
                <c:pt idx="1">
                  <c:v>4</c:v>
                </c:pt>
                <c:pt idx="2">
                  <c:v>2</c:v>
                </c:pt>
                <c:pt idx="3">
                  <c:v>2</c:v>
                </c:pt>
                <c:pt idx="4">
                  <c:v>5</c:v>
                </c:pt>
                <c:pt idx="5">
                  <c:v>6</c:v>
                </c:pt>
                <c:pt idx="6">
                  <c:v>7</c:v>
                </c:pt>
                <c:pt idx="7">
                  <c:v>7</c:v>
                </c:pt>
              </c:numCache>
            </c:numRef>
          </c:yVal>
          <c:smooth val="0"/>
          <c:extLst>
            <c:ext xmlns:c16="http://schemas.microsoft.com/office/drawing/2014/chart" uri="{C3380CC4-5D6E-409C-BE32-E72D297353CC}">
              <c16:uniqueId val="{00000003-E164-4428-BC66-A204AA49F37F}"/>
            </c:ext>
          </c:extLst>
        </c:ser>
        <c:dLbls>
          <c:showLegendKey val="0"/>
          <c:showVal val="0"/>
          <c:showCatName val="0"/>
          <c:showSerName val="0"/>
          <c:showPercent val="0"/>
          <c:showBubbleSize val="0"/>
        </c:dLbls>
        <c:axId val="89503232"/>
        <c:axId val="89518080"/>
      </c:scatterChart>
      <c:catAx>
        <c:axId val="89503232"/>
        <c:scaling>
          <c:orientation val="minMax"/>
        </c:scaling>
        <c:delete val="0"/>
        <c:axPos val="b"/>
        <c:title>
          <c:tx>
            <c:rich>
              <a:bodyPr/>
              <a:lstStyle/>
              <a:p>
                <a:pPr>
                  <a:defRPr sz="900"/>
                </a:pPr>
                <a:r>
                  <a:rPr lang="en-US" sz="900"/>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900" b="1"/>
            </a:pPr>
            <a:endParaRPr lang="es-CO"/>
          </a:p>
        </c:txPr>
        <c:crossAx val="89518080"/>
        <c:crosses val="autoZero"/>
        <c:auto val="1"/>
        <c:lblAlgn val="ctr"/>
        <c:lblOffset val="100"/>
        <c:noMultiLvlLbl val="0"/>
      </c:catAx>
      <c:valAx>
        <c:axId val="89518080"/>
        <c:scaling>
          <c:orientation val="minMax"/>
        </c:scaling>
        <c:delete val="0"/>
        <c:axPos val="l"/>
        <c:title>
          <c:tx>
            <c:rich>
              <a:bodyPr/>
              <a:lstStyle/>
              <a:p>
                <a:pPr>
                  <a:defRPr sz="900"/>
                </a:pPr>
                <a:r>
                  <a:rPr lang="es-CO" sz="900"/>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503232"/>
        <c:crosses val="autoZero"/>
        <c:crossBetween val="between"/>
      </c:valAx>
      <c:spPr>
        <a:noFill/>
        <a:ln w="25400">
          <a:noFill/>
        </a:ln>
      </c:spPr>
    </c:plotArea>
    <c:legend>
      <c:legendPos val="b"/>
      <c:overlay val="0"/>
      <c:spPr>
        <a:noFill/>
        <a:ln w="25400">
          <a:noFill/>
        </a:ln>
      </c:spPr>
      <c:txPr>
        <a:bodyPr rot="0" vert="horz"/>
        <a:lstStyle/>
        <a:p>
          <a:pPr>
            <a:defRPr sz="8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94717569682046E-2"/>
          <c:y val="4.6357026671259786E-2"/>
          <c:w val="0.9263819483797846"/>
          <c:h val="0.74749884221500806"/>
        </c:manualLayout>
      </c:layout>
      <c:barChart>
        <c:barDir val="col"/>
        <c:grouping val="clustered"/>
        <c:varyColors val="0"/>
        <c:ser>
          <c:idx val="0"/>
          <c:order val="0"/>
          <c:tx>
            <c:strRef>
              <c:f>Hoja8!$A$2</c:f>
              <c:strCache>
                <c:ptCount val="1"/>
                <c:pt idx="0">
                  <c:v>2022</c:v>
                </c:pt>
              </c:strCache>
            </c:strRef>
          </c:tx>
          <c:spPr>
            <a:solidFill>
              <a:schemeClr val="accent1"/>
            </a:solidFill>
            <a:ln>
              <a:noFill/>
            </a:ln>
            <a:effectLst/>
          </c:spPr>
          <c:invertIfNegative val="0"/>
          <c:val>
            <c:numRef>
              <c:f>Hoja8!$B$2:$BA$2</c:f>
              <c:numCache>
                <c:formatCode>General</c:formatCode>
                <c:ptCount val="52"/>
                <c:pt idx="0">
                  <c:v>7</c:v>
                </c:pt>
                <c:pt idx="1">
                  <c:v>10</c:v>
                </c:pt>
                <c:pt idx="2">
                  <c:v>6</c:v>
                </c:pt>
                <c:pt idx="3">
                  <c:v>5</c:v>
                </c:pt>
                <c:pt idx="4">
                  <c:v>3</c:v>
                </c:pt>
                <c:pt idx="5">
                  <c:v>6</c:v>
                </c:pt>
                <c:pt idx="6">
                  <c:v>4</c:v>
                </c:pt>
                <c:pt idx="7">
                  <c:v>3</c:v>
                </c:pt>
                <c:pt idx="8">
                  <c:v>7</c:v>
                </c:pt>
                <c:pt idx="9">
                  <c:v>1</c:v>
                </c:pt>
                <c:pt idx="10">
                  <c:v>6</c:v>
                </c:pt>
                <c:pt idx="11">
                  <c:v>3</c:v>
                </c:pt>
                <c:pt idx="12">
                  <c:v>3</c:v>
                </c:pt>
                <c:pt idx="13">
                  <c:v>2</c:v>
                </c:pt>
                <c:pt idx="14">
                  <c:v>5</c:v>
                </c:pt>
                <c:pt idx="15">
                  <c:v>6</c:v>
                </c:pt>
                <c:pt idx="16">
                  <c:v>5</c:v>
                </c:pt>
                <c:pt idx="17">
                  <c:v>5</c:v>
                </c:pt>
                <c:pt idx="18">
                  <c:v>2</c:v>
                </c:pt>
                <c:pt idx="19">
                  <c:v>8</c:v>
                </c:pt>
                <c:pt idx="20">
                  <c:v>5</c:v>
                </c:pt>
                <c:pt idx="21">
                  <c:v>7</c:v>
                </c:pt>
                <c:pt idx="22">
                  <c:v>4</c:v>
                </c:pt>
                <c:pt idx="23">
                  <c:v>7</c:v>
                </c:pt>
                <c:pt idx="24">
                  <c:v>2</c:v>
                </c:pt>
                <c:pt idx="25">
                  <c:v>7</c:v>
                </c:pt>
                <c:pt idx="26">
                  <c:v>8</c:v>
                </c:pt>
                <c:pt idx="27">
                  <c:v>8</c:v>
                </c:pt>
                <c:pt idx="28">
                  <c:v>9</c:v>
                </c:pt>
                <c:pt idx="29">
                  <c:v>4</c:v>
                </c:pt>
                <c:pt idx="30">
                  <c:v>4</c:v>
                </c:pt>
                <c:pt idx="31">
                  <c:v>4</c:v>
                </c:pt>
                <c:pt idx="32">
                  <c:v>8</c:v>
                </c:pt>
                <c:pt idx="33">
                  <c:v>2</c:v>
                </c:pt>
                <c:pt idx="34">
                  <c:v>8</c:v>
                </c:pt>
                <c:pt idx="35">
                  <c:v>4</c:v>
                </c:pt>
                <c:pt idx="36">
                  <c:v>5</c:v>
                </c:pt>
                <c:pt idx="37">
                  <c:v>4</c:v>
                </c:pt>
                <c:pt idx="38">
                  <c:v>7</c:v>
                </c:pt>
                <c:pt idx="39">
                  <c:v>5</c:v>
                </c:pt>
                <c:pt idx="40">
                  <c:v>3</c:v>
                </c:pt>
                <c:pt idx="41">
                  <c:v>6</c:v>
                </c:pt>
                <c:pt idx="42">
                  <c:v>3</c:v>
                </c:pt>
                <c:pt idx="43">
                  <c:v>6</c:v>
                </c:pt>
                <c:pt idx="44">
                  <c:v>4</c:v>
                </c:pt>
                <c:pt idx="45">
                  <c:v>9</c:v>
                </c:pt>
                <c:pt idx="46">
                  <c:v>4</c:v>
                </c:pt>
                <c:pt idx="47">
                  <c:v>2</c:v>
                </c:pt>
                <c:pt idx="48">
                  <c:v>4</c:v>
                </c:pt>
                <c:pt idx="49">
                  <c:v>2</c:v>
                </c:pt>
                <c:pt idx="50">
                  <c:v>6</c:v>
                </c:pt>
                <c:pt idx="51">
                  <c:v>5</c:v>
                </c:pt>
              </c:numCache>
            </c:numRef>
          </c:val>
          <c:extLst>
            <c:ext xmlns:c16="http://schemas.microsoft.com/office/drawing/2014/chart" uri="{C3380CC4-5D6E-409C-BE32-E72D297353CC}">
              <c16:uniqueId val="{00000000-525F-4AF7-9631-5B8709310CE9}"/>
            </c:ext>
          </c:extLst>
        </c:ser>
        <c:dLbls>
          <c:showLegendKey val="0"/>
          <c:showVal val="0"/>
          <c:showCatName val="0"/>
          <c:showSerName val="0"/>
          <c:showPercent val="0"/>
          <c:showBubbleSize val="0"/>
        </c:dLbls>
        <c:gapWidth val="25"/>
        <c:axId val="741562048"/>
        <c:axId val="741575104"/>
      </c:barChart>
      <c:lineChart>
        <c:grouping val="standard"/>
        <c:varyColors val="0"/>
        <c:ser>
          <c:idx val="1"/>
          <c:order val="1"/>
          <c:tx>
            <c:strRef>
              <c:f>Hoja8!$A$3</c:f>
              <c:strCache>
                <c:ptCount val="1"/>
                <c:pt idx="0">
                  <c:v>2023</c:v>
                </c:pt>
              </c:strCache>
            </c:strRef>
          </c:tx>
          <c:spPr>
            <a:ln w="28575" cap="rnd">
              <a:solidFill>
                <a:schemeClr val="accent2"/>
              </a:solidFill>
              <a:round/>
            </a:ln>
            <a:effectLst/>
          </c:spPr>
          <c:marker>
            <c:symbol val="none"/>
          </c:marker>
          <c:val>
            <c:numRef>
              <c:f>Hoja8!$B$3:$I$3</c:f>
              <c:numCache>
                <c:formatCode>General</c:formatCode>
                <c:ptCount val="8"/>
                <c:pt idx="0">
                  <c:v>3</c:v>
                </c:pt>
                <c:pt idx="1">
                  <c:v>9</c:v>
                </c:pt>
                <c:pt idx="2">
                  <c:v>4</c:v>
                </c:pt>
                <c:pt idx="3">
                  <c:v>9</c:v>
                </c:pt>
                <c:pt idx="4">
                  <c:v>6</c:v>
                </c:pt>
                <c:pt idx="5">
                  <c:v>3</c:v>
                </c:pt>
                <c:pt idx="6">
                  <c:v>6</c:v>
                </c:pt>
                <c:pt idx="7">
                  <c:v>4</c:v>
                </c:pt>
              </c:numCache>
            </c:numRef>
          </c:val>
          <c:smooth val="0"/>
          <c:extLst>
            <c:ext xmlns:c16="http://schemas.microsoft.com/office/drawing/2014/chart" uri="{C3380CC4-5D6E-409C-BE32-E72D297353CC}">
              <c16:uniqueId val="{00000001-525F-4AF7-9631-5B8709310CE9}"/>
            </c:ext>
          </c:extLst>
        </c:ser>
        <c:dLbls>
          <c:showLegendKey val="0"/>
          <c:showVal val="0"/>
          <c:showCatName val="0"/>
          <c:showSerName val="0"/>
          <c:showPercent val="0"/>
          <c:showBubbleSize val="0"/>
        </c:dLbls>
        <c:marker val="1"/>
        <c:smooth val="0"/>
        <c:axId val="741571296"/>
        <c:axId val="741568032"/>
      </c:lineChart>
      <c:catAx>
        <c:axId val="741571296"/>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sz="700"/>
                  <a:t>Semanas epidemiológicas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s-CO"/>
          </a:p>
        </c:txPr>
        <c:crossAx val="741568032"/>
        <c:crosses val="autoZero"/>
        <c:auto val="1"/>
        <c:lblAlgn val="ctr"/>
        <c:lblOffset val="100"/>
        <c:noMultiLvlLbl val="0"/>
      </c:catAx>
      <c:valAx>
        <c:axId val="741568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sz="700"/>
                  <a:t># de casos</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crossAx val="741571296"/>
        <c:crosses val="autoZero"/>
        <c:crossBetween val="between"/>
      </c:valAx>
      <c:valAx>
        <c:axId val="741575104"/>
        <c:scaling>
          <c:orientation val="minMax"/>
        </c:scaling>
        <c:delete val="1"/>
        <c:axPos val="r"/>
        <c:numFmt formatCode="General" sourceLinked="1"/>
        <c:majorTickMark val="out"/>
        <c:minorTickMark val="none"/>
        <c:tickLblPos val="nextTo"/>
        <c:crossAx val="741562048"/>
        <c:crosses val="max"/>
        <c:crossBetween val="between"/>
      </c:valAx>
      <c:catAx>
        <c:axId val="741562048"/>
        <c:scaling>
          <c:orientation val="minMax"/>
        </c:scaling>
        <c:delete val="1"/>
        <c:axPos val="b"/>
        <c:majorTickMark val="out"/>
        <c:minorTickMark val="none"/>
        <c:tickLblPos val="nextTo"/>
        <c:crossAx val="7415751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endémico(B)'!$A$74</c:f>
              <c:strCache>
                <c:ptCount val="1"/>
                <c:pt idx="0">
                  <c:v>2023</c:v>
                </c:pt>
              </c:strCache>
            </c:strRef>
          </c:tx>
          <c:spPr>
            <a:solidFill>
              <a:srgbClr val="0070C0"/>
            </a:solidFill>
          </c:spPr>
          <c:invertIfNegative val="0"/>
          <c:val>
            <c:numRef>
              <c:f>'Canal endémico(B)'!$B$74:$BA$74</c:f>
              <c:numCache>
                <c:formatCode>General</c:formatCode>
                <c:ptCount val="52"/>
                <c:pt idx="0">
                  <c:v>4</c:v>
                </c:pt>
                <c:pt idx="1">
                  <c:v>1</c:v>
                </c:pt>
                <c:pt idx="2">
                  <c:v>2</c:v>
                </c:pt>
                <c:pt idx="3">
                  <c:v>4</c:v>
                </c:pt>
                <c:pt idx="4">
                  <c:v>3</c:v>
                </c:pt>
                <c:pt idx="5">
                  <c:v>2</c:v>
                </c:pt>
                <c:pt idx="6">
                  <c:v>0</c:v>
                </c:pt>
                <c:pt idx="7">
                  <c:v>9</c:v>
                </c:pt>
              </c:numCache>
            </c:numRef>
          </c:val>
          <c:extLst>
            <c:ext xmlns:c16="http://schemas.microsoft.com/office/drawing/2014/chart" uri="{C3380CC4-5D6E-409C-BE32-E72D297353CC}">
              <c16:uniqueId val="{00000000-EC1A-4B05-9C58-C6A9A6BC6061}"/>
            </c:ext>
          </c:extLst>
        </c:ser>
        <c:dLbls>
          <c:showLegendKey val="0"/>
          <c:showVal val="0"/>
          <c:showCatName val="0"/>
          <c:showSerName val="0"/>
          <c:showPercent val="0"/>
          <c:showBubbleSize val="0"/>
        </c:dLbls>
        <c:gapWidth val="5"/>
        <c:axId val="89748608"/>
        <c:axId val="89750528"/>
      </c:barChart>
      <c:lineChart>
        <c:grouping val="standard"/>
        <c:varyColors val="0"/>
        <c:ser>
          <c:idx val="3"/>
          <c:order val="0"/>
          <c:tx>
            <c:strRef>
              <c:f>'Canal endémico(B)'!$A$71</c:f>
              <c:strCache>
                <c:ptCount val="1"/>
                <c:pt idx="0">
                  <c:v>2020</c:v>
                </c:pt>
              </c:strCache>
            </c:strRef>
          </c:tx>
          <c:spPr>
            <a:ln w="22225"/>
          </c:spPr>
          <c:marker>
            <c:symbol val="none"/>
          </c:marker>
          <c:val>
            <c:numRef>
              <c:f>'Canal endémico(B)'!$B$71:$BA$71</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1-EC1A-4B05-9C58-C6A9A6BC6061}"/>
            </c:ext>
          </c:extLst>
        </c:ser>
        <c:ser>
          <c:idx val="1"/>
          <c:order val="1"/>
          <c:tx>
            <c:strRef>
              <c:f>'Canal endémico(B)'!$A$72</c:f>
              <c:strCache>
                <c:ptCount val="1"/>
                <c:pt idx="0">
                  <c:v>2021</c:v>
                </c:pt>
              </c:strCache>
            </c:strRef>
          </c:tx>
          <c:spPr>
            <a:ln w="22225"/>
          </c:spPr>
          <c:marker>
            <c:symbol val="none"/>
          </c:marker>
          <c:val>
            <c:numRef>
              <c:f>'Canal endémico(B)'!$B$72:$BA$72</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2-EC1A-4B05-9C58-C6A9A6BC6061}"/>
            </c:ext>
          </c:extLst>
        </c:ser>
        <c:ser>
          <c:idx val="0"/>
          <c:order val="2"/>
          <c:tx>
            <c:strRef>
              <c:f>'Canal endémico(B)'!$A$73</c:f>
              <c:strCache>
                <c:ptCount val="1"/>
                <c:pt idx="0">
                  <c:v>2022</c:v>
                </c:pt>
              </c:strCache>
            </c:strRef>
          </c:tx>
          <c:spPr>
            <a:ln w="22225"/>
          </c:spPr>
          <c:marker>
            <c:symbol val="none"/>
          </c:marker>
          <c:val>
            <c:numRef>
              <c:f>'Canal endémico(B)'!$B$73:$BA$73</c:f>
              <c:numCache>
                <c:formatCode>General</c:formatCode>
                <c:ptCount val="52"/>
                <c:pt idx="0">
                  <c:v>1</c:v>
                </c:pt>
                <c:pt idx="1">
                  <c:v>1</c:v>
                </c:pt>
                <c:pt idx="2">
                  <c:v>2</c:v>
                </c:pt>
                <c:pt idx="3">
                  <c:v>4</c:v>
                </c:pt>
                <c:pt idx="4">
                  <c:v>6</c:v>
                </c:pt>
                <c:pt idx="5">
                  <c:v>1</c:v>
                </c:pt>
                <c:pt idx="6">
                  <c:v>2</c:v>
                </c:pt>
                <c:pt idx="7">
                  <c:v>3</c:v>
                </c:pt>
                <c:pt idx="8">
                  <c:v>6</c:v>
                </c:pt>
                <c:pt idx="9">
                  <c:v>5</c:v>
                </c:pt>
                <c:pt idx="10">
                  <c:v>1</c:v>
                </c:pt>
                <c:pt idx="11">
                  <c:v>4</c:v>
                </c:pt>
                <c:pt idx="12">
                  <c:v>3</c:v>
                </c:pt>
                <c:pt idx="13">
                  <c:v>5</c:v>
                </c:pt>
                <c:pt idx="14">
                  <c:v>1</c:v>
                </c:pt>
                <c:pt idx="15">
                  <c:v>2</c:v>
                </c:pt>
                <c:pt idx="16">
                  <c:v>2</c:v>
                </c:pt>
                <c:pt idx="17">
                  <c:v>2</c:v>
                </c:pt>
                <c:pt idx="18">
                  <c:v>2</c:v>
                </c:pt>
                <c:pt idx="19">
                  <c:v>4</c:v>
                </c:pt>
                <c:pt idx="20">
                  <c:v>2</c:v>
                </c:pt>
                <c:pt idx="21">
                  <c:v>5</c:v>
                </c:pt>
                <c:pt idx="22">
                  <c:v>1</c:v>
                </c:pt>
                <c:pt idx="23">
                  <c:v>3</c:v>
                </c:pt>
                <c:pt idx="24">
                  <c:v>4</c:v>
                </c:pt>
                <c:pt idx="25">
                  <c:v>1</c:v>
                </c:pt>
                <c:pt idx="26">
                  <c:v>1</c:v>
                </c:pt>
                <c:pt idx="27">
                  <c:v>3</c:v>
                </c:pt>
                <c:pt idx="28">
                  <c:v>3</c:v>
                </c:pt>
                <c:pt idx="29">
                  <c:v>2</c:v>
                </c:pt>
                <c:pt idx="30">
                  <c:v>3</c:v>
                </c:pt>
                <c:pt idx="31">
                  <c:v>4</c:v>
                </c:pt>
                <c:pt idx="32">
                  <c:v>2</c:v>
                </c:pt>
                <c:pt idx="33">
                  <c:v>8</c:v>
                </c:pt>
                <c:pt idx="34">
                  <c:v>1</c:v>
                </c:pt>
                <c:pt idx="35">
                  <c:v>1</c:v>
                </c:pt>
                <c:pt idx="36">
                  <c:v>6</c:v>
                </c:pt>
                <c:pt idx="37">
                  <c:v>4</c:v>
                </c:pt>
                <c:pt idx="38">
                  <c:v>2</c:v>
                </c:pt>
                <c:pt idx="39">
                  <c:v>1</c:v>
                </c:pt>
                <c:pt idx="40">
                  <c:v>4</c:v>
                </c:pt>
                <c:pt idx="41">
                  <c:v>3</c:v>
                </c:pt>
                <c:pt idx="42">
                  <c:v>2</c:v>
                </c:pt>
                <c:pt idx="43">
                  <c:v>1</c:v>
                </c:pt>
                <c:pt idx="44">
                  <c:v>5</c:v>
                </c:pt>
                <c:pt idx="45">
                  <c:v>2</c:v>
                </c:pt>
                <c:pt idx="46">
                  <c:v>6</c:v>
                </c:pt>
                <c:pt idx="47">
                  <c:v>5</c:v>
                </c:pt>
                <c:pt idx="48">
                  <c:v>5</c:v>
                </c:pt>
                <c:pt idx="49">
                  <c:v>3</c:v>
                </c:pt>
                <c:pt idx="50">
                  <c:v>3</c:v>
                </c:pt>
                <c:pt idx="51">
                  <c:v>2</c:v>
                </c:pt>
              </c:numCache>
            </c:numRef>
          </c:val>
          <c:smooth val="0"/>
          <c:extLst>
            <c:ext xmlns:c16="http://schemas.microsoft.com/office/drawing/2014/chart" uri="{C3380CC4-5D6E-409C-BE32-E72D297353CC}">
              <c16:uniqueId val="{00000003-EC1A-4B05-9C58-C6A9A6BC6061}"/>
            </c:ext>
          </c:extLst>
        </c:ser>
        <c:dLbls>
          <c:showLegendKey val="0"/>
          <c:showVal val="0"/>
          <c:showCatName val="0"/>
          <c:showSerName val="0"/>
          <c:showPercent val="0"/>
          <c:showBubbleSize val="0"/>
        </c:dLbls>
        <c:marker val="1"/>
        <c:smooth val="0"/>
        <c:axId val="89748608"/>
        <c:axId val="89750528"/>
      </c:lineChart>
      <c:catAx>
        <c:axId val="89748608"/>
        <c:scaling>
          <c:orientation val="minMax"/>
        </c:scaling>
        <c:delete val="0"/>
        <c:axPos val="b"/>
        <c:title>
          <c:tx>
            <c:rich>
              <a:bodyPr/>
              <a:lstStyle/>
              <a:p>
                <a:pPr>
                  <a:defRPr sz="800"/>
                </a:pPr>
                <a:r>
                  <a:rPr lang="en-US" sz="800"/>
                  <a:t>Semana Epidemiológica</a:t>
                </a:r>
              </a:p>
            </c:rich>
          </c:tx>
          <c:overlay val="0"/>
        </c:title>
        <c:majorTickMark val="out"/>
        <c:minorTickMark val="none"/>
        <c:tickLblPos val="nextTo"/>
        <c:txPr>
          <a:bodyPr/>
          <a:lstStyle/>
          <a:p>
            <a:pPr>
              <a:defRPr sz="800"/>
            </a:pPr>
            <a:endParaRPr lang="es-CO"/>
          </a:p>
        </c:txPr>
        <c:crossAx val="89750528"/>
        <c:crosses val="autoZero"/>
        <c:auto val="1"/>
        <c:lblAlgn val="ctr"/>
        <c:lblOffset val="100"/>
        <c:noMultiLvlLbl val="0"/>
      </c:catAx>
      <c:valAx>
        <c:axId val="89750528"/>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748608"/>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(C)'!$A$74</c:f>
              <c:strCache>
                <c:ptCount val="1"/>
                <c:pt idx="0">
                  <c:v>2023</c:v>
                </c:pt>
              </c:strCache>
            </c:strRef>
          </c:tx>
          <c:spPr>
            <a:solidFill>
              <a:srgbClr val="0070C0"/>
            </a:solidFill>
          </c:spPr>
          <c:invertIfNegative val="0"/>
          <c:val>
            <c:numRef>
              <c:f>'Canal endémico (C)'!$B$74:$BA$74</c:f>
              <c:numCache>
                <c:formatCode>General</c:formatCode>
                <c:ptCount val="52"/>
                <c:pt idx="0">
                  <c:v>1</c:v>
                </c:pt>
                <c:pt idx="1">
                  <c:v>4</c:v>
                </c:pt>
                <c:pt idx="2">
                  <c:v>2</c:v>
                </c:pt>
                <c:pt idx="3">
                  <c:v>2</c:v>
                </c:pt>
                <c:pt idx="4">
                  <c:v>5</c:v>
                </c:pt>
                <c:pt idx="5">
                  <c:v>6</c:v>
                </c:pt>
                <c:pt idx="6">
                  <c:v>7</c:v>
                </c:pt>
                <c:pt idx="7">
                  <c:v>7</c:v>
                </c:pt>
              </c:numCache>
            </c:numRef>
          </c:val>
          <c:extLst>
            <c:ext xmlns:c16="http://schemas.microsoft.com/office/drawing/2014/chart" uri="{C3380CC4-5D6E-409C-BE32-E72D297353CC}">
              <c16:uniqueId val="{00000000-1F8B-4D51-A0D2-0AFB9C743FDB}"/>
            </c:ext>
          </c:extLst>
        </c:ser>
        <c:dLbls>
          <c:showLegendKey val="0"/>
          <c:showVal val="0"/>
          <c:showCatName val="0"/>
          <c:showSerName val="0"/>
          <c:showPercent val="0"/>
          <c:showBubbleSize val="0"/>
        </c:dLbls>
        <c:gapWidth val="5"/>
        <c:axId val="90315392"/>
        <c:axId val="90321664"/>
      </c:barChart>
      <c:lineChart>
        <c:grouping val="standard"/>
        <c:varyColors val="0"/>
        <c:ser>
          <c:idx val="3"/>
          <c:order val="0"/>
          <c:tx>
            <c:strRef>
              <c:f>'Canal endémico (C)'!$A$71</c:f>
              <c:strCache>
                <c:ptCount val="1"/>
                <c:pt idx="0">
                  <c:v>2020</c:v>
                </c:pt>
              </c:strCache>
            </c:strRef>
          </c:tx>
          <c:spPr>
            <a:ln w="22225"/>
          </c:spPr>
          <c:marker>
            <c:symbol val="none"/>
          </c:marker>
          <c:val>
            <c:numRef>
              <c:f>'Canal endémico (C)'!$B$71:$BA$71</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1-1F8B-4D51-A0D2-0AFB9C743FDB}"/>
            </c:ext>
          </c:extLst>
        </c:ser>
        <c:ser>
          <c:idx val="1"/>
          <c:order val="1"/>
          <c:tx>
            <c:strRef>
              <c:f>'Canal endémico (C)'!$A$72</c:f>
              <c:strCache>
                <c:ptCount val="1"/>
                <c:pt idx="0">
                  <c:v>2021</c:v>
                </c:pt>
              </c:strCache>
            </c:strRef>
          </c:tx>
          <c:spPr>
            <a:ln w="22225"/>
          </c:spPr>
          <c:marker>
            <c:symbol val="none"/>
          </c:marker>
          <c:val>
            <c:numRef>
              <c:f>'Canal endémico (C)'!$B$72:$BA$72</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2-1F8B-4D51-A0D2-0AFB9C743FDB}"/>
            </c:ext>
          </c:extLst>
        </c:ser>
        <c:ser>
          <c:idx val="0"/>
          <c:order val="3"/>
          <c:tx>
            <c:strRef>
              <c:f>'Canal endémico (C)'!$A$73</c:f>
              <c:strCache>
                <c:ptCount val="1"/>
                <c:pt idx="0">
                  <c:v>2022</c:v>
                </c:pt>
              </c:strCache>
            </c:strRef>
          </c:tx>
          <c:spPr>
            <a:ln w="22225"/>
          </c:spPr>
          <c:marker>
            <c:symbol val="none"/>
          </c:marker>
          <c:val>
            <c:numRef>
              <c:f>'Canal endémico (C)'!$B$73:$BA$73</c:f>
              <c:numCache>
                <c:formatCode>General</c:formatCode>
                <c:ptCount val="52"/>
                <c:pt idx="0">
                  <c:v>4</c:v>
                </c:pt>
                <c:pt idx="1">
                  <c:v>0</c:v>
                </c:pt>
                <c:pt idx="2">
                  <c:v>2</c:v>
                </c:pt>
                <c:pt idx="3">
                  <c:v>2</c:v>
                </c:pt>
                <c:pt idx="4">
                  <c:v>3</c:v>
                </c:pt>
                <c:pt idx="5">
                  <c:v>3</c:v>
                </c:pt>
                <c:pt idx="6">
                  <c:v>2</c:v>
                </c:pt>
                <c:pt idx="7">
                  <c:v>0</c:v>
                </c:pt>
                <c:pt idx="8">
                  <c:v>2</c:v>
                </c:pt>
                <c:pt idx="9">
                  <c:v>2</c:v>
                </c:pt>
                <c:pt idx="10">
                  <c:v>3</c:v>
                </c:pt>
                <c:pt idx="11">
                  <c:v>1</c:v>
                </c:pt>
                <c:pt idx="12">
                  <c:v>3</c:v>
                </c:pt>
                <c:pt idx="13">
                  <c:v>2</c:v>
                </c:pt>
                <c:pt idx="14">
                  <c:v>3</c:v>
                </c:pt>
                <c:pt idx="15">
                  <c:v>3</c:v>
                </c:pt>
                <c:pt idx="16">
                  <c:v>4</c:v>
                </c:pt>
                <c:pt idx="17">
                  <c:v>0</c:v>
                </c:pt>
                <c:pt idx="18">
                  <c:v>7</c:v>
                </c:pt>
                <c:pt idx="19">
                  <c:v>4</c:v>
                </c:pt>
                <c:pt idx="20">
                  <c:v>4</c:v>
                </c:pt>
                <c:pt idx="21">
                  <c:v>1</c:v>
                </c:pt>
                <c:pt idx="22">
                  <c:v>5</c:v>
                </c:pt>
                <c:pt idx="23">
                  <c:v>3</c:v>
                </c:pt>
                <c:pt idx="24">
                  <c:v>6</c:v>
                </c:pt>
                <c:pt idx="25">
                  <c:v>2</c:v>
                </c:pt>
                <c:pt idx="26">
                  <c:v>0</c:v>
                </c:pt>
                <c:pt idx="27">
                  <c:v>2</c:v>
                </c:pt>
                <c:pt idx="28">
                  <c:v>3</c:v>
                </c:pt>
                <c:pt idx="29">
                  <c:v>6</c:v>
                </c:pt>
                <c:pt idx="30">
                  <c:v>0</c:v>
                </c:pt>
                <c:pt idx="31">
                  <c:v>4</c:v>
                </c:pt>
                <c:pt idx="32">
                  <c:v>0</c:v>
                </c:pt>
                <c:pt idx="33">
                  <c:v>3</c:v>
                </c:pt>
                <c:pt idx="34">
                  <c:v>2</c:v>
                </c:pt>
                <c:pt idx="35">
                  <c:v>4</c:v>
                </c:pt>
                <c:pt idx="36">
                  <c:v>1</c:v>
                </c:pt>
                <c:pt idx="37">
                  <c:v>7</c:v>
                </c:pt>
                <c:pt idx="38">
                  <c:v>1</c:v>
                </c:pt>
                <c:pt idx="39">
                  <c:v>3</c:v>
                </c:pt>
                <c:pt idx="40">
                  <c:v>1</c:v>
                </c:pt>
                <c:pt idx="41">
                  <c:v>4</c:v>
                </c:pt>
                <c:pt idx="42">
                  <c:v>1</c:v>
                </c:pt>
                <c:pt idx="43">
                  <c:v>1</c:v>
                </c:pt>
                <c:pt idx="44">
                  <c:v>2</c:v>
                </c:pt>
                <c:pt idx="45">
                  <c:v>6</c:v>
                </c:pt>
                <c:pt idx="46">
                  <c:v>3</c:v>
                </c:pt>
                <c:pt idx="47">
                  <c:v>6</c:v>
                </c:pt>
                <c:pt idx="48">
                  <c:v>5</c:v>
                </c:pt>
                <c:pt idx="49">
                  <c:v>2</c:v>
                </c:pt>
                <c:pt idx="50">
                  <c:v>4</c:v>
                </c:pt>
                <c:pt idx="51">
                  <c:v>0</c:v>
                </c:pt>
              </c:numCache>
            </c:numRef>
          </c:val>
          <c:smooth val="0"/>
          <c:extLst>
            <c:ext xmlns:c16="http://schemas.microsoft.com/office/drawing/2014/chart" uri="{C3380CC4-5D6E-409C-BE32-E72D297353CC}">
              <c16:uniqueId val="{00000003-1F8B-4D51-A0D2-0AFB9C743FDB}"/>
            </c:ext>
          </c:extLst>
        </c:ser>
        <c:dLbls>
          <c:showLegendKey val="0"/>
          <c:showVal val="0"/>
          <c:showCatName val="0"/>
          <c:showSerName val="0"/>
          <c:showPercent val="0"/>
          <c:showBubbleSize val="0"/>
        </c:dLbls>
        <c:marker val="1"/>
        <c:smooth val="0"/>
        <c:axId val="90315392"/>
        <c:axId val="90321664"/>
      </c:lineChart>
      <c:catAx>
        <c:axId val="90315392"/>
        <c:scaling>
          <c:orientation val="minMax"/>
        </c:scaling>
        <c:delete val="0"/>
        <c:axPos val="b"/>
        <c:title>
          <c:tx>
            <c:rich>
              <a:bodyPr/>
              <a:lstStyle/>
              <a:p>
                <a:pPr>
                  <a:defRPr sz="900"/>
                </a:pPr>
                <a:r>
                  <a:rPr lang="en-US" sz="900"/>
                  <a:t>Semana Epidemiológica</a:t>
                </a:r>
              </a:p>
            </c:rich>
          </c:tx>
          <c:overlay val="0"/>
        </c:title>
        <c:majorTickMark val="out"/>
        <c:minorTickMark val="none"/>
        <c:tickLblPos val="nextTo"/>
        <c:txPr>
          <a:bodyPr/>
          <a:lstStyle/>
          <a:p>
            <a:pPr>
              <a:defRPr sz="800"/>
            </a:pPr>
            <a:endParaRPr lang="es-CO"/>
          </a:p>
        </c:txPr>
        <c:crossAx val="90321664"/>
        <c:crosses val="autoZero"/>
        <c:auto val="1"/>
        <c:lblAlgn val="ctr"/>
        <c:lblOffset val="100"/>
        <c:noMultiLvlLbl val="0"/>
      </c:catAx>
      <c:valAx>
        <c:axId val="90321664"/>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90315392"/>
        <c:crosses val="autoZero"/>
        <c:crossBetween val="between"/>
      </c:valAx>
    </c:plotArea>
    <c:legend>
      <c:legendPos val="t"/>
      <c:overlay val="0"/>
      <c:txPr>
        <a:bodyPr/>
        <a:lstStyle/>
        <a:p>
          <a:pPr>
            <a:defRPr sz="8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FR'!$A$10:$A$17</c:f>
              <c:strCache>
                <c:ptCount val="8"/>
                <c:pt idx="0">
                  <c:v>Antecedente de procedimiento estético</c:v>
                </c:pt>
                <c:pt idx="1">
                  <c:v>Trabajador de la salud</c:v>
                </c:pt>
                <c:pt idx="2">
                  <c:v>Bisexual</c:v>
                </c:pt>
                <c:pt idx="3">
                  <c:v>Personas que se inyectan drogas</c:v>
                </c:pt>
                <c:pt idx="4">
                  <c:v>Contacto sexual con persona con diagnóstico de hepatitis B o C</c:v>
                </c:pt>
                <c:pt idx="5">
                  <c:v>Hijo de madre con HBsAg (+) o diagnóstico de hepatitis C</c:v>
                </c:pt>
                <c:pt idx="6">
                  <c:v>Más de un compañero sexual</c:v>
                </c:pt>
                <c:pt idx="7">
                  <c:v>Hombres que tienen sexo con hombres (HSH)</c:v>
                </c:pt>
              </c:strCache>
            </c:strRef>
          </c:cat>
          <c:val>
            <c:numRef>
              <c:f>'Pobl y FR'!$G$10:$G$17</c:f>
              <c:numCache>
                <c:formatCode>0.0</c:formatCode>
                <c:ptCount val="8"/>
                <c:pt idx="0">
                  <c:v>1.7543859649122806</c:v>
                </c:pt>
                <c:pt idx="1">
                  <c:v>1.7543859649122806</c:v>
                </c:pt>
                <c:pt idx="2">
                  <c:v>1.7543859649122806</c:v>
                </c:pt>
                <c:pt idx="3">
                  <c:v>3.5087719298245612</c:v>
                </c:pt>
                <c:pt idx="4">
                  <c:v>3.5087719298245612</c:v>
                </c:pt>
                <c:pt idx="5">
                  <c:v>12.280701754385964</c:v>
                </c:pt>
                <c:pt idx="6">
                  <c:v>17.543859649122805</c:v>
                </c:pt>
                <c:pt idx="7">
                  <c:v>57.894736842105267</c:v>
                </c:pt>
              </c:numCache>
            </c:numRef>
          </c:val>
          <c:extLst>
            <c:ext xmlns:c16="http://schemas.microsoft.com/office/drawing/2014/chart" uri="{C3380CC4-5D6E-409C-BE32-E72D297353CC}">
              <c16:uniqueId val="{00000000-56D1-48CC-937D-64A972B2134A}"/>
            </c:ext>
          </c:extLst>
        </c:ser>
        <c:dLbls>
          <c:dLblPos val="outEnd"/>
          <c:showLegendKey val="0"/>
          <c:showVal val="1"/>
          <c:showCatName val="0"/>
          <c:showSerName val="0"/>
          <c:showPercent val="0"/>
          <c:showBubbleSize val="0"/>
        </c:dLbls>
        <c:gapWidth val="150"/>
        <c:axId val="75841536"/>
        <c:axId val="75843456"/>
      </c:barChart>
      <c:catAx>
        <c:axId val="75841536"/>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75843456"/>
        <c:crosses val="autoZero"/>
        <c:auto val="1"/>
        <c:lblAlgn val="ctr"/>
        <c:lblOffset val="100"/>
        <c:noMultiLvlLbl val="0"/>
      </c:catAx>
      <c:valAx>
        <c:axId val="75843456"/>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84153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Cirrosis hepática</c:v>
                </c:pt>
                <c:pt idx="3">
                  <c:v>Síndrome febril ictérico</c:v>
                </c:pt>
                <c:pt idx="4">
                  <c:v>Ninguna</c:v>
                </c:pt>
              </c:strCache>
            </c:strRef>
          </c:cat>
          <c:val>
            <c:numRef>
              <c:f>Complicaciones!$G$4:$G$8</c:f>
              <c:numCache>
                <c:formatCode>0.0</c:formatCode>
                <c:ptCount val="5"/>
                <c:pt idx="0">
                  <c:v>0</c:v>
                </c:pt>
                <c:pt idx="1">
                  <c:v>0</c:v>
                </c:pt>
                <c:pt idx="2">
                  <c:v>8.4745762711864394</c:v>
                </c:pt>
                <c:pt idx="3">
                  <c:v>11.864406779661017</c:v>
                </c:pt>
                <c:pt idx="4">
                  <c:v>79.66101694915254</c:v>
                </c:pt>
              </c:numCache>
            </c:numRef>
          </c:val>
          <c:extLst>
            <c:ext xmlns:c16="http://schemas.microsoft.com/office/drawing/2014/chart" uri="{C3380CC4-5D6E-409C-BE32-E72D297353CC}">
              <c16:uniqueId val="{00000000-A3EC-4845-ADF7-41F186F5CF5F}"/>
            </c:ext>
          </c:extLst>
        </c:ser>
        <c:dLbls>
          <c:showLegendKey val="0"/>
          <c:showVal val="0"/>
          <c:showCatName val="0"/>
          <c:showSerName val="0"/>
          <c:showPercent val="0"/>
          <c:showBubbleSize val="0"/>
        </c:dLbls>
        <c:gapWidth val="150"/>
        <c:axId val="75916800"/>
        <c:axId val="75918720"/>
      </c:barChart>
      <c:catAx>
        <c:axId val="75916800"/>
        <c:scaling>
          <c:orientation val="minMax"/>
        </c:scaling>
        <c:delete val="0"/>
        <c:axPos val="l"/>
        <c:title>
          <c:tx>
            <c:rich>
              <a:bodyPr rot="-5400000" vert="horz"/>
              <a:lstStyle/>
              <a:p>
                <a:pPr>
                  <a:defRPr/>
                </a:pPr>
                <a:r>
                  <a:rPr lang="en-US"/>
                  <a:t>Complicaciones</a:t>
                </a:r>
              </a:p>
            </c:rich>
          </c:tx>
          <c:overlay val="0"/>
        </c:title>
        <c:numFmt formatCode="General" sourceLinked="0"/>
        <c:majorTickMark val="out"/>
        <c:minorTickMark val="none"/>
        <c:tickLblPos val="nextTo"/>
        <c:txPr>
          <a:bodyPr/>
          <a:lstStyle/>
          <a:p>
            <a:pPr>
              <a:defRPr sz="900"/>
            </a:pPr>
            <a:endParaRPr lang="es-CO"/>
          </a:p>
        </c:txPr>
        <c:crossAx val="75918720"/>
        <c:crosses val="autoZero"/>
        <c:auto val="1"/>
        <c:lblAlgn val="ctr"/>
        <c:lblOffset val="100"/>
        <c:noMultiLvlLbl val="0"/>
      </c:catAx>
      <c:valAx>
        <c:axId val="75918720"/>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s-CO"/>
          </a:p>
        </c:txPr>
        <c:crossAx val="7591680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crónica</c:v>
                </c:pt>
                <c:pt idx="3">
                  <c:v>Hepatitis B aguda</c:v>
                </c:pt>
                <c:pt idx="4">
                  <c:v>Hepatitis B a clasificar</c:v>
                </c:pt>
                <c:pt idx="5">
                  <c:v>Hepatitis C</c:v>
                </c:pt>
              </c:strCache>
            </c:strRef>
          </c:cat>
          <c:val>
            <c:numRef>
              <c:f>'Clasif del caso'!$C$3:$C$8</c:f>
              <c:numCache>
                <c:formatCode>0.0</c:formatCode>
                <c:ptCount val="6"/>
                <c:pt idx="0">
                  <c:v>0</c:v>
                </c:pt>
                <c:pt idx="1">
                  <c:v>0</c:v>
                </c:pt>
                <c:pt idx="2">
                  <c:v>10.16949152542373</c:v>
                </c:pt>
                <c:pt idx="3">
                  <c:v>10.16949152542373</c:v>
                </c:pt>
                <c:pt idx="4">
                  <c:v>22.033898305084744</c:v>
                </c:pt>
                <c:pt idx="5">
                  <c:v>57.627118644067799</c:v>
                </c:pt>
              </c:numCache>
            </c:numRef>
          </c:val>
          <c:extLst>
            <c:ext xmlns:c16="http://schemas.microsoft.com/office/drawing/2014/chart" uri="{C3380CC4-5D6E-409C-BE32-E72D297353CC}">
              <c16:uniqueId val="{00000000-62FF-4612-9C78-5027516DECA3}"/>
            </c:ext>
          </c:extLst>
        </c:ser>
        <c:dLbls>
          <c:dLblPos val="outEnd"/>
          <c:showLegendKey val="0"/>
          <c:showVal val="1"/>
          <c:showCatName val="0"/>
          <c:showSerName val="0"/>
          <c:showPercent val="0"/>
          <c:showBubbleSize val="0"/>
        </c:dLbls>
        <c:gapWidth val="150"/>
        <c:axId val="75109504"/>
        <c:axId val="75111424"/>
      </c:barChart>
      <c:catAx>
        <c:axId val="75109504"/>
        <c:scaling>
          <c:orientation val="minMax"/>
        </c:scaling>
        <c:delete val="0"/>
        <c:axPos val="l"/>
        <c:title>
          <c:tx>
            <c:rich>
              <a:bodyPr rot="-5400000" vert="horz"/>
              <a:lstStyle/>
              <a:p>
                <a:pPr>
                  <a:defRPr/>
                </a:pPr>
                <a:r>
                  <a:rPr lang="es-CO"/>
                  <a:t>Tipo de hepatitis</a:t>
                </a:r>
              </a:p>
            </c:rich>
          </c:tx>
          <c:overlay val="0"/>
        </c:title>
        <c:numFmt formatCode="General" sourceLinked="0"/>
        <c:majorTickMark val="out"/>
        <c:minorTickMark val="none"/>
        <c:tickLblPos val="nextTo"/>
        <c:txPr>
          <a:bodyPr/>
          <a:lstStyle/>
          <a:p>
            <a:pPr>
              <a:defRPr sz="900"/>
            </a:pPr>
            <a:endParaRPr lang="es-CO"/>
          </a:p>
        </c:txPr>
        <c:crossAx val="75111424"/>
        <c:crosses val="autoZero"/>
        <c:auto val="1"/>
        <c:lblAlgn val="ctr"/>
        <c:lblOffset val="100"/>
        <c:noMultiLvlLbl val="0"/>
      </c:catAx>
      <c:valAx>
        <c:axId val="75111424"/>
        <c:scaling>
          <c:orientation val="minMax"/>
        </c:scaling>
        <c:delete val="0"/>
        <c:axPos val="b"/>
        <c:title>
          <c:tx>
            <c:rich>
              <a:bodyPr/>
              <a:lstStyle/>
              <a:p>
                <a:pPr>
                  <a:defRPr/>
                </a:pPr>
                <a:r>
                  <a:rPr lang="es-CO"/>
                  <a:t>Porcentaje</a:t>
                </a:r>
              </a:p>
            </c:rich>
          </c:tx>
          <c:overlay val="0"/>
        </c:title>
        <c:numFmt formatCode="0.0" sourceLinked="1"/>
        <c:majorTickMark val="out"/>
        <c:minorTickMark val="none"/>
        <c:tickLblPos val="nextTo"/>
        <c:txPr>
          <a:bodyPr/>
          <a:lstStyle/>
          <a:p>
            <a:pPr>
              <a:defRPr sz="900"/>
            </a:pPr>
            <a:endParaRPr lang="es-CO"/>
          </a:p>
        </c:txPr>
        <c:crossAx val="75109504"/>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41</c:v>
                </c:pt>
                <c:pt idx="1">
                  <c:v>43</c:v>
                </c:pt>
                <c:pt idx="2">
                  <c:v>39</c:v>
                </c:pt>
                <c:pt idx="3">
                  <c:v>33</c:v>
                </c:pt>
                <c:pt idx="4">
                  <c:v>48</c:v>
                </c:pt>
                <c:pt idx="5">
                  <c:v>45</c:v>
                </c:pt>
                <c:pt idx="6">
                  <c:v>57</c:v>
                </c:pt>
                <c:pt idx="7">
                  <c:v>50</c:v>
                </c:pt>
                <c:pt idx="8">
                  <c:v>57</c:v>
                </c:pt>
                <c:pt idx="9">
                  <c:v>59</c:v>
                </c:pt>
                <c:pt idx="10">
                  <c:v>54</c:v>
                </c:pt>
                <c:pt idx="11">
                  <c:v>66</c:v>
                </c:pt>
                <c:pt idx="12">
                  <c:v>48</c:v>
                </c:pt>
                <c:pt idx="13">
                  <c:v>51</c:v>
                </c:pt>
                <c:pt idx="14">
                  <c:v>49</c:v>
                </c:pt>
                <c:pt idx="15">
                  <c:v>45</c:v>
                </c:pt>
                <c:pt idx="16">
                  <c:v>44</c:v>
                </c:pt>
                <c:pt idx="17">
                  <c:v>50</c:v>
                </c:pt>
                <c:pt idx="18">
                  <c:v>52</c:v>
                </c:pt>
                <c:pt idx="19">
                  <c:v>52</c:v>
                </c:pt>
                <c:pt idx="20">
                  <c:v>46</c:v>
                </c:pt>
                <c:pt idx="21">
                  <c:v>46</c:v>
                </c:pt>
                <c:pt idx="22">
                  <c:v>46</c:v>
                </c:pt>
                <c:pt idx="23">
                  <c:v>45</c:v>
                </c:pt>
                <c:pt idx="24">
                  <c:v>42</c:v>
                </c:pt>
                <c:pt idx="25">
                  <c:v>42</c:v>
                </c:pt>
                <c:pt idx="26">
                  <c:v>38</c:v>
                </c:pt>
                <c:pt idx="27">
                  <c:v>47</c:v>
                </c:pt>
                <c:pt idx="28">
                  <c:v>51</c:v>
                </c:pt>
                <c:pt idx="29">
                  <c:v>45</c:v>
                </c:pt>
                <c:pt idx="30">
                  <c:v>47</c:v>
                </c:pt>
                <c:pt idx="31">
                  <c:v>52</c:v>
                </c:pt>
                <c:pt idx="32">
                  <c:v>49</c:v>
                </c:pt>
                <c:pt idx="33">
                  <c:v>42</c:v>
                </c:pt>
                <c:pt idx="34">
                  <c:v>54</c:v>
                </c:pt>
                <c:pt idx="35">
                  <c:v>54</c:v>
                </c:pt>
                <c:pt idx="36">
                  <c:v>61</c:v>
                </c:pt>
                <c:pt idx="37">
                  <c:v>50</c:v>
                </c:pt>
                <c:pt idx="38">
                  <c:v>42</c:v>
                </c:pt>
                <c:pt idx="39">
                  <c:v>54</c:v>
                </c:pt>
                <c:pt idx="40">
                  <c:v>53</c:v>
                </c:pt>
                <c:pt idx="41">
                  <c:v>51</c:v>
                </c:pt>
                <c:pt idx="42">
                  <c:v>41</c:v>
                </c:pt>
                <c:pt idx="43">
                  <c:v>53</c:v>
                </c:pt>
                <c:pt idx="44">
                  <c:v>49</c:v>
                </c:pt>
                <c:pt idx="45">
                  <c:v>53</c:v>
                </c:pt>
                <c:pt idx="46">
                  <c:v>55</c:v>
                </c:pt>
                <c:pt idx="47">
                  <c:v>46</c:v>
                </c:pt>
                <c:pt idx="48">
                  <c:v>39</c:v>
                </c:pt>
                <c:pt idx="49">
                  <c:v>40</c:v>
                </c:pt>
                <c:pt idx="50">
                  <c:v>39</c:v>
                </c:pt>
                <c:pt idx="51">
                  <c:v>48</c:v>
                </c:pt>
              </c:numCache>
            </c:numRef>
          </c:val>
          <c:extLst>
            <c:ext xmlns:c16="http://schemas.microsoft.com/office/drawing/2014/chart" uri="{C3380CC4-5D6E-409C-BE32-E72D297353CC}">
              <c16:uniqueId val="{00000000-7F65-4F53-BA65-D2FC88B1D95A}"/>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35</c:v>
                </c:pt>
                <c:pt idx="1">
                  <c:v>38</c:v>
                </c:pt>
                <c:pt idx="2">
                  <c:v>37</c:v>
                </c:pt>
                <c:pt idx="3">
                  <c:v>33</c:v>
                </c:pt>
              </c:numCache>
            </c:numRef>
          </c:val>
          <c:extLst>
            <c:ext xmlns:c16="http://schemas.microsoft.com/office/drawing/2014/chart" uri="{C3380CC4-5D6E-409C-BE32-E72D297353CC}">
              <c16:uniqueId val="{00000001-7F65-4F53-BA65-D2FC88B1D95A}"/>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24</c:v>
                </c:pt>
                <c:pt idx="1">
                  <c:v>36</c:v>
                </c:pt>
                <c:pt idx="2">
                  <c:v>30</c:v>
                </c:pt>
                <c:pt idx="3">
                  <c:v>30</c:v>
                </c:pt>
                <c:pt idx="4">
                  <c:v>39</c:v>
                </c:pt>
                <c:pt idx="5">
                  <c:v>40</c:v>
                </c:pt>
                <c:pt idx="6">
                  <c:v>48</c:v>
                </c:pt>
                <c:pt idx="7">
                  <c:v>47</c:v>
                </c:pt>
                <c:pt idx="8">
                  <c:v>44</c:v>
                </c:pt>
                <c:pt idx="9">
                  <c:v>41</c:v>
                </c:pt>
                <c:pt idx="10">
                  <c:v>51</c:v>
                </c:pt>
                <c:pt idx="11">
                  <c:v>45</c:v>
                </c:pt>
                <c:pt idx="12">
                  <c:v>34</c:v>
                </c:pt>
                <c:pt idx="13">
                  <c:v>26</c:v>
                </c:pt>
                <c:pt idx="14">
                  <c:v>34</c:v>
                </c:pt>
                <c:pt idx="15">
                  <c:v>35</c:v>
                </c:pt>
                <c:pt idx="16">
                  <c:v>41</c:v>
                </c:pt>
                <c:pt idx="17">
                  <c:v>33</c:v>
                </c:pt>
                <c:pt idx="18">
                  <c:v>40</c:v>
                </c:pt>
                <c:pt idx="19">
                  <c:v>36</c:v>
                </c:pt>
                <c:pt idx="20">
                  <c:v>46</c:v>
                </c:pt>
                <c:pt idx="21">
                  <c:v>38</c:v>
                </c:pt>
                <c:pt idx="22">
                  <c:v>41</c:v>
                </c:pt>
                <c:pt idx="23">
                  <c:v>37</c:v>
                </c:pt>
                <c:pt idx="24">
                  <c:v>34</c:v>
                </c:pt>
                <c:pt idx="25">
                  <c:v>40</c:v>
                </c:pt>
                <c:pt idx="26">
                  <c:v>28</c:v>
                </c:pt>
                <c:pt idx="27">
                  <c:v>47</c:v>
                </c:pt>
                <c:pt idx="28">
                  <c:v>40</c:v>
                </c:pt>
                <c:pt idx="29">
                  <c:v>37</c:v>
                </c:pt>
                <c:pt idx="30">
                  <c:v>43</c:v>
                </c:pt>
                <c:pt idx="31">
                  <c:v>44</c:v>
                </c:pt>
                <c:pt idx="32">
                  <c:v>41</c:v>
                </c:pt>
                <c:pt idx="33">
                  <c:v>38</c:v>
                </c:pt>
                <c:pt idx="34">
                  <c:v>52</c:v>
                </c:pt>
                <c:pt idx="35">
                  <c:v>50</c:v>
                </c:pt>
                <c:pt idx="36">
                  <c:v>42</c:v>
                </c:pt>
                <c:pt idx="37">
                  <c:v>37</c:v>
                </c:pt>
                <c:pt idx="38">
                  <c:v>40</c:v>
                </c:pt>
                <c:pt idx="39">
                  <c:v>46</c:v>
                </c:pt>
                <c:pt idx="40">
                  <c:v>43</c:v>
                </c:pt>
                <c:pt idx="41">
                  <c:v>39</c:v>
                </c:pt>
                <c:pt idx="42">
                  <c:v>35</c:v>
                </c:pt>
                <c:pt idx="43">
                  <c:v>37</c:v>
                </c:pt>
                <c:pt idx="44">
                  <c:v>36</c:v>
                </c:pt>
                <c:pt idx="45">
                  <c:v>32</c:v>
                </c:pt>
                <c:pt idx="46">
                  <c:v>33</c:v>
                </c:pt>
                <c:pt idx="47">
                  <c:v>40</c:v>
                </c:pt>
                <c:pt idx="48">
                  <c:v>34</c:v>
                </c:pt>
                <c:pt idx="49">
                  <c:v>38</c:v>
                </c:pt>
                <c:pt idx="50">
                  <c:v>35</c:v>
                </c:pt>
                <c:pt idx="51">
                  <c:v>33</c:v>
                </c:pt>
              </c:numCache>
            </c:numRef>
          </c:val>
          <c:extLst>
            <c:ext xmlns:c16="http://schemas.microsoft.com/office/drawing/2014/chart" uri="{C3380CC4-5D6E-409C-BE32-E72D297353CC}">
              <c16:uniqueId val="{00000002-7F65-4F53-BA65-D2FC88B1D95A}"/>
            </c:ext>
          </c:extLst>
        </c:ser>
        <c:dLbls>
          <c:showLegendKey val="0"/>
          <c:showVal val="0"/>
          <c:showCatName val="0"/>
          <c:showSerName val="0"/>
          <c:showPercent val="0"/>
          <c:showBubbleSize val="0"/>
        </c:dLbls>
        <c:axId val="137996544"/>
        <c:axId val="138011392"/>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49</c:v>
                </c:pt>
                <c:pt idx="1">
                  <c:v>32</c:v>
                </c:pt>
                <c:pt idx="2">
                  <c:v>36</c:v>
                </c:pt>
                <c:pt idx="3">
                  <c:v>42</c:v>
                </c:pt>
                <c:pt idx="4">
                  <c:v>48</c:v>
                </c:pt>
                <c:pt idx="5">
                  <c:v>46</c:v>
                </c:pt>
                <c:pt idx="6">
                  <c:v>44</c:v>
                </c:pt>
                <c:pt idx="7">
                  <c:v>64</c:v>
                </c:pt>
              </c:numCache>
            </c:numRef>
          </c:yVal>
          <c:smooth val="0"/>
          <c:extLst>
            <c:ext xmlns:c16="http://schemas.microsoft.com/office/drawing/2014/chart" uri="{C3380CC4-5D6E-409C-BE32-E72D297353CC}">
              <c16:uniqueId val="{00000003-7F65-4F53-BA65-D2FC88B1D95A}"/>
            </c:ext>
          </c:extLst>
        </c:ser>
        <c:dLbls>
          <c:showLegendKey val="0"/>
          <c:showVal val="0"/>
          <c:showCatName val="0"/>
          <c:showSerName val="0"/>
          <c:showPercent val="0"/>
          <c:showBubbleSize val="0"/>
        </c:dLbls>
        <c:axId val="137996544"/>
        <c:axId val="138011392"/>
      </c:scatterChart>
      <c:catAx>
        <c:axId val="13799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38011392"/>
        <c:crosses val="autoZero"/>
        <c:auto val="1"/>
        <c:lblAlgn val="ctr"/>
        <c:lblOffset val="100"/>
        <c:noMultiLvlLbl val="0"/>
      </c:catAx>
      <c:valAx>
        <c:axId val="13801139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3799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49</c:v>
                </c:pt>
                <c:pt idx="1">
                  <c:v>32</c:v>
                </c:pt>
                <c:pt idx="2">
                  <c:v>36</c:v>
                </c:pt>
                <c:pt idx="3">
                  <c:v>42</c:v>
                </c:pt>
                <c:pt idx="4">
                  <c:v>48</c:v>
                </c:pt>
                <c:pt idx="5">
                  <c:v>46</c:v>
                </c:pt>
                <c:pt idx="6">
                  <c:v>44</c:v>
                </c:pt>
                <c:pt idx="7">
                  <c:v>64</c:v>
                </c:pt>
              </c:numCache>
            </c:numRef>
          </c:val>
          <c:extLst>
            <c:ext xmlns:c16="http://schemas.microsoft.com/office/drawing/2014/chart" uri="{C3380CC4-5D6E-409C-BE32-E72D297353CC}">
              <c16:uniqueId val="{00000000-ACDA-4C45-8A2A-BE13CD4E7384}"/>
            </c:ext>
          </c:extLst>
        </c:ser>
        <c:dLbls>
          <c:showLegendKey val="0"/>
          <c:showVal val="0"/>
          <c:showCatName val="0"/>
          <c:showSerName val="0"/>
          <c:showPercent val="0"/>
          <c:showBubbleSize val="0"/>
        </c:dLbls>
        <c:gapWidth val="5"/>
        <c:axId val="138182656"/>
        <c:axId val="138184576"/>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1-ACDA-4C45-8A2A-BE13CD4E7384}"/>
            </c:ext>
          </c:extLst>
        </c:ser>
        <c:ser>
          <c:idx val="4"/>
          <c:order val="1"/>
          <c:tx>
            <c:strRef>
              <c:f>'Canal endémico'!$A$72</c:f>
              <c:strCache>
                <c:ptCount val="1"/>
                <c:pt idx="0">
                  <c:v>2021</c:v>
                </c:pt>
              </c:strCache>
            </c:strRef>
          </c:tx>
          <c:marker>
            <c:symbol val="none"/>
          </c:marker>
          <c:val>
            <c:numRef>
              <c:f>'Canal endémico'!$B$72:$BA$72</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2-ACDA-4C45-8A2A-BE13CD4E7384}"/>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24</c:v>
                </c:pt>
                <c:pt idx="1">
                  <c:v>43</c:v>
                </c:pt>
                <c:pt idx="2">
                  <c:v>30</c:v>
                </c:pt>
                <c:pt idx="3">
                  <c:v>22</c:v>
                </c:pt>
                <c:pt idx="4">
                  <c:v>39</c:v>
                </c:pt>
                <c:pt idx="5">
                  <c:v>45</c:v>
                </c:pt>
                <c:pt idx="6">
                  <c:v>67</c:v>
                </c:pt>
                <c:pt idx="7">
                  <c:v>50</c:v>
                </c:pt>
                <c:pt idx="8">
                  <c:v>57</c:v>
                </c:pt>
                <c:pt idx="9">
                  <c:v>70</c:v>
                </c:pt>
                <c:pt idx="10">
                  <c:v>53</c:v>
                </c:pt>
                <c:pt idx="11">
                  <c:v>67</c:v>
                </c:pt>
                <c:pt idx="12">
                  <c:v>51</c:v>
                </c:pt>
                <c:pt idx="13">
                  <c:v>53</c:v>
                </c:pt>
                <c:pt idx="14">
                  <c:v>49</c:v>
                </c:pt>
                <c:pt idx="15">
                  <c:v>57</c:v>
                </c:pt>
                <c:pt idx="16">
                  <c:v>44</c:v>
                </c:pt>
                <c:pt idx="17">
                  <c:v>58</c:v>
                </c:pt>
                <c:pt idx="18">
                  <c:v>56</c:v>
                </c:pt>
                <c:pt idx="19">
                  <c:v>57</c:v>
                </c:pt>
                <c:pt idx="20">
                  <c:v>49</c:v>
                </c:pt>
                <c:pt idx="21">
                  <c:v>49</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51</c:v>
                </c:pt>
                <c:pt idx="36">
                  <c:v>57</c:v>
                </c:pt>
                <c:pt idx="37">
                  <c:v>63</c:v>
                </c:pt>
                <c:pt idx="38">
                  <c:v>74</c:v>
                </c:pt>
                <c:pt idx="39">
                  <c:v>58</c:v>
                </c:pt>
                <c:pt idx="40">
                  <c:v>52</c:v>
                </c:pt>
                <c:pt idx="41">
                  <c:v>55</c:v>
                </c:pt>
                <c:pt idx="42">
                  <c:v>52</c:v>
                </c:pt>
                <c:pt idx="43">
                  <c:v>53</c:v>
                </c:pt>
                <c:pt idx="44">
                  <c:v>46</c:v>
                </c:pt>
                <c:pt idx="45">
                  <c:v>53</c:v>
                </c:pt>
                <c:pt idx="46">
                  <c:v>52</c:v>
                </c:pt>
                <c:pt idx="47">
                  <c:v>46</c:v>
                </c:pt>
                <c:pt idx="48">
                  <c:v>38</c:v>
                </c:pt>
                <c:pt idx="49">
                  <c:v>38</c:v>
                </c:pt>
                <c:pt idx="50">
                  <c:v>38</c:v>
                </c:pt>
                <c:pt idx="51">
                  <c:v>54</c:v>
                </c:pt>
              </c:numCache>
            </c:numRef>
          </c:val>
          <c:smooth val="0"/>
          <c:extLst>
            <c:ext xmlns:c16="http://schemas.microsoft.com/office/drawing/2014/chart" uri="{C3380CC4-5D6E-409C-BE32-E72D297353CC}">
              <c16:uniqueId val="{00000003-ACDA-4C45-8A2A-BE13CD4E7384}"/>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1" name="Google Shape;91;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8" name="Google Shape;408;p1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No olvidar indicador de brotes</a:t>
            </a:r>
            <a:endParaRPr/>
          </a:p>
        </p:txBody>
      </p:sp>
      <p:sp>
        <p:nvSpPr>
          <p:cNvPr id="439" name="Google Shape;439;p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6" name="Google Shape;536;p1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3" name="Google Shape;603;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41" name="Google Shape;641;p1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1" name="Google Shape;681;p1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63" name="Google Shape;763;p1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3" name="Google Shape;793;p1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1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4" name="Google Shape;814;p1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1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6" name="Google Shape;886;p1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2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2" name="Google Shape;962;p2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2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3" name="Google Shape;993;p2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2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7" name="Google Shape;1087;p2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2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7" name="Google Shape;1147;p2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2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9" name="Google Shape;1169;p2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02" name="Google Shape;1202;p2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42" name="Google Shape;1242;p2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2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7" name="Google Shape;1277;p2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2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12" name="Google Shape;1312;p2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2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66" name="Google Shape;1366;p2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 name="Google Shape;118;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3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6" name="Google Shape;1386;p3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3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45" name="Google Shape;1445;p3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3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5" name="Google Shape;1475;p3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3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49" name="Google Shape;1549;p3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3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0" name="Google Shape;1590;p3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p3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17" name="Google Shape;1617;p3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3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7" name="Google Shape;1697;p3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p3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15" name="Google Shape;1715;p3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3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62" name="Google Shape;1762;p3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Google Shape;1829;p3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0" name="Google Shape;1830;p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831" name="Google Shape;1831;p3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p4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5" name="Google Shape;1875;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876" name="Google Shape;1876;p4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4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9" name="Google Shape;1929;p4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930" name="Google Shape;1930;p4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4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1" name="Google Shape;1981;p4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982" name="Google Shape;1982;p4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p4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23" name="Google Shape;2023;p4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Google Shape;2064;p4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65" name="Google Shape;2065;p4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p4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18" name="Google Shape;2118;p4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4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94" name="Google Shape;2194;p4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4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80" name="Google Shape;2280;p4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p4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65" name="Google Shape;2365;p4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p4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30" name="Google Shape;2430;p4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p5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12" name="Google Shape;2512;p5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3"/>
        <p:cNvGrpSpPr/>
        <p:nvPr/>
      </p:nvGrpSpPr>
      <p:grpSpPr>
        <a:xfrm>
          <a:off x="0" y="0"/>
          <a:ext cx="0" cy="0"/>
          <a:chOff x="0" y="0"/>
          <a:chExt cx="0" cy="0"/>
        </a:xfrm>
      </p:grpSpPr>
      <p:sp>
        <p:nvSpPr>
          <p:cNvPr id="2614" name="Google Shape;2614;p5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5" name="Google Shape;2615;p5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p5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62" name="Google Shape;2662;p5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1"/>
        <p:cNvGrpSpPr/>
        <p:nvPr/>
      </p:nvGrpSpPr>
      <p:grpSpPr>
        <a:xfrm>
          <a:off x="0" y="0"/>
          <a:ext cx="0" cy="0"/>
          <a:chOff x="0" y="0"/>
          <a:chExt cx="0" cy="0"/>
        </a:xfrm>
      </p:grpSpPr>
      <p:sp>
        <p:nvSpPr>
          <p:cNvPr id="2722" name="Google Shape;2722;p5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3" name="Google Shape;2723;p5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24" name="Google Shape;2724;p5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7"/>
        <p:cNvGrpSpPr/>
        <p:nvPr/>
      </p:nvGrpSpPr>
      <p:grpSpPr>
        <a:xfrm>
          <a:off x="0" y="0"/>
          <a:ext cx="0" cy="0"/>
          <a:chOff x="0" y="0"/>
          <a:chExt cx="0" cy="0"/>
        </a:xfrm>
      </p:grpSpPr>
      <p:sp>
        <p:nvSpPr>
          <p:cNvPr id="2738" name="Google Shape;2738;p5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9" name="Google Shape;2739;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40" name="Google Shape;2740;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p5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4" name="Google Shape;2754;p5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55" name="Google Shape;2755;p5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7"/>
        <p:cNvGrpSpPr/>
        <p:nvPr/>
      </p:nvGrpSpPr>
      <p:grpSpPr>
        <a:xfrm>
          <a:off x="0" y="0"/>
          <a:ext cx="0" cy="0"/>
          <a:chOff x="0" y="0"/>
          <a:chExt cx="0" cy="0"/>
        </a:xfrm>
      </p:grpSpPr>
      <p:sp>
        <p:nvSpPr>
          <p:cNvPr id="2768" name="Google Shape;2768;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9" name="Google Shape;2769;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70" name="Google Shape;2770;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6" name="Google Shape;216;p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No olvidar ajustar los indicadores</a:t>
            </a:r>
            <a:endParaRPr/>
          </a:p>
        </p:txBody>
      </p:sp>
      <p:sp>
        <p:nvSpPr>
          <p:cNvPr id="244" name="Google Shape;244;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5" name="Google Shape;285;p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7" name="Google Shape;327;p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9"/>
        <p:cNvGrpSpPr/>
        <p:nvPr/>
      </p:nvGrpSpPr>
      <p:grpSpPr>
        <a:xfrm>
          <a:off x="0" y="0"/>
          <a:ext cx="0" cy="0"/>
          <a:chOff x="0" y="0"/>
          <a:chExt cx="0" cy="0"/>
        </a:xfrm>
      </p:grpSpPr>
      <p:sp>
        <p:nvSpPr>
          <p:cNvPr id="70" name="Google Shape;70;p67"/>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67"/>
          <p:cNvSpPr>
            <a:spLocks noGrp="1"/>
          </p:cNvSpPr>
          <p:nvPr>
            <p:ph type="pic" idx="2"/>
          </p:nvPr>
        </p:nvSpPr>
        <p:spPr>
          <a:xfrm>
            <a:off x="1411426" y="817033"/>
            <a:ext cx="4320540" cy="5486400"/>
          </a:xfrm>
          <a:prstGeom prst="rect">
            <a:avLst/>
          </a:prstGeom>
          <a:noFill/>
          <a:ln>
            <a:noFill/>
          </a:ln>
        </p:spPr>
      </p:sp>
      <p:sp>
        <p:nvSpPr>
          <p:cNvPr id="72" name="Google Shape;72;p67"/>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6"/>
        <p:cNvGrpSpPr/>
        <p:nvPr/>
      </p:nvGrpSpPr>
      <p:grpSpPr>
        <a:xfrm>
          <a:off x="0" y="0"/>
          <a:ext cx="0" cy="0"/>
          <a:chOff x="0" y="0"/>
          <a:chExt cx="0" cy="0"/>
        </a:xfrm>
      </p:grpSpPr>
      <p:sp>
        <p:nvSpPr>
          <p:cNvPr id="77" name="Google Shape;77;p6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68"/>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2"/>
        <p:cNvGrpSpPr/>
        <p:nvPr/>
      </p:nvGrpSpPr>
      <p:grpSpPr>
        <a:xfrm>
          <a:off x="0" y="0"/>
          <a:ext cx="0" cy="0"/>
          <a:chOff x="0" y="0"/>
          <a:chExt cx="0" cy="0"/>
        </a:xfrm>
      </p:grpSpPr>
      <p:sp>
        <p:nvSpPr>
          <p:cNvPr id="83" name="Google Shape;83;p69"/>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9"/>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6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59"/>
          <p:cNvSpPr txBox="1">
            <a:spLocks noGrp="1"/>
          </p:cNvSpPr>
          <p:nvPr>
            <p:ph type="ctrTitle"/>
          </p:nvPr>
        </p:nvSpPr>
        <p:spPr>
          <a:xfrm>
            <a:off x="540068" y="2840569"/>
            <a:ext cx="6120765"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subTitle" idx="1"/>
          </p:nvPr>
        </p:nvSpPr>
        <p:spPr>
          <a:xfrm>
            <a:off x="1080135" y="5181600"/>
            <a:ext cx="504063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sp>
        <p:nvSpPr>
          <p:cNvPr id="28" name="Google Shape;28;p60"/>
          <p:cNvSpPr txBox="1">
            <a:spLocks noGrp="1"/>
          </p:cNvSpPr>
          <p:nvPr>
            <p:ph type="ftr" idx="11"/>
          </p:nvPr>
        </p:nvSpPr>
        <p:spPr>
          <a:xfrm>
            <a:off x="2460308" y="8475136"/>
            <a:ext cx="2280285" cy="486833"/>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0"/>
          <p:cNvSpPr txBox="1">
            <a:spLocks noGrp="1"/>
          </p:cNvSpPr>
          <p:nvPr>
            <p:ph type="dt" idx="10"/>
          </p:nvPr>
        </p:nvSpPr>
        <p:spPr>
          <a:xfrm>
            <a:off x="360045" y="8475136"/>
            <a:ext cx="1680210" cy="48683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0"/>
          <p:cNvSpPr txBox="1">
            <a:spLocks noGrp="1"/>
          </p:cNvSpPr>
          <p:nvPr>
            <p:ph type="sldNum" idx="12"/>
          </p:nvPr>
        </p:nvSpPr>
        <p:spPr>
          <a:xfrm>
            <a:off x="5160645" y="8475136"/>
            <a:ext cx="1680210" cy="486833"/>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sz="12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1"/>
        <p:cNvGrpSpPr/>
        <p:nvPr/>
      </p:nvGrpSpPr>
      <p:grpSpPr>
        <a:xfrm>
          <a:off x="0" y="0"/>
          <a:ext cx="0" cy="0"/>
          <a:chOff x="0" y="0"/>
          <a:chExt cx="0" cy="0"/>
        </a:xfrm>
      </p:grpSpPr>
      <p:sp>
        <p:nvSpPr>
          <p:cNvPr id="32" name="Google Shape;32;p61"/>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1"/>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7"/>
        <p:cNvGrpSpPr/>
        <p:nvPr/>
      </p:nvGrpSpPr>
      <p:grpSpPr>
        <a:xfrm>
          <a:off x="0" y="0"/>
          <a:ext cx="0" cy="0"/>
          <a:chOff x="0" y="0"/>
          <a:chExt cx="0" cy="0"/>
        </a:xfrm>
      </p:grpSpPr>
      <p:sp>
        <p:nvSpPr>
          <p:cNvPr id="38" name="Google Shape;38;p62"/>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2"/>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2"/>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4"/>
        <p:cNvGrpSpPr/>
        <p:nvPr/>
      </p:nvGrpSpPr>
      <p:grpSpPr>
        <a:xfrm>
          <a:off x="0" y="0"/>
          <a:ext cx="0" cy="0"/>
          <a:chOff x="0" y="0"/>
          <a:chExt cx="0" cy="0"/>
        </a:xfrm>
      </p:grpSpPr>
      <p:sp>
        <p:nvSpPr>
          <p:cNvPr id="45" name="Google Shape;45;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3"/>
          <p:cNvSpPr txBox="1">
            <a:spLocks noGrp="1"/>
          </p:cNvSpPr>
          <p:nvPr>
            <p:ph type="body" idx="1"/>
          </p:nvPr>
        </p:nvSpPr>
        <p:spPr>
          <a:xfrm>
            <a:off x="360046" y="2046817"/>
            <a:ext cx="318164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3"/>
          <p:cNvSpPr txBox="1">
            <a:spLocks noGrp="1"/>
          </p:cNvSpPr>
          <p:nvPr>
            <p:ph type="body" idx="2"/>
          </p:nvPr>
        </p:nvSpPr>
        <p:spPr>
          <a:xfrm>
            <a:off x="360046" y="2899833"/>
            <a:ext cx="318164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3"/>
          <p:cNvSpPr txBox="1">
            <a:spLocks noGrp="1"/>
          </p:cNvSpPr>
          <p:nvPr>
            <p:ph type="body" idx="3"/>
          </p:nvPr>
        </p:nvSpPr>
        <p:spPr>
          <a:xfrm>
            <a:off x="3657958" y="2046817"/>
            <a:ext cx="318289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3"/>
          <p:cNvSpPr txBox="1">
            <a:spLocks noGrp="1"/>
          </p:cNvSpPr>
          <p:nvPr>
            <p:ph type="body" idx="4"/>
          </p:nvPr>
        </p:nvSpPr>
        <p:spPr>
          <a:xfrm>
            <a:off x="3657958" y="2899833"/>
            <a:ext cx="318289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3"/>
        <p:cNvGrpSpPr/>
        <p:nvPr/>
      </p:nvGrpSpPr>
      <p:grpSpPr>
        <a:xfrm>
          <a:off x="0" y="0"/>
          <a:ext cx="0" cy="0"/>
          <a:chOff x="0" y="0"/>
          <a:chExt cx="0" cy="0"/>
        </a:xfrm>
      </p:grpSpPr>
      <p:sp>
        <p:nvSpPr>
          <p:cNvPr id="54" name="Google Shape;54;p64"/>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8"/>
        <p:cNvGrpSpPr/>
        <p:nvPr/>
      </p:nvGrpSpPr>
      <p:grpSpPr>
        <a:xfrm>
          <a:off x="0" y="0"/>
          <a:ext cx="0" cy="0"/>
          <a:chOff x="0" y="0"/>
          <a:chExt cx="0" cy="0"/>
        </a:xfrm>
      </p:grpSpPr>
      <p:sp>
        <p:nvSpPr>
          <p:cNvPr id="59" name="Google Shape;59;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2"/>
        <p:cNvGrpSpPr/>
        <p:nvPr/>
      </p:nvGrpSpPr>
      <p:grpSpPr>
        <a:xfrm>
          <a:off x="0" y="0"/>
          <a:ext cx="0" cy="0"/>
          <a:chOff x="0" y="0"/>
          <a:chExt cx="0" cy="0"/>
        </a:xfrm>
      </p:grpSpPr>
      <p:sp>
        <p:nvSpPr>
          <p:cNvPr id="63" name="Google Shape;63;p66"/>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6"/>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 name="Google Shape;65;p66"/>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3.jp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chart" Target="../charts/chart5.xml"/><Relationship Id="rId5" Type="http://schemas.openxmlformats.org/officeDocument/2006/relationships/image" Target="../media/image8.pn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63.png"/><Relationship Id="rId5" Type="http://schemas.openxmlformats.org/officeDocument/2006/relationships/image" Target="../media/image3.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2.png"/><Relationship Id="rId9" Type="http://schemas.openxmlformats.org/officeDocument/2006/relationships/image" Target="../media/image61.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3.png"/><Relationship Id="rId10"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8.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8.png"/><Relationship Id="rId7"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8.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3.png"/><Relationship Id="rId10"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8.png"/><Relationship Id="rId7" Type="http://schemas.openxmlformats.org/officeDocument/2006/relationships/image" Target="../media/image10.png"/><Relationship Id="rId12"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7.png"/><Relationship Id="rId5" Type="http://schemas.openxmlformats.org/officeDocument/2006/relationships/image" Target="../media/image3.png"/><Relationship Id="rId10" Type="http://schemas.openxmlformats.org/officeDocument/2006/relationships/image" Target="../media/image96.png"/><Relationship Id="rId4" Type="http://schemas.openxmlformats.org/officeDocument/2006/relationships/image" Target="../media/image2.pn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100.png"/><Relationship Id="rId7"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chart" Target="../charts/char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06.jpg"/><Relationship Id="rId5" Type="http://schemas.openxmlformats.org/officeDocument/2006/relationships/image" Target="../media/image105.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7.png"/><Relationship Id="rId7"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hart" Target="../charts/chart20.xml"/><Relationship Id="rId10" Type="http://schemas.openxmlformats.org/officeDocument/2006/relationships/image" Target="../media/image110.png"/><Relationship Id="rId4" Type="http://schemas.openxmlformats.org/officeDocument/2006/relationships/chart" Target="../charts/chart19.xml"/><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6.png"/><Relationship Id="rId3" Type="http://schemas.openxmlformats.org/officeDocument/2006/relationships/image" Target="../media/image8.png"/><Relationship Id="rId7" Type="http://schemas.openxmlformats.org/officeDocument/2006/relationships/image" Target="../media/image111.png"/><Relationship Id="rId12"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4.png"/><Relationship Id="rId5" Type="http://schemas.openxmlformats.org/officeDocument/2006/relationships/image" Target="../media/image13.png"/><Relationship Id="rId10" Type="http://schemas.openxmlformats.org/officeDocument/2006/relationships/image" Target="../media/image113.png"/><Relationship Id="rId4" Type="http://schemas.openxmlformats.org/officeDocument/2006/relationships/image" Target="../media/image12.png"/><Relationship Id="rId9" Type="http://schemas.openxmlformats.org/officeDocument/2006/relationships/image" Target="../media/image112.pn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7.png"/><Relationship Id="rId7"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7.png"/><Relationship Id="rId7"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46.png"/><Relationship Id="rId12"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3.png"/><Relationship Id="rId5" Type="http://schemas.openxmlformats.org/officeDocument/2006/relationships/image" Target="../media/image3.png"/><Relationship Id="rId10" Type="http://schemas.openxmlformats.org/officeDocument/2006/relationships/image" Target="../media/image122.png"/><Relationship Id="rId4" Type="http://schemas.openxmlformats.org/officeDocument/2006/relationships/image" Target="../media/image2.png"/><Relationship Id="rId9" Type="http://schemas.openxmlformats.org/officeDocument/2006/relationships/image" Target="../media/image121.png"/><Relationship Id="rId14" Type="http://schemas.openxmlformats.org/officeDocument/2006/relationships/image" Target="../media/image126.png"/></Relationships>
</file>

<file path=ppt/slides/_rels/slide4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png"/><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46.png"/><Relationship Id="rId12"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30.png"/><Relationship Id="rId5" Type="http://schemas.openxmlformats.org/officeDocument/2006/relationships/image" Target="../media/image2.png"/><Relationship Id="rId10"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2.png"/><Relationship Id="rId7"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4.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38.png"/><Relationship Id="rId5" Type="http://schemas.openxmlformats.org/officeDocument/2006/relationships/image" Target="../media/image135.png"/><Relationship Id="rId10" Type="http://schemas.openxmlformats.org/officeDocument/2006/relationships/image" Target="../media/image137.png"/><Relationship Id="rId4" Type="http://schemas.openxmlformats.org/officeDocument/2006/relationships/image" Target="../media/image3.png"/><Relationship Id="rId9" Type="http://schemas.openxmlformats.org/officeDocument/2006/relationships/image" Target="../media/image136.png"/></Relationships>
</file>

<file path=ppt/slides/_rels/slide4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40.png"/><Relationship Id="rId5" Type="http://schemas.openxmlformats.org/officeDocument/2006/relationships/image" Target="../media/image47.png"/><Relationship Id="rId10" Type="http://schemas.openxmlformats.org/officeDocument/2006/relationships/image" Target="../media/image139.png"/><Relationship Id="rId4" Type="http://schemas.openxmlformats.org/officeDocument/2006/relationships/image" Target="../media/image3.png"/><Relationship Id="rId9" Type="http://schemas.openxmlformats.org/officeDocument/2006/relationships/image" Target="../media/image137.png"/></Relationships>
</file>

<file path=ppt/slides/_rels/slide4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jp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48.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56.png"/><Relationship Id="rId5" Type="http://schemas.openxmlformats.org/officeDocument/2006/relationships/image" Target="../media/image155.jpg"/><Relationship Id="rId10" Type="http://schemas.openxmlformats.org/officeDocument/2006/relationships/image" Target="../media/image160.jpg"/><Relationship Id="rId4" Type="http://schemas.openxmlformats.org/officeDocument/2006/relationships/image" Target="../media/image154.jpg"/><Relationship Id="rId9" Type="http://schemas.openxmlformats.org/officeDocument/2006/relationships/image" Target="../media/image159.png"/></Relationships>
</file>

<file path=ppt/slides/_rels/slide49.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openxmlformats.org/officeDocument/2006/relationships/image" Target="../media/image165.png"/><Relationship Id="rId12" Type="http://schemas.openxmlformats.org/officeDocument/2006/relationships/image" Target="../media/image166.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64.png"/><Relationship Id="rId11" Type="http://schemas.openxmlformats.org/officeDocument/2006/relationships/image" Target="../media/image159.png"/><Relationship Id="rId5" Type="http://schemas.openxmlformats.org/officeDocument/2006/relationships/image" Target="../media/image155.jpg"/><Relationship Id="rId10" Type="http://schemas.openxmlformats.org/officeDocument/2006/relationships/image" Target="../media/image158.png"/><Relationship Id="rId4" Type="http://schemas.openxmlformats.org/officeDocument/2006/relationships/image" Target="../media/image154.jpg"/><Relationship Id="rId9" Type="http://schemas.openxmlformats.org/officeDocument/2006/relationships/image" Target="../media/image156.png"/></Relationships>
</file>

<file path=ppt/slides/_rels/slide5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7.png"/><Relationship Id="rId7"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170.png"/><Relationship Id="rId4" Type="http://schemas.openxmlformats.org/officeDocument/2006/relationships/image" Target="../media/image2.png"/><Relationship Id="rId9" Type="http://schemas.openxmlformats.org/officeDocument/2006/relationships/image" Target="../media/image169.png"/></Relationships>
</file>

<file path=ppt/slides/_rels/slide5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8.png"/><Relationship Id="rId7" Type="http://schemas.openxmlformats.org/officeDocument/2006/relationships/image" Target="../media/image17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173.png"/></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76.png"/></Relationships>
</file>

<file path=ppt/slides/_rels/slide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79.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p:nvPr/>
        </p:nvSpPr>
        <p:spPr>
          <a:xfrm>
            <a:off x="216074" y="2617734"/>
            <a:ext cx="6840760"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El </a:t>
            </a:r>
            <a:r>
              <a:rPr lang="es-ES" sz="1200" b="1" dirty="0">
                <a:solidFill>
                  <a:schemeClr val="dk1"/>
                </a:solidFill>
                <a:latin typeface="Arial Narrow"/>
                <a:ea typeface="Arial Narrow"/>
                <a:cs typeface="Arial Narrow"/>
                <a:sym typeface="Arial Narrow"/>
              </a:rPr>
              <a:t>Boletín de Período Epidemiológico </a:t>
            </a:r>
            <a:r>
              <a:rPr lang="es-ES" sz="1200" dirty="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Subsecretaría de Salud Pública</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Programa Vigilancia Epidemiológica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Líder de Programa: </a:t>
            </a:r>
            <a:r>
              <a:rPr lang="es-ES" sz="1200" dirty="0">
                <a:solidFill>
                  <a:schemeClr val="dk1"/>
                </a:solidFill>
                <a:latin typeface="Arial Narrow"/>
                <a:ea typeface="Arial Narrow"/>
                <a:cs typeface="Arial Narrow"/>
                <a:sym typeface="Arial Narrow"/>
              </a:rPr>
              <a:t>Rita Elena Almanza Payares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Epidemiólogos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Carlos Julio Montes Zuluaga</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Isabel Cristina Vallejo Zapata</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José </a:t>
            </a:r>
            <a:r>
              <a:rPr lang="es-ES" sz="1200" dirty="0" err="1">
                <a:solidFill>
                  <a:schemeClr val="dk1"/>
                </a:solidFill>
                <a:latin typeface="Arial Narrow"/>
                <a:ea typeface="Arial Narrow"/>
                <a:cs typeface="Arial Narrow"/>
                <a:sym typeface="Arial Narrow"/>
              </a:rPr>
              <a:t>José</a:t>
            </a:r>
            <a:r>
              <a:rPr lang="es-ES" sz="1200" dirty="0">
                <a:solidFill>
                  <a:schemeClr val="dk1"/>
                </a:solidFill>
                <a:latin typeface="Arial Narrow"/>
                <a:ea typeface="Arial Narrow"/>
                <a:cs typeface="Arial Narrow"/>
                <a:sym typeface="Arial Narrow"/>
              </a:rPr>
              <a:t> Arteaga García </a:t>
            </a:r>
            <a:endParaRPr dirty="0"/>
          </a:p>
          <a:p>
            <a:pPr marL="0" lvl="0" indent="0" algn="l" rtl="0">
              <a:spcBef>
                <a:spcPts val="0"/>
              </a:spcBef>
              <a:spcAft>
                <a:spcPts val="0"/>
              </a:spcAft>
              <a:buClr>
                <a:schemeClr val="dk1"/>
              </a:buClr>
              <a:buFont typeface="Arial"/>
              <a:buNone/>
            </a:pPr>
            <a:r>
              <a:rPr lang="es-ES" sz="1200" dirty="0">
                <a:solidFill>
                  <a:schemeClr val="dk1"/>
                </a:solidFill>
                <a:latin typeface="Arial Narrow"/>
                <a:ea typeface="Arial Narrow"/>
                <a:cs typeface="Arial Narrow"/>
                <a:sym typeface="Arial Narrow"/>
              </a:rPr>
              <a:t>Ximena Ríos</a:t>
            </a:r>
            <a:endParaRPr dirty="0">
              <a:solidFill>
                <a:schemeClr val="dk1"/>
              </a:solidFill>
            </a:endParaRPr>
          </a:p>
          <a:p>
            <a:pPr marL="0" lvl="0" indent="0" algn="l" rtl="0">
              <a:spcBef>
                <a:spcPts val="0"/>
              </a:spcBef>
              <a:spcAft>
                <a:spcPts val="0"/>
              </a:spcAft>
              <a:buClr>
                <a:schemeClr val="dk1"/>
              </a:buClr>
              <a:buFont typeface="Arial"/>
              <a:buNone/>
            </a:pPr>
            <a:r>
              <a:rPr lang="es-ES" sz="1200" dirty="0">
                <a:solidFill>
                  <a:schemeClr val="dk1"/>
                </a:solidFill>
                <a:latin typeface="Arial Narrow"/>
                <a:ea typeface="Arial Narrow"/>
                <a:cs typeface="Arial Narrow"/>
                <a:sym typeface="Arial Narrow"/>
              </a:rPr>
              <a:t>Maritza Rodríguez</a:t>
            </a:r>
            <a:endParaRPr dirty="0">
              <a:solidFill>
                <a:schemeClr val="dk1"/>
              </a:solidFill>
            </a:endParaRPr>
          </a:p>
          <a:p>
            <a:pPr marL="0" lvl="0" indent="0" algn="l" rtl="0">
              <a:spcBef>
                <a:spcPts val="0"/>
              </a:spcBef>
              <a:spcAft>
                <a:spcPts val="0"/>
              </a:spcAft>
              <a:buClr>
                <a:schemeClr val="dk1"/>
              </a:buClr>
              <a:buFont typeface="Arial"/>
              <a:buNone/>
            </a:pPr>
            <a:r>
              <a:rPr lang="es-ES" sz="1200" dirty="0">
                <a:solidFill>
                  <a:schemeClr val="dk1"/>
                </a:solidFill>
                <a:latin typeface="Arial Narrow"/>
                <a:ea typeface="Arial Narrow"/>
                <a:cs typeface="Arial Narrow"/>
                <a:sym typeface="Arial Narrow"/>
              </a:rPr>
              <a:t>Sebastián Villada</a:t>
            </a:r>
            <a:endParaRPr dirty="0">
              <a:solidFill>
                <a:schemeClr val="dk1"/>
              </a:solidFill>
            </a:endParaRPr>
          </a:p>
          <a:p>
            <a:pPr marL="0" lvl="0" indent="0" algn="l" rtl="0">
              <a:spcBef>
                <a:spcPts val="0"/>
              </a:spcBef>
              <a:spcAft>
                <a:spcPts val="0"/>
              </a:spcAft>
              <a:buClr>
                <a:schemeClr val="dk1"/>
              </a:buClr>
              <a:buFont typeface="Arial"/>
              <a:buNone/>
            </a:pPr>
            <a:r>
              <a:rPr lang="es-ES" sz="1200" dirty="0">
                <a:solidFill>
                  <a:schemeClr val="dk1"/>
                </a:solidFill>
                <a:latin typeface="Arial Narrow"/>
                <a:ea typeface="Arial Narrow"/>
                <a:cs typeface="Arial Narrow"/>
                <a:sym typeface="Arial Narrow"/>
              </a:rPr>
              <a:t>John Jairo González Duque</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4" name="Google Shape;94;p1"/>
          <p:cNvSpPr/>
          <p:nvPr/>
        </p:nvSpPr>
        <p:spPr>
          <a:xfrm>
            <a:off x="2736354" y="6423387"/>
            <a:ext cx="4392600" cy="23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Profesionales Vigilancia Epidemiológica  y Sistemas de Información</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Adiela María Yepes Pemberthy</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Wilson Restrepo Manrique</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Priscila Ramírez García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Catalina María Vargas Guzmán </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Mónica María Quiñones Montes</a:t>
            </a:r>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p:txBody>
      </p:sp>
      <p:sp>
        <p:nvSpPr>
          <p:cNvPr id="95" name="Google Shape;9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a:t>
            </a:r>
            <a:endParaRPr sz="1050" b="1">
              <a:solidFill>
                <a:schemeClr val="dk1"/>
              </a:solidFill>
              <a:latin typeface="Arial Narrow"/>
              <a:ea typeface="Arial Narrow"/>
              <a:cs typeface="Arial Narrow"/>
              <a:sym typeface="Arial Narrow"/>
            </a:endParaRPr>
          </a:p>
        </p:txBody>
      </p:sp>
      <p:sp>
        <p:nvSpPr>
          <p:cNvPr id="96" name="Google Shape;96;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Presentación</a:t>
            </a:r>
            <a:endParaRPr sz="2000" b="1">
              <a:latin typeface="Arial Narrow"/>
              <a:ea typeface="Arial Narrow"/>
              <a:cs typeface="Arial Narrow"/>
              <a:sym typeface="Arial Narrow"/>
            </a:endParaRPr>
          </a:p>
        </p:txBody>
      </p:sp>
      <p:grpSp>
        <p:nvGrpSpPr>
          <p:cNvPr id="97" name="Google Shape;97;p1"/>
          <p:cNvGrpSpPr/>
          <p:nvPr/>
        </p:nvGrpSpPr>
        <p:grpSpPr>
          <a:xfrm>
            <a:off x="0" y="14519"/>
            <a:ext cx="4536554" cy="2121549"/>
            <a:chOff x="0" y="14519"/>
            <a:chExt cx="4536554" cy="2121549"/>
          </a:xfrm>
        </p:grpSpPr>
        <p:sp>
          <p:nvSpPr>
            <p:cNvPr id="98" name="Google Shape;98;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02 de 2023 - Reporte Semanas 01 a 08 (Hasta Febrero 25 de 2023) </a:t>
              </a:r>
              <a:r>
                <a:rPr lang="es-ES" sz="9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9" name="Google Shape;99;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100" name="Google Shape;100;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101" name="Google Shape;101;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0"/>
          <p:cNvPicPr preferRelativeResize="0"/>
          <p:nvPr/>
        </p:nvPicPr>
        <p:blipFill rotWithShape="1">
          <a:blip r:embed="rId3">
            <a:alphaModFix/>
          </a:blip>
          <a:srcRect/>
          <a:stretch/>
        </p:blipFill>
        <p:spPr>
          <a:xfrm>
            <a:off x="4470" y="-7142"/>
            <a:ext cx="2227828" cy="2845121"/>
          </a:xfrm>
          <a:prstGeom prst="rect">
            <a:avLst/>
          </a:prstGeom>
          <a:noFill/>
          <a:ln>
            <a:noFill/>
          </a:ln>
        </p:spPr>
      </p:pic>
      <p:pic>
        <p:nvPicPr>
          <p:cNvPr id="411" name="Google Shape;411;p10"/>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412" name="Google Shape;412;p10"/>
          <p:cNvSpPr txBox="1"/>
          <p:nvPr/>
        </p:nvSpPr>
        <p:spPr>
          <a:xfrm>
            <a:off x="-28186" y="623805"/>
            <a:ext cx="2404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2- 2023</a:t>
            </a:r>
            <a:endParaRPr sz="1200" b="1">
              <a:solidFill>
                <a:schemeClr val="dk1"/>
              </a:solidFill>
              <a:latin typeface="Arial Narrow"/>
              <a:ea typeface="Arial Narrow"/>
              <a:cs typeface="Arial Narrow"/>
              <a:sym typeface="Arial Narrow"/>
            </a:endParaRPr>
          </a:p>
        </p:txBody>
      </p:sp>
      <p:sp>
        <p:nvSpPr>
          <p:cNvPr id="413" name="Google Shape;413;p10"/>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de Varicela. Medellín, a Período epidemiológico 2 acumulado  de 2023. </a:t>
            </a:r>
            <a:endParaRPr sz="1100">
              <a:solidFill>
                <a:schemeClr val="dk1"/>
              </a:solidFill>
              <a:latin typeface="Arial Narrow"/>
              <a:ea typeface="Arial Narrow"/>
              <a:cs typeface="Arial Narrow"/>
              <a:sym typeface="Arial Narrow"/>
            </a:endParaRPr>
          </a:p>
        </p:txBody>
      </p:sp>
      <p:grpSp>
        <p:nvGrpSpPr>
          <p:cNvPr id="414" name="Google Shape;414;p10"/>
          <p:cNvGrpSpPr/>
          <p:nvPr/>
        </p:nvGrpSpPr>
        <p:grpSpPr>
          <a:xfrm>
            <a:off x="179214" y="4211960"/>
            <a:ext cx="1892650" cy="488476"/>
            <a:chOff x="2397524" y="3379972"/>
            <a:chExt cx="4508500" cy="904875"/>
          </a:xfrm>
        </p:grpSpPr>
        <p:pic>
          <p:nvPicPr>
            <p:cNvPr id="415" name="Google Shape;415;p1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416" name="Google Shape;416;p10"/>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172</a:t>
              </a:r>
              <a:endParaRPr sz="1800" b="1">
                <a:solidFill>
                  <a:schemeClr val="dk1"/>
                </a:solidFill>
                <a:latin typeface="Arial Narrow"/>
                <a:ea typeface="Arial Narrow"/>
                <a:cs typeface="Arial Narrow"/>
                <a:sym typeface="Arial Narrow"/>
              </a:endParaRPr>
            </a:p>
          </p:txBody>
        </p:sp>
      </p:grpSp>
      <p:sp>
        <p:nvSpPr>
          <p:cNvPr id="417" name="Google Shape;417;p10"/>
          <p:cNvSpPr txBox="1"/>
          <p:nvPr/>
        </p:nvSpPr>
        <p:spPr>
          <a:xfrm>
            <a:off x="494426" y="4716016"/>
            <a:ext cx="1686306"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20,1% más respecto al mismo período del año anterior</a:t>
            </a:r>
            <a:endParaRPr sz="1200" b="1">
              <a:solidFill>
                <a:schemeClr val="dk1"/>
              </a:solidFill>
              <a:latin typeface="Arial Narrow"/>
              <a:ea typeface="Arial Narrow"/>
              <a:cs typeface="Arial Narrow"/>
              <a:sym typeface="Arial Narrow"/>
            </a:endParaRPr>
          </a:p>
        </p:txBody>
      </p:sp>
      <p:sp>
        <p:nvSpPr>
          <p:cNvPr id="418" name="Google Shape;418;p10"/>
          <p:cNvSpPr/>
          <p:nvPr/>
        </p:nvSpPr>
        <p:spPr>
          <a:xfrm>
            <a:off x="99238"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10"/>
          <p:cNvSpPr/>
          <p:nvPr/>
        </p:nvSpPr>
        <p:spPr>
          <a:xfrm>
            <a:off x="2240673" y="4860032"/>
            <a:ext cx="48363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la Varicela. Medellín, a Periodo epidemiológico 2 acumulado, años 2021-2023.</a:t>
            </a:r>
            <a:endParaRPr/>
          </a:p>
        </p:txBody>
      </p:sp>
      <p:grpSp>
        <p:nvGrpSpPr>
          <p:cNvPr id="420" name="Google Shape;420;p10"/>
          <p:cNvGrpSpPr/>
          <p:nvPr/>
        </p:nvGrpSpPr>
        <p:grpSpPr>
          <a:xfrm>
            <a:off x="2448322" y="74775"/>
            <a:ext cx="3446504" cy="276999"/>
            <a:chOff x="2448322" y="74775"/>
            <a:chExt cx="3446504" cy="276999"/>
          </a:xfrm>
        </p:grpSpPr>
        <p:sp>
          <p:nvSpPr>
            <p:cNvPr id="421" name="Google Shape;421;p1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22" name="Google Shape;422;p10"/>
            <p:cNvCxnSpPr>
              <a:stCxn id="42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23" name="Google Shape;423;p1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424" name="Google Shape;424;p10"/>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25" name="Google Shape;425;p10"/>
          <p:cNvGrpSpPr/>
          <p:nvPr/>
        </p:nvGrpSpPr>
        <p:grpSpPr>
          <a:xfrm>
            <a:off x="277404" y="5621632"/>
            <a:ext cx="3446504" cy="276999"/>
            <a:chOff x="2448322" y="74775"/>
            <a:chExt cx="3446504" cy="276999"/>
          </a:xfrm>
        </p:grpSpPr>
        <p:sp>
          <p:nvSpPr>
            <p:cNvPr id="426" name="Google Shape;426;p1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27" name="Google Shape;427;p10"/>
            <p:cNvCxnSpPr>
              <a:stCxn id="42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28" name="Google Shape;428;p1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429" name="Google Shape;429;p10"/>
          <p:cNvSpPr txBox="1"/>
          <p:nvPr/>
        </p:nvSpPr>
        <p:spPr>
          <a:xfrm>
            <a:off x="38374" y="2843808"/>
            <a:ext cx="213231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0,58% (1 caso)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430" name="Google Shape;430;p1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Pág..10 </a:t>
            </a:r>
            <a:endParaRPr sz="1050" b="1">
              <a:solidFill>
                <a:schemeClr val="dk1"/>
              </a:solidFill>
              <a:latin typeface="Arial Narrow"/>
              <a:ea typeface="Arial Narrow"/>
              <a:cs typeface="Arial Narrow"/>
              <a:sym typeface="Arial Narrow"/>
            </a:endParaRPr>
          </a:p>
        </p:txBody>
      </p:sp>
      <p:sp>
        <p:nvSpPr>
          <p:cNvPr id="431" name="Google Shape;431;p10"/>
          <p:cNvSpPr txBox="1">
            <a:spLocks noGrp="1"/>
          </p:cNvSpPr>
          <p:nvPr>
            <p:ph type="ctrTitle"/>
          </p:nvPr>
        </p:nvSpPr>
        <p:spPr>
          <a:xfrm>
            <a:off x="85115" y="74775"/>
            <a:ext cx="2075175" cy="52322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Varicela</a:t>
            </a:r>
            <a:endParaRPr sz="2800" b="1">
              <a:solidFill>
                <a:srgbClr val="C00000"/>
              </a:solidFill>
              <a:latin typeface="Arial Narrow"/>
              <a:ea typeface="Arial Narrow"/>
              <a:cs typeface="Arial Narrow"/>
              <a:sym typeface="Arial Narrow"/>
            </a:endParaRPr>
          </a:p>
        </p:txBody>
      </p:sp>
      <p:sp>
        <p:nvSpPr>
          <p:cNvPr id="432" name="Google Shape;432;p10"/>
          <p:cNvSpPr/>
          <p:nvPr/>
        </p:nvSpPr>
        <p:spPr>
          <a:xfrm>
            <a:off x="-14673" y="8604448"/>
            <a:ext cx="5909499"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puntos de Varicela. Medellín, a Período epidemiológico 2 acumulado  de 2023 </a:t>
            </a:r>
            <a:endParaRPr sz="1100">
              <a:solidFill>
                <a:schemeClr val="dk1"/>
              </a:solidFill>
              <a:latin typeface="Arial Narrow"/>
              <a:ea typeface="Arial Narrow"/>
              <a:cs typeface="Arial Narrow"/>
              <a:sym typeface="Arial Narrow"/>
            </a:endParaRPr>
          </a:p>
        </p:txBody>
      </p:sp>
      <p:pic>
        <p:nvPicPr>
          <p:cNvPr id="433" name="Google Shape;433;p10"/>
          <p:cNvPicPr preferRelativeResize="0"/>
          <p:nvPr/>
        </p:nvPicPr>
        <p:blipFill rotWithShape="1">
          <a:blip r:embed="rId6">
            <a:alphaModFix/>
          </a:blip>
          <a:srcRect/>
          <a:stretch/>
        </p:blipFill>
        <p:spPr>
          <a:xfrm>
            <a:off x="2298628" y="417899"/>
            <a:ext cx="4902269" cy="1749827"/>
          </a:xfrm>
          <a:prstGeom prst="rect">
            <a:avLst/>
          </a:prstGeom>
          <a:noFill/>
          <a:ln>
            <a:noFill/>
          </a:ln>
        </p:spPr>
      </p:pic>
      <p:pic>
        <p:nvPicPr>
          <p:cNvPr id="434" name="Google Shape;434;p10"/>
          <p:cNvPicPr preferRelativeResize="0"/>
          <p:nvPr/>
        </p:nvPicPr>
        <p:blipFill rotWithShape="1">
          <a:blip r:embed="rId7">
            <a:alphaModFix/>
          </a:blip>
          <a:srcRect/>
          <a:stretch/>
        </p:blipFill>
        <p:spPr>
          <a:xfrm>
            <a:off x="2209973" y="2708785"/>
            <a:ext cx="4867079" cy="2262450"/>
          </a:xfrm>
          <a:prstGeom prst="rect">
            <a:avLst/>
          </a:prstGeom>
          <a:noFill/>
          <a:ln>
            <a:noFill/>
          </a:ln>
        </p:spPr>
      </p:pic>
      <p:pic>
        <p:nvPicPr>
          <p:cNvPr id="435" name="Google Shape;435;p10"/>
          <p:cNvPicPr preferRelativeResize="0"/>
          <p:nvPr/>
        </p:nvPicPr>
        <p:blipFill rotWithShape="1">
          <a:blip r:embed="rId8">
            <a:alphaModFix/>
          </a:blip>
          <a:srcRect/>
          <a:stretch/>
        </p:blipFill>
        <p:spPr>
          <a:xfrm>
            <a:off x="58789" y="6075396"/>
            <a:ext cx="5733460" cy="25462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1"/>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2" name="Google Shape;442;p11"/>
          <p:cNvGrpSpPr/>
          <p:nvPr/>
        </p:nvGrpSpPr>
        <p:grpSpPr>
          <a:xfrm>
            <a:off x="277404" y="137149"/>
            <a:ext cx="3446504" cy="276999"/>
            <a:chOff x="2448322" y="74775"/>
            <a:chExt cx="3446504" cy="276999"/>
          </a:xfrm>
        </p:grpSpPr>
        <p:sp>
          <p:nvSpPr>
            <p:cNvPr id="443" name="Google Shape;443;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44" name="Google Shape;444;p11"/>
            <p:cNvCxnSpPr>
              <a:stCxn id="44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45" name="Google Shape;445;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446" name="Google Shape;446;p11"/>
          <p:cNvSpPr/>
          <p:nvPr/>
        </p:nvSpPr>
        <p:spPr>
          <a:xfrm>
            <a:off x="0" y="418545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7" name="Google Shape;447;p11"/>
          <p:cNvGrpSpPr/>
          <p:nvPr/>
        </p:nvGrpSpPr>
        <p:grpSpPr>
          <a:xfrm>
            <a:off x="277404" y="4298980"/>
            <a:ext cx="3446504" cy="276999"/>
            <a:chOff x="2448322" y="74775"/>
            <a:chExt cx="3446504" cy="276999"/>
          </a:xfrm>
        </p:grpSpPr>
        <p:sp>
          <p:nvSpPr>
            <p:cNvPr id="448" name="Google Shape;448;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49" name="Google Shape;449;p11"/>
            <p:cNvCxnSpPr>
              <a:stCxn id="44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50" name="Google Shape;450;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 y brotes</a:t>
              </a:r>
              <a:endParaRPr sz="1200" b="1">
                <a:solidFill>
                  <a:schemeClr val="dk1"/>
                </a:solidFill>
                <a:latin typeface="Arial Narrow"/>
                <a:ea typeface="Arial Narrow"/>
                <a:cs typeface="Arial Narrow"/>
                <a:sym typeface="Arial Narrow"/>
              </a:endParaRPr>
            </a:p>
          </p:txBody>
        </p:sp>
      </p:grpSp>
      <p:pic>
        <p:nvPicPr>
          <p:cNvPr id="451" name="Google Shape;451;p11"/>
          <p:cNvPicPr preferRelativeResize="0"/>
          <p:nvPr/>
        </p:nvPicPr>
        <p:blipFill rotWithShape="1">
          <a:blip r:embed="rId3">
            <a:alphaModFix/>
          </a:blip>
          <a:srcRect/>
          <a:stretch/>
        </p:blipFill>
        <p:spPr>
          <a:xfrm>
            <a:off x="4322755" y="5901769"/>
            <a:ext cx="2016224" cy="263989"/>
          </a:xfrm>
          <a:prstGeom prst="roundRect">
            <a:avLst>
              <a:gd name="adj" fmla="val 8594"/>
            </a:avLst>
          </a:prstGeom>
          <a:solidFill>
            <a:srgbClr val="ECECEC"/>
          </a:solidFill>
          <a:ln>
            <a:noFill/>
          </a:ln>
          <a:effectLst>
            <a:reflection stA="38000" endPos="28000" dist="5000" dir="5400000" sy="-100000" algn="bl" rotWithShape="0"/>
          </a:effectLst>
        </p:spPr>
      </p:pic>
      <p:grpSp>
        <p:nvGrpSpPr>
          <p:cNvPr id="452" name="Google Shape;452;p11"/>
          <p:cNvGrpSpPr/>
          <p:nvPr/>
        </p:nvGrpSpPr>
        <p:grpSpPr>
          <a:xfrm>
            <a:off x="3984996" y="4765388"/>
            <a:ext cx="2707788" cy="2447537"/>
            <a:chOff x="787274" y="1096"/>
            <a:chExt cx="2707788" cy="2447537"/>
          </a:xfrm>
        </p:grpSpPr>
        <p:sp>
          <p:nvSpPr>
            <p:cNvPr id="453" name="Google Shape;453;p11"/>
            <p:cNvSpPr/>
            <p:nvPr/>
          </p:nvSpPr>
          <p:spPr>
            <a:xfrm>
              <a:off x="1639648" y="1096"/>
              <a:ext cx="976470" cy="428129"/>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txBox="1"/>
            <p:nvPr/>
          </p:nvSpPr>
          <p:spPr>
            <a:xfrm>
              <a:off x="1660548" y="21996"/>
              <a:ext cx="93467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Primera infancia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10,5%</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18 casos</a:t>
              </a:r>
              <a:endParaRPr sz="800" b="1">
                <a:solidFill>
                  <a:schemeClr val="lt1"/>
                </a:solidFill>
                <a:latin typeface="Arial Narrow"/>
                <a:ea typeface="Arial Narrow"/>
                <a:cs typeface="Arial Narrow"/>
                <a:sym typeface="Arial Narrow"/>
              </a:endParaRPr>
            </a:p>
          </p:txBody>
        </p:sp>
        <p:sp>
          <p:nvSpPr>
            <p:cNvPr id="455" name="Google Shape;455;p11"/>
            <p:cNvSpPr/>
            <p:nvPr/>
          </p:nvSpPr>
          <p:spPr>
            <a:xfrm>
              <a:off x="1118179" y="215160"/>
              <a:ext cx="2019408" cy="2019408"/>
            </a:xfrm>
            <a:custGeom>
              <a:avLst/>
              <a:gdLst/>
              <a:ahLst/>
              <a:cxnLst/>
              <a:rect l="l" t="t" r="r" b="b"/>
              <a:pathLst>
                <a:path w="120000" h="120000" extrusionOk="0">
                  <a:moveTo>
                    <a:pt x="91834" y="9142"/>
                  </a:moveTo>
                  <a:lnTo>
                    <a:pt x="91834" y="9142"/>
                  </a:lnTo>
                  <a:cubicBezTo>
                    <a:pt x="94626" y="10890"/>
                    <a:pt x="97269" y="12864"/>
                    <a:pt x="99737" y="15045"/>
                  </a:cubicBezTo>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509562" y="505948"/>
              <a:ext cx="985500" cy="428129"/>
            </a:xfrm>
            <a:prstGeom prst="roundRect">
              <a:avLst>
                <a:gd name="adj" fmla="val 16667"/>
              </a:avLst>
            </a:prstGeom>
            <a:solidFill>
              <a:srgbClr val="6C5EA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txBox="1"/>
            <p:nvPr/>
          </p:nvSpPr>
          <p:spPr>
            <a:xfrm>
              <a:off x="2530462" y="526848"/>
              <a:ext cx="94370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Infancia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20,9%</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36 casos</a:t>
              </a:r>
              <a:endParaRPr sz="800" b="1">
                <a:solidFill>
                  <a:schemeClr val="lt1"/>
                </a:solidFill>
                <a:latin typeface="Arial Narrow"/>
                <a:ea typeface="Arial Narrow"/>
                <a:cs typeface="Arial Narrow"/>
                <a:sym typeface="Arial Narrow"/>
              </a:endParaRPr>
            </a:p>
          </p:txBody>
        </p:sp>
        <p:sp>
          <p:nvSpPr>
            <p:cNvPr id="458" name="Google Shape;458;p11"/>
            <p:cNvSpPr/>
            <p:nvPr/>
          </p:nvSpPr>
          <p:spPr>
            <a:xfrm>
              <a:off x="1118179" y="215160"/>
              <a:ext cx="2019408" cy="2019408"/>
            </a:xfrm>
            <a:custGeom>
              <a:avLst/>
              <a:gdLst/>
              <a:ahLst/>
              <a:cxnLst/>
              <a:rect l="l" t="t" r="r" b="b"/>
              <a:pathLst>
                <a:path w="120000" h="120000" extrusionOk="0">
                  <a:moveTo>
                    <a:pt x="119063" y="49439"/>
                  </a:moveTo>
                  <a:lnTo>
                    <a:pt x="119063" y="49439"/>
                  </a:lnTo>
                  <a:cubicBezTo>
                    <a:pt x="120312" y="56424"/>
                    <a:pt x="120312" y="63575"/>
                    <a:pt x="119063" y="70560"/>
                  </a:cubicBezTo>
                </a:path>
              </a:pathLst>
            </a:custGeom>
            <a:noFill/>
            <a:ln w="9525" cap="flat" cmpd="sng">
              <a:solidFill>
                <a:srgbClr val="6C5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2566138" y="1515652"/>
              <a:ext cx="872349" cy="428129"/>
            </a:xfrm>
            <a:prstGeom prst="roundRect">
              <a:avLst>
                <a:gd name="adj" fmla="val 16667"/>
              </a:avLst>
            </a:prstGeom>
            <a:solidFill>
              <a:srgbClr val="585B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txBox="1"/>
            <p:nvPr/>
          </p:nvSpPr>
          <p:spPr>
            <a:xfrm>
              <a:off x="2587038" y="1536552"/>
              <a:ext cx="830549"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Adolescencia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18,6%</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32 casos</a:t>
              </a:r>
              <a:endParaRPr sz="800" b="1">
                <a:solidFill>
                  <a:schemeClr val="lt1"/>
                </a:solidFill>
                <a:latin typeface="Arial Narrow"/>
                <a:ea typeface="Arial Narrow"/>
                <a:cs typeface="Arial Narrow"/>
                <a:sym typeface="Arial Narrow"/>
              </a:endParaRPr>
            </a:p>
          </p:txBody>
        </p:sp>
        <p:sp>
          <p:nvSpPr>
            <p:cNvPr id="461" name="Google Shape;461;p11"/>
            <p:cNvSpPr/>
            <p:nvPr/>
          </p:nvSpPr>
          <p:spPr>
            <a:xfrm>
              <a:off x="1118179" y="215160"/>
              <a:ext cx="2019408" cy="2019408"/>
            </a:xfrm>
            <a:custGeom>
              <a:avLst/>
              <a:gdLst/>
              <a:ahLst/>
              <a:cxnLst/>
              <a:rect l="l" t="t" r="r" b="b"/>
              <a:pathLst>
                <a:path w="120000" h="120000" extrusionOk="0">
                  <a:moveTo>
                    <a:pt x="99737" y="104955"/>
                  </a:moveTo>
                  <a:cubicBezTo>
                    <a:pt x="97269" y="107136"/>
                    <a:pt x="94626" y="109111"/>
                    <a:pt x="91834" y="110858"/>
                  </a:cubicBezTo>
                </a:path>
              </a:pathLst>
            </a:custGeom>
            <a:noFill/>
            <a:ln w="9525" cap="flat" cmpd="sng">
              <a:solidFill>
                <a:srgbClr val="585B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639648" y="2020504"/>
              <a:ext cx="976470" cy="428129"/>
            </a:xfrm>
            <a:prstGeom prst="roundRect">
              <a:avLst>
                <a:gd name="adj" fmla="val 16667"/>
              </a:avLst>
            </a:prstGeom>
            <a:solidFill>
              <a:srgbClr val="5370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txBox="1"/>
            <p:nvPr/>
          </p:nvSpPr>
          <p:spPr>
            <a:xfrm>
              <a:off x="1660548" y="2041404"/>
              <a:ext cx="93467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Juventud</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29,7%</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48 casos</a:t>
              </a:r>
              <a:endParaRPr sz="800" b="1">
                <a:solidFill>
                  <a:schemeClr val="lt1"/>
                </a:solidFill>
                <a:latin typeface="Arial Narrow"/>
                <a:ea typeface="Arial Narrow"/>
                <a:cs typeface="Arial Narrow"/>
                <a:sym typeface="Arial Narrow"/>
              </a:endParaRPr>
            </a:p>
          </p:txBody>
        </p:sp>
        <p:sp>
          <p:nvSpPr>
            <p:cNvPr id="464" name="Google Shape;464;p11"/>
            <p:cNvSpPr/>
            <p:nvPr/>
          </p:nvSpPr>
          <p:spPr>
            <a:xfrm>
              <a:off x="1118179" y="215160"/>
              <a:ext cx="2019408" cy="2019408"/>
            </a:xfrm>
            <a:custGeom>
              <a:avLst/>
              <a:gdLst/>
              <a:ahLst/>
              <a:cxnLst/>
              <a:rect l="l" t="t" r="r" b="b"/>
              <a:pathLst>
                <a:path w="120000" h="120000" extrusionOk="0">
                  <a:moveTo>
                    <a:pt x="28166" y="110858"/>
                  </a:moveTo>
                  <a:lnTo>
                    <a:pt x="28166" y="110858"/>
                  </a:lnTo>
                  <a:cubicBezTo>
                    <a:pt x="25374" y="109110"/>
                    <a:pt x="22731" y="107136"/>
                    <a:pt x="20263" y="104955"/>
                  </a:cubicBezTo>
                </a:path>
              </a:pathLst>
            </a:custGeom>
            <a:noFill/>
            <a:ln w="9525" cap="flat" cmpd="sng">
              <a:solidFill>
                <a:srgbClr val="537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794490" y="1515652"/>
              <a:ext cx="917928" cy="428129"/>
            </a:xfrm>
            <a:prstGeom prst="roundRect">
              <a:avLst>
                <a:gd name="adj" fmla="val 16667"/>
              </a:avLst>
            </a:prstGeom>
            <a:solidFill>
              <a:srgbClr val="4F8A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txBox="1"/>
            <p:nvPr/>
          </p:nvSpPr>
          <p:spPr>
            <a:xfrm>
              <a:off x="815390" y="1536552"/>
              <a:ext cx="876128"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Adultez</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17,14%</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30 casos</a:t>
              </a:r>
              <a:endParaRPr sz="800" b="1">
                <a:solidFill>
                  <a:schemeClr val="lt1"/>
                </a:solidFill>
                <a:latin typeface="Arial Narrow"/>
                <a:ea typeface="Arial Narrow"/>
                <a:cs typeface="Arial Narrow"/>
                <a:sym typeface="Arial Narrow"/>
              </a:endParaRPr>
            </a:p>
          </p:txBody>
        </p:sp>
        <p:sp>
          <p:nvSpPr>
            <p:cNvPr id="467" name="Google Shape;467;p11"/>
            <p:cNvSpPr/>
            <p:nvPr/>
          </p:nvSpPr>
          <p:spPr>
            <a:xfrm>
              <a:off x="1118179" y="215160"/>
              <a:ext cx="2019408" cy="2019408"/>
            </a:xfrm>
            <a:custGeom>
              <a:avLst/>
              <a:gdLst/>
              <a:ahLst/>
              <a:cxnLst/>
              <a:rect l="l" t="t" r="r" b="b"/>
              <a:pathLst>
                <a:path w="120000" h="120000" extrusionOk="0">
                  <a:moveTo>
                    <a:pt x="937" y="70561"/>
                  </a:moveTo>
                  <a:lnTo>
                    <a:pt x="937" y="70561"/>
                  </a:lnTo>
                  <a:cubicBezTo>
                    <a:pt x="-312" y="63576"/>
                    <a:pt x="-312" y="56425"/>
                    <a:pt x="937" y="49440"/>
                  </a:cubicBezTo>
                </a:path>
              </a:pathLst>
            </a:custGeom>
            <a:noFill/>
            <a:ln w="9525" cap="flat" cmpd="sng">
              <a:solidFill>
                <a:srgbClr val="4F8A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787274" y="505948"/>
              <a:ext cx="932360" cy="428129"/>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txBox="1"/>
            <p:nvPr/>
          </p:nvSpPr>
          <p:spPr>
            <a:xfrm>
              <a:off x="808174" y="526848"/>
              <a:ext cx="89056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Adulto Mayor</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4,7%</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8 casos</a:t>
              </a:r>
              <a:endParaRPr sz="800" b="1">
                <a:solidFill>
                  <a:schemeClr val="lt1"/>
                </a:solidFill>
                <a:latin typeface="Arial Narrow"/>
                <a:ea typeface="Arial Narrow"/>
                <a:cs typeface="Arial Narrow"/>
                <a:sym typeface="Arial Narrow"/>
              </a:endParaRPr>
            </a:p>
          </p:txBody>
        </p:sp>
        <p:sp>
          <p:nvSpPr>
            <p:cNvPr id="470" name="Google Shape;470;p11"/>
            <p:cNvSpPr/>
            <p:nvPr/>
          </p:nvSpPr>
          <p:spPr>
            <a:xfrm>
              <a:off x="1118179" y="215160"/>
              <a:ext cx="2019408" cy="2019408"/>
            </a:xfrm>
            <a:custGeom>
              <a:avLst/>
              <a:gdLst/>
              <a:ahLst/>
              <a:cxnLst/>
              <a:rect l="l" t="t" r="r" b="b"/>
              <a:pathLst>
                <a:path w="120000" h="120000" extrusionOk="0">
                  <a:moveTo>
                    <a:pt x="20263" y="15045"/>
                  </a:moveTo>
                  <a:lnTo>
                    <a:pt x="20263" y="15045"/>
                  </a:lnTo>
                  <a:cubicBezTo>
                    <a:pt x="22731" y="12864"/>
                    <a:pt x="25374" y="10889"/>
                    <a:pt x="28166" y="9142"/>
                  </a:cubicBezTo>
                </a:path>
              </a:pathLst>
            </a:custGeom>
            <a:noFill/>
            <a:ln w="9525"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Pág..11 </a:t>
            </a:r>
            <a:endParaRPr sz="1050" b="1">
              <a:solidFill>
                <a:schemeClr val="dk1"/>
              </a:solidFill>
              <a:latin typeface="Arial Narrow"/>
              <a:ea typeface="Arial Narrow"/>
              <a:cs typeface="Arial Narrow"/>
              <a:sym typeface="Arial Narrow"/>
            </a:endParaRPr>
          </a:p>
        </p:txBody>
      </p:sp>
      <p:pic>
        <p:nvPicPr>
          <p:cNvPr id="472" name="Google Shape;472;p11"/>
          <p:cNvPicPr preferRelativeResize="0"/>
          <p:nvPr/>
        </p:nvPicPr>
        <p:blipFill rotWithShape="1">
          <a:blip r:embed="rId4">
            <a:alphaModFix/>
          </a:blip>
          <a:srcRect/>
          <a:stretch/>
        </p:blipFill>
        <p:spPr>
          <a:xfrm>
            <a:off x="6171850" y="865485"/>
            <a:ext cx="438131" cy="716941"/>
          </a:xfrm>
          <a:prstGeom prst="rect">
            <a:avLst/>
          </a:prstGeom>
          <a:noFill/>
          <a:ln>
            <a:noFill/>
          </a:ln>
        </p:spPr>
      </p:pic>
      <p:sp>
        <p:nvSpPr>
          <p:cNvPr id="473" name="Google Shape;473;p11"/>
          <p:cNvSpPr/>
          <p:nvPr/>
        </p:nvSpPr>
        <p:spPr>
          <a:xfrm>
            <a:off x="744567" y="4872680"/>
            <a:ext cx="2644371" cy="39635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Distribución de los brotes</a:t>
            </a:r>
            <a:endParaRPr sz="1600" b="1">
              <a:solidFill>
                <a:schemeClr val="dk1"/>
              </a:solidFill>
              <a:latin typeface="Arial Narrow"/>
              <a:ea typeface="Arial Narrow"/>
              <a:cs typeface="Arial Narrow"/>
              <a:sym typeface="Arial Narrow"/>
            </a:endParaRPr>
          </a:p>
        </p:txBody>
      </p:sp>
      <p:cxnSp>
        <p:nvCxnSpPr>
          <p:cNvPr id="474" name="Google Shape;474;p11"/>
          <p:cNvCxnSpPr>
            <a:stCxn id="473" idx="2"/>
          </p:cNvCxnSpPr>
          <p:nvPr/>
        </p:nvCxnSpPr>
        <p:spPr>
          <a:xfrm rot="-5400000" flipH="1">
            <a:off x="1918403" y="5417380"/>
            <a:ext cx="297300" cy="600"/>
          </a:xfrm>
          <a:prstGeom prst="bentConnector3">
            <a:avLst>
              <a:gd name="adj1" fmla="val 49994"/>
            </a:avLst>
          </a:prstGeom>
          <a:noFill/>
          <a:ln w="28575" cap="flat" cmpd="sng">
            <a:solidFill>
              <a:schemeClr val="dk1"/>
            </a:solidFill>
            <a:prstDash val="solid"/>
            <a:round/>
            <a:headEnd type="none" w="sm" len="sm"/>
            <a:tailEnd type="stealth" w="med" len="med"/>
          </a:ln>
        </p:spPr>
      </p:cxnSp>
      <p:graphicFrame>
        <p:nvGraphicFramePr>
          <p:cNvPr id="475" name="Google Shape;475;p11"/>
          <p:cNvGraphicFramePr/>
          <p:nvPr/>
        </p:nvGraphicFramePr>
        <p:xfrm>
          <a:off x="808849" y="5580236"/>
          <a:ext cx="2680750" cy="1477950"/>
        </p:xfrm>
        <a:graphic>
          <a:graphicData uri="http://schemas.openxmlformats.org/drawingml/2006/table">
            <a:tbl>
              <a:tblPr firstRow="1" bandRow="1">
                <a:noFill/>
                <a:tableStyleId>{C2920174-B6C1-4843-BF55-A8A908A58BB0}</a:tableStyleId>
              </a:tblPr>
              <a:tblGrid>
                <a:gridCol w="1822200">
                  <a:extLst>
                    <a:ext uri="{9D8B030D-6E8A-4147-A177-3AD203B41FA5}">
                      <a16:colId xmlns:a16="http://schemas.microsoft.com/office/drawing/2014/main" val="20000"/>
                    </a:ext>
                  </a:extLst>
                </a:gridCol>
                <a:gridCol w="858550">
                  <a:extLst>
                    <a:ext uri="{9D8B030D-6E8A-4147-A177-3AD203B41FA5}">
                      <a16:colId xmlns:a16="http://schemas.microsoft.com/office/drawing/2014/main" val="20001"/>
                    </a:ext>
                  </a:extLst>
                </a:gridCol>
              </a:tblGrid>
              <a:tr h="292200">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Lugar</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Total brotes</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r h="178575">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Sector educativo</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1</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1"/>
                  </a:ext>
                </a:extLst>
              </a:tr>
              <a:tr h="405850">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Centro Penitenciario- Estación de Policía- Batallón</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2"/>
                  </a:ext>
                </a:extLst>
              </a:tr>
              <a:tr h="292200">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Otro </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3"/>
                  </a:ext>
                </a:extLst>
              </a:tr>
              <a:tr h="183975">
                <a:tc>
                  <a:txBody>
                    <a:bodyPr/>
                    <a:lstStyle/>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Familiares</a:t>
                      </a:r>
                      <a:endParaRPr sz="1000">
                        <a:solidFill>
                          <a:schemeClr val="dk1"/>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solidFill>
                            <a:schemeClr val="dk1"/>
                          </a:solidFill>
                          <a:latin typeface="Arial Narrow"/>
                          <a:ea typeface="Arial Narrow"/>
                          <a:cs typeface="Arial Narrow"/>
                          <a:sym typeface="Arial Narrow"/>
                        </a:rPr>
                        <a:t>0</a:t>
                      </a:r>
                      <a:endParaRPr sz="1000">
                        <a:solidFill>
                          <a:schemeClr val="dk1"/>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4"/>
                  </a:ext>
                </a:extLst>
              </a:tr>
            </a:tbl>
          </a:graphicData>
        </a:graphic>
      </p:graphicFrame>
      <p:sp>
        <p:nvSpPr>
          <p:cNvPr id="476" name="Google Shape;476;p11"/>
          <p:cNvSpPr txBox="1"/>
          <p:nvPr/>
        </p:nvSpPr>
        <p:spPr>
          <a:xfrm>
            <a:off x="95983" y="3075922"/>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a:t>
            </a:r>
            <a:endParaRPr/>
          </a:p>
        </p:txBody>
      </p:sp>
      <p:cxnSp>
        <p:nvCxnSpPr>
          <p:cNvPr id="477" name="Google Shape;477;p11"/>
          <p:cNvCxnSpPr/>
          <p:nvPr/>
        </p:nvCxnSpPr>
        <p:spPr>
          <a:xfrm>
            <a:off x="4479067" y="3982770"/>
            <a:ext cx="2582164" cy="0"/>
          </a:xfrm>
          <a:prstGeom prst="straightConnector1">
            <a:avLst/>
          </a:prstGeom>
          <a:noFill/>
          <a:ln w="9525" cap="flat" cmpd="sng">
            <a:solidFill>
              <a:srgbClr val="002060"/>
            </a:solidFill>
            <a:prstDash val="solid"/>
            <a:round/>
            <a:headEnd type="none" w="sm" len="sm"/>
            <a:tailEnd type="oval" w="med" len="med"/>
          </a:ln>
        </p:spPr>
      </p:cxnSp>
      <p:cxnSp>
        <p:nvCxnSpPr>
          <p:cNvPr id="478" name="Google Shape;478;p11"/>
          <p:cNvCxnSpPr/>
          <p:nvPr/>
        </p:nvCxnSpPr>
        <p:spPr>
          <a:xfrm rot="10800000">
            <a:off x="107240" y="3982770"/>
            <a:ext cx="2571615" cy="0"/>
          </a:xfrm>
          <a:prstGeom prst="straightConnector1">
            <a:avLst/>
          </a:prstGeom>
          <a:noFill/>
          <a:ln w="9525" cap="flat" cmpd="sng">
            <a:solidFill>
              <a:srgbClr val="002060"/>
            </a:solidFill>
            <a:prstDash val="solid"/>
            <a:round/>
            <a:headEnd type="none" w="sm" len="sm"/>
            <a:tailEnd type="oval" w="med" len="med"/>
          </a:ln>
        </p:spPr>
      </p:cxnSp>
      <p:sp>
        <p:nvSpPr>
          <p:cNvPr id="479" name="Google Shape;479;p11"/>
          <p:cNvSpPr txBox="1"/>
          <p:nvPr/>
        </p:nvSpPr>
        <p:spPr>
          <a:xfrm>
            <a:off x="160985" y="3413763"/>
            <a:ext cx="214834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6,48 x 100 mil habitantes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172 casos</a:t>
            </a:r>
            <a:endParaRPr sz="1400" b="1">
              <a:solidFill>
                <a:schemeClr val="dk1"/>
              </a:solidFill>
              <a:latin typeface="Arial Narrow"/>
              <a:ea typeface="Arial Narrow"/>
              <a:cs typeface="Arial Narrow"/>
              <a:sym typeface="Arial Narrow"/>
            </a:endParaRPr>
          </a:p>
        </p:txBody>
      </p:sp>
      <p:sp>
        <p:nvSpPr>
          <p:cNvPr id="480" name="Google Shape;480;p11"/>
          <p:cNvSpPr txBox="1"/>
          <p:nvPr/>
        </p:nvSpPr>
        <p:spPr>
          <a:xfrm>
            <a:off x="4928257" y="3091688"/>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Brotes con investigación de campo</a:t>
            </a:r>
            <a:endParaRPr/>
          </a:p>
        </p:txBody>
      </p:sp>
      <p:sp>
        <p:nvSpPr>
          <p:cNvPr id="481" name="Google Shape;481;p11"/>
          <p:cNvSpPr txBox="1"/>
          <p:nvPr/>
        </p:nvSpPr>
        <p:spPr>
          <a:xfrm>
            <a:off x="5837701" y="3375364"/>
            <a:ext cx="85792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100%</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brotes)</a:t>
            </a:r>
            <a:endParaRPr sz="1400" b="1">
              <a:solidFill>
                <a:schemeClr val="dk1"/>
              </a:solidFill>
              <a:latin typeface="Arial Narrow"/>
              <a:ea typeface="Arial Narrow"/>
              <a:cs typeface="Arial Narrow"/>
              <a:sym typeface="Arial Narrow"/>
            </a:endParaRPr>
          </a:p>
        </p:txBody>
      </p:sp>
      <p:sp>
        <p:nvSpPr>
          <p:cNvPr id="482" name="Google Shape;482;p11"/>
          <p:cNvSpPr txBox="1"/>
          <p:nvPr/>
        </p:nvSpPr>
        <p:spPr>
          <a:xfrm>
            <a:off x="2500736" y="3033754"/>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5 años</a:t>
            </a:r>
            <a:endParaRPr sz="1050" b="1">
              <a:solidFill>
                <a:schemeClr val="dk1"/>
              </a:solidFill>
              <a:latin typeface="Arial Narrow"/>
              <a:ea typeface="Arial Narrow"/>
              <a:cs typeface="Arial Narrow"/>
              <a:sym typeface="Arial Narrow"/>
            </a:endParaRPr>
          </a:p>
        </p:txBody>
      </p:sp>
      <p:sp>
        <p:nvSpPr>
          <p:cNvPr id="483" name="Google Shape;483;p11"/>
          <p:cNvSpPr txBox="1"/>
          <p:nvPr/>
        </p:nvSpPr>
        <p:spPr>
          <a:xfrm>
            <a:off x="2807578" y="3446511"/>
            <a:ext cx="198483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6,72 x 100 mil &lt; 5 años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10 casos</a:t>
            </a:r>
            <a:endParaRPr sz="1400" b="1">
              <a:solidFill>
                <a:schemeClr val="dk1"/>
              </a:solidFill>
              <a:latin typeface="Arial Narrow"/>
              <a:ea typeface="Arial Narrow"/>
              <a:cs typeface="Arial Narrow"/>
              <a:sym typeface="Arial Narrow"/>
            </a:endParaRPr>
          </a:p>
        </p:txBody>
      </p:sp>
      <p:grpSp>
        <p:nvGrpSpPr>
          <p:cNvPr id="484" name="Google Shape;484;p11"/>
          <p:cNvGrpSpPr/>
          <p:nvPr/>
        </p:nvGrpSpPr>
        <p:grpSpPr>
          <a:xfrm>
            <a:off x="-135413" y="760028"/>
            <a:ext cx="1250054" cy="1691022"/>
            <a:chOff x="-135413" y="539552"/>
            <a:chExt cx="1250054" cy="1691022"/>
          </a:xfrm>
        </p:grpSpPr>
        <p:pic>
          <p:nvPicPr>
            <p:cNvPr id="485" name="Google Shape;485;p11"/>
            <p:cNvPicPr preferRelativeResize="0"/>
            <p:nvPr/>
          </p:nvPicPr>
          <p:blipFill rotWithShape="1">
            <a:blip r:embed="rId5">
              <a:alphaModFix/>
            </a:blip>
            <a:srcRect r="85225"/>
            <a:stretch/>
          </p:blipFill>
          <p:spPr>
            <a:xfrm>
              <a:off x="148822" y="539552"/>
              <a:ext cx="702032" cy="850900"/>
            </a:xfrm>
            <a:prstGeom prst="rect">
              <a:avLst/>
            </a:prstGeom>
            <a:noFill/>
            <a:ln>
              <a:noFill/>
            </a:ln>
          </p:spPr>
        </p:pic>
        <p:sp>
          <p:nvSpPr>
            <p:cNvPr id="486" name="Google Shape;486;p11"/>
            <p:cNvSpPr/>
            <p:nvPr/>
          </p:nvSpPr>
          <p:spPr>
            <a:xfrm>
              <a:off x="110785" y="1579196"/>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51%</a:t>
              </a:r>
              <a:endParaRPr sz="1600" b="1">
                <a:solidFill>
                  <a:schemeClr val="dk1"/>
                </a:solidFill>
                <a:latin typeface="Arial Narrow"/>
                <a:ea typeface="Arial Narrow"/>
                <a:cs typeface="Arial Narrow"/>
                <a:sym typeface="Arial Narrow"/>
              </a:endParaRPr>
            </a:p>
          </p:txBody>
        </p:sp>
        <p:sp>
          <p:nvSpPr>
            <p:cNvPr id="487" name="Google Shape;487;p11"/>
            <p:cNvSpPr txBox="1"/>
            <p:nvPr/>
          </p:nvSpPr>
          <p:spPr>
            <a:xfrm>
              <a:off x="-135413" y="195357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88 Casos</a:t>
              </a:r>
              <a:endParaRPr sz="1200" b="1">
                <a:solidFill>
                  <a:schemeClr val="dk1"/>
                </a:solidFill>
                <a:latin typeface="Arial Narrow"/>
                <a:ea typeface="Arial Narrow"/>
                <a:cs typeface="Arial Narrow"/>
                <a:sym typeface="Arial Narrow"/>
              </a:endParaRPr>
            </a:p>
          </p:txBody>
        </p:sp>
        <p:sp>
          <p:nvSpPr>
            <p:cNvPr id="488" name="Google Shape;488;p11"/>
            <p:cNvSpPr txBox="1"/>
            <p:nvPr/>
          </p:nvSpPr>
          <p:spPr>
            <a:xfrm>
              <a:off x="-114966" y="130546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grpSp>
      <p:grpSp>
        <p:nvGrpSpPr>
          <p:cNvPr id="489" name="Google Shape;489;p11"/>
          <p:cNvGrpSpPr/>
          <p:nvPr/>
        </p:nvGrpSpPr>
        <p:grpSpPr>
          <a:xfrm>
            <a:off x="949682" y="863250"/>
            <a:ext cx="1282616" cy="1594010"/>
            <a:chOff x="767312" y="601726"/>
            <a:chExt cx="1282616" cy="1594010"/>
          </a:xfrm>
        </p:grpSpPr>
        <p:sp>
          <p:nvSpPr>
            <p:cNvPr id="490" name="Google Shape;490;p11"/>
            <p:cNvSpPr/>
            <p:nvPr/>
          </p:nvSpPr>
          <p:spPr>
            <a:xfrm>
              <a:off x="1017793" y="1573062"/>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49%</a:t>
              </a:r>
              <a:endParaRPr sz="1600" b="1">
                <a:solidFill>
                  <a:schemeClr val="dk1"/>
                </a:solidFill>
                <a:latin typeface="Arial Narrow"/>
                <a:ea typeface="Arial Narrow"/>
                <a:cs typeface="Arial Narrow"/>
                <a:sym typeface="Arial Narrow"/>
              </a:endParaRPr>
            </a:p>
          </p:txBody>
        </p:sp>
        <p:sp>
          <p:nvSpPr>
            <p:cNvPr id="491" name="Google Shape;491;p11"/>
            <p:cNvSpPr txBox="1"/>
            <p:nvPr/>
          </p:nvSpPr>
          <p:spPr>
            <a:xfrm>
              <a:off x="820321" y="19187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84 Casos</a:t>
              </a:r>
              <a:endParaRPr sz="1200" b="1">
                <a:solidFill>
                  <a:schemeClr val="dk1"/>
                </a:solidFill>
                <a:latin typeface="Arial Narrow"/>
                <a:ea typeface="Arial Narrow"/>
                <a:cs typeface="Arial Narrow"/>
                <a:sym typeface="Arial Narrow"/>
              </a:endParaRPr>
            </a:p>
          </p:txBody>
        </p:sp>
        <p:pic>
          <p:nvPicPr>
            <p:cNvPr id="492" name="Google Shape;492;p11"/>
            <p:cNvPicPr preferRelativeResize="0"/>
            <p:nvPr/>
          </p:nvPicPr>
          <p:blipFill rotWithShape="1">
            <a:blip r:embed="rId5">
              <a:alphaModFix/>
            </a:blip>
            <a:srcRect l="30557" r="55507"/>
            <a:stretch/>
          </p:blipFill>
          <p:spPr>
            <a:xfrm>
              <a:off x="1052788" y="601726"/>
              <a:ext cx="662151" cy="850900"/>
            </a:xfrm>
            <a:prstGeom prst="rect">
              <a:avLst/>
            </a:prstGeom>
            <a:noFill/>
            <a:ln>
              <a:noFill/>
            </a:ln>
          </p:spPr>
        </p:pic>
        <p:sp>
          <p:nvSpPr>
            <p:cNvPr id="493" name="Google Shape;493;p11"/>
            <p:cNvSpPr txBox="1"/>
            <p:nvPr/>
          </p:nvSpPr>
          <p:spPr>
            <a:xfrm>
              <a:off x="767312" y="13141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grpSp>
      <p:grpSp>
        <p:nvGrpSpPr>
          <p:cNvPr id="494" name="Google Shape;494;p11"/>
          <p:cNvGrpSpPr/>
          <p:nvPr/>
        </p:nvGrpSpPr>
        <p:grpSpPr>
          <a:xfrm>
            <a:off x="1944266" y="757458"/>
            <a:ext cx="1414263" cy="1686506"/>
            <a:chOff x="1700534" y="536982"/>
            <a:chExt cx="1414263" cy="1686506"/>
          </a:xfrm>
        </p:grpSpPr>
        <p:sp>
          <p:nvSpPr>
            <p:cNvPr id="495" name="Google Shape;495;p11"/>
            <p:cNvSpPr/>
            <p:nvPr/>
          </p:nvSpPr>
          <p:spPr>
            <a:xfrm>
              <a:off x="2047806" y="1571104"/>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a:t>
              </a:r>
              <a:endParaRPr sz="1600" b="1">
                <a:solidFill>
                  <a:schemeClr val="dk1"/>
                </a:solidFill>
                <a:latin typeface="Arial Narrow"/>
                <a:ea typeface="Arial Narrow"/>
                <a:cs typeface="Arial Narrow"/>
                <a:sym typeface="Arial Narrow"/>
              </a:endParaRPr>
            </a:p>
          </p:txBody>
        </p:sp>
        <p:pic>
          <p:nvPicPr>
            <p:cNvPr id="496" name="Google Shape;496;p11"/>
            <p:cNvPicPr preferRelativeResize="0"/>
            <p:nvPr/>
          </p:nvPicPr>
          <p:blipFill rotWithShape="1">
            <a:blip r:embed="rId5">
              <a:alphaModFix/>
            </a:blip>
            <a:srcRect l="59204" r="26197"/>
            <a:stretch/>
          </p:blipFill>
          <p:spPr>
            <a:xfrm>
              <a:off x="2088282" y="536982"/>
              <a:ext cx="693683" cy="850900"/>
            </a:xfrm>
            <a:prstGeom prst="rect">
              <a:avLst/>
            </a:prstGeom>
            <a:noFill/>
            <a:ln>
              <a:noFill/>
            </a:ln>
          </p:spPr>
        </p:pic>
        <p:sp>
          <p:nvSpPr>
            <p:cNvPr id="497" name="Google Shape;497;p11"/>
            <p:cNvSpPr txBox="1"/>
            <p:nvPr/>
          </p:nvSpPr>
          <p:spPr>
            <a:xfrm>
              <a:off x="1700534" y="1311622"/>
              <a:ext cx="14142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Afrodescendiente</a:t>
              </a:r>
              <a:endParaRPr sz="1200" b="1" u="sng">
                <a:solidFill>
                  <a:schemeClr val="dk1"/>
                </a:solidFill>
                <a:latin typeface="Arial Narrow"/>
                <a:ea typeface="Arial Narrow"/>
                <a:cs typeface="Arial Narrow"/>
                <a:sym typeface="Arial Narrow"/>
              </a:endParaRPr>
            </a:p>
          </p:txBody>
        </p:sp>
        <p:sp>
          <p:nvSpPr>
            <p:cNvPr id="498" name="Google Shape;498;p11"/>
            <p:cNvSpPr txBox="1"/>
            <p:nvPr/>
          </p:nvSpPr>
          <p:spPr>
            <a:xfrm>
              <a:off x="1760919" y="194648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b="1">
                <a:solidFill>
                  <a:schemeClr val="dk1"/>
                </a:solidFill>
                <a:latin typeface="Arial Narrow"/>
                <a:ea typeface="Arial Narrow"/>
                <a:cs typeface="Arial Narrow"/>
                <a:sym typeface="Arial Narrow"/>
              </a:endParaRPr>
            </a:p>
          </p:txBody>
        </p:sp>
      </p:grpSp>
      <p:grpSp>
        <p:nvGrpSpPr>
          <p:cNvPr id="499" name="Google Shape;499;p11"/>
          <p:cNvGrpSpPr/>
          <p:nvPr/>
        </p:nvGrpSpPr>
        <p:grpSpPr>
          <a:xfrm>
            <a:off x="3168402" y="836172"/>
            <a:ext cx="1246394" cy="1621088"/>
            <a:chOff x="2858112" y="554428"/>
            <a:chExt cx="1246394" cy="1621088"/>
          </a:xfrm>
        </p:grpSpPr>
        <p:sp>
          <p:nvSpPr>
            <p:cNvPr id="500" name="Google Shape;500;p11"/>
            <p:cNvSpPr txBox="1"/>
            <p:nvPr/>
          </p:nvSpPr>
          <p:spPr>
            <a:xfrm>
              <a:off x="2858112" y="1315874"/>
              <a:ext cx="1229607" cy="2518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chemeClr val="dk1"/>
                </a:solidFill>
                <a:latin typeface="Arial Narrow"/>
                <a:ea typeface="Arial Narrow"/>
                <a:cs typeface="Arial Narrow"/>
                <a:sym typeface="Arial Narrow"/>
              </a:endParaRPr>
            </a:p>
          </p:txBody>
        </p:sp>
        <p:grpSp>
          <p:nvGrpSpPr>
            <p:cNvPr id="501" name="Google Shape;501;p11"/>
            <p:cNvGrpSpPr/>
            <p:nvPr/>
          </p:nvGrpSpPr>
          <p:grpSpPr>
            <a:xfrm>
              <a:off x="2874899" y="554428"/>
              <a:ext cx="1229607" cy="1621088"/>
              <a:chOff x="2850938" y="554428"/>
              <a:chExt cx="1229607" cy="1621088"/>
            </a:xfrm>
          </p:grpSpPr>
          <p:sp>
            <p:nvSpPr>
              <p:cNvPr id="502" name="Google Shape;502;p11"/>
              <p:cNvSpPr/>
              <p:nvPr/>
            </p:nvSpPr>
            <p:spPr>
              <a:xfrm>
                <a:off x="3071349" y="1566970"/>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503" name="Google Shape;503;p11"/>
              <p:cNvPicPr preferRelativeResize="0"/>
              <p:nvPr/>
            </p:nvPicPr>
            <p:blipFill rotWithShape="1">
              <a:blip r:embed="rId5">
                <a:alphaModFix/>
              </a:blip>
              <a:srcRect l="87297"/>
              <a:stretch/>
            </p:blipFill>
            <p:spPr>
              <a:xfrm>
                <a:off x="3155364" y="554428"/>
                <a:ext cx="603573" cy="850900"/>
              </a:xfrm>
              <a:prstGeom prst="rect">
                <a:avLst/>
              </a:prstGeom>
              <a:noFill/>
              <a:ln>
                <a:noFill/>
              </a:ln>
            </p:spPr>
          </p:pic>
          <p:sp>
            <p:nvSpPr>
              <p:cNvPr id="504" name="Google Shape;504;p11"/>
              <p:cNvSpPr txBox="1"/>
              <p:nvPr/>
            </p:nvSpPr>
            <p:spPr>
              <a:xfrm>
                <a:off x="2850938" y="18985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grpSp>
        <p:nvGrpSpPr>
          <p:cNvPr id="505" name="Google Shape;505;p11"/>
          <p:cNvGrpSpPr/>
          <p:nvPr/>
        </p:nvGrpSpPr>
        <p:grpSpPr>
          <a:xfrm>
            <a:off x="5622828" y="1573146"/>
            <a:ext cx="1610597" cy="855621"/>
            <a:chOff x="5622828" y="1311622"/>
            <a:chExt cx="1610597" cy="855621"/>
          </a:xfrm>
        </p:grpSpPr>
        <p:sp>
          <p:nvSpPr>
            <p:cNvPr id="506" name="Google Shape;506;p11"/>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507" name="Google Shape;507;p11"/>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508" name="Google Shape;508;p11"/>
            <p:cNvSpPr txBox="1"/>
            <p:nvPr/>
          </p:nvSpPr>
          <p:spPr>
            <a:xfrm>
              <a:off x="5837681" y="189024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509" name="Google Shape;509;p11"/>
          <p:cNvGrpSpPr/>
          <p:nvPr/>
        </p:nvGrpSpPr>
        <p:grpSpPr>
          <a:xfrm>
            <a:off x="4248522" y="945092"/>
            <a:ext cx="1610597" cy="1516901"/>
            <a:chOff x="4078085" y="683568"/>
            <a:chExt cx="1610597" cy="1516901"/>
          </a:xfrm>
        </p:grpSpPr>
        <p:pic>
          <p:nvPicPr>
            <p:cNvPr id="510" name="Google Shape;510;p11"/>
            <p:cNvPicPr preferRelativeResize="0"/>
            <p:nvPr/>
          </p:nvPicPr>
          <p:blipFill rotWithShape="1">
            <a:blip r:embed="rId6">
              <a:alphaModFix/>
            </a:blip>
            <a:srcRect r="48966"/>
            <a:stretch/>
          </p:blipFill>
          <p:spPr>
            <a:xfrm>
              <a:off x="4361548" y="683568"/>
              <a:ext cx="1039102" cy="763541"/>
            </a:xfrm>
            <a:prstGeom prst="rect">
              <a:avLst/>
            </a:prstGeom>
            <a:noFill/>
            <a:ln>
              <a:noFill/>
            </a:ln>
          </p:spPr>
        </p:pic>
        <p:sp>
          <p:nvSpPr>
            <p:cNvPr id="511" name="Google Shape;511;p11"/>
            <p:cNvSpPr/>
            <p:nvPr/>
          </p:nvSpPr>
          <p:spPr>
            <a:xfrm>
              <a:off x="4434758" y="1592873"/>
              <a:ext cx="893884" cy="36004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512" name="Google Shape;512;p11"/>
            <p:cNvSpPr txBox="1"/>
            <p:nvPr/>
          </p:nvSpPr>
          <p:spPr>
            <a:xfrm>
              <a:off x="4078085" y="1331640"/>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p:txBody>
        </p:sp>
        <p:sp>
          <p:nvSpPr>
            <p:cNvPr id="513" name="Google Shape;513;p11"/>
            <p:cNvSpPr txBox="1"/>
            <p:nvPr/>
          </p:nvSpPr>
          <p:spPr>
            <a:xfrm>
              <a:off x="4266295" y="192347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514" name="Google Shape;514;p11"/>
          <p:cNvSpPr/>
          <p:nvPr/>
        </p:nvSpPr>
        <p:spPr>
          <a:xfrm>
            <a:off x="1963" y="24813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15" name="Google Shape;515;p11"/>
          <p:cNvGrpSpPr/>
          <p:nvPr/>
        </p:nvGrpSpPr>
        <p:grpSpPr>
          <a:xfrm>
            <a:off x="276968" y="2594884"/>
            <a:ext cx="3446504" cy="276999"/>
            <a:chOff x="2448322" y="74775"/>
            <a:chExt cx="3446504" cy="276999"/>
          </a:xfrm>
        </p:grpSpPr>
        <p:sp>
          <p:nvSpPr>
            <p:cNvPr id="516" name="Google Shape;516;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17" name="Google Shape;517;p11"/>
            <p:cNvCxnSpPr>
              <a:stCxn id="51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18" name="Google Shape;518;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519" name="Google Shape;519;p11"/>
          <p:cNvSpPr/>
          <p:nvPr/>
        </p:nvSpPr>
        <p:spPr>
          <a:xfrm>
            <a:off x="50" y="7340677"/>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20" name="Google Shape;520;p11"/>
          <p:cNvGrpSpPr/>
          <p:nvPr/>
        </p:nvGrpSpPr>
        <p:grpSpPr>
          <a:xfrm>
            <a:off x="192088" y="7405566"/>
            <a:ext cx="3446504" cy="276999"/>
            <a:chOff x="2448322" y="33831"/>
            <a:chExt cx="3446504" cy="276999"/>
          </a:xfrm>
        </p:grpSpPr>
        <p:sp>
          <p:nvSpPr>
            <p:cNvPr id="521" name="Google Shape;521;p1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22" name="Google Shape;522;p11"/>
            <p:cNvCxnSpPr>
              <a:stCxn id="521"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523" name="Google Shape;523;p1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524" name="Google Shape;524;p11"/>
          <p:cNvSpPr txBox="1"/>
          <p:nvPr/>
        </p:nvSpPr>
        <p:spPr>
          <a:xfrm>
            <a:off x="102988" y="7723509"/>
            <a:ext cx="7097910"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comportamiento de la varicela  hasta semana epidemiológica 8 ha estado por encima del límite inferior calculado según los dos años anteriores, con tendencia estable. Se evidencia un número de casos  por encima de lo esperado según lo observado en 2021 y 2022. Los cursos de vida con mayor número de casos son el de infancia, adolescencia y el de juventud con más del 69% de los casos respectivamente. En promedio se notificaron 21 casos por semana epidemiológica. </a:t>
            </a:r>
            <a:endParaRPr sz="1400">
              <a:solidFill>
                <a:schemeClr val="dk1"/>
              </a:solidFill>
              <a:latin typeface="Arial Narrow"/>
              <a:ea typeface="Arial Narrow"/>
              <a:cs typeface="Arial Narrow"/>
              <a:sym typeface="Arial Narrow"/>
            </a:endParaRPr>
          </a:p>
        </p:txBody>
      </p:sp>
      <p:grpSp>
        <p:nvGrpSpPr>
          <p:cNvPr id="525" name="Google Shape;525;p11"/>
          <p:cNvGrpSpPr/>
          <p:nvPr/>
        </p:nvGrpSpPr>
        <p:grpSpPr>
          <a:xfrm>
            <a:off x="144066" y="517803"/>
            <a:ext cx="1642872" cy="453798"/>
            <a:chOff x="402094" y="486270"/>
            <a:chExt cx="2369636" cy="453798"/>
          </a:xfrm>
        </p:grpSpPr>
        <p:sp>
          <p:nvSpPr>
            <p:cNvPr id="526" name="Google Shape;526;p11"/>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11"/>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528" name="Google Shape;528;p11"/>
          <p:cNvGrpSpPr/>
          <p:nvPr/>
        </p:nvGrpSpPr>
        <p:grpSpPr>
          <a:xfrm>
            <a:off x="2223152" y="513131"/>
            <a:ext cx="1809346" cy="436842"/>
            <a:chOff x="3060727" y="484500"/>
            <a:chExt cx="2369636" cy="436842"/>
          </a:xfrm>
        </p:grpSpPr>
        <p:sp>
          <p:nvSpPr>
            <p:cNvPr id="529" name="Google Shape;529;p1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11"/>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531" name="Google Shape;531;p11"/>
          <p:cNvGrpSpPr/>
          <p:nvPr/>
        </p:nvGrpSpPr>
        <p:grpSpPr>
          <a:xfrm>
            <a:off x="4573030" y="537991"/>
            <a:ext cx="2771836" cy="436842"/>
            <a:chOff x="2849287" y="484500"/>
            <a:chExt cx="2777877" cy="436842"/>
          </a:xfrm>
        </p:grpSpPr>
        <p:sp>
          <p:nvSpPr>
            <p:cNvPr id="532" name="Google Shape;532;p1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11"/>
            <p:cNvSpPr txBox="1"/>
            <p:nvPr/>
          </p:nvSpPr>
          <p:spPr>
            <a:xfrm>
              <a:off x="2849287" y="484500"/>
              <a:ext cx="277787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Población especiales</a:t>
              </a:r>
              <a:endParaRPr sz="1600" b="1">
                <a:solidFill>
                  <a:schemeClr val="dk1"/>
                </a:solidFill>
                <a:latin typeface="Arial Narrow"/>
                <a:ea typeface="Arial Narrow"/>
                <a:cs typeface="Arial Narrow"/>
                <a:sym typeface="Arial Narrow"/>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2"/>
          <p:cNvPicPr preferRelativeResize="0"/>
          <p:nvPr/>
        </p:nvPicPr>
        <p:blipFill rotWithShape="1">
          <a:blip r:embed="rId3">
            <a:alphaModFix/>
          </a:blip>
          <a:srcRect/>
          <a:stretch/>
        </p:blipFill>
        <p:spPr>
          <a:xfrm>
            <a:off x="0" y="0"/>
            <a:ext cx="2214045" cy="2824179"/>
          </a:xfrm>
          <a:prstGeom prst="rect">
            <a:avLst/>
          </a:prstGeom>
          <a:noFill/>
          <a:ln>
            <a:noFill/>
          </a:ln>
        </p:spPr>
      </p:pic>
      <p:pic>
        <p:nvPicPr>
          <p:cNvPr id="539" name="Google Shape;539;p12"/>
          <p:cNvPicPr preferRelativeResize="0"/>
          <p:nvPr/>
        </p:nvPicPr>
        <p:blipFill rotWithShape="1">
          <a:blip r:embed="rId4">
            <a:alphaModFix/>
          </a:blip>
          <a:srcRect t="51432" b="10826"/>
          <a:stretch/>
        </p:blipFill>
        <p:spPr>
          <a:xfrm>
            <a:off x="0" y="2824179"/>
            <a:ext cx="2232223" cy="2072433"/>
          </a:xfrm>
          <a:prstGeom prst="rect">
            <a:avLst/>
          </a:prstGeom>
          <a:noFill/>
          <a:ln>
            <a:noFill/>
          </a:ln>
        </p:spPr>
      </p:pic>
      <p:sp>
        <p:nvSpPr>
          <p:cNvPr id="540" name="Google Shape;540;p12"/>
          <p:cNvSpPr txBox="1"/>
          <p:nvPr/>
        </p:nvSpPr>
        <p:spPr>
          <a:xfrm>
            <a:off x="0" y="623805"/>
            <a:ext cx="224097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sp>
        <p:nvSpPr>
          <p:cNvPr id="541" name="Google Shape;541;p12"/>
          <p:cNvSpPr/>
          <p:nvPr/>
        </p:nvSpPr>
        <p:spPr>
          <a:xfrm>
            <a:off x="2274078" y="1816532"/>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Meningitis por Meningococo. Medellín, a Período epidemiológico 2 de 2023. </a:t>
            </a:r>
            <a:endParaRPr sz="1100">
              <a:solidFill>
                <a:schemeClr val="dk1"/>
              </a:solidFill>
              <a:latin typeface="Arial Narrow"/>
              <a:ea typeface="Arial Narrow"/>
              <a:cs typeface="Arial Narrow"/>
              <a:sym typeface="Arial Narrow"/>
            </a:endParaRPr>
          </a:p>
        </p:txBody>
      </p:sp>
      <p:grpSp>
        <p:nvGrpSpPr>
          <p:cNvPr id="542" name="Google Shape;542;p12"/>
          <p:cNvGrpSpPr/>
          <p:nvPr/>
        </p:nvGrpSpPr>
        <p:grpSpPr>
          <a:xfrm>
            <a:off x="179214" y="4067944"/>
            <a:ext cx="1892650" cy="488476"/>
            <a:chOff x="2397524" y="3379972"/>
            <a:chExt cx="4508500" cy="904875"/>
          </a:xfrm>
        </p:grpSpPr>
        <p:pic>
          <p:nvPicPr>
            <p:cNvPr id="543" name="Google Shape;543;p1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544" name="Google Shape;544;p1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4</a:t>
              </a:r>
              <a:endParaRPr/>
            </a:p>
          </p:txBody>
        </p:sp>
      </p:grpSp>
      <p:grpSp>
        <p:nvGrpSpPr>
          <p:cNvPr id="545" name="Google Shape;545;p12"/>
          <p:cNvGrpSpPr/>
          <p:nvPr/>
        </p:nvGrpSpPr>
        <p:grpSpPr>
          <a:xfrm>
            <a:off x="2448322" y="74775"/>
            <a:ext cx="3446504" cy="276999"/>
            <a:chOff x="2448322" y="74775"/>
            <a:chExt cx="3446504" cy="276999"/>
          </a:xfrm>
        </p:grpSpPr>
        <p:sp>
          <p:nvSpPr>
            <p:cNvPr id="546" name="Google Shape;546;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47" name="Google Shape;547;p12"/>
            <p:cNvCxnSpPr>
              <a:stCxn id="54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48" name="Google Shape;548;p1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549" name="Google Shape;549;p12"/>
          <p:cNvSpPr/>
          <p:nvPr/>
        </p:nvSpPr>
        <p:spPr>
          <a:xfrm>
            <a:off x="0" y="5035466"/>
            <a:ext cx="7200900" cy="376880"/>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0" name="Google Shape;550;p12"/>
          <p:cNvGrpSpPr/>
          <p:nvPr/>
        </p:nvGrpSpPr>
        <p:grpSpPr>
          <a:xfrm>
            <a:off x="102925" y="5079459"/>
            <a:ext cx="3526243" cy="276999"/>
            <a:chOff x="2448322" y="74775"/>
            <a:chExt cx="3526243" cy="276999"/>
          </a:xfrm>
        </p:grpSpPr>
        <p:sp>
          <p:nvSpPr>
            <p:cNvPr id="551" name="Google Shape;551;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52" name="Google Shape;552;p12"/>
            <p:cNvCxnSpPr>
              <a:stCxn id="55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53" name="Google Shape;553;p12"/>
            <p:cNvSpPr txBox="1"/>
            <p:nvPr/>
          </p:nvSpPr>
          <p:spPr>
            <a:xfrm>
              <a:off x="3382277"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554" name="Google Shape;554;p12"/>
          <p:cNvSpPr txBox="1"/>
          <p:nvPr/>
        </p:nvSpPr>
        <p:spPr>
          <a:xfrm>
            <a:off x="699785" y="5517176"/>
            <a:ext cx="18820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meningitis bacterianas  en población general</a:t>
            </a:r>
            <a:endParaRPr/>
          </a:p>
        </p:txBody>
      </p:sp>
      <p:cxnSp>
        <p:nvCxnSpPr>
          <p:cNvPr id="555" name="Google Shape;555;p12"/>
          <p:cNvCxnSpPr/>
          <p:nvPr/>
        </p:nvCxnSpPr>
        <p:spPr>
          <a:xfrm>
            <a:off x="2273172" y="6469249"/>
            <a:ext cx="2222505" cy="0"/>
          </a:xfrm>
          <a:prstGeom prst="straightConnector1">
            <a:avLst/>
          </a:prstGeom>
          <a:noFill/>
          <a:ln w="9525" cap="flat" cmpd="sng">
            <a:solidFill>
              <a:srgbClr val="002060"/>
            </a:solidFill>
            <a:prstDash val="solid"/>
            <a:round/>
            <a:headEnd type="none" w="sm" len="sm"/>
            <a:tailEnd type="oval" w="med" len="med"/>
          </a:ln>
        </p:spPr>
      </p:cxnSp>
      <p:cxnSp>
        <p:nvCxnSpPr>
          <p:cNvPr id="556" name="Google Shape;556;p12"/>
          <p:cNvCxnSpPr/>
          <p:nvPr/>
        </p:nvCxnSpPr>
        <p:spPr>
          <a:xfrm rot="10800000">
            <a:off x="384499" y="6469249"/>
            <a:ext cx="2259337" cy="0"/>
          </a:xfrm>
          <a:prstGeom prst="straightConnector1">
            <a:avLst/>
          </a:prstGeom>
          <a:noFill/>
          <a:ln w="9525" cap="flat" cmpd="sng">
            <a:solidFill>
              <a:srgbClr val="002060"/>
            </a:solidFill>
            <a:prstDash val="solid"/>
            <a:round/>
            <a:headEnd type="none" w="sm" len="sm"/>
            <a:tailEnd type="oval" w="med" len="med"/>
          </a:ln>
        </p:spPr>
      </p:cxnSp>
      <p:sp>
        <p:nvSpPr>
          <p:cNvPr id="557" name="Google Shape;557;p12"/>
          <p:cNvSpPr txBox="1"/>
          <p:nvPr/>
        </p:nvSpPr>
        <p:spPr>
          <a:xfrm>
            <a:off x="1154132" y="5990611"/>
            <a:ext cx="100897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0,15* 100 mil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4 casos</a:t>
            </a:r>
            <a:endParaRPr sz="1200" b="1">
              <a:solidFill>
                <a:schemeClr val="dk1"/>
              </a:solidFill>
              <a:latin typeface="Arial Narrow"/>
              <a:ea typeface="Arial Narrow"/>
              <a:cs typeface="Arial Narrow"/>
              <a:sym typeface="Arial Narrow"/>
            </a:endParaRPr>
          </a:p>
        </p:txBody>
      </p:sp>
      <p:sp>
        <p:nvSpPr>
          <p:cNvPr id="558" name="Google Shape;558;p12"/>
          <p:cNvSpPr txBox="1"/>
          <p:nvPr/>
        </p:nvSpPr>
        <p:spPr>
          <a:xfrm>
            <a:off x="1268421" y="6591704"/>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Brotes con investigación de campo</a:t>
            </a:r>
            <a:endParaRPr/>
          </a:p>
        </p:txBody>
      </p:sp>
      <p:sp>
        <p:nvSpPr>
          <p:cNvPr id="559" name="Google Shape;559;p12"/>
          <p:cNvSpPr txBox="1"/>
          <p:nvPr/>
        </p:nvSpPr>
        <p:spPr>
          <a:xfrm>
            <a:off x="1568989" y="6853314"/>
            <a:ext cx="206017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 Brotes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(sin brotes hasta este período)</a:t>
            </a:r>
            <a:endParaRPr sz="1200" b="1">
              <a:solidFill>
                <a:schemeClr val="dk1"/>
              </a:solidFill>
              <a:latin typeface="Arial Narrow"/>
              <a:ea typeface="Arial Narrow"/>
              <a:cs typeface="Arial Narrow"/>
              <a:sym typeface="Arial Narrow"/>
            </a:endParaRPr>
          </a:p>
        </p:txBody>
      </p:sp>
      <p:sp>
        <p:nvSpPr>
          <p:cNvPr id="560" name="Google Shape;560;p12"/>
          <p:cNvSpPr txBox="1"/>
          <p:nvPr/>
        </p:nvSpPr>
        <p:spPr>
          <a:xfrm>
            <a:off x="2512014" y="5517176"/>
            <a:ext cx="20824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Proporción de incidencia de meningitis bacterianas  en menores de 5 años</a:t>
            </a:r>
            <a:endParaRPr sz="1000" b="1">
              <a:solidFill>
                <a:schemeClr val="dk1"/>
              </a:solidFill>
              <a:latin typeface="Arial Narrow"/>
              <a:ea typeface="Arial Narrow"/>
              <a:cs typeface="Arial Narrow"/>
              <a:sym typeface="Arial Narrow"/>
            </a:endParaRPr>
          </a:p>
        </p:txBody>
      </p:sp>
      <p:sp>
        <p:nvSpPr>
          <p:cNvPr id="561" name="Google Shape;561;p12"/>
          <p:cNvSpPr txBox="1"/>
          <p:nvPr/>
        </p:nvSpPr>
        <p:spPr>
          <a:xfrm>
            <a:off x="266001" y="2843808"/>
            <a:ext cx="167706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  Caso -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562" name="Google Shape;562;p1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Pág..12 </a:t>
            </a:r>
            <a:endParaRPr sz="1050" b="1">
              <a:solidFill>
                <a:schemeClr val="dk1"/>
              </a:solidFill>
              <a:latin typeface="Arial Narrow"/>
              <a:ea typeface="Arial Narrow"/>
              <a:cs typeface="Arial Narrow"/>
              <a:sym typeface="Arial Narrow"/>
            </a:endParaRPr>
          </a:p>
        </p:txBody>
      </p:sp>
      <p:sp>
        <p:nvSpPr>
          <p:cNvPr id="563" name="Google Shape;563;p12"/>
          <p:cNvSpPr txBox="1">
            <a:spLocks noGrp="1"/>
          </p:cNvSpPr>
          <p:nvPr>
            <p:ph type="ctrTitle"/>
          </p:nvPr>
        </p:nvSpPr>
        <p:spPr>
          <a:xfrm>
            <a:off x="85115" y="105553"/>
            <a:ext cx="2075175"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Meningitis</a:t>
            </a:r>
            <a:endParaRPr sz="2400" b="1">
              <a:solidFill>
                <a:srgbClr val="C00000"/>
              </a:solidFill>
              <a:latin typeface="Arial Narrow"/>
              <a:ea typeface="Arial Narrow"/>
              <a:cs typeface="Arial Narrow"/>
              <a:sym typeface="Arial Narrow"/>
            </a:endParaRPr>
          </a:p>
        </p:txBody>
      </p:sp>
      <p:sp>
        <p:nvSpPr>
          <p:cNvPr id="564" name="Google Shape;564;p12"/>
          <p:cNvSpPr txBox="1"/>
          <p:nvPr/>
        </p:nvSpPr>
        <p:spPr>
          <a:xfrm>
            <a:off x="3205106" y="5976806"/>
            <a:ext cx="7697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 100 mil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sp>
        <p:nvSpPr>
          <p:cNvPr id="565" name="Google Shape;565;p12"/>
          <p:cNvSpPr/>
          <p:nvPr/>
        </p:nvSpPr>
        <p:spPr>
          <a:xfrm>
            <a:off x="2240972" y="2387050"/>
            <a:ext cx="4959928"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66" name="Google Shape;566;p12"/>
          <p:cNvGrpSpPr/>
          <p:nvPr/>
        </p:nvGrpSpPr>
        <p:grpSpPr>
          <a:xfrm>
            <a:off x="2518376" y="2490476"/>
            <a:ext cx="3446504" cy="276999"/>
            <a:chOff x="2448322" y="74775"/>
            <a:chExt cx="3446504" cy="276999"/>
          </a:xfrm>
        </p:grpSpPr>
        <p:sp>
          <p:nvSpPr>
            <p:cNvPr id="567" name="Google Shape;567;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68" name="Google Shape;568;p12"/>
            <p:cNvCxnSpPr>
              <a:stCxn id="56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69" name="Google Shape;569;p1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grpSp>
        <p:nvGrpSpPr>
          <p:cNvPr id="570" name="Google Shape;570;p12"/>
          <p:cNvGrpSpPr/>
          <p:nvPr/>
        </p:nvGrpSpPr>
        <p:grpSpPr>
          <a:xfrm>
            <a:off x="2566197" y="4103409"/>
            <a:ext cx="1229607" cy="650645"/>
            <a:chOff x="-14122" y="7072716"/>
            <a:chExt cx="1229607" cy="650645"/>
          </a:xfrm>
        </p:grpSpPr>
        <p:sp>
          <p:nvSpPr>
            <p:cNvPr id="571" name="Google Shape;571;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sp>
          <p:nvSpPr>
            <p:cNvPr id="572" name="Google Shape;572;p12"/>
            <p:cNvSpPr/>
            <p:nvPr/>
          </p:nvSpPr>
          <p:spPr>
            <a:xfrm>
              <a:off x="82073" y="7363321"/>
              <a:ext cx="867541"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 casos</a:t>
              </a:r>
              <a:endParaRPr sz="1400" b="1">
                <a:solidFill>
                  <a:schemeClr val="dk1"/>
                </a:solidFill>
                <a:latin typeface="Arial Narrow"/>
                <a:ea typeface="Arial Narrow"/>
                <a:cs typeface="Arial Narrow"/>
                <a:sym typeface="Arial Narrow"/>
              </a:endParaRPr>
            </a:p>
          </p:txBody>
        </p:sp>
      </p:grpSp>
      <p:pic>
        <p:nvPicPr>
          <p:cNvPr id="573" name="Google Shape;573;p12"/>
          <p:cNvPicPr preferRelativeResize="0"/>
          <p:nvPr/>
        </p:nvPicPr>
        <p:blipFill rotWithShape="1">
          <a:blip r:embed="rId6">
            <a:alphaModFix/>
          </a:blip>
          <a:srcRect r="83073"/>
          <a:stretch/>
        </p:blipFill>
        <p:spPr>
          <a:xfrm>
            <a:off x="2772737" y="3342424"/>
            <a:ext cx="804283" cy="850900"/>
          </a:xfrm>
          <a:prstGeom prst="rect">
            <a:avLst/>
          </a:prstGeom>
          <a:noFill/>
          <a:ln>
            <a:noFill/>
          </a:ln>
        </p:spPr>
      </p:pic>
      <p:pic>
        <p:nvPicPr>
          <p:cNvPr id="574" name="Google Shape;574;p12"/>
          <p:cNvPicPr preferRelativeResize="0"/>
          <p:nvPr/>
        </p:nvPicPr>
        <p:blipFill rotWithShape="1">
          <a:blip r:embed="rId6">
            <a:alphaModFix/>
          </a:blip>
          <a:srcRect l="28990" t="-1382" r="53580" b="1382"/>
          <a:stretch/>
        </p:blipFill>
        <p:spPr>
          <a:xfrm>
            <a:off x="3831795" y="3331261"/>
            <a:ext cx="828105" cy="850900"/>
          </a:xfrm>
          <a:prstGeom prst="rect">
            <a:avLst/>
          </a:prstGeom>
          <a:noFill/>
          <a:ln>
            <a:noFill/>
          </a:ln>
        </p:spPr>
      </p:pic>
      <p:grpSp>
        <p:nvGrpSpPr>
          <p:cNvPr id="575" name="Google Shape;575;p12"/>
          <p:cNvGrpSpPr/>
          <p:nvPr/>
        </p:nvGrpSpPr>
        <p:grpSpPr>
          <a:xfrm>
            <a:off x="3646317" y="4103409"/>
            <a:ext cx="1229607" cy="650645"/>
            <a:chOff x="-14122" y="7072716"/>
            <a:chExt cx="1229607" cy="650645"/>
          </a:xfrm>
        </p:grpSpPr>
        <p:sp>
          <p:nvSpPr>
            <p:cNvPr id="576" name="Google Shape;576;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sp>
          <p:nvSpPr>
            <p:cNvPr id="577" name="Google Shape;577;p12"/>
            <p:cNvSpPr/>
            <p:nvPr/>
          </p:nvSpPr>
          <p:spPr>
            <a:xfrm>
              <a:off x="156035" y="7363321"/>
              <a:ext cx="89587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grpSp>
      <p:pic>
        <p:nvPicPr>
          <p:cNvPr id="578" name="Google Shape;578;p12"/>
          <p:cNvPicPr preferRelativeResize="0"/>
          <p:nvPr/>
        </p:nvPicPr>
        <p:blipFill rotWithShape="1">
          <a:blip r:embed="rId7">
            <a:alphaModFix/>
          </a:blip>
          <a:srcRect l="13773" r="11756"/>
          <a:stretch/>
        </p:blipFill>
        <p:spPr>
          <a:xfrm>
            <a:off x="5993195" y="3447360"/>
            <a:ext cx="762489" cy="737854"/>
          </a:xfrm>
          <a:prstGeom prst="rect">
            <a:avLst/>
          </a:prstGeom>
          <a:noFill/>
          <a:ln>
            <a:noFill/>
          </a:ln>
        </p:spPr>
      </p:pic>
      <p:pic>
        <p:nvPicPr>
          <p:cNvPr id="579" name="Google Shape;579;p12" descr="https://www.comb.cat/Upload/Imatges/2979.JPG"/>
          <p:cNvPicPr preferRelativeResize="0"/>
          <p:nvPr/>
        </p:nvPicPr>
        <p:blipFill rotWithShape="1">
          <a:blip r:embed="rId8">
            <a:alphaModFix/>
          </a:blip>
          <a:srcRect l="20417" t="9029" r="28520" b="12182"/>
          <a:stretch/>
        </p:blipFill>
        <p:spPr>
          <a:xfrm>
            <a:off x="4948070" y="3356567"/>
            <a:ext cx="831338" cy="808094"/>
          </a:xfrm>
          <a:prstGeom prst="rect">
            <a:avLst/>
          </a:prstGeom>
          <a:noFill/>
          <a:ln>
            <a:noFill/>
          </a:ln>
        </p:spPr>
      </p:pic>
      <p:grpSp>
        <p:nvGrpSpPr>
          <p:cNvPr id="580" name="Google Shape;580;p12"/>
          <p:cNvGrpSpPr/>
          <p:nvPr/>
        </p:nvGrpSpPr>
        <p:grpSpPr>
          <a:xfrm>
            <a:off x="4765855" y="4074086"/>
            <a:ext cx="1229607" cy="664293"/>
            <a:chOff x="-14122" y="7072716"/>
            <a:chExt cx="1229607" cy="664293"/>
          </a:xfrm>
        </p:grpSpPr>
        <p:sp>
          <p:nvSpPr>
            <p:cNvPr id="581" name="Google Shape;581;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&lt; 5 años</a:t>
              </a:r>
              <a:endParaRPr sz="1200" b="1" u="sng">
                <a:solidFill>
                  <a:schemeClr val="dk1"/>
                </a:solidFill>
                <a:latin typeface="Arial Narrow"/>
                <a:ea typeface="Arial Narrow"/>
                <a:cs typeface="Arial Narrow"/>
                <a:sym typeface="Arial Narrow"/>
              </a:endParaRPr>
            </a:p>
          </p:txBody>
        </p:sp>
        <p:sp>
          <p:nvSpPr>
            <p:cNvPr id="582" name="Google Shape;582;p12"/>
            <p:cNvSpPr/>
            <p:nvPr/>
          </p:nvSpPr>
          <p:spPr>
            <a:xfrm>
              <a:off x="195897" y="7376969"/>
              <a:ext cx="905303"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a:t>
              </a:r>
              <a:endParaRPr sz="1400" b="1">
                <a:solidFill>
                  <a:schemeClr val="dk1"/>
                </a:solidFill>
                <a:latin typeface="Arial Narrow"/>
                <a:ea typeface="Arial Narrow"/>
                <a:cs typeface="Arial Narrow"/>
                <a:sym typeface="Arial Narrow"/>
              </a:endParaRPr>
            </a:p>
          </p:txBody>
        </p:sp>
      </p:grpSp>
      <p:grpSp>
        <p:nvGrpSpPr>
          <p:cNvPr id="583" name="Google Shape;583;p12"/>
          <p:cNvGrpSpPr/>
          <p:nvPr/>
        </p:nvGrpSpPr>
        <p:grpSpPr>
          <a:xfrm>
            <a:off x="5823459" y="4064492"/>
            <a:ext cx="1229607" cy="664293"/>
            <a:chOff x="-14122" y="7072716"/>
            <a:chExt cx="1229607" cy="664293"/>
          </a:xfrm>
        </p:grpSpPr>
        <p:sp>
          <p:nvSpPr>
            <p:cNvPr id="584" name="Google Shape;584;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&gt; 65 años</a:t>
              </a:r>
              <a:endParaRPr sz="1200" b="1" u="sng">
                <a:solidFill>
                  <a:schemeClr val="dk1"/>
                </a:solidFill>
                <a:latin typeface="Arial Narrow"/>
                <a:ea typeface="Arial Narrow"/>
                <a:cs typeface="Arial Narrow"/>
                <a:sym typeface="Arial Narrow"/>
              </a:endParaRPr>
            </a:p>
          </p:txBody>
        </p:sp>
        <p:sp>
          <p:nvSpPr>
            <p:cNvPr id="585" name="Google Shape;585;p12"/>
            <p:cNvSpPr/>
            <p:nvPr/>
          </p:nvSpPr>
          <p:spPr>
            <a:xfrm>
              <a:off x="209546" y="7376969"/>
              <a:ext cx="82971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 casos</a:t>
              </a:r>
              <a:endParaRPr sz="1400" b="1">
                <a:solidFill>
                  <a:schemeClr val="dk1"/>
                </a:solidFill>
                <a:latin typeface="Arial Narrow"/>
                <a:ea typeface="Arial Narrow"/>
                <a:cs typeface="Arial Narrow"/>
                <a:sym typeface="Arial Narrow"/>
              </a:endParaRPr>
            </a:p>
          </p:txBody>
        </p:sp>
      </p:grpSp>
      <p:sp>
        <p:nvSpPr>
          <p:cNvPr id="586" name="Google Shape;586;p12"/>
          <p:cNvSpPr/>
          <p:nvPr/>
        </p:nvSpPr>
        <p:spPr>
          <a:xfrm>
            <a:off x="-4561" y="7461173"/>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87" name="Google Shape;587;p12"/>
          <p:cNvGrpSpPr/>
          <p:nvPr/>
        </p:nvGrpSpPr>
        <p:grpSpPr>
          <a:xfrm>
            <a:off x="192088" y="7514089"/>
            <a:ext cx="3446504" cy="276999"/>
            <a:chOff x="2448322" y="33831"/>
            <a:chExt cx="3446504" cy="276999"/>
          </a:xfrm>
        </p:grpSpPr>
        <p:sp>
          <p:nvSpPr>
            <p:cNvPr id="588" name="Google Shape;588;p12"/>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89" name="Google Shape;589;p12"/>
            <p:cNvCxnSpPr>
              <a:stCxn id="588"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590" name="Google Shape;590;p12"/>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591" name="Google Shape;591;p12"/>
          <p:cNvSpPr txBox="1"/>
          <p:nvPr/>
        </p:nvSpPr>
        <p:spPr>
          <a:xfrm>
            <a:off x="-4949" y="8100392"/>
            <a:ext cx="7180824"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Con relación a las Meningitis bacterianas notificadas uno de los casos se asoció a otros agentes bacterianos. Se notificó una muerte por Meningococo, unidad de análisis pendiente para confirmar o descartar que la mortalidad sea atribuible a la Meningitis.</a:t>
            </a:r>
            <a:endParaRPr sz="1000">
              <a:solidFill>
                <a:schemeClr val="dk1"/>
              </a:solidFill>
              <a:latin typeface="Arial Narrow"/>
              <a:ea typeface="Arial Narrow"/>
              <a:cs typeface="Arial Narrow"/>
              <a:sym typeface="Arial Narrow"/>
            </a:endParaRPr>
          </a:p>
        </p:txBody>
      </p:sp>
      <p:sp>
        <p:nvSpPr>
          <p:cNvPr id="592" name="Google Shape;592;p12"/>
          <p:cNvSpPr txBox="1"/>
          <p:nvPr/>
        </p:nvSpPr>
        <p:spPr>
          <a:xfrm>
            <a:off x="0" y="4535034"/>
            <a:ext cx="221404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Confirmados. Comportamiento similar </a:t>
            </a:r>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al mismo  período del año anterior</a:t>
            </a:r>
            <a:endParaRPr sz="1000" b="1">
              <a:solidFill>
                <a:schemeClr val="dk1"/>
              </a:solidFill>
              <a:latin typeface="Arial Narrow"/>
              <a:ea typeface="Arial Narrow"/>
              <a:cs typeface="Arial Narrow"/>
              <a:sym typeface="Arial Narrow"/>
            </a:endParaRPr>
          </a:p>
        </p:txBody>
      </p:sp>
      <p:grpSp>
        <p:nvGrpSpPr>
          <p:cNvPr id="593" name="Google Shape;593;p12"/>
          <p:cNvGrpSpPr/>
          <p:nvPr/>
        </p:nvGrpSpPr>
        <p:grpSpPr>
          <a:xfrm>
            <a:off x="2674054" y="2923234"/>
            <a:ext cx="1642872" cy="453798"/>
            <a:chOff x="402094" y="486270"/>
            <a:chExt cx="2369636" cy="453798"/>
          </a:xfrm>
        </p:grpSpPr>
        <p:sp>
          <p:nvSpPr>
            <p:cNvPr id="594" name="Google Shape;594;p12"/>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12"/>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596" name="Google Shape;596;p12"/>
          <p:cNvGrpSpPr/>
          <p:nvPr/>
        </p:nvGrpSpPr>
        <p:grpSpPr>
          <a:xfrm>
            <a:off x="4887448" y="2918562"/>
            <a:ext cx="1809346" cy="436842"/>
            <a:chOff x="3060727" y="484500"/>
            <a:chExt cx="2369636" cy="436842"/>
          </a:xfrm>
        </p:grpSpPr>
        <p:sp>
          <p:nvSpPr>
            <p:cNvPr id="597" name="Google Shape;597;p1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12"/>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Edad</a:t>
              </a:r>
              <a:endParaRPr sz="1600" b="1">
                <a:solidFill>
                  <a:schemeClr val="dk1"/>
                </a:solidFill>
                <a:latin typeface="Arial Narrow"/>
                <a:ea typeface="Arial Narrow"/>
                <a:cs typeface="Arial Narrow"/>
                <a:sym typeface="Arial Narrow"/>
              </a:endParaRPr>
            </a:p>
          </p:txBody>
        </p:sp>
      </p:grpSp>
      <p:pic>
        <p:nvPicPr>
          <p:cNvPr id="599" name="Google Shape;599;p12"/>
          <p:cNvPicPr preferRelativeResize="0"/>
          <p:nvPr/>
        </p:nvPicPr>
        <p:blipFill rotWithShape="1">
          <a:blip r:embed="rId9">
            <a:alphaModFix/>
          </a:blip>
          <a:srcRect/>
          <a:stretch/>
        </p:blipFill>
        <p:spPr>
          <a:xfrm>
            <a:off x="2240973" y="432410"/>
            <a:ext cx="4934902" cy="14527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13"/>
          <p:cNvPicPr preferRelativeResize="0"/>
          <p:nvPr/>
        </p:nvPicPr>
        <p:blipFill rotWithShape="1">
          <a:blip r:embed="rId3">
            <a:alphaModFix/>
          </a:blip>
          <a:srcRect/>
          <a:stretch/>
        </p:blipFill>
        <p:spPr>
          <a:xfrm>
            <a:off x="3593226" y="3128211"/>
            <a:ext cx="1735416" cy="2235877"/>
          </a:xfrm>
          <a:prstGeom prst="rect">
            <a:avLst/>
          </a:prstGeom>
          <a:noFill/>
          <a:ln>
            <a:noFill/>
          </a:ln>
        </p:spPr>
      </p:pic>
      <p:pic>
        <p:nvPicPr>
          <p:cNvPr id="606" name="Google Shape;606;p13"/>
          <p:cNvPicPr preferRelativeResize="0"/>
          <p:nvPr/>
        </p:nvPicPr>
        <p:blipFill rotWithShape="1">
          <a:blip r:embed="rId4">
            <a:alphaModFix/>
          </a:blip>
          <a:srcRect/>
          <a:stretch/>
        </p:blipFill>
        <p:spPr>
          <a:xfrm>
            <a:off x="3592815" y="516134"/>
            <a:ext cx="1735827" cy="2373282"/>
          </a:xfrm>
          <a:prstGeom prst="rect">
            <a:avLst/>
          </a:prstGeom>
          <a:noFill/>
          <a:ln>
            <a:noFill/>
          </a:ln>
        </p:spPr>
      </p:pic>
      <p:sp>
        <p:nvSpPr>
          <p:cNvPr id="607" name="Google Shape;607;p13"/>
          <p:cNvSpPr/>
          <p:nvPr/>
        </p:nvSpPr>
        <p:spPr>
          <a:xfrm>
            <a:off x="-2"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8" name="Google Shape;608;p1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Pág..13 </a:t>
            </a:r>
            <a:endParaRPr sz="1050" b="1">
              <a:solidFill>
                <a:schemeClr val="dk1"/>
              </a:solidFill>
              <a:latin typeface="Arial Narrow"/>
              <a:ea typeface="Arial Narrow"/>
              <a:cs typeface="Arial Narrow"/>
              <a:sym typeface="Arial Narrow"/>
            </a:endParaRPr>
          </a:p>
        </p:txBody>
      </p:sp>
      <p:grpSp>
        <p:nvGrpSpPr>
          <p:cNvPr id="609" name="Google Shape;609;p13"/>
          <p:cNvGrpSpPr/>
          <p:nvPr/>
        </p:nvGrpSpPr>
        <p:grpSpPr>
          <a:xfrm>
            <a:off x="126430" y="59386"/>
            <a:ext cx="4338116" cy="276999"/>
            <a:chOff x="2448322" y="74775"/>
            <a:chExt cx="4338116" cy="276999"/>
          </a:xfrm>
        </p:grpSpPr>
        <p:sp>
          <p:nvSpPr>
            <p:cNvPr id="610" name="Google Shape;610;p1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11" name="Google Shape;611;p13"/>
            <p:cNvCxnSpPr>
              <a:stCxn id="61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12" name="Google Shape;612;p13"/>
            <p:cNvSpPr txBox="1"/>
            <p:nvPr/>
          </p:nvSpPr>
          <p:spPr>
            <a:xfrm>
              <a:off x="3302538" y="74775"/>
              <a:ext cx="34839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Otros eventos inmunoprevenibles de baja frecuencia</a:t>
              </a:r>
              <a:endParaRPr sz="1200" b="1">
                <a:solidFill>
                  <a:schemeClr val="dk1"/>
                </a:solidFill>
                <a:latin typeface="Arial Narrow"/>
                <a:ea typeface="Arial Narrow"/>
                <a:cs typeface="Arial Narrow"/>
                <a:sym typeface="Arial Narrow"/>
              </a:endParaRPr>
            </a:p>
          </p:txBody>
        </p:sp>
      </p:grpSp>
      <p:pic>
        <p:nvPicPr>
          <p:cNvPr id="613" name="Google Shape;613;p13"/>
          <p:cNvPicPr preferRelativeResize="0"/>
          <p:nvPr/>
        </p:nvPicPr>
        <p:blipFill rotWithShape="1">
          <a:blip r:embed="rId5">
            <a:alphaModFix/>
          </a:blip>
          <a:srcRect/>
          <a:stretch/>
        </p:blipFill>
        <p:spPr>
          <a:xfrm>
            <a:off x="-33844" y="504056"/>
            <a:ext cx="1971345" cy="2514596"/>
          </a:xfrm>
          <a:prstGeom prst="rect">
            <a:avLst/>
          </a:prstGeom>
          <a:noFill/>
          <a:ln>
            <a:noFill/>
          </a:ln>
        </p:spPr>
      </p:pic>
      <p:sp>
        <p:nvSpPr>
          <p:cNvPr id="614" name="Google Shape;614;p13"/>
          <p:cNvSpPr txBox="1"/>
          <p:nvPr/>
        </p:nvSpPr>
        <p:spPr>
          <a:xfrm>
            <a:off x="50" y="1043608"/>
            <a:ext cx="209575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2 - 2023</a:t>
            </a:r>
            <a:endParaRPr sz="900" b="1">
              <a:solidFill>
                <a:schemeClr val="dk1"/>
              </a:solidFill>
              <a:latin typeface="Arial Narrow"/>
              <a:ea typeface="Arial Narrow"/>
              <a:cs typeface="Arial Narrow"/>
              <a:sym typeface="Arial Narrow"/>
            </a:endParaRPr>
          </a:p>
        </p:txBody>
      </p:sp>
      <p:sp>
        <p:nvSpPr>
          <p:cNvPr id="615" name="Google Shape;615;p13"/>
          <p:cNvSpPr txBox="1"/>
          <p:nvPr/>
        </p:nvSpPr>
        <p:spPr>
          <a:xfrm>
            <a:off x="72058" y="772124"/>
            <a:ext cx="1905130"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Parálisis Flácida</a:t>
            </a:r>
            <a:endParaRPr sz="1600" b="1">
              <a:solidFill>
                <a:srgbClr val="C00000"/>
              </a:solidFill>
              <a:latin typeface="Arial Narrow"/>
              <a:ea typeface="Arial Narrow"/>
              <a:cs typeface="Arial Narrow"/>
              <a:sym typeface="Arial Narrow"/>
            </a:endParaRPr>
          </a:p>
        </p:txBody>
      </p:sp>
      <p:sp>
        <p:nvSpPr>
          <p:cNvPr id="616" name="Google Shape;616;p13"/>
          <p:cNvSpPr/>
          <p:nvPr/>
        </p:nvSpPr>
        <p:spPr>
          <a:xfrm>
            <a:off x="-37977" y="2910722"/>
            <a:ext cx="7257607" cy="210893"/>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13"/>
          <p:cNvSpPr txBox="1"/>
          <p:nvPr/>
        </p:nvSpPr>
        <p:spPr>
          <a:xfrm>
            <a:off x="3479568" y="558210"/>
            <a:ext cx="1951371"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Síndrome de rubeola congénita</a:t>
            </a:r>
            <a:endParaRPr/>
          </a:p>
        </p:txBody>
      </p:sp>
      <p:pic>
        <p:nvPicPr>
          <p:cNvPr id="618" name="Google Shape;618;p13"/>
          <p:cNvPicPr preferRelativeResize="0"/>
          <p:nvPr/>
        </p:nvPicPr>
        <p:blipFill rotWithShape="1">
          <a:blip r:embed="rId6">
            <a:alphaModFix/>
          </a:blip>
          <a:srcRect/>
          <a:stretch/>
        </p:blipFill>
        <p:spPr>
          <a:xfrm>
            <a:off x="-41080" y="3128211"/>
            <a:ext cx="1978581" cy="2391474"/>
          </a:xfrm>
          <a:prstGeom prst="rect">
            <a:avLst/>
          </a:prstGeom>
          <a:noFill/>
          <a:ln>
            <a:noFill/>
          </a:ln>
        </p:spPr>
      </p:pic>
      <p:sp>
        <p:nvSpPr>
          <p:cNvPr id="619" name="Google Shape;619;p13"/>
          <p:cNvSpPr/>
          <p:nvPr/>
        </p:nvSpPr>
        <p:spPr>
          <a:xfrm>
            <a:off x="-26344" y="5364088"/>
            <a:ext cx="7227244" cy="19461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13"/>
          <p:cNvSpPr txBox="1"/>
          <p:nvPr/>
        </p:nvSpPr>
        <p:spPr>
          <a:xfrm>
            <a:off x="-77910" y="3750238"/>
            <a:ext cx="1902957"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2 - 2023</a:t>
            </a:r>
            <a:endParaRPr sz="900" b="1">
              <a:solidFill>
                <a:schemeClr val="dk1"/>
              </a:solidFill>
              <a:latin typeface="Arial Narrow"/>
              <a:ea typeface="Arial Narrow"/>
              <a:cs typeface="Arial Narrow"/>
              <a:sym typeface="Arial Narrow"/>
            </a:endParaRPr>
          </a:p>
        </p:txBody>
      </p:sp>
      <p:sp>
        <p:nvSpPr>
          <p:cNvPr id="621" name="Google Shape;621;p13"/>
          <p:cNvSpPr txBox="1"/>
          <p:nvPr/>
        </p:nvSpPr>
        <p:spPr>
          <a:xfrm>
            <a:off x="-77910" y="3306281"/>
            <a:ext cx="202217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Tétanos accidental</a:t>
            </a:r>
            <a:endParaRPr sz="1600" b="1">
              <a:solidFill>
                <a:srgbClr val="C00000"/>
              </a:solidFill>
              <a:latin typeface="Arial Narrow"/>
              <a:ea typeface="Arial Narrow"/>
              <a:cs typeface="Arial Narrow"/>
              <a:sym typeface="Arial Narrow"/>
            </a:endParaRPr>
          </a:p>
        </p:txBody>
      </p:sp>
      <p:sp>
        <p:nvSpPr>
          <p:cNvPr id="622" name="Google Shape;622;p13"/>
          <p:cNvSpPr txBox="1"/>
          <p:nvPr/>
        </p:nvSpPr>
        <p:spPr>
          <a:xfrm>
            <a:off x="1886974" y="523655"/>
            <a:ext cx="1668137"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8 se ha notificado sólo un caso probable con residencia en Medellín para este evento. A la espera del resultado de la prueba.</a:t>
            </a:r>
            <a:endParaRPr sz="1100">
              <a:solidFill>
                <a:schemeClr val="dk1"/>
              </a:solidFill>
              <a:latin typeface="Arial Narrow"/>
              <a:ea typeface="Arial Narrow"/>
              <a:cs typeface="Arial Narrow"/>
              <a:sym typeface="Arial Narrow"/>
            </a:endParaRPr>
          </a:p>
        </p:txBody>
      </p:sp>
      <p:sp>
        <p:nvSpPr>
          <p:cNvPr id="623" name="Google Shape;623;p13"/>
          <p:cNvSpPr txBox="1"/>
          <p:nvPr/>
        </p:nvSpPr>
        <p:spPr>
          <a:xfrm>
            <a:off x="3464655" y="3614115"/>
            <a:ext cx="1951371"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2-2023</a:t>
            </a:r>
            <a:endParaRPr sz="900" b="1">
              <a:solidFill>
                <a:schemeClr val="dk1"/>
              </a:solidFill>
              <a:latin typeface="Arial Narrow"/>
              <a:ea typeface="Arial Narrow"/>
              <a:cs typeface="Arial Narrow"/>
              <a:sym typeface="Arial Narrow"/>
            </a:endParaRPr>
          </a:p>
        </p:txBody>
      </p:sp>
      <p:sp>
        <p:nvSpPr>
          <p:cNvPr id="624" name="Google Shape;624;p13"/>
          <p:cNvSpPr txBox="1"/>
          <p:nvPr/>
        </p:nvSpPr>
        <p:spPr>
          <a:xfrm>
            <a:off x="3240338" y="3189766"/>
            <a:ext cx="2423395"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EAPV</a:t>
            </a:r>
            <a:endParaRPr sz="1600" b="1">
              <a:solidFill>
                <a:srgbClr val="C00000"/>
              </a:solidFill>
              <a:latin typeface="Arial Narrow"/>
              <a:ea typeface="Arial Narrow"/>
              <a:cs typeface="Arial Narrow"/>
              <a:sym typeface="Arial Narrow"/>
            </a:endParaRPr>
          </a:p>
        </p:txBody>
      </p:sp>
      <p:sp>
        <p:nvSpPr>
          <p:cNvPr id="625" name="Google Shape;625;p13"/>
          <p:cNvSpPr txBox="1"/>
          <p:nvPr/>
        </p:nvSpPr>
        <p:spPr>
          <a:xfrm>
            <a:off x="5399020" y="504056"/>
            <a:ext cx="1747318" cy="24622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4 se han notificado seis (6) casos  sospechosos de síndrome de rubeola congénita en residentes de la Ciudad, para una proporción de notificación de 0,39 casos por 10,000 nacidos vivos y  cumpliendo con la meta de notificación proporcional para este evento que debería estar en 0,07. Cinco (5) casos han sido descartados.</a:t>
            </a:r>
            <a:endParaRPr/>
          </a:p>
        </p:txBody>
      </p:sp>
      <p:sp>
        <p:nvSpPr>
          <p:cNvPr id="626" name="Google Shape;626;p13"/>
          <p:cNvSpPr txBox="1"/>
          <p:nvPr/>
        </p:nvSpPr>
        <p:spPr>
          <a:xfrm>
            <a:off x="1937501" y="3475558"/>
            <a:ext cx="1623594"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8 no se han notificado  casos ni probables, ni confirmados por clínica para este evento en residentes en Medellín. </a:t>
            </a:r>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sp>
        <p:nvSpPr>
          <p:cNvPr id="627" name="Google Shape;627;p13"/>
          <p:cNvSpPr txBox="1"/>
          <p:nvPr/>
        </p:nvSpPr>
        <p:spPr>
          <a:xfrm>
            <a:off x="5430939" y="3446785"/>
            <a:ext cx="1604307" cy="10618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Hasta la semana epidemiológica 8  se ha notificado 4 casos de EAPV en residentes de la ciudad, 2 descartados y 2 pendientes por clasificación.</a:t>
            </a:r>
            <a:endParaRPr sz="1050">
              <a:solidFill>
                <a:schemeClr val="dk1"/>
              </a:solidFill>
              <a:latin typeface="Arial Narrow"/>
              <a:ea typeface="Arial Narrow"/>
              <a:cs typeface="Arial Narrow"/>
              <a:sym typeface="Arial Narrow"/>
            </a:endParaRPr>
          </a:p>
        </p:txBody>
      </p:sp>
      <p:pic>
        <p:nvPicPr>
          <p:cNvPr id="628" name="Google Shape;628;p13"/>
          <p:cNvPicPr preferRelativeResize="0"/>
          <p:nvPr/>
        </p:nvPicPr>
        <p:blipFill rotWithShape="1">
          <a:blip r:embed="rId7">
            <a:alphaModFix/>
          </a:blip>
          <a:srcRect/>
          <a:stretch/>
        </p:blipFill>
        <p:spPr>
          <a:xfrm>
            <a:off x="-43996" y="5558706"/>
            <a:ext cx="1965732" cy="2272884"/>
          </a:xfrm>
          <a:prstGeom prst="rect">
            <a:avLst/>
          </a:prstGeom>
          <a:noFill/>
          <a:ln>
            <a:noFill/>
          </a:ln>
        </p:spPr>
      </p:pic>
      <p:sp>
        <p:nvSpPr>
          <p:cNvPr id="629" name="Google Shape;629;p13"/>
          <p:cNvSpPr txBox="1"/>
          <p:nvPr/>
        </p:nvSpPr>
        <p:spPr>
          <a:xfrm>
            <a:off x="32148" y="5985910"/>
            <a:ext cx="188240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Periodo epidemiológico 2- 2022</a:t>
            </a:r>
            <a:endParaRPr sz="1050" b="1">
              <a:solidFill>
                <a:schemeClr val="dk1"/>
              </a:solidFill>
              <a:latin typeface="Arial Narrow"/>
              <a:ea typeface="Arial Narrow"/>
              <a:cs typeface="Arial Narrow"/>
              <a:sym typeface="Arial Narrow"/>
            </a:endParaRPr>
          </a:p>
        </p:txBody>
      </p:sp>
      <p:sp>
        <p:nvSpPr>
          <p:cNvPr id="630" name="Google Shape;630;p13"/>
          <p:cNvSpPr txBox="1"/>
          <p:nvPr/>
        </p:nvSpPr>
        <p:spPr>
          <a:xfrm>
            <a:off x="-174906" y="5623229"/>
            <a:ext cx="225399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Difteria</a:t>
            </a:r>
            <a:endParaRPr sz="1600" b="1">
              <a:solidFill>
                <a:srgbClr val="C00000"/>
              </a:solidFill>
              <a:latin typeface="Arial Narrow"/>
              <a:ea typeface="Arial Narrow"/>
              <a:cs typeface="Arial Narrow"/>
              <a:sym typeface="Arial Narrow"/>
            </a:endParaRPr>
          </a:p>
        </p:txBody>
      </p:sp>
      <p:sp>
        <p:nvSpPr>
          <p:cNvPr id="631" name="Google Shape;631;p13"/>
          <p:cNvSpPr/>
          <p:nvPr/>
        </p:nvSpPr>
        <p:spPr>
          <a:xfrm>
            <a:off x="-13172" y="7859249"/>
            <a:ext cx="5341814" cy="25202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13"/>
          <p:cNvSpPr txBox="1"/>
          <p:nvPr/>
        </p:nvSpPr>
        <p:spPr>
          <a:xfrm>
            <a:off x="1954958" y="6079909"/>
            <a:ext cx="1645490"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8 no se han notificado  casos ni probables, ni confirmados por clínica para este evento en residentes en Medellín. </a:t>
            </a:r>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pic>
        <p:nvPicPr>
          <p:cNvPr id="633" name="Google Shape;633;p13"/>
          <p:cNvPicPr preferRelativeResize="0"/>
          <p:nvPr/>
        </p:nvPicPr>
        <p:blipFill rotWithShape="1">
          <a:blip r:embed="rId8">
            <a:alphaModFix/>
          </a:blip>
          <a:srcRect/>
          <a:stretch/>
        </p:blipFill>
        <p:spPr>
          <a:xfrm>
            <a:off x="3613563" y="5558706"/>
            <a:ext cx="1715080" cy="2272884"/>
          </a:xfrm>
          <a:prstGeom prst="rect">
            <a:avLst/>
          </a:prstGeom>
          <a:noFill/>
          <a:ln>
            <a:noFill/>
          </a:ln>
        </p:spPr>
      </p:pic>
      <p:sp>
        <p:nvSpPr>
          <p:cNvPr id="634" name="Google Shape;634;p13"/>
          <p:cNvSpPr txBox="1"/>
          <p:nvPr/>
        </p:nvSpPr>
        <p:spPr>
          <a:xfrm>
            <a:off x="3544599" y="6170339"/>
            <a:ext cx="18863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Periodo epidemiológico 2 - 2022</a:t>
            </a:r>
            <a:endParaRPr sz="1050" b="1">
              <a:solidFill>
                <a:schemeClr val="dk1"/>
              </a:solidFill>
              <a:latin typeface="Arial Narrow"/>
              <a:ea typeface="Arial Narrow"/>
              <a:cs typeface="Arial Narrow"/>
              <a:sym typeface="Arial Narrow"/>
            </a:endParaRPr>
          </a:p>
        </p:txBody>
      </p:sp>
      <p:sp>
        <p:nvSpPr>
          <p:cNvPr id="635" name="Google Shape;635;p13"/>
          <p:cNvSpPr txBox="1"/>
          <p:nvPr/>
        </p:nvSpPr>
        <p:spPr>
          <a:xfrm>
            <a:off x="3546187" y="5581240"/>
            <a:ext cx="1782455"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Sarampión y Rubeola</a:t>
            </a:r>
            <a:endParaRPr sz="1600" b="1">
              <a:solidFill>
                <a:srgbClr val="C00000"/>
              </a:solidFill>
              <a:latin typeface="Arial Narrow"/>
              <a:ea typeface="Arial Narrow"/>
              <a:cs typeface="Arial Narrow"/>
              <a:sym typeface="Arial Narrow"/>
            </a:endParaRPr>
          </a:p>
        </p:txBody>
      </p:sp>
      <p:sp>
        <p:nvSpPr>
          <p:cNvPr id="636" name="Google Shape;636;p13"/>
          <p:cNvSpPr txBox="1"/>
          <p:nvPr/>
        </p:nvSpPr>
        <p:spPr>
          <a:xfrm>
            <a:off x="5315718" y="5725799"/>
            <a:ext cx="1807048" cy="24622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8 se han notificado en residentes de la Ciudad 1 caso como sospechoso de Rubeola  y 12 casos sospechosos de Sarampión, para una proporción de notificación de 0,33 casos por cada 100.000 habitantes, indicando esto que se cumple con la meta de notificación de Sarampión / Rubeola  proporcional en este periodo y que para el país  </a:t>
            </a:r>
            <a:endParaRPr sz="1100">
              <a:solidFill>
                <a:schemeClr val="dk1"/>
              </a:solidFill>
              <a:latin typeface="Arial Narrow"/>
              <a:ea typeface="Arial Narrow"/>
              <a:cs typeface="Arial Narrow"/>
              <a:sym typeface="Arial Narrow"/>
            </a:endParaRPr>
          </a:p>
        </p:txBody>
      </p:sp>
      <p:sp>
        <p:nvSpPr>
          <p:cNvPr id="637" name="Google Shape;637;p13"/>
          <p:cNvSpPr/>
          <p:nvPr/>
        </p:nvSpPr>
        <p:spPr>
          <a:xfrm>
            <a:off x="32148" y="8188012"/>
            <a:ext cx="7092912"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deber ser mayor a 2 casos por cada 100.000 habitantes durante un año (0,16 por período).  Adicionalmente,  8 de los casos de Sarampión fueron descartados después de haber realizado lo establecido por laboratorio e investigación de campo. No se han confirmado casos de Sarampión ni de Rubeola. Sin embargo, se debe estar alerta por la situación epidemiológica de estas enfermedades en el país y en todo el mundo.</a:t>
            </a:r>
            <a:endParaRPr/>
          </a:p>
        </p:txBody>
      </p:sp>
      <p:sp>
        <p:nvSpPr>
          <p:cNvPr id="638" name="Google Shape;638;p13"/>
          <p:cNvSpPr txBox="1"/>
          <p:nvPr/>
        </p:nvSpPr>
        <p:spPr>
          <a:xfrm>
            <a:off x="3404160" y="1071294"/>
            <a:ext cx="2095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a:t>
            </a:r>
            <a:endParaRPr/>
          </a:p>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2 - 2023</a:t>
            </a:r>
            <a:endParaRPr sz="900" b="1">
              <a:solidFill>
                <a:schemeClr val="dk1"/>
              </a:solidFill>
              <a:latin typeface="Arial Narrow"/>
              <a:ea typeface="Arial Narrow"/>
              <a:cs typeface="Arial Narrow"/>
              <a:sym typeface="Arial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14"/>
          <p:cNvPicPr preferRelativeResize="0"/>
          <p:nvPr/>
        </p:nvPicPr>
        <p:blipFill rotWithShape="1">
          <a:blip r:embed="rId3">
            <a:alphaModFix/>
          </a:blip>
          <a:srcRect r="1301"/>
          <a:stretch/>
        </p:blipFill>
        <p:spPr>
          <a:xfrm>
            <a:off x="4078" y="-1"/>
            <a:ext cx="2148327" cy="2824179"/>
          </a:xfrm>
          <a:prstGeom prst="rect">
            <a:avLst/>
          </a:prstGeom>
          <a:noFill/>
          <a:ln>
            <a:noFill/>
          </a:ln>
        </p:spPr>
      </p:pic>
      <p:pic>
        <p:nvPicPr>
          <p:cNvPr id="644" name="Google Shape;644;p14"/>
          <p:cNvPicPr preferRelativeResize="0"/>
          <p:nvPr/>
        </p:nvPicPr>
        <p:blipFill rotWithShape="1">
          <a:blip r:embed="rId4">
            <a:alphaModFix/>
          </a:blip>
          <a:srcRect t="51431"/>
          <a:stretch/>
        </p:blipFill>
        <p:spPr>
          <a:xfrm>
            <a:off x="0" y="2824179"/>
            <a:ext cx="2180731" cy="2666962"/>
          </a:xfrm>
          <a:prstGeom prst="rect">
            <a:avLst/>
          </a:prstGeom>
          <a:noFill/>
          <a:ln>
            <a:noFill/>
          </a:ln>
        </p:spPr>
      </p:pic>
      <p:sp>
        <p:nvSpPr>
          <p:cNvPr id="645" name="Google Shape;645;p14"/>
          <p:cNvSpPr txBox="1"/>
          <p:nvPr/>
        </p:nvSpPr>
        <p:spPr>
          <a:xfrm>
            <a:off x="-29712" y="755576"/>
            <a:ext cx="220888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02 - 2023</a:t>
            </a:r>
            <a:endParaRPr sz="1200" b="1">
              <a:solidFill>
                <a:schemeClr val="dk1"/>
              </a:solidFill>
              <a:latin typeface="Arial Narrow"/>
              <a:ea typeface="Arial Narrow"/>
              <a:cs typeface="Arial Narrow"/>
              <a:sym typeface="Arial Narrow"/>
            </a:endParaRPr>
          </a:p>
        </p:txBody>
      </p:sp>
      <p:sp>
        <p:nvSpPr>
          <p:cNvPr id="646" name="Google Shape;646;p14"/>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A. Medellín, a Periodo epidemiológico 02  acumulado  de 2023. </a:t>
            </a:r>
            <a:endParaRPr sz="1100">
              <a:solidFill>
                <a:schemeClr val="dk1"/>
              </a:solidFill>
              <a:latin typeface="Arial Narrow"/>
              <a:ea typeface="Arial Narrow"/>
              <a:cs typeface="Arial Narrow"/>
              <a:sym typeface="Arial Narrow"/>
            </a:endParaRPr>
          </a:p>
        </p:txBody>
      </p:sp>
      <p:grpSp>
        <p:nvGrpSpPr>
          <p:cNvPr id="647" name="Google Shape;647;p14"/>
          <p:cNvGrpSpPr/>
          <p:nvPr/>
        </p:nvGrpSpPr>
        <p:grpSpPr>
          <a:xfrm>
            <a:off x="179214" y="4211960"/>
            <a:ext cx="1892650" cy="488476"/>
            <a:chOff x="2397524" y="3379972"/>
            <a:chExt cx="4508500" cy="904875"/>
          </a:xfrm>
        </p:grpSpPr>
        <p:pic>
          <p:nvPicPr>
            <p:cNvPr id="648" name="Google Shape;648;p1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649" name="Google Shape;649;p1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89</a:t>
              </a:r>
              <a:endParaRPr sz="2000" b="1">
                <a:solidFill>
                  <a:schemeClr val="dk1"/>
                </a:solidFill>
                <a:latin typeface="Arial Narrow"/>
                <a:ea typeface="Arial Narrow"/>
                <a:cs typeface="Arial Narrow"/>
                <a:sym typeface="Arial Narrow"/>
              </a:endParaRPr>
            </a:p>
          </p:txBody>
        </p:sp>
      </p:grpSp>
      <p:sp>
        <p:nvSpPr>
          <p:cNvPr id="650" name="Google Shape;650;p14"/>
          <p:cNvSpPr txBox="1"/>
          <p:nvPr/>
        </p:nvSpPr>
        <p:spPr>
          <a:xfrm>
            <a:off x="317056" y="4739632"/>
            <a:ext cx="194421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128,21% más respecto al mismo periodo del año anterior</a:t>
            </a:r>
            <a:endParaRPr sz="1200" b="1">
              <a:solidFill>
                <a:schemeClr val="dk1"/>
              </a:solidFill>
              <a:latin typeface="Arial Narrow"/>
              <a:ea typeface="Arial Narrow"/>
              <a:cs typeface="Arial Narrow"/>
              <a:sym typeface="Arial Narrow"/>
            </a:endParaRPr>
          </a:p>
        </p:txBody>
      </p:sp>
      <p:sp>
        <p:nvSpPr>
          <p:cNvPr id="651" name="Google Shape;651;p14"/>
          <p:cNvSpPr/>
          <p:nvPr/>
        </p:nvSpPr>
        <p:spPr>
          <a:xfrm>
            <a:off x="43792" y="480075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14"/>
          <p:cNvSpPr/>
          <p:nvPr/>
        </p:nvSpPr>
        <p:spPr>
          <a:xfrm>
            <a:off x="2254887" y="493204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la Hepatitis A. Medellín, a Periodo epidemiológico 02 acumulado de 2021-2023. </a:t>
            </a:r>
            <a:endParaRPr sz="1100">
              <a:solidFill>
                <a:schemeClr val="dk1"/>
              </a:solidFill>
              <a:latin typeface="Arial Narrow"/>
              <a:ea typeface="Arial Narrow"/>
              <a:cs typeface="Arial Narrow"/>
              <a:sym typeface="Arial Narrow"/>
            </a:endParaRPr>
          </a:p>
        </p:txBody>
      </p:sp>
      <p:grpSp>
        <p:nvGrpSpPr>
          <p:cNvPr id="653" name="Google Shape;653;p14"/>
          <p:cNvGrpSpPr/>
          <p:nvPr/>
        </p:nvGrpSpPr>
        <p:grpSpPr>
          <a:xfrm>
            <a:off x="2448322" y="74775"/>
            <a:ext cx="3446504" cy="276999"/>
            <a:chOff x="2448322" y="74775"/>
            <a:chExt cx="3446504" cy="276999"/>
          </a:xfrm>
        </p:grpSpPr>
        <p:sp>
          <p:nvSpPr>
            <p:cNvPr id="654" name="Google Shape;654;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55" name="Google Shape;655;p14"/>
            <p:cNvCxnSpPr>
              <a:stCxn id="65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56" name="Google Shape;656;p1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657" name="Google Shape;657;p14"/>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58" name="Google Shape;658;p14"/>
          <p:cNvGrpSpPr/>
          <p:nvPr/>
        </p:nvGrpSpPr>
        <p:grpSpPr>
          <a:xfrm>
            <a:off x="277404" y="5621632"/>
            <a:ext cx="3446504" cy="276999"/>
            <a:chOff x="2448322" y="74775"/>
            <a:chExt cx="3446504" cy="276999"/>
          </a:xfrm>
        </p:grpSpPr>
        <p:sp>
          <p:nvSpPr>
            <p:cNvPr id="659" name="Google Shape;659;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60" name="Google Shape;660;p14"/>
            <p:cNvCxnSpPr>
              <a:stCxn id="65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61" name="Google Shape;661;p1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662" name="Google Shape;662;p1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14</a:t>
            </a:r>
            <a:endParaRPr sz="1050" b="1">
              <a:solidFill>
                <a:schemeClr val="dk1"/>
              </a:solidFill>
              <a:latin typeface="Arial Narrow"/>
              <a:ea typeface="Arial Narrow"/>
              <a:cs typeface="Arial Narrow"/>
              <a:sym typeface="Arial Narrow"/>
            </a:endParaRPr>
          </a:p>
        </p:txBody>
      </p:sp>
      <p:sp>
        <p:nvSpPr>
          <p:cNvPr id="663" name="Google Shape;663;p14"/>
          <p:cNvSpPr txBox="1">
            <a:spLocks noGrp="1"/>
          </p:cNvSpPr>
          <p:nvPr>
            <p:ph type="ctrTitle"/>
          </p:nvPr>
        </p:nvSpPr>
        <p:spPr>
          <a:xfrm>
            <a:off x="-29713" y="216762"/>
            <a:ext cx="2208885"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Hepatitis A</a:t>
            </a:r>
            <a:endParaRPr sz="2500" b="1">
              <a:solidFill>
                <a:srgbClr val="C00000"/>
              </a:solidFill>
              <a:latin typeface="Arial Narrow"/>
              <a:ea typeface="Arial Narrow"/>
              <a:cs typeface="Arial Narrow"/>
              <a:sym typeface="Arial Narrow"/>
            </a:endParaRPr>
          </a:p>
        </p:txBody>
      </p:sp>
      <p:grpSp>
        <p:nvGrpSpPr>
          <p:cNvPr id="664" name="Google Shape;664;p14"/>
          <p:cNvGrpSpPr/>
          <p:nvPr/>
        </p:nvGrpSpPr>
        <p:grpSpPr>
          <a:xfrm>
            <a:off x="5114767" y="5635532"/>
            <a:ext cx="3526243" cy="276999"/>
            <a:chOff x="2448322" y="74775"/>
            <a:chExt cx="3526243" cy="276999"/>
          </a:xfrm>
        </p:grpSpPr>
        <p:sp>
          <p:nvSpPr>
            <p:cNvPr id="665" name="Google Shape;665;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66" name="Google Shape;666;p14"/>
            <p:cNvCxnSpPr>
              <a:stCxn id="66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67" name="Google Shape;667;p14"/>
            <p:cNvSpPr txBox="1"/>
            <p:nvPr/>
          </p:nvSpPr>
          <p:spPr>
            <a:xfrm>
              <a:off x="3382277"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pic>
        <p:nvPicPr>
          <p:cNvPr id="668" name="Google Shape;668;p14"/>
          <p:cNvPicPr preferRelativeResize="0"/>
          <p:nvPr/>
        </p:nvPicPr>
        <p:blipFill rotWithShape="1">
          <a:blip r:embed="rId6">
            <a:alphaModFix/>
          </a:blip>
          <a:srcRect l="50000" t="4286" r="8707" b="50000"/>
          <a:stretch/>
        </p:blipFill>
        <p:spPr>
          <a:xfrm>
            <a:off x="299945" y="1032575"/>
            <a:ext cx="1448718" cy="1603802"/>
          </a:xfrm>
          <a:prstGeom prst="rect">
            <a:avLst/>
          </a:prstGeom>
          <a:noFill/>
          <a:ln>
            <a:noFill/>
          </a:ln>
        </p:spPr>
      </p:pic>
      <p:sp>
        <p:nvSpPr>
          <p:cNvPr id="669" name="Google Shape;669;p14"/>
          <p:cNvSpPr/>
          <p:nvPr/>
        </p:nvSpPr>
        <p:spPr>
          <a:xfrm>
            <a:off x="87842" y="8722678"/>
            <a:ext cx="6896984"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proporción de hepatitis A. Medellín, a Periodo epidemiológico 02  acumulado  de  2023. </a:t>
            </a:r>
            <a:endParaRPr sz="1100">
              <a:solidFill>
                <a:schemeClr val="dk1"/>
              </a:solidFill>
              <a:latin typeface="Arial Narrow"/>
              <a:ea typeface="Arial Narrow"/>
              <a:cs typeface="Arial Narrow"/>
              <a:sym typeface="Arial Narrow"/>
            </a:endParaRPr>
          </a:p>
        </p:txBody>
      </p:sp>
      <p:sp>
        <p:nvSpPr>
          <p:cNvPr id="670" name="Google Shape;670;p14"/>
          <p:cNvSpPr txBox="1"/>
          <p:nvPr/>
        </p:nvSpPr>
        <p:spPr>
          <a:xfrm>
            <a:off x="4869555" y="6444208"/>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x 100,000 habitantes</a:t>
            </a:r>
            <a:endParaRPr sz="1100" b="1">
              <a:solidFill>
                <a:schemeClr val="dk1"/>
              </a:solidFill>
              <a:latin typeface="Arial Narrow"/>
              <a:ea typeface="Arial Narrow"/>
              <a:cs typeface="Arial Narrow"/>
              <a:sym typeface="Arial Narrow"/>
            </a:endParaRPr>
          </a:p>
        </p:txBody>
      </p:sp>
      <p:cxnSp>
        <p:nvCxnSpPr>
          <p:cNvPr id="671" name="Google Shape;671;p14"/>
          <p:cNvCxnSpPr/>
          <p:nvPr/>
        </p:nvCxnSpPr>
        <p:spPr>
          <a:xfrm>
            <a:off x="4939618" y="8604448"/>
            <a:ext cx="2222505" cy="0"/>
          </a:xfrm>
          <a:prstGeom prst="straightConnector1">
            <a:avLst/>
          </a:prstGeom>
          <a:noFill/>
          <a:ln w="9525" cap="flat" cmpd="sng">
            <a:solidFill>
              <a:srgbClr val="002060"/>
            </a:solidFill>
            <a:prstDash val="solid"/>
            <a:round/>
            <a:headEnd type="none" w="sm" len="sm"/>
            <a:tailEnd type="oval" w="med" len="med"/>
          </a:ln>
        </p:spPr>
      </p:cxnSp>
      <p:cxnSp>
        <p:nvCxnSpPr>
          <p:cNvPr id="672" name="Google Shape;672;p14"/>
          <p:cNvCxnSpPr/>
          <p:nvPr/>
        </p:nvCxnSpPr>
        <p:spPr>
          <a:xfrm rot="10800000">
            <a:off x="4869505" y="7380312"/>
            <a:ext cx="2259337" cy="0"/>
          </a:xfrm>
          <a:prstGeom prst="straightConnector1">
            <a:avLst/>
          </a:prstGeom>
          <a:noFill/>
          <a:ln w="9525" cap="flat" cmpd="sng">
            <a:solidFill>
              <a:srgbClr val="002060"/>
            </a:solidFill>
            <a:prstDash val="solid"/>
            <a:round/>
            <a:headEnd type="none" w="sm" len="sm"/>
            <a:tailEnd type="oval" w="med" len="med"/>
          </a:ln>
        </p:spPr>
      </p:cxnSp>
      <p:sp>
        <p:nvSpPr>
          <p:cNvPr id="673" name="Google Shape;673;p14"/>
          <p:cNvSpPr txBox="1"/>
          <p:nvPr/>
        </p:nvSpPr>
        <p:spPr>
          <a:xfrm>
            <a:off x="5164059" y="6804248"/>
            <a:ext cx="166423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3,41 * cada 100 mil</a:t>
            </a:r>
            <a:endParaRPr/>
          </a:p>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89 casos</a:t>
            </a:r>
            <a:endParaRPr sz="1400" b="1">
              <a:solidFill>
                <a:srgbClr val="C00000"/>
              </a:solidFill>
              <a:latin typeface="Arial Narrow"/>
              <a:ea typeface="Arial Narrow"/>
              <a:cs typeface="Arial Narrow"/>
              <a:sym typeface="Arial Narrow"/>
            </a:endParaRPr>
          </a:p>
        </p:txBody>
      </p:sp>
      <p:sp>
        <p:nvSpPr>
          <p:cNvPr id="674" name="Google Shape;674;p14"/>
          <p:cNvSpPr txBox="1"/>
          <p:nvPr/>
        </p:nvSpPr>
        <p:spPr>
          <a:xfrm>
            <a:off x="4746354" y="7524328"/>
            <a:ext cx="2382488"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1 año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100,000 habitantes</a:t>
            </a:r>
            <a:endParaRPr sz="1050" b="1">
              <a:solidFill>
                <a:schemeClr val="dk1"/>
              </a:solidFill>
              <a:latin typeface="Arial Narrow"/>
              <a:ea typeface="Arial Narrow"/>
              <a:cs typeface="Arial Narrow"/>
              <a:sym typeface="Arial Narrow"/>
            </a:endParaRPr>
          </a:p>
        </p:txBody>
      </p:sp>
      <p:sp>
        <p:nvSpPr>
          <p:cNvPr id="675" name="Google Shape;675;p14"/>
          <p:cNvSpPr txBox="1"/>
          <p:nvPr/>
        </p:nvSpPr>
        <p:spPr>
          <a:xfrm>
            <a:off x="5319326" y="8100218"/>
            <a:ext cx="143180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 cada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pic>
        <p:nvPicPr>
          <p:cNvPr id="676" name="Google Shape;676;p14"/>
          <p:cNvPicPr preferRelativeResize="0"/>
          <p:nvPr/>
        </p:nvPicPr>
        <p:blipFill rotWithShape="1">
          <a:blip r:embed="rId7">
            <a:alphaModFix/>
          </a:blip>
          <a:srcRect/>
          <a:stretch/>
        </p:blipFill>
        <p:spPr>
          <a:xfrm>
            <a:off x="-18144" y="6001962"/>
            <a:ext cx="4764497" cy="2720716"/>
          </a:xfrm>
          <a:prstGeom prst="rect">
            <a:avLst/>
          </a:prstGeom>
          <a:noFill/>
          <a:ln>
            <a:noFill/>
          </a:ln>
        </p:spPr>
      </p:pic>
      <p:pic>
        <p:nvPicPr>
          <p:cNvPr id="677" name="Google Shape;677;p14"/>
          <p:cNvPicPr preferRelativeResize="0"/>
          <p:nvPr/>
        </p:nvPicPr>
        <p:blipFill rotWithShape="1">
          <a:blip r:embed="rId8">
            <a:alphaModFix/>
          </a:blip>
          <a:srcRect/>
          <a:stretch/>
        </p:blipFill>
        <p:spPr>
          <a:xfrm>
            <a:off x="2152405" y="350053"/>
            <a:ext cx="4976437" cy="1917174"/>
          </a:xfrm>
          <a:prstGeom prst="rect">
            <a:avLst/>
          </a:prstGeom>
          <a:noFill/>
          <a:ln>
            <a:noFill/>
          </a:ln>
        </p:spPr>
      </p:pic>
      <p:pic>
        <p:nvPicPr>
          <p:cNvPr id="678" name="Google Shape;678;p14"/>
          <p:cNvPicPr preferRelativeResize="0"/>
          <p:nvPr/>
        </p:nvPicPr>
        <p:blipFill rotWithShape="1">
          <a:blip r:embed="rId9">
            <a:alphaModFix/>
          </a:blip>
          <a:srcRect/>
          <a:stretch/>
        </p:blipFill>
        <p:spPr>
          <a:xfrm>
            <a:off x="2179172" y="2664390"/>
            <a:ext cx="4982951" cy="23219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5"/>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84" name="Google Shape;684;p15"/>
          <p:cNvGrpSpPr/>
          <p:nvPr/>
        </p:nvGrpSpPr>
        <p:grpSpPr>
          <a:xfrm>
            <a:off x="277404" y="137149"/>
            <a:ext cx="3446504" cy="276999"/>
            <a:chOff x="2448322" y="74775"/>
            <a:chExt cx="3446504" cy="276999"/>
          </a:xfrm>
        </p:grpSpPr>
        <p:sp>
          <p:nvSpPr>
            <p:cNvPr id="685" name="Google Shape;685;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86" name="Google Shape;686;p15"/>
            <p:cNvCxnSpPr>
              <a:stCxn id="68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87" name="Google Shape;687;p1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688" name="Google Shape;688;p15"/>
          <p:cNvSpPr/>
          <p:nvPr/>
        </p:nvSpPr>
        <p:spPr>
          <a:xfrm>
            <a:off x="0" y="4178552"/>
            <a:ext cx="7200900"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89" name="Google Shape;689;p15"/>
          <p:cNvGrpSpPr/>
          <p:nvPr/>
        </p:nvGrpSpPr>
        <p:grpSpPr>
          <a:xfrm>
            <a:off x="277404" y="4224158"/>
            <a:ext cx="5047355" cy="276999"/>
            <a:chOff x="2448322" y="74775"/>
            <a:chExt cx="5047355" cy="276999"/>
          </a:xfrm>
        </p:grpSpPr>
        <p:sp>
          <p:nvSpPr>
            <p:cNvPr id="690" name="Google Shape;690;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91" name="Google Shape;691;p15"/>
            <p:cNvCxnSpPr>
              <a:stCxn id="69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92" name="Google Shape;692;p15"/>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Factores y curso de vida</a:t>
              </a:r>
              <a:endParaRPr sz="1200" b="1">
                <a:solidFill>
                  <a:schemeClr val="dk1"/>
                </a:solidFill>
                <a:latin typeface="Arial Narrow"/>
                <a:ea typeface="Arial Narrow"/>
                <a:cs typeface="Arial Narrow"/>
                <a:sym typeface="Arial Narrow"/>
              </a:endParaRPr>
            </a:p>
          </p:txBody>
        </p:sp>
      </p:grpSp>
      <p:sp>
        <p:nvSpPr>
          <p:cNvPr id="693" name="Google Shape;693;p1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15</a:t>
            </a:r>
            <a:endParaRPr sz="1050" b="1">
              <a:solidFill>
                <a:schemeClr val="dk1"/>
              </a:solidFill>
              <a:latin typeface="Arial Narrow"/>
              <a:ea typeface="Arial Narrow"/>
              <a:cs typeface="Arial Narrow"/>
              <a:sym typeface="Arial Narrow"/>
            </a:endParaRPr>
          </a:p>
        </p:txBody>
      </p:sp>
      <p:grpSp>
        <p:nvGrpSpPr>
          <p:cNvPr id="694" name="Google Shape;694;p15"/>
          <p:cNvGrpSpPr/>
          <p:nvPr/>
        </p:nvGrpSpPr>
        <p:grpSpPr>
          <a:xfrm>
            <a:off x="168022" y="910500"/>
            <a:ext cx="840140" cy="1573268"/>
            <a:chOff x="1032118" y="553075"/>
            <a:chExt cx="840140" cy="1573268"/>
          </a:xfrm>
        </p:grpSpPr>
        <p:pic>
          <p:nvPicPr>
            <p:cNvPr id="695" name="Google Shape;695;p15"/>
            <p:cNvPicPr preferRelativeResize="0"/>
            <p:nvPr/>
          </p:nvPicPr>
          <p:blipFill rotWithShape="1">
            <a:blip r:embed="rId3">
              <a:alphaModFix/>
            </a:blip>
            <a:srcRect t="10614" r="84474"/>
            <a:stretch/>
          </p:blipFill>
          <p:spPr>
            <a:xfrm>
              <a:off x="1131620" y="553075"/>
              <a:ext cx="737696" cy="720656"/>
            </a:xfrm>
            <a:prstGeom prst="rect">
              <a:avLst/>
            </a:prstGeom>
            <a:noFill/>
            <a:ln>
              <a:noFill/>
            </a:ln>
          </p:spPr>
        </p:pic>
        <p:sp>
          <p:nvSpPr>
            <p:cNvPr id="696" name="Google Shape;696;p15"/>
            <p:cNvSpPr/>
            <p:nvPr/>
          </p:nvSpPr>
          <p:spPr>
            <a:xfrm>
              <a:off x="1032118" y="1520368"/>
              <a:ext cx="823233"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67,42%</a:t>
              </a:r>
              <a:endParaRPr sz="1600" b="1">
                <a:solidFill>
                  <a:schemeClr val="dk1"/>
                </a:solidFill>
                <a:latin typeface="Arial Narrow"/>
                <a:ea typeface="Arial Narrow"/>
                <a:cs typeface="Arial Narrow"/>
                <a:sym typeface="Arial Narrow"/>
              </a:endParaRPr>
            </a:p>
          </p:txBody>
        </p:sp>
        <p:sp>
          <p:nvSpPr>
            <p:cNvPr id="697" name="Google Shape;697;p15"/>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698" name="Google Shape;698;p15"/>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60 casos</a:t>
              </a:r>
              <a:endParaRPr sz="1200">
                <a:solidFill>
                  <a:schemeClr val="dk1"/>
                </a:solidFill>
                <a:latin typeface="Calibri"/>
                <a:ea typeface="Calibri"/>
                <a:cs typeface="Calibri"/>
                <a:sym typeface="Calibri"/>
              </a:endParaRPr>
            </a:p>
          </p:txBody>
        </p:sp>
      </p:grpSp>
      <p:grpSp>
        <p:nvGrpSpPr>
          <p:cNvPr id="699" name="Google Shape;699;p15"/>
          <p:cNvGrpSpPr/>
          <p:nvPr/>
        </p:nvGrpSpPr>
        <p:grpSpPr>
          <a:xfrm>
            <a:off x="1117971" y="913240"/>
            <a:ext cx="812752" cy="1594295"/>
            <a:chOff x="1825139" y="1057131"/>
            <a:chExt cx="812752" cy="1594295"/>
          </a:xfrm>
        </p:grpSpPr>
        <p:sp>
          <p:nvSpPr>
            <p:cNvPr id="700" name="Google Shape;700;p15"/>
            <p:cNvSpPr/>
            <p:nvPr/>
          </p:nvSpPr>
          <p:spPr>
            <a:xfrm>
              <a:off x="1846951" y="2010776"/>
              <a:ext cx="7909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32,58%</a:t>
              </a:r>
              <a:endParaRPr sz="1600" b="1">
                <a:solidFill>
                  <a:schemeClr val="dk1"/>
                </a:solidFill>
                <a:latin typeface="Arial Narrow"/>
                <a:ea typeface="Arial Narrow"/>
                <a:cs typeface="Arial Narrow"/>
                <a:sym typeface="Arial Narrow"/>
              </a:endParaRPr>
            </a:p>
          </p:txBody>
        </p:sp>
        <p:sp>
          <p:nvSpPr>
            <p:cNvPr id="701" name="Google Shape;701;p15"/>
            <p:cNvSpPr/>
            <p:nvPr/>
          </p:nvSpPr>
          <p:spPr>
            <a:xfrm>
              <a:off x="1825139" y="1737476"/>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702" name="Google Shape;702;p15"/>
            <p:cNvSpPr/>
            <p:nvPr/>
          </p:nvSpPr>
          <p:spPr>
            <a:xfrm>
              <a:off x="1891954" y="2374427"/>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29 casos</a:t>
              </a:r>
              <a:endParaRPr sz="1200">
                <a:solidFill>
                  <a:schemeClr val="dk1"/>
                </a:solidFill>
                <a:latin typeface="Calibri"/>
                <a:ea typeface="Calibri"/>
                <a:cs typeface="Calibri"/>
                <a:sym typeface="Calibri"/>
              </a:endParaRPr>
            </a:p>
          </p:txBody>
        </p:sp>
        <p:pic>
          <p:nvPicPr>
            <p:cNvPr id="703" name="Google Shape;703;p15"/>
            <p:cNvPicPr preferRelativeResize="0"/>
            <p:nvPr/>
          </p:nvPicPr>
          <p:blipFill rotWithShape="1">
            <a:blip r:embed="rId3">
              <a:alphaModFix/>
            </a:blip>
            <a:srcRect l="29313" t="7366" r="56038"/>
            <a:stretch/>
          </p:blipFill>
          <p:spPr>
            <a:xfrm>
              <a:off x="1851354" y="1057131"/>
              <a:ext cx="696035" cy="748294"/>
            </a:xfrm>
            <a:prstGeom prst="rect">
              <a:avLst/>
            </a:prstGeom>
            <a:noFill/>
            <a:ln>
              <a:noFill/>
            </a:ln>
          </p:spPr>
        </p:pic>
      </p:grpSp>
      <p:grpSp>
        <p:nvGrpSpPr>
          <p:cNvPr id="704" name="Google Shape;704;p15"/>
          <p:cNvGrpSpPr/>
          <p:nvPr/>
        </p:nvGrpSpPr>
        <p:grpSpPr>
          <a:xfrm>
            <a:off x="2210241" y="879878"/>
            <a:ext cx="1152880" cy="1582804"/>
            <a:chOff x="3115290" y="1057131"/>
            <a:chExt cx="1152880" cy="1582804"/>
          </a:xfrm>
        </p:grpSpPr>
        <p:grpSp>
          <p:nvGrpSpPr>
            <p:cNvPr id="705" name="Google Shape;705;p15"/>
            <p:cNvGrpSpPr/>
            <p:nvPr/>
          </p:nvGrpSpPr>
          <p:grpSpPr>
            <a:xfrm>
              <a:off x="3115290" y="1781104"/>
              <a:ext cx="1152880" cy="858831"/>
              <a:chOff x="3744466" y="1301912"/>
              <a:chExt cx="1152880" cy="858831"/>
            </a:xfrm>
          </p:grpSpPr>
          <p:sp>
            <p:nvSpPr>
              <p:cNvPr id="706" name="Google Shape;706;p1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07" name="Google Shape;707;p1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708" name="Google Shape;708;p15"/>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09" name="Google Shape;709;p15"/>
            <p:cNvPicPr preferRelativeResize="0"/>
            <p:nvPr/>
          </p:nvPicPr>
          <p:blipFill rotWithShape="1">
            <a:blip r:embed="rId3">
              <a:alphaModFix/>
            </a:blip>
            <a:srcRect l="59057" t="8806" r="25145"/>
            <a:stretch/>
          </p:blipFill>
          <p:spPr>
            <a:xfrm>
              <a:off x="3328608" y="1057131"/>
              <a:ext cx="750627" cy="775969"/>
            </a:xfrm>
            <a:prstGeom prst="rect">
              <a:avLst/>
            </a:prstGeom>
            <a:noFill/>
            <a:ln>
              <a:noFill/>
            </a:ln>
          </p:spPr>
        </p:pic>
      </p:grpSp>
      <p:grpSp>
        <p:nvGrpSpPr>
          <p:cNvPr id="710" name="Google Shape;710;p15"/>
          <p:cNvGrpSpPr/>
          <p:nvPr/>
        </p:nvGrpSpPr>
        <p:grpSpPr>
          <a:xfrm>
            <a:off x="3371476" y="879878"/>
            <a:ext cx="740068" cy="1574421"/>
            <a:chOff x="4588574" y="1057131"/>
            <a:chExt cx="740068" cy="1574421"/>
          </a:xfrm>
        </p:grpSpPr>
        <p:grpSp>
          <p:nvGrpSpPr>
            <p:cNvPr id="711" name="Google Shape;711;p15"/>
            <p:cNvGrpSpPr/>
            <p:nvPr/>
          </p:nvGrpSpPr>
          <p:grpSpPr>
            <a:xfrm>
              <a:off x="4588574" y="1751628"/>
              <a:ext cx="740068" cy="879924"/>
              <a:chOff x="5245046" y="1274868"/>
              <a:chExt cx="740068" cy="879924"/>
            </a:xfrm>
          </p:grpSpPr>
          <p:sp>
            <p:nvSpPr>
              <p:cNvPr id="712" name="Google Shape;712;p15"/>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13" name="Google Shape;713;p15"/>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714" name="Google Shape;714;p15"/>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15" name="Google Shape;715;p15"/>
            <p:cNvPicPr preferRelativeResize="0"/>
            <p:nvPr/>
          </p:nvPicPr>
          <p:blipFill rotWithShape="1">
            <a:blip r:embed="rId3">
              <a:alphaModFix/>
            </a:blip>
            <a:srcRect l="86761"/>
            <a:stretch/>
          </p:blipFill>
          <p:spPr>
            <a:xfrm>
              <a:off x="4668287" y="1057131"/>
              <a:ext cx="629046" cy="784558"/>
            </a:xfrm>
            <a:prstGeom prst="rect">
              <a:avLst/>
            </a:prstGeom>
            <a:noFill/>
            <a:ln>
              <a:noFill/>
            </a:ln>
          </p:spPr>
        </p:pic>
      </p:grpSp>
      <p:sp>
        <p:nvSpPr>
          <p:cNvPr id="716" name="Google Shape;716;p15"/>
          <p:cNvSpPr/>
          <p:nvPr/>
        </p:nvSpPr>
        <p:spPr>
          <a:xfrm>
            <a:off x="20117" y="7095275"/>
            <a:ext cx="4950964"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Curso de vida de los casos notificados de hepatitis A. Periodo epidemiológico 02 2023. </a:t>
            </a:r>
            <a:endParaRPr sz="1050">
              <a:solidFill>
                <a:schemeClr val="dk1"/>
              </a:solidFill>
              <a:latin typeface="Arial Narrow"/>
              <a:ea typeface="Arial Narrow"/>
              <a:cs typeface="Arial Narrow"/>
              <a:sym typeface="Arial Narrow"/>
            </a:endParaRPr>
          </a:p>
        </p:txBody>
      </p:sp>
      <p:pic>
        <p:nvPicPr>
          <p:cNvPr id="717" name="Google Shape;717;p15"/>
          <p:cNvPicPr preferRelativeResize="0"/>
          <p:nvPr/>
        </p:nvPicPr>
        <p:blipFill rotWithShape="1">
          <a:blip r:embed="rId4">
            <a:alphaModFix/>
          </a:blip>
          <a:srcRect/>
          <a:stretch/>
        </p:blipFill>
        <p:spPr>
          <a:xfrm>
            <a:off x="4684183" y="2631204"/>
            <a:ext cx="942975" cy="771525"/>
          </a:xfrm>
          <a:prstGeom prst="rect">
            <a:avLst/>
          </a:prstGeom>
          <a:noFill/>
          <a:ln>
            <a:noFill/>
          </a:ln>
        </p:spPr>
      </p:pic>
      <p:grpSp>
        <p:nvGrpSpPr>
          <p:cNvPr id="718" name="Google Shape;718;p15"/>
          <p:cNvGrpSpPr/>
          <p:nvPr/>
        </p:nvGrpSpPr>
        <p:grpSpPr>
          <a:xfrm>
            <a:off x="4330367" y="3245950"/>
            <a:ext cx="1720560" cy="877901"/>
            <a:chOff x="-36884" y="7072716"/>
            <a:chExt cx="1305446" cy="877901"/>
          </a:xfrm>
        </p:grpSpPr>
        <p:sp>
          <p:nvSpPr>
            <p:cNvPr id="719" name="Google Shape;719;p1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720" name="Google Shape;720;p15"/>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97,75%</a:t>
              </a:r>
              <a:endParaRPr sz="1600" b="1">
                <a:solidFill>
                  <a:schemeClr val="dk1"/>
                </a:solidFill>
                <a:latin typeface="Arial Narrow"/>
                <a:ea typeface="Arial Narrow"/>
                <a:cs typeface="Arial Narrow"/>
                <a:sym typeface="Arial Narrow"/>
              </a:endParaRPr>
            </a:p>
          </p:txBody>
        </p:sp>
        <p:sp>
          <p:nvSpPr>
            <p:cNvPr id="721" name="Google Shape;721;p15"/>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87 casos</a:t>
              </a:r>
              <a:endParaRPr sz="1200" b="1">
                <a:solidFill>
                  <a:schemeClr val="dk1"/>
                </a:solidFill>
                <a:latin typeface="Arial Narrow"/>
                <a:ea typeface="Arial Narrow"/>
                <a:cs typeface="Arial Narrow"/>
                <a:sym typeface="Arial Narrow"/>
              </a:endParaRPr>
            </a:p>
          </p:txBody>
        </p:sp>
      </p:grpSp>
      <p:pic>
        <p:nvPicPr>
          <p:cNvPr id="722" name="Google Shape;722;p15"/>
          <p:cNvPicPr preferRelativeResize="0"/>
          <p:nvPr/>
        </p:nvPicPr>
        <p:blipFill rotWithShape="1">
          <a:blip r:embed="rId5">
            <a:alphaModFix/>
          </a:blip>
          <a:srcRect/>
          <a:stretch/>
        </p:blipFill>
        <p:spPr>
          <a:xfrm>
            <a:off x="508961" y="2659779"/>
            <a:ext cx="933450" cy="742950"/>
          </a:xfrm>
          <a:prstGeom prst="rect">
            <a:avLst/>
          </a:prstGeom>
          <a:noFill/>
          <a:ln>
            <a:noFill/>
          </a:ln>
        </p:spPr>
      </p:pic>
      <p:grpSp>
        <p:nvGrpSpPr>
          <p:cNvPr id="723" name="Google Shape;723;p15"/>
          <p:cNvGrpSpPr/>
          <p:nvPr/>
        </p:nvGrpSpPr>
        <p:grpSpPr>
          <a:xfrm>
            <a:off x="173594" y="2738085"/>
            <a:ext cx="3180160" cy="978490"/>
            <a:chOff x="-14122" y="6517843"/>
            <a:chExt cx="2412893" cy="978490"/>
          </a:xfrm>
        </p:grpSpPr>
        <p:sp>
          <p:nvSpPr>
            <p:cNvPr id="724" name="Google Shape;724;p1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725" name="Google Shape;725;p15"/>
            <p:cNvSpPr/>
            <p:nvPr/>
          </p:nvSpPr>
          <p:spPr>
            <a:xfrm>
              <a:off x="1062597" y="6517843"/>
              <a:ext cx="1336174" cy="97849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contributivo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89,89% - 80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a:t>
              </a:r>
              <a:r>
                <a:rPr lang="es-ES" sz="1600" b="1">
                  <a:solidFill>
                    <a:schemeClr val="dk1"/>
                  </a:solidFill>
                  <a:latin typeface="Arial Narrow"/>
                  <a:ea typeface="Arial Narrow"/>
                  <a:cs typeface="Arial Narrow"/>
                  <a:sym typeface="Arial Narrow"/>
                </a:rPr>
                <a:t> </a:t>
              </a:r>
              <a:r>
                <a:rPr lang="es-ES" sz="1200" b="1">
                  <a:solidFill>
                    <a:schemeClr val="dk1"/>
                  </a:solidFill>
                  <a:latin typeface="Arial Narrow"/>
                  <a:ea typeface="Arial Narrow"/>
                  <a:cs typeface="Arial Narrow"/>
                  <a:sym typeface="Arial Narrow"/>
                </a:rPr>
                <a:t> subsidiado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10,11% - 9 casos</a:t>
              </a:r>
              <a:endParaRPr sz="1600" b="1">
                <a:solidFill>
                  <a:schemeClr val="dk1"/>
                </a:solidFill>
                <a:latin typeface="Arial Narrow"/>
                <a:ea typeface="Arial Narrow"/>
                <a:cs typeface="Arial Narrow"/>
                <a:sym typeface="Arial Narrow"/>
              </a:endParaRPr>
            </a:p>
          </p:txBody>
        </p:sp>
      </p:grpSp>
      <p:grpSp>
        <p:nvGrpSpPr>
          <p:cNvPr id="726" name="Google Shape;726;p15"/>
          <p:cNvGrpSpPr/>
          <p:nvPr/>
        </p:nvGrpSpPr>
        <p:grpSpPr>
          <a:xfrm>
            <a:off x="4329256" y="982183"/>
            <a:ext cx="874090" cy="1513653"/>
            <a:chOff x="2507826" y="2585355"/>
            <a:chExt cx="874090" cy="1513653"/>
          </a:xfrm>
        </p:grpSpPr>
        <p:sp>
          <p:nvSpPr>
            <p:cNvPr id="727" name="Google Shape;727;p1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pic>
          <p:nvPicPr>
            <p:cNvPr id="728" name="Google Shape;728;p15"/>
            <p:cNvPicPr preferRelativeResize="0"/>
            <p:nvPr/>
          </p:nvPicPr>
          <p:blipFill rotWithShape="1">
            <a:blip r:embed="rId6">
              <a:alphaModFix/>
            </a:blip>
            <a:srcRect/>
            <a:stretch/>
          </p:blipFill>
          <p:spPr>
            <a:xfrm>
              <a:off x="2782185" y="2585355"/>
              <a:ext cx="477234" cy="780927"/>
            </a:xfrm>
            <a:prstGeom prst="rect">
              <a:avLst/>
            </a:prstGeom>
            <a:noFill/>
            <a:ln>
              <a:noFill/>
            </a:ln>
          </p:spPr>
        </p:pic>
        <p:sp>
          <p:nvSpPr>
            <p:cNvPr id="729" name="Google Shape;729;p15"/>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730" name="Google Shape;730;p15"/>
            <p:cNvSpPr/>
            <p:nvPr/>
          </p:nvSpPr>
          <p:spPr>
            <a:xfrm>
              <a:off x="2648170" y="3822009"/>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grpSp>
        <p:nvGrpSpPr>
          <p:cNvPr id="731" name="Google Shape;731;p15"/>
          <p:cNvGrpSpPr/>
          <p:nvPr/>
        </p:nvGrpSpPr>
        <p:grpSpPr>
          <a:xfrm>
            <a:off x="6355281" y="988099"/>
            <a:ext cx="789881" cy="1519436"/>
            <a:chOff x="3826683" y="2682487"/>
            <a:chExt cx="789881" cy="1519436"/>
          </a:xfrm>
        </p:grpSpPr>
        <p:grpSp>
          <p:nvGrpSpPr>
            <p:cNvPr id="732" name="Google Shape;732;p15"/>
            <p:cNvGrpSpPr/>
            <p:nvPr/>
          </p:nvGrpSpPr>
          <p:grpSpPr>
            <a:xfrm>
              <a:off x="3826683" y="3306763"/>
              <a:ext cx="789881" cy="895160"/>
              <a:chOff x="2507826" y="3203848"/>
              <a:chExt cx="789881" cy="895160"/>
            </a:xfrm>
          </p:grpSpPr>
          <p:sp>
            <p:nvSpPr>
              <p:cNvPr id="733" name="Google Shape;733;p15"/>
              <p:cNvSpPr/>
              <p:nvPr/>
            </p:nvSpPr>
            <p:spPr>
              <a:xfrm>
                <a:off x="2507826" y="3472120"/>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1,12%</a:t>
                </a:r>
                <a:endParaRPr sz="1600" b="1">
                  <a:solidFill>
                    <a:schemeClr val="dk1"/>
                  </a:solidFill>
                  <a:latin typeface="Arial Narrow"/>
                  <a:ea typeface="Arial Narrow"/>
                  <a:cs typeface="Arial Narrow"/>
                  <a:sym typeface="Arial Narrow"/>
                </a:endParaRPr>
              </a:p>
            </p:txBody>
          </p:sp>
          <p:sp>
            <p:nvSpPr>
              <p:cNvPr id="734" name="Google Shape;734;p1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735" name="Google Shape;735;p15"/>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sz="1200">
                  <a:solidFill>
                    <a:schemeClr val="dk1"/>
                  </a:solidFill>
                  <a:latin typeface="Calibri"/>
                  <a:ea typeface="Calibri"/>
                  <a:cs typeface="Calibri"/>
                  <a:sym typeface="Calibri"/>
                </a:endParaRPr>
              </a:p>
            </p:txBody>
          </p:sp>
        </p:grpSp>
        <p:pic>
          <p:nvPicPr>
            <p:cNvPr id="736" name="Google Shape;736;p15"/>
            <p:cNvPicPr preferRelativeResize="0"/>
            <p:nvPr/>
          </p:nvPicPr>
          <p:blipFill rotWithShape="1">
            <a:blip r:embed="rId7">
              <a:alphaModFix/>
            </a:blip>
            <a:srcRect/>
            <a:stretch/>
          </p:blipFill>
          <p:spPr>
            <a:xfrm>
              <a:off x="3945025" y="2682487"/>
              <a:ext cx="587628" cy="678570"/>
            </a:xfrm>
            <a:prstGeom prst="rect">
              <a:avLst/>
            </a:prstGeom>
            <a:noFill/>
            <a:ln>
              <a:noFill/>
            </a:ln>
          </p:spPr>
        </p:pic>
      </p:grpSp>
      <p:grpSp>
        <p:nvGrpSpPr>
          <p:cNvPr id="737" name="Google Shape;737;p15"/>
          <p:cNvGrpSpPr/>
          <p:nvPr/>
        </p:nvGrpSpPr>
        <p:grpSpPr>
          <a:xfrm>
            <a:off x="5112618" y="932914"/>
            <a:ext cx="1380071" cy="1567357"/>
            <a:chOff x="1963587" y="2618404"/>
            <a:chExt cx="1380071" cy="1567357"/>
          </a:xfrm>
        </p:grpSpPr>
        <p:pic>
          <p:nvPicPr>
            <p:cNvPr id="738" name="Google Shape;738;p15"/>
            <p:cNvPicPr preferRelativeResize="0"/>
            <p:nvPr/>
          </p:nvPicPr>
          <p:blipFill rotWithShape="1">
            <a:blip r:embed="rId8">
              <a:alphaModFix/>
            </a:blip>
            <a:srcRect r="48966"/>
            <a:stretch/>
          </p:blipFill>
          <p:spPr>
            <a:xfrm>
              <a:off x="2148657" y="2618404"/>
              <a:ext cx="995527" cy="731522"/>
            </a:xfrm>
            <a:prstGeom prst="rect">
              <a:avLst/>
            </a:prstGeom>
            <a:noFill/>
            <a:ln>
              <a:noFill/>
            </a:ln>
          </p:spPr>
        </p:pic>
        <p:grpSp>
          <p:nvGrpSpPr>
            <p:cNvPr id="739" name="Google Shape;739;p15"/>
            <p:cNvGrpSpPr/>
            <p:nvPr/>
          </p:nvGrpSpPr>
          <p:grpSpPr>
            <a:xfrm>
              <a:off x="1963587" y="3189889"/>
              <a:ext cx="1380071" cy="995872"/>
              <a:chOff x="-325073" y="6955842"/>
              <a:chExt cx="1612468" cy="995872"/>
            </a:xfrm>
          </p:grpSpPr>
          <p:sp>
            <p:nvSpPr>
              <p:cNvPr id="740" name="Google Shape;740;p15"/>
              <p:cNvSpPr txBox="1"/>
              <p:nvPr/>
            </p:nvSpPr>
            <p:spPr>
              <a:xfrm>
                <a:off x="-325073" y="6955842"/>
                <a:ext cx="161246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sz="1200" b="1" u="sng">
                  <a:solidFill>
                    <a:schemeClr val="dk1"/>
                  </a:solidFill>
                  <a:latin typeface="Arial Narrow"/>
                  <a:ea typeface="Arial Narrow"/>
                  <a:cs typeface="Arial Narrow"/>
                  <a:sym typeface="Arial Narrow"/>
                </a:endParaRPr>
              </a:p>
            </p:txBody>
          </p:sp>
          <p:sp>
            <p:nvSpPr>
              <p:cNvPr id="741" name="Google Shape;741;p15"/>
              <p:cNvSpPr/>
              <p:nvPr/>
            </p:nvSpPr>
            <p:spPr>
              <a:xfrm>
                <a:off x="-36885" y="7363321"/>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42" name="Google Shape;742;p15"/>
              <p:cNvSpPr txBox="1"/>
              <p:nvPr/>
            </p:nvSpPr>
            <p:spPr>
              <a:xfrm>
                <a:off x="-142058" y="767471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sp>
        <p:nvSpPr>
          <p:cNvPr id="743" name="Google Shape;743;p15"/>
          <p:cNvSpPr/>
          <p:nvPr/>
        </p:nvSpPr>
        <p:spPr>
          <a:xfrm>
            <a:off x="3723908" y="6614023"/>
            <a:ext cx="3396228"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inusual para hepatitis A. Periodo epidemiológico 03 2023. </a:t>
            </a:r>
            <a:endParaRPr sz="1050">
              <a:solidFill>
                <a:schemeClr val="dk1"/>
              </a:solidFill>
              <a:latin typeface="Arial Narrow"/>
              <a:ea typeface="Arial Narrow"/>
              <a:cs typeface="Arial Narrow"/>
              <a:sym typeface="Arial Narrow"/>
            </a:endParaRPr>
          </a:p>
        </p:txBody>
      </p:sp>
      <p:sp>
        <p:nvSpPr>
          <p:cNvPr id="744" name="Google Shape;744;p15"/>
          <p:cNvSpPr/>
          <p:nvPr/>
        </p:nvSpPr>
        <p:spPr>
          <a:xfrm>
            <a:off x="7644" y="8100392"/>
            <a:ext cx="7230095"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La Hepatitis A se observa en el canal endémico en comportamiento esperado por debajo de los casos usuales. Durante este año no se supera el número de casos de los dos últimos años durante las semanas epidemiológicas evaluadas. Se evidencia un aumento del 128,21% en relación con el mismo periodo de año anterior. Los cursos de vida de adolescencia, juventud y  adultez con el 95% de los casos, una mayor frecuencia de casos en hombres.  </a:t>
            </a:r>
            <a:endParaRPr sz="1100">
              <a:solidFill>
                <a:schemeClr val="dk1"/>
              </a:solidFill>
              <a:latin typeface="Arial Narrow"/>
              <a:ea typeface="Arial Narrow"/>
              <a:cs typeface="Arial Narrow"/>
              <a:sym typeface="Arial Narrow"/>
            </a:endParaRPr>
          </a:p>
        </p:txBody>
      </p:sp>
      <p:sp>
        <p:nvSpPr>
          <p:cNvPr id="745" name="Google Shape;745;p15"/>
          <p:cNvSpPr/>
          <p:nvPr/>
        </p:nvSpPr>
        <p:spPr>
          <a:xfrm>
            <a:off x="-50" y="7493532"/>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46" name="Google Shape;746;p15"/>
          <p:cNvGrpSpPr/>
          <p:nvPr/>
        </p:nvGrpSpPr>
        <p:grpSpPr>
          <a:xfrm>
            <a:off x="160381" y="7558421"/>
            <a:ext cx="3446504" cy="276999"/>
            <a:chOff x="2448322" y="33831"/>
            <a:chExt cx="3446504" cy="276999"/>
          </a:xfrm>
        </p:grpSpPr>
        <p:sp>
          <p:nvSpPr>
            <p:cNvPr id="747" name="Google Shape;747;p15"/>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48" name="Google Shape;748;p15"/>
            <p:cNvCxnSpPr>
              <a:stCxn id="747"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749" name="Google Shape;749;p15"/>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grpSp>
        <p:nvGrpSpPr>
          <p:cNvPr id="750" name="Google Shape;750;p15"/>
          <p:cNvGrpSpPr/>
          <p:nvPr/>
        </p:nvGrpSpPr>
        <p:grpSpPr>
          <a:xfrm>
            <a:off x="2338822" y="534761"/>
            <a:ext cx="1847617" cy="436842"/>
            <a:chOff x="3060727" y="484500"/>
            <a:chExt cx="2369636" cy="436842"/>
          </a:xfrm>
        </p:grpSpPr>
        <p:sp>
          <p:nvSpPr>
            <p:cNvPr id="751" name="Google Shape;751;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1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sz="1400" b="1">
                <a:solidFill>
                  <a:schemeClr val="dk1"/>
                </a:solidFill>
                <a:latin typeface="Arial Narrow"/>
                <a:ea typeface="Arial Narrow"/>
                <a:cs typeface="Arial Narrow"/>
                <a:sym typeface="Arial Narrow"/>
              </a:endParaRPr>
            </a:p>
          </p:txBody>
        </p:sp>
      </p:grpSp>
      <p:grpSp>
        <p:nvGrpSpPr>
          <p:cNvPr id="753" name="Google Shape;753;p15"/>
          <p:cNvGrpSpPr/>
          <p:nvPr/>
        </p:nvGrpSpPr>
        <p:grpSpPr>
          <a:xfrm>
            <a:off x="205725" y="534759"/>
            <a:ext cx="1852274" cy="436842"/>
            <a:chOff x="3054754" y="484500"/>
            <a:chExt cx="2375609" cy="436842"/>
          </a:xfrm>
        </p:grpSpPr>
        <p:sp>
          <p:nvSpPr>
            <p:cNvPr id="754" name="Google Shape;754;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1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sz="1400" b="1">
                <a:solidFill>
                  <a:schemeClr val="dk1"/>
                </a:solidFill>
                <a:latin typeface="Arial Narrow"/>
                <a:ea typeface="Arial Narrow"/>
                <a:cs typeface="Arial Narrow"/>
                <a:sym typeface="Arial Narrow"/>
              </a:endParaRPr>
            </a:p>
          </p:txBody>
        </p:sp>
      </p:grpSp>
      <p:grpSp>
        <p:nvGrpSpPr>
          <p:cNvPr id="756" name="Google Shape;756;p15"/>
          <p:cNvGrpSpPr/>
          <p:nvPr/>
        </p:nvGrpSpPr>
        <p:grpSpPr>
          <a:xfrm>
            <a:off x="4410694" y="596925"/>
            <a:ext cx="2722458" cy="436842"/>
            <a:chOff x="3060727" y="484500"/>
            <a:chExt cx="2369637" cy="436842"/>
          </a:xfrm>
        </p:grpSpPr>
        <p:sp>
          <p:nvSpPr>
            <p:cNvPr id="757" name="Google Shape;757;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1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pic>
        <p:nvPicPr>
          <p:cNvPr id="759" name="Google Shape;759;p15"/>
          <p:cNvPicPr preferRelativeResize="0"/>
          <p:nvPr/>
        </p:nvPicPr>
        <p:blipFill rotWithShape="1">
          <a:blip r:embed="rId9">
            <a:alphaModFix/>
          </a:blip>
          <a:srcRect/>
          <a:stretch/>
        </p:blipFill>
        <p:spPr>
          <a:xfrm>
            <a:off x="20117" y="4573055"/>
            <a:ext cx="3703791" cy="2543603"/>
          </a:xfrm>
          <a:prstGeom prst="rect">
            <a:avLst/>
          </a:prstGeom>
          <a:noFill/>
          <a:ln>
            <a:noFill/>
          </a:ln>
        </p:spPr>
      </p:pic>
      <p:pic>
        <p:nvPicPr>
          <p:cNvPr id="760" name="Google Shape;760;p15"/>
          <p:cNvPicPr preferRelativeResize="0"/>
          <p:nvPr/>
        </p:nvPicPr>
        <p:blipFill rotWithShape="1">
          <a:blip r:embed="rId10">
            <a:alphaModFix/>
          </a:blip>
          <a:srcRect/>
          <a:stretch/>
        </p:blipFill>
        <p:spPr>
          <a:xfrm>
            <a:off x="3737475" y="4560603"/>
            <a:ext cx="3344062" cy="20854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6"/>
          <p:cNvPicPr preferRelativeResize="0"/>
          <p:nvPr/>
        </p:nvPicPr>
        <p:blipFill rotWithShape="1">
          <a:blip r:embed="rId3">
            <a:alphaModFix/>
          </a:blip>
          <a:srcRect t="73034" b="1"/>
          <a:stretch/>
        </p:blipFill>
        <p:spPr>
          <a:xfrm>
            <a:off x="50" y="6876256"/>
            <a:ext cx="2172322" cy="2267744"/>
          </a:xfrm>
          <a:prstGeom prst="rect">
            <a:avLst/>
          </a:prstGeom>
          <a:noFill/>
          <a:ln>
            <a:noFill/>
          </a:ln>
        </p:spPr>
      </p:pic>
      <p:pic>
        <p:nvPicPr>
          <p:cNvPr id="766" name="Google Shape;766;p16"/>
          <p:cNvPicPr preferRelativeResize="0"/>
          <p:nvPr/>
        </p:nvPicPr>
        <p:blipFill rotWithShape="1">
          <a:blip r:embed="rId4">
            <a:alphaModFix/>
          </a:blip>
          <a:srcRect l="33160" t="16888" r="52563" b="37555"/>
          <a:stretch/>
        </p:blipFill>
        <p:spPr>
          <a:xfrm>
            <a:off x="-23417" y="13742"/>
            <a:ext cx="2175822" cy="3905250"/>
          </a:xfrm>
          <a:prstGeom prst="rect">
            <a:avLst/>
          </a:prstGeom>
          <a:noFill/>
          <a:ln>
            <a:noFill/>
          </a:ln>
        </p:spPr>
      </p:pic>
      <p:pic>
        <p:nvPicPr>
          <p:cNvPr id="767" name="Google Shape;767;p16"/>
          <p:cNvPicPr preferRelativeResize="0"/>
          <p:nvPr/>
        </p:nvPicPr>
        <p:blipFill rotWithShape="1">
          <a:blip r:embed="rId3">
            <a:alphaModFix/>
          </a:blip>
          <a:srcRect t="55451"/>
          <a:stretch/>
        </p:blipFill>
        <p:spPr>
          <a:xfrm>
            <a:off x="0" y="3419872"/>
            <a:ext cx="2180731" cy="3487638"/>
          </a:xfrm>
          <a:prstGeom prst="rect">
            <a:avLst/>
          </a:prstGeom>
          <a:noFill/>
          <a:ln>
            <a:noFill/>
          </a:ln>
        </p:spPr>
      </p:pic>
      <p:sp>
        <p:nvSpPr>
          <p:cNvPr id="768" name="Google Shape;768;p16"/>
          <p:cNvSpPr txBox="1"/>
          <p:nvPr/>
        </p:nvSpPr>
        <p:spPr>
          <a:xfrm>
            <a:off x="-90045" y="1026284"/>
            <a:ext cx="23090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02 - 2023</a:t>
            </a:r>
            <a:endParaRPr/>
          </a:p>
        </p:txBody>
      </p:sp>
      <p:sp>
        <p:nvSpPr>
          <p:cNvPr id="769" name="Google Shape;769;p16"/>
          <p:cNvSpPr/>
          <p:nvPr/>
        </p:nvSpPr>
        <p:spPr>
          <a:xfrm>
            <a:off x="2179172" y="296866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B. Medellín, a Periodo epidemiológico 02 acumulado de 2023. </a:t>
            </a:r>
            <a:endParaRPr/>
          </a:p>
        </p:txBody>
      </p:sp>
      <p:grpSp>
        <p:nvGrpSpPr>
          <p:cNvPr id="770" name="Google Shape;770;p16"/>
          <p:cNvGrpSpPr/>
          <p:nvPr/>
        </p:nvGrpSpPr>
        <p:grpSpPr>
          <a:xfrm>
            <a:off x="179214" y="5091636"/>
            <a:ext cx="1892650" cy="488476"/>
            <a:chOff x="2397524" y="3379972"/>
            <a:chExt cx="4508500" cy="904875"/>
          </a:xfrm>
        </p:grpSpPr>
        <p:pic>
          <p:nvPicPr>
            <p:cNvPr id="771" name="Google Shape;771;p1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772" name="Google Shape;772;p16"/>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25</a:t>
              </a:r>
              <a:endParaRPr/>
            </a:p>
          </p:txBody>
        </p:sp>
      </p:grpSp>
      <p:sp>
        <p:nvSpPr>
          <p:cNvPr id="773" name="Google Shape;773;p16"/>
          <p:cNvSpPr txBox="1"/>
          <p:nvPr/>
        </p:nvSpPr>
        <p:spPr>
          <a:xfrm>
            <a:off x="16447" y="5541203"/>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25%</a:t>
            </a:r>
            <a:endParaRPr/>
          </a:p>
        </p:txBody>
      </p:sp>
      <p:grpSp>
        <p:nvGrpSpPr>
          <p:cNvPr id="774" name="Google Shape;774;p16"/>
          <p:cNvGrpSpPr/>
          <p:nvPr/>
        </p:nvGrpSpPr>
        <p:grpSpPr>
          <a:xfrm>
            <a:off x="2448322" y="74775"/>
            <a:ext cx="3446504" cy="276999"/>
            <a:chOff x="2448322" y="74775"/>
            <a:chExt cx="3446504" cy="276999"/>
          </a:xfrm>
        </p:grpSpPr>
        <p:sp>
          <p:nvSpPr>
            <p:cNvPr id="775" name="Google Shape;775;p1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76" name="Google Shape;776;p16"/>
            <p:cNvCxnSpPr>
              <a:stCxn id="77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777" name="Google Shape;777;p1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778" name="Google Shape;778;p1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Pág..16 </a:t>
            </a:r>
            <a:endParaRPr sz="1050" b="1">
              <a:solidFill>
                <a:schemeClr val="dk1"/>
              </a:solidFill>
              <a:latin typeface="Arial Narrow"/>
              <a:ea typeface="Arial Narrow"/>
              <a:cs typeface="Arial Narrow"/>
              <a:sym typeface="Arial Narrow"/>
            </a:endParaRPr>
          </a:p>
        </p:txBody>
      </p:sp>
      <p:sp>
        <p:nvSpPr>
          <p:cNvPr id="779" name="Google Shape;779;p16"/>
          <p:cNvSpPr txBox="1">
            <a:spLocks noGrp="1"/>
          </p:cNvSpPr>
          <p:nvPr>
            <p:ph type="ctrTitle"/>
          </p:nvPr>
        </p:nvSpPr>
        <p:spPr>
          <a:xfrm>
            <a:off x="-18971" y="403841"/>
            <a:ext cx="2208885"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Hepatitis B y C</a:t>
            </a:r>
            <a:endParaRPr/>
          </a:p>
        </p:txBody>
      </p:sp>
      <p:sp>
        <p:nvSpPr>
          <p:cNvPr id="780" name="Google Shape;780;p16"/>
          <p:cNvSpPr/>
          <p:nvPr/>
        </p:nvSpPr>
        <p:spPr>
          <a:xfrm>
            <a:off x="2179172" y="6084168"/>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C. Medellín, a Periodo epidemiológico 02  acumulado de 2023. </a:t>
            </a:r>
            <a:endParaRPr/>
          </a:p>
        </p:txBody>
      </p:sp>
      <p:sp>
        <p:nvSpPr>
          <p:cNvPr id="781" name="Google Shape;781;p16"/>
          <p:cNvSpPr/>
          <p:nvPr/>
        </p:nvSpPr>
        <p:spPr>
          <a:xfrm>
            <a:off x="2181225" y="8553451"/>
            <a:ext cx="494395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B. Medellín, a Periodo epidemiológico 02   acumulado de 2020-2023. </a:t>
            </a:r>
            <a:endParaRPr/>
          </a:p>
        </p:txBody>
      </p:sp>
      <p:sp>
        <p:nvSpPr>
          <p:cNvPr id="782" name="Google Shape;782;p16"/>
          <p:cNvSpPr txBox="1"/>
          <p:nvPr/>
        </p:nvSpPr>
        <p:spPr>
          <a:xfrm flipH="1">
            <a:off x="544821" y="4845571"/>
            <a:ext cx="12554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Calibri"/>
                <a:ea typeface="Calibri"/>
                <a:cs typeface="Calibri"/>
                <a:sym typeface="Calibri"/>
              </a:rPr>
              <a:t>Hepatitis B</a:t>
            </a:r>
            <a:endParaRPr sz="1400" b="1">
              <a:solidFill>
                <a:schemeClr val="dk1"/>
              </a:solidFill>
              <a:latin typeface="Calibri"/>
              <a:ea typeface="Calibri"/>
              <a:cs typeface="Calibri"/>
              <a:sym typeface="Calibri"/>
            </a:endParaRPr>
          </a:p>
        </p:txBody>
      </p:sp>
      <p:grpSp>
        <p:nvGrpSpPr>
          <p:cNvPr id="783" name="Google Shape;783;p16"/>
          <p:cNvGrpSpPr/>
          <p:nvPr/>
        </p:nvGrpSpPr>
        <p:grpSpPr>
          <a:xfrm>
            <a:off x="144066" y="6618265"/>
            <a:ext cx="1892650" cy="488476"/>
            <a:chOff x="2397524" y="3379972"/>
            <a:chExt cx="4508500" cy="904875"/>
          </a:xfrm>
        </p:grpSpPr>
        <p:pic>
          <p:nvPicPr>
            <p:cNvPr id="784" name="Google Shape;784;p1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785" name="Google Shape;785;p16"/>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34</a:t>
              </a:r>
              <a:endParaRPr/>
            </a:p>
          </p:txBody>
        </p:sp>
      </p:grpSp>
      <p:sp>
        <p:nvSpPr>
          <p:cNvPr id="786" name="Google Shape;786;p16"/>
          <p:cNvSpPr txBox="1"/>
          <p:nvPr/>
        </p:nvSpPr>
        <p:spPr>
          <a:xfrm flipH="1">
            <a:off x="509673" y="6372200"/>
            <a:ext cx="12554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Calibri"/>
                <a:ea typeface="Calibri"/>
                <a:cs typeface="Calibri"/>
                <a:sym typeface="Calibri"/>
              </a:rPr>
              <a:t>Hepatitis C</a:t>
            </a:r>
            <a:endParaRPr sz="1400" b="1">
              <a:solidFill>
                <a:schemeClr val="dk1"/>
              </a:solidFill>
              <a:latin typeface="Calibri"/>
              <a:ea typeface="Calibri"/>
              <a:cs typeface="Calibri"/>
              <a:sym typeface="Calibri"/>
            </a:endParaRPr>
          </a:p>
        </p:txBody>
      </p:sp>
      <p:sp>
        <p:nvSpPr>
          <p:cNvPr id="787" name="Google Shape;787;p16"/>
          <p:cNvSpPr txBox="1"/>
          <p:nvPr/>
        </p:nvSpPr>
        <p:spPr>
          <a:xfrm>
            <a:off x="50" y="7125379"/>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112,5%</a:t>
            </a:r>
            <a:endParaRPr/>
          </a:p>
        </p:txBody>
      </p:sp>
      <p:graphicFrame>
        <p:nvGraphicFramePr>
          <p:cNvPr id="788" name="Google Shape;788;p16"/>
          <p:cNvGraphicFramePr/>
          <p:nvPr/>
        </p:nvGraphicFramePr>
        <p:xfrm>
          <a:off x="2036716" y="336386"/>
          <a:ext cx="5088467" cy="27784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89" name="Google Shape;789;p16"/>
          <p:cNvGraphicFramePr/>
          <p:nvPr/>
        </p:nvGraphicFramePr>
        <p:xfrm>
          <a:off x="2186446" y="3491880"/>
          <a:ext cx="5014453" cy="268614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90" name="Google Shape;790;p16"/>
          <p:cNvGraphicFramePr/>
          <p:nvPr/>
        </p:nvGraphicFramePr>
        <p:xfrm>
          <a:off x="2130684" y="6511280"/>
          <a:ext cx="5070166" cy="2259031"/>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7"/>
          <p:cNvSpPr/>
          <p:nvPr/>
        </p:nvSpPr>
        <p:spPr>
          <a:xfrm>
            <a:off x="0" y="19077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1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Pág..17 </a:t>
            </a:r>
            <a:endParaRPr sz="1050" b="1">
              <a:solidFill>
                <a:schemeClr val="dk1"/>
              </a:solidFill>
              <a:latin typeface="Arial Narrow"/>
              <a:ea typeface="Arial Narrow"/>
              <a:cs typeface="Arial Narrow"/>
              <a:sym typeface="Arial Narrow"/>
            </a:endParaRPr>
          </a:p>
        </p:txBody>
      </p:sp>
      <p:sp>
        <p:nvSpPr>
          <p:cNvPr id="797" name="Google Shape;797;p17"/>
          <p:cNvSpPr/>
          <p:nvPr/>
        </p:nvSpPr>
        <p:spPr>
          <a:xfrm>
            <a:off x="0" y="3407126"/>
            <a:ext cx="7177588" cy="37278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17"/>
          <p:cNvSpPr/>
          <p:nvPr/>
        </p:nvSpPr>
        <p:spPr>
          <a:xfrm>
            <a:off x="151139" y="2035624"/>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99" name="Google Shape;799;p17"/>
          <p:cNvCxnSpPr>
            <a:stCxn id="798" idx="6"/>
          </p:cNvCxnSpPr>
          <p:nvPr/>
        </p:nvCxnSpPr>
        <p:spPr>
          <a:xfrm>
            <a:off x="439171" y="2166429"/>
            <a:ext cx="648000" cy="0"/>
          </a:xfrm>
          <a:prstGeom prst="straightConnector1">
            <a:avLst/>
          </a:prstGeom>
          <a:noFill/>
          <a:ln w="28575" cap="flat" cmpd="sng">
            <a:solidFill>
              <a:srgbClr val="C00000"/>
            </a:solidFill>
            <a:prstDash val="solid"/>
            <a:round/>
            <a:headEnd type="none" w="sm" len="sm"/>
            <a:tailEnd type="none" w="sm" len="sm"/>
          </a:ln>
        </p:spPr>
      </p:cxnSp>
      <p:sp>
        <p:nvSpPr>
          <p:cNvPr id="800" name="Google Shape;800;p17"/>
          <p:cNvSpPr txBox="1"/>
          <p:nvPr/>
        </p:nvSpPr>
        <p:spPr>
          <a:xfrm>
            <a:off x="1005355" y="2035624"/>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sp>
        <p:nvSpPr>
          <p:cNvPr id="801" name="Google Shape;801;p17"/>
          <p:cNvSpPr txBox="1"/>
          <p:nvPr/>
        </p:nvSpPr>
        <p:spPr>
          <a:xfrm>
            <a:off x="864146" y="2607459"/>
            <a:ext cx="259228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de Hepatitis B en población general por 100.000 habitantes</a:t>
            </a:r>
            <a:endParaRPr sz="1100" b="1">
              <a:solidFill>
                <a:schemeClr val="dk1"/>
              </a:solidFill>
              <a:latin typeface="Arial Narrow"/>
              <a:ea typeface="Arial Narrow"/>
              <a:cs typeface="Arial Narrow"/>
              <a:sym typeface="Arial Narrow"/>
            </a:endParaRPr>
          </a:p>
        </p:txBody>
      </p:sp>
      <p:sp>
        <p:nvSpPr>
          <p:cNvPr id="802" name="Google Shape;802;p17"/>
          <p:cNvSpPr txBox="1"/>
          <p:nvPr/>
        </p:nvSpPr>
        <p:spPr>
          <a:xfrm>
            <a:off x="1556576" y="3059832"/>
            <a:ext cx="109677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0,9* 100 mil</a:t>
            </a:r>
            <a:endParaRPr/>
          </a:p>
        </p:txBody>
      </p:sp>
      <p:sp>
        <p:nvSpPr>
          <p:cNvPr id="803" name="Google Shape;803;p17"/>
          <p:cNvSpPr txBox="1"/>
          <p:nvPr/>
        </p:nvSpPr>
        <p:spPr>
          <a:xfrm>
            <a:off x="3967732" y="2628945"/>
            <a:ext cx="259228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de Hepatitis C en población general por 100.000 habitantes</a:t>
            </a:r>
            <a:endParaRPr sz="1100" b="1">
              <a:solidFill>
                <a:schemeClr val="dk1"/>
              </a:solidFill>
              <a:latin typeface="Arial Narrow"/>
              <a:ea typeface="Arial Narrow"/>
              <a:cs typeface="Arial Narrow"/>
              <a:sym typeface="Arial Narrow"/>
            </a:endParaRPr>
          </a:p>
        </p:txBody>
      </p:sp>
      <p:sp>
        <p:nvSpPr>
          <p:cNvPr id="804" name="Google Shape;804;p17"/>
          <p:cNvSpPr txBox="1"/>
          <p:nvPr/>
        </p:nvSpPr>
        <p:spPr>
          <a:xfrm>
            <a:off x="4660161" y="3081318"/>
            <a:ext cx="109677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1,3* 100 mil</a:t>
            </a:r>
            <a:endParaRPr/>
          </a:p>
        </p:txBody>
      </p:sp>
      <p:sp>
        <p:nvSpPr>
          <p:cNvPr id="805" name="Google Shape;805;p17"/>
          <p:cNvSpPr/>
          <p:nvPr/>
        </p:nvSpPr>
        <p:spPr>
          <a:xfrm>
            <a:off x="118769" y="3455019"/>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06" name="Google Shape;806;p17"/>
          <p:cNvCxnSpPr>
            <a:stCxn id="805" idx="6"/>
          </p:cNvCxnSpPr>
          <p:nvPr/>
        </p:nvCxnSpPr>
        <p:spPr>
          <a:xfrm>
            <a:off x="406801" y="3585824"/>
            <a:ext cx="648000" cy="0"/>
          </a:xfrm>
          <a:prstGeom prst="straightConnector1">
            <a:avLst/>
          </a:prstGeom>
          <a:noFill/>
          <a:ln w="28575" cap="flat" cmpd="sng">
            <a:solidFill>
              <a:srgbClr val="C00000"/>
            </a:solidFill>
            <a:prstDash val="solid"/>
            <a:round/>
            <a:headEnd type="none" w="sm" len="sm"/>
            <a:tailEnd type="none" w="sm" len="sm"/>
          </a:ln>
        </p:spPr>
      </p:cxnSp>
      <p:sp>
        <p:nvSpPr>
          <p:cNvPr id="807" name="Google Shape;807;p17"/>
          <p:cNvSpPr txBox="1"/>
          <p:nvPr/>
        </p:nvSpPr>
        <p:spPr>
          <a:xfrm>
            <a:off x="972985" y="3455019"/>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sp>
        <p:nvSpPr>
          <p:cNvPr id="808" name="Google Shape;808;p17"/>
          <p:cNvSpPr/>
          <p:nvPr/>
        </p:nvSpPr>
        <p:spPr>
          <a:xfrm>
            <a:off x="0" y="8656711"/>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B. Medellín, a Periodo epidemiológico 02 acumulado  de  2023. </a:t>
            </a:r>
            <a:endParaRPr/>
          </a:p>
        </p:txBody>
      </p:sp>
      <p:sp>
        <p:nvSpPr>
          <p:cNvPr id="809" name="Google Shape;809;p17"/>
          <p:cNvSpPr/>
          <p:nvPr/>
        </p:nvSpPr>
        <p:spPr>
          <a:xfrm>
            <a:off x="257175" y="628650"/>
            <a:ext cx="190311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sz="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C. Medellín, a Periodo epidemiológico 02   acumulado de 2020-2023. </a:t>
            </a:r>
            <a:endParaRPr/>
          </a:p>
        </p:txBody>
      </p:sp>
      <p:graphicFrame>
        <p:nvGraphicFramePr>
          <p:cNvPr id="810" name="Google Shape;810;p17"/>
          <p:cNvGraphicFramePr/>
          <p:nvPr/>
        </p:nvGraphicFramePr>
        <p:xfrm>
          <a:off x="2200676" y="12504"/>
          <a:ext cx="3776038" cy="2001634"/>
        </p:xfrm>
        <a:graphic>
          <a:graphicData uri="http://schemas.openxmlformats.org/drawingml/2006/chart">
            <c:chart xmlns:c="http://schemas.openxmlformats.org/drawingml/2006/chart" xmlns:r="http://schemas.openxmlformats.org/officeDocument/2006/relationships" r:id="rId3"/>
          </a:graphicData>
        </a:graphic>
      </p:graphicFrame>
      <p:pic>
        <p:nvPicPr>
          <p:cNvPr id="811" name="Google Shape;811;p17"/>
          <p:cNvPicPr preferRelativeResize="0"/>
          <p:nvPr/>
        </p:nvPicPr>
        <p:blipFill rotWithShape="1">
          <a:blip r:embed="rId4">
            <a:alphaModFix/>
          </a:blip>
          <a:srcRect/>
          <a:stretch/>
        </p:blipFill>
        <p:spPr>
          <a:xfrm>
            <a:off x="0" y="3925253"/>
            <a:ext cx="7200900" cy="46594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8"/>
          <p:cNvSpPr/>
          <p:nvPr/>
        </p:nvSpPr>
        <p:spPr>
          <a:xfrm>
            <a:off x="0"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17" name="Google Shape;817;p18"/>
          <p:cNvGrpSpPr/>
          <p:nvPr/>
        </p:nvGrpSpPr>
        <p:grpSpPr>
          <a:xfrm>
            <a:off x="122078" y="6179675"/>
            <a:ext cx="841843" cy="1132310"/>
            <a:chOff x="1030415" y="748098"/>
            <a:chExt cx="841843" cy="1132310"/>
          </a:xfrm>
        </p:grpSpPr>
        <p:pic>
          <p:nvPicPr>
            <p:cNvPr id="818" name="Google Shape;818;p18"/>
            <p:cNvPicPr preferRelativeResize="0"/>
            <p:nvPr/>
          </p:nvPicPr>
          <p:blipFill rotWithShape="1">
            <a:blip r:embed="rId3">
              <a:alphaModFix/>
            </a:blip>
            <a:srcRect t="10614" r="84474"/>
            <a:stretch/>
          </p:blipFill>
          <p:spPr>
            <a:xfrm>
              <a:off x="1252052" y="748098"/>
              <a:ext cx="554199" cy="541398"/>
            </a:xfrm>
            <a:prstGeom prst="rect">
              <a:avLst/>
            </a:prstGeom>
            <a:noFill/>
            <a:ln>
              <a:noFill/>
            </a:ln>
          </p:spPr>
        </p:pic>
        <p:sp>
          <p:nvSpPr>
            <p:cNvPr id="819" name="Google Shape;819;p18"/>
            <p:cNvSpPr/>
            <p:nvPr/>
          </p:nvSpPr>
          <p:spPr>
            <a:xfrm>
              <a:off x="1030415" y="1520368"/>
              <a:ext cx="824936"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56,00%</a:t>
              </a:r>
              <a:endParaRPr/>
            </a:p>
          </p:txBody>
        </p:sp>
        <p:sp>
          <p:nvSpPr>
            <p:cNvPr id="820" name="Google Shape;820;p18"/>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grpSp>
      <p:grpSp>
        <p:nvGrpSpPr>
          <p:cNvPr id="821" name="Google Shape;821;p18"/>
          <p:cNvGrpSpPr/>
          <p:nvPr/>
        </p:nvGrpSpPr>
        <p:grpSpPr>
          <a:xfrm>
            <a:off x="1017033" y="6209407"/>
            <a:ext cx="827642" cy="1091720"/>
            <a:chOff x="1825139" y="815810"/>
            <a:chExt cx="827642" cy="1091720"/>
          </a:xfrm>
        </p:grpSpPr>
        <p:sp>
          <p:nvSpPr>
            <p:cNvPr id="822" name="Google Shape;822;p18"/>
            <p:cNvSpPr/>
            <p:nvPr/>
          </p:nvSpPr>
          <p:spPr>
            <a:xfrm>
              <a:off x="1846951" y="1547490"/>
              <a:ext cx="80583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44,00%</a:t>
              </a:r>
              <a:endParaRPr/>
            </a:p>
          </p:txBody>
        </p:sp>
        <p:sp>
          <p:nvSpPr>
            <p:cNvPr id="823" name="Google Shape;823;p18"/>
            <p:cNvSpPr/>
            <p:nvPr/>
          </p:nvSpPr>
          <p:spPr>
            <a:xfrm>
              <a:off x="1825139" y="127419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pic>
          <p:nvPicPr>
            <p:cNvPr id="824" name="Google Shape;824;p18"/>
            <p:cNvPicPr preferRelativeResize="0"/>
            <p:nvPr/>
          </p:nvPicPr>
          <p:blipFill rotWithShape="1">
            <a:blip r:embed="rId3">
              <a:alphaModFix/>
            </a:blip>
            <a:srcRect l="29313" t="7366" r="56038"/>
            <a:stretch/>
          </p:blipFill>
          <p:spPr>
            <a:xfrm>
              <a:off x="1975931" y="815810"/>
              <a:ext cx="489570" cy="526328"/>
            </a:xfrm>
            <a:prstGeom prst="rect">
              <a:avLst/>
            </a:prstGeom>
            <a:noFill/>
            <a:ln>
              <a:noFill/>
            </a:ln>
          </p:spPr>
        </p:pic>
      </p:grpSp>
      <p:grpSp>
        <p:nvGrpSpPr>
          <p:cNvPr id="825" name="Google Shape;825;p18"/>
          <p:cNvGrpSpPr/>
          <p:nvPr/>
        </p:nvGrpSpPr>
        <p:grpSpPr>
          <a:xfrm>
            <a:off x="2126041" y="6213471"/>
            <a:ext cx="1152880" cy="1113356"/>
            <a:chOff x="2107178" y="815810"/>
            <a:chExt cx="1152880" cy="1113356"/>
          </a:xfrm>
        </p:grpSpPr>
        <p:grpSp>
          <p:nvGrpSpPr>
            <p:cNvPr id="826" name="Google Shape;826;p18"/>
            <p:cNvGrpSpPr/>
            <p:nvPr/>
          </p:nvGrpSpPr>
          <p:grpSpPr>
            <a:xfrm>
              <a:off x="2107178" y="1317818"/>
              <a:ext cx="1152880" cy="611348"/>
              <a:chOff x="3744466" y="1301912"/>
              <a:chExt cx="1152880" cy="611348"/>
            </a:xfrm>
          </p:grpSpPr>
          <p:sp>
            <p:nvSpPr>
              <p:cNvPr id="827" name="Google Shape;827;p18"/>
              <p:cNvSpPr/>
              <p:nvPr/>
            </p:nvSpPr>
            <p:spPr>
              <a:xfrm>
                <a:off x="3912518" y="1553220"/>
                <a:ext cx="802181"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828" name="Google Shape;828;p18"/>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pic>
          <p:nvPicPr>
            <p:cNvPr id="829" name="Google Shape;829;p18"/>
            <p:cNvPicPr preferRelativeResize="0"/>
            <p:nvPr/>
          </p:nvPicPr>
          <p:blipFill rotWithShape="1">
            <a:blip r:embed="rId3">
              <a:alphaModFix/>
            </a:blip>
            <a:srcRect l="59057" t="8806" r="25145"/>
            <a:stretch/>
          </p:blipFill>
          <p:spPr>
            <a:xfrm>
              <a:off x="2376314" y="815810"/>
              <a:ext cx="535911" cy="554004"/>
            </a:xfrm>
            <a:prstGeom prst="rect">
              <a:avLst/>
            </a:prstGeom>
            <a:noFill/>
            <a:ln>
              <a:noFill/>
            </a:ln>
          </p:spPr>
        </p:pic>
      </p:grpSp>
      <p:grpSp>
        <p:nvGrpSpPr>
          <p:cNvPr id="830" name="Google Shape;830;p18"/>
          <p:cNvGrpSpPr/>
          <p:nvPr/>
        </p:nvGrpSpPr>
        <p:grpSpPr>
          <a:xfrm>
            <a:off x="3206913" y="6232761"/>
            <a:ext cx="740068" cy="1110282"/>
            <a:chOff x="3580462" y="815810"/>
            <a:chExt cx="740068" cy="1110282"/>
          </a:xfrm>
        </p:grpSpPr>
        <p:grpSp>
          <p:nvGrpSpPr>
            <p:cNvPr id="831" name="Google Shape;831;p18"/>
            <p:cNvGrpSpPr/>
            <p:nvPr/>
          </p:nvGrpSpPr>
          <p:grpSpPr>
            <a:xfrm>
              <a:off x="3580462" y="1288342"/>
              <a:ext cx="740068" cy="637750"/>
              <a:chOff x="5245046" y="1274868"/>
              <a:chExt cx="740068" cy="637750"/>
            </a:xfrm>
          </p:grpSpPr>
          <p:sp>
            <p:nvSpPr>
              <p:cNvPr id="832" name="Google Shape;832;p18"/>
              <p:cNvSpPr/>
              <p:nvPr/>
            </p:nvSpPr>
            <p:spPr>
              <a:xfrm>
                <a:off x="5245046" y="1561312"/>
                <a:ext cx="740068" cy="351306"/>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833" name="Google Shape;833;p18"/>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834" name="Google Shape;834;p18"/>
            <p:cNvPicPr preferRelativeResize="0"/>
            <p:nvPr/>
          </p:nvPicPr>
          <p:blipFill rotWithShape="1">
            <a:blip r:embed="rId3">
              <a:alphaModFix/>
            </a:blip>
            <a:srcRect l="86761"/>
            <a:stretch/>
          </p:blipFill>
          <p:spPr>
            <a:xfrm>
              <a:off x="3727050" y="815810"/>
              <a:ext cx="451077" cy="562592"/>
            </a:xfrm>
            <a:prstGeom prst="rect">
              <a:avLst/>
            </a:prstGeom>
            <a:noFill/>
            <a:ln>
              <a:noFill/>
            </a:ln>
          </p:spPr>
        </p:pic>
      </p:grpSp>
      <p:pic>
        <p:nvPicPr>
          <p:cNvPr id="835" name="Google Shape;835;p18"/>
          <p:cNvPicPr preferRelativeResize="0"/>
          <p:nvPr/>
        </p:nvPicPr>
        <p:blipFill rotWithShape="1">
          <a:blip r:embed="rId4">
            <a:alphaModFix/>
          </a:blip>
          <a:srcRect/>
          <a:stretch/>
        </p:blipFill>
        <p:spPr>
          <a:xfrm>
            <a:off x="4840293" y="7447480"/>
            <a:ext cx="721930" cy="590670"/>
          </a:xfrm>
          <a:prstGeom prst="rect">
            <a:avLst/>
          </a:prstGeom>
          <a:noFill/>
          <a:ln>
            <a:noFill/>
          </a:ln>
        </p:spPr>
      </p:pic>
      <p:grpSp>
        <p:nvGrpSpPr>
          <p:cNvPr id="836" name="Google Shape;836;p18"/>
          <p:cNvGrpSpPr/>
          <p:nvPr/>
        </p:nvGrpSpPr>
        <p:grpSpPr>
          <a:xfrm>
            <a:off x="4301137" y="7901115"/>
            <a:ext cx="1690560" cy="650645"/>
            <a:chOff x="-14122" y="7072716"/>
            <a:chExt cx="1282684" cy="650645"/>
          </a:xfrm>
        </p:grpSpPr>
        <p:sp>
          <p:nvSpPr>
            <p:cNvPr id="837" name="Google Shape;837;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838" name="Google Shape;838;p18"/>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96,00%</a:t>
              </a:r>
              <a:endParaRPr/>
            </a:p>
          </p:txBody>
        </p:sp>
      </p:grpSp>
      <p:pic>
        <p:nvPicPr>
          <p:cNvPr id="839" name="Google Shape;839;p18"/>
          <p:cNvPicPr preferRelativeResize="0"/>
          <p:nvPr/>
        </p:nvPicPr>
        <p:blipFill rotWithShape="1">
          <a:blip r:embed="rId5">
            <a:alphaModFix/>
          </a:blip>
          <a:srcRect/>
          <a:stretch/>
        </p:blipFill>
        <p:spPr>
          <a:xfrm>
            <a:off x="1780820" y="7430207"/>
            <a:ext cx="514828" cy="409761"/>
          </a:xfrm>
          <a:prstGeom prst="rect">
            <a:avLst/>
          </a:prstGeom>
          <a:noFill/>
          <a:ln>
            <a:noFill/>
          </a:ln>
        </p:spPr>
      </p:pic>
      <p:grpSp>
        <p:nvGrpSpPr>
          <p:cNvPr id="840" name="Google Shape;840;p18"/>
          <p:cNvGrpSpPr/>
          <p:nvPr/>
        </p:nvGrpSpPr>
        <p:grpSpPr>
          <a:xfrm>
            <a:off x="1049891" y="7771259"/>
            <a:ext cx="1995317" cy="905197"/>
            <a:chOff x="-188366" y="7072716"/>
            <a:chExt cx="1513913" cy="905197"/>
          </a:xfrm>
        </p:grpSpPr>
        <p:sp>
          <p:nvSpPr>
            <p:cNvPr id="841" name="Google Shape;841;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842" name="Google Shape;842;p18"/>
            <p:cNvSpPr/>
            <p:nvPr/>
          </p:nvSpPr>
          <p:spPr>
            <a:xfrm>
              <a:off x="-188366" y="7363320"/>
              <a:ext cx="1513913" cy="48989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64,00%</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28,00%</a:t>
              </a:r>
              <a:endParaRPr sz="1200" b="1">
                <a:solidFill>
                  <a:schemeClr val="dk1"/>
                </a:solidFill>
                <a:latin typeface="Arial Narrow"/>
                <a:ea typeface="Arial Narrow"/>
                <a:cs typeface="Arial Narrow"/>
                <a:sym typeface="Arial Narrow"/>
              </a:endParaRPr>
            </a:p>
          </p:txBody>
        </p:sp>
        <p:sp>
          <p:nvSpPr>
            <p:cNvPr id="843" name="Google Shape;843;p18"/>
            <p:cNvSpPr txBox="1"/>
            <p:nvPr/>
          </p:nvSpPr>
          <p:spPr>
            <a:xfrm>
              <a:off x="-3688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844" name="Google Shape;844;p18"/>
          <p:cNvGrpSpPr/>
          <p:nvPr/>
        </p:nvGrpSpPr>
        <p:grpSpPr>
          <a:xfrm>
            <a:off x="5241863" y="6264784"/>
            <a:ext cx="874090" cy="1056602"/>
            <a:chOff x="2507826" y="2775558"/>
            <a:chExt cx="874090" cy="1056602"/>
          </a:xfrm>
        </p:grpSpPr>
        <p:sp>
          <p:nvSpPr>
            <p:cNvPr id="845" name="Google Shape;845;p1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14,81%</a:t>
              </a:r>
              <a:endParaRPr/>
            </a:p>
          </p:txBody>
        </p:sp>
        <p:pic>
          <p:nvPicPr>
            <p:cNvPr id="846" name="Google Shape;846;p18"/>
            <p:cNvPicPr preferRelativeResize="0"/>
            <p:nvPr/>
          </p:nvPicPr>
          <p:blipFill rotWithShape="1">
            <a:blip r:embed="rId6">
              <a:alphaModFix/>
            </a:blip>
            <a:srcRect/>
            <a:stretch/>
          </p:blipFill>
          <p:spPr>
            <a:xfrm>
              <a:off x="2810491" y="2775558"/>
              <a:ext cx="354332" cy="543426"/>
            </a:xfrm>
            <a:prstGeom prst="rect">
              <a:avLst/>
            </a:prstGeom>
            <a:noFill/>
            <a:ln>
              <a:noFill/>
            </a:ln>
          </p:spPr>
        </p:pic>
        <p:sp>
          <p:nvSpPr>
            <p:cNvPr id="847" name="Google Shape;847;p18"/>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grpSp>
      <p:grpSp>
        <p:nvGrpSpPr>
          <p:cNvPr id="848" name="Google Shape;848;p18"/>
          <p:cNvGrpSpPr/>
          <p:nvPr/>
        </p:nvGrpSpPr>
        <p:grpSpPr>
          <a:xfrm>
            <a:off x="4287033" y="6211979"/>
            <a:ext cx="874090" cy="1127234"/>
            <a:chOff x="4542245" y="835972"/>
            <a:chExt cx="874090" cy="1127234"/>
          </a:xfrm>
        </p:grpSpPr>
        <p:grpSp>
          <p:nvGrpSpPr>
            <p:cNvPr id="849" name="Google Shape;849;p18"/>
            <p:cNvGrpSpPr/>
            <p:nvPr/>
          </p:nvGrpSpPr>
          <p:grpSpPr>
            <a:xfrm>
              <a:off x="4542245" y="1334894"/>
              <a:ext cx="874090" cy="628312"/>
              <a:chOff x="2507826" y="3203848"/>
              <a:chExt cx="874090" cy="628312"/>
            </a:xfrm>
          </p:grpSpPr>
          <p:sp>
            <p:nvSpPr>
              <p:cNvPr id="850" name="Google Shape;850;p18"/>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3,70%</a:t>
                </a:r>
                <a:endParaRPr/>
              </a:p>
            </p:txBody>
          </p:sp>
          <p:sp>
            <p:nvSpPr>
              <p:cNvPr id="851" name="Google Shape;851;p1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852" name="Google Shape;852;p18"/>
            <p:cNvPicPr preferRelativeResize="0"/>
            <p:nvPr/>
          </p:nvPicPr>
          <p:blipFill rotWithShape="1">
            <a:blip r:embed="rId7">
              <a:alphaModFix/>
            </a:blip>
            <a:srcRect/>
            <a:stretch/>
          </p:blipFill>
          <p:spPr>
            <a:xfrm>
              <a:off x="4769141" y="835972"/>
              <a:ext cx="479073" cy="553215"/>
            </a:xfrm>
            <a:prstGeom prst="rect">
              <a:avLst/>
            </a:prstGeom>
            <a:noFill/>
            <a:ln>
              <a:noFill/>
            </a:ln>
          </p:spPr>
        </p:pic>
      </p:grpSp>
      <p:grpSp>
        <p:nvGrpSpPr>
          <p:cNvPr id="853" name="Google Shape;853;p18"/>
          <p:cNvGrpSpPr/>
          <p:nvPr/>
        </p:nvGrpSpPr>
        <p:grpSpPr>
          <a:xfrm>
            <a:off x="5991697" y="6108613"/>
            <a:ext cx="1290798" cy="1202122"/>
            <a:chOff x="9455421" y="903990"/>
            <a:chExt cx="1290798" cy="1202122"/>
          </a:xfrm>
        </p:grpSpPr>
        <p:pic>
          <p:nvPicPr>
            <p:cNvPr id="854" name="Google Shape;854;p18"/>
            <p:cNvPicPr preferRelativeResize="0"/>
            <p:nvPr/>
          </p:nvPicPr>
          <p:blipFill rotWithShape="1">
            <a:blip r:embed="rId8">
              <a:alphaModFix/>
            </a:blip>
            <a:srcRect r="48966"/>
            <a:stretch/>
          </p:blipFill>
          <p:spPr>
            <a:xfrm>
              <a:off x="9749565" y="903990"/>
              <a:ext cx="680837" cy="500286"/>
            </a:xfrm>
            <a:prstGeom prst="rect">
              <a:avLst/>
            </a:prstGeom>
            <a:noFill/>
            <a:ln>
              <a:noFill/>
            </a:ln>
          </p:spPr>
        </p:pic>
        <p:grpSp>
          <p:nvGrpSpPr>
            <p:cNvPr id="855" name="Google Shape;855;p18"/>
            <p:cNvGrpSpPr/>
            <p:nvPr/>
          </p:nvGrpSpPr>
          <p:grpSpPr>
            <a:xfrm>
              <a:off x="9455421" y="1311975"/>
              <a:ext cx="1290798" cy="794137"/>
              <a:chOff x="-344103" y="6929224"/>
              <a:chExt cx="1508162" cy="794137"/>
            </a:xfrm>
          </p:grpSpPr>
          <p:sp>
            <p:nvSpPr>
              <p:cNvPr id="856" name="Google Shape;856;p18"/>
              <p:cNvSpPr txBox="1"/>
              <p:nvPr/>
            </p:nvSpPr>
            <p:spPr>
              <a:xfrm>
                <a:off x="-344103" y="6929224"/>
                <a:ext cx="150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857" name="Google Shape;857;p18"/>
              <p:cNvSpPr/>
              <p:nvPr/>
            </p:nvSpPr>
            <p:spPr>
              <a:xfrm>
                <a:off x="-103304" y="7363321"/>
                <a:ext cx="102418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grpSp>
      </p:grpSp>
      <p:grpSp>
        <p:nvGrpSpPr>
          <p:cNvPr id="858" name="Google Shape;858;p18"/>
          <p:cNvGrpSpPr/>
          <p:nvPr/>
        </p:nvGrpSpPr>
        <p:grpSpPr>
          <a:xfrm>
            <a:off x="2172466" y="5827943"/>
            <a:ext cx="1847617" cy="436842"/>
            <a:chOff x="3060727" y="484500"/>
            <a:chExt cx="2369636" cy="436842"/>
          </a:xfrm>
        </p:grpSpPr>
        <p:sp>
          <p:nvSpPr>
            <p:cNvPr id="859" name="Google Shape;859;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0" name="Google Shape;860;p18"/>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861" name="Google Shape;861;p18"/>
          <p:cNvGrpSpPr/>
          <p:nvPr/>
        </p:nvGrpSpPr>
        <p:grpSpPr>
          <a:xfrm>
            <a:off x="20877" y="5816081"/>
            <a:ext cx="1852274" cy="436842"/>
            <a:chOff x="3054754" y="484500"/>
            <a:chExt cx="2375609" cy="436842"/>
          </a:xfrm>
        </p:grpSpPr>
        <p:sp>
          <p:nvSpPr>
            <p:cNvPr id="862" name="Google Shape;862;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3" name="Google Shape;863;p18"/>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864" name="Google Shape;864;p18"/>
          <p:cNvGrpSpPr/>
          <p:nvPr/>
        </p:nvGrpSpPr>
        <p:grpSpPr>
          <a:xfrm>
            <a:off x="4351910" y="5846641"/>
            <a:ext cx="2722458" cy="436842"/>
            <a:chOff x="3060727" y="484500"/>
            <a:chExt cx="2369637" cy="436842"/>
          </a:xfrm>
        </p:grpSpPr>
        <p:sp>
          <p:nvSpPr>
            <p:cNvPr id="865" name="Google Shape;865;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18"/>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867" name="Google Shape;867;p1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18</a:t>
            </a:r>
            <a:endParaRPr sz="1050" b="1">
              <a:solidFill>
                <a:schemeClr val="dk1"/>
              </a:solidFill>
              <a:latin typeface="Arial Narrow"/>
              <a:ea typeface="Arial Narrow"/>
              <a:cs typeface="Arial Narrow"/>
              <a:sym typeface="Arial Narrow"/>
            </a:endParaRPr>
          </a:p>
        </p:txBody>
      </p:sp>
      <p:sp>
        <p:nvSpPr>
          <p:cNvPr id="868" name="Google Shape;868;p18"/>
          <p:cNvSpPr/>
          <p:nvPr/>
        </p:nvSpPr>
        <p:spPr>
          <a:xfrm>
            <a:off x="3252012" y="7280827"/>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69" name="Google Shape;869;p18"/>
          <p:cNvSpPr/>
          <p:nvPr/>
        </p:nvSpPr>
        <p:spPr>
          <a:xfrm>
            <a:off x="2339359" y="7291708"/>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70" name="Google Shape;870;p18"/>
          <p:cNvSpPr/>
          <p:nvPr/>
        </p:nvSpPr>
        <p:spPr>
          <a:xfrm>
            <a:off x="184508" y="7288390"/>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14 casos</a:t>
            </a:r>
            <a:endParaRPr sz="1200">
              <a:solidFill>
                <a:schemeClr val="dk1"/>
              </a:solidFill>
              <a:latin typeface="Calibri"/>
              <a:ea typeface="Calibri"/>
              <a:cs typeface="Calibri"/>
              <a:sym typeface="Calibri"/>
            </a:endParaRPr>
          </a:p>
        </p:txBody>
      </p:sp>
      <p:sp>
        <p:nvSpPr>
          <p:cNvPr id="871" name="Google Shape;871;p18"/>
          <p:cNvSpPr/>
          <p:nvPr/>
        </p:nvSpPr>
        <p:spPr>
          <a:xfrm>
            <a:off x="1087841" y="7280827"/>
            <a:ext cx="7131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 casos</a:t>
            </a:r>
            <a:endParaRPr sz="1200">
              <a:solidFill>
                <a:schemeClr val="dk1"/>
              </a:solidFill>
              <a:latin typeface="Calibri"/>
              <a:ea typeface="Calibri"/>
              <a:cs typeface="Calibri"/>
              <a:sym typeface="Calibri"/>
            </a:endParaRPr>
          </a:p>
        </p:txBody>
      </p:sp>
      <p:sp>
        <p:nvSpPr>
          <p:cNvPr id="872" name="Google Shape;872;p18"/>
          <p:cNvSpPr/>
          <p:nvPr/>
        </p:nvSpPr>
        <p:spPr>
          <a:xfrm>
            <a:off x="4399309" y="7294727"/>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873" name="Google Shape;873;p18"/>
          <p:cNvSpPr/>
          <p:nvPr/>
        </p:nvSpPr>
        <p:spPr>
          <a:xfrm>
            <a:off x="5354139" y="728838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sp>
        <p:nvSpPr>
          <p:cNvPr id="874" name="Google Shape;874;p18"/>
          <p:cNvSpPr/>
          <p:nvPr/>
        </p:nvSpPr>
        <p:spPr>
          <a:xfrm>
            <a:off x="6317141" y="72808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75" name="Google Shape;875;p18"/>
          <p:cNvSpPr/>
          <p:nvPr/>
        </p:nvSpPr>
        <p:spPr>
          <a:xfrm>
            <a:off x="126295" y="113528"/>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76" name="Google Shape;876;p18"/>
          <p:cNvCxnSpPr>
            <a:stCxn id="875" idx="6"/>
          </p:cNvCxnSpPr>
          <p:nvPr/>
        </p:nvCxnSpPr>
        <p:spPr>
          <a:xfrm>
            <a:off x="414327" y="244333"/>
            <a:ext cx="648000" cy="0"/>
          </a:xfrm>
          <a:prstGeom prst="straightConnector1">
            <a:avLst/>
          </a:prstGeom>
          <a:noFill/>
          <a:ln w="28575" cap="flat" cmpd="sng">
            <a:solidFill>
              <a:srgbClr val="C00000"/>
            </a:solidFill>
            <a:prstDash val="solid"/>
            <a:round/>
            <a:headEnd type="none" w="sm" len="sm"/>
            <a:tailEnd type="none" w="sm" len="sm"/>
          </a:ln>
        </p:spPr>
      </p:cxnSp>
      <p:sp>
        <p:nvSpPr>
          <p:cNvPr id="877" name="Google Shape;877;p18"/>
          <p:cNvSpPr txBox="1"/>
          <p:nvPr/>
        </p:nvSpPr>
        <p:spPr>
          <a:xfrm>
            <a:off x="1080170" y="118537"/>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sp>
        <p:nvSpPr>
          <p:cNvPr id="878" name="Google Shape;878;p18"/>
          <p:cNvSpPr/>
          <p:nvPr/>
        </p:nvSpPr>
        <p:spPr>
          <a:xfrm>
            <a:off x="0" y="523008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9" name="Google Shape;879;p18"/>
          <p:cNvSpPr/>
          <p:nvPr/>
        </p:nvSpPr>
        <p:spPr>
          <a:xfrm>
            <a:off x="126295" y="534361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80" name="Google Shape;880;p18"/>
          <p:cNvCxnSpPr>
            <a:stCxn id="879" idx="6"/>
          </p:cNvCxnSpPr>
          <p:nvPr/>
        </p:nvCxnSpPr>
        <p:spPr>
          <a:xfrm>
            <a:off x="414327" y="5474421"/>
            <a:ext cx="648000" cy="0"/>
          </a:xfrm>
          <a:prstGeom prst="straightConnector1">
            <a:avLst/>
          </a:prstGeom>
          <a:noFill/>
          <a:ln w="28575" cap="flat" cmpd="sng">
            <a:solidFill>
              <a:srgbClr val="C00000"/>
            </a:solidFill>
            <a:prstDash val="solid"/>
            <a:round/>
            <a:headEnd type="none" w="sm" len="sm"/>
            <a:tailEnd type="none" w="sm" len="sm"/>
          </a:ln>
        </p:spPr>
      </p:cxnSp>
      <p:sp>
        <p:nvSpPr>
          <p:cNvPr id="881" name="Google Shape;881;p18"/>
          <p:cNvSpPr txBox="1"/>
          <p:nvPr/>
        </p:nvSpPr>
        <p:spPr>
          <a:xfrm>
            <a:off x="980511" y="5234944"/>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 Hepatitis B</a:t>
            </a:r>
            <a:endParaRPr/>
          </a:p>
        </p:txBody>
      </p:sp>
      <p:sp>
        <p:nvSpPr>
          <p:cNvPr id="882" name="Google Shape;882;p18"/>
          <p:cNvSpPr/>
          <p:nvPr/>
        </p:nvSpPr>
        <p:spPr>
          <a:xfrm>
            <a:off x="29741" y="4840287"/>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C. Medellín, a Periodo epidemiológico 02 acumulado  de  2023. </a:t>
            </a:r>
            <a:endParaRPr/>
          </a:p>
        </p:txBody>
      </p:sp>
      <p:pic>
        <p:nvPicPr>
          <p:cNvPr id="883" name="Google Shape;883;p18"/>
          <p:cNvPicPr preferRelativeResize="0"/>
          <p:nvPr/>
        </p:nvPicPr>
        <p:blipFill rotWithShape="1">
          <a:blip r:embed="rId9">
            <a:alphaModFix/>
          </a:blip>
          <a:srcRect/>
          <a:stretch/>
        </p:blipFill>
        <p:spPr>
          <a:xfrm>
            <a:off x="249437" y="554710"/>
            <a:ext cx="6646724" cy="43008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9"/>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889" name="Google Shape;889;p19"/>
          <p:cNvGrpSpPr/>
          <p:nvPr/>
        </p:nvGrpSpPr>
        <p:grpSpPr>
          <a:xfrm>
            <a:off x="1070784" y="2796492"/>
            <a:ext cx="1881594" cy="1358120"/>
            <a:chOff x="3232545" y="2931806"/>
            <a:chExt cx="1881594" cy="1358120"/>
          </a:xfrm>
        </p:grpSpPr>
        <p:pic>
          <p:nvPicPr>
            <p:cNvPr id="890" name="Google Shape;890;p19"/>
            <p:cNvPicPr preferRelativeResize="0"/>
            <p:nvPr/>
          </p:nvPicPr>
          <p:blipFill rotWithShape="1">
            <a:blip r:embed="rId3">
              <a:alphaModFix/>
            </a:blip>
            <a:srcRect/>
            <a:stretch/>
          </p:blipFill>
          <p:spPr>
            <a:xfrm>
              <a:off x="3685453" y="2931806"/>
              <a:ext cx="933450" cy="742950"/>
            </a:xfrm>
            <a:prstGeom prst="rect">
              <a:avLst/>
            </a:prstGeom>
            <a:noFill/>
            <a:ln>
              <a:noFill/>
            </a:ln>
          </p:spPr>
        </p:pic>
        <p:grpSp>
          <p:nvGrpSpPr>
            <p:cNvPr id="891" name="Google Shape;891;p19"/>
            <p:cNvGrpSpPr/>
            <p:nvPr/>
          </p:nvGrpSpPr>
          <p:grpSpPr>
            <a:xfrm>
              <a:off x="3232545" y="3564985"/>
              <a:ext cx="1881594" cy="724941"/>
              <a:chOff x="-103304" y="7072716"/>
              <a:chExt cx="1427628" cy="724941"/>
            </a:xfrm>
          </p:grpSpPr>
          <p:sp>
            <p:nvSpPr>
              <p:cNvPr id="892" name="Google Shape;892;p1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Afiliación al SGSS</a:t>
                </a:r>
                <a:endParaRPr/>
              </a:p>
            </p:txBody>
          </p:sp>
          <p:sp>
            <p:nvSpPr>
              <p:cNvPr id="893" name="Google Shape;893;p19"/>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rgbClr val="000000"/>
                    </a:solidFill>
                    <a:latin typeface="Arial Narrow"/>
                    <a:ea typeface="Arial Narrow"/>
                    <a:cs typeface="Arial Narrow"/>
                    <a:sym typeface="Arial Narrow"/>
                  </a:rPr>
                  <a:t>Régimen contributivo: 91,18%</a:t>
                </a:r>
                <a:endParaRPr/>
              </a:p>
              <a:p>
                <a:pPr marL="0" marR="0" lvl="0" indent="0" algn="ctr" rtl="0">
                  <a:spcBef>
                    <a:spcPts val="0"/>
                  </a:spcBef>
                  <a:spcAft>
                    <a:spcPts val="0"/>
                  </a:spcAft>
                  <a:buNone/>
                </a:pPr>
                <a:r>
                  <a:rPr lang="es-ES" sz="1100" b="1">
                    <a:solidFill>
                      <a:srgbClr val="000000"/>
                    </a:solidFill>
                    <a:latin typeface="Arial Narrow"/>
                    <a:ea typeface="Arial Narrow"/>
                    <a:cs typeface="Arial Narrow"/>
                    <a:sym typeface="Arial Narrow"/>
                  </a:rPr>
                  <a:t>Régimen subsidiado: 2,94%</a:t>
                </a:r>
                <a:endParaRPr/>
              </a:p>
              <a:p>
                <a:pPr marL="0" marR="0" lvl="0" indent="0" algn="ctr" rtl="0">
                  <a:spcBef>
                    <a:spcPts val="0"/>
                  </a:spcBef>
                  <a:spcAft>
                    <a:spcPts val="0"/>
                  </a:spcAft>
                  <a:buNone/>
                </a:pPr>
                <a:endParaRPr sz="1400" b="1">
                  <a:solidFill>
                    <a:srgbClr val="000000"/>
                  </a:solidFill>
                  <a:latin typeface="Arial Narrow"/>
                  <a:ea typeface="Arial Narrow"/>
                  <a:cs typeface="Arial Narrow"/>
                  <a:sym typeface="Arial Narrow"/>
                </a:endParaRPr>
              </a:p>
            </p:txBody>
          </p:sp>
        </p:grpSp>
      </p:grpSp>
      <p:grpSp>
        <p:nvGrpSpPr>
          <p:cNvPr id="894" name="Google Shape;894;p19"/>
          <p:cNvGrpSpPr/>
          <p:nvPr/>
        </p:nvGrpSpPr>
        <p:grpSpPr>
          <a:xfrm>
            <a:off x="4430170" y="2764717"/>
            <a:ext cx="1690560" cy="1385678"/>
            <a:chOff x="5322204" y="2849006"/>
            <a:chExt cx="1690560" cy="1385678"/>
          </a:xfrm>
        </p:grpSpPr>
        <p:pic>
          <p:nvPicPr>
            <p:cNvPr id="895" name="Google Shape;895;p19"/>
            <p:cNvPicPr preferRelativeResize="0"/>
            <p:nvPr/>
          </p:nvPicPr>
          <p:blipFill rotWithShape="1">
            <a:blip r:embed="rId4">
              <a:alphaModFix/>
            </a:blip>
            <a:srcRect/>
            <a:stretch/>
          </p:blipFill>
          <p:spPr>
            <a:xfrm>
              <a:off x="5575328" y="2849006"/>
              <a:ext cx="942975" cy="771525"/>
            </a:xfrm>
            <a:prstGeom prst="rect">
              <a:avLst/>
            </a:prstGeom>
            <a:noFill/>
            <a:ln>
              <a:noFill/>
            </a:ln>
          </p:spPr>
        </p:pic>
        <p:grpSp>
          <p:nvGrpSpPr>
            <p:cNvPr id="896" name="Google Shape;896;p19"/>
            <p:cNvGrpSpPr/>
            <p:nvPr/>
          </p:nvGrpSpPr>
          <p:grpSpPr>
            <a:xfrm>
              <a:off x="5322204" y="3584039"/>
              <a:ext cx="1690560" cy="650645"/>
              <a:chOff x="-14122" y="7072716"/>
              <a:chExt cx="1282684" cy="650645"/>
            </a:xfrm>
          </p:grpSpPr>
          <p:sp>
            <p:nvSpPr>
              <p:cNvPr id="897" name="Google Shape;897;p1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Área de ocurrencia</a:t>
                </a:r>
                <a:endParaRPr/>
              </a:p>
            </p:txBody>
          </p:sp>
          <p:sp>
            <p:nvSpPr>
              <p:cNvPr id="898" name="Google Shape;898;p19"/>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100%</a:t>
                </a:r>
                <a:endParaRPr/>
              </a:p>
            </p:txBody>
          </p:sp>
        </p:grpSp>
      </p:grpSp>
      <p:sp>
        <p:nvSpPr>
          <p:cNvPr id="899" name="Google Shape;899;p1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rgbClr val="000000"/>
                </a:solidFill>
                <a:latin typeface="Arial Narrow"/>
                <a:ea typeface="Arial Narrow"/>
                <a:cs typeface="Arial Narrow"/>
                <a:sym typeface="Arial Narrow"/>
              </a:rPr>
              <a:t>Pág.. 19</a:t>
            </a:r>
            <a:endParaRPr sz="1050" b="1">
              <a:solidFill>
                <a:srgbClr val="000000"/>
              </a:solidFill>
              <a:latin typeface="Arial Narrow"/>
              <a:ea typeface="Arial Narrow"/>
              <a:cs typeface="Arial Narrow"/>
              <a:sym typeface="Arial Narrow"/>
            </a:endParaRPr>
          </a:p>
        </p:txBody>
      </p:sp>
      <p:grpSp>
        <p:nvGrpSpPr>
          <p:cNvPr id="900" name="Google Shape;900;p19"/>
          <p:cNvGrpSpPr/>
          <p:nvPr/>
        </p:nvGrpSpPr>
        <p:grpSpPr>
          <a:xfrm>
            <a:off x="160662" y="75973"/>
            <a:ext cx="936032" cy="261610"/>
            <a:chOff x="2448322" y="74775"/>
            <a:chExt cx="936032" cy="261610"/>
          </a:xfrm>
        </p:grpSpPr>
        <p:sp>
          <p:nvSpPr>
            <p:cNvPr id="901" name="Google Shape;901;p1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Narrow"/>
                <a:ea typeface="Arial Narrow"/>
                <a:cs typeface="Arial Narrow"/>
                <a:sym typeface="Arial Narrow"/>
              </a:endParaRPr>
            </a:p>
          </p:txBody>
        </p:sp>
        <p:cxnSp>
          <p:nvCxnSpPr>
            <p:cNvPr id="902" name="Google Shape;902;p19"/>
            <p:cNvCxnSpPr>
              <a:stCxn id="9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903" name="Google Shape;903;p19"/>
          <p:cNvSpPr/>
          <p:nvPr/>
        </p:nvSpPr>
        <p:spPr>
          <a:xfrm>
            <a:off x="-2" y="43559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904" name="Google Shape;904;p19"/>
          <p:cNvGrpSpPr/>
          <p:nvPr/>
        </p:nvGrpSpPr>
        <p:grpSpPr>
          <a:xfrm>
            <a:off x="30478" y="4469504"/>
            <a:ext cx="936032" cy="261610"/>
            <a:chOff x="2448322" y="74775"/>
            <a:chExt cx="936032" cy="261610"/>
          </a:xfrm>
        </p:grpSpPr>
        <p:sp>
          <p:nvSpPr>
            <p:cNvPr id="905" name="Google Shape;905;p1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Narrow"/>
                <a:ea typeface="Arial Narrow"/>
                <a:cs typeface="Arial Narrow"/>
                <a:sym typeface="Arial Narrow"/>
              </a:endParaRPr>
            </a:p>
          </p:txBody>
        </p:sp>
        <p:cxnSp>
          <p:nvCxnSpPr>
            <p:cNvPr id="906" name="Google Shape;906;p19"/>
            <p:cNvCxnSpPr>
              <a:stCxn id="90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grpSp>
        <p:nvGrpSpPr>
          <p:cNvPr id="907" name="Google Shape;907;p19"/>
          <p:cNvGrpSpPr/>
          <p:nvPr/>
        </p:nvGrpSpPr>
        <p:grpSpPr>
          <a:xfrm>
            <a:off x="180838" y="920327"/>
            <a:ext cx="850854" cy="1573970"/>
            <a:chOff x="1068833" y="553075"/>
            <a:chExt cx="850854" cy="1573970"/>
          </a:xfrm>
        </p:grpSpPr>
        <p:pic>
          <p:nvPicPr>
            <p:cNvPr id="908" name="Google Shape;908;p19"/>
            <p:cNvPicPr preferRelativeResize="0"/>
            <p:nvPr/>
          </p:nvPicPr>
          <p:blipFill rotWithShape="1">
            <a:blip r:embed="rId5">
              <a:alphaModFix/>
            </a:blip>
            <a:srcRect t="10614" r="84474"/>
            <a:stretch/>
          </p:blipFill>
          <p:spPr>
            <a:xfrm>
              <a:off x="1131620" y="553075"/>
              <a:ext cx="737696" cy="720656"/>
            </a:xfrm>
            <a:prstGeom prst="rect">
              <a:avLst/>
            </a:prstGeom>
            <a:noFill/>
            <a:ln>
              <a:noFill/>
            </a:ln>
          </p:spPr>
        </p:pic>
        <p:sp>
          <p:nvSpPr>
            <p:cNvPr id="909" name="Google Shape;909;p19"/>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94,12%</a:t>
              </a:r>
              <a:endParaRPr/>
            </a:p>
          </p:txBody>
        </p:sp>
        <p:sp>
          <p:nvSpPr>
            <p:cNvPr id="910" name="Google Shape;910;p19"/>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911" name="Google Shape;911;p19"/>
            <p:cNvSpPr/>
            <p:nvPr/>
          </p:nvSpPr>
          <p:spPr>
            <a:xfrm>
              <a:off x="1136020" y="1850046"/>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32 casos</a:t>
              </a:r>
              <a:endParaRPr sz="1200">
                <a:solidFill>
                  <a:srgbClr val="000000"/>
                </a:solidFill>
                <a:latin typeface="Calibri"/>
                <a:ea typeface="Calibri"/>
                <a:cs typeface="Calibri"/>
                <a:sym typeface="Calibri"/>
              </a:endParaRPr>
            </a:p>
          </p:txBody>
        </p:sp>
      </p:grpSp>
      <p:grpSp>
        <p:nvGrpSpPr>
          <p:cNvPr id="912" name="Google Shape;912;p19"/>
          <p:cNvGrpSpPr/>
          <p:nvPr/>
        </p:nvGrpSpPr>
        <p:grpSpPr>
          <a:xfrm>
            <a:off x="1175708" y="920327"/>
            <a:ext cx="811840" cy="1560887"/>
            <a:chOff x="1752268" y="1227775"/>
            <a:chExt cx="811840" cy="1560887"/>
          </a:xfrm>
        </p:grpSpPr>
        <p:sp>
          <p:nvSpPr>
            <p:cNvPr id="913" name="Google Shape;913;p19"/>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5,88%</a:t>
              </a:r>
              <a:endParaRPr/>
            </a:p>
          </p:txBody>
        </p:sp>
        <p:sp>
          <p:nvSpPr>
            <p:cNvPr id="914" name="Google Shape;914;p19"/>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915" name="Google Shape;915;p19"/>
            <p:cNvSpPr/>
            <p:nvPr/>
          </p:nvSpPr>
          <p:spPr>
            <a:xfrm>
              <a:off x="1816937" y="251166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2 casos</a:t>
              </a:r>
              <a:endParaRPr sz="1200">
                <a:solidFill>
                  <a:srgbClr val="000000"/>
                </a:solidFill>
                <a:latin typeface="Calibri"/>
                <a:ea typeface="Calibri"/>
                <a:cs typeface="Calibri"/>
                <a:sym typeface="Calibri"/>
              </a:endParaRPr>
            </a:p>
          </p:txBody>
        </p:sp>
        <p:pic>
          <p:nvPicPr>
            <p:cNvPr id="916" name="Google Shape;916;p19"/>
            <p:cNvPicPr preferRelativeResize="0"/>
            <p:nvPr/>
          </p:nvPicPr>
          <p:blipFill rotWithShape="1">
            <a:blip r:embed="rId5">
              <a:alphaModFix/>
            </a:blip>
            <a:srcRect l="29313" t="7366" r="56038"/>
            <a:stretch/>
          </p:blipFill>
          <p:spPr>
            <a:xfrm>
              <a:off x="1782238" y="1227775"/>
              <a:ext cx="696035" cy="748294"/>
            </a:xfrm>
            <a:prstGeom prst="rect">
              <a:avLst/>
            </a:prstGeom>
            <a:noFill/>
            <a:ln>
              <a:noFill/>
            </a:ln>
          </p:spPr>
        </p:pic>
      </p:grpSp>
      <p:grpSp>
        <p:nvGrpSpPr>
          <p:cNvPr id="917" name="Google Shape;917;p19"/>
          <p:cNvGrpSpPr/>
          <p:nvPr/>
        </p:nvGrpSpPr>
        <p:grpSpPr>
          <a:xfrm>
            <a:off x="125886" y="560287"/>
            <a:ext cx="1852274" cy="436842"/>
            <a:chOff x="3054754" y="484500"/>
            <a:chExt cx="2375609" cy="436842"/>
          </a:xfrm>
        </p:grpSpPr>
        <p:sp>
          <p:nvSpPr>
            <p:cNvPr id="918" name="Google Shape;918;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19"/>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Sexo</a:t>
              </a:r>
              <a:endParaRPr/>
            </a:p>
          </p:txBody>
        </p:sp>
      </p:grpSp>
      <p:grpSp>
        <p:nvGrpSpPr>
          <p:cNvPr id="920" name="Google Shape;920;p19"/>
          <p:cNvGrpSpPr/>
          <p:nvPr/>
        </p:nvGrpSpPr>
        <p:grpSpPr>
          <a:xfrm>
            <a:off x="2070944" y="857976"/>
            <a:ext cx="874090" cy="1631193"/>
            <a:chOff x="2507826" y="2454167"/>
            <a:chExt cx="874090" cy="1631193"/>
          </a:xfrm>
        </p:grpSpPr>
        <p:sp>
          <p:nvSpPr>
            <p:cNvPr id="921" name="Google Shape;921;p19"/>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pic>
          <p:nvPicPr>
            <p:cNvPr id="922" name="Google Shape;922;p19"/>
            <p:cNvPicPr preferRelativeResize="0"/>
            <p:nvPr/>
          </p:nvPicPr>
          <p:blipFill rotWithShape="1">
            <a:blip r:embed="rId6">
              <a:alphaModFix/>
            </a:blip>
            <a:srcRect/>
            <a:stretch/>
          </p:blipFill>
          <p:spPr>
            <a:xfrm>
              <a:off x="2702014" y="2454167"/>
              <a:ext cx="557405" cy="912116"/>
            </a:xfrm>
            <a:prstGeom prst="rect">
              <a:avLst/>
            </a:prstGeom>
            <a:noFill/>
            <a:ln>
              <a:noFill/>
            </a:ln>
          </p:spPr>
        </p:pic>
        <p:sp>
          <p:nvSpPr>
            <p:cNvPr id="923" name="Google Shape;923;p19"/>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sp>
          <p:nvSpPr>
            <p:cNvPr id="924" name="Google Shape;924;p19"/>
            <p:cNvSpPr/>
            <p:nvPr/>
          </p:nvSpPr>
          <p:spPr>
            <a:xfrm>
              <a:off x="2620874" y="380836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25" name="Google Shape;925;p19"/>
          <p:cNvGrpSpPr/>
          <p:nvPr/>
        </p:nvGrpSpPr>
        <p:grpSpPr>
          <a:xfrm>
            <a:off x="3039937" y="950012"/>
            <a:ext cx="874090" cy="1519436"/>
            <a:chOff x="3826683" y="2822224"/>
            <a:chExt cx="874090" cy="1519436"/>
          </a:xfrm>
        </p:grpSpPr>
        <p:grpSp>
          <p:nvGrpSpPr>
            <p:cNvPr id="926" name="Google Shape;926;p19"/>
            <p:cNvGrpSpPr/>
            <p:nvPr/>
          </p:nvGrpSpPr>
          <p:grpSpPr>
            <a:xfrm>
              <a:off x="3826683" y="3446500"/>
              <a:ext cx="874090" cy="895160"/>
              <a:chOff x="2507826" y="3203848"/>
              <a:chExt cx="874090" cy="895160"/>
            </a:xfrm>
          </p:grpSpPr>
          <p:sp>
            <p:nvSpPr>
              <p:cNvPr id="927" name="Google Shape;927;p19"/>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28" name="Google Shape;928;p19"/>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929" name="Google Shape;929;p19"/>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30" name="Google Shape;930;p19"/>
            <p:cNvPicPr preferRelativeResize="0"/>
            <p:nvPr/>
          </p:nvPicPr>
          <p:blipFill rotWithShape="1">
            <a:blip r:embed="rId7">
              <a:alphaModFix/>
            </a:blip>
            <a:srcRect/>
            <a:stretch/>
          </p:blipFill>
          <p:spPr>
            <a:xfrm>
              <a:off x="3945025" y="2822224"/>
              <a:ext cx="587628" cy="678570"/>
            </a:xfrm>
            <a:prstGeom prst="rect">
              <a:avLst/>
            </a:prstGeom>
            <a:noFill/>
            <a:ln>
              <a:noFill/>
            </a:ln>
          </p:spPr>
        </p:pic>
      </p:grpSp>
      <p:grpSp>
        <p:nvGrpSpPr>
          <p:cNvPr id="931" name="Google Shape;931;p19"/>
          <p:cNvGrpSpPr/>
          <p:nvPr/>
        </p:nvGrpSpPr>
        <p:grpSpPr>
          <a:xfrm>
            <a:off x="3914027" y="1550561"/>
            <a:ext cx="1275167" cy="891591"/>
            <a:chOff x="-177188" y="7086322"/>
            <a:chExt cx="1489900" cy="891591"/>
          </a:xfrm>
        </p:grpSpPr>
        <p:sp>
          <p:nvSpPr>
            <p:cNvPr id="932" name="Google Shape;932;p19"/>
            <p:cNvSpPr txBox="1"/>
            <p:nvPr/>
          </p:nvSpPr>
          <p:spPr>
            <a:xfrm>
              <a:off x="-177188" y="7086322"/>
              <a:ext cx="14899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Habitante de calle</a:t>
              </a:r>
              <a:endParaRPr/>
            </a:p>
          </p:txBody>
        </p:sp>
        <p:sp>
          <p:nvSpPr>
            <p:cNvPr id="933" name="Google Shape;933;p19"/>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34" name="Google Shape;934;p19"/>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a:p>
          </p:txBody>
        </p:sp>
      </p:grpSp>
      <p:grpSp>
        <p:nvGrpSpPr>
          <p:cNvPr id="935" name="Google Shape;935;p19"/>
          <p:cNvGrpSpPr/>
          <p:nvPr/>
        </p:nvGrpSpPr>
        <p:grpSpPr>
          <a:xfrm>
            <a:off x="2282181" y="528496"/>
            <a:ext cx="2722458" cy="436842"/>
            <a:chOff x="3060727" y="484500"/>
            <a:chExt cx="2369637" cy="436842"/>
          </a:xfrm>
        </p:grpSpPr>
        <p:sp>
          <p:nvSpPr>
            <p:cNvPr id="936" name="Google Shape;936;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19"/>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Poblaciones especiales</a:t>
              </a:r>
              <a:endParaRPr/>
            </a:p>
          </p:txBody>
        </p:sp>
      </p:grpSp>
      <p:grpSp>
        <p:nvGrpSpPr>
          <p:cNvPr id="938" name="Google Shape;938;p19"/>
          <p:cNvGrpSpPr/>
          <p:nvPr/>
        </p:nvGrpSpPr>
        <p:grpSpPr>
          <a:xfrm>
            <a:off x="5098921" y="528496"/>
            <a:ext cx="2129010" cy="1936247"/>
            <a:chOff x="616494" y="2584689"/>
            <a:chExt cx="2129010" cy="1936247"/>
          </a:xfrm>
        </p:grpSpPr>
        <p:grpSp>
          <p:nvGrpSpPr>
            <p:cNvPr id="939" name="Google Shape;939;p19"/>
            <p:cNvGrpSpPr/>
            <p:nvPr/>
          </p:nvGrpSpPr>
          <p:grpSpPr>
            <a:xfrm>
              <a:off x="616494" y="2934239"/>
              <a:ext cx="1152880" cy="1582804"/>
              <a:chOff x="3115290" y="1227775"/>
              <a:chExt cx="1152880" cy="1582804"/>
            </a:xfrm>
          </p:grpSpPr>
          <p:grpSp>
            <p:nvGrpSpPr>
              <p:cNvPr id="940" name="Google Shape;940;p19"/>
              <p:cNvGrpSpPr/>
              <p:nvPr/>
            </p:nvGrpSpPr>
            <p:grpSpPr>
              <a:xfrm>
                <a:off x="3115290" y="1951748"/>
                <a:ext cx="1152880" cy="858831"/>
                <a:chOff x="3744466" y="1301912"/>
                <a:chExt cx="1152880" cy="858831"/>
              </a:xfrm>
            </p:grpSpPr>
            <p:sp>
              <p:nvSpPr>
                <p:cNvPr id="941" name="Google Shape;941;p19"/>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42" name="Google Shape;942;p19"/>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943" name="Google Shape;943;p19"/>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44" name="Google Shape;944;p19"/>
              <p:cNvPicPr preferRelativeResize="0"/>
              <p:nvPr/>
            </p:nvPicPr>
            <p:blipFill rotWithShape="1">
              <a:blip r:embed="rId5">
                <a:alphaModFix/>
              </a:blip>
              <a:srcRect l="59057" t="8806" r="25145"/>
              <a:stretch/>
            </p:blipFill>
            <p:spPr>
              <a:xfrm>
                <a:off x="3328608" y="1227775"/>
                <a:ext cx="750627" cy="775969"/>
              </a:xfrm>
              <a:prstGeom prst="rect">
                <a:avLst/>
              </a:prstGeom>
              <a:noFill/>
              <a:ln>
                <a:noFill/>
              </a:ln>
            </p:spPr>
          </p:pic>
        </p:grpSp>
        <p:grpSp>
          <p:nvGrpSpPr>
            <p:cNvPr id="945" name="Google Shape;945;p19"/>
            <p:cNvGrpSpPr/>
            <p:nvPr/>
          </p:nvGrpSpPr>
          <p:grpSpPr>
            <a:xfrm>
              <a:off x="1741326" y="3641012"/>
              <a:ext cx="1004178" cy="879924"/>
              <a:chOff x="5245046" y="1274868"/>
              <a:chExt cx="1004178" cy="879924"/>
            </a:xfrm>
          </p:grpSpPr>
          <p:sp>
            <p:nvSpPr>
              <p:cNvPr id="946" name="Google Shape;946;p19"/>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47" name="Google Shape;947;p19"/>
              <p:cNvSpPr/>
              <p:nvPr/>
            </p:nvSpPr>
            <p:spPr>
              <a:xfrm>
                <a:off x="5272675" y="1274868"/>
                <a:ext cx="976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Rom - Gitano</a:t>
                </a:r>
                <a:endParaRPr sz="1200" b="1" u="sng">
                  <a:solidFill>
                    <a:srgbClr val="000000"/>
                  </a:solidFill>
                  <a:latin typeface="Arial Narrow"/>
                  <a:ea typeface="Arial Narrow"/>
                  <a:cs typeface="Arial Narrow"/>
                  <a:sym typeface="Arial Narrow"/>
                </a:endParaRPr>
              </a:p>
            </p:txBody>
          </p:sp>
          <p:sp>
            <p:nvSpPr>
              <p:cNvPr id="948" name="Google Shape;948;p19"/>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49" name="Google Shape;949;p19"/>
            <p:cNvGrpSpPr/>
            <p:nvPr/>
          </p:nvGrpSpPr>
          <p:grpSpPr>
            <a:xfrm>
              <a:off x="734175" y="2584689"/>
              <a:ext cx="1847617" cy="436842"/>
              <a:chOff x="3060727" y="484500"/>
              <a:chExt cx="2369636" cy="436842"/>
            </a:xfrm>
          </p:grpSpPr>
          <p:sp>
            <p:nvSpPr>
              <p:cNvPr id="950" name="Google Shape;950;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19"/>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Etnia</a:t>
                </a:r>
                <a:endParaRPr/>
              </a:p>
            </p:txBody>
          </p:sp>
        </p:grpSp>
      </p:grpSp>
      <p:pic>
        <p:nvPicPr>
          <p:cNvPr id="952" name="Google Shape;952;p19"/>
          <p:cNvPicPr preferRelativeResize="0"/>
          <p:nvPr/>
        </p:nvPicPr>
        <p:blipFill rotWithShape="1">
          <a:blip r:embed="rId8">
            <a:alphaModFix/>
          </a:blip>
          <a:srcRect/>
          <a:stretch/>
        </p:blipFill>
        <p:spPr>
          <a:xfrm>
            <a:off x="6487755" y="930627"/>
            <a:ext cx="503801" cy="677030"/>
          </a:xfrm>
          <a:prstGeom prst="rect">
            <a:avLst/>
          </a:prstGeom>
          <a:noFill/>
          <a:ln>
            <a:noFill/>
          </a:ln>
        </p:spPr>
      </p:pic>
      <p:pic>
        <p:nvPicPr>
          <p:cNvPr id="953" name="Google Shape;953;p19"/>
          <p:cNvPicPr preferRelativeResize="0"/>
          <p:nvPr/>
        </p:nvPicPr>
        <p:blipFill rotWithShape="1">
          <a:blip r:embed="rId9">
            <a:alphaModFix/>
          </a:blip>
          <a:srcRect/>
          <a:stretch/>
        </p:blipFill>
        <p:spPr>
          <a:xfrm>
            <a:off x="3849300" y="930961"/>
            <a:ext cx="1203640" cy="716671"/>
          </a:xfrm>
          <a:prstGeom prst="rect">
            <a:avLst/>
          </a:prstGeom>
          <a:noFill/>
          <a:ln>
            <a:noFill/>
          </a:ln>
        </p:spPr>
      </p:pic>
      <p:sp>
        <p:nvSpPr>
          <p:cNvPr id="954" name="Google Shape;954;p19"/>
          <p:cNvSpPr/>
          <p:nvPr/>
        </p:nvSpPr>
        <p:spPr>
          <a:xfrm>
            <a:off x="11918" y="7956376"/>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rgbClr val="000000"/>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Poblaciones y factores de riesgo de los casos notificados de Hepatitis B, C y Coinfecciòn/Superinfección B - Delta. Periodo epidemiológico 02. 2023</a:t>
            </a:r>
            <a:r>
              <a:rPr lang="es-ES" sz="700">
                <a:solidFill>
                  <a:srgbClr val="000000"/>
                </a:solidFill>
                <a:latin typeface="Arial Narrow"/>
                <a:ea typeface="Arial Narrow"/>
                <a:cs typeface="Arial Narrow"/>
                <a:sym typeface="Arial Narrow"/>
              </a:rPr>
              <a:t>. </a:t>
            </a:r>
            <a:endParaRPr/>
          </a:p>
        </p:txBody>
      </p:sp>
      <p:sp>
        <p:nvSpPr>
          <p:cNvPr id="955" name="Google Shape;955;p19"/>
          <p:cNvSpPr txBox="1"/>
          <p:nvPr/>
        </p:nvSpPr>
        <p:spPr>
          <a:xfrm>
            <a:off x="1080170" y="-66129"/>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 Hepatitis C</a:t>
            </a:r>
            <a:endParaRPr/>
          </a:p>
        </p:txBody>
      </p:sp>
      <p:sp>
        <p:nvSpPr>
          <p:cNvPr id="956" name="Google Shape;956;p19"/>
          <p:cNvSpPr txBox="1"/>
          <p:nvPr/>
        </p:nvSpPr>
        <p:spPr>
          <a:xfrm>
            <a:off x="936154" y="4427984"/>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pic>
        <p:nvPicPr>
          <p:cNvPr id="957" name="Google Shape;957;p19"/>
          <p:cNvPicPr preferRelativeResize="0"/>
          <p:nvPr/>
        </p:nvPicPr>
        <p:blipFill rotWithShape="1">
          <a:blip r:embed="rId10">
            <a:alphaModFix/>
          </a:blip>
          <a:srcRect l="65937" t="56778" r="29313" b="35333"/>
          <a:stretch/>
        </p:blipFill>
        <p:spPr>
          <a:xfrm>
            <a:off x="5652632" y="5652121"/>
            <a:ext cx="937120" cy="875468"/>
          </a:xfrm>
          <a:prstGeom prst="rect">
            <a:avLst/>
          </a:prstGeom>
          <a:noFill/>
          <a:ln>
            <a:noFill/>
          </a:ln>
        </p:spPr>
      </p:pic>
      <p:sp>
        <p:nvSpPr>
          <p:cNvPr id="958" name="Google Shape;958;p19"/>
          <p:cNvSpPr/>
          <p:nvPr/>
        </p:nvSpPr>
        <p:spPr>
          <a:xfrm>
            <a:off x="5189193" y="6660232"/>
            <a:ext cx="1725328" cy="504056"/>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Sin vacunación previa para Hepatitis B</a:t>
            </a:r>
            <a:endParaRPr/>
          </a:p>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100%</a:t>
            </a:r>
            <a:endParaRPr/>
          </a:p>
        </p:txBody>
      </p:sp>
      <p:graphicFrame>
        <p:nvGraphicFramePr>
          <p:cNvPr id="959" name="Google Shape;959;p19"/>
          <p:cNvGraphicFramePr/>
          <p:nvPr/>
        </p:nvGraphicFramePr>
        <p:xfrm>
          <a:off x="171142" y="5155989"/>
          <a:ext cx="4572000" cy="2743200"/>
        </p:xfrm>
        <a:graphic>
          <a:graphicData uri="http://schemas.openxmlformats.org/drawingml/2006/chart">
            <c:chart xmlns:c="http://schemas.openxmlformats.org/drawingml/2006/chart" xmlns:r="http://schemas.openxmlformats.org/officeDocument/2006/relationships" r:id="rId1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a:t>
            </a:r>
            <a:endParaRPr sz="1050" b="1">
              <a:solidFill>
                <a:schemeClr val="dk1"/>
              </a:solidFill>
              <a:latin typeface="Arial Narrow"/>
              <a:ea typeface="Arial Narrow"/>
              <a:cs typeface="Arial Narrow"/>
              <a:sym typeface="Arial Narrow"/>
            </a:endParaRPr>
          </a:p>
        </p:txBody>
      </p:sp>
      <p:sp>
        <p:nvSpPr>
          <p:cNvPr id="108" name="Google Shape;108;p2"/>
          <p:cNvSpPr txBox="1">
            <a:spLocks noGrp="1"/>
          </p:cNvSpPr>
          <p:nvPr>
            <p:ph type="title"/>
          </p:nvPr>
        </p:nvSpPr>
        <p:spPr>
          <a:xfrm>
            <a:off x="216073" y="3030174"/>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09" name="Google Shape;109;p2"/>
          <p:cNvGrpSpPr/>
          <p:nvPr/>
        </p:nvGrpSpPr>
        <p:grpSpPr>
          <a:xfrm>
            <a:off x="0" y="107504"/>
            <a:ext cx="4536554" cy="1534801"/>
            <a:chOff x="0" y="14519"/>
            <a:chExt cx="4536554" cy="1605153"/>
          </a:xfrm>
        </p:grpSpPr>
        <p:sp>
          <p:nvSpPr>
            <p:cNvPr id="110" name="Google Shape;110;p2"/>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11" name="Google Shape;111;p2"/>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12" name="Google Shape;112;p2"/>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02 de 2023 - Reporte Semanas 01 a 08 (Hasta Febrero 25 de 2023)</a:t>
            </a:r>
            <a:endParaRPr sz="1200" dirty="0">
              <a:solidFill>
                <a:schemeClr val="dk1"/>
              </a:solidFill>
              <a:latin typeface="Times New Roman"/>
              <a:ea typeface="Times New Roman"/>
              <a:cs typeface="Times New Roman"/>
              <a:sym typeface="Times New Roman"/>
            </a:endParaRPr>
          </a:p>
        </p:txBody>
      </p:sp>
      <p:graphicFrame>
        <p:nvGraphicFramePr>
          <p:cNvPr id="113" name="Google Shape;113;p2"/>
          <p:cNvGraphicFramePr/>
          <p:nvPr/>
        </p:nvGraphicFramePr>
        <p:xfrm>
          <a:off x="216073" y="3656318"/>
          <a:ext cx="6645450" cy="3712605"/>
        </p:xfrm>
        <a:graphic>
          <a:graphicData uri="http://schemas.openxmlformats.org/drawingml/2006/table">
            <a:tbl>
              <a:tblPr>
                <a:noFill/>
                <a:tableStyleId>{CB69E647-5490-4F39-9093-E9D1BFB799CB}</a:tableStyleId>
              </a:tblPr>
              <a:tblGrid>
                <a:gridCol w="1483275">
                  <a:extLst>
                    <a:ext uri="{9D8B030D-6E8A-4147-A177-3AD203B41FA5}">
                      <a16:colId xmlns:a16="http://schemas.microsoft.com/office/drawing/2014/main" val="20000"/>
                    </a:ext>
                  </a:extLst>
                </a:gridCol>
                <a:gridCol w="1483275">
                  <a:extLst>
                    <a:ext uri="{9D8B030D-6E8A-4147-A177-3AD203B41FA5}">
                      <a16:colId xmlns:a16="http://schemas.microsoft.com/office/drawing/2014/main" val="20001"/>
                    </a:ext>
                  </a:extLst>
                </a:gridCol>
                <a:gridCol w="1483275">
                  <a:extLst>
                    <a:ext uri="{9D8B030D-6E8A-4147-A177-3AD203B41FA5}">
                      <a16:colId xmlns:a16="http://schemas.microsoft.com/office/drawing/2014/main" val="20002"/>
                    </a:ext>
                  </a:extLst>
                </a:gridCol>
                <a:gridCol w="1483275">
                  <a:extLst>
                    <a:ext uri="{9D8B030D-6E8A-4147-A177-3AD203B41FA5}">
                      <a16:colId xmlns:a16="http://schemas.microsoft.com/office/drawing/2014/main" val="20003"/>
                    </a:ext>
                  </a:extLst>
                </a:gridCol>
                <a:gridCol w="356175">
                  <a:extLst>
                    <a:ext uri="{9D8B030D-6E8A-4147-A177-3AD203B41FA5}">
                      <a16:colId xmlns:a16="http://schemas.microsoft.com/office/drawing/2014/main" val="20004"/>
                    </a:ext>
                  </a:extLst>
                </a:gridCol>
                <a:gridCol w="356175">
                  <a:extLst>
                    <a:ext uri="{9D8B030D-6E8A-4147-A177-3AD203B41FA5}">
                      <a16:colId xmlns:a16="http://schemas.microsoft.com/office/drawing/2014/main" val="20005"/>
                    </a:ext>
                  </a:extLst>
                </a:gridCol>
              </a:tblGrid>
              <a:tr h="137125">
                <a:tc>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Tuberculosis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4</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0"/>
                  </a:ext>
                </a:extLst>
              </a:tr>
              <a:tr h="1797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nmunoprevenibles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Tosferina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7</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Parotiditis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8</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Varicela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10</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Meningitis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12</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Parálisis flácida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Síndrome de rubéola congénita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Tétanos accidental</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EAPV</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Difteria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Sarampión y rubéola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B</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Hepatitis 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ntoxicaciones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5"/>
                  </a:ext>
                </a:extLst>
              </a:tr>
              <a:tr h="418725">
                <a:tc gridSpan="2">
                  <a:txBody>
                    <a:bodyPr/>
                    <a:lstStyle/>
                    <a:p>
                      <a:pPr marL="0" marR="0" lvl="0" indent="0" algn="l" rtl="0">
                        <a:spcBef>
                          <a:spcPts val="0"/>
                        </a:spcBef>
                        <a:spcAft>
                          <a:spcPts val="0"/>
                        </a:spcAft>
                        <a:buNone/>
                      </a:pPr>
                      <a:r>
                        <a:rPr lang="es-ES" sz="1100" b="1" i="0" u="none" strike="noStrike">
                          <a:solidFill>
                            <a:schemeClr val="dk1"/>
                          </a:solidFill>
                          <a:latin typeface="Arial Narrow"/>
                          <a:ea typeface="Arial Narrow"/>
                          <a:cs typeface="Arial Narrow"/>
                          <a:sym typeface="Arial Narrow"/>
                        </a:rPr>
                        <a:t>Enfermedades Transmitidas por Alimentos ETA y vehiculizadas por agua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6"/>
                  </a:ext>
                </a:extLst>
              </a:tr>
            </a:tbl>
          </a:graphicData>
        </a:graphic>
      </p:graphicFrame>
      <p:pic>
        <p:nvPicPr>
          <p:cNvPr id="114" name="Google Shape;114;p2"/>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20"/>
          <p:cNvSpPr/>
          <p:nvPr/>
        </p:nvSpPr>
        <p:spPr>
          <a:xfrm>
            <a:off x="14436" y="15338"/>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65" name="Google Shape;965;p20"/>
          <p:cNvGrpSpPr/>
          <p:nvPr/>
        </p:nvGrpSpPr>
        <p:grpSpPr>
          <a:xfrm>
            <a:off x="291840" y="87346"/>
            <a:ext cx="5701151" cy="288032"/>
            <a:chOff x="2448322" y="33255"/>
            <a:chExt cx="5701151" cy="288032"/>
          </a:xfrm>
        </p:grpSpPr>
        <p:sp>
          <p:nvSpPr>
            <p:cNvPr id="966" name="Google Shape;966;p20"/>
            <p:cNvSpPr/>
            <p:nvPr/>
          </p:nvSpPr>
          <p:spPr>
            <a:xfrm>
              <a:off x="2448322" y="3325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67" name="Google Shape;967;p20"/>
            <p:cNvCxnSpPr>
              <a:stCxn id="966" idx="6"/>
            </p:cNvCxnSpPr>
            <p:nvPr/>
          </p:nvCxnSpPr>
          <p:spPr>
            <a:xfrm>
              <a:off x="2736354" y="164060"/>
              <a:ext cx="648000" cy="0"/>
            </a:xfrm>
            <a:prstGeom prst="straightConnector1">
              <a:avLst/>
            </a:prstGeom>
            <a:noFill/>
            <a:ln w="28575" cap="flat" cmpd="sng">
              <a:solidFill>
                <a:srgbClr val="C00000"/>
              </a:solidFill>
              <a:prstDash val="solid"/>
              <a:round/>
              <a:headEnd type="none" w="sm" len="sm"/>
              <a:tailEnd type="none" w="sm" len="sm"/>
            </a:ln>
          </p:spPr>
        </p:cxnSp>
        <p:sp>
          <p:nvSpPr>
            <p:cNvPr id="968" name="Google Shape;968;p20"/>
            <p:cNvSpPr txBox="1"/>
            <p:nvPr/>
          </p:nvSpPr>
          <p:spPr>
            <a:xfrm>
              <a:off x="3302536" y="44288"/>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969" name="Google Shape;969;p2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Pág..20 </a:t>
            </a:r>
            <a:endParaRPr sz="1050" b="1">
              <a:solidFill>
                <a:schemeClr val="dk1"/>
              </a:solidFill>
              <a:latin typeface="Arial Narrow"/>
              <a:ea typeface="Arial Narrow"/>
              <a:cs typeface="Arial Narrow"/>
              <a:sym typeface="Arial Narrow"/>
            </a:endParaRPr>
          </a:p>
        </p:txBody>
      </p:sp>
      <p:sp>
        <p:nvSpPr>
          <p:cNvPr id="970" name="Google Shape;970;p20"/>
          <p:cNvSpPr/>
          <p:nvPr/>
        </p:nvSpPr>
        <p:spPr>
          <a:xfrm>
            <a:off x="245381" y="4860032"/>
            <a:ext cx="6924326" cy="292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Complicaciones de los casos notificados de Hepatitis B, C y Coinfección/superinfección Hepatitis B-Delta. Periodo epidemiológico 02. 2023. </a:t>
            </a:r>
            <a:endParaRPr/>
          </a:p>
        </p:txBody>
      </p:sp>
      <p:sp>
        <p:nvSpPr>
          <p:cNvPr id="971" name="Google Shape;971;p20"/>
          <p:cNvSpPr txBox="1"/>
          <p:nvPr/>
        </p:nvSpPr>
        <p:spPr>
          <a:xfrm>
            <a:off x="1506577" y="1846729"/>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a:p>
        </p:txBody>
      </p:sp>
      <p:sp>
        <p:nvSpPr>
          <p:cNvPr id="972" name="Google Shape;972;p20"/>
          <p:cNvSpPr txBox="1"/>
          <p:nvPr/>
        </p:nvSpPr>
        <p:spPr>
          <a:xfrm>
            <a:off x="3996069" y="1817088"/>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sp>
        <p:nvSpPr>
          <p:cNvPr id="973" name="Google Shape;973;p20"/>
          <p:cNvSpPr txBox="1"/>
          <p:nvPr/>
        </p:nvSpPr>
        <p:spPr>
          <a:xfrm>
            <a:off x="2844198" y="1817088"/>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51 casos</a:t>
            </a:r>
            <a:endParaRPr/>
          </a:p>
        </p:txBody>
      </p:sp>
      <p:sp>
        <p:nvSpPr>
          <p:cNvPr id="974" name="Google Shape;974;p20"/>
          <p:cNvSpPr/>
          <p:nvPr/>
        </p:nvSpPr>
        <p:spPr>
          <a:xfrm>
            <a:off x="-27139" y="7924844"/>
            <a:ext cx="7135004" cy="122341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4 hombres por cada mujer. Los grupos de edad en los que más se presenta el evento se ubican entre los 25 y los 39 años con un 59,3%. El principal mecanismo de transmisión es el sexual, por lo que se hace vital la orientación de las estrategias hacia la promoción de la salud sexual y reproductiva. No se han notificado casos de Hepatitis B-Delta. Nota: Los datos del presente boletín corresponden a cifras preliminares.</a:t>
            </a:r>
            <a:endParaRPr/>
          </a:p>
        </p:txBody>
      </p:sp>
      <p:sp>
        <p:nvSpPr>
          <p:cNvPr id="975" name="Google Shape;975;p20"/>
          <p:cNvSpPr/>
          <p:nvPr/>
        </p:nvSpPr>
        <p:spPr>
          <a:xfrm>
            <a:off x="-1849" y="7645552"/>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76" name="Google Shape;976;p20"/>
          <p:cNvGrpSpPr/>
          <p:nvPr/>
        </p:nvGrpSpPr>
        <p:grpSpPr>
          <a:xfrm>
            <a:off x="190189" y="7663143"/>
            <a:ext cx="3446504" cy="276999"/>
            <a:chOff x="2448322" y="33831"/>
            <a:chExt cx="3446504" cy="276999"/>
          </a:xfrm>
        </p:grpSpPr>
        <p:sp>
          <p:nvSpPr>
            <p:cNvPr id="977" name="Google Shape;977;p20"/>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78" name="Google Shape;978;p20"/>
            <p:cNvCxnSpPr>
              <a:stCxn id="977"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979" name="Google Shape;979;p20"/>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980" name="Google Shape;980;p20" descr="https://i1.wp.com/periodicovictoria.mx/wp-content/uploads/2016/04/1-infografi%CC%81a-suicidio.jpg?fit=1403%2C1500"/>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1" name="Google Shape;981;p20"/>
          <p:cNvSpPr/>
          <p:nvPr/>
        </p:nvSpPr>
        <p:spPr>
          <a:xfrm>
            <a:off x="1830187" y="2124700"/>
            <a:ext cx="3507593"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Mecanismo probable de transmisión de Hepatitis B, C y Coinfección/superinfección B-Delta. Periodo epidemiológico 02  2023 </a:t>
            </a:r>
            <a:endParaRPr/>
          </a:p>
        </p:txBody>
      </p:sp>
      <p:sp>
        <p:nvSpPr>
          <p:cNvPr id="982" name="Google Shape;982;p20"/>
          <p:cNvSpPr/>
          <p:nvPr/>
        </p:nvSpPr>
        <p:spPr>
          <a:xfrm>
            <a:off x="1981961"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3,39%</a:t>
            </a:r>
            <a:endParaRPr/>
          </a:p>
        </p:txBody>
      </p:sp>
      <p:sp>
        <p:nvSpPr>
          <p:cNvPr id="983" name="Google Shape;983;p20"/>
          <p:cNvSpPr/>
          <p:nvPr/>
        </p:nvSpPr>
        <p:spPr>
          <a:xfrm>
            <a:off x="3310557"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86,44%</a:t>
            </a:r>
            <a:endParaRPr/>
          </a:p>
        </p:txBody>
      </p:sp>
      <p:pic>
        <p:nvPicPr>
          <p:cNvPr id="984" name="Google Shape;984;p20"/>
          <p:cNvPicPr preferRelativeResize="0"/>
          <p:nvPr/>
        </p:nvPicPr>
        <p:blipFill rotWithShape="1">
          <a:blip r:embed="rId3">
            <a:alphaModFix/>
          </a:blip>
          <a:srcRect l="56813" t="36222" r="37500" b="51667"/>
          <a:stretch/>
        </p:blipFill>
        <p:spPr>
          <a:xfrm>
            <a:off x="3364889" y="666852"/>
            <a:ext cx="579224" cy="693796"/>
          </a:xfrm>
          <a:prstGeom prst="rect">
            <a:avLst/>
          </a:prstGeom>
          <a:noFill/>
          <a:ln>
            <a:noFill/>
          </a:ln>
        </p:spPr>
      </p:pic>
      <p:pic>
        <p:nvPicPr>
          <p:cNvPr id="985" name="Google Shape;985;p20"/>
          <p:cNvPicPr preferRelativeResize="0"/>
          <p:nvPr/>
        </p:nvPicPr>
        <p:blipFill rotWithShape="1">
          <a:blip r:embed="rId3">
            <a:alphaModFix/>
          </a:blip>
          <a:srcRect l="31926" t="33444" r="56249" b="51667"/>
          <a:stretch/>
        </p:blipFill>
        <p:spPr>
          <a:xfrm>
            <a:off x="1906804" y="629434"/>
            <a:ext cx="1119923" cy="793229"/>
          </a:xfrm>
          <a:prstGeom prst="rect">
            <a:avLst/>
          </a:prstGeom>
          <a:noFill/>
          <a:ln>
            <a:noFill/>
          </a:ln>
        </p:spPr>
      </p:pic>
      <p:pic>
        <p:nvPicPr>
          <p:cNvPr id="986" name="Google Shape;986;p20"/>
          <p:cNvPicPr preferRelativeResize="0"/>
          <p:nvPr/>
        </p:nvPicPr>
        <p:blipFill rotWithShape="1">
          <a:blip r:embed="rId3">
            <a:alphaModFix/>
          </a:blip>
          <a:srcRect l="76875" t="32666" r="16561" b="52222"/>
          <a:stretch/>
        </p:blipFill>
        <p:spPr>
          <a:xfrm>
            <a:off x="4551282" y="663074"/>
            <a:ext cx="556360" cy="720618"/>
          </a:xfrm>
          <a:prstGeom prst="rect">
            <a:avLst/>
          </a:prstGeom>
          <a:noFill/>
          <a:ln>
            <a:noFill/>
          </a:ln>
        </p:spPr>
      </p:pic>
      <p:sp>
        <p:nvSpPr>
          <p:cNvPr id="987" name="Google Shape;987;p20"/>
          <p:cNvSpPr/>
          <p:nvPr/>
        </p:nvSpPr>
        <p:spPr>
          <a:xfrm>
            <a:off x="4409385"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0,0%</a:t>
            </a:r>
            <a:endParaRPr/>
          </a:p>
        </p:txBody>
      </p:sp>
      <p:sp>
        <p:nvSpPr>
          <p:cNvPr id="988" name="Google Shape;988;p20"/>
          <p:cNvSpPr/>
          <p:nvPr/>
        </p:nvSpPr>
        <p:spPr>
          <a:xfrm>
            <a:off x="50" y="7360567"/>
            <a:ext cx="687612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Clasificación del caso Hepatitis B, C Coinfección/Superinfecciòn B-Delta. Periodo epidemiológico 02. 2023. </a:t>
            </a:r>
            <a:endParaRPr/>
          </a:p>
        </p:txBody>
      </p:sp>
      <p:graphicFrame>
        <p:nvGraphicFramePr>
          <p:cNvPr id="989" name="Google Shape;989;p20"/>
          <p:cNvGraphicFramePr/>
          <p:nvPr/>
        </p:nvGraphicFramePr>
        <p:xfrm>
          <a:off x="1506577" y="2614535"/>
          <a:ext cx="4460738" cy="24900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90" name="Google Shape;990;p20"/>
          <p:cNvGraphicFramePr/>
          <p:nvPr/>
        </p:nvGraphicFramePr>
        <p:xfrm>
          <a:off x="1506577" y="5027386"/>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21"/>
          <p:cNvPicPr preferRelativeResize="0"/>
          <p:nvPr/>
        </p:nvPicPr>
        <p:blipFill rotWithShape="1">
          <a:blip r:embed="rId3">
            <a:alphaModFix/>
          </a:blip>
          <a:srcRect/>
          <a:stretch/>
        </p:blipFill>
        <p:spPr>
          <a:xfrm>
            <a:off x="-8298" y="-2118"/>
            <a:ext cx="2228231" cy="2824179"/>
          </a:xfrm>
          <a:prstGeom prst="rect">
            <a:avLst/>
          </a:prstGeom>
          <a:noFill/>
          <a:ln>
            <a:noFill/>
          </a:ln>
        </p:spPr>
      </p:pic>
      <p:pic>
        <p:nvPicPr>
          <p:cNvPr id="996" name="Google Shape;996;p21"/>
          <p:cNvPicPr preferRelativeResize="0"/>
          <p:nvPr/>
        </p:nvPicPr>
        <p:blipFill rotWithShape="1">
          <a:blip r:embed="rId4">
            <a:alphaModFix/>
          </a:blip>
          <a:srcRect t="51431"/>
          <a:stretch/>
        </p:blipFill>
        <p:spPr>
          <a:xfrm>
            <a:off x="0" y="2808413"/>
            <a:ext cx="2232223" cy="2666962"/>
          </a:xfrm>
          <a:prstGeom prst="rect">
            <a:avLst/>
          </a:prstGeom>
          <a:noFill/>
          <a:ln>
            <a:noFill/>
          </a:ln>
        </p:spPr>
      </p:pic>
      <p:sp>
        <p:nvSpPr>
          <p:cNvPr id="997" name="Google Shape;997;p21"/>
          <p:cNvSpPr txBox="1"/>
          <p:nvPr/>
        </p:nvSpPr>
        <p:spPr>
          <a:xfrm>
            <a:off x="-30097" y="617076"/>
            <a:ext cx="225002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02 - 2023</a:t>
            </a:r>
            <a:endParaRPr sz="1200" b="1">
              <a:solidFill>
                <a:schemeClr val="dk1"/>
              </a:solidFill>
              <a:latin typeface="Arial Narrow"/>
              <a:ea typeface="Arial Narrow"/>
              <a:cs typeface="Arial Narrow"/>
              <a:sym typeface="Arial Narrow"/>
            </a:endParaRPr>
          </a:p>
        </p:txBody>
      </p:sp>
      <p:grpSp>
        <p:nvGrpSpPr>
          <p:cNvPr id="998" name="Google Shape;998;p21"/>
          <p:cNvGrpSpPr/>
          <p:nvPr/>
        </p:nvGrpSpPr>
        <p:grpSpPr>
          <a:xfrm>
            <a:off x="179214" y="4211960"/>
            <a:ext cx="1892650" cy="488476"/>
            <a:chOff x="2397524" y="3379972"/>
            <a:chExt cx="4508500" cy="904875"/>
          </a:xfrm>
        </p:grpSpPr>
        <p:pic>
          <p:nvPicPr>
            <p:cNvPr id="999" name="Google Shape;999;p2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000" name="Google Shape;1000;p21"/>
            <p:cNvSpPr txBox="1"/>
            <p:nvPr/>
          </p:nvSpPr>
          <p:spPr>
            <a:xfrm>
              <a:off x="3290517" y="3478755"/>
              <a:ext cx="172431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189</a:t>
              </a:r>
              <a:endParaRPr sz="2000" b="1">
                <a:solidFill>
                  <a:schemeClr val="dk1"/>
                </a:solidFill>
                <a:latin typeface="Arial Narrow"/>
                <a:ea typeface="Arial Narrow"/>
                <a:cs typeface="Arial Narrow"/>
                <a:sym typeface="Arial Narrow"/>
              </a:endParaRPr>
            </a:p>
          </p:txBody>
        </p:sp>
      </p:grpSp>
      <p:sp>
        <p:nvSpPr>
          <p:cNvPr id="1001" name="Google Shape;1001;p21"/>
          <p:cNvSpPr txBox="1"/>
          <p:nvPr/>
        </p:nvSpPr>
        <p:spPr>
          <a:xfrm>
            <a:off x="-16906" y="4716016"/>
            <a:ext cx="213531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22,86%.</a:t>
            </a:r>
            <a:endParaRPr sz="1200" b="1">
              <a:solidFill>
                <a:schemeClr val="dk1"/>
              </a:solidFill>
              <a:latin typeface="Arial Narrow"/>
              <a:ea typeface="Arial Narrow"/>
              <a:cs typeface="Arial Narrow"/>
              <a:sym typeface="Arial Narrow"/>
            </a:endParaRPr>
          </a:p>
        </p:txBody>
      </p:sp>
      <p:sp>
        <p:nvSpPr>
          <p:cNvPr id="1002" name="Google Shape;1002;p21"/>
          <p:cNvSpPr/>
          <p:nvPr/>
        </p:nvSpPr>
        <p:spPr>
          <a:xfrm>
            <a:off x="2231041" y="2085526"/>
            <a:ext cx="494601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intoxicaciones. Medellín, a Periodo epidemiológico 02 acumulado  de 2021-2023. </a:t>
            </a:r>
            <a:endParaRPr sz="1050">
              <a:solidFill>
                <a:schemeClr val="dk1"/>
              </a:solidFill>
              <a:latin typeface="Arial Narrow"/>
              <a:ea typeface="Arial Narrow"/>
              <a:cs typeface="Arial Narrow"/>
              <a:sym typeface="Arial Narrow"/>
            </a:endParaRPr>
          </a:p>
        </p:txBody>
      </p:sp>
      <p:grpSp>
        <p:nvGrpSpPr>
          <p:cNvPr id="1003" name="Google Shape;1003;p21"/>
          <p:cNvGrpSpPr/>
          <p:nvPr/>
        </p:nvGrpSpPr>
        <p:grpSpPr>
          <a:xfrm>
            <a:off x="2448322" y="74775"/>
            <a:ext cx="3446504" cy="276999"/>
            <a:chOff x="2448322" y="74775"/>
            <a:chExt cx="3446504" cy="276999"/>
          </a:xfrm>
        </p:grpSpPr>
        <p:sp>
          <p:nvSpPr>
            <p:cNvPr id="1004" name="Google Shape;1004;p2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05" name="Google Shape;1005;p21"/>
            <p:cNvCxnSpPr>
              <a:stCxn id="100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06" name="Google Shape;1006;p2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007" name="Google Shape;1007;p21"/>
          <p:cNvSpPr/>
          <p:nvPr/>
        </p:nvSpPr>
        <p:spPr>
          <a:xfrm>
            <a:off x="2223346" y="3706456"/>
            <a:ext cx="4961400" cy="3604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08" name="Google Shape;1008;p21"/>
          <p:cNvGrpSpPr/>
          <p:nvPr/>
        </p:nvGrpSpPr>
        <p:grpSpPr>
          <a:xfrm>
            <a:off x="2516904" y="3736932"/>
            <a:ext cx="3446504" cy="286016"/>
            <a:chOff x="2448322" y="-7125"/>
            <a:chExt cx="3446504" cy="286016"/>
          </a:xfrm>
        </p:grpSpPr>
        <p:sp>
          <p:nvSpPr>
            <p:cNvPr id="1009" name="Google Shape;1009;p21"/>
            <p:cNvSpPr/>
            <p:nvPr/>
          </p:nvSpPr>
          <p:spPr>
            <a:xfrm>
              <a:off x="2448322" y="1728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10" name="Google Shape;1010;p21"/>
            <p:cNvCxnSpPr>
              <a:stCxn id="1009" idx="6"/>
            </p:cNvCxnSpPr>
            <p:nvPr/>
          </p:nvCxnSpPr>
          <p:spPr>
            <a:xfrm>
              <a:off x="2736354" y="148086"/>
              <a:ext cx="648000" cy="0"/>
            </a:xfrm>
            <a:prstGeom prst="straightConnector1">
              <a:avLst/>
            </a:prstGeom>
            <a:noFill/>
            <a:ln w="28575" cap="flat" cmpd="sng">
              <a:solidFill>
                <a:srgbClr val="C00000"/>
              </a:solidFill>
              <a:prstDash val="solid"/>
              <a:round/>
              <a:headEnd type="none" w="sm" len="sm"/>
              <a:tailEnd type="none" w="sm" len="sm"/>
            </a:ln>
          </p:spPr>
        </p:cxnSp>
        <p:sp>
          <p:nvSpPr>
            <p:cNvPr id="1011" name="Google Shape;1011;p21"/>
            <p:cNvSpPr txBox="1"/>
            <p:nvPr/>
          </p:nvSpPr>
          <p:spPr>
            <a:xfrm>
              <a:off x="3302538" y="-712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1012" name="Google Shape;1012;p2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21 </a:t>
            </a:r>
            <a:endParaRPr sz="1050" b="1">
              <a:solidFill>
                <a:schemeClr val="dk1"/>
              </a:solidFill>
              <a:latin typeface="Arial Narrow"/>
              <a:ea typeface="Arial Narrow"/>
              <a:cs typeface="Arial Narrow"/>
              <a:sym typeface="Arial Narrow"/>
            </a:endParaRPr>
          </a:p>
        </p:txBody>
      </p:sp>
      <p:sp>
        <p:nvSpPr>
          <p:cNvPr id="1013" name="Google Shape;1013;p21"/>
          <p:cNvSpPr txBox="1">
            <a:spLocks noGrp="1"/>
          </p:cNvSpPr>
          <p:nvPr>
            <p:ph type="ctrTitle"/>
          </p:nvPr>
        </p:nvSpPr>
        <p:spPr>
          <a:xfrm>
            <a:off x="-30096" y="177934"/>
            <a:ext cx="2208885"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Intoxicaciones</a:t>
            </a:r>
            <a:endParaRPr sz="2000" b="1">
              <a:solidFill>
                <a:srgbClr val="C00000"/>
              </a:solidFill>
              <a:latin typeface="Arial Narrow"/>
              <a:ea typeface="Arial Narrow"/>
              <a:cs typeface="Arial Narrow"/>
              <a:sym typeface="Arial Narrow"/>
            </a:endParaRPr>
          </a:p>
        </p:txBody>
      </p:sp>
      <p:grpSp>
        <p:nvGrpSpPr>
          <p:cNvPr id="1014" name="Google Shape;1014;p21"/>
          <p:cNvGrpSpPr/>
          <p:nvPr/>
        </p:nvGrpSpPr>
        <p:grpSpPr>
          <a:xfrm>
            <a:off x="2274030" y="4873984"/>
            <a:ext cx="833825" cy="904648"/>
            <a:chOff x="1038433" y="1243369"/>
            <a:chExt cx="833825" cy="904648"/>
          </a:xfrm>
        </p:grpSpPr>
        <p:sp>
          <p:nvSpPr>
            <p:cNvPr id="1015" name="Google Shape;1015;p21"/>
            <p:cNvSpPr/>
            <p:nvPr/>
          </p:nvSpPr>
          <p:spPr>
            <a:xfrm>
              <a:off x="1038433" y="1520368"/>
              <a:ext cx="81691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60,32%</a:t>
              </a:r>
              <a:endParaRPr sz="1600" b="1">
                <a:solidFill>
                  <a:schemeClr val="dk1"/>
                </a:solidFill>
                <a:latin typeface="Arial Narrow"/>
                <a:ea typeface="Arial Narrow"/>
                <a:cs typeface="Arial Narrow"/>
                <a:sym typeface="Arial Narrow"/>
              </a:endParaRPr>
            </a:p>
          </p:txBody>
        </p:sp>
        <p:sp>
          <p:nvSpPr>
            <p:cNvPr id="1016" name="Google Shape;1016;p21"/>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017" name="Google Shape;1017;p21"/>
            <p:cNvSpPr/>
            <p:nvPr/>
          </p:nvSpPr>
          <p:spPr>
            <a:xfrm>
              <a:off x="1064280" y="1871018"/>
              <a:ext cx="78367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114 casos</a:t>
              </a:r>
              <a:endParaRPr sz="1200">
                <a:solidFill>
                  <a:schemeClr val="dk1"/>
                </a:solidFill>
                <a:latin typeface="Calibri"/>
                <a:ea typeface="Calibri"/>
                <a:cs typeface="Calibri"/>
                <a:sym typeface="Calibri"/>
              </a:endParaRPr>
            </a:p>
          </p:txBody>
        </p:sp>
      </p:grpSp>
      <p:grpSp>
        <p:nvGrpSpPr>
          <p:cNvPr id="1018" name="Google Shape;1018;p21"/>
          <p:cNvGrpSpPr/>
          <p:nvPr/>
        </p:nvGrpSpPr>
        <p:grpSpPr>
          <a:xfrm>
            <a:off x="4522309" y="6596400"/>
            <a:ext cx="853119" cy="883043"/>
            <a:chOff x="1033171" y="8262441"/>
            <a:chExt cx="853119" cy="883043"/>
          </a:xfrm>
        </p:grpSpPr>
        <p:sp>
          <p:nvSpPr>
            <p:cNvPr id="1019" name="Google Shape;1019;p21"/>
            <p:cNvSpPr/>
            <p:nvPr/>
          </p:nvSpPr>
          <p:spPr>
            <a:xfrm>
              <a:off x="1068351" y="8535741"/>
              <a:ext cx="817939"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27,51%</a:t>
              </a:r>
              <a:endParaRPr sz="1600" b="1">
                <a:solidFill>
                  <a:schemeClr val="dk1"/>
                </a:solidFill>
                <a:latin typeface="Arial Narrow"/>
                <a:ea typeface="Arial Narrow"/>
                <a:cs typeface="Arial Narrow"/>
                <a:sym typeface="Arial Narrow"/>
              </a:endParaRPr>
            </a:p>
          </p:txBody>
        </p:sp>
        <p:sp>
          <p:nvSpPr>
            <p:cNvPr id="1020" name="Google Shape;1020;p21"/>
            <p:cNvSpPr/>
            <p:nvPr/>
          </p:nvSpPr>
          <p:spPr>
            <a:xfrm>
              <a:off x="1033171" y="8262441"/>
              <a:ext cx="8531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Vía pública</a:t>
              </a:r>
              <a:endParaRPr sz="1200" b="1" u="sng">
                <a:solidFill>
                  <a:srgbClr val="000000"/>
                </a:solidFill>
                <a:latin typeface="Arial Narrow"/>
                <a:ea typeface="Arial Narrow"/>
                <a:cs typeface="Arial Narrow"/>
                <a:sym typeface="Arial Narrow"/>
              </a:endParaRPr>
            </a:p>
          </p:txBody>
        </p:sp>
        <p:sp>
          <p:nvSpPr>
            <p:cNvPr id="1021" name="Google Shape;1021;p21"/>
            <p:cNvSpPr/>
            <p:nvPr/>
          </p:nvSpPr>
          <p:spPr>
            <a:xfrm>
              <a:off x="1098147"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52 casos</a:t>
              </a:r>
              <a:endParaRPr sz="1200">
                <a:solidFill>
                  <a:schemeClr val="dk1"/>
                </a:solidFill>
                <a:latin typeface="Calibri"/>
                <a:ea typeface="Calibri"/>
                <a:cs typeface="Calibri"/>
                <a:sym typeface="Calibri"/>
              </a:endParaRPr>
            </a:p>
          </p:txBody>
        </p:sp>
      </p:grpSp>
      <p:pic>
        <p:nvPicPr>
          <p:cNvPr id="1022" name="Google Shape;1022;p21"/>
          <p:cNvPicPr preferRelativeResize="0"/>
          <p:nvPr/>
        </p:nvPicPr>
        <p:blipFill rotWithShape="1">
          <a:blip r:embed="rId6">
            <a:alphaModFix/>
          </a:blip>
          <a:srcRect t="10614" r="84474"/>
          <a:stretch/>
        </p:blipFill>
        <p:spPr>
          <a:xfrm>
            <a:off x="2442384" y="4383828"/>
            <a:ext cx="542252" cy="529727"/>
          </a:xfrm>
          <a:prstGeom prst="rect">
            <a:avLst/>
          </a:prstGeom>
          <a:noFill/>
          <a:ln>
            <a:noFill/>
          </a:ln>
        </p:spPr>
      </p:pic>
      <p:sp>
        <p:nvSpPr>
          <p:cNvPr id="1023" name="Google Shape;1023;p21"/>
          <p:cNvSpPr/>
          <p:nvPr/>
        </p:nvSpPr>
        <p:spPr>
          <a:xfrm>
            <a:off x="26911" y="7668344"/>
            <a:ext cx="5556050"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Secretaría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grupo de sustancia, intoxicaciones, a Periodo epidemiológico 02 acumulado. Medellín 2023</a:t>
            </a:r>
            <a:endParaRPr sz="1100">
              <a:solidFill>
                <a:schemeClr val="dk1"/>
              </a:solidFill>
              <a:latin typeface="Arial Narrow"/>
              <a:ea typeface="Arial Narrow"/>
              <a:cs typeface="Arial Narrow"/>
              <a:sym typeface="Arial Narrow"/>
            </a:endParaRPr>
          </a:p>
        </p:txBody>
      </p:sp>
      <p:grpSp>
        <p:nvGrpSpPr>
          <p:cNvPr id="1024" name="Google Shape;1024;p21"/>
          <p:cNvGrpSpPr/>
          <p:nvPr/>
        </p:nvGrpSpPr>
        <p:grpSpPr>
          <a:xfrm>
            <a:off x="4905808" y="4866208"/>
            <a:ext cx="877163" cy="894649"/>
            <a:chOff x="5265956" y="1265576"/>
            <a:chExt cx="877163" cy="894649"/>
          </a:xfrm>
        </p:grpSpPr>
        <p:sp>
          <p:nvSpPr>
            <p:cNvPr id="1025" name="Google Shape;1025;p21"/>
            <p:cNvSpPr/>
            <p:nvPr/>
          </p:nvSpPr>
          <p:spPr>
            <a:xfrm>
              <a:off x="5327048" y="1561312"/>
              <a:ext cx="781202"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10,58%</a:t>
              </a:r>
              <a:endParaRPr sz="1600" b="1">
                <a:solidFill>
                  <a:schemeClr val="dk1"/>
                </a:solidFill>
                <a:latin typeface="Arial Narrow"/>
                <a:ea typeface="Arial Narrow"/>
                <a:cs typeface="Arial Narrow"/>
                <a:sym typeface="Arial Narrow"/>
              </a:endParaRPr>
            </a:p>
          </p:txBody>
        </p:sp>
        <p:sp>
          <p:nvSpPr>
            <p:cNvPr id="1026" name="Google Shape;1026;p21"/>
            <p:cNvSpPr/>
            <p:nvPr/>
          </p:nvSpPr>
          <p:spPr>
            <a:xfrm>
              <a:off x="5265956" y="1265576"/>
              <a:ext cx="8771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&lt; de 5 años</a:t>
              </a:r>
              <a:endParaRPr sz="1200" b="1" u="sng">
                <a:solidFill>
                  <a:srgbClr val="000000"/>
                </a:solidFill>
                <a:latin typeface="Arial Narrow"/>
                <a:ea typeface="Arial Narrow"/>
                <a:cs typeface="Arial Narrow"/>
                <a:sym typeface="Arial Narrow"/>
              </a:endParaRPr>
            </a:p>
          </p:txBody>
        </p:sp>
        <p:sp>
          <p:nvSpPr>
            <p:cNvPr id="1027" name="Google Shape;1027;p21"/>
            <p:cNvSpPr/>
            <p:nvPr/>
          </p:nvSpPr>
          <p:spPr>
            <a:xfrm>
              <a:off x="5298050" y="1883226"/>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20 casos</a:t>
              </a:r>
              <a:endParaRPr sz="1200">
                <a:solidFill>
                  <a:schemeClr val="dk1"/>
                </a:solidFill>
                <a:latin typeface="Calibri"/>
                <a:ea typeface="Calibri"/>
                <a:cs typeface="Calibri"/>
                <a:sym typeface="Calibri"/>
              </a:endParaRPr>
            </a:p>
          </p:txBody>
        </p:sp>
      </p:grpSp>
      <p:grpSp>
        <p:nvGrpSpPr>
          <p:cNvPr id="1028" name="Google Shape;1028;p21"/>
          <p:cNvGrpSpPr/>
          <p:nvPr/>
        </p:nvGrpSpPr>
        <p:grpSpPr>
          <a:xfrm>
            <a:off x="5986396" y="4877806"/>
            <a:ext cx="1253869" cy="895160"/>
            <a:chOff x="2370037" y="3162904"/>
            <a:chExt cx="1253869" cy="895160"/>
          </a:xfrm>
        </p:grpSpPr>
        <p:sp>
          <p:nvSpPr>
            <p:cNvPr id="1029" name="Google Shape;1029;p21"/>
            <p:cNvSpPr/>
            <p:nvPr/>
          </p:nvSpPr>
          <p:spPr>
            <a:xfrm>
              <a:off x="2576066" y="3431176"/>
              <a:ext cx="874090"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Oral</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62,96%</a:t>
              </a:r>
              <a:endParaRPr sz="1600" b="1">
                <a:solidFill>
                  <a:schemeClr val="dk1"/>
                </a:solidFill>
                <a:latin typeface="Arial Narrow"/>
                <a:ea typeface="Arial Narrow"/>
                <a:cs typeface="Arial Narrow"/>
                <a:sym typeface="Arial Narrow"/>
              </a:endParaRPr>
            </a:p>
          </p:txBody>
        </p:sp>
        <p:sp>
          <p:nvSpPr>
            <p:cNvPr id="1030" name="Google Shape;1030;p21"/>
            <p:cNvSpPr/>
            <p:nvPr/>
          </p:nvSpPr>
          <p:spPr>
            <a:xfrm>
              <a:off x="2370037" y="3162904"/>
              <a:ext cx="125386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Vía de exposición</a:t>
              </a:r>
              <a:endParaRPr sz="1200" b="1" u="sng">
                <a:solidFill>
                  <a:srgbClr val="000000"/>
                </a:solidFill>
                <a:latin typeface="Arial Narrow"/>
                <a:ea typeface="Arial Narrow"/>
                <a:cs typeface="Arial Narrow"/>
                <a:sym typeface="Arial Narrow"/>
              </a:endParaRPr>
            </a:p>
          </p:txBody>
        </p:sp>
        <p:sp>
          <p:nvSpPr>
            <p:cNvPr id="1031" name="Google Shape;1031;p21"/>
            <p:cNvSpPr/>
            <p:nvPr/>
          </p:nvSpPr>
          <p:spPr>
            <a:xfrm>
              <a:off x="2716410" y="3781065"/>
              <a:ext cx="78367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119 casos</a:t>
              </a:r>
              <a:endParaRPr sz="1200">
                <a:solidFill>
                  <a:schemeClr val="dk1"/>
                </a:solidFill>
                <a:latin typeface="Calibri"/>
                <a:ea typeface="Calibri"/>
                <a:cs typeface="Calibri"/>
                <a:sym typeface="Calibri"/>
              </a:endParaRPr>
            </a:p>
          </p:txBody>
        </p:sp>
      </p:grpSp>
      <p:sp>
        <p:nvSpPr>
          <p:cNvPr id="1032" name="Google Shape;1032;p21"/>
          <p:cNvSpPr txBox="1"/>
          <p:nvPr/>
        </p:nvSpPr>
        <p:spPr>
          <a:xfrm>
            <a:off x="1989184" y="2911116"/>
            <a:ext cx="233134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Incidencia en población general x 100,000 habitantes</a:t>
            </a:r>
            <a:endParaRPr sz="1050" b="1">
              <a:solidFill>
                <a:schemeClr val="dk1"/>
              </a:solidFill>
              <a:latin typeface="Arial Narrow"/>
              <a:ea typeface="Arial Narrow"/>
              <a:cs typeface="Arial Narrow"/>
              <a:sym typeface="Arial Narrow"/>
            </a:endParaRPr>
          </a:p>
        </p:txBody>
      </p:sp>
      <p:sp>
        <p:nvSpPr>
          <p:cNvPr id="1033" name="Google Shape;1033;p21"/>
          <p:cNvSpPr txBox="1"/>
          <p:nvPr/>
        </p:nvSpPr>
        <p:spPr>
          <a:xfrm>
            <a:off x="2370259" y="3271156"/>
            <a:ext cx="149111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7,23 * cada 100 mil</a:t>
            </a:r>
            <a:endParaRPr/>
          </a:p>
        </p:txBody>
      </p:sp>
      <p:sp>
        <p:nvSpPr>
          <p:cNvPr id="1034" name="Google Shape;1034;p21"/>
          <p:cNvSpPr txBox="1"/>
          <p:nvPr/>
        </p:nvSpPr>
        <p:spPr>
          <a:xfrm>
            <a:off x="4083293" y="2911116"/>
            <a:ext cx="16053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Casos confirmados por laboratorio de intoxicación por metanol</a:t>
            </a:r>
            <a:endParaRPr sz="1050" b="1">
              <a:solidFill>
                <a:schemeClr val="dk1"/>
              </a:solidFill>
              <a:latin typeface="Arial Narrow"/>
              <a:ea typeface="Arial Narrow"/>
              <a:cs typeface="Arial Narrow"/>
              <a:sym typeface="Arial Narrow"/>
            </a:endParaRPr>
          </a:p>
        </p:txBody>
      </p:sp>
      <p:sp>
        <p:nvSpPr>
          <p:cNvPr id="1035" name="Google Shape;1035;p21"/>
          <p:cNvSpPr txBox="1"/>
          <p:nvPr/>
        </p:nvSpPr>
        <p:spPr>
          <a:xfrm>
            <a:off x="4703339" y="3449170"/>
            <a:ext cx="3978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0%</a:t>
            </a:r>
            <a:endParaRPr/>
          </a:p>
        </p:txBody>
      </p:sp>
      <p:sp>
        <p:nvSpPr>
          <p:cNvPr id="1036" name="Google Shape;1036;p21"/>
          <p:cNvSpPr/>
          <p:nvPr/>
        </p:nvSpPr>
        <p:spPr>
          <a:xfrm>
            <a:off x="2235549" y="2533188"/>
            <a:ext cx="4965349"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37" name="Google Shape;1037;p21"/>
          <p:cNvGrpSpPr/>
          <p:nvPr/>
        </p:nvGrpSpPr>
        <p:grpSpPr>
          <a:xfrm>
            <a:off x="2424996" y="2603074"/>
            <a:ext cx="3446504" cy="276999"/>
            <a:chOff x="2448322" y="74775"/>
            <a:chExt cx="3446504" cy="276999"/>
          </a:xfrm>
        </p:grpSpPr>
        <p:sp>
          <p:nvSpPr>
            <p:cNvPr id="1038" name="Google Shape;1038;p2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39" name="Google Shape;1039;p21"/>
            <p:cNvCxnSpPr>
              <a:stCxn id="103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40" name="Google Shape;1040;p2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041" name="Google Shape;1041;p21"/>
          <p:cNvSpPr txBox="1"/>
          <p:nvPr/>
        </p:nvSpPr>
        <p:spPr>
          <a:xfrm>
            <a:off x="5894826" y="2920771"/>
            <a:ext cx="1282226"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brotes en población confinada</a:t>
            </a:r>
            <a:endParaRPr sz="1050" b="1">
              <a:solidFill>
                <a:schemeClr val="dk1"/>
              </a:solidFill>
              <a:latin typeface="Arial Narrow"/>
              <a:ea typeface="Arial Narrow"/>
              <a:cs typeface="Arial Narrow"/>
              <a:sym typeface="Arial Narrow"/>
            </a:endParaRPr>
          </a:p>
        </p:txBody>
      </p:sp>
      <p:pic>
        <p:nvPicPr>
          <p:cNvPr id="1042" name="Google Shape;1042;p21"/>
          <p:cNvPicPr preferRelativeResize="0"/>
          <p:nvPr/>
        </p:nvPicPr>
        <p:blipFill rotWithShape="1">
          <a:blip r:embed="rId7">
            <a:alphaModFix/>
          </a:blip>
          <a:srcRect t="14231"/>
          <a:stretch/>
        </p:blipFill>
        <p:spPr>
          <a:xfrm>
            <a:off x="4270803" y="4456042"/>
            <a:ext cx="508027" cy="482577"/>
          </a:xfrm>
          <a:prstGeom prst="rect">
            <a:avLst/>
          </a:prstGeom>
          <a:noFill/>
          <a:ln>
            <a:noFill/>
          </a:ln>
        </p:spPr>
      </p:pic>
      <p:pic>
        <p:nvPicPr>
          <p:cNvPr id="1043" name="Google Shape;1043;p21"/>
          <p:cNvPicPr preferRelativeResize="0"/>
          <p:nvPr/>
        </p:nvPicPr>
        <p:blipFill rotWithShape="1">
          <a:blip r:embed="rId8">
            <a:alphaModFix/>
          </a:blip>
          <a:srcRect/>
          <a:stretch/>
        </p:blipFill>
        <p:spPr>
          <a:xfrm>
            <a:off x="5094423" y="4375173"/>
            <a:ext cx="458010" cy="520466"/>
          </a:xfrm>
          <a:prstGeom prst="rect">
            <a:avLst/>
          </a:prstGeom>
          <a:noFill/>
          <a:ln>
            <a:noFill/>
          </a:ln>
        </p:spPr>
      </p:pic>
      <p:pic>
        <p:nvPicPr>
          <p:cNvPr id="1044" name="Google Shape;1044;p21"/>
          <p:cNvPicPr preferRelativeResize="0"/>
          <p:nvPr/>
        </p:nvPicPr>
        <p:blipFill rotWithShape="1">
          <a:blip r:embed="rId9">
            <a:alphaModFix/>
          </a:blip>
          <a:srcRect/>
          <a:stretch/>
        </p:blipFill>
        <p:spPr>
          <a:xfrm>
            <a:off x="6151745" y="4189418"/>
            <a:ext cx="935931" cy="713784"/>
          </a:xfrm>
          <a:prstGeom prst="rect">
            <a:avLst/>
          </a:prstGeom>
          <a:noFill/>
          <a:ln>
            <a:noFill/>
          </a:ln>
        </p:spPr>
      </p:pic>
      <p:pic>
        <p:nvPicPr>
          <p:cNvPr id="1045" name="Google Shape;1045;p21"/>
          <p:cNvPicPr preferRelativeResize="0"/>
          <p:nvPr/>
        </p:nvPicPr>
        <p:blipFill rotWithShape="1">
          <a:blip r:embed="rId10">
            <a:alphaModFix/>
          </a:blip>
          <a:srcRect/>
          <a:stretch/>
        </p:blipFill>
        <p:spPr>
          <a:xfrm>
            <a:off x="3802389" y="6025389"/>
            <a:ext cx="642392" cy="636332"/>
          </a:xfrm>
          <a:prstGeom prst="rect">
            <a:avLst/>
          </a:prstGeom>
          <a:noFill/>
          <a:ln>
            <a:noFill/>
          </a:ln>
        </p:spPr>
      </p:pic>
      <p:pic>
        <p:nvPicPr>
          <p:cNvPr id="1046" name="Google Shape;1046;p21"/>
          <p:cNvPicPr preferRelativeResize="0"/>
          <p:nvPr/>
        </p:nvPicPr>
        <p:blipFill rotWithShape="1">
          <a:blip r:embed="rId11">
            <a:alphaModFix/>
          </a:blip>
          <a:srcRect/>
          <a:stretch/>
        </p:blipFill>
        <p:spPr>
          <a:xfrm>
            <a:off x="4636123" y="6009827"/>
            <a:ext cx="623710" cy="601234"/>
          </a:xfrm>
          <a:prstGeom prst="rect">
            <a:avLst/>
          </a:prstGeom>
          <a:noFill/>
          <a:ln>
            <a:noFill/>
          </a:ln>
        </p:spPr>
      </p:pic>
      <p:grpSp>
        <p:nvGrpSpPr>
          <p:cNvPr id="1047" name="Google Shape;1047;p21"/>
          <p:cNvGrpSpPr/>
          <p:nvPr/>
        </p:nvGrpSpPr>
        <p:grpSpPr>
          <a:xfrm>
            <a:off x="3702805" y="6605790"/>
            <a:ext cx="823641" cy="882974"/>
            <a:chOff x="1073622" y="1243369"/>
            <a:chExt cx="823641" cy="882974"/>
          </a:xfrm>
        </p:grpSpPr>
        <p:sp>
          <p:nvSpPr>
            <p:cNvPr id="1048" name="Google Shape;1048;p21"/>
            <p:cNvSpPr/>
            <p:nvPr/>
          </p:nvSpPr>
          <p:spPr>
            <a:xfrm>
              <a:off x="1073622" y="1520368"/>
              <a:ext cx="781729"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56,61%</a:t>
              </a:r>
              <a:endParaRPr sz="1600" b="1">
                <a:solidFill>
                  <a:schemeClr val="dk1"/>
                </a:solidFill>
                <a:latin typeface="Arial Narrow"/>
                <a:ea typeface="Arial Narrow"/>
                <a:cs typeface="Arial Narrow"/>
                <a:sym typeface="Arial Narrow"/>
              </a:endParaRPr>
            </a:p>
          </p:txBody>
        </p:sp>
        <p:sp>
          <p:nvSpPr>
            <p:cNvPr id="1049" name="Google Shape;1049;p21"/>
            <p:cNvSpPr/>
            <p:nvPr/>
          </p:nvSpPr>
          <p:spPr>
            <a:xfrm>
              <a:off x="1180698" y="1243369"/>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Hogar</a:t>
              </a:r>
              <a:endParaRPr sz="1200" b="1" u="sng">
                <a:solidFill>
                  <a:srgbClr val="000000"/>
                </a:solidFill>
                <a:latin typeface="Arial Narrow"/>
                <a:ea typeface="Arial Narrow"/>
                <a:cs typeface="Arial Narrow"/>
                <a:sym typeface="Arial Narrow"/>
              </a:endParaRPr>
            </a:p>
          </p:txBody>
        </p:sp>
        <p:sp>
          <p:nvSpPr>
            <p:cNvPr id="1050" name="Google Shape;1050;p21"/>
            <p:cNvSpPr/>
            <p:nvPr/>
          </p:nvSpPr>
          <p:spPr>
            <a:xfrm>
              <a:off x="1073623" y="1849344"/>
              <a:ext cx="8236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107 casos</a:t>
              </a:r>
              <a:endParaRPr sz="1200">
                <a:solidFill>
                  <a:schemeClr val="dk1"/>
                </a:solidFill>
                <a:latin typeface="Calibri"/>
                <a:ea typeface="Calibri"/>
                <a:cs typeface="Calibri"/>
                <a:sym typeface="Calibri"/>
              </a:endParaRPr>
            </a:p>
          </p:txBody>
        </p:sp>
      </p:grpSp>
      <p:grpSp>
        <p:nvGrpSpPr>
          <p:cNvPr id="1051" name="Google Shape;1051;p21"/>
          <p:cNvGrpSpPr/>
          <p:nvPr/>
        </p:nvGrpSpPr>
        <p:grpSpPr>
          <a:xfrm>
            <a:off x="4013888" y="4872449"/>
            <a:ext cx="867545" cy="883043"/>
            <a:chOff x="1033171" y="8262441"/>
            <a:chExt cx="867545" cy="883043"/>
          </a:xfrm>
        </p:grpSpPr>
        <p:sp>
          <p:nvSpPr>
            <p:cNvPr id="1052" name="Google Shape;1052;p21"/>
            <p:cNvSpPr/>
            <p:nvPr/>
          </p:nvSpPr>
          <p:spPr>
            <a:xfrm>
              <a:off x="1073490" y="8535741"/>
              <a:ext cx="826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10,05%</a:t>
              </a:r>
              <a:endParaRPr sz="1600" b="1">
                <a:solidFill>
                  <a:schemeClr val="dk1"/>
                </a:solidFill>
                <a:latin typeface="Arial Narrow"/>
                <a:ea typeface="Arial Narrow"/>
                <a:cs typeface="Arial Narrow"/>
                <a:sym typeface="Arial Narrow"/>
              </a:endParaRPr>
            </a:p>
          </p:txBody>
        </p:sp>
        <p:sp>
          <p:nvSpPr>
            <p:cNvPr id="1053" name="Google Shape;1053;p21"/>
            <p:cNvSpPr/>
            <p:nvPr/>
          </p:nvSpPr>
          <p:spPr>
            <a:xfrm>
              <a:off x="1033171" y="8262441"/>
              <a:ext cx="8675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5 a 18 años</a:t>
              </a:r>
              <a:endParaRPr sz="1200" b="1" u="sng">
                <a:solidFill>
                  <a:srgbClr val="000000"/>
                </a:solidFill>
                <a:latin typeface="Arial Narrow"/>
                <a:ea typeface="Arial Narrow"/>
                <a:cs typeface="Arial Narrow"/>
                <a:sym typeface="Arial Narrow"/>
              </a:endParaRPr>
            </a:p>
          </p:txBody>
        </p:sp>
        <p:sp>
          <p:nvSpPr>
            <p:cNvPr id="1054" name="Google Shape;1054;p21"/>
            <p:cNvSpPr/>
            <p:nvPr/>
          </p:nvSpPr>
          <p:spPr>
            <a:xfrm>
              <a:off x="1146985"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19 casos</a:t>
              </a:r>
              <a:endParaRPr sz="1200">
                <a:solidFill>
                  <a:schemeClr val="dk1"/>
                </a:solidFill>
                <a:latin typeface="Calibri"/>
                <a:ea typeface="Calibri"/>
                <a:cs typeface="Calibri"/>
                <a:sym typeface="Calibri"/>
              </a:endParaRPr>
            </a:p>
          </p:txBody>
        </p:sp>
      </p:grpSp>
      <p:pic>
        <p:nvPicPr>
          <p:cNvPr id="1055" name="Google Shape;1055;p21"/>
          <p:cNvPicPr preferRelativeResize="0"/>
          <p:nvPr/>
        </p:nvPicPr>
        <p:blipFill rotWithShape="1">
          <a:blip r:embed="rId12">
            <a:alphaModFix/>
          </a:blip>
          <a:srcRect/>
          <a:stretch/>
        </p:blipFill>
        <p:spPr>
          <a:xfrm>
            <a:off x="6454409" y="5996223"/>
            <a:ext cx="687960" cy="663390"/>
          </a:xfrm>
          <a:prstGeom prst="rect">
            <a:avLst/>
          </a:prstGeom>
          <a:noFill/>
          <a:ln>
            <a:noFill/>
          </a:ln>
        </p:spPr>
      </p:pic>
      <p:grpSp>
        <p:nvGrpSpPr>
          <p:cNvPr id="1056" name="Google Shape;1056;p21"/>
          <p:cNvGrpSpPr/>
          <p:nvPr/>
        </p:nvGrpSpPr>
        <p:grpSpPr>
          <a:xfrm>
            <a:off x="6383433" y="6588420"/>
            <a:ext cx="774775" cy="903208"/>
            <a:chOff x="5327048" y="1270665"/>
            <a:chExt cx="774775" cy="903208"/>
          </a:xfrm>
        </p:grpSpPr>
        <p:sp>
          <p:nvSpPr>
            <p:cNvPr id="1057" name="Google Shape;1057;p21"/>
            <p:cNvSpPr/>
            <p:nvPr/>
          </p:nvSpPr>
          <p:spPr>
            <a:xfrm>
              <a:off x="5327048"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8,47%</a:t>
              </a:r>
              <a:endParaRPr sz="1600" b="1">
                <a:solidFill>
                  <a:schemeClr val="dk1"/>
                </a:solidFill>
                <a:latin typeface="Arial Narrow"/>
                <a:ea typeface="Arial Narrow"/>
                <a:cs typeface="Arial Narrow"/>
                <a:sym typeface="Arial Narrow"/>
              </a:endParaRPr>
            </a:p>
          </p:txBody>
        </p:sp>
        <p:sp>
          <p:nvSpPr>
            <p:cNvPr id="1058" name="Google Shape;1058;p21"/>
            <p:cNvSpPr/>
            <p:nvPr/>
          </p:nvSpPr>
          <p:spPr>
            <a:xfrm>
              <a:off x="5338616" y="1270665"/>
              <a:ext cx="6698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Trabajo </a:t>
              </a:r>
              <a:endParaRPr sz="1200" b="1" u="sng">
                <a:solidFill>
                  <a:srgbClr val="000000"/>
                </a:solidFill>
                <a:latin typeface="Arial Narrow"/>
                <a:ea typeface="Arial Narrow"/>
                <a:cs typeface="Arial Narrow"/>
                <a:sym typeface="Arial Narrow"/>
              </a:endParaRPr>
            </a:p>
          </p:txBody>
        </p:sp>
        <p:sp>
          <p:nvSpPr>
            <p:cNvPr id="1059" name="Google Shape;1059;p21"/>
            <p:cNvSpPr/>
            <p:nvPr/>
          </p:nvSpPr>
          <p:spPr>
            <a:xfrm>
              <a:off x="5381754" y="189687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16 casos</a:t>
              </a:r>
              <a:endParaRPr sz="1200">
                <a:solidFill>
                  <a:schemeClr val="dk1"/>
                </a:solidFill>
                <a:latin typeface="Calibri"/>
                <a:ea typeface="Calibri"/>
                <a:cs typeface="Calibri"/>
                <a:sym typeface="Calibri"/>
              </a:endParaRPr>
            </a:p>
          </p:txBody>
        </p:sp>
      </p:grpSp>
      <p:pic>
        <p:nvPicPr>
          <p:cNvPr id="1060" name="Google Shape;1060;p21"/>
          <p:cNvPicPr preferRelativeResize="0"/>
          <p:nvPr/>
        </p:nvPicPr>
        <p:blipFill rotWithShape="1">
          <a:blip r:embed="rId13">
            <a:alphaModFix/>
          </a:blip>
          <a:srcRect/>
          <a:stretch/>
        </p:blipFill>
        <p:spPr>
          <a:xfrm>
            <a:off x="5600783" y="6036718"/>
            <a:ext cx="493788" cy="633211"/>
          </a:xfrm>
          <a:prstGeom prst="rect">
            <a:avLst/>
          </a:prstGeom>
          <a:noFill/>
          <a:ln>
            <a:noFill/>
          </a:ln>
        </p:spPr>
      </p:pic>
      <p:grpSp>
        <p:nvGrpSpPr>
          <p:cNvPr id="1061" name="Google Shape;1061;p21"/>
          <p:cNvGrpSpPr/>
          <p:nvPr/>
        </p:nvGrpSpPr>
        <p:grpSpPr>
          <a:xfrm>
            <a:off x="5309646" y="6613815"/>
            <a:ext cx="1144763" cy="895160"/>
            <a:chOff x="2420491" y="3162904"/>
            <a:chExt cx="1144763" cy="895160"/>
          </a:xfrm>
        </p:grpSpPr>
        <p:sp>
          <p:nvSpPr>
            <p:cNvPr id="1062" name="Google Shape;1062;p21"/>
            <p:cNvSpPr/>
            <p:nvPr/>
          </p:nvSpPr>
          <p:spPr>
            <a:xfrm>
              <a:off x="2559228" y="3431176"/>
              <a:ext cx="783633"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3,70%</a:t>
              </a:r>
              <a:endParaRPr sz="1600" b="1">
                <a:solidFill>
                  <a:schemeClr val="dk1"/>
                </a:solidFill>
                <a:latin typeface="Arial Narrow"/>
                <a:ea typeface="Arial Narrow"/>
                <a:cs typeface="Arial Narrow"/>
                <a:sym typeface="Arial Narrow"/>
              </a:endParaRPr>
            </a:p>
          </p:txBody>
        </p:sp>
        <p:sp>
          <p:nvSpPr>
            <p:cNvPr id="1063" name="Google Shape;1063;p21"/>
            <p:cNvSpPr/>
            <p:nvPr/>
          </p:nvSpPr>
          <p:spPr>
            <a:xfrm>
              <a:off x="2420491" y="3162904"/>
              <a:ext cx="11447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Bares/Tabernas</a:t>
              </a:r>
              <a:endParaRPr sz="1200" b="1" u="sng">
                <a:solidFill>
                  <a:srgbClr val="000000"/>
                </a:solidFill>
                <a:latin typeface="Arial Narrow"/>
                <a:ea typeface="Arial Narrow"/>
                <a:cs typeface="Arial Narrow"/>
                <a:sym typeface="Arial Narrow"/>
              </a:endParaRPr>
            </a:p>
          </p:txBody>
        </p:sp>
        <p:sp>
          <p:nvSpPr>
            <p:cNvPr id="1064" name="Google Shape;1064;p21"/>
            <p:cNvSpPr/>
            <p:nvPr/>
          </p:nvSpPr>
          <p:spPr>
            <a:xfrm>
              <a:off x="2606048" y="3781065"/>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grpSp>
      <p:sp>
        <p:nvSpPr>
          <p:cNvPr id="1065" name="Google Shape;1065;p21"/>
          <p:cNvSpPr txBox="1"/>
          <p:nvPr/>
        </p:nvSpPr>
        <p:spPr>
          <a:xfrm>
            <a:off x="5902928" y="3440403"/>
            <a:ext cx="123944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No hubo casos</a:t>
            </a:r>
            <a:endParaRPr/>
          </a:p>
        </p:txBody>
      </p:sp>
      <p:grpSp>
        <p:nvGrpSpPr>
          <p:cNvPr id="1066" name="Google Shape;1066;p21"/>
          <p:cNvGrpSpPr/>
          <p:nvPr/>
        </p:nvGrpSpPr>
        <p:grpSpPr>
          <a:xfrm>
            <a:off x="2405662" y="4024402"/>
            <a:ext cx="2480324" cy="436842"/>
            <a:chOff x="3054754" y="484500"/>
            <a:chExt cx="2375609" cy="436842"/>
          </a:xfrm>
        </p:grpSpPr>
        <p:sp>
          <p:nvSpPr>
            <p:cNvPr id="1067" name="Google Shape;1067;p2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68" name="Google Shape;1068;p2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 y Edad</a:t>
              </a:r>
              <a:endParaRPr sz="1400" b="1">
                <a:solidFill>
                  <a:schemeClr val="dk1"/>
                </a:solidFill>
                <a:latin typeface="Arial Narrow"/>
                <a:ea typeface="Arial Narrow"/>
                <a:cs typeface="Arial Narrow"/>
                <a:sym typeface="Arial Narrow"/>
              </a:endParaRPr>
            </a:p>
          </p:txBody>
        </p:sp>
      </p:grpSp>
      <p:grpSp>
        <p:nvGrpSpPr>
          <p:cNvPr id="1069" name="Google Shape;1069;p21"/>
          <p:cNvGrpSpPr/>
          <p:nvPr/>
        </p:nvGrpSpPr>
        <p:grpSpPr>
          <a:xfrm>
            <a:off x="3861366" y="5640349"/>
            <a:ext cx="3281002" cy="436842"/>
            <a:chOff x="3054754" y="484500"/>
            <a:chExt cx="2375609" cy="436842"/>
          </a:xfrm>
        </p:grpSpPr>
        <p:sp>
          <p:nvSpPr>
            <p:cNvPr id="1070" name="Google Shape;1070;p2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1" name="Google Shape;1071;p2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Lugar de exposición</a:t>
              </a:r>
              <a:endParaRPr sz="1400" b="1">
                <a:solidFill>
                  <a:schemeClr val="dk1"/>
                </a:solidFill>
                <a:latin typeface="Arial Narrow"/>
                <a:ea typeface="Arial Narrow"/>
                <a:cs typeface="Arial Narrow"/>
                <a:sym typeface="Arial Narrow"/>
              </a:endParaRPr>
            </a:p>
          </p:txBody>
        </p:sp>
      </p:grpSp>
      <p:sp>
        <p:nvSpPr>
          <p:cNvPr id="1072" name="Google Shape;1072;p21"/>
          <p:cNvSpPr/>
          <p:nvPr/>
        </p:nvSpPr>
        <p:spPr>
          <a:xfrm>
            <a:off x="-11503" y="8429079"/>
            <a:ext cx="7135004"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El comportamiento de la notificación tuvo una disminución del 22,86% respecto al mismo periodo del año anterior.</a:t>
            </a:r>
            <a:endParaRPr/>
          </a:p>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Alrededor del 46,56% de las notificaciones relacionadas con las intoxicaciones corresponden aquellas notificadas por sustancias psicoactivas, principalmente en los hombres y dichas exposiciones ocurrieron en el hogar. </a:t>
            </a:r>
            <a:endParaRPr sz="1200">
              <a:solidFill>
                <a:srgbClr val="FF0000"/>
              </a:solidFill>
              <a:latin typeface="Arial Narrow"/>
              <a:ea typeface="Arial Narrow"/>
              <a:cs typeface="Arial Narrow"/>
              <a:sym typeface="Arial Narrow"/>
            </a:endParaRPr>
          </a:p>
        </p:txBody>
      </p:sp>
      <p:sp>
        <p:nvSpPr>
          <p:cNvPr id="1073" name="Google Shape;1073;p21"/>
          <p:cNvSpPr/>
          <p:nvPr/>
        </p:nvSpPr>
        <p:spPr>
          <a:xfrm>
            <a:off x="-1849" y="8013308"/>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74" name="Google Shape;1074;p21"/>
          <p:cNvGrpSpPr/>
          <p:nvPr/>
        </p:nvGrpSpPr>
        <p:grpSpPr>
          <a:xfrm>
            <a:off x="93859" y="8056850"/>
            <a:ext cx="3446504" cy="276999"/>
            <a:chOff x="2448322" y="33831"/>
            <a:chExt cx="3446504" cy="276999"/>
          </a:xfrm>
        </p:grpSpPr>
        <p:sp>
          <p:nvSpPr>
            <p:cNvPr id="1075" name="Google Shape;1075;p2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76" name="Google Shape;1076;p21"/>
            <p:cNvCxnSpPr>
              <a:stCxn id="1075"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077" name="Google Shape;1077;p2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grpSp>
        <p:nvGrpSpPr>
          <p:cNvPr id="1078" name="Google Shape;1078;p21"/>
          <p:cNvGrpSpPr/>
          <p:nvPr/>
        </p:nvGrpSpPr>
        <p:grpSpPr>
          <a:xfrm>
            <a:off x="3132745" y="4419182"/>
            <a:ext cx="808955" cy="1377146"/>
            <a:chOff x="1708524" y="1209162"/>
            <a:chExt cx="988930" cy="1830651"/>
          </a:xfrm>
        </p:grpSpPr>
        <p:sp>
          <p:nvSpPr>
            <p:cNvPr id="1079" name="Google Shape;1079;p21"/>
            <p:cNvSpPr/>
            <p:nvPr/>
          </p:nvSpPr>
          <p:spPr>
            <a:xfrm>
              <a:off x="1708524" y="2181418"/>
              <a:ext cx="966980" cy="44279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39,68%</a:t>
              </a:r>
              <a:endParaRPr sz="1600" b="1">
                <a:solidFill>
                  <a:schemeClr val="dk1"/>
                </a:solidFill>
                <a:latin typeface="Arial Narrow"/>
                <a:ea typeface="Arial Narrow"/>
                <a:cs typeface="Arial Narrow"/>
                <a:sym typeface="Arial Narrow"/>
              </a:endParaRPr>
            </a:p>
          </p:txBody>
        </p:sp>
        <p:sp>
          <p:nvSpPr>
            <p:cNvPr id="1080" name="Google Shape;1080;p21"/>
            <p:cNvSpPr/>
            <p:nvPr/>
          </p:nvSpPr>
          <p:spPr>
            <a:xfrm>
              <a:off x="1715245" y="1803779"/>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081" name="Google Shape;1081;p21"/>
            <p:cNvSpPr/>
            <p:nvPr/>
          </p:nvSpPr>
          <p:spPr>
            <a:xfrm>
              <a:off x="1817186" y="2671596"/>
              <a:ext cx="880268" cy="368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75 casos</a:t>
              </a:r>
              <a:endParaRPr sz="1200">
                <a:solidFill>
                  <a:schemeClr val="dk1"/>
                </a:solidFill>
                <a:latin typeface="Calibri"/>
                <a:ea typeface="Calibri"/>
                <a:cs typeface="Calibri"/>
                <a:sym typeface="Calibri"/>
              </a:endParaRPr>
            </a:p>
          </p:txBody>
        </p:sp>
        <p:pic>
          <p:nvPicPr>
            <p:cNvPr id="1082" name="Google Shape;1082;p21"/>
            <p:cNvPicPr preferRelativeResize="0"/>
            <p:nvPr/>
          </p:nvPicPr>
          <p:blipFill rotWithShape="1">
            <a:blip r:embed="rId6">
              <a:alphaModFix/>
            </a:blip>
            <a:srcRect l="29313" t="7366" r="56038"/>
            <a:stretch/>
          </p:blipFill>
          <p:spPr>
            <a:xfrm>
              <a:off x="1875394" y="1209162"/>
              <a:ext cx="530003" cy="699844"/>
            </a:xfrm>
            <a:prstGeom prst="rect">
              <a:avLst/>
            </a:prstGeom>
            <a:noFill/>
            <a:ln>
              <a:noFill/>
            </a:ln>
          </p:spPr>
        </p:pic>
      </p:grpSp>
      <p:pic>
        <p:nvPicPr>
          <p:cNvPr id="1083" name="Google Shape;1083;p21"/>
          <p:cNvPicPr preferRelativeResize="0"/>
          <p:nvPr/>
        </p:nvPicPr>
        <p:blipFill rotWithShape="1">
          <a:blip r:embed="rId14">
            <a:alphaModFix/>
          </a:blip>
          <a:srcRect/>
          <a:stretch/>
        </p:blipFill>
        <p:spPr>
          <a:xfrm>
            <a:off x="2200810" y="358912"/>
            <a:ext cx="4976242" cy="1819530"/>
          </a:xfrm>
          <a:prstGeom prst="rect">
            <a:avLst/>
          </a:prstGeom>
          <a:noFill/>
          <a:ln>
            <a:noFill/>
          </a:ln>
        </p:spPr>
      </p:pic>
      <p:pic>
        <p:nvPicPr>
          <p:cNvPr id="1084" name="Google Shape;1084;p21"/>
          <p:cNvPicPr preferRelativeResize="0"/>
          <p:nvPr/>
        </p:nvPicPr>
        <p:blipFill rotWithShape="1">
          <a:blip r:embed="rId15">
            <a:alphaModFix/>
          </a:blip>
          <a:srcRect/>
          <a:stretch/>
        </p:blipFill>
        <p:spPr>
          <a:xfrm>
            <a:off x="2497" y="5706381"/>
            <a:ext cx="3722363" cy="20077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pic>
        <p:nvPicPr>
          <p:cNvPr id="1089" name="Google Shape;1089;p22"/>
          <p:cNvPicPr preferRelativeResize="0"/>
          <p:nvPr/>
        </p:nvPicPr>
        <p:blipFill rotWithShape="1">
          <a:blip r:embed="rId3">
            <a:alphaModFix/>
          </a:blip>
          <a:srcRect t="75483"/>
          <a:stretch/>
        </p:blipFill>
        <p:spPr>
          <a:xfrm>
            <a:off x="568" y="4771410"/>
            <a:ext cx="2180731" cy="1439461"/>
          </a:xfrm>
          <a:prstGeom prst="rect">
            <a:avLst/>
          </a:prstGeom>
          <a:noFill/>
          <a:ln>
            <a:noFill/>
          </a:ln>
        </p:spPr>
      </p:pic>
      <p:pic>
        <p:nvPicPr>
          <p:cNvPr id="1090" name="Google Shape;1090;p22"/>
          <p:cNvPicPr preferRelativeResize="0"/>
          <p:nvPr/>
        </p:nvPicPr>
        <p:blipFill rotWithShape="1">
          <a:blip r:embed="rId4">
            <a:alphaModFix/>
          </a:blip>
          <a:srcRect/>
          <a:stretch/>
        </p:blipFill>
        <p:spPr>
          <a:xfrm>
            <a:off x="-14180" y="0"/>
            <a:ext cx="2166585" cy="2824178"/>
          </a:xfrm>
          <a:prstGeom prst="rect">
            <a:avLst/>
          </a:prstGeom>
          <a:noFill/>
          <a:ln>
            <a:noFill/>
          </a:ln>
        </p:spPr>
      </p:pic>
      <p:pic>
        <p:nvPicPr>
          <p:cNvPr id="1091" name="Google Shape;1091;p22"/>
          <p:cNvPicPr preferRelativeResize="0"/>
          <p:nvPr/>
        </p:nvPicPr>
        <p:blipFill rotWithShape="1">
          <a:blip r:embed="rId3">
            <a:alphaModFix/>
          </a:blip>
          <a:srcRect t="51431"/>
          <a:stretch/>
        </p:blipFill>
        <p:spPr>
          <a:xfrm>
            <a:off x="0" y="2824178"/>
            <a:ext cx="2180731" cy="2851629"/>
          </a:xfrm>
          <a:prstGeom prst="rect">
            <a:avLst/>
          </a:prstGeom>
          <a:noFill/>
          <a:ln>
            <a:noFill/>
          </a:ln>
        </p:spPr>
      </p:pic>
      <p:sp>
        <p:nvSpPr>
          <p:cNvPr id="1092" name="Google Shape;1092;p22"/>
          <p:cNvSpPr txBox="1"/>
          <p:nvPr/>
        </p:nvSpPr>
        <p:spPr>
          <a:xfrm>
            <a:off x="-28154" y="2367583"/>
            <a:ext cx="225149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02 - 2023</a:t>
            </a:r>
            <a:endParaRPr sz="1200" b="1">
              <a:solidFill>
                <a:schemeClr val="dk1"/>
              </a:solidFill>
              <a:latin typeface="Arial Narrow"/>
              <a:ea typeface="Arial Narrow"/>
              <a:cs typeface="Arial Narrow"/>
              <a:sym typeface="Arial Narrow"/>
            </a:endParaRPr>
          </a:p>
        </p:txBody>
      </p:sp>
      <p:grpSp>
        <p:nvGrpSpPr>
          <p:cNvPr id="1093" name="Google Shape;1093;p22"/>
          <p:cNvGrpSpPr/>
          <p:nvPr/>
        </p:nvGrpSpPr>
        <p:grpSpPr>
          <a:xfrm>
            <a:off x="144066" y="4161193"/>
            <a:ext cx="1892650" cy="488476"/>
            <a:chOff x="2397524" y="3379972"/>
            <a:chExt cx="4508500" cy="904875"/>
          </a:xfrm>
        </p:grpSpPr>
        <p:pic>
          <p:nvPicPr>
            <p:cNvPr id="1094" name="Google Shape;1094;p2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095" name="Google Shape;1095;p22"/>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47</a:t>
              </a:r>
              <a:endParaRPr sz="1800" b="1">
                <a:solidFill>
                  <a:schemeClr val="dk1"/>
                </a:solidFill>
                <a:latin typeface="Arial Narrow"/>
                <a:ea typeface="Arial Narrow"/>
                <a:cs typeface="Arial Narrow"/>
                <a:sym typeface="Arial Narrow"/>
              </a:endParaRPr>
            </a:p>
          </p:txBody>
        </p:sp>
      </p:grpSp>
      <p:grpSp>
        <p:nvGrpSpPr>
          <p:cNvPr id="1096" name="Google Shape;1096;p22"/>
          <p:cNvGrpSpPr/>
          <p:nvPr/>
        </p:nvGrpSpPr>
        <p:grpSpPr>
          <a:xfrm>
            <a:off x="2448322" y="74775"/>
            <a:ext cx="3446504" cy="276999"/>
            <a:chOff x="2448322" y="74775"/>
            <a:chExt cx="3446504" cy="276999"/>
          </a:xfrm>
        </p:grpSpPr>
        <p:sp>
          <p:nvSpPr>
            <p:cNvPr id="1097" name="Google Shape;1097;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98" name="Google Shape;1098;p22"/>
            <p:cNvCxnSpPr>
              <a:stCxn id="109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99" name="Google Shape;1099;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1100" name="Google Shape;1100;p2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22</a:t>
            </a:r>
            <a:endParaRPr sz="1050" b="1">
              <a:solidFill>
                <a:schemeClr val="dk1"/>
              </a:solidFill>
              <a:latin typeface="Arial Narrow"/>
              <a:ea typeface="Arial Narrow"/>
              <a:cs typeface="Arial Narrow"/>
              <a:sym typeface="Arial Narrow"/>
            </a:endParaRPr>
          </a:p>
        </p:txBody>
      </p:sp>
      <p:sp>
        <p:nvSpPr>
          <p:cNvPr id="1101" name="Google Shape;1101;p22"/>
          <p:cNvSpPr txBox="1">
            <a:spLocks noGrp="1"/>
          </p:cNvSpPr>
          <p:nvPr>
            <p:ph type="ctrTitle"/>
          </p:nvPr>
        </p:nvSpPr>
        <p:spPr>
          <a:xfrm>
            <a:off x="-28154" y="14590"/>
            <a:ext cx="2208885" cy="132343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Enfermedad transmitida por alimentos ETA</a:t>
            </a:r>
            <a:br>
              <a:rPr lang="es-ES" sz="2000" b="1">
                <a:solidFill>
                  <a:srgbClr val="C00000"/>
                </a:solidFill>
                <a:latin typeface="Arial Narrow"/>
                <a:ea typeface="Arial Narrow"/>
                <a:cs typeface="Arial Narrow"/>
                <a:sym typeface="Arial Narrow"/>
              </a:rPr>
            </a:br>
            <a:endParaRPr sz="2000" b="1">
              <a:solidFill>
                <a:srgbClr val="C00000"/>
              </a:solidFill>
              <a:latin typeface="Arial Narrow"/>
              <a:ea typeface="Arial Narrow"/>
              <a:cs typeface="Arial Narrow"/>
              <a:sym typeface="Arial Narrow"/>
            </a:endParaRPr>
          </a:p>
        </p:txBody>
      </p:sp>
      <p:pic>
        <p:nvPicPr>
          <p:cNvPr id="1102" name="Google Shape;1102;p22"/>
          <p:cNvPicPr preferRelativeResize="0"/>
          <p:nvPr/>
        </p:nvPicPr>
        <p:blipFill rotWithShape="1">
          <a:blip r:embed="rId6">
            <a:alphaModFix/>
          </a:blip>
          <a:srcRect/>
          <a:stretch/>
        </p:blipFill>
        <p:spPr>
          <a:xfrm>
            <a:off x="288082" y="1043608"/>
            <a:ext cx="1519238" cy="1323975"/>
          </a:xfrm>
          <a:prstGeom prst="rect">
            <a:avLst/>
          </a:prstGeom>
          <a:noFill/>
          <a:ln>
            <a:noFill/>
          </a:ln>
        </p:spPr>
      </p:pic>
      <p:sp>
        <p:nvSpPr>
          <p:cNvPr id="1103" name="Google Shape;1103;p22"/>
          <p:cNvSpPr/>
          <p:nvPr/>
        </p:nvSpPr>
        <p:spPr>
          <a:xfrm>
            <a:off x="2152405" y="4950692"/>
            <a:ext cx="4895141"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Mapa temático de densidad de ETA. Medellín, a Periodo epidemiológico 02 acumulado  de  2023.</a:t>
            </a:r>
            <a:endParaRPr sz="1000" b="1">
              <a:solidFill>
                <a:schemeClr val="dk1"/>
              </a:solidFill>
              <a:latin typeface="Arial Narrow"/>
              <a:ea typeface="Arial Narrow"/>
              <a:cs typeface="Arial Narrow"/>
              <a:sym typeface="Arial Narrow"/>
            </a:endParaRPr>
          </a:p>
        </p:txBody>
      </p:sp>
      <p:sp>
        <p:nvSpPr>
          <p:cNvPr id="1104" name="Google Shape;1104;p22"/>
          <p:cNvSpPr/>
          <p:nvPr/>
        </p:nvSpPr>
        <p:spPr>
          <a:xfrm>
            <a:off x="-16570" y="622818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05" name="Google Shape;1105;p22"/>
          <p:cNvGrpSpPr/>
          <p:nvPr/>
        </p:nvGrpSpPr>
        <p:grpSpPr>
          <a:xfrm>
            <a:off x="260834" y="6355360"/>
            <a:ext cx="3446504" cy="276999"/>
            <a:chOff x="2448322" y="74775"/>
            <a:chExt cx="3446504" cy="276999"/>
          </a:xfrm>
        </p:grpSpPr>
        <p:sp>
          <p:nvSpPr>
            <p:cNvPr id="1106" name="Google Shape;1106;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07" name="Google Shape;1107;p22"/>
            <p:cNvCxnSpPr>
              <a:stCxn id="110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08" name="Google Shape;1108;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grpSp>
        <p:nvGrpSpPr>
          <p:cNvPr id="1109" name="Google Shape;1109;p22"/>
          <p:cNvGrpSpPr/>
          <p:nvPr/>
        </p:nvGrpSpPr>
        <p:grpSpPr>
          <a:xfrm>
            <a:off x="473331" y="6875809"/>
            <a:ext cx="813184" cy="1573268"/>
            <a:chOff x="1059074" y="553075"/>
            <a:chExt cx="813184" cy="1573268"/>
          </a:xfrm>
        </p:grpSpPr>
        <p:pic>
          <p:nvPicPr>
            <p:cNvPr id="1110" name="Google Shape;1110;p22"/>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1111" name="Google Shape;1111;p22"/>
            <p:cNvSpPr/>
            <p:nvPr/>
          </p:nvSpPr>
          <p:spPr>
            <a:xfrm>
              <a:off x="1059074" y="1520368"/>
              <a:ext cx="796277"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53,19%</a:t>
              </a:r>
              <a:endParaRPr sz="1600" b="1">
                <a:solidFill>
                  <a:schemeClr val="dk1"/>
                </a:solidFill>
                <a:latin typeface="Arial Narrow"/>
                <a:ea typeface="Arial Narrow"/>
                <a:cs typeface="Arial Narrow"/>
                <a:sym typeface="Arial Narrow"/>
              </a:endParaRPr>
            </a:p>
          </p:txBody>
        </p:sp>
        <p:sp>
          <p:nvSpPr>
            <p:cNvPr id="1112" name="Google Shape;1112;p22"/>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113" name="Google Shape;1113;p22"/>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25 casos</a:t>
              </a:r>
              <a:endParaRPr sz="1200">
                <a:solidFill>
                  <a:schemeClr val="dk1"/>
                </a:solidFill>
                <a:latin typeface="Calibri"/>
                <a:ea typeface="Calibri"/>
                <a:cs typeface="Calibri"/>
                <a:sym typeface="Calibri"/>
              </a:endParaRPr>
            </a:p>
          </p:txBody>
        </p:sp>
      </p:grpSp>
      <p:grpSp>
        <p:nvGrpSpPr>
          <p:cNvPr id="1114" name="Google Shape;1114;p22"/>
          <p:cNvGrpSpPr/>
          <p:nvPr/>
        </p:nvGrpSpPr>
        <p:grpSpPr>
          <a:xfrm>
            <a:off x="1352672" y="6885689"/>
            <a:ext cx="826373" cy="1582088"/>
            <a:chOff x="3159269" y="6660232"/>
            <a:chExt cx="826373" cy="1582088"/>
          </a:xfrm>
        </p:grpSpPr>
        <p:sp>
          <p:nvSpPr>
            <p:cNvPr id="1115" name="Google Shape;1115;p22"/>
            <p:cNvSpPr/>
            <p:nvPr/>
          </p:nvSpPr>
          <p:spPr>
            <a:xfrm>
              <a:off x="3171391" y="7613877"/>
              <a:ext cx="79514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46,81%</a:t>
              </a:r>
              <a:endParaRPr sz="1600" b="1">
                <a:solidFill>
                  <a:schemeClr val="dk1"/>
                </a:solidFill>
                <a:latin typeface="Arial Narrow"/>
                <a:ea typeface="Arial Narrow"/>
                <a:cs typeface="Arial Narrow"/>
                <a:sym typeface="Arial Narrow"/>
              </a:endParaRPr>
            </a:p>
          </p:txBody>
        </p:sp>
        <p:sp>
          <p:nvSpPr>
            <p:cNvPr id="1116" name="Google Shape;1116;p22"/>
            <p:cNvSpPr/>
            <p:nvPr/>
          </p:nvSpPr>
          <p:spPr>
            <a:xfrm>
              <a:off x="3204659" y="7340577"/>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117" name="Google Shape;1117;p22"/>
            <p:cNvSpPr/>
            <p:nvPr/>
          </p:nvSpPr>
          <p:spPr>
            <a:xfrm>
              <a:off x="3159269" y="796532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22 casos</a:t>
              </a:r>
              <a:endParaRPr sz="1200">
                <a:solidFill>
                  <a:schemeClr val="dk1"/>
                </a:solidFill>
                <a:latin typeface="Calibri"/>
                <a:ea typeface="Calibri"/>
                <a:cs typeface="Calibri"/>
                <a:sym typeface="Calibri"/>
              </a:endParaRPr>
            </a:p>
          </p:txBody>
        </p:sp>
        <p:pic>
          <p:nvPicPr>
            <p:cNvPr id="1118" name="Google Shape;1118;p22"/>
            <p:cNvPicPr preferRelativeResize="0"/>
            <p:nvPr/>
          </p:nvPicPr>
          <p:blipFill rotWithShape="1">
            <a:blip r:embed="rId7">
              <a:alphaModFix/>
            </a:blip>
            <a:srcRect l="29313" t="7366" r="56038"/>
            <a:stretch/>
          </p:blipFill>
          <p:spPr>
            <a:xfrm>
              <a:off x="3230874" y="6660232"/>
              <a:ext cx="696035" cy="748294"/>
            </a:xfrm>
            <a:prstGeom prst="rect">
              <a:avLst/>
            </a:prstGeom>
            <a:noFill/>
            <a:ln>
              <a:noFill/>
            </a:ln>
          </p:spPr>
        </p:pic>
      </p:grpSp>
      <p:grpSp>
        <p:nvGrpSpPr>
          <p:cNvPr id="1119" name="Google Shape;1119;p22"/>
          <p:cNvGrpSpPr/>
          <p:nvPr/>
        </p:nvGrpSpPr>
        <p:grpSpPr>
          <a:xfrm>
            <a:off x="3694124" y="6997057"/>
            <a:ext cx="816548" cy="1463375"/>
            <a:chOff x="838588" y="8382748"/>
            <a:chExt cx="816548" cy="1463375"/>
          </a:xfrm>
        </p:grpSpPr>
        <p:pic>
          <p:nvPicPr>
            <p:cNvPr id="1120" name="Google Shape;1120;p22"/>
            <p:cNvPicPr preferRelativeResize="0"/>
            <p:nvPr/>
          </p:nvPicPr>
          <p:blipFill rotWithShape="1">
            <a:blip r:embed="rId8">
              <a:alphaModFix/>
            </a:blip>
            <a:srcRect/>
            <a:stretch/>
          </p:blipFill>
          <p:spPr>
            <a:xfrm>
              <a:off x="882863" y="8382748"/>
              <a:ext cx="642392" cy="636332"/>
            </a:xfrm>
            <a:prstGeom prst="rect">
              <a:avLst/>
            </a:prstGeom>
            <a:noFill/>
            <a:ln>
              <a:noFill/>
            </a:ln>
          </p:spPr>
        </p:pic>
        <p:grpSp>
          <p:nvGrpSpPr>
            <p:cNvPr id="1121" name="Google Shape;1121;p22"/>
            <p:cNvGrpSpPr/>
            <p:nvPr/>
          </p:nvGrpSpPr>
          <p:grpSpPr>
            <a:xfrm>
              <a:off x="838588" y="8963149"/>
              <a:ext cx="816548" cy="882974"/>
              <a:chOff x="1115283" y="1243369"/>
              <a:chExt cx="816548" cy="882974"/>
            </a:xfrm>
          </p:grpSpPr>
          <p:sp>
            <p:nvSpPr>
              <p:cNvPr id="1122" name="Google Shape;1122;p22"/>
              <p:cNvSpPr/>
              <p:nvPr/>
            </p:nvSpPr>
            <p:spPr>
              <a:xfrm>
                <a:off x="1115283" y="1520368"/>
                <a:ext cx="81654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40,43%</a:t>
                </a:r>
                <a:endParaRPr sz="1600" b="1">
                  <a:solidFill>
                    <a:schemeClr val="dk1"/>
                  </a:solidFill>
                  <a:latin typeface="Arial Narrow"/>
                  <a:ea typeface="Arial Narrow"/>
                  <a:cs typeface="Arial Narrow"/>
                  <a:sym typeface="Arial Narrow"/>
                </a:endParaRPr>
              </a:p>
            </p:txBody>
          </p:sp>
          <p:sp>
            <p:nvSpPr>
              <p:cNvPr id="1123" name="Google Shape;1123;p22"/>
              <p:cNvSpPr/>
              <p:nvPr/>
            </p:nvSpPr>
            <p:spPr>
              <a:xfrm>
                <a:off x="1180698" y="1243369"/>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Hogar</a:t>
                </a:r>
                <a:endParaRPr sz="1200" b="1" u="sng">
                  <a:solidFill>
                    <a:srgbClr val="000000"/>
                  </a:solidFill>
                  <a:latin typeface="Arial Narrow"/>
                  <a:ea typeface="Arial Narrow"/>
                  <a:cs typeface="Arial Narrow"/>
                  <a:sym typeface="Arial Narrow"/>
                </a:endParaRPr>
              </a:p>
            </p:txBody>
          </p:sp>
          <p:sp>
            <p:nvSpPr>
              <p:cNvPr id="1124" name="Google Shape;1124;p22"/>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19 casos</a:t>
                </a:r>
                <a:endParaRPr sz="1200">
                  <a:solidFill>
                    <a:schemeClr val="dk1"/>
                  </a:solidFill>
                  <a:latin typeface="Calibri"/>
                  <a:ea typeface="Calibri"/>
                  <a:cs typeface="Calibri"/>
                  <a:sym typeface="Calibri"/>
                </a:endParaRPr>
              </a:p>
            </p:txBody>
          </p:sp>
        </p:grpSp>
      </p:grpSp>
      <p:grpSp>
        <p:nvGrpSpPr>
          <p:cNvPr id="1125" name="Google Shape;1125;p22"/>
          <p:cNvGrpSpPr/>
          <p:nvPr/>
        </p:nvGrpSpPr>
        <p:grpSpPr>
          <a:xfrm>
            <a:off x="5894826" y="6883495"/>
            <a:ext cx="915635" cy="1545833"/>
            <a:chOff x="2206271" y="8300359"/>
            <a:chExt cx="915635" cy="1545833"/>
          </a:xfrm>
        </p:grpSpPr>
        <p:grpSp>
          <p:nvGrpSpPr>
            <p:cNvPr id="1126" name="Google Shape;1126;p22"/>
            <p:cNvGrpSpPr/>
            <p:nvPr/>
          </p:nvGrpSpPr>
          <p:grpSpPr>
            <a:xfrm>
              <a:off x="2206271" y="8963149"/>
              <a:ext cx="915635" cy="883043"/>
              <a:chOff x="1033171" y="8262441"/>
              <a:chExt cx="915635" cy="883043"/>
            </a:xfrm>
          </p:grpSpPr>
          <p:sp>
            <p:nvSpPr>
              <p:cNvPr id="1127" name="Google Shape;1127;p22"/>
              <p:cNvSpPr/>
              <p:nvPr/>
            </p:nvSpPr>
            <p:spPr>
              <a:xfrm>
                <a:off x="1101982" y="8535741"/>
                <a:ext cx="84453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25,53%</a:t>
                </a:r>
                <a:endParaRPr sz="1600" b="1">
                  <a:solidFill>
                    <a:schemeClr val="dk1"/>
                  </a:solidFill>
                  <a:latin typeface="Arial Narrow"/>
                  <a:ea typeface="Arial Narrow"/>
                  <a:cs typeface="Arial Narrow"/>
                  <a:sym typeface="Arial Narrow"/>
                </a:endParaRPr>
              </a:p>
            </p:txBody>
          </p:sp>
          <p:sp>
            <p:nvSpPr>
              <p:cNvPr id="1128" name="Google Shape;1128;p22"/>
              <p:cNvSpPr/>
              <p:nvPr/>
            </p:nvSpPr>
            <p:spPr>
              <a:xfrm>
                <a:off x="1033171" y="8262441"/>
                <a:ext cx="9156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Restaurante</a:t>
                </a:r>
                <a:endParaRPr sz="1200" b="1" u="sng">
                  <a:solidFill>
                    <a:srgbClr val="000000"/>
                  </a:solidFill>
                  <a:latin typeface="Arial Narrow"/>
                  <a:ea typeface="Arial Narrow"/>
                  <a:cs typeface="Arial Narrow"/>
                  <a:sym typeface="Arial Narrow"/>
                </a:endParaRPr>
              </a:p>
            </p:txBody>
          </p:sp>
          <p:sp>
            <p:nvSpPr>
              <p:cNvPr id="1129" name="Google Shape;1129;p22"/>
              <p:cNvSpPr/>
              <p:nvPr/>
            </p:nvSpPr>
            <p:spPr>
              <a:xfrm>
                <a:off x="1146985"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12 casos</a:t>
                </a:r>
                <a:endParaRPr sz="1200">
                  <a:solidFill>
                    <a:schemeClr val="dk1"/>
                  </a:solidFill>
                  <a:latin typeface="Calibri"/>
                  <a:ea typeface="Calibri"/>
                  <a:cs typeface="Calibri"/>
                  <a:sym typeface="Calibri"/>
                </a:endParaRPr>
              </a:p>
            </p:txBody>
          </p:sp>
        </p:grpSp>
        <p:pic>
          <p:nvPicPr>
            <p:cNvPr id="1130" name="Google Shape;1130;p22"/>
            <p:cNvPicPr preferRelativeResize="0"/>
            <p:nvPr/>
          </p:nvPicPr>
          <p:blipFill rotWithShape="1">
            <a:blip r:embed="rId9">
              <a:alphaModFix/>
            </a:blip>
            <a:srcRect t="5974" r="13735"/>
            <a:stretch/>
          </p:blipFill>
          <p:spPr>
            <a:xfrm>
              <a:off x="2357954" y="8300359"/>
              <a:ext cx="672937" cy="733488"/>
            </a:xfrm>
            <a:prstGeom prst="rect">
              <a:avLst/>
            </a:prstGeom>
            <a:noFill/>
            <a:ln>
              <a:noFill/>
            </a:ln>
          </p:spPr>
        </p:pic>
      </p:grpSp>
      <p:grpSp>
        <p:nvGrpSpPr>
          <p:cNvPr id="1131" name="Google Shape;1131;p22"/>
          <p:cNvGrpSpPr/>
          <p:nvPr/>
        </p:nvGrpSpPr>
        <p:grpSpPr>
          <a:xfrm>
            <a:off x="4818108" y="6876256"/>
            <a:ext cx="861100" cy="1584176"/>
            <a:chOff x="3633824" y="8315126"/>
            <a:chExt cx="861100" cy="1584176"/>
          </a:xfrm>
        </p:grpSpPr>
        <p:grpSp>
          <p:nvGrpSpPr>
            <p:cNvPr id="1132" name="Google Shape;1132;p22"/>
            <p:cNvGrpSpPr/>
            <p:nvPr/>
          </p:nvGrpSpPr>
          <p:grpSpPr>
            <a:xfrm>
              <a:off x="3633824" y="8987827"/>
              <a:ext cx="861100" cy="911475"/>
              <a:chOff x="5301781" y="1270665"/>
              <a:chExt cx="861100" cy="911475"/>
            </a:xfrm>
          </p:grpSpPr>
          <p:sp>
            <p:nvSpPr>
              <p:cNvPr id="1133" name="Google Shape;1133;p22"/>
              <p:cNvSpPr/>
              <p:nvPr/>
            </p:nvSpPr>
            <p:spPr>
              <a:xfrm>
                <a:off x="5327048" y="1561312"/>
                <a:ext cx="832562"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2,13%</a:t>
                </a:r>
                <a:endParaRPr sz="1600" b="1">
                  <a:solidFill>
                    <a:schemeClr val="dk1"/>
                  </a:solidFill>
                  <a:latin typeface="Arial Narrow"/>
                  <a:ea typeface="Arial Narrow"/>
                  <a:cs typeface="Arial Narrow"/>
                  <a:sym typeface="Arial Narrow"/>
                </a:endParaRPr>
              </a:p>
            </p:txBody>
          </p:sp>
          <p:sp>
            <p:nvSpPr>
              <p:cNvPr id="1134" name="Google Shape;1134;p22"/>
              <p:cNvSpPr/>
              <p:nvPr/>
            </p:nvSpPr>
            <p:spPr>
              <a:xfrm>
                <a:off x="5338616" y="1270665"/>
                <a:ext cx="82426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Educación</a:t>
                </a:r>
                <a:endParaRPr sz="1200" b="1" u="sng">
                  <a:solidFill>
                    <a:srgbClr val="000000"/>
                  </a:solidFill>
                  <a:latin typeface="Arial Narrow"/>
                  <a:ea typeface="Arial Narrow"/>
                  <a:cs typeface="Arial Narrow"/>
                  <a:sym typeface="Arial Narrow"/>
                </a:endParaRPr>
              </a:p>
            </p:txBody>
          </p:sp>
          <p:sp>
            <p:nvSpPr>
              <p:cNvPr id="1135" name="Google Shape;1135;p22"/>
              <p:cNvSpPr/>
              <p:nvPr/>
            </p:nvSpPr>
            <p:spPr>
              <a:xfrm>
                <a:off x="5301781" y="190514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sz="1200">
                  <a:solidFill>
                    <a:schemeClr val="dk1"/>
                  </a:solidFill>
                  <a:latin typeface="Calibri"/>
                  <a:ea typeface="Calibri"/>
                  <a:cs typeface="Calibri"/>
                  <a:sym typeface="Calibri"/>
                </a:endParaRPr>
              </a:p>
            </p:txBody>
          </p:sp>
        </p:grpSp>
        <p:pic>
          <p:nvPicPr>
            <p:cNvPr id="1136" name="Google Shape;1136;p22"/>
            <p:cNvPicPr preferRelativeResize="0"/>
            <p:nvPr/>
          </p:nvPicPr>
          <p:blipFill rotWithShape="1">
            <a:blip r:embed="rId10">
              <a:alphaModFix/>
            </a:blip>
            <a:srcRect/>
            <a:stretch/>
          </p:blipFill>
          <p:spPr>
            <a:xfrm>
              <a:off x="3636992" y="8315126"/>
              <a:ext cx="854661" cy="785265"/>
            </a:xfrm>
            <a:prstGeom prst="rect">
              <a:avLst/>
            </a:prstGeom>
            <a:noFill/>
            <a:ln>
              <a:noFill/>
            </a:ln>
          </p:spPr>
        </p:pic>
      </p:grpSp>
      <p:grpSp>
        <p:nvGrpSpPr>
          <p:cNvPr id="1137" name="Google Shape;1137;p22"/>
          <p:cNvGrpSpPr/>
          <p:nvPr/>
        </p:nvGrpSpPr>
        <p:grpSpPr>
          <a:xfrm>
            <a:off x="2128575" y="6929556"/>
            <a:ext cx="1465466" cy="1519521"/>
            <a:chOff x="4557698" y="6783372"/>
            <a:chExt cx="1465466" cy="1519521"/>
          </a:xfrm>
        </p:grpSpPr>
        <p:grpSp>
          <p:nvGrpSpPr>
            <p:cNvPr id="1138" name="Google Shape;1138;p22"/>
            <p:cNvGrpSpPr/>
            <p:nvPr/>
          </p:nvGrpSpPr>
          <p:grpSpPr>
            <a:xfrm>
              <a:off x="4557698" y="7444062"/>
              <a:ext cx="1465466" cy="858831"/>
              <a:chOff x="3600450" y="1301912"/>
              <a:chExt cx="1465466" cy="858831"/>
            </a:xfrm>
          </p:grpSpPr>
          <p:sp>
            <p:nvSpPr>
              <p:cNvPr id="1139" name="Google Shape;1139;p22"/>
              <p:cNvSpPr/>
              <p:nvPr/>
            </p:nvSpPr>
            <p:spPr>
              <a:xfrm>
                <a:off x="3912518" y="1553220"/>
                <a:ext cx="783017"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0,00%</a:t>
                </a:r>
                <a:endParaRPr sz="1600" b="1">
                  <a:solidFill>
                    <a:schemeClr val="dk1"/>
                  </a:solidFill>
                  <a:latin typeface="Arial Narrow"/>
                  <a:ea typeface="Arial Narrow"/>
                  <a:cs typeface="Arial Narrow"/>
                  <a:sym typeface="Arial Narrow"/>
                </a:endParaRPr>
              </a:p>
            </p:txBody>
          </p:sp>
          <p:sp>
            <p:nvSpPr>
              <p:cNvPr id="1140" name="Google Shape;1140;p22"/>
              <p:cNvSpPr/>
              <p:nvPr/>
            </p:nvSpPr>
            <p:spPr>
              <a:xfrm>
                <a:off x="3600450" y="1301912"/>
                <a:ext cx="146546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Privado de la libertad</a:t>
                </a:r>
                <a:endParaRPr sz="1200" b="1" u="sng">
                  <a:solidFill>
                    <a:srgbClr val="000000"/>
                  </a:solidFill>
                  <a:latin typeface="Arial Narrow"/>
                  <a:ea typeface="Arial Narrow"/>
                  <a:cs typeface="Arial Narrow"/>
                  <a:sym typeface="Arial Narrow"/>
                </a:endParaRPr>
              </a:p>
            </p:txBody>
          </p:sp>
          <p:sp>
            <p:nvSpPr>
              <p:cNvPr id="1141" name="Google Shape;1141;p22"/>
              <p:cNvSpPr/>
              <p:nvPr/>
            </p:nvSpPr>
            <p:spPr>
              <a:xfrm>
                <a:off x="3920197"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1142" name="Google Shape;1142;p22"/>
            <p:cNvPicPr preferRelativeResize="0"/>
            <p:nvPr/>
          </p:nvPicPr>
          <p:blipFill rotWithShape="1">
            <a:blip r:embed="rId11">
              <a:alphaModFix/>
            </a:blip>
            <a:srcRect r="48966"/>
            <a:stretch/>
          </p:blipFill>
          <p:spPr>
            <a:xfrm>
              <a:off x="4816320" y="6783372"/>
              <a:ext cx="946782" cy="695704"/>
            </a:xfrm>
            <a:prstGeom prst="rect">
              <a:avLst/>
            </a:prstGeom>
            <a:noFill/>
            <a:ln>
              <a:noFill/>
            </a:ln>
          </p:spPr>
        </p:pic>
      </p:grpSp>
      <p:sp>
        <p:nvSpPr>
          <p:cNvPr id="1143" name="Google Shape;1143;p22"/>
          <p:cNvSpPr txBox="1"/>
          <p:nvPr/>
        </p:nvSpPr>
        <p:spPr>
          <a:xfrm>
            <a:off x="-16570" y="4771410"/>
            <a:ext cx="209575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Total de personas por brotes</a:t>
            </a:r>
            <a:endParaRPr/>
          </a:p>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 Personas</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Total de personas reporte individual </a:t>
            </a:r>
            <a:endParaRPr/>
          </a:p>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39 Personas</a:t>
            </a:r>
            <a:endParaRPr sz="1600" b="1">
              <a:solidFill>
                <a:srgbClr val="C00000"/>
              </a:solidFill>
              <a:latin typeface="Arial Narrow"/>
              <a:ea typeface="Arial Narrow"/>
              <a:cs typeface="Arial Narrow"/>
              <a:sym typeface="Arial Narrow"/>
            </a:endParaRPr>
          </a:p>
        </p:txBody>
      </p:sp>
      <p:pic>
        <p:nvPicPr>
          <p:cNvPr id="1144" name="Google Shape;1144;p22"/>
          <p:cNvPicPr preferRelativeResize="0"/>
          <p:nvPr/>
        </p:nvPicPr>
        <p:blipFill rotWithShape="1">
          <a:blip r:embed="rId12">
            <a:alphaModFix/>
          </a:blip>
          <a:srcRect/>
          <a:stretch/>
        </p:blipFill>
        <p:spPr>
          <a:xfrm>
            <a:off x="2150790" y="609685"/>
            <a:ext cx="5033540" cy="43236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23"/>
          <p:cNvSpPr/>
          <p:nvPr/>
        </p:nvSpPr>
        <p:spPr>
          <a:xfrm>
            <a:off x="-2" y="26642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50" name="Google Shape;1150;p23"/>
          <p:cNvGrpSpPr/>
          <p:nvPr/>
        </p:nvGrpSpPr>
        <p:grpSpPr>
          <a:xfrm>
            <a:off x="277402" y="379948"/>
            <a:ext cx="5047355" cy="276999"/>
            <a:chOff x="2448322" y="74775"/>
            <a:chExt cx="5047355" cy="276999"/>
          </a:xfrm>
        </p:grpSpPr>
        <p:sp>
          <p:nvSpPr>
            <p:cNvPr id="1151" name="Google Shape;1151;p2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Arial Narrow"/>
                  <a:ea typeface="Arial Narrow"/>
                  <a:cs typeface="Arial Narrow"/>
                  <a:sym typeface="Arial Narrow"/>
                </a:rPr>
                <a:t>4</a:t>
              </a:r>
              <a:endParaRPr sz="1800">
                <a:solidFill>
                  <a:schemeClr val="lt1"/>
                </a:solidFill>
                <a:latin typeface="Arial Narrow"/>
                <a:ea typeface="Arial Narrow"/>
                <a:cs typeface="Arial Narrow"/>
                <a:sym typeface="Arial Narrow"/>
              </a:endParaRPr>
            </a:p>
          </p:txBody>
        </p:sp>
        <p:cxnSp>
          <p:nvCxnSpPr>
            <p:cNvPr id="1152" name="Google Shape;1152;p23"/>
            <p:cNvCxnSpPr>
              <a:stCxn id="115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53" name="Google Shape;1153;p2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 y agente identificado en la muestra</a:t>
              </a:r>
              <a:endParaRPr sz="1200" b="1">
                <a:solidFill>
                  <a:schemeClr val="dk1"/>
                </a:solidFill>
                <a:latin typeface="Arial Narrow"/>
                <a:ea typeface="Arial Narrow"/>
                <a:cs typeface="Arial Narrow"/>
                <a:sym typeface="Arial Narrow"/>
              </a:endParaRPr>
            </a:p>
          </p:txBody>
        </p:sp>
      </p:grpSp>
      <p:sp>
        <p:nvSpPr>
          <p:cNvPr id="1154" name="Google Shape;1154;p2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23 </a:t>
            </a:r>
            <a:endParaRPr sz="1050" b="1">
              <a:solidFill>
                <a:schemeClr val="dk1"/>
              </a:solidFill>
              <a:latin typeface="Arial Narrow"/>
              <a:ea typeface="Arial Narrow"/>
              <a:cs typeface="Arial Narrow"/>
              <a:sym typeface="Arial Narrow"/>
            </a:endParaRPr>
          </a:p>
        </p:txBody>
      </p:sp>
      <p:sp>
        <p:nvSpPr>
          <p:cNvPr id="1155" name="Google Shape;1155;p23"/>
          <p:cNvSpPr/>
          <p:nvPr/>
        </p:nvSpPr>
        <p:spPr>
          <a:xfrm>
            <a:off x="77562" y="4093862"/>
            <a:ext cx="6902777"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por grupos de edad de los casos notificados de ETA. Periodo epidemiológico 02 de 2023. </a:t>
            </a:r>
            <a:endParaRPr sz="1050">
              <a:solidFill>
                <a:schemeClr val="dk1"/>
              </a:solidFill>
              <a:latin typeface="Arial Narrow"/>
              <a:ea typeface="Arial Narrow"/>
              <a:cs typeface="Arial Narrow"/>
              <a:sym typeface="Arial Narrow"/>
            </a:endParaRPr>
          </a:p>
        </p:txBody>
      </p:sp>
      <p:sp>
        <p:nvSpPr>
          <p:cNvPr id="1156" name="Google Shape;1156;p23" descr="https://encrypted-tbn0.gstatic.com/images?q=tbn:ANd9GcQmYAaqrmXHMkh6n_3D5aU9FAfS3KwTjfrPHPkhV7BM2n6lGzte"/>
          <p:cNvSpPr/>
          <p:nvPr/>
        </p:nvSpPr>
        <p:spPr>
          <a:xfrm>
            <a:off x="155623" y="107565"/>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7" name="Google Shape;1157;p23"/>
          <p:cNvSpPr/>
          <p:nvPr/>
        </p:nvSpPr>
        <p:spPr>
          <a:xfrm>
            <a:off x="-11281" y="8095313"/>
            <a:ext cx="362015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Alimentos implicados en brotes ETA. Periodo epidemiológico 02 de 2023. </a:t>
            </a:r>
            <a:endParaRPr sz="1050">
              <a:solidFill>
                <a:schemeClr val="dk1"/>
              </a:solidFill>
              <a:latin typeface="Arial Narrow"/>
              <a:ea typeface="Arial Narrow"/>
              <a:cs typeface="Arial Narrow"/>
              <a:sym typeface="Arial Narrow"/>
            </a:endParaRPr>
          </a:p>
        </p:txBody>
      </p:sp>
      <p:sp>
        <p:nvSpPr>
          <p:cNvPr id="1158" name="Google Shape;1158;p23"/>
          <p:cNvSpPr/>
          <p:nvPr/>
        </p:nvSpPr>
        <p:spPr>
          <a:xfrm>
            <a:off x="36243" y="464400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59" name="Google Shape;1159;p23"/>
          <p:cNvGrpSpPr/>
          <p:nvPr/>
        </p:nvGrpSpPr>
        <p:grpSpPr>
          <a:xfrm>
            <a:off x="313647" y="4757536"/>
            <a:ext cx="5047355" cy="276999"/>
            <a:chOff x="2448322" y="74775"/>
            <a:chExt cx="5047355" cy="276999"/>
          </a:xfrm>
        </p:grpSpPr>
        <p:sp>
          <p:nvSpPr>
            <p:cNvPr id="1160" name="Google Shape;1160;p2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61" name="Google Shape;1161;p23"/>
            <p:cNvCxnSpPr>
              <a:stCxn id="116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62" name="Google Shape;1162;p2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Tipo de alimento y síntomas</a:t>
              </a:r>
              <a:endParaRPr sz="1200" b="1">
                <a:solidFill>
                  <a:schemeClr val="dk1"/>
                </a:solidFill>
                <a:latin typeface="Arial Narrow"/>
                <a:ea typeface="Arial Narrow"/>
                <a:cs typeface="Arial Narrow"/>
                <a:sym typeface="Arial Narrow"/>
              </a:endParaRPr>
            </a:p>
          </p:txBody>
        </p:sp>
      </p:grpSp>
      <p:sp>
        <p:nvSpPr>
          <p:cNvPr id="1163" name="Google Shape;1163;p23"/>
          <p:cNvSpPr/>
          <p:nvPr/>
        </p:nvSpPr>
        <p:spPr>
          <a:xfrm>
            <a:off x="3714879" y="8095313"/>
            <a:ext cx="3460378"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Síntomas en pacientes. ETA. Periodo epidemiológico 02 de 2023</a:t>
            </a:r>
            <a:endParaRPr sz="1050">
              <a:solidFill>
                <a:schemeClr val="dk1"/>
              </a:solidFill>
              <a:latin typeface="Arial Narrow"/>
              <a:ea typeface="Arial Narrow"/>
              <a:cs typeface="Arial Narrow"/>
              <a:sym typeface="Arial Narrow"/>
            </a:endParaRPr>
          </a:p>
        </p:txBody>
      </p:sp>
      <p:pic>
        <p:nvPicPr>
          <p:cNvPr id="1164" name="Google Shape;1164;p23"/>
          <p:cNvPicPr preferRelativeResize="0"/>
          <p:nvPr/>
        </p:nvPicPr>
        <p:blipFill rotWithShape="1">
          <a:blip r:embed="rId3">
            <a:alphaModFix/>
          </a:blip>
          <a:srcRect/>
          <a:stretch/>
        </p:blipFill>
        <p:spPr>
          <a:xfrm>
            <a:off x="36746" y="837253"/>
            <a:ext cx="7138511" cy="3256606"/>
          </a:xfrm>
          <a:prstGeom prst="rect">
            <a:avLst/>
          </a:prstGeom>
          <a:noFill/>
          <a:ln>
            <a:noFill/>
          </a:ln>
        </p:spPr>
      </p:pic>
      <p:pic>
        <p:nvPicPr>
          <p:cNvPr id="1165" name="Google Shape;1165;p23"/>
          <p:cNvPicPr preferRelativeResize="0"/>
          <p:nvPr/>
        </p:nvPicPr>
        <p:blipFill rotWithShape="1">
          <a:blip r:embed="rId4">
            <a:alphaModFix/>
          </a:blip>
          <a:srcRect/>
          <a:stretch/>
        </p:blipFill>
        <p:spPr>
          <a:xfrm>
            <a:off x="13633" y="5172522"/>
            <a:ext cx="3515317" cy="2922787"/>
          </a:xfrm>
          <a:prstGeom prst="rect">
            <a:avLst/>
          </a:prstGeom>
          <a:noFill/>
          <a:ln>
            <a:noFill/>
          </a:ln>
        </p:spPr>
      </p:pic>
      <p:pic>
        <p:nvPicPr>
          <p:cNvPr id="1166" name="Google Shape;1166;p23"/>
          <p:cNvPicPr preferRelativeResize="0"/>
          <p:nvPr/>
        </p:nvPicPr>
        <p:blipFill rotWithShape="1">
          <a:blip r:embed="rId5">
            <a:alphaModFix/>
          </a:blip>
          <a:srcRect/>
          <a:stretch/>
        </p:blipFill>
        <p:spPr>
          <a:xfrm>
            <a:off x="3560613" y="5189873"/>
            <a:ext cx="3614644" cy="29054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24"/>
          <p:cNvSpPr/>
          <p:nvPr/>
        </p:nvSpPr>
        <p:spPr>
          <a:xfrm>
            <a:off x="-50" y="1439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72" name="Google Shape;1172;p24"/>
          <p:cNvGrpSpPr/>
          <p:nvPr/>
        </p:nvGrpSpPr>
        <p:grpSpPr>
          <a:xfrm>
            <a:off x="277354" y="127920"/>
            <a:ext cx="936032" cy="261610"/>
            <a:chOff x="2448322" y="74775"/>
            <a:chExt cx="936032" cy="261610"/>
          </a:xfrm>
        </p:grpSpPr>
        <p:sp>
          <p:nvSpPr>
            <p:cNvPr id="1173" name="Google Shape;1173;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74" name="Google Shape;1174;p24"/>
            <p:cNvCxnSpPr>
              <a:stCxn id="117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1175" name="Google Shape;1175;p2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24 </a:t>
            </a:r>
            <a:endParaRPr sz="1050" b="1">
              <a:solidFill>
                <a:schemeClr val="dk1"/>
              </a:solidFill>
              <a:latin typeface="Arial Narrow"/>
              <a:ea typeface="Arial Narrow"/>
              <a:cs typeface="Arial Narrow"/>
              <a:sym typeface="Arial Narrow"/>
            </a:endParaRPr>
          </a:p>
        </p:txBody>
      </p:sp>
      <p:sp>
        <p:nvSpPr>
          <p:cNvPr id="1176" name="Google Shape;1176;p24" descr="https://encrypted-tbn0.gstatic.com/images?q=tbn:ANd9GcQmYAaqrmXHMkh6n_3D5aU9FAfS3KwTjfrPHPkhV7BM2n6lGzt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77" name="Google Shape;1177;p24"/>
          <p:cNvPicPr preferRelativeResize="0"/>
          <p:nvPr/>
        </p:nvPicPr>
        <p:blipFill rotWithShape="1">
          <a:blip r:embed="rId3">
            <a:alphaModFix/>
          </a:blip>
          <a:srcRect/>
          <a:stretch/>
        </p:blipFill>
        <p:spPr>
          <a:xfrm>
            <a:off x="1126293" y="114180"/>
            <a:ext cx="2597121" cy="323116"/>
          </a:xfrm>
          <a:prstGeom prst="rect">
            <a:avLst/>
          </a:prstGeom>
          <a:noFill/>
          <a:ln>
            <a:noFill/>
          </a:ln>
        </p:spPr>
      </p:pic>
      <p:sp>
        <p:nvSpPr>
          <p:cNvPr id="1178" name="Google Shape;1178;p24"/>
          <p:cNvSpPr/>
          <p:nvPr/>
        </p:nvSpPr>
        <p:spPr>
          <a:xfrm>
            <a:off x="196649" y="4367042"/>
            <a:ext cx="4946011"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Canal endémico de ETA. Medellín, a Periodo epidemiológico 02 acumulado de 2023. </a:t>
            </a:r>
            <a:endParaRPr sz="1050">
              <a:solidFill>
                <a:schemeClr val="dk1"/>
              </a:solidFill>
              <a:latin typeface="Arial Narrow"/>
              <a:ea typeface="Arial Narrow"/>
              <a:cs typeface="Arial Narrow"/>
              <a:sym typeface="Arial Narrow"/>
            </a:endParaRPr>
          </a:p>
        </p:txBody>
      </p:sp>
      <p:sp>
        <p:nvSpPr>
          <p:cNvPr id="1179" name="Google Shape;1179;p24"/>
          <p:cNvSpPr/>
          <p:nvPr/>
        </p:nvSpPr>
        <p:spPr>
          <a:xfrm>
            <a:off x="9418" y="4795018"/>
            <a:ext cx="7201344"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80" name="Google Shape;1180;p24"/>
          <p:cNvGrpSpPr/>
          <p:nvPr/>
        </p:nvGrpSpPr>
        <p:grpSpPr>
          <a:xfrm>
            <a:off x="286822" y="4922194"/>
            <a:ext cx="3446504" cy="276999"/>
            <a:chOff x="2448322" y="74775"/>
            <a:chExt cx="3446504" cy="276999"/>
          </a:xfrm>
        </p:grpSpPr>
        <p:sp>
          <p:nvSpPr>
            <p:cNvPr id="1181" name="Google Shape;1181;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82" name="Google Shape;1182;p24"/>
            <p:cNvCxnSpPr>
              <a:stCxn id="118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83" name="Google Shape;1183;p2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184" name="Google Shape;1184;p24"/>
          <p:cNvSpPr txBox="1"/>
          <p:nvPr/>
        </p:nvSpPr>
        <p:spPr>
          <a:xfrm>
            <a:off x="945066" y="5365661"/>
            <a:ext cx="2578141"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de notificación inmediata notificados oportunamente</a:t>
            </a:r>
            <a:endParaRPr sz="1050" b="1">
              <a:solidFill>
                <a:schemeClr val="dk1"/>
              </a:solidFill>
              <a:latin typeface="Arial Narrow"/>
              <a:ea typeface="Arial Narrow"/>
              <a:cs typeface="Arial Narrow"/>
              <a:sym typeface="Arial Narrow"/>
            </a:endParaRPr>
          </a:p>
        </p:txBody>
      </p:sp>
      <p:sp>
        <p:nvSpPr>
          <p:cNvPr id="1185" name="Google Shape;1185;p24"/>
          <p:cNvSpPr txBox="1"/>
          <p:nvPr/>
        </p:nvSpPr>
        <p:spPr>
          <a:xfrm>
            <a:off x="1065973" y="6316205"/>
            <a:ext cx="224121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a los que se les detecto modo de transmisión</a:t>
            </a:r>
            <a:endParaRPr sz="1050" b="1">
              <a:solidFill>
                <a:schemeClr val="dk1"/>
              </a:solidFill>
              <a:latin typeface="Arial Narrow"/>
              <a:ea typeface="Arial Narrow"/>
              <a:cs typeface="Arial Narrow"/>
              <a:sym typeface="Arial Narrow"/>
            </a:endParaRPr>
          </a:p>
        </p:txBody>
      </p:sp>
      <p:sp>
        <p:nvSpPr>
          <p:cNvPr id="1186" name="Google Shape;1186;p24"/>
          <p:cNvSpPr txBox="1"/>
          <p:nvPr/>
        </p:nvSpPr>
        <p:spPr>
          <a:xfrm>
            <a:off x="1562357" y="6676374"/>
            <a:ext cx="9348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100,00%</a:t>
            </a:r>
            <a:endParaRPr/>
          </a:p>
        </p:txBody>
      </p:sp>
      <p:sp>
        <p:nvSpPr>
          <p:cNvPr id="1187" name="Google Shape;1187;p24"/>
          <p:cNvSpPr txBox="1"/>
          <p:nvPr/>
        </p:nvSpPr>
        <p:spPr>
          <a:xfrm>
            <a:off x="3528442" y="5365661"/>
            <a:ext cx="224121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con identificación de agente etiológico</a:t>
            </a:r>
            <a:endParaRPr/>
          </a:p>
        </p:txBody>
      </p:sp>
      <p:sp>
        <p:nvSpPr>
          <p:cNvPr id="1188" name="Google Shape;1188;p24"/>
          <p:cNvSpPr txBox="1"/>
          <p:nvPr/>
        </p:nvSpPr>
        <p:spPr>
          <a:xfrm>
            <a:off x="4202568" y="5747941"/>
            <a:ext cx="77617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0,00% </a:t>
            </a:r>
            <a:endParaRPr sz="1800" b="1">
              <a:solidFill>
                <a:srgbClr val="C00000"/>
              </a:solidFill>
              <a:latin typeface="Arial Narrow"/>
              <a:ea typeface="Arial Narrow"/>
              <a:cs typeface="Arial Narrow"/>
              <a:sym typeface="Arial Narrow"/>
            </a:endParaRPr>
          </a:p>
        </p:txBody>
      </p:sp>
      <p:sp>
        <p:nvSpPr>
          <p:cNvPr id="1189" name="Google Shape;1189;p24"/>
          <p:cNvSpPr txBox="1"/>
          <p:nvPr/>
        </p:nvSpPr>
        <p:spPr>
          <a:xfrm>
            <a:off x="3470055" y="6317883"/>
            <a:ext cx="2241210" cy="457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con toma de muestra</a:t>
            </a:r>
            <a:endParaRPr/>
          </a:p>
        </p:txBody>
      </p:sp>
      <p:sp>
        <p:nvSpPr>
          <p:cNvPr id="1190" name="Google Shape;1190;p24"/>
          <p:cNvSpPr txBox="1"/>
          <p:nvPr/>
        </p:nvSpPr>
        <p:spPr>
          <a:xfrm>
            <a:off x="4229022" y="6684045"/>
            <a:ext cx="72327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0,00%</a:t>
            </a:r>
            <a:endParaRPr/>
          </a:p>
        </p:txBody>
      </p:sp>
      <p:cxnSp>
        <p:nvCxnSpPr>
          <p:cNvPr id="1191" name="Google Shape;1191;p24"/>
          <p:cNvCxnSpPr/>
          <p:nvPr/>
        </p:nvCxnSpPr>
        <p:spPr>
          <a:xfrm rot="10800000">
            <a:off x="1103436" y="6189281"/>
            <a:ext cx="4724027" cy="0"/>
          </a:xfrm>
          <a:prstGeom prst="straightConnector1">
            <a:avLst/>
          </a:prstGeom>
          <a:noFill/>
          <a:ln w="9525" cap="flat" cmpd="sng">
            <a:solidFill>
              <a:srgbClr val="002060"/>
            </a:solidFill>
            <a:prstDash val="solid"/>
            <a:round/>
            <a:headEnd type="none" w="sm" len="sm"/>
            <a:tailEnd type="oval" w="med" len="med"/>
          </a:ln>
        </p:spPr>
      </p:cxnSp>
      <p:sp>
        <p:nvSpPr>
          <p:cNvPr id="1192" name="Google Shape;1192;p24"/>
          <p:cNvSpPr txBox="1"/>
          <p:nvPr/>
        </p:nvSpPr>
        <p:spPr>
          <a:xfrm>
            <a:off x="1474661" y="5753362"/>
            <a:ext cx="9877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100,00% </a:t>
            </a:r>
            <a:endParaRPr sz="1800" b="1">
              <a:solidFill>
                <a:srgbClr val="C00000"/>
              </a:solidFill>
              <a:latin typeface="Arial Narrow"/>
              <a:ea typeface="Arial Narrow"/>
              <a:cs typeface="Arial Narrow"/>
              <a:sym typeface="Arial Narrow"/>
            </a:endParaRPr>
          </a:p>
        </p:txBody>
      </p:sp>
      <p:sp>
        <p:nvSpPr>
          <p:cNvPr id="1193" name="Google Shape;1193;p24"/>
          <p:cNvSpPr/>
          <p:nvPr/>
        </p:nvSpPr>
        <p:spPr>
          <a:xfrm>
            <a:off x="-494" y="7574340"/>
            <a:ext cx="7171815"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Los alimentos más involucrados son los alimentos que contiene productos mixtos  y la sintomatología más predominante es la enfermedad gastrointestinal.</a:t>
            </a:r>
            <a:endParaRPr/>
          </a:p>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A pesar de todas las acciones  y esfuerzos se ve demora en la notificación,  lo que no permite en muchas  ocasiones un estudio más asertivo con la afectación de los indicadores para el evento como: oportunidad, toma de muestras e identificación del agente causal</a:t>
            </a:r>
            <a:endParaRPr/>
          </a:p>
        </p:txBody>
      </p:sp>
      <p:sp>
        <p:nvSpPr>
          <p:cNvPr id="1194" name="Google Shape;1194;p24"/>
          <p:cNvSpPr/>
          <p:nvPr/>
        </p:nvSpPr>
        <p:spPr>
          <a:xfrm>
            <a:off x="0" y="7093007"/>
            <a:ext cx="7200900" cy="42111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95" name="Google Shape;1195;p24"/>
          <p:cNvGrpSpPr/>
          <p:nvPr/>
        </p:nvGrpSpPr>
        <p:grpSpPr>
          <a:xfrm>
            <a:off x="192038" y="7147421"/>
            <a:ext cx="3446504" cy="304699"/>
            <a:chOff x="2448322" y="33831"/>
            <a:chExt cx="3446504" cy="276999"/>
          </a:xfrm>
        </p:grpSpPr>
        <p:sp>
          <p:nvSpPr>
            <p:cNvPr id="1196" name="Google Shape;1196;p24"/>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97" name="Google Shape;1197;p24"/>
            <p:cNvCxnSpPr>
              <a:stCxn id="1196"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198" name="Google Shape;1198;p24"/>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Finales</a:t>
              </a:r>
              <a:endParaRPr sz="1200" b="1">
                <a:solidFill>
                  <a:schemeClr val="dk1"/>
                </a:solidFill>
                <a:latin typeface="Arial Narrow"/>
                <a:ea typeface="Arial Narrow"/>
                <a:cs typeface="Arial Narrow"/>
                <a:sym typeface="Arial Narrow"/>
              </a:endParaRPr>
            </a:p>
          </p:txBody>
        </p:sp>
      </p:grpSp>
      <p:pic>
        <p:nvPicPr>
          <p:cNvPr id="1199" name="Google Shape;1199;p24"/>
          <p:cNvPicPr preferRelativeResize="0"/>
          <p:nvPr/>
        </p:nvPicPr>
        <p:blipFill rotWithShape="1">
          <a:blip r:embed="rId4">
            <a:alphaModFix/>
          </a:blip>
          <a:srcRect/>
          <a:stretch/>
        </p:blipFill>
        <p:spPr>
          <a:xfrm>
            <a:off x="124835" y="625479"/>
            <a:ext cx="7046486" cy="37415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pic>
        <p:nvPicPr>
          <p:cNvPr id="1204" name="Google Shape;1204;p25"/>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205" name="Google Shape;1205;p25"/>
          <p:cNvPicPr preferRelativeResize="0"/>
          <p:nvPr/>
        </p:nvPicPr>
        <p:blipFill rotWithShape="1">
          <a:blip r:embed="rId4">
            <a:alphaModFix/>
          </a:blip>
          <a:srcRect t="51431"/>
          <a:stretch/>
        </p:blipFill>
        <p:spPr>
          <a:xfrm>
            <a:off x="0" y="2800429"/>
            <a:ext cx="2232223" cy="2666962"/>
          </a:xfrm>
          <a:prstGeom prst="rect">
            <a:avLst/>
          </a:prstGeom>
          <a:noFill/>
          <a:ln>
            <a:noFill/>
          </a:ln>
        </p:spPr>
      </p:pic>
      <p:sp>
        <p:nvSpPr>
          <p:cNvPr id="1206" name="Google Shape;1206;p25"/>
          <p:cNvSpPr txBox="1"/>
          <p:nvPr/>
        </p:nvSpPr>
        <p:spPr>
          <a:xfrm>
            <a:off x="-13888" y="753116"/>
            <a:ext cx="223224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2 -2023</a:t>
            </a:r>
            <a:endParaRPr sz="1200" b="1">
              <a:solidFill>
                <a:schemeClr val="dk1"/>
              </a:solidFill>
              <a:latin typeface="Arial Narrow"/>
              <a:ea typeface="Arial Narrow"/>
              <a:cs typeface="Arial Narrow"/>
              <a:sym typeface="Arial Narrow"/>
            </a:endParaRPr>
          </a:p>
        </p:txBody>
      </p:sp>
      <p:sp>
        <p:nvSpPr>
          <p:cNvPr id="1207" name="Google Shape;1207;p25"/>
          <p:cNvSpPr/>
          <p:nvPr/>
        </p:nvSpPr>
        <p:spPr>
          <a:xfrm>
            <a:off x="2274078" y="2167727"/>
            <a:ext cx="4946011"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ambulatorias. Medellín, a Periodo 2 acumulado de 2023. </a:t>
            </a:r>
            <a:endParaRPr sz="1100">
              <a:solidFill>
                <a:schemeClr val="dk1"/>
              </a:solidFill>
              <a:latin typeface="Arial Narrow"/>
              <a:ea typeface="Arial Narrow"/>
              <a:cs typeface="Arial Narrow"/>
              <a:sym typeface="Arial Narrow"/>
            </a:endParaRPr>
          </a:p>
        </p:txBody>
      </p:sp>
      <p:grpSp>
        <p:nvGrpSpPr>
          <p:cNvPr id="1208" name="Google Shape;1208;p25"/>
          <p:cNvGrpSpPr/>
          <p:nvPr/>
        </p:nvGrpSpPr>
        <p:grpSpPr>
          <a:xfrm>
            <a:off x="110974" y="4211962"/>
            <a:ext cx="1981076" cy="488476"/>
            <a:chOff x="2234969" y="3379972"/>
            <a:chExt cx="4719140" cy="904874"/>
          </a:xfrm>
        </p:grpSpPr>
        <p:pic>
          <p:nvPicPr>
            <p:cNvPr id="1209" name="Google Shape;1209;p25"/>
            <p:cNvPicPr preferRelativeResize="0"/>
            <p:nvPr/>
          </p:nvPicPr>
          <p:blipFill rotWithShape="1">
            <a:blip r:embed="rId5">
              <a:alphaModFix/>
            </a:blip>
            <a:srcRect/>
            <a:stretch/>
          </p:blipFill>
          <p:spPr>
            <a:xfrm>
              <a:off x="2234969" y="3379972"/>
              <a:ext cx="4719140" cy="904874"/>
            </a:xfrm>
            <a:prstGeom prst="rect">
              <a:avLst/>
            </a:prstGeom>
            <a:noFill/>
            <a:ln>
              <a:noFill/>
            </a:ln>
          </p:spPr>
        </p:pic>
        <p:sp>
          <p:nvSpPr>
            <p:cNvPr id="1210" name="Google Shape;1210;p25"/>
            <p:cNvSpPr txBox="1"/>
            <p:nvPr/>
          </p:nvSpPr>
          <p:spPr>
            <a:xfrm>
              <a:off x="3154990" y="3554602"/>
              <a:ext cx="1912279" cy="5701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96.853</a:t>
              </a:r>
              <a:endParaRPr sz="1400" b="1">
                <a:solidFill>
                  <a:schemeClr val="dk1"/>
                </a:solidFill>
                <a:latin typeface="Arial Narrow"/>
                <a:ea typeface="Arial Narrow"/>
                <a:cs typeface="Arial Narrow"/>
                <a:sym typeface="Arial Narrow"/>
              </a:endParaRPr>
            </a:p>
          </p:txBody>
        </p:sp>
      </p:grpSp>
      <p:sp>
        <p:nvSpPr>
          <p:cNvPr id="1211" name="Google Shape;1211;p25"/>
          <p:cNvSpPr txBox="1"/>
          <p:nvPr/>
        </p:nvSpPr>
        <p:spPr>
          <a:xfrm>
            <a:off x="-38575" y="4709843"/>
            <a:ext cx="230937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12, 7% (110.837 casos)</a:t>
            </a:r>
            <a:endParaRPr sz="1200" b="1">
              <a:solidFill>
                <a:schemeClr val="dk1"/>
              </a:solidFill>
              <a:latin typeface="Arial Narrow"/>
              <a:ea typeface="Arial Narrow"/>
              <a:cs typeface="Arial Narrow"/>
              <a:sym typeface="Arial Narrow"/>
            </a:endParaRPr>
          </a:p>
        </p:txBody>
      </p:sp>
      <p:sp>
        <p:nvSpPr>
          <p:cNvPr id="1212" name="Google Shape;1212;p25"/>
          <p:cNvSpPr/>
          <p:nvPr/>
        </p:nvSpPr>
        <p:spPr>
          <a:xfrm>
            <a:off x="2295483" y="4843626"/>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consultas por IRA ambulatorias, Medellín, a Periodo epidemiológico 2 acumulado, años 2022-2023. </a:t>
            </a:r>
            <a:endParaRPr sz="1100">
              <a:solidFill>
                <a:schemeClr val="dk1"/>
              </a:solidFill>
              <a:latin typeface="Arial Narrow"/>
              <a:ea typeface="Arial Narrow"/>
              <a:cs typeface="Arial Narrow"/>
              <a:sym typeface="Arial Narrow"/>
            </a:endParaRPr>
          </a:p>
        </p:txBody>
      </p:sp>
      <p:grpSp>
        <p:nvGrpSpPr>
          <p:cNvPr id="1213" name="Google Shape;1213;p25"/>
          <p:cNvGrpSpPr/>
          <p:nvPr/>
        </p:nvGrpSpPr>
        <p:grpSpPr>
          <a:xfrm>
            <a:off x="2448322" y="74775"/>
            <a:ext cx="3446504" cy="276999"/>
            <a:chOff x="2448322" y="74775"/>
            <a:chExt cx="3446504" cy="276999"/>
          </a:xfrm>
        </p:grpSpPr>
        <p:sp>
          <p:nvSpPr>
            <p:cNvPr id="1214" name="Google Shape;1214;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15" name="Google Shape;1215;p25"/>
            <p:cNvCxnSpPr>
              <a:stCxn id="121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16" name="Google Shape;1216;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17" name="Google Shape;1217;p25"/>
          <p:cNvSpPr/>
          <p:nvPr/>
        </p:nvSpPr>
        <p:spPr>
          <a:xfrm>
            <a:off x="0" y="547247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18" name="Google Shape;1218;p25"/>
          <p:cNvGrpSpPr/>
          <p:nvPr/>
        </p:nvGrpSpPr>
        <p:grpSpPr>
          <a:xfrm>
            <a:off x="277404" y="5621632"/>
            <a:ext cx="3446504" cy="276999"/>
            <a:chOff x="2448322" y="74775"/>
            <a:chExt cx="3446504" cy="276999"/>
          </a:xfrm>
        </p:grpSpPr>
        <p:sp>
          <p:nvSpPr>
            <p:cNvPr id="1219" name="Google Shape;1219;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20" name="Google Shape;1220;p25"/>
            <p:cNvCxnSpPr>
              <a:stCxn id="121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21" name="Google Shape;1221;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22" name="Google Shape;1222;p25"/>
          <p:cNvGrpSpPr/>
          <p:nvPr/>
        </p:nvGrpSpPr>
        <p:grpSpPr>
          <a:xfrm>
            <a:off x="4752578" y="5635532"/>
            <a:ext cx="3446504" cy="276999"/>
            <a:chOff x="2448322" y="74775"/>
            <a:chExt cx="3446504" cy="276999"/>
          </a:xfrm>
        </p:grpSpPr>
        <p:sp>
          <p:nvSpPr>
            <p:cNvPr id="1223" name="Google Shape;1223;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24" name="Google Shape;1224;p25"/>
            <p:cNvCxnSpPr>
              <a:stCxn id="122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25" name="Google Shape;1225;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226" name="Google Shape;1226;p25"/>
          <p:cNvSpPr/>
          <p:nvPr/>
        </p:nvSpPr>
        <p:spPr>
          <a:xfrm>
            <a:off x="36911" y="7766119"/>
            <a:ext cx="43575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consulta ambulatoria. Medellín, a Periodo epidemiológico 2 acumulado de 2023. </a:t>
            </a:r>
            <a:endParaRPr sz="1000">
              <a:solidFill>
                <a:schemeClr val="dk1"/>
              </a:solidFill>
              <a:latin typeface="Arial Narrow"/>
              <a:ea typeface="Arial Narrow"/>
              <a:cs typeface="Arial Narrow"/>
              <a:sym typeface="Arial Narrow"/>
            </a:endParaRPr>
          </a:p>
        </p:txBody>
      </p:sp>
      <p:sp>
        <p:nvSpPr>
          <p:cNvPr id="1227" name="Google Shape;1227;p2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Pág..25 </a:t>
            </a:r>
            <a:endParaRPr sz="1050" b="1">
              <a:solidFill>
                <a:schemeClr val="dk1"/>
              </a:solidFill>
              <a:latin typeface="Arial Narrow"/>
              <a:ea typeface="Arial Narrow"/>
              <a:cs typeface="Arial Narrow"/>
              <a:sym typeface="Arial Narrow"/>
            </a:endParaRPr>
          </a:p>
        </p:txBody>
      </p:sp>
      <p:sp>
        <p:nvSpPr>
          <p:cNvPr id="1228" name="Google Shape;1228;p25"/>
          <p:cNvSpPr txBox="1">
            <a:spLocks noGrp="1"/>
          </p:cNvSpPr>
          <p:nvPr>
            <p:ph type="ctrTitle"/>
          </p:nvPr>
        </p:nvSpPr>
        <p:spPr>
          <a:xfrm>
            <a:off x="85115" y="-31714"/>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Infección respiratoria aguda IRA</a:t>
            </a:r>
            <a:endParaRPr/>
          </a:p>
        </p:txBody>
      </p:sp>
      <p:sp>
        <p:nvSpPr>
          <p:cNvPr id="1229" name="Google Shape;1229;p25"/>
          <p:cNvSpPr/>
          <p:nvPr/>
        </p:nvSpPr>
        <p:spPr>
          <a:xfrm>
            <a:off x="24751" y="2452420"/>
            <a:ext cx="212109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Consulta ambulatoria</a:t>
            </a:r>
            <a:endParaRPr/>
          </a:p>
        </p:txBody>
      </p:sp>
      <p:sp>
        <p:nvSpPr>
          <p:cNvPr id="1230" name="Google Shape;1230;p25"/>
          <p:cNvSpPr/>
          <p:nvPr/>
        </p:nvSpPr>
        <p:spPr>
          <a:xfrm>
            <a:off x="4051730" y="7164288"/>
            <a:ext cx="3195412"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Proporción  de casos de IRA  ambulatorios, por grupos de edad a Periodo epidemiológico 2 acumulado, 2023</a:t>
            </a:r>
            <a:endParaRPr sz="900">
              <a:solidFill>
                <a:schemeClr val="dk1"/>
              </a:solidFill>
              <a:latin typeface="Arial Narrow"/>
              <a:ea typeface="Arial Narrow"/>
              <a:cs typeface="Arial Narrow"/>
              <a:sym typeface="Arial Narrow"/>
            </a:endParaRPr>
          </a:p>
        </p:txBody>
      </p:sp>
      <p:sp>
        <p:nvSpPr>
          <p:cNvPr id="1231" name="Google Shape;1231;p25"/>
          <p:cNvSpPr txBox="1"/>
          <p:nvPr/>
        </p:nvSpPr>
        <p:spPr>
          <a:xfrm>
            <a:off x="-46752" y="8289339"/>
            <a:ext cx="140124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148 Muertes</a:t>
            </a:r>
            <a:endParaRPr sz="1400" b="1">
              <a:solidFill>
                <a:schemeClr val="dk1"/>
              </a:solidFill>
              <a:latin typeface="Arial Narrow"/>
              <a:ea typeface="Arial Narrow"/>
              <a:cs typeface="Arial Narrow"/>
              <a:sym typeface="Arial Narrow"/>
            </a:endParaRPr>
          </a:p>
        </p:txBody>
      </p:sp>
      <p:cxnSp>
        <p:nvCxnSpPr>
          <p:cNvPr id="1232" name="Google Shape;1232;p25"/>
          <p:cNvCxnSpPr/>
          <p:nvPr/>
        </p:nvCxnSpPr>
        <p:spPr>
          <a:xfrm>
            <a:off x="4086489" y="8301403"/>
            <a:ext cx="216822" cy="3006"/>
          </a:xfrm>
          <a:prstGeom prst="straightConnector1">
            <a:avLst/>
          </a:prstGeom>
          <a:noFill/>
          <a:ln w="28575" cap="flat" cmpd="sng">
            <a:solidFill>
              <a:srgbClr val="C00000"/>
            </a:solidFill>
            <a:prstDash val="solid"/>
            <a:round/>
            <a:headEnd type="none" w="sm" len="sm"/>
            <a:tailEnd type="stealth" w="med" len="med"/>
          </a:ln>
        </p:spPr>
      </p:cxnSp>
      <p:sp>
        <p:nvSpPr>
          <p:cNvPr id="1233" name="Google Shape;1233;p25"/>
          <p:cNvSpPr/>
          <p:nvPr/>
        </p:nvSpPr>
        <p:spPr>
          <a:xfrm>
            <a:off x="1132945" y="8237088"/>
            <a:ext cx="2918785"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El mayor porcentaje se registró en el grupo de mayores de 60 años (68%).  La mayoría corresponden a pacientes  con otras  comorbilidades. Se notificaron  8 muertes en menores de 5 años.</a:t>
            </a:r>
            <a:endParaRPr/>
          </a:p>
        </p:txBody>
      </p:sp>
      <p:sp>
        <p:nvSpPr>
          <p:cNvPr id="1234" name="Google Shape;1234;p25"/>
          <p:cNvSpPr/>
          <p:nvPr/>
        </p:nvSpPr>
        <p:spPr>
          <a:xfrm>
            <a:off x="3888482" y="8695764"/>
            <a:ext cx="3302072" cy="48474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a:p>
          <a:p>
            <a:pPr marL="0" marR="0" lvl="0" indent="0" algn="just" rtl="0">
              <a:spcBef>
                <a:spcPts val="0"/>
              </a:spcBef>
              <a:spcAft>
                <a:spcPts val="0"/>
              </a:spcAft>
              <a:buNone/>
            </a:pPr>
            <a:r>
              <a:rPr lang="es-ES" sz="850">
                <a:solidFill>
                  <a:schemeClr val="dk1"/>
                </a:solidFill>
                <a:latin typeface="Arial Narrow"/>
                <a:ea typeface="Arial Narrow"/>
                <a:cs typeface="Arial Narrow"/>
                <a:sym typeface="Arial Narrow"/>
              </a:rPr>
              <a:t>Figura. Proporción  de muertes por  IRAG,   por grupos de edad a Periodo epidemiológico 2 acumulado, 2023</a:t>
            </a:r>
            <a:endParaRPr sz="850">
              <a:solidFill>
                <a:schemeClr val="dk1"/>
              </a:solidFill>
              <a:latin typeface="Arial Narrow"/>
              <a:ea typeface="Arial Narrow"/>
              <a:cs typeface="Arial Narrow"/>
              <a:sym typeface="Arial Narrow"/>
            </a:endParaRPr>
          </a:p>
        </p:txBody>
      </p:sp>
      <p:pic>
        <p:nvPicPr>
          <p:cNvPr id="1235" name="Google Shape;1235;p25"/>
          <p:cNvPicPr preferRelativeResize="0"/>
          <p:nvPr/>
        </p:nvPicPr>
        <p:blipFill rotWithShape="1">
          <a:blip r:embed="rId6">
            <a:alphaModFix/>
          </a:blip>
          <a:srcRect/>
          <a:stretch/>
        </p:blipFill>
        <p:spPr>
          <a:xfrm>
            <a:off x="2386619" y="2552448"/>
            <a:ext cx="4516319" cy="2291178"/>
          </a:xfrm>
          <a:prstGeom prst="rect">
            <a:avLst/>
          </a:prstGeom>
          <a:noFill/>
          <a:ln>
            <a:noFill/>
          </a:ln>
        </p:spPr>
      </p:pic>
      <p:pic>
        <p:nvPicPr>
          <p:cNvPr id="1236" name="Google Shape;1236;p25"/>
          <p:cNvPicPr preferRelativeResize="0"/>
          <p:nvPr/>
        </p:nvPicPr>
        <p:blipFill rotWithShape="1">
          <a:blip r:embed="rId7">
            <a:alphaModFix/>
          </a:blip>
          <a:srcRect/>
          <a:stretch/>
        </p:blipFill>
        <p:spPr>
          <a:xfrm>
            <a:off x="2483618" y="377707"/>
            <a:ext cx="4393220" cy="1790020"/>
          </a:xfrm>
          <a:prstGeom prst="rect">
            <a:avLst/>
          </a:prstGeom>
          <a:noFill/>
          <a:ln>
            <a:noFill/>
          </a:ln>
        </p:spPr>
      </p:pic>
      <p:pic>
        <p:nvPicPr>
          <p:cNvPr id="1237" name="Google Shape;1237;p25"/>
          <p:cNvPicPr preferRelativeResize="0"/>
          <p:nvPr/>
        </p:nvPicPr>
        <p:blipFill rotWithShape="1">
          <a:blip r:embed="rId8">
            <a:alphaModFix/>
          </a:blip>
          <a:srcRect/>
          <a:stretch/>
        </p:blipFill>
        <p:spPr>
          <a:xfrm>
            <a:off x="88972" y="6065529"/>
            <a:ext cx="3929640" cy="1700590"/>
          </a:xfrm>
          <a:prstGeom prst="rect">
            <a:avLst/>
          </a:prstGeom>
          <a:noFill/>
          <a:ln>
            <a:noFill/>
          </a:ln>
        </p:spPr>
      </p:pic>
      <p:pic>
        <p:nvPicPr>
          <p:cNvPr id="1238" name="Google Shape;1238;p25"/>
          <p:cNvPicPr preferRelativeResize="0"/>
          <p:nvPr/>
        </p:nvPicPr>
        <p:blipFill rotWithShape="1">
          <a:blip r:embed="rId9">
            <a:alphaModFix/>
          </a:blip>
          <a:srcRect/>
          <a:stretch/>
        </p:blipFill>
        <p:spPr>
          <a:xfrm>
            <a:off x="4203983" y="6101798"/>
            <a:ext cx="2866949" cy="1062490"/>
          </a:xfrm>
          <a:prstGeom prst="rect">
            <a:avLst/>
          </a:prstGeom>
          <a:noFill/>
          <a:ln>
            <a:noFill/>
          </a:ln>
        </p:spPr>
      </p:pic>
      <p:pic>
        <p:nvPicPr>
          <p:cNvPr id="1239" name="Google Shape;1239;p25"/>
          <p:cNvPicPr preferRelativeResize="0"/>
          <p:nvPr/>
        </p:nvPicPr>
        <p:blipFill rotWithShape="1">
          <a:blip r:embed="rId10">
            <a:alphaModFix/>
          </a:blip>
          <a:srcRect/>
          <a:stretch/>
        </p:blipFill>
        <p:spPr>
          <a:xfrm>
            <a:off x="4347469" y="7541988"/>
            <a:ext cx="2723463" cy="11537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26"/>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245" name="Google Shape;1245;p26"/>
          <p:cNvPicPr preferRelativeResize="0"/>
          <p:nvPr/>
        </p:nvPicPr>
        <p:blipFill rotWithShape="1">
          <a:blip r:embed="rId4">
            <a:alphaModFix/>
          </a:blip>
          <a:srcRect t="51431"/>
          <a:stretch/>
        </p:blipFill>
        <p:spPr>
          <a:xfrm>
            <a:off x="0" y="2781646"/>
            <a:ext cx="2232223" cy="2726457"/>
          </a:xfrm>
          <a:prstGeom prst="rect">
            <a:avLst/>
          </a:prstGeom>
          <a:noFill/>
          <a:ln>
            <a:noFill/>
          </a:ln>
        </p:spPr>
      </p:pic>
      <p:sp>
        <p:nvSpPr>
          <p:cNvPr id="1246" name="Google Shape;1246;p26"/>
          <p:cNvSpPr txBox="1"/>
          <p:nvPr/>
        </p:nvSpPr>
        <p:spPr>
          <a:xfrm>
            <a:off x="-3666" y="741756"/>
            <a:ext cx="2231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2-2023</a:t>
            </a:r>
            <a:endParaRPr sz="1200" b="1">
              <a:solidFill>
                <a:schemeClr val="dk1"/>
              </a:solidFill>
              <a:latin typeface="Arial Narrow"/>
              <a:ea typeface="Arial Narrow"/>
              <a:cs typeface="Arial Narrow"/>
              <a:sym typeface="Arial Narrow"/>
            </a:endParaRPr>
          </a:p>
        </p:txBody>
      </p:sp>
      <p:sp>
        <p:nvSpPr>
          <p:cNvPr id="1247" name="Google Shape;1247;p26"/>
          <p:cNvSpPr/>
          <p:nvPr/>
        </p:nvSpPr>
        <p:spPr>
          <a:xfrm>
            <a:off x="2274078" y="2304207"/>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 Hospitalización. Medellín, a Periodo epidemiológico 2 acumulado de 2023. </a:t>
            </a:r>
            <a:endParaRPr sz="1100">
              <a:solidFill>
                <a:schemeClr val="dk1"/>
              </a:solidFill>
              <a:latin typeface="Arial Narrow"/>
              <a:ea typeface="Arial Narrow"/>
              <a:cs typeface="Arial Narrow"/>
              <a:sym typeface="Arial Narrow"/>
            </a:endParaRPr>
          </a:p>
        </p:txBody>
      </p:sp>
      <p:grpSp>
        <p:nvGrpSpPr>
          <p:cNvPr id="1248" name="Google Shape;1248;p26"/>
          <p:cNvGrpSpPr/>
          <p:nvPr/>
        </p:nvGrpSpPr>
        <p:grpSpPr>
          <a:xfrm>
            <a:off x="179214" y="4211960"/>
            <a:ext cx="1892650" cy="488476"/>
            <a:chOff x="2397524" y="3379972"/>
            <a:chExt cx="4508500" cy="904875"/>
          </a:xfrm>
        </p:grpSpPr>
        <p:pic>
          <p:nvPicPr>
            <p:cNvPr id="1249" name="Google Shape;1249;p2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250" name="Google Shape;1250;p26"/>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3.917</a:t>
              </a:r>
              <a:endParaRPr sz="1400" b="1">
                <a:solidFill>
                  <a:schemeClr val="dk1"/>
                </a:solidFill>
                <a:latin typeface="Arial Narrow"/>
                <a:ea typeface="Arial Narrow"/>
                <a:cs typeface="Arial Narrow"/>
                <a:sym typeface="Arial Narrow"/>
              </a:endParaRPr>
            </a:p>
          </p:txBody>
        </p:sp>
      </p:grpSp>
      <p:sp>
        <p:nvSpPr>
          <p:cNvPr id="1251" name="Google Shape;1251;p26"/>
          <p:cNvSpPr txBox="1"/>
          <p:nvPr/>
        </p:nvSpPr>
        <p:spPr>
          <a:xfrm>
            <a:off x="-34895" y="4708900"/>
            <a:ext cx="224333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12,2% (4.966 casos)</a:t>
            </a:r>
            <a:endParaRPr sz="1200" b="1">
              <a:solidFill>
                <a:schemeClr val="dk1"/>
              </a:solidFill>
              <a:latin typeface="Arial Narrow"/>
              <a:ea typeface="Arial Narrow"/>
              <a:cs typeface="Arial Narrow"/>
              <a:sym typeface="Arial Narrow"/>
            </a:endParaRPr>
          </a:p>
        </p:txBody>
      </p:sp>
      <p:sp>
        <p:nvSpPr>
          <p:cNvPr id="1252" name="Google Shape;1252;p26"/>
          <p:cNvSpPr/>
          <p:nvPr/>
        </p:nvSpPr>
        <p:spPr>
          <a:xfrm>
            <a:off x="2230463" y="4964775"/>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Hospitalizaciones por IRAG, Medellín, a Periodo epidemiológico 2 acumulado.</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 Años  2022-2023. </a:t>
            </a:r>
            <a:endParaRPr sz="1100">
              <a:solidFill>
                <a:schemeClr val="dk1"/>
              </a:solidFill>
              <a:latin typeface="Arial Narrow"/>
              <a:ea typeface="Arial Narrow"/>
              <a:cs typeface="Arial Narrow"/>
              <a:sym typeface="Arial Narrow"/>
            </a:endParaRPr>
          </a:p>
        </p:txBody>
      </p:sp>
      <p:grpSp>
        <p:nvGrpSpPr>
          <p:cNvPr id="1253" name="Google Shape;1253;p26"/>
          <p:cNvGrpSpPr/>
          <p:nvPr/>
        </p:nvGrpSpPr>
        <p:grpSpPr>
          <a:xfrm>
            <a:off x="2448322" y="74775"/>
            <a:ext cx="3446504" cy="276999"/>
            <a:chOff x="2448322" y="74775"/>
            <a:chExt cx="3446504" cy="276999"/>
          </a:xfrm>
        </p:grpSpPr>
        <p:sp>
          <p:nvSpPr>
            <p:cNvPr id="1254" name="Google Shape;1254;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55" name="Google Shape;1255;p26"/>
            <p:cNvCxnSpPr>
              <a:stCxn id="125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56" name="Google Shape;1256;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57" name="Google Shape;1257;p26"/>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58" name="Google Shape;1258;p26"/>
          <p:cNvGrpSpPr/>
          <p:nvPr/>
        </p:nvGrpSpPr>
        <p:grpSpPr>
          <a:xfrm>
            <a:off x="277404" y="5621632"/>
            <a:ext cx="3446504" cy="276999"/>
            <a:chOff x="2448322" y="74775"/>
            <a:chExt cx="3446504" cy="276999"/>
          </a:xfrm>
        </p:grpSpPr>
        <p:sp>
          <p:nvSpPr>
            <p:cNvPr id="1259" name="Google Shape;1259;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60" name="Google Shape;1260;p26"/>
            <p:cNvCxnSpPr>
              <a:stCxn id="125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61" name="Google Shape;1261;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62" name="Google Shape;1262;p26"/>
          <p:cNvGrpSpPr/>
          <p:nvPr/>
        </p:nvGrpSpPr>
        <p:grpSpPr>
          <a:xfrm>
            <a:off x="4752578" y="5635532"/>
            <a:ext cx="3446504" cy="276999"/>
            <a:chOff x="2448322" y="74775"/>
            <a:chExt cx="3446504" cy="276999"/>
          </a:xfrm>
        </p:grpSpPr>
        <p:sp>
          <p:nvSpPr>
            <p:cNvPr id="1263" name="Google Shape;1263;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64" name="Google Shape;1264;p26"/>
            <p:cNvCxnSpPr>
              <a:stCxn id="126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65" name="Google Shape;1265;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266" name="Google Shape;1266;p26"/>
          <p:cNvSpPr/>
          <p:nvPr/>
        </p:nvSpPr>
        <p:spPr>
          <a:xfrm>
            <a:off x="50069" y="8119764"/>
            <a:ext cx="41264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Comportamiento inusual de la IRA en hospitalización. Medellín, a Periodo epidemiológico 2 acumulado de 2023</a:t>
            </a:r>
            <a:endParaRPr sz="1050">
              <a:solidFill>
                <a:schemeClr val="dk1"/>
              </a:solidFill>
              <a:latin typeface="Arial Narrow"/>
              <a:ea typeface="Arial Narrow"/>
              <a:cs typeface="Arial Narrow"/>
              <a:sym typeface="Arial Narrow"/>
            </a:endParaRPr>
          </a:p>
        </p:txBody>
      </p:sp>
      <p:sp>
        <p:nvSpPr>
          <p:cNvPr id="1267" name="Google Shape;1267;p2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Pág..26 </a:t>
            </a:r>
            <a:endParaRPr sz="1050" b="1">
              <a:solidFill>
                <a:schemeClr val="dk1"/>
              </a:solidFill>
              <a:latin typeface="Arial Narrow"/>
              <a:ea typeface="Arial Narrow"/>
              <a:cs typeface="Arial Narrow"/>
              <a:sym typeface="Arial Narrow"/>
            </a:endParaRPr>
          </a:p>
        </p:txBody>
      </p:sp>
      <p:sp>
        <p:nvSpPr>
          <p:cNvPr id="1268" name="Google Shape;1268;p26"/>
          <p:cNvSpPr txBox="1">
            <a:spLocks noGrp="1"/>
          </p:cNvSpPr>
          <p:nvPr>
            <p:ph type="ctrTitle"/>
          </p:nvPr>
        </p:nvSpPr>
        <p:spPr>
          <a:xfrm>
            <a:off x="85115" y="-79012"/>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 Infección respiratoria aguda IRA</a:t>
            </a:r>
            <a:endParaRPr/>
          </a:p>
        </p:txBody>
      </p:sp>
      <p:sp>
        <p:nvSpPr>
          <p:cNvPr id="1269" name="Google Shape;1269;p26"/>
          <p:cNvSpPr/>
          <p:nvPr/>
        </p:nvSpPr>
        <p:spPr>
          <a:xfrm>
            <a:off x="298067" y="2452420"/>
            <a:ext cx="15744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Hospitalizados </a:t>
            </a:r>
            <a:endParaRPr/>
          </a:p>
        </p:txBody>
      </p:sp>
      <p:sp>
        <p:nvSpPr>
          <p:cNvPr id="1270" name="Google Shape;1270;p26"/>
          <p:cNvSpPr/>
          <p:nvPr/>
        </p:nvSpPr>
        <p:spPr>
          <a:xfrm>
            <a:off x="4206941" y="8152800"/>
            <a:ext cx="2799703" cy="6617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Proporción  de pacientes con IRA  hospitalizados en sala general por grupos de edad, a Periodo epidemiológico 2 acumulado, 2023</a:t>
            </a:r>
            <a:endParaRPr sz="1000">
              <a:solidFill>
                <a:schemeClr val="dk1"/>
              </a:solidFill>
              <a:latin typeface="Arial Narrow"/>
              <a:ea typeface="Arial Narrow"/>
              <a:cs typeface="Arial Narrow"/>
              <a:sym typeface="Arial Narrow"/>
            </a:endParaRPr>
          </a:p>
        </p:txBody>
      </p:sp>
      <p:pic>
        <p:nvPicPr>
          <p:cNvPr id="1271" name="Google Shape;1271;p26"/>
          <p:cNvPicPr preferRelativeResize="0"/>
          <p:nvPr/>
        </p:nvPicPr>
        <p:blipFill rotWithShape="1">
          <a:blip r:embed="rId6">
            <a:alphaModFix/>
          </a:blip>
          <a:srcRect/>
          <a:stretch/>
        </p:blipFill>
        <p:spPr>
          <a:xfrm>
            <a:off x="2381056" y="2841411"/>
            <a:ext cx="4675230" cy="2072481"/>
          </a:xfrm>
          <a:prstGeom prst="rect">
            <a:avLst/>
          </a:prstGeom>
          <a:noFill/>
          <a:ln>
            <a:noFill/>
          </a:ln>
        </p:spPr>
      </p:pic>
      <p:pic>
        <p:nvPicPr>
          <p:cNvPr id="1272" name="Google Shape;1272;p26"/>
          <p:cNvPicPr preferRelativeResize="0"/>
          <p:nvPr/>
        </p:nvPicPr>
        <p:blipFill rotWithShape="1">
          <a:blip r:embed="rId7">
            <a:alphaModFix/>
          </a:blip>
          <a:srcRect/>
          <a:stretch/>
        </p:blipFill>
        <p:spPr>
          <a:xfrm>
            <a:off x="2482373" y="370838"/>
            <a:ext cx="4524271" cy="1933369"/>
          </a:xfrm>
          <a:prstGeom prst="rect">
            <a:avLst/>
          </a:prstGeom>
          <a:noFill/>
          <a:ln>
            <a:noFill/>
          </a:ln>
        </p:spPr>
      </p:pic>
      <p:pic>
        <p:nvPicPr>
          <p:cNvPr id="1273" name="Google Shape;1273;p26"/>
          <p:cNvPicPr preferRelativeResize="0"/>
          <p:nvPr/>
        </p:nvPicPr>
        <p:blipFill rotWithShape="1">
          <a:blip r:embed="rId8">
            <a:alphaModFix/>
          </a:blip>
          <a:srcRect/>
          <a:stretch/>
        </p:blipFill>
        <p:spPr>
          <a:xfrm>
            <a:off x="183620" y="6113854"/>
            <a:ext cx="3776870" cy="2005910"/>
          </a:xfrm>
          <a:prstGeom prst="rect">
            <a:avLst/>
          </a:prstGeom>
          <a:noFill/>
          <a:ln>
            <a:noFill/>
          </a:ln>
        </p:spPr>
      </p:pic>
      <p:pic>
        <p:nvPicPr>
          <p:cNvPr id="1274" name="Google Shape;1274;p26"/>
          <p:cNvPicPr preferRelativeResize="0"/>
          <p:nvPr/>
        </p:nvPicPr>
        <p:blipFill rotWithShape="1">
          <a:blip r:embed="rId9">
            <a:alphaModFix/>
          </a:blip>
          <a:srcRect/>
          <a:stretch/>
        </p:blipFill>
        <p:spPr>
          <a:xfrm>
            <a:off x="4104506" y="6173800"/>
            <a:ext cx="2931804" cy="1979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1279" name="Google Shape;1279;p27"/>
          <p:cNvPicPr preferRelativeResize="0"/>
          <p:nvPr/>
        </p:nvPicPr>
        <p:blipFill rotWithShape="1">
          <a:blip r:embed="rId3">
            <a:alphaModFix/>
          </a:blip>
          <a:srcRect t="4235"/>
          <a:stretch/>
        </p:blipFill>
        <p:spPr>
          <a:xfrm>
            <a:off x="3790" y="10387"/>
            <a:ext cx="2214563" cy="2792664"/>
          </a:xfrm>
          <a:prstGeom prst="rect">
            <a:avLst/>
          </a:prstGeom>
          <a:noFill/>
          <a:ln>
            <a:noFill/>
          </a:ln>
        </p:spPr>
      </p:pic>
      <p:pic>
        <p:nvPicPr>
          <p:cNvPr id="1280" name="Google Shape;1280;p27"/>
          <p:cNvPicPr preferRelativeResize="0"/>
          <p:nvPr/>
        </p:nvPicPr>
        <p:blipFill rotWithShape="1">
          <a:blip r:embed="rId4">
            <a:alphaModFix/>
          </a:blip>
          <a:srcRect t="51431"/>
          <a:stretch/>
        </p:blipFill>
        <p:spPr>
          <a:xfrm>
            <a:off x="50" y="2805169"/>
            <a:ext cx="2232223" cy="2685972"/>
          </a:xfrm>
          <a:prstGeom prst="rect">
            <a:avLst/>
          </a:prstGeom>
          <a:noFill/>
          <a:ln>
            <a:noFill/>
          </a:ln>
        </p:spPr>
      </p:pic>
      <p:sp>
        <p:nvSpPr>
          <p:cNvPr id="1281" name="Google Shape;1281;p27"/>
          <p:cNvSpPr txBox="1"/>
          <p:nvPr/>
        </p:nvSpPr>
        <p:spPr>
          <a:xfrm>
            <a:off x="-65136" y="741756"/>
            <a:ext cx="230425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2 -2023</a:t>
            </a:r>
            <a:endParaRPr sz="1200" b="1">
              <a:solidFill>
                <a:schemeClr val="dk1"/>
              </a:solidFill>
              <a:latin typeface="Arial Narrow"/>
              <a:ea typeface="Arial Narrow"/>
              <a:cs typeface="Arial Narrow"/>
              <a:sym typeface="Arial Narrow"/>
            </a:endParaRPr>
          </a:p>
        </p:txBody>
      </p:sp>
      <p:sp>
        <p:nvSpPr>
          <p:cNvPr id="1282" name="Google Shape;1282;p27"/>
          <p:cNvSpPr/>
          <p:nvPr/>
        </p:nvSpPr>
        <p:spPr>
          <a:xfrm>
            <a:off x="2274078" y="2317855"/>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-UCI. Medellín, a Periodo epidemiológico 2 acumulado de 2023 </a:t>
            </a:r>
            <a:endParaRPr sz="1100">
              <a:solidFill>
                <a:schemeClr val="dk1"/>
              </a:solidFill>
              <a:latin typeface="Arial Narrow"/>
              <a:ea typeface="Arial Narrow"/>
              <a:cs typeface="Arial Narrow"/>
              <a:sym typeface="Arial Narrow"/>
            </a:endParaRPr>
          </a:p>
        </p:txBody>
      </p:sp>
      <p:grpSp>
        <p:nvGrpSpPr>
          <p:cNvPr id="1283" name="Google Shape;1283;p27"/>
          <p:cNvGrpSpPr/>
          <p:nvPr/>
        </p:nvGrpSpPr>
        <p:grpSpPr>
          <a:xfrm>
            <a:off x="191132" y="4211534"/>
            <a:ext cx="1892650" cy="488476"/>
            <a:chOff x="2397524" y="3379972"/>
            <a:chExt cx="4508500" cy="904875"/>
          </a:xfrm>
        </p:grpSpPr>
        <p:pic>
          <p:nvPicPr>
            <p:cNvPr id="1284" name="Google Shape;1284;p2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285" name="Google Shape;1285;p27"/>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480</a:t>
              </a:r>
              <a:endParaRPr sz="1400" b="1">
                <a:solidFill>
                  <a:schemeClr val="dk1"/>
                </a:solidFill>
                <a:latin typeface="Arial Narrow"/>
                <a:ea typeface="Arial Narrow"/>
                <a:cs typeface="Arial Narrow"/>
                <a:sym typeface="Arial Narrow"/>
              </a:endParaRPr>
            </a:p>
          </p:txBody>
        </p:sp>
      </p:grpSp>
      <p:sp>
        <p:nvSpPr>
          <p:cNvPr id="1286" name="Google Shape;1286;p27"/>
          <p:cNvSpPr txBox="1"/>
          <p:nvPr/>
        </p:nvSpPr>
        <p:spPr>
          <a:xfrm>
            <a:off x="0" y="4724560"/>
            <a:ext cx="218073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55,8%. (1.086 casos)</a:t>
            </a:r>
            <a:endParaRPr sz="1200" b="1">
              <a:solidFill>
                <a:schemeClr val="dk1"/>
              </a:solidFill>
              <a:latin typeface="Arial Narrow"/>
              <a:ea typeface="Arial Narrow"/>
              <a:cs typeface="Arial Narrow"/>
              <a:sym typeface="Arial Narrow"/>
            </a:endParaRPr>
          </a:p>
        </p:txBody>
      </p:sp>
      <p:sp>
        <p:nvSpPr>
          <p:cNvPr id="1287" name="Google Shape;1287;p27"/>
          <p:cNvSpPr/>
          <p:nvPr/>
        </p:nvSpPr>
        <p:spPr>
          <a:xfrm>
            <a:off x="2295483" y="4912876"/>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Hospitalizaciones en UCI por IRAG, Medellín, a Periodo epidemiológico 2 acumulado  Años 2022-2023</a:t>
            </a:r>
            <a:endParaRPr sz="1100">
              <a:solidFill>
                <a:schemeClr val="dk1"/>
              </a:solidFill>
              <a:latin typeface="Arial Narrow"/>
              <a:ea typeface="Arial Narrow"/>
              <a:cs typeface="Arial Narrow"/>
              <a:sym typeface="Arial Narrow"/>
            </a:endParaRPr>
          </a:p>
        </p:txBody>
      </p:sp>
      <p:grpSp>
        <p:nvGrpSpPr>
          <p:cNvPr id="1288" name="Google Shape;1288;p27"/>
          <p:cNvGrpSpPr/>
          <p:nvPr/>
        </p:nvGrpSpPr>
        <p:grpSpPr>
          <a:xfrm>
            <a:off x="2448322" y="74775"/>
            <a:ext cx="3446504" cy="276999"/>
            <a:chOff x="2448322" y="74775"/>
            <a:chExt cx="3446504" cy="276999"/>
          </a:xfrm>
        </p:grpSpPr>
        <p:sp>
          <p:nvSpPr>
            <p:cNvPr id="1289" name="Google Shape;1289;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0" name="Google Shape;1290;p27"/>
            <p:cNvCxnSpPr>
              <a:stCxn id="128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91" name="Google Shape;1291;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92" name="Google Shape;1292;p27"/>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93" name="Google Shape;1293;p27"/>
          <p:cNvGrpSpPr/>
          <p:nvPr/>
        </p:nvGrpSpPr>
        <p:grpSpPr>
          <a:xfrm>
            <a:off x="277404" y="5621632"/>
            <a:ext cx="3446504" cy="276999"/>
            <a:chOff x="2448322" y="74775"/>
            <a:chExt cx="3446504" cy="276999"/>
          </a:xfrm>
        </p:grpSpPr>
        <p:sp>
          <p:nvSpPr>
            <p:cNvPr id="1294" name="Google Shape;1294;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5" name="Google Shape;1295;p27"/>
            <p:cNvCxnSpPr>
              <a:stCxn id="129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96" name="Google Shape;1296;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97" name="Google Shape;1297;p27"/>
          <p:cNvGrpSpPr/>
          <p:nvPr/>
        </p:nvGrpSpPr>
        <p:grpSpPr>
          <a:xfrm>
            <a:off x="4752578" y="5635532"/>
            <a:ext cx="3446504" cy="276999"/>
            <a:chOff x="2448322" y="74775"/>
            <a:chExt cx="3446504" cy="276999"/>
          </a:xfrm>
        </p:grpSpPr>
        <p:sp>
          <p:nvSpPr>
            <p:cNvPr id="1298" name="Google Shape;1298;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9" name="Google Shape;1299;p27"/>
            <p:cNvCxnSpPr>
              <a:stCxn id="129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00" name="Google Shape;1300;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301" name="Google Shape;1301;p27"/>
          <p:cNvSpPr/>
          <p:nvPr/>
        </p:nvSpPr>
        <p:spPr>
          <a:xfrm>
            <a:off x="1936" y="8348750"/>
            <a:ext cx="4357592"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hospitalización en UCI. Medellín, a Periodo epidemiológico 2 acumulado de 2023. </a:t>
            </a:r>
            <a:endParaRPr sz="1000">
              <a:solidFill>
                <a:schemeClr val="dk1"/>
              </a:solidFill>
              <a:latin typeface="Arial Narrow"/>
              <a:ea typeface="Arial Narrow"/>
              <a:cs typeface="Arial Narrow"/>
              <a:sym typeface="Arial Narrow"/>
            </a:endParaRPr>
          </a:p>
        </p:txBody>
      </p:sp>
      <p:sp>
        <p:nvSpPr>
          <p:cNvPr id="1302" name="Google Shape;1302;p2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Pág..27 </a:t>
            </a:r>
            <a:endParaRPr sz="1050" b="1">
              <a:solidFill>
                <a:schemeClr val="dk1"/>
              </a:solidFill>
              <a:latin typeface="Arial Narrow"/>
              <a:ea typeface="Arial Narrow"/>
              <a:cs typeface="Arial Narrow"/>
              <a:sym typeface="Arial Narrow"/>
            </a:endParaRPr>
          </a:p>
        </p:txBody>
      </p:sp>
      <p:sp>
        <p:nvSpPr>
          <p:cNvPr id="1303" name="Google Shape;1303;p27"/>
          <p:cNvSpPr txBox="1">
            <a:spLocks noGrp="1"/>
          </p:cNvSpPr>
          <p:nvPr>
            <p:ph type="ctrTitle"/>
          </p:nvPr>
        </p:nvSpPr>
        <p:spPr>
          <a:xfrm>
            <a:off x="85115" y="-79012"/>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Infección respiratoria aguda IRA</a:t>
            </a:r>
            <a:endParaRPr/>
          </a:p>
        </p:txBody>
      </p:sp>
      <p:sp>
        <p:nvSpPr>
          <p:cNvPr id="1304" name="Google Shape;1304;p27"/>
          <p:cNvSpPr/>
          <p:nvPr/>
        </p:nvSpPr>
        <p:spPr>
          <a:xfrm>
            <a:off x="-1695" y="2452420"/>
            <a:ext cx="21739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Hospitalizados en UCI</a:t>
            </a:r>
            <a:endParaRPr/>
          </a:p>
        </p:txBody>
      </p:sp>
      <p:sp>
        <p:nvSpPr>
          <p:cNvPr id="1305" name="Google Shape;1305;p27"/>
          <p:cNvSpPr/>
          <p:nvPr/>
        </p:nvSpPr>
        <p:spPr>
          <a:xfrm>
            <a:off x="4256423" y="8310277"/>
            <a:ext cx="2824952" cy="61555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IRAG  Hospitalizados en UCI por grupos de edad, a Periodo epidemiológico 3 acumulado de 2023</a:t>
            </a:r>
            <a:endParaRPr sz="900">
              <a:solidFill>
                <a:schemeClr val="dk1"/>
              </a:solidFill>
              <a:latin typeface="Arial Narrow"/>
              <a:ea typeface="Arial Narrow"/>
              <a:cs typeface="Arial Narrow"/>
              <a:sym typeface="Arial Narrow"/>
            </a:endParaRPr>
          </a:p>
        </p:txBody>
      </p:sp>
      <p:pic>
        <p:nvPicPr>
          <p:cNvPr id="1306" name="Google Shape;1306;p27"/>
          <p:cNvPicPr preferRelativeResize="0"/>
          <p:nvPr/>
        </p:nvPicPr>
        <p:blipFill rotWithShape="1">
          <a:blip r:embed="rId6">
            <a:alphaModFix/>
          </a:blip>
          <a:srcRect/>
          <a:stretch/>
        </p:blipFill>
        <p:spPr>
          <a:xfrm>
            <a:off x="4205112" y="6156175"/>
            <a:ext cx="2876263" cy="2154101"/>
          </a:xfrm>
          <a:prstGeom prst="rect">
            <a:avLst/>
          </a:prstGeom>
          <a:noFill/>
          <a:ln>
            <a:noFill/>
          </a:ln>
        </p:spPr>
      </p:pic>
      <p:pic>
        <p:nvPicPr>
          <p:cNvPr id="1307" name="Google Shape;1307;p27"/>
          <p:cNvPicPr preferRelativeResize="0"/>
          <p:nvPr/>
        </p:nvPicPr>
        <p:blipFill rotWithShape="1">
          <a:blip r:embed="rId7">
            <a:alphaModFix/>
          </a:blip>
          <a:srcRect/>
          <a:stretch/>
        </p:blipFill>
        <p:spPr>
          <a:xfrm>
            <a:off x="2331702" y="409068"/>
            <a:ext cx="4645986" cy="1908787"/>
          </a:xfrm>
          <a:prstGeom prst="rect">
            <a:avLst/>
          </a:prstGeom>
          <a:noFill/>
          <a:ln>
            <a:noFill/>
          </a:ln>
        </p:spPr>
      </p:pic>
      <p:pic>
        <p:nvPicPr>
          <p:cNvPr id="1308" name="Google Shape;1308;p27"/>
          <p:cNvPicPr preferRelativeResize="0"/>
          <p:nvPr/>
        </p:nvPicPr>
        <p:blipFill rotWithShape="1">
          <a:blip r:embed="rId8">
            <a:alphaModFix/>
          </a:blip>
          <a:srcRect/>
          <a:stretch/>
        </p:blipFill>
        <p:spPr>
          <a:xfrm>
            <a:off x="2370898" y="2856464"/>
            <a:ext cx="4710477" cy="2003568"/>
          </a:xfrm>
          <a:prstGeom prst="rect">
            <a:avLst/>
          </a:prstGeom>
          <a:noFill/>
          <a:ln>
            <a:noFill/>
          </a:ln>
        </p:spPr>
      </p:pic>
      <p:pic>
        <p:nvPicPr>
          <p:cNvPr id="1309" name="Google Shape;1309;p27"/>
          <p:cNvPicPr preferRelativeResize="0"/>
          <p:nvPr/>
        </p:nvPicPr>
        <p:blipFill rotWithShape="1">
          <a:blip r:embed="rId9">
            <a:alphaModFix/>
          </a:blip>
          <a:srcRect/>
          <a:stretch/>
        </p:blipFill>
        <p:spPr>
          <a:xfrm>
            <a:off x="20398" y="6158931"/>
            <a:ext cx="4084107" cy="218981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28"/>
          <p:cNvPicPr preferRelativeResize="0"/>
          <p:nvPr/>
        </p:nvPicPr>
        <p:blipFill rotWithShape="1">
          <a:blip r:embed="rId3">
            <a:alphaModFix/>
          </a:blip>
          <a:srcRect t="4235"/>
          <a:stretch/>
        </p:blipFill>
        <p:spPr>
          <a:xfrm>
            <a:off x="24338" y="-41475"/>
            <a:ext cx="2214563" cy="2792664"/>
          </a:xfrm>
          <a:prstGeom prst="rect">
            <a:avLst/>
          </a:prstGeom>
          <a:noFill/>
          <a:ln>
            <a:noFill/>
          </a:ln>
        </p:spPr>
      </p:pic>
      <p:pic>
        <p:nvPicPr>
          <p:cNvPr id="1315" name="Google Shape;1315;p28"/>
          <p:cNvPicPr preferRelativeResize="0"/>
          <p:nvPr/>
        </p:nvPicPr>
        <p:blipFill rotWithShape="1">
          <a:blip r:embed="rId4">
            <a:alphaModFix/>
          </a:blip>
          <a:srcRect t="51431"/>
          <a:stretch/>
        </p:blipFill>
        <p:spPr>
          <a:xfrm>
            <a:off x="0" y="2751189"/>
            <a:ext cx="2232223" cy="2739952"/>
          </a:xfrm>
          <a:prstGeom prst="rect">
            <a:avLst/>
          </a:prstGeom>
          <a:noFill/>
          <a:ln>
            <a:noFill/>
          </a:ln>
        </p:spPr>
      </p:pic>
      <p:sp>
        <p:nvSpPr>
          <p:cNvPr id="1316" name="Google Shape;1316;p28"/>
          <p:cNvSpPr txBox="1"/>
          <p:nvPr/>
        </p:nvSpPr>
        <p:spPr>
          <a:xfrm>
            <a:off x="-46293" y="741756"/>
            <a:ext cx="220658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2 -2023</a:t>
            </a:r>
            <a:endParaRPr sz="1200" b="1">
              <a:solidFill>
                <a:schemeClr val="dk1"/>
              </a:solidFill>
              <a:latin typeface="Arial Narrow"/>
              <a:ea typeface="Arial Narrow"/>
              <a:cs typeface="Arial Narrow"/>
              <a:sym typeface="Arial Narrow"/>
            </a:endParaRPr>
          </a:p>
        </p:txBody>
      </p:sp>
      <p:grpSp>
        <p:nvGrpSpPr>
          <p:cNvPr id="1317" name="Google Shape;1317;p28"/>
          <p:cNvGrpSpPr/>
          <p:nvPr/>
        </p:nvGrpSpPr>
        <p:grpSpPr>
          <a:xfrm>
            <a:off x="72058" y="4067944"/>
            <a:ext cx="2071864" cy="635617"/>
            <a:chOff x="2397524" y="3379972"/>
            <a:chExt cx="4508500" cy="904875"/>
          </a:xfrm>
        </p:grpSpPr>
        <p:pic>
          <p:nvPicPr>
            <p:cNvPr id="1318" name="Google Shape;1318;p28"/>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319" name="Google Shape;1319;p28"/>
            <p:cNvSpPr txBox="1"/>
            <p:nvPr/>
          </p:nvSpPr>
          <p:spPr>
            <a:xfrm>
              <a:off x="3317545" y="3519038"/>
              <a:ext cx="1593561" cy="4819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121</a:t>
              </a:r>
              <a:endParaRPr sz="1600" b="1">
                <a:solidFill>
                  <a:schemeClr val="dk1"/>
                </a:solidFill>
                <a:latin typeface="Arial Narrow"/>
                <a:ea typeface="Arial Narrow"/>
                <a:cs typeface="Arial Narrow"/>
                <a:sym typeface="Arial Narrow"/>
              </a:endParaRPr>
            </a:p>
          </p:txBody>
        </p:sp>
      </p:grpSp>
      <p:sp>
        <p:nvSpPr>
          <p:cNvPr id="1320" name="Google Shape;1320;p28"/>
          <p:cNvSpPr/>
          <p:nvPr/>
        </p:nvSpPr>
        <p:spPr>
          <a:xfrm>
            <a:off x="2263759" y="2751189"/>
            <a:ext cx="4946011" cy="723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muestras captadas por la unidad centinela HUSVF, para  estudio  de circulación viral, a Periodo epidemiológico 2 acumulado, 2023</a:t>
            </a:r>
            <a:endParaRPr sz="11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grpSp>
        <p:nvGrpSpPr>
          <p:cNvPr id="1321" name="Google Shape;1321;p28"/>
          <p:cNvGrpSpPr/>
          <p:nvPr/>
        </p:nvGrpSpPr>
        <p:grpSpPr>
          <a:xfrm>
            <a:off x="2448322" y="74775"/>
            <a:ext cx="3446504" cy="276999"/>
            <a:chOff x="2448322" y="74775"/>
            <a:chExt cx="3446504" cy="276999"/>
          </a:xfrm>
        </p:grpSpPr>
        <p:sp>
          <p:nvSpPr>
            <p:cNvPr id="1322" name="Google Shape;1322;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23" name="Google Shape;1323;p28"/>
            <p:cNvCxnSpPr>
              <a:stCxn id="132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24" name="Google Shape;1324;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325" name="Google Shape;1325;p28"/>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26" name="Google Shape;1326;p28"/>
          <p:cNvGrpSpPr/>
          <p:nvPr/>
        </p:nvGrpSpPr>
        <p:grpSpPr>
          <a:xfrm>
            <a:off x="277404" y="5621632"/>
            <a:ext cx="3446504" cy="276999"/>
            <a:chOff x="2448322" y="74775"/>
            <a:chExt cx="3446504" cy="276999"/>
          </a:xfrm>
        </p:grpSpPr>
        <p:sp>
          <p:nvSpPr>
            <p:cNvPr id="1327" name="Google Shape;1327;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28" name="Google Shape;1328;p28"/>
            <p:cNvCxnSpPr>
              <a:stCxn id="132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29" name="Google Shape;1329;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330" name="Google Shape;1330;p2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Pág..28 </a:t>
            </a:r>
            <a:endParaRPr sz="1050" b="1">
              <a:solidFill>
                <a:schemeClr val="dk1"/>
              </a:solidFill>
              <a:latin typeface="Arial Narrow"/>
              <a:ea typeface="Arial Narrow"/>
              <a:cs typeface="Arial Narrow"/>
              <a:sym typeface="Arial Narrow"/>
            </a:endParaRPr>
          </a:p>
        </p:txBody>
      </p:sp>
      <p:sp>
        <p:nvSpPr>
          <p:cNvPr id="1331" name="Google Shape;1331;p28"/>
          <p:cNvSpPr txBox="1">
            <a:spLocks noGrp="1"/>
          </p:cNvSpPr>
          <p:nvPr>
            <p:ph type="ctrTitle"/>
          </p:nvPr>
        </p:nvSpPr>
        <p:spPr>
          <a:xfrm>
            <a:off x="85115" y="-94400"/>
            <a:ext cx="2075175" cy="95410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ESI – IRAG Centinela</a:t>
            </a:r>
            <a:endParaRPr/>
          </a:p>
        </p:txBody>
      </p:sp>
      <p:sp>
        <p:nvSpPr>
          <p:cNvPr id="1332" name="Google Shape;1332;p28"/>
          <p:cNvSpPr txBox="1"/>
          <p:nvPr/>
        </p:nvSpPr>
        <p:spPr>
          <a:xfrm>
            <a:off x="113975" y="4716016"/>
            <a:ext cx="201607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19%</a:t>
            </a:r>
            <a:endParaRPr sz="1200" b="1">
              <a:solidFill>
                <a:schemeClr val="dk1"/>
              </a:solidFill>
              <a:latin typeface="Arial Narrow"/>
              <a:ea typeface="Arial Narrow"/>
              <a:cs typeface="Arial Narrow"/>
              <a:sym typeface="Arial Narrow"/>
            </a:endParaRPr>
          </a:p>
        </p:txBody>
      </p:sp>
      <p:pic>
        <p:nvPicPr>
          <p:cNvPr id="1333" name="Google Shape;1333;p28"/>
          <p:cNvPicPr preferRelativeResize="0"/>
          <p:nvPr/>
        </p:nvPicPr>
        <p:blipFill rotWithShape="1">
          <a:blip r:embed="rId6">
            <a:alphaModFix/>
          </a:blip>
          <a:srcRect/>
          <a:stretch/>
        </p:blipFill>
        <p:spPr>
          <a:xfrm>
            <a:off x="72058" y="6382190"/>
            <a:ext cx="1089717" cy="904875"/>
          </a:xfrm>
          <a:prstGeom prst="rect">
            <a:avLst/>
          </a:prstGeom>
          <a:noFill/>
          <a:ln>
            <a:noFill/>
          </a:ln>
        </p:spPr>
      </p:pic>
      <p:grpSp>
        <p:nvGrpSpPr>
          <p:cNvPr id="1334" name="Google Shape;1334;p28"/>
          <p:cNvGrpSpPr/>
          <p:nvPr/>
        </p:nvGrpSpPr>
        <p:grpSpPr>
          <a:xfrm>
            <a:off x="1051937" y="6726660"/>
            <a:ext cx="1252369" cy="877901"/>
            <a:chOff x="-36884" y="7072716"/>
            <a:chExt cx="1252369" cy="877901"/>
          </a:xfrm>
        </p:grpSpPr>
        <p:sp>
          <p:nvSpPr>
            <p:cNvPr id="1335" name="Google Shape;1335;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a:p>
          </p:txBody>
        </p:sp>
        <p:sp>
          <p:nvSpPr>
            <p:cNvPr id="1336" name="Google Shape;1336;p28"/>
            <p:cNvSpPr/>
            <p:nvPr/>
          </p:nvSpPr>
          <p:spPr>
            <a:xfrm>
              <a:off x="209546" y="7363321"/>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52%</a:t>
              </a:r>
              <a:endParaRPr sz="1600" b="1">
                <a:solidFill>
                  <a:schemeClr val="dk1"/>
                </a:solidFill>
                <a:latin typeface="Arial Narrow"/>
                <a:ea typeface="Arial Narrow"/>
                <a:cs typeface="Arial Narrow"/>
                <a:sym typeface="Arial Narrow"/>
              </a:endParaRPr>
            </a:p>
          </p:txBody>
        </p:sp>
        <p:sp>
          <p:nvSpPr>
            <p:cNvPr id="1337" name="Google Shape;1337;p28"/>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338" name="Google Shape;1338;p28"/>
          <p:cNvPicPr preferRelativeResize="0"/>
          <p:nvPr/>
        </p:nvPicPr>
        <p:blipFill rotWithShape="1">
          <a:blip r:embed="rId7">
            <a:alphaModFix/>
          </a:blip>
          <a:srcRect t="8462" r="83073" b="1"/>
          <a:stretch/>
        </p:blipFill>
        <p:spPr>
          <a:xfrm>
            <a:off x="1269027" y="6025808"/>
            <a:ext cx="804283" cy="778892"/>
          </a:xfrm>
          <a:prstGeom prst="rect">
            <a:avLst/>
          </a:prstGeom>
          <a:noFill/>
          <a:ln>
            <a:noFill/>
          </a:ln>
        </p:spPr>
      </p:pic>
      <p:grpSp>
        <p:nvGrpSpPr>
          <p:cNvPr id="1339" name="Google Shape;1339;p28"/>
          <p:cNvGrpSpPr/>
          <p:nvPr/>
        </p:nvGrpSpPr>
        <p:grpSpPr>
          <a:xfrm>
            <a:off x="-58310" y="7244599"/>
            <a:ext cx="1241624" cy="1071817"/>
            <a:chOff x="-14122" y="7072716"/>
            <a:chExt cx="1241624" cy="1071817"/>
          </a:xfrm>
        </p:grpSpPr>
        <p:sp>
          <p:nvSpPr>
            <p:cNvPr id="1340" name="Google Shape;1340;p28"/>
            <p:cNvSpPr txBox="1"/>
            <p:nvPr/>
          </p:nvSpPr>
          <p:spPr>
            <a:xfrm>
              <a:off x="-14122" y="7072716"/>
              <a:ext cx="122960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Confirmados por laboratorio</a:t>
              </a:r>
              <a:endParaRPr/>
            </a:p>
          </p:txBody>
        </p:sp>
        <p:sp>
          <p:nvSpPr>
            <p:cNvPr id="1341" name="Google Shape;1341;p28"/>
            <p:cNvSpPr/>
            <p:nvPr/>
          </p:nvSpPr>
          <p:spPr>
            <a:xfrm>
              <a:off x="242917" y="7543341"/>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30,5%</a:t>
              </a:r>
              <a:endParaRPr sz="1600" b="1">
                <a:solidFill>
                  <a:schemeClr val="dk1"/>
                </a:solidFill>
                <a:latin typeface="Arial Narrow"/>
                <a:ea typeface="Arial Narrow"/>
                <a:cs typeface="Arial Narrow"/>
                <a:sym typeface="Arial Narrow"/>
              </a:endParaRPr>
            </a:p>
          </p:txBody>
        </p:sp>
        <p:sp>
          <p:nvSpPr>
            <p:cNvPr id="1342" name="Google Shape;1342;p28"/>
            <p:cNvSpPr txBox="1"/>
            <p:nvPr/>
          </p:nvSpPr>
          <p:spPr>
            <a:xfrm>
              <a:off x="-2105" y="786753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445 Casos</a:t>
              </a:r>
              <a:endParaRPr sz="1200" b="1">
                <a:solidFill>
                  <a:schemeClr val="dk1"/>
                </a:solidFill>
                <a:latin typeface="Arial Narrow"/>
                <a:ea typeface="Arial Narrow"/>
                <a:cs typeface="Arial Narrow"/>
                <a:sym typeface="Arial Narrow"/>
              </a:endParaRPr>
            </a:p>
          </p:txBody>
        </p:sp>
      </p:grpSp>
      <p:pic>
        <p:nvPicPr>
          <p:cNvPr id="1343" name="Google Shape;1343;p28"/>
          <p:cNvPicPr preferRelativeResize="0"/>
          <p:nvPr/>
        </p:nvPicPr>
        <p:blipFill rotWithShape="1">
          <a:blip r:embed="rId7">
            <a:alphaModFix/>
          </a:blip>
          <a:srcRect l="28990" t="5393" r="53580" b="1381"/>
          <a:stretch/>
        </p:blipFill>
        <p:spPr>
          <a:xfrm>
            <a:off x="2124273" y="6025808"/>
            <a:ext cx="828105" cy="793252"/>
          </a:xfrm>
          <a:prstGeom prst="rect">
            <a:avLst/>
          </a:prstGeom>
          <a:noFill/>
          <a:ln>
            <a:noFill/>
          </a:ln>
        </p:spPr>
      </p:pic>
      <p:grpSp>
        <p:nvGrpSpPr>
          <p:cNvPr id="1344" name="Google Shape;1344;p28"/>
          <p:cNvGrpSpPr/>
          <p:nvPr/>
        </p:nvGrpSpPr>
        <p:grpSpPr>
          <a:xfrm>
            <a:off x="1938795" y="6726660"/>
            <a:ext cx="1229607" cy="877901"/>
            <a:chOff x="-14122" y="7072716"/>
            <a:chExt cx="1229607" cy="877901"/>
          </a:xfrm>
        </p:grpSpPr>
        <p:sp>
          <p:nvSpPr>
            <p:cNvPr id="1345" name="Google Shape;1345;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a:p>
          </p:txBody>
        </p:sp>
        <p:sp>
          <p:nvSpPr>
            <p:cNvPr id="1346" name="Google Shape;1346;p28"/>
            <p:cNvSpPr/>
            <p:nvPr/>
          </p:nvSpPr>
          <p:spPr>
            <a:xfrm>
              <a:off x="209546" y="7363321"/>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48%</a:t>
              </a:r>
              <a:endParaRPr sz="1600" b="1">
                <a:solidFill>
                  <a:schemeClr val="dk1"/>
                </a:solidFill>
                <a:latin typeface="Arial Narrow"/>
                <a:ea typeface="Arial Narrow"/>
                <a:cs typeface="Arial Narrow"/>
                <a:sym typeface="Arial Narrow"/>
              </a:endParaRPr>
            </a:p>
          </p:txBody>
        </p:sp>
        <p:sp>
          <p:nvSpPr>
            <p:cNvPr id="1347" name="Google Shape;1347;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348" name="Google Shape;1348;p28"/>
          <p:cNvPicPr preferRelativeResize="0"/>
          <p:nvPr/>
        </p:nvPicPr>
        <p:blipFill rotWithShape="1">
          <a:blip r:embed="rId8">
            <a:alphaModFix/>
          </a:blip>
          <a:srcRect l="13773" r="11756"/>
          <a:stretch/>
        </p:blipFill>
        <p:spPr>
          <a:xfrm>
            <a:off x="2094883" y="7695354"/>
            <a:ext cx="762489" cy="737854"/>
          </a:xfrm>
          <a:prstGeom prst="rect">
            <a:avLst/>
          </a:prstGeom>
          <a:noFill/>
          <a:ln>
            <a:noFill/>
          </a:ln>
        </p:spPr>
      </p:pic>
      <p:pic>
        <p:nvPicPr>
          <p:cNvPr id="1349" name="Google Shape;1349;p28" descr="https://www.comb.cat/Upload/Imatges/2979.JPG"/>
          <p:cNvPicPr preferRelativeResize="0"/>
          <p:nvPr/>
        </p:nvPicPr>
        <p:blipFill rotWithShape="1">
          <a:blip r:embed="rId9">
            <a:alphaModFix/>
          </a:blip>
          <a:srcRect l="20417" t="9029" r="28520" b="12182"/>
          <a:stretch/>
        </p:blipFill>
        <p:spPr>
          <a:xfrm>
            <a:off x="1216367" y="7604561"/>
            <a:ext cx="831338" cy="808094"/>
          </a:xfrm>
          <a:prstGeom prst="rect">
            <a:avLst/>
          </a:prstGeom>
          <a:noFill/>
          <a:ln>
            <a:noFill/>
          </a:ln>
        </p:spPr>
      </p:pic>
      <p:grpSp>
        <p:nvGrpSpPr>
          <p:cNvPr id="1350" name="Google Shape;1350;p28"/>
          <p:cNvGrpSpPr/>
          <p:nvPr/>
        </p:nvGrpSpPr>
        <p:grpSpPr>
          <a:xfrm>
            <a:off x="1034152" y="8322080"/>
            <a:ext cx="1229607" cy="877901"/>
            <a:chOff x="-14122" y="7072716"/>
            <a:chExt cx="1229607" cy="877901"/>
          </a:xfrm>
        </p:grpSpPr>
        <p:sp>
          <p:nvSpPr>
            <p:cNvPr id="1351" name="Google Shape;1351;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&lt; 5 años</a:t>
              </a:r>
              <a:endParaRPr/>
            </a:p>
          </p:txBody>
        </p:sp>
        <p:sp>
          <p:nvSpPr>
            <p:cNvPr id="1352" name="Google Shape;1352;p28"/>
            <p:cNvSpPr/>
            <p:nvPr/>
          </p:nvSpPr>
          <p:spPr>
            <a:xfrm>
              <a:off x="209546" y="7363321"/>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82%</a:t>
              </a:r>
              <a:endParaRPr sz="1600" b="1">
                <a:solidFill>
                  <a:schemeClr val="dk1"/>
                </a:solidFill>
                <a:latin typeface="Arial Narrow"/>
                <a:ea typeface="Arial Narrow"/>
                <a:cs typeface="Arial Narrow"/>
                <a:sym typeface="Arial Narrow"/>
              </a:endParaRPr>
            </a:p>
          </p:txBody>
        </p:sp>
        <p:sp>
          <p:nvSpPr>
            <p:cNvPr id="1353" name="Google Shape;1353;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354" name="Google Shape;1354;p28"/>
          <p:cNvGrpSpPr/>
          <p:nvPr/>
        </p:nvGrpSpPr>
        <p:grpSpPr>
          <a:xfrm>
            <a:off x="1925147" y="8312486"/>
            <a:ext cx="1229607" cy="877901"/>
            <a:chOff x="-14122" y="7072716"/>
            <a:chExt cx="1229607" cy="877901"/>
          </a:xfrm>
        </p:grpSpPr>
        <p:sp>
          <p:nvSpPr>
            <p:cNvPr id="1355" name="Google Shape;1355;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&gt; 65 años</a:t>
              </a:r>
              <a:endParaRPr/>
            </a:p>
          </p:txBody>
        </p:sp>
        <p:sp>
          <p:nvSpPr>
            <p:cNvPr id="1356" name="Google Shape;1356;p28"/>
            <p:cNvSpPr/>
            <p:nvPr/>
          </p:nvSpPr>
          <p:spPr>
            <a:xfrm>
              <a:off x="209546" y="7363321"/>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a:t>
              </a:r>
              <a:endParaRPr sz="1600" b="1">
                <a:solidFill>
                  <a:schemeClr val="dk1"/>
                </a:solidFill>
                <a:latin typeface="Arial Narrow"/>
                <a:ea typeface="Arial Narrow"/>
                <a:cs typeface="Arial Narrow"/>
                <a:sym typeface="Arial Narrow"/>
              </a:endParaRPr>
            </a:p>
          </p:txBody>
        </p:sp>
        <p:sp>
          <p:nvSpPr>
            <p:cNvPr id="1357" name="Google Shape;1357;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358" name="Google Shape;1358;p28"/>
          <p:cNvGrpSpPr/>
          <p:nvPr/>
        </p:nvGrpSpPr>
        <p:grpSpPr>
          <a:xfrm>
            <a:off x="3528442" y="5635532"/>
            <a:ext cx="3446504" cy="276999"/>
            <a:chOff x="2448322" y="74775"/>
            <a:chExt cx="3446504" cy="276999"/>
          </a:xfrm>
        </p:grpSpPr>
        <p:sp>
          <p:nvSpPr>
            <p:cNvPr id="1359" name="Google Shape;1359;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60" name="Google Shape;1360;p28"/>
            <p:cNvCxnSpPr>
              <a:stCxn id="135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61" name="Google Shape;1361;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362" name="Google Shape;1362;p28"/>
          <p:cNvSpPr/>
          <p:nvPr/>
        </p:nvSpPr>
        <p:spPr>
          <a:xfrm>
            <a:off x="2281544" y="3416181"/>
            <a:ext cx="4454511"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La unidad centinela Hospital Universitario San Vicente Fundación ha captado en promedio por semana 18 casos para el estudio de circulación viral y bacteriana. La meta para esta Unidad es de 5 muestras por semana, según lineamientos del evento 345 del INS, lo que denota que ha cumplido con la meta establecida.</a:t>
            </a:r>
            <a:endParaRPr/>
          </a:p>
          <a:p>
            <a:pPr marL="0" marR="0" lvl="0" indent="0" algn="just" rtl="0">
              <a:spcBef>
                <a:spcPts val="0"/>
              </a:spcBef>
              <a:spcAft>
                <a:spcPts val="0"/>
              </a:spcAft>
              <a:buNone/>
            </a:pP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Se han captado 121 muestras estudiadas en la Unidad, se tienen resultados a la fecha del 90% de las cuales se han confirmado por laboratorio  44 casos el 30,5%.</a:t>
            </a:r>
            <a:endParaRPr sz="1400">
              <a:solidFill>
                <a:schemeClr val="dk1"/>
              </a:solidFill>
              <a:latin typeface="Arial Narrow"/>
              <a:ea typeface="Arial Narrow"/>
              <a:cs typeface="Arial Narrow"/>
              <a:sym typeface="Arial Narrow"/>
            </a:endParaRPr>
          </a:p>
        </p:txBody>
      </p:sp>
      <p:pic>
        <p:nvPicPr>
          <p:cNvPr id="1363" name="Google Shape;1363;p28"/>
          <p:cNvPicPr preferRelativeResize="0"/>
          <p:nvPr/>
        </p:nvPicPr>
        <p:blipFill rotWithShape="1">
          <a:blip r:embed="rId10">
            <a:alphaModFix/>
          </a:blip>
          <a:srcRect/>
          <a:stretch/>
        </p:blipFill>
        <p:spPr>
          <a:xfrm>
            <a:off x="2325171" y="482773"/>
            <a:ext cx="4737848" cy="22654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29"/>
          <p:cNvSpPr/>
          <p:nvPr/>
        </p:nvSpPr>
        <p:spPr>
          <a:xfrm>
            <a:off x="0" y="23621"/>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69" name="Google Shape;1369;p29"/>
          <p:cNvGrpSpPr/>
          <p:nvPr/>
        </p:nvGrpSpPr>
        <p:grpSpPr>
          <a:xfrm>
            <a:off x="277404" y="137149"/>
            <a:ext cx="3446504" cy="276999"/>
            <a:chOff x="2448322" y="74775"/>
            <a:chExt cx="3446504" cy="276999"/>
          </a:xfrm>
        </p:grpSpPr>
        <p:sp>
          <p:nvSpPr>
            <p:cNvPr id="1370" name="Google Shape;1370;p2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71" name="Google Shape;1371;p29"/>
            <p:cNvCxnSpPr>
              <a:stCxn id="137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72" name="Google Shape;1372;p2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Circulación viral</a:t>
              </a:r>
              <a:endParaRPr/>
            </a:p>
          </p:txBody>
        </p:sp>
      </p:grpSp>
      <p:sp>
        <p:nvSpPr>
          <p:cNvPr id="1373" name="Google Shape;1373;p29"/>
          <p:cNvSpPr/>
          <p:nvPr/>
        </p:nvSpPr>
        <p:spPr>
          <a:xfrm>
            <a:off x="0" y="428396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74" name="Google Shape;1374;p29"/>
          <p:cNvGrpSpPr/>
          <p:nvPr/>
        </p:nvGrpSpPr>
        <p:grpSpPr>
          <a:xfrm>
            <a:off x="277404" y="4397496"/>
            <a:ext cx="3446504" cy="461665"/>
            <a:chOff x="2448322" y="74775"/>
            <a:chExt cx="3446504" cy="461665"/>
          </a:xfrm>
        </p:grpSpPr>
        <p:sp>
          <p:nvSpPr>
            <p:cNvPr id="1375" name="Google Shape;1375;p2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76" name="Google Shape;1376;p29"/>
            <p:cNvCxnSpPr>
              <a:stCxn id="137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77" name="Google Shape;1377;p29"/>
            <p:cNvSpPr txBox="1"/>
            <p:nvPr/>
          </p:nvSpPr>
          <p:spPr>
            <a:xfrm>
              <a:off x="3302538" y="74775"/>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Grupos de edad y circulación viral Unidad Centinela</a:t>
              </a:r>
              <a:endParaRPr sz="1200" b="1">
                <a:solidFill>
                  <a:schemeClr val="dk1"/>
                </a:solidFill>
                <a:latin typeface="Arial Narrow"/>
                <a:ea typeface="Arial Narrow"/>
                <a:cs typeface="Arial Narrow"/>
                <a:sym typeface="Arial Narrow"/>
              </a:endParaRPr>
            </a:p>
          </p:txBody>
        </p:sp>
      </p:grpSp>
      <p:sp>
        <p:nvSpPr>
          <p:cNvPr id="1378" name="Google Shape;1378;p2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29</a:t>
            </a:r>
            <a:endParaRPr sz="1050" b="1">
              <a:solidFill>
                <a:schemeClr val="dk1"/>
              </a:solidFill>
              <a:latin typeface="Arial Narrow"/>
              <a:ea typeface="Arial Narrow"/>
              <a:cs typeface="Arial Narrow"/>
              <a:sym typeface="Arial Narrow"/>
            </a:endParaRPr>
          </a:p>
        </p:txBody>
      </p:sp>
      <p:sp>
        <p:nvSpPr>
          <p:cNvPr id="1379" name="Google Shape;1379;p29"/>
          <p:cNvSpPr/>
          <p:nvPr/>
        </p:nvSpPr>
        <p:spPr>
          <a:xfrm>
            <a:off x="288082" y="3704129"/>
            <a:ext cx="6912816" cy="3616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2022.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  Comportamiento de la  Circulación viral por semana epidemiológica, Medellín a Periodo epidemiológico 2 acumulado de 2023</a:t>
            </a:r>
            <a:endParaRPr sz="1050">
              <a:solidFill>
                <a:schemeClr val="dk1"/>
              </a:solidFill>
              <a:latin typeface="Arial Narrow"/>
              <a:ea typeface="Arial Narrow"/>
              <a:cs typeface="Arial Narrow"/>
              <a:sym typeface="Arial Narrow"/>
            </a:endParaRPr>
          </a:p>
        </p:txBody>
      </p:sp>
      <p:sp>
        <p:nvSpPr>
          <p:cNvPr id="1380" name="Google Shape;1380;p29"/>
          <p:cNvSpPr/>
          <p:nvPr/>
        </p:nvSpPr>
        <p:spPr>
          <a:xfrm>
            <a:off x="288082" y="8540311"/>
            <a:ext cx="64554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Unidad Centinela IRAG y SIVIGILA 2022.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 Número de muestras positivas  por virus respiratorios Captados por la Unidad Centinela, según grupo de edad, a Periodo epidemiológico 3 acumulado de 2023</a:t>
            </a:r>
            <a:endParaRPr sz="1050">
              <a:solidFill>
                <a:schemeClr val="dk1"/>
              </a:solidFill>
              <a:latin typeface="Arial Narrow"/>
              <a:ea typeface="Arial Narrow"/>
              <a:cs typeface="Arial Narrow"/>
              <a:sym typeface="Arial Narrow"/>
            </a:endParaRPr>
          </a:p>
        </p:txBody>
      </p:sp>
      <p:sp>
        <p:nvSpPr>
          <p:cNvPr id="1381" name="Google Shape;1381;p29"/>
          <p:cNvSpPr txBox="1"/>
          <p:nvPr/>
        </p:nvSpPr>
        <p:spPr>
          <a:xfrm>
            <a:off x="5112618" y="111561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82" name="Google Shape;1382;p29"/>
          <p:cNvPicPr preferRelativeResize="0"/>
          <p:nvPr/>
        </p:nvPicPr>
        <p:blipFill rotWithShape="1">
          <a:blip r:embed="rId3">
            <a:alphaModFix/>
          </a:blip>
          <a:srcRect/>
          <a:stretch/>
        </p:blipFill>
        <p:spPr>
          <a:xfrm>
            <a:off x="117408" y="671808"/>
            <a:ext cx="6867418" cy="2993793"/>
          </a:xfrm>
          <a:prstGeom prst="rect">
            <a:avLst/>
          </a:prstGeom>
          <a:noFill/>
          <a:ln>
            <a:noFill/>
          </a:ln>
        </p:spPr>
      </p:pic>
      <p:pic>
        <p:nvPicPr>
          <p:cNvPr id="1383" name="Google Shape;1383;p29"/>
          <p:cNvPicPr preferRelativeResize="0"/>
          <p:nvPr/>
        </p:nvPicPr>
        <p:blipFill rotWithShape="1">
          <a:blip r:embed="rId4">
            <a:alphaModFix/>
          </a:blip>
          <a:srcRect/>
          <a:stretch/>
        </p:blipFill>
        <p:spPr>
          <a:xfrm>
            <a:off x="288082" y="5004048"/>
            <a:ext cx="6588755" cy="40116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a:t>
            </a:r>
            <a:endParaRPr sz="1050" b="1">
              <a:solidFill>
                <a:schemeClr val="dk1"/>
              </a:solidFill>
              <a:latin typeface="Arial Narrow"/>
              <a:ea typeface="Arial Narrow"/>
              <a:cs typeface="Arial Narrow"/>
              <a:sym typeface="Arial Narrow"/>
            </a:endParaRPr>
          </a:p>
        </p:txBody>
      </p:sp>
      <p:sp>
        <p:nvSpPr>
          <p:cNvPr id="121" name="Google Shape;121;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22" name="Google Shape;122;p3"/>
          <p:cNvGrpSpPr/>
          <p:nvPr/>
        </p:nvGrpSpPr>
        <p:grpSpPr>
          <a:xfrm>
            <a:off x="0" y="107504"/>
            <a:ext cx="4536554" cy="1534801"/>
            <a:chOff x="0" y="14519"/>
            <a:chExt cx="4536554" cy="1605153"/>
          </a:xfrm>
        </p:grpSpPr>
        <p:sp>
          <p:nvSpPr>
            <p:cNvPr id="123" name="Google Shape;123;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4" name="Google Shape;124;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5" name="Google Shape;125;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02 de 2023 - Reporte Semanas 01 a 08 (Hasta Febrero 25 de 2023)</a:t>
            </a:r>
            <a:endParaRPr sz="1200" dirty="0">
              <a:solidFill>
                <a:schemeClr val="dk1"/>
              </a:solidFill>
              <a:latin typeface="Times New Roman"/>
              <a:ea typeface="Times New Roman"/>
              <a:cs typeface="Times New Roman"/>
              <a:sym typeface="Times New Roman"/>
            </a:endParaRPr>
          </a:p>
        </p:txBody>
      </p:sp>
      <p:graphicFrame>
        <p:nvGraphicFramePr>
          <p:cNvPr id="126" name="Google Shape;126;p3"/>
          <p:cNvGraphicFramePr/>
          <p:nvPr/>
        </p:nvGraphicFramePr>
        <p:xfrm>
          <a:off x="288082" y="3347864"/>
          <a:ext cx="6645500" cy="3451975"/>
        </p:xfrm>
        <a:graphic>
          <a:graphicData uri="http://schemas.openxmlformats.org/drawingml/2006/table">
            <a:tbl>
              <a:tblPr>
                <a:noFill/>
                <a:tableStyleId>{CB69E647-5490-4F39-9093-E9D1BFB799CB}</a:tableStyleId>
              </a:tblPr>
              <a:tblGrid>
                <a:gridCol w="2966575">
                  <a:extLst>
                    <a:ext uri="{9D8B030D-6E8A-4147-A177-3AD203B41FA5}">
                      <a16:colId xmlns:a16="http://schemas.microsoft.com/office/drawing/2014/main" val="20000"/>
                    </a:ext>
                  </a:extLst>
                </a:gridCol>
                <a:gridCol w="2966575">
                  <a:extLst>
                    <a:ext uri="{9D8B030D-6E8A-4147-A177-3AD203B41FA5}">
                      <a16:colId xmlns:a16="http://schemas.microsoft.com/office/drawing/2014/main" val="20001"/>
                    </a:ext>
                  </a:extLst>
                </a:gridCol>
                <a:gridCol w="712350">
                  <a:extLst>
                    <a:ext uri="{9D8B030D-6E8A-4147-A177-3AD203B41FA5}">
                      <a16:colId xmlns:a16="http://schemas.microsoft.com/office/drawing/2014/main" val="20002"/>
                    </a:ext>
                  </a:extLst>
                </a:gridCol>
              </a:tblGrid>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IRA-Consulta ambulatoria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25</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 en UCI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ESI – IRAG Centinela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28</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164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Grave Inusitada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Intento de suicidio</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0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0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Dengue</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Mortalidad Materna - MM</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39</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Morbilidad materna extrema - MME</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Mortalidad perinatal y neonatal tardía MPNNT</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Defectos congénitos</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Gestacional SG</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43</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Congénita  SC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652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Gestantes con diagnóstico de VIH y Trasmisión Materno Infantil TMI de 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45</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Gestantes con diagnóstico de Hepatitis B y Trasmisión Materno Infantil TMI de la Hepatitis B.</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Violencia de género e intrafamiliar</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Cáncer de cuello uterino </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51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Búsqueda Activa Institucional BAI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53 </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127" name="Google Shape;127;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30"/>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389" name="Google Shape;1389;p30"/>
          <p:cNvPicPr preferRelativeResize="0"/>
          <p:nvPr/>
        </p:nvPicPr>
        <p:blipFill rotWithShape="1">
          <a:blip r:embed="rId4">
            <a:alphaModFix/>
          </a:blip>
          <a:srcRect t="51431"/>
          <a:stretch/>
        </p:blipFill>
        <p:spPr>
          <a:xfrm>
            <a:off x="4287" y="2805169"/>
            <a:ext cx="2232223" cy="2666962"/>
          </a:xfrm>
          <a:prstGeom prst="rect">
            <a:avLst/>
          </a:prstGeom>
          <a:noFill/>
          <a:ln>
            <a:noFill/>
          </a:ln>
        </p:spPr>
      </p:pic>
      <p:sp>
        <p:nvSpPr>
          <p:cNvPr id="1390" name="Google Shape;1390;p30"/>
          <p:cNvSpPr txBox="1"/>
          <p:nvPr/>
        </p:nvSpPr>
        <p:spPr>
          <a:xfrm>
            <a:off x="-1" y="741756"/>
            <a:ext cx="22183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2-2023</a:t>
            </a:r>
            <a:endParaRPr sz="1200" b="1">
              <a:solidFill>
                <a:schemeClr val="dk1"/>
              </a:solidFill>
              <a:latin typeface="Arial Narrow"/>
              <a:ea typeface="Arial Narrow"/>
              <a:cs typeface="Arial Narrow"/>
              <a:sym typeface="Arial Narrow"/>
            </a:endParaRPr>
          </a:p>
        </p:txBody>
      </p:sp>
      <p:sp>
        <p:nvSpPr>
          <p:cNvPr id="1391" name="Google Shape;1391;p30"/>
          <p:cNvSpPr/>
          <p:nvPr/>
        </p:nvSpPr>
        <p:spPr>
          <a:xfrm>
            <a:off x="2254889" y="2300959"/>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casos de IRAG inusitado, notificados al SIVIGILA,  Medellín  a Periodo epidemiológico 2 acumulado, 2022-2023. </a:t>
            </a:r>
            <a:endParaRPr sz="1100">
              <a:solidFill>
                <a:schemeClr val="dk1"/>
              </a:solidFill>
              <a:latin typeface="Arial Narrow"/>
              <a:ea typeface="Arial Narrow"/>
              <a:cs typeface="Arial Narrow"/>
              <a:sym typeface="Arial Narrow"/>
            </a:endParaRPr>
          </a:p>
        </p:txBody>
      </p:sp>
      <p:grpSp>
        <p:nvGrpSpPr>
          <p:cNvPr id="1392" name="Google Shape;1392;p30"/>
          <p:cNvGrpSpPr/>
          <p:nvPr/>
        </p:nvGrpSpPr>
        <p:grpSpPr>
          <a:xfrm>
            <a:off x="149112" y="4139952"/>
            <a:ext cx="1892650" cy="488476"/>
            <a:chOff x="2397524" y="3379972"/>
            <a:chExt cx="4508500" cy="904875"/>
          </a:xfrm>
        </p:grpSpPr>
        <p:pic>
          <p:nvPicPr>
            <p:cNvPr id="1393" name="Google Shape;1393;p3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394" name="Google Shape;1394;p30"/>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2.015</a:t>
              </a:r>
              <a:endParaRPr sz="1400" b="1">
                <a:solidFill>
                  <a:schemeClr val="dk1"/>
                </a:solidFill>
                <a:latin typeface="Arial Narrow"/>
                <a:ea typeface="Arial Narrow"/>
                <a:cs typeface="Arial Narrow"/>
                <a:sym typeface="Arial Narrow"/>
              </a:endParaRPr>
            </a:p>
          </p:txBody>
        </p:sp>
      </p:grpSp>
      <p:sp>
        <p:nvSpPr>
          <p:cNvPr id="1395" name="Google Shape;1395;p30"/>
          <p:cNvSpPr txBox="1"/>
          <p:nvPr/>
        </p:nvSpPr>
        <p:spPr>
          <a:xfrm>
            <a:off x="2229324" y="5035596"/>
            <a:ext cx="497157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Los 651 confirmados corresponden todos a casos que cumplen con el criterio 2 del protocolo, es decir IRAG por Covid-19.</a:t>
            </a:r>
            <a:endParaRPr/>
          </a:p>
        </p:txBody>
      </p:sp>
      <p:grpSp>
        <p:nvGrpSpPr>
          <p:cNvPr id="1396" name="Google Shape;1396;p30"/>
          <p:cNvGrpSpPr/>
          <p:nvPr/>
        </p:nvGrpSpPr>
        <p:grpSpPr>
          <a:xfrm>
            <a:off x="2448322" y="74775"/>
            <a:ext cx="3446504" cy="276999"/>
            <a:chOff x="2448322" y="74775"/>
            <a:chExt cx="3446504" cy="276999"/>
          </a:xfrm>
        </p:grpSpPr>
        <p:sp>
          <p:nvSpPr>
            <p:cNvPr id="1397" name="Google Shape;1397;p3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98" name="Google Shape;1398;p30"/>
            <p:cNvCxnSpPr>
              <a:stCxn id="139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99" name="Google Shape;1399;p3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400" name="Google Shape;1400;p30"/>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01" name="Google Shape;1401;p30"/>
          <p:cNvGrpSpPr/>
          <p:nvPr/>
        </p:nvGrpSpPr>
        <p:grpSpPr>
          <a:xfrm>
            <a:off x="277404" y="5621632"/>
            <a:ext cx="3446504" cy="276999"/>
            <a:chOff x="2448322" y="74775"/>
            <a:chExt cx="3446504" cy="276999"/>
          </a:xfrm>
        </p:grpSpPr>
        <p:sp>
          <p:nvSpPr>
            <p:cNvPr id="1402" name="Google Shape;1402;p3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03" name="Google Shape;1403;p30"/>
            <p:cNvCxnSpPr>
              <a:stCxn id="140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04" name="Google Shape;1404;p3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casos confirmados</a:t>
              </a:r>
              <a:endParaRPr/>
            </a:p>
          </p:txBody>
        </p:sp>
      </p:grpSp>
      <p:sp>
        <p:nvSpPr>
          <p:cNvPr id="1405" name="Google Shape;1405;p3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30</a:t>
            </a:r>
            <a:endParaRPr sz="1050" b="1">
              <a:solidFill>
                <a:schemeClr val="dk1"/>
              </a:solidFill>
              <a:latin typeface="Arial Narrow"/>
              <a:ea typeface="Arial Narrow"/>
              <a:cs typeface="Arial Narrow"/>
              <a:sym typeface="Arial Narrow"/>
            </a:endParaRPr>
          </a:p>
        </p:txBody>
      </p:sp>
      <p:sp>
        <p:nvSpPr>
          <p:cNvPr id="1406" name="Google Shape;1406;p30"/>
          <p:cNvSpPr txBox="1">
            <a:spLocks noGrp="1"/>
          </p:cNvSpPr>
          <p:nvPr>
            <p:ph type="ctrTitle"/>
          </p:nvPr>
        </p:nvSpPr>
        <p:spPr>
          <a:xfrm>
            <a:off x="85115" y="-32846"/>
            <a:ext cx="2075175" cy="83099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Infección Respiratoria Aguda Grave Inusitada - IRAG</a:t>
            </a:r>
            <a:endParaRPr/>
          </a:p>
        </p:txBody>
      </p:sp>
      <p:grpSp>
        <p:nvGrpSpPr>
          <p:cNvPr id="1407" name="Google Shape;1407;p30"/>
          <p:cNvGrpSpPr/>
          <p:nvPr/>
        </p:nvGrpSpPr>
        <p:grpSpPr>
          <a:xfrm>
            <a:off x="190340" y="6848803"/>
            <a:ext cx="1499599" cy="877901"/>
            <a:chOff x="-36884" y="7072716"/>
            <a:chExt cx="1252369" cy="877901"/>
          </a:xfrm>
        </p:grpSpPr>
        <p:sp>
          <p:nvSpPr>
            <p:cNvPr id="1408" name="Google Shape;1408;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a:p>
          </p:txBody>
        </p:sp>
        <p:sp>
          <p:nvSpPr>
            <p:cNvPr id="1409" name="Google Shape;1409;p30"/>
            <p:cNvSpPr/>
            <p:nvPr/>
          </p:nvSpPr>
          <p:spPr>
            <a:xfrm>
              <a:off x="60879" y="7363321"/>
              <a:ext cx="888735"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1098 casos</a:t>
              </a:r>
              <a:endParaRPr sz="1200" b="1">
                <a:solidFill>
                  <a:schemeClr val="dk1"/>
                </a:solidFill>
                <a:latin typeface="Arial Narrow"/>
                <a:ea typeface="Arial Narrow"/>
                <a:cs typeface="Arial Narrow"/>
                <a:sym typeface="Arial Narrow"/>
              </a:endParaRPr>
            </a:p>
          </p:txBody>
        </p:sp>
        <p:sp>
          <p:nvSpPr>
            <p:cNvPr id="1410" name="Google Shape;1410;p30"/>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411" name="Google Shape;1411;p30"/>
          <p:cNvPicPr preferRelativeResize="0"/>
          <p:nvPr/>
        </p:nvPicPr>
        <p:blipFill rotWithShape="1">
          <a:blip r:embed="rId6">
            <a:alphaModFix/>
          </a:blip>
          <a:srcRect r="83073"/>
          <a:stretch/>
        </p:blipFill>
        <p:spPr>
          <a:xfrm>
            <a:off x="654660" y="6062295"/>
            <a:ext cx="804283" cy="850900"/>
          </a:xfrm>
          <a:prstGeom prst="rect">
            <a:avLst/>
          </a:prstGeom>
          <a:noFill/>
          <a:ln>
            <a:noFill/>
          </a:ln>
        </p:spPr>
      </p:pic>
      <p:pic>
        <p:nvPicPr>
          <p:cNvPr id="1412" name="Google Shape;1412;p30"/>
          <p:cNvPicPr preferRelativeResize="0"/>
          <p:nvPr/>
        </p:nvPicPr>
        <p:blipFill rotWithShape="1">
          <a:blip r:embed="rId6">
            <a:alphaModFix/>
          </a:blip>
          <a:srcRect l="28990" t="-1382" r="53580" b="1382"/>
          <a:stretch/>
        </p:blipFill>
        <p:spPr>
          <a:xfrm>
            <a:off x="1725930" y="6076655"/>
            <a:ext cx="828105" cy="850900"/>
          </a:xfrm>
          <a:prstGeom prst="rect">
            <a:avLst/>
          </a:prstGeom>
          <a:noFill/>
          <a:ln>
            <a:noFill/>
          </a:ln>
        </p:spPr>
      </p:pic>
      <p:grpSp>
        <p:nvGrpSpPr>
          <p:cNvPr id="1413" name="Google Shape;1413;p30"/>
          <p:cNvGrpSpPr/>
          <p:nvPr/>
        </p:nvGrpSpPr>
        <p:grpSpPr>
          <a:xfrm>
            <a:off x="1540452" y="6848803"/>
            <a:ext cx="1229607" cy="877901"/>
            <a:chOff x="-14122" y="7072716"/>
            <a:chExt cx="1229607" cy="877901"/>
          </a:xfrm>
        </p:grpSpPr>
        <p:sp>
          <p:nvSpPr>
            <p:cNvPr id="1414" name="Google Shape;1414;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a:p>
          </p:txBody>
        </p:sp>
        <p:sp>
          <p:nvSpPr>
            <p:cNvPr id="1415" name="Google Shape;1415;p30"/>
            <p:cNvSpPr/>
            <p:nvPr/>
          </p:nvSpPr>
          <p:spPr>
            <a:xfrm>
              <a:off x="209545" y="7363321"/>
              <a:ext cx="92997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917</a:t>
              </a:r>
              <a:endParaRPr sz="1200" b="1">
                <a:solidFill>
                  <a:schemeClr val="dk1"/>
                </a:solidFill>
                <a:latin typeface="Arial Narrow"/>
                <a:ea typeface="Arial Narrow"/>
                <a:cs typeface="Arial Narrow"/>
                <a:sym typeface="Arial Narrow"/>
              </a:endParaRPr>
            </a:p>
          </p:txBody>
        </p:sp>
        <p:sp>
          <p:nvSpPr>
            <p:cNvPr id="1416" name="Google Shape;1416;p30"/>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417" name="Google Shape;1417;p30"/>
          <p:cNvGrpSpPr/>
          <p:nvPr/>
        </p:nvGrpSpPr>
        <p:grpSpPr>
          <a:xfrm>
            <a:off x="190340" y="7806669"/>
            <a:ext cx="2237424" cy="1105852"/>
            <a:chOff x="-788022" y="6983264"/>
            <a:chExt cx="2237424" cy="1105852"/>
          </a:xfrm>
        </p:grpSpPr>
        <p:sp>
          <p:nvSpPr>
            <p:cNvPr id="1418" name="Google Shape;1418;p30"/>
            <p:cNvSpPr txBox="1"/>
            <p:nvPr/>
          </p:nvSpPr>
          <p:spPr>
            <a:xfrm>
              <a:off x="-788022" y="6983264"/>
              <a:ext cx="223742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Antecedentes de viaje internacional</a:t>
              </a:r>
              <a:endParaRPr/>
            </a:p>
          </p:txBody>
        </p:sp>
        <p:sp>
          <p:nvSpPr>
            <p:cNvPr id="1419" name="Google Shape;1419;p30"/>
            <p:cNvSpPr/>
            <p:nvPr/>
          </p:nvSpPr>
          <p:spPr>
            <a:xfrm>
              <a:off x="-51253" y="7444929"/>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a:t>
              </a:r>
              <a:endParaRPr sz="1600" b="1">
                <a:solidFill>
                  <a:schemeClr val="dk1"/>
                </a:solidFill>
                <a:latin typeface="Arial Narrow"/>
                <a:ea typeface="Arial Narrow"/>
                <a:cs typeface="Arial Narrow"/>
                <a:sym typeface="Arial Narrow"/>
              </a:endParaRPr>
            </a:p>
          </p:txBody>
        </p:sp>
        <p:sp>
          <p:nvSpPr>
            <p:cNvPr id="1420" name="Google Shape;1420;p30"/>
            <p:cNvSpPr txBox="1"/>
            <p:nvPr/>
          </p:nvSpPr>
          <p:spPr>
            <a:xfrm>
              <a:off x="-358760" y="78121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421" name="Google Shape;1421;p30"/>
          <p:cNvGrpSpPr/>
          <p:nvPr/>
        </p:nvGrpSpPr>
        <p:grpSpPr>
          <a:xfrm>
            <a:off x="5019370" y="7920176"/>
            <a:ext cx="1857467" cy="877901"/>
            <a:chOff x="-14122" y="7072716"/>
            <a:chExt cx="1857467" cy="877901"/>
          </a:xfrm>
        </p:grpSpPr>
        <p:sp>
          <p:nvSpPr>
            <p:cNvPr id="1422" name="Google Shape;1422;p30"/>
            <p:cNvSpPr txBox="1"/>
            <p:nvPr/>
          </p:nvSpPr>
          <p:spPr>
            <a:xfrm>
              <a:off x="-14122" y="7072716"/>
              <a:ext cx="18574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Contacto con aves o cerdos</a:t>
              </a:r>
              <a:endParaRPr/>
            </a:p>
          </p:txBody>
        </p:sp>
        <p:sp>
          <p:nvSpPr>
            <p:cNvPr id="1423" name="Google Shape;1423;p30"/>
            <p:cNvSpPr/>
            <p:nvPr/>
          </p:nvSpPr>
          <p:spPr>
            <a:xfrm>
              <a:off x="476451" y="7363321"/>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17</a:t>
              </a:r>
              <a:endParaRPr sz="1600" b="1">
                <a:solidFill>
                  <a:schemeClr val="dk1"/>
                </a:solidFill>
                <a:latin typeface="Arial Narrow"/>
                <a:ea typeface="Arial Narrow"/>
                <a:cs typeface="Arial Narrow"/>
                <a:sym typeface="Arial Narrow"/>
              </a:endParaRPr>
            </a:p>
          </p:txBody>
        </p:sp>
        <p:sp>
          <p:nvSpPr>
            <p:cNvPr id="1424" name="Google Shape;1424;p30"/>
            <p:cNvSpPr txBox="1"/>
            <p:nvPr/>
          </p:nvSpPr>
          <p:spPr>
            <a:xfrm>
              <a:off x="231681"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grpSp>
      <p:pic>
        <p:nvPicPr>
          <p:cNvPr id="1425" name="Google Shape;1425;p30"/>
          <p:cNvPicPr preferRelativeResize="0"/>
          <p:nvPr/>
        </p:nvPicPr>
        <p:blipFill rotWithShape="1">
          <a:blip r:embed="rId7">
            <a:alphaModFix/>
          </a:blip>
          <a:srcRect r="50000"/>
          <a:stretch/>
        </p:blipFill>
        <p:spPr>
          <a:xfrm>
            <a:off x="5438539" y="6073446"/>
            <a:ext cx="998542" cy="874818"/>
          </a:xfrm>
          <a:prstGeom prst="rect">
            <a:avLst/>
          </a:prstGeom>
          <a:noFill/>
          <a:ln>
            <a:noFill/>
          </a:ln>
        </p:spPr>
      </p:pic>
      <p:pic>
        <p:nvPicPr>
          <p:cNvPr id="1426" name="Google Shape;1426;p30"/>
          <p:cNvPicPr preferRelativeResize="0"/>
          <p:nvPr/>
        </p:nvPicPr>
        <p:blipFill rotWithShape="1">
          <a:blip r:embed="rId7">
            <a:alphaModFix/>
          </a:blip>
          <a:srcRect l="50528"/>
          <a:stretch/>
        </p:blipFill>
        <p:spPr>
          <a:xfrm>
            <a:off x="2041762" y="7933690"/>
            <a:ext cx="949056" cy="840331"/>
          </a:xfrm>
          <a:prstGeom prst="rect">
            <a:avLst/>
          </a:prstGeom>
          <a:noFill/>
          <a:ln>
            <a:noFill/>
          </a:ln>
        </p:spPr>
      </p:pic>
      <p:pic>
        <p:nvPicPr>
          <p:cNvPr id="1427" name="Google Shape;1427;p30"/>
          <p:cNvPicPr preferRelativeResize="0"/>
          <p:nvPr/>
        </p:nvPicPr>
        <p:blipFill rotWithShape="1">
          <a:blip r:embed="rId8">
            <a:alphaModFix/>
          </a:blip>
          <a:srcRect l="10893" r="64411"/>
          <a:stretch/>
        </p:blipFill>
        <p:spPr>
          <a:xfrm>
            <a:off x="3045857" y="6162832"/>
            <a:ext cx="904106" cy="743198"/>
          </a:xfrm>
          <a:prstGeom prst="rect">
            <a:avLst/>
          </a:prstGeom>
          <a:noFill/>
          <a:ln>
            <a:noFill/>
          </a:ln>
        </p:spPr>
      </p:pic>
      <p:grpSp>
        <p:nvGrpSpPr>
          <p:cNvPr id="1428" name="Google Shape;1428;p30"/>
          <p:cNvGrpSpPr/>
          <p:nvPr/>
        </p:nvGrpSpPr>
        <p:grpSpPr>
          <a:xfrm>
            <a:off x="2874133" y="6840926"/>
            <a:ext cx="1229607" cy="747277"/>
            <a:chOff x="-14122" y="7072716"/>
            <a:chExt cx="1229607" cy="747277"/>
          </a:xfrm>
        </p:grpSpPr>
        <p:sp>
          <p:nvSpPr>
            <p:cNvPr id="1429" name="Google Shape;1429;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Hospitalizados</a:t>
              </a:r>
              <a:endParaRPr/>
            </a:p>
          </p:txBody>
        </p:sp>
        <p:sp>
          <p:nvSpPr>
            <p:cNvPr id="1430" name="Google Shape;1430;p30"/>
            <p:cNvSpPr/>
            <p:nvPr/>
          </p:nvSpPr>
          <p:spPr>
            <a:xfrm>
              <a:off x="157602" y="7363320"/>
              <a:ext cx="792012" cy="456673"/>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2.015 casos</a:t>
              </a:r>
              <a:endParaRPr sz="1200" b="1">
                <a:solidFill>
                  <a:schemeClr val="dk1"/>
                </a:solidFill>
                <a:latin typeface="Arial Narrow"/>
                <a:ea typeface="Arial Narrow"/>
                <a:cs typeface="Arial Narrow"/>
                <a:sym typeface="Arial Narrow"/>
              </a:endParaRPr>
            </a:p>
          </p:txBody>
        </p:sp>
      </p:grpSp>
      <p:pic>
        <p:nvPicPr>
          <p:cNvPr id="1431" name="Google Shape;1431;p30"/>
          <p:cNvPicPr preferRelativeResize="0"/>
          <p:nvPr/>
        </p:nvPicPr>
        <p:blipFill rotWithShape="1">
          <a:blip r:embed="rId9">
            <a:alphaModFix/>
          </a:blip>
          <a:srcRect l="55406" r="19476"/>
          <a:stretch/>
        </p:blipFill>
        <p:spPr>
          <a:xfrm>
            <a:off x="4108267" y="6219530"/>
            <a:ext cx="844527" cy="708025"/>
          </a:xfrm>
          <a:prstGeom prst="rect">
            <a:avLst/>
          </a:prstGeom>
          <a:noFill/>
          <a:ln>
            <a:noFill/>
          </a:ln>
        </p:spPr>
      </p:pic>
      <p:grpSp>
        <p:nvGrpSpPr>
          <p:cNvPr id="1432" name="Google Shape;1432;p30"/>
          <p:cNvGrpSpPr/>
          <p:nvPr/>
        </p:nvGrpSpPr>
        <p:grpSpPr>
          <a:xfrm>
            <a:off x="3965962" y="6848803"/>
            <a:ext cx="1229607" cy="650645"/>
            <a:chOff x="-14122" y="7072716"/>
            <a:chExt cx="1229607" cy="650645"/>
          </a:xfrm>
        </p:grpSpPr>
        <p:sp>
          <p:nvSpPr>
            <p:cNvPr id="1433" name="Google Shape;1433;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Defunciones</a:t>
              </a:r>
              <a:endParaRPr/>
            </a:p>
          </p:txBody>
        </p:sp>
        <p:sp>
          <p:nvSpPr>
            <p:cNvPr id="1434" name="Google Shape;1434;p30"/>
            <p:cNvSpPr/>
            <p:nvPr/>
          </p:nvSpPr>
          <p:spPr>
            <a:xfrm>
              <a:off x="209545" y="7363321"/>
              <a:ext cx="861489"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36 casos</a:t>
              </a:r>
              <a:endParaRPr sz="1200" b="1">
                <a:solidFill>
                  <a:schemeClr val="dk1"/>
                </a:solidFill>
                <a:latin typeface="Arial Narrow"/>
                <a:ea typeface="Arial Narrow"/>
                <a:cs typeface="Arial Narrow"/>
                <a:sym typeface="Arial Narrow"/>
              </a:endParaRPr>
            </a:p>
          </p:txBody>
        </p:sp>
      </p:grpSp>
      <p:grpSp>
        <p:nvGrpSpPr>
          <p:cNvPr id="1435" name="Google Shape;1435;p30"/>
          <p:cNvGrpSpPr/>
          <p:nvPr/>
        </p:nvGrpSpPr>
        <p:grpSpPr>
          <a:xfrm>
            <a:off x="4974074" y="6852567"/>
            <a:ext cx="1794728" cy="631184"/>
            <a:chOff x="-14122" y="7072716"/>
            <a:chExt cx="1794728" cy="631184"/>
          </a:xfrm>
        </p:grpSpPr>
        <p:sp>
          <p:nvSpPr>
            <p:cNvPr id="1436" name="Google Shape;1436;p30"/>
            <p:cNvSpPr txBox="1"/>
            <p:nvPr/>
          </p:nvSpPr>
          <p:spPr>
            <a:xfrm>
              <a:off x="-14122" y="7072716"/>
              <a:ext cx="179472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Trabajadores de la salud</a:t>
              </a:r>
              <a:endParaRPr/>
            </a:p>
          </p:txBody>
        </p:sp>
        <p:sp>
          <p:nvSpPr>
            <p:cNvPr id="1437" name="Google Shape;1437;p30"/>
            <p:cNvSpPr/>
            <p:nvPr/>
          </p:nvSpPr>
          <p:spPr>
            <a:xfrm>
              <a:off x="537468" y="7343860"/>
              <a:ext cx="86580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30 casos</a:t>
              </a:r>
              <a:endParaRPr/>
            </a:p>
          </p:txBody>
        </p:sp>
      </p:grpSp>
      <p:pic>
        <p:nvPicPr>
          <p:cNvPr id="1438" name="Google Shape;1438;p30"/>
          <p:cNvPicPr preferRelativeResize="0"/>
          <p:nvPr/>
        </p:nvPicPr>
        <p:blipFill rotWithShape="1">
          <a:blip r:embed="rId10">
            <a:alphaModFix/>
          </a:blip>
          <a:srcRect/>
          <a:stretch/>
        </p:blipFill>
        <p:spPr>
          <a:xfrm>
            <a:off x="4146244" y="7906739"/>
            <a:ext cx="904875" cy="788987"/>
          </a:xfrm>
          <a:prstGeom prst="rect">
            <a:avLst/>
          </a:prstGeom>
          <a:noFill/>
          <a:ln>
            <a:noFill/>
          </a:ln>
        </p:spPr>
      </p:pic>
      <p:sp>
        <p:nvSpPr>
          <p:cNvPr id="1439" name="Google Shape;1439;p30"/>
          <p:cNvSpPr txBox="1"/>
          <p:nvPr/>
        </p:nvSpPr>
        <p:spPr>
          <a:xfrm>
            <a:off x="-1" y="4635320"/>
            <a:ext cx="215341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b="1">
                <a:solidFill>
                  <a:schemeClr val="dk1"/>
                </a:solidFill>
                <a:latin typeface="Arial Narrow"/>
                <a:ea typeface="Arial Narrow"/>
                <a:cs typeface="Arial Narrow"/>
                <a:sym typeface="Arial Narrow"/>
              </a:rPr>
              <a:t>El lineamiento para la vigilancia de este evento cambió a partir del 1º de mayo de 2022, incluyendo en su reporte los pacientes hospitalizados y fallecidos con sospecha o confirmación de Covid-19.</a:t>
            </a:r>
            <a:endParaRPr sz="9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40" name="Google Shape;1440;p30"/>
          <p:cNvSpPr/>
          <p:nvPr/>
        </p:nvSpPr>
        <p:spPr>
          <a:xfrm>
            <a:off x="2218352" y="4895586"/>
            <a:ext cx="3600450"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pic>
        <p:nvPicPr>
          <p:cNvPr id="1441" name="Google Shape;1441;p30"/>
          <p:cNvPicPr preferRelativeResize="0"/>
          <p:nvPr/>
        </p:nvPicPr>
        <p:blipFill rotWithShape="1">
          <a:blip r:embed="rId11">
            <a:alphaModFix/>
          </a:blip>
          <a:srcRect/>
          <a:stretch/>
        </p:blipFill>
        <p:spPr>
          <a:xfrm>
            <a:off x="2347188" y="404758"/>
            <a:ext cx="4529649" cy="1896201"/>
          </a:xfrm>
          <a:prstGeom prst="rect">
            <a:avLst/>
          </a:prstGeom>
          <a:noFill/>
          <a:ln>
            <a:noFill/>
          </a:ln>
        </p:spPr>
      </p:pic>
      <p:pic>
        <p:nvPicPr>
          <p:cNvPr id="1442" name="Google Shape;1442;p30"/>
          <p:cNvPicPr preferRelativeResize="0"/>
          <p:nvPr/>
        </p:nvPicPr>
        <p:blipFill rotWithShape="1">
          <a:blip r:embed="rId12">
            <a:alphaModFix/>
          </a:blip>
          <a:srcRect/>
          <a:stretch/>
        </p:blipFill>
        <p:spPr>
          <a:xfrm>
            <a:off x="2399842" y="2884268"/>
            <a:ext cx="4656992" cy="19273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pic>
        <p:nvPicPr>
          <p:cNvPr id="1447" name="Google Shape;1447;p31"/>
          <p:cNvPicPr preferRelativeResize="0"/>
          <p:nvPr/>
        </p:nvPicPr>
        <p:blipFill rotWithShape="1">
          <a:blip r:embed="rId3">
            <a:alphaModFix/>
          </a:blip>
          <a:srcRect r="1301"/>
          <a:stretch/>
        </p:blipFill>
        <p:spPr>
          <a:xfrm>
            <a:off x="-9669" y="10266"/>
            <a:ext cx="2148327" cy="3913662"/>
          </a:xfrm>
          <a:prstGeom prst="rect">
            <a:avLst/>
          </a:prstGeom>
          <a:noFill/>
          <a:ln>
            <a:noFill/>
          </a:ln>
        </p:spPr>
      </p:pic>
      <p:pic>
        <p:nvPicPr>
          <p:cNvPr id="1448" name="Google Shape;1448;p31"/>
          <p:cNvPicPr preferRelativeResize="0"/>
          <p:nvPr/>
        </p:nvPicPr>
        <p:blipFill rotWithShape="1">
          <a:blip r:embed="rId4">
            <a:alphaModFix/>
          </a:blip>
          <a:srcRect t="51431"/>
          <a:stretch/>
        </p:blipFill>
        <p:spPr>
          <a:xfrm>
            <a:off x="0" y="3938064"/>
            <a:ext cx="2180731" cy="3086602"/>
          </a:xfrm>
          <a:prstGeom prst="rect">
            <a:avLst/>
          </a:prstGeom>
          <a:noFill/>
          <a:ln>
            <a:noFill/>
          </a:ln>
        </p:spPr>
      </p:pic>
      <p:sp>
        <p:nvSpPr>
          <p:cNvPr id="1449" name="Google Shape;1449;p31"/>
          <p:cNvSpPr txBox="1"/>
          <p:nvPr/>
        </p:nvSpPr>
        <p:spPr>
          <a:xfrm>
            <a:off x="-90045" y="1026284"/>
            <a:ext cx="23090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02 - 2023</a:t>
            </a:r>
            <a:endParaRPr/>
          </a:p>
        </p:txBody>
      </p:sp>
      <p:sp>
        <p:nvSpPr>
          <p:cNvPr id="1450" name="Google Shape;1450;p31"/>
          <p:cNvSpPr/>
          <p:nvPr/>
        </p:nvSpPr>
        <p:spPr>
          <a:xfrm>
            <a:off x="2179172" y="352095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intento de suicidio. Medellín, a Periodo epidemiológico 02  acumulado de 2023. </a:t>
            </a:r>
            <a:endParaRPr/>
          </a:p>
        </p:txBody>
      </p:sp>
      <p:grpSp>
        <p:nvGrpSpPr>
          <p:cNvPr id="1451" name="Google Shape;1451;p31"/>
          <p:cNvGrpSpPr/>
          <p:nvPr/>
        </p:nvGrpSpPr>
        <p:grpSpPr>
          <a:xfrm>
            <a:off x="179214" y="5325845"/>
            <a:ext cx="1892650" cy="488476"/>
            <a:chOff x="2397524" y="3379972"/>
            <a:chExt cx="4508500" cy="904875"/>
          </a:xfrm>
        </p:grpSpPr>
        <p:pic>
          <p:nvPicPr>
            <p:cNvPr id="1452" name="Google Shape;1452;p3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453" name="Google Shape;1453;p31"/>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361</a:t>
              </a:r>
              <a:endParaRPr/>
            </a:p>
          </p:txBody>
        </p:sp>
      </p:grpSp>
      <p:sp>
        <p:nvSpPr>
          <p:cNvPr id="1454" name="Google Shape;1454;p31"/>
          <p:cNvSpPr txBox="1"/>
          <p:nvPr/>
        </p:nvSpPr>
        <p:spPr>
          <a:xfrm>
            <a:off x="16447" y="5980058"/>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16,4%</a:t>
            </a:r>
            <a:endParaRPr/>
          </a:p>
        </p:txBody>
      </p:sp>
      <p:sp>
        <p:nvSpPr>
          <p:cNvPr id="1455" name="Google Shape;1455;p31"/>
          <p:cNvSpPr/>
          <p:nvPr/>
        </p:nvSpPr>
        <p:spPr>
          <a:xfrm>
            <a:off x="2163040" y="6504491"/>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intento de suicidio. Medellín, a Periodo epidemiológico 02   acumulado de 2020-2023. </a:t>
            </a:r>
            <a:endParaRPr/>
          </a:p>
        </p:txBody>
      </p:sp>
      <p:grpSp>
        <p:nvGrpSpPr>
          <p:cNvPr id="1456" name="Google Shape;1456;p31"/>
          <p:cNvGrpSpPr/>
          <p:nvPr/>
        </p:nvGrpSpPr>
        <p:grpSpPr>
          <a:xfrm>
            <a:off x="2448322" y="74775"/>
            <a:ext cx="3446504" cy="276999"/>
            <a:chOff x="2448322" y="74775"/>
            <a:chExt cx="3446504" cy="276999"/>
          </a:xfrm>
        </p:grpSpPr>
        <p:sp>
          <p:nvSpPr>
            <p:cNvPr id="1457" name="Google Shape;1457;p3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58" name="Google Shape;1458;p31"/>
            <p:cNvCxnSpPr>
              <a:stCxn id="145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59" name="Google Shape;1459;p3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460" name="Google Shape;1460;p3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31</a:t>
            </a:r>
            <a:endParaRPr sz="1050" b="1">
              <a:solidFill>
                <a:schemeClr val="dk1"/>
              </a:solidFill>
              <a:latin typeface="Arial Narrow"/>
              <a:ea typeface="Arial Narrow"/>
              <a:cs typeface="Arial Narrow"/>
              <a:sym typeface="Arial Narrow"/>
            </a:endParaRPr>
          </a:p>
        </p:txBody>
      </p:sp>
      <p:sp>
        <p:nvSpPr>
          <p:cNvPr id="1461" name="Google Shape;1461;p31"/>
          <p:cNvSpPr txBox="1">
            <a:spLocks noGrp="1"/>
          </p:cNvSpPr>
          <p:nvPr>
            <p:ph type="ctrTitle"/>
          </p:nvPr>
        </p:nvSpPr>
        <p:spPr>
          <a:xfrm>
            <a:off x="-18971" y="211481"/>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Intento de suicidio</a:t>
            </a:r>
            <a:endParaRPr/>
          </a:p>
        </p:txBody>
      </p:sp>
      <p:sp>
        <p:nvSpPr>
          <p:cNvPr id="1462" name="Google Shape;1462;p31"/>
          <p:cNvSpPr txBox="1"/>
          <p:nvPr/>
        </p:nvSpPr>
        <p:spPr>
          <a:xfrm>
            <a:off x="879294" y="7889918"/>
            <a:ext cx="248707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por 100.000 habitantes</a:t>
            </a:r>
            <a:endParaRPr sz="1100" b="1">
              <a:solidFill>
                <a:schemeClr val="dk1"/>
              </a:solidFill>
              <a:latin typeface="Arial Narrow"/>
              <a:ea typeface="Arial Narrow"/>
              <a:cs typeface="Arial Narrow"/>
              <a:sym typeface="Arial Narrow"/>
            </a:endParaRPr>
          </a:p>
        </p:txBody>
      </p:sp>
      <p:sp>
        <p:nvSpPr>
          <p:cNvPr id="1463" name="Google Shape;1463;p31"/>
          <p:cNvSpPr txBox="1"/>
          <p:nvPr/>
        </p:nvSpPr>
        <p:spPr>
          <a:xfrm>
            <a:off x="1396775" y="8342291"/>
            <a:ext cx="12362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13,6 * 100 mil</a:t>
            </a:r>
            <a:endParaRPr/>
          </a:p>
        </p:txBody>
      </p:sp>
      <p:sp>
        <p:nvSpPr>
          <p:cNvPr id="1464" name="Google Shape;1464;p31"/>
          <p:cNvSpPr txBox="1"/>
          <p:nvPr/>
        </p:nvSpPr>
        <p:spPr>
          <a:xfrm>
            <a:off x="3456434" y="7889918"/>
            <a:ext cx="231479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Cobertura de visita de campo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Acciones de vigilancia</a:t>
            </a:r>
            <a:endParaRPr sz="1100" b="1">
              <a:solidFill>
                <a:schemeClr val="dk1"/>
              </a:solidFill>
              <a:latin typeface="Arial Narrow"/>
              <a:ea typeface="Arial Narrow"/>
              <a:cs typeface="Arial Narrow"/>
              <a:sym typeface="Arial Narrow"/>
            </a:endParaRPr>
          </a:p>
        </p:txBody>
      </p:sp>
      <p:sp>
        <p:nvSpPr>
          <p:cNvPr id="1465" name="Google Shape;1465;p31"/>
          <p:cNvSpPr txBox="1"/>
          <p:nvPr/>
        </p:nvSpPr>
        <p:spPr>
          <a:xfrm>
            <a:off x="3600750" y="8342291"/>
            <a:ext cx="213612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34,3% (230 casos)</a:t>
            </a:r>
            <a:endParaRPr/>
          </a:p>
        </p:txBody>
      </p:sp>
      <p:sp>
        <p:nvSpPr>
          <p:cNvPr id="1466" name="Google Shape;1466;p31"/>
          <p:cNvSpPr/>
          <p:nvPr/>
        </p:nvSpPr>
        <p:spPr>
          <a:xfrm>
            <a:off x="23310" y="7050336"/>
            <a:ext cx="7177588" cy="37278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67" name="Google Shape;1467;p31"/>
          <p:cNvGrpSpPr/>
          <p:nvPr/>
        </p:nvGrpSpPr>
        <p:grpSpPr>
          <a:xfrm>
            <a:off x="97999" y="7076361"/>
            <a:ext cx="3446504" cy="276999"/>
            <a:chOff x="2448322" y="74775"/>
            <a:chExt cx="3446504" cy="276999"/>
          </a:xfrm>
        </p:grpSpPr>
        <p:sp>
          <p:nvSpPr>
            <p:cNvPr id="1468" name="Google Shape;1468;p3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69" name="Google Shape;1469;p31"/>
            <p:cNvCxnSpPr>
              <a:stCxn id="146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70" name="Google Shape;1470;p3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grpSp>
      <p:graphicFrame>
        <p:nvGraphicFramePr>
          <p:cNvPr id="1471" name="Google Shape;1471;p31"/>
          <p:cNvGraphicFramePr/>
          <p:nvPr/>
        </p:nvGraphicFramePr>
        <p:xfrm>
          <a:off x="2071862" y="482580"/>
          <a:ext cx="5129038" cy="30229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72" name="Google Shape;1472;p31"/>
          <p:cNvGraphicFramePr/>
          <p:nvPr/>
        </p:nvGraphicFramePr>
        <p:xfrm>
          <a:off x="2138658" y="4030002"/>
          <a:ext cx="4986525" cy="2553538"/>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32"/>
          <p:cNvSpPr/>
          <p:nvPr/>
        </p:nvSpPr>
        <p:spPr>
          <a:xfrm>
            <a:off x="0" y="5840406"/>
            <a:ext cx="7200900" cy="37017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8" name="Google Shape;1478;p32"/>
          <p:cNvSpPr/>
          <p:nvPr/>
        </p:nvSpPr>
        <p:spPr>
          <a:xfrm>
            <a:off x="0"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79" name="Google Shape;1479;p32"/>
          <p:cNvGrpSpPr/>
          <p:nvPr/>
        </p:nvGrpSpPr>
        <p:grpSpPr>
          <a:xfrm>
            <a:off x="277404" y="127176"/>
            <a:ext cx="3446504" cy="276999"/>
            <a:chOff x="2448322" y="74775"/>
            <a:chExt cx="3446504" cy="276999"/>
          </a:xfrm>
        </p:grpSpPr>
        <p:sp>
          <p:nvSpPr>
            <p:cNvPr id="1480" name="Google Shape;1480;p3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81" name="Google Shape;1481;p32"/>
            <p:cNvCxnSpPr>
              <a:stCxn id="148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82" name="Google Shape;1482;p3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sp>
        <p:nvSpPr>
          <p:cNvPr id="1483" name="Google Shape;1483;p32"/>
          <p:cNvSpPr/>
          <p:nvPr/>
        </p:nvSpPr>
        <p:spPr>
          <a:xfrm>
            <a:off x="0" y="5215609"/>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intento de suicidio. Medellín, a Periodo epidemiológico 02 acumulado  de  2023. </a:t>
            </a:r>
            <a:endParaRPr/>
          </a:p>
        </p:txBody>
      </p:sp>
      <p:grpSp>
        <p:nvGrpSpPr>
          <p:cNvPr id="1484" name="Google Shape;1484;p32"/>
          <p:cNvGrpSpPr/>
          <p:nvPr/>
        </p:nvGrpSpPr>
        <p:grpSpPr>
          <a:xfrm>
            <a:off x="277404" y="5868144"/>
            <a:ext cx="3446504" cy="276999"/>
            <a:chOff x="2448322" y="74775"/>
            <a:chExt cx="3446504" cy="276999"/>
          </a:xfrm>
        </p:grpSpPr>
        <p:sp>
          <p:nvSpPr>
            <p:cNvPr id="1485" name="Google Shape;1485;p3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86" name="Google Shape;1486;p32"/>
            <p:cNvCxnSpPr>
              <a:stCxn id="148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87" name="Google Shape;1487;p3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grpSp>
        <p:nvGrpSpPr>
          <p:cNvPr id="1488" name="Google Shape;1488;p32"/>
          <p:cNvGrpSpPr/>
          <p:nvPr/>
        </p:nvGrpSpPr>
        <p:grpSpPr>
          <a:xfrm>
            <a:off x="155575" y="6559629"/>
            <a:ext cx="841843" cy="1132310"/>
            <a:chOff x="1030415" y="748098"/>
            <a:chExt cx="841843" cy="1132310"/>
          </a:xfrm>
        </p:grpSpPr>
        <p:pic>
          <p:nvPicPr>
            <p:cNvPr id="1489" name="Google Shape;1489;p32"/>
            <p:cNvPicPr preferRelativeResize="0"/>
            <p:nvPr/>
          </p:nvPicPr>
          <p:blipFill rotWithShape="1">
            <a:blip r:embed="rId3">
              <a:alphaModFix/>
            </a:blip>
            <a:srcRect t="10614" r="84474"/>
            <a:stretch/>
          </p:blipFill>
          <p:spPr>
            <a:xfrm>
              <a:off x="1252052" y="748098"/>
              <a:ext cx="554199" cy="541398"/>
            </a:xfrm>
            <a:prstGeom prst="rect">
              <a:avLst/>
            </a:prstGeom>
            <a:noFill/>
            <a:ln>
              <a:noFill/>
            </a:ln>
          </p:spPr>
        </p:pic>
        <p:sp>
          <p:nvSpPr>
            <p:cNvPr id="1490" name="Google Shape;1490;p32"/>
            <p:cNvSpPr/>
            <p:nvPr/>
          </p:nvSpPr>
          <p:spPr>
            <a:xfrm>
              <a:off x="1030415" y="1520368"/>
              <a:ext cx="824936"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32,96%</a:t>
              </a:r>
              <a:endParaRPr/>
            </a:p>
          </p:txBody>
        </p:sp>
        <p:sp>
          <p:nvSpPr>
            <p:cNvPr id="1491" name="Google Shape;1491;p32"/>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grpSp>
      <p:grpSp>
        <p:nvGrpSpPr>
          <p:cNvPr id="1492" name="Google Shape;1492;p32"/>
          <p:cNvGrpSpPr/>
          <p:nvPr/>
        </p:nvGrpSpPr>
        <p:grpSpPr>
          <a:xfrm>
            <a:off x="1050530" y="6589361"/>
            <a:ext cx="827642" cy="1091720"/>
            <a:chOff x="1825139" y="815810"/>
            <a:chExt cx="827642" cy="1091720"/>
          </a:xfrm>
        </p:grpSpPr>
        <p:sp>
          <p:nvSpPr>
            <p:cNvPr id="1493" name="Google Shape;1493;p32"/>
            <p:cNvSpPr/>
            <p:nvPr/>
          </p:nvSpPr>
          <p:spPr>
            <a:xfrm>
              <a:off x="1846951" y="1547490"/>
              <a:ext cx="80583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67,04%</a:t>
              </a:r>
              <a:endParaRPr/>
            </a:p>
          </p:txBody>
        </p:sp>
        <p:sp>
          <p:nvSpPr>
            <p:cNvPr id="1494" name="Google Shape;1494;p32"/>
            <p:cNvSpPr/>
            <p:nvPr/>
          </p:nvSpPr>
          <p:spPr>
            <a:xfrm>
              <a:off x="1825139" y="127419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pic>
          <p:nvPicPr>
            <p:cNvPr id="1495" name="Google Shape;1495;p32"/>
            <p:cNvPicPr preferRelativeResize="0"/>
            <p:nvPr/>
          </p:nvPicPr>
          <p:blipFill rotWithShape="1">
            <a:blip r:embed="rId3">
              <a:alphaModFix/>
            </a:blip>
            <a:srcRect l="29313" t="7366" r="56038"/>
            <a:stretch/>
          </p:blipFill>
          <p:spPr>
            <a:xfrm>
              <a:off x="1975931" y="815810"/>
              <a:ext cx="489570" cy="526328"/>
            </a:xfrm>
            <a:prstGeom prst="rect">
              <a:avLst/>
            </a:prstGeom>
            <a:noFill/>
            <a:ln>
              <a:noFill/>
            </a:ln>
          </p:spPr>
        </p:pic>
      </p:grpSp>
      <p:grpSp>
        <p:nvGrpSpPr>
          <p:cNvPr id="1496" name="Google Shape;1496;p32"/>
          <p:cNvGrpSpPr/>
          <p:nvPr/>
        </p:nvGrpSpPr>
        <p:grpSpPr>
          <a:xfrm>
            <a:off x="2159538" y="6593425"/>
            <a:ext cx="1152880" cy="1113356"/>
            <a:chOff x="2107178" y="815810"/>
            <a:chExt cx="1152880" cy="1113356"/>
          </a:xfrm>
        </p:grpSpPr>
        <p:grpSp>
          <p:nvGrpSpPr>
            <p:cNvPr id="1497" name="Google Shape;1497;p32"/>
            <p:cNvGrpSpPr/>
            <p:nvPr/>
          </p:nvGrpSpPr>
          <p:grpSpPr>
            <a:xfrm>
              <a:off x="2107178" y="1317818"/>
              <a:ext cx="1152880" cy="611348"/>
              <a:chOff x="3744466" y="1301912"/>
              <a:chExt cx="1152880" cy="611348"/>
            </a:xfrm>
          </p:grpSpPr>
          <p:sp>
            <p:nvSpPr>
              <p:cNvPr id="1498" name="Google Shape;1498;p32"/>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a:p>
            </p:txBody>
          </p:sp>
          <p:sp>
            <p:nvSpPr>
              <p:cNvPr id="1499" name="Google Shape;1499;p32"/>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pic>
          <p:nvPicPr>
            <p:cNvPr id="1500" name="Google Shape;1500;p32"/>
            <p:cNvPicPr preferRelativeResize="0"/>
            <p:nvPr/>
          </p:nvPicPr>
          <p:blipFill rotWithShape="1">
            <a:blip r:embed="rId3">
              <a:alphaModFix/>
            </a:blip>
            <a:srcRect l="59057" t="8806" r="25145"/>
            <a:stretch/>
          </p:blipFill>
          <p:spPr>
            <a:xfrm>
              <a:off x="2376314" y="815810"/>
              <a:ext cx="535911" cy="554004"/>
            </a:xfrm>
            <a:prstGeom prst="rect">
              <a:avLst/>
            </a:prstGeom>
            <a:noFill/>
            <a:ln>
              <a:noFill/>
            </a:ln>
          </p:spPr>
        </p:pic>
      </p:grpSp>
      <p:grpSp>
        <p:nvGrpSpPr>
          <p:cNvPr id="1501" name="Google Shape;1501;p32"/>
          <p:cNvGrpSpPr/>
          <p:nvPr/>
        </p:nvGrpSpPr>
        <p:grpSpPr>
          <a:xfrm>
            <a:off x="3240410" y="6612715"/>
            <a:ext cx="740068" cy="1110282"/>
            <a:chOff x="3580462" y="815810"/>
            <a:chExt cx="740068" cy="1110282"/>
          </a:xfrm>
        </p:grpSpPr>
        <p:grpSp>
          <p:nvGrpSpPr>
            <p:cNvPr id="1502" name="Google Shape;1502;p32"/>
            <p:cNvGrpSpPr/>
            <p:nvPr/>
          </p:nvGrpSpPr>
          <p:grpSpPr>
            <a:xfrm>
              <a:off x="3580462" y="1288342"/>
              <a:ext cx="740068" cy="637750"/>
              <a:chOff x="5245046" y="1274868"/>
              <a:chExt cx="740068" cy="637750"/>
            </a:xfrm>
          </p:grpSpPr>
          <p:sp>
            <p:nvSpPr>
              <p:cNvPr id="1503" name="Google Shape;1503;p32"/>
              <p:cNvSpPr/>
              <p:nvPr/>
            </p:nvSpPr>
            <p:spPr>
              <a:xfrm>
                <a:off x="5245046" y="1561312"/>
                <a:ext cx="740068" cy="351306"/>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a:p>
            </p:txBody>
          </p:sp>
          <p:sp>
            <p:nvSpPr>
              <p:cNvPr id="1504" name="Google Shape;1504;p32"/>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505" name="Google Shape;1505;p32"/>
            <p:cNvPicPr preferRelativeResize="0"/>
            <p:nvPr/>
          </p:nvPicPr>
          <p:blipFill rotWithShape="1">
            <a:blip r:embed="rId3">
              <a:alphaModFix/>
            </a:blip>
            <a:srcRect l="86761"/>
            <a:stretch/>
          </p:blipFill>
          <p:spPr>
            <a:xfrm>
              <a:off x="3727050" y="815810"/>
              <a:ext cx="451077" cy="562592"/>
            </a:xfrm>
            <a:prstGeom prst="rect">
              <a:avLst/>
            </a:prstGeom>
            <a:noFill/>
            <a:ln>
              <a:noFill/>
            </a:ln>
          </p:spPr>
        </p:pic>
      </p:grpSp>
      <p:pic>
        <p:nvPicPr>
          <p:cNvPr id="1506" name="Google Shape;1506;p32"/>
          <p:cNvPicPr preferRelativeResize="0"/>
          <p:nvPr/>
        </p:nvPicPr>
        <p:blipFill rotWithShape="1">
          <a:blip r:embed="rId4">
            <a:alphaModFix/>
          </a:blip>
          <a:srcRect/>
          <a:stretch/>
        </p:blipFill>
        <p:spPr>
          <a:xfrm>
            <a:off x="4873790" y="7827434"/>
            <a:ext cx="721930" cy="590670"/>
          </a:xfrm>
          <a:prstGeom prst="rect">
            <a:avLst/>
          </a:prstGeom>
          <a:noFill/>
          <a:ln>
            <a:noFill/>
          </a:ln>
        </p:spPr>
      </p:pic>
      <p:grpSp>
        <p:nvGrpSpPr>
          <p:cNvPr id="1507" name="Google Shape;1507;p32"/>
          <p:cNvGrpSpPr/>
          <p:nvPr/>
        </p:nvGrpSpPr>
        <p:grpSpPr>
          <a:xfrm>
            <a:off x="4334634" y="8281069"/>
            <a:ext cx="1690560" cy="650645"/>
            <a:chOff x="-14122" y="7072716"/>
            <a:chExt cx="1282684" cy="650645"/>
          </a:xfrm>
        </p:grpSpPr>
        <p:sp>
          <p:nvSpPr>
            <p:cNvPr id="1508" name="Google Shape;1508;p3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509" name="Google Shape;1509;p32"/>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98,3%</a:t>
              </a:r>
              <a:endParaRPr/>
            </a:p>
          </p:txBody>
        </p:sp>
      </p:grpSp>
      <p:pic>
        <p:nvPicPr>
          <p:cNvPr id="1510" name="Google Shape;1510;p32"/>
          <p:cNvPicPr preferRelativeResize="0"/>
          <p:nvPr/>
        </p:nvPicPr>
        <p:blipFill rotWithShape="1">
          <a:blip r:embed="rId5">
            <a:alphaModFix/>
          </a:blip>
          <a:srcRect/>
          <a:stretch/>
        </p:blipFill>
        <p:spPr>
          <a:xfrm>
            <a:off x="1814317" y="7810161"/>
            <a:ext cx="514828" cy="409761"/>
          </a:xfrm>
          <a:prstGeom prst="rect">
            <a:avLst/>
          </a:prstGeom>
          <a:noFill/>
          <a:ln>
            <a:noFill/>
          </a:ln>
        </p:spPr>
      </p:pic>
      <p:grpSp>
        <p:nvGrpSpPr>
          <p:cNvPr id="1511" name="Google Shape;1511;p32"/>
          <p:cNvGrpSpPr/>
          <p:nvPr/>
        </p:nvGrpSpPr>
        <p:grpSpPr>
          <a:xfrm>
            <a:off x="1083388" y="8151213"/>
            <a:ext cx="1995317" cy="905197"/>
            <a:chOff x="-188366" y="7072716"/>
            <a:chExt cx="1513913" cy="905197"/>
          </a:xfrm>
        </p:grpSpPr>
        <p:sp>
          <p:nvSpPr>
            <p:cNvPr id="1512" name="Google Shape;1512;p3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1513" name="Google Shape;1513;p32"/>
            <p:cNvSpPr/>
            <p:nvPr/>
          </p:nvSpPr>
          <p:spPr>
            <a:xfrm>
              <a:off x="-188366" y="7363320"/>
              <a:ext cx="1513913" cy="48989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contributivo: </a:t>
              </a:r>
              <a:r>
                <a:rPr lang="es-ES" sz="1100" b="1">
                  <a:solidFill>
                    <a:schemeClr val="dk1"/>
                  </a:solidFill>
                  <a:latin typeface="Arial Narrow"/>
                  <a:ea typeface="Arial Narrow"/>
                  <a:cs typeface="Arial Narrow"/>
                  <a:sym typeface="Arial Narrow"/>
                </a:rPr>
                <a:t>66,20%</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26,59%</a:t>
              </a:r>
              <a:endParaRPr sz="1200" b="1">
                <a:solidFill>
                  <a:schemeClr val="dk1"/>
                </a:solidFill>
                <a:latin typeface="Arial Narrow"/>
                <a:ea typeface="Arial Narrow"/>
                <a:cs typeface="Arial Narrow"/>
                <a:sym typeface="Arial Narrow"/>
              </a:endParaRPr>
            </a:p>
          </p:txBody>
        </p:sp>
        <p:sp>
          <p:nvSpPr>
            <p:cNvPr id="1514" name="Google Shape;1514;p32"/>
            <p:cNvSpPr txBox="1"/>
            <p:nvPr/>
          </p:nvSpPr>
          <p:spPr>
            <a:xfrm>
              <a:off x="-3688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515" name="Google Shape;1515;p32"/>
          <p:cNvGrpSpPr/>
          <p:nvPr/>
        </p:nvGrpSpPr>
        <p:grpSpPr>
          <a:xfrm>
            <a:off x="5275360" y="6644738"/>
            <a:ext cx="874090" cy="1056602"/>
            <a:chOff x="2507826" y="2775558"/>
            <a:chExt cx="874090" cy="1056602"/>
          </a:xfrm>
        </p:grpSpPr>
        <p:sp>
          <p:nvSpPr>
            <p:cNvPr id="1516" name="Google Shape;1516;p32"/>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0,27%</a:t>
              </a:r>
              <a:endParaRPr/>
            </a:p>
          </p:txBody>
        </p:sp>
        <p:pic>
          <p:nvPicPr>
            <p:cNvPr id="1517" name="Google Shape;1517;p32"/>
            <p:cNvPicPr preferRelativeResize="0"/>
            <p:nvPr/>
          </p:nvPicPr>
          <p:blipFill rotWithShape="1">
            <a:blip r:embed="rId6">
              <a:alphaModFix/>
            </a:blip>
            <a:srcRect/>
            <a:stretch/>
          </p:blipFill>
          <p:spPr>
            <a:xfrm>
              <a:off x="2810491" y="2775558"/>
              <a:ext cx="354332" cy="543426"/>
            </a:xfrm>
            <a:prstGeom prst="rect">
              <a:avLst/>
            </a:prstGeom>
            <a:noFill/>
            <a:ln>
              <a:noFill/>
            </a:ln>
          </p:spPr>
        </p:pic>
        <p:sp>
          <p:nvSpPr>
            <p:cNvPr id="1518" name="Google Shape;1518;p32"/>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grpSp>
      <p:grpSp>
        <p:nvGrpSpPr>
          <p:cNvPr id="1519" name="Google Shape;1519;p32"/>
          <p:cNvGrpSpPr/>
          <p:nvPr/>
        </p:nvGrpSpPr>
        <p:grpSpPr>
          <a:xfrm>
            <a:off x="4320530" y="6591933"/>
            <a:ext cx="874090" cy="1127234"/>
            <a:chOff x="4542245" y="835972"/>
            <a:chExt cx="874090" cy="1127234"/>
          </a:xfrm>
        </p:grpSpPr>
        <p:grpSp>
          <p:nvGrpSpPr>
            <p:cNvPr id="1520" name="Google Shape;1520;p32"/>
            <p:cNvGrpSpPr/>
            <p:nvPr/>
          </p:nvGrpSpPr>
          <p:grpSpPr>
            <a:xfrm>
              <a:off x="4542245" y="1334894"/>
              <a:ext cx="874090" cy="628312"/>
              <a:chOff x="2507826" y="3203848"/>
              <a:chExt cx="874090" cy="628312"/>
            </a:xfrm>
          </p:grpSpPr>
          <p:sp>
            <p:nvSpPr>
              <p:cNvPr id="1521" name="Google Shape;1521;p32"/>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1,07%</a:t>
                </a:r>
                <a:endParaRPr/>
              </a:p>
            </p:txBody>
          </p:sp>
          <p:sp>
            <p:nvSpPr>
              <p:cNvPr id="1522" name="Google Shape;1522;p32"/>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1523" name="Google Shape;1523;p32"/>
            <p:cNvPicPr preferRelativeResize="0"/>
            <p:nvPr/>
          </p:nvPicPr>
          <p:blipFill rotWithShape="1">
            <a:blip r:embed="rId7">
              <a:alphaModFix/>
            </a:blip>
            <a:srcRect/>
            <a:stretch/>
          </p:blipFill>
          <p:spPr>
            <a:xfrm>
              <a:off x="4769141" y="835972"/>
              <a:ext cx="479073" cy="553215"/>
            </a:xfrm>
            <a:prstGeom prst="rect">
              <a:avLst/>
            </a:prstGeom>
            <a:noFill/>
            <a:ln>
              <a:noFill/>
            </a:ln>
          </p:spPr>
        </p:pic>
      </p:grpSp>
      <p:grpSp>
        <p:nvGrpSpPr>
          <p:cNvPr id="1524" name="Google Shape;1524;p32"/>
          <p:cNvGrpSpPr/>
          <p:nvPr/>
        </p:nvGrpSpPr>
        <p:grpSpPr>
          <a:xfrm>
            <a:off x="6025194" y="6488567"/>
            <a:ext cx="1290798" cy="1202122"/>
            <a:chOff x="9455421" y="903990"/>
            <a:chExt cx="1290798" cy="1202122"/>
          </a:xfrm>
        </p:grpSpPr>
        <p:pic>
          <p:nvPicPr>
            <p:cNvPr id="1525" name="Google Shape;1525;p32"/>
            <p:cNvPicPr preferRelativeResize="0"/>
            <p:nvPr/>
          </p:nvPicPr>
          <p:blipFill rotWithShape="1">
            <a:blip r:embed="rId8">
              <a:alphaModFix/>
            </a:blip>
            <a:srcRect r="48966"/>
            <a:stretch/>
          </p:blipFill>
          <p:spPr>
            <a:xfrm>
              <a:off x="9749565" y="903990"/>
              <a:ext cx="680837" cy="500286"/>
            </a:xfrm>
            <a:prstGeom prst="rect">
              <a:avLst/>
            </a:prstGeom>
            <a:noFill/>
            <a:ln>
              <a:noFill/>
            </a:ln>
          </p:spPr>
        </p:pic>
        <p:grpSp>
          <p:nvGrpSpPr>
            <p:cNvPr id="1526" name="Google Shape;1526;p32"/>
            <p:cNvGrpSpPr/>
            <p:nvPr/>
          </p:nvGrpSpPr>
          <p:grpSpPr>
            <a:xfrm>
              <a:off x="9455421" y="1311975"/>
              <a:ext cx="1290798" cy="794137"/>
              <a:chOff x="-344103" y="6929224"/>
              <a:chExt cx="1508162" cy="794137"/>
            </a:xfrm>
          </p:grpSpPr>
          <p:sp>
            <p:nvSpPr>
              <p:cNvPr id="1527" name="Google Shape;1527;p32"/>
              <p:cNvSpPr txBox="1"/>
              <p:nvPr/>
            </p:nvSpPr>
            <p:spPr>
              <a:xfrm>
                <a:off x="-344103" y="6929224"/>
                <a:ext cx="150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1528" name="Google Shape;1528;p32"/>
              <p:cNvSpPr/>
              <p:nvPr/>
            </p:nvSpPr>
            <p:spPr>
              <a:xfrm>
                <a:off x="-103304" y="7363321"/>
                <a:ext cx="102418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1,07%</a:t>
                </a:r>
                <a:endParaRPr/>
              </a:p>
            </p:txBody>
          </p:sp>
        </p:grpSp>
      </p:grpSp>
      <p:grpSp>
        <p:nvGrpSpPr>
          <p:cNvPr id="1529" name="Google Shape;1529;p32"/>
          <p:cNvGrpSpPr/>
          <p:nvPr/>
        </p:nvGrpSpPr>
        <p:grpSpPr>
          <a:xfrm>
            <a:off x="2205963" y="6207897"/>
            <a:ext cx="1847617" cy="436842"/>
            <a:chOff x="3060727" y="484500"/>
            <a:chExt cx="2369636" cy="436842"/>
          </a:xfrm>
        </p:grpSpPr>
        <p:sp>
          <p:nvSpPr>
            <p:cNvPr id="1530" name="Google Shape;1530;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31" name="Google Shape;1531;p32"/>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1532" name="Google Shape;1532;p32"/>
          <p:cNvGrpSpPr/>
          <p:nvPr/>
        </p:nvGrpSpPr>
        <p:grpSpPr>
          <a:xfrm>
            <a:off x="54374" y="6196035"/>
            <a:ext cx="1852274" cy="436842"/>
            <a:chOff x="3054754" y="484500"/>
            <a:chExt cx="2375609" cy="436842"/>
          </a:xfrm>
        </p:grpSpPr>
        <p:sp>
          <p:nvSpPr>
            <p:cNvPr id="1533" name="Google Shape;1533;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34" name="Google Shape;1534;p32"/>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1535" name="Google Shape;1535;p32"/>
          <p:cNvGrpSpPr/>
          <p:nvPr/>
        </p:nvGrpSpPr>
        <p:grpSpPr>
          <a:xfrm>
            <a:off x="4385407" y="6226595"/>
            <a:ext cx="2722458" cy="436841"/>
            <a:chOff x="3060727" y="484500"/>
            <a:chExt cx="2369637" cy="436842"/>
          </a:xfrm>
        </p:grpSpPr>
        <p:sp>
          <p:nvSpPr>
            <p:cNvPr id="1536" name="Google Shape;1536;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37" name="Google Shape;1537;p32"/>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1538" name="Google Shape;1538;p3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32</a:t>
            </a:r>
            <a:endParaRPr sz="1050" b="1">
              <a:solidFill>
                <a:schemeClr val="dk1"/>
              </a:solidFill>
              <a:latin typeface="Arial Narrow"/>
              <a:ea typeface="Arial Narrow"/>
              <a:cs typeface="Arial Narrow"/>
              <a:sym typeface="Arial Narrow"/>
            </a:endParaRPr>
          </a:p>
        </p:txBody>
      </p:sp>
      <p:sp>
        <p:nvSpPr>
          <p:cNvPr id="1539" name="Google Shape;1539;p32"/>
          <p:cNvSpPr/>
          <p:nvPr/>
        </p:nvSpPr>
        <p:spPr>
          <a:xfrm>
            <a:off x="3285509" y="766078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540" name="Google Shape;1540;p32"/>
          <p:cNvSpPr/>
          <p:nvPr/>
        </p:nvSpPr>
        <p:spPr>
          <a:xfrm>
            <a:off x="2372856" y="7671662"/>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541" name="Google Shape;1541;p32"/>
          <p:cNvSpPr/>
          <p:nvPr/>
        </p:nvSpPr>
        <p:spPr>
          <a:xfrm>
            <a:off x="218005" y="7668344"/>
            <a:ext cx="78367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119 casos</a:t>
            </a:r>
            <a:endParaRPr sz="1200">
              <a:solidFill>
                <a:schemeClr val="dk1"/>
              </a:solidFill>
              <a:latin typeface="Calibri"/>
              <a:ea typeface="Calibri"/>
              <a:cs typeface="Calibri"/>
              <a:sym typeface="Calibri"/>
            </a:endParaRPr>
          </a:p>
        </p:txBody>
      </p:sp>
      <p:sp>
        <p:nvSpPr>
          <p:cNvPr id="1542" name="Google Shape;1542;p32"/>
          <p:cNvSpPr/>
          <p:nvPr/>
        </p:nvSpPr>
        <p:spPr>
          <a:xfrm>
            <a:off x="1121338" y="7660781"/>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242 casos</a:t>
            </a:r>
            <a:endParaRPr sz="1200">
              <a:solidFill>
                <a:schemeClr val="dk1"/>
              </a:solidFill>
              <a:latin typeface="Calibri"/>
              <a:ea typeface="Calibri"/>
              <a:cs typeface="Calibri"/>
              <a:sym typeface="Calibri"/>
            </a:endParaRPr>
          </a:p>
        </p:txBody>
      </p:sp>
      <p:sp>
        <p:nvSpPr>
          <p:cNvPr id="1543" name="Google Shape;1543;p32"/>
          <p:cNvSpPr/>
          <p:nvPr/>
        </p:nvSpPr>
        <p:spPr>
          <a:xfrm>
            <a:off x="4432806" y="767468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sp>
        <p:nvSpPr>
          <p:cNvPr id="1544" name="Google Shape;1544;p32"/>
          <p:cNvSpPr/>
          <p:nvPr/>
        </p:nvSpPr>
        <p:spPr>
          <a:xfrm>
            <a:off x="5387636" y="7668343"/>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1545" name="Google Shape;1545;p32"/>
          <p:cNvSpPr/>
          <p:nvPr/>
        </p:nvSpPr>
        <p:spPr>
          <a:xfrm>
            <a:off x="6350638" y="7660780"/>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pic>
        <p:nvPicPr>
          <p:cNvPr id="1546" name="Google Shape;1546;p32"/>
          <p:cNvPicPr preferRelativeResize="0"/>
          <p:nvPr/>
        </p:nvPicPr>
        <p:blipFill rotWithShape="1">
          <a:blip r:embed="rId9">
            <a:alphaModFix/>
          </a:blip>
          <a:srcRect/>
          <a:stretch/>
        </p:blipFill>
        <p:spPr>
          <a:xfrm>
            <a:off x="0" y="575447"/>
            <a:ext cx="7192132" cy="46537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33"/>
          <p:cNvSpPr/>
          <p:nvPr/>
        </p:nvSpPr>
        <p:spPr>
          <a:xfrm>
            <a:off x="14436" y="15338"/>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52" name="Google Shape;1552;p33"/>
          <p:cNvGrpSpPr/>
          <p:nvPr/>
        </p:nvGrpSpPr>
        <p:grpSpPr>
          <a:xfrm>
            <a:off x="291840" y="87346"/>
            <a:ext cx="5701151" cy="288032"/>
            <a:chOff x="2448322" y="33255"/>
            <a:chExt cx="5701151" cy="288032"/>
          </a:xfrm>
        </p:grpSpPr>
        <p:sp>
          <p:nvSpPr>
            <p:cNvPr id="1553" name="Google Shape;1553;p33"/>
            <p:cNvSpPr/>
            <p:nvPr/>
          </p:nvSpPr>
          <p:spPr>
            <a:xfrm>
              <a:off x="2448322" y="3325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554" name="Google Shape;1554;p33"/>
            <p:cNvCxnSpPr>
              <a:stCxn id="1553" idx="6"/>
            </p:cNvCxnSpPr>
            <p:nvPr/>
          </p:nvCxnSpPr>
          <p:spPr>
            <a:xfrm>
              <a:off x="2736354" y="164060"/>
              <a:ext cx="648000" cy="0"/>
            </a:xfrm>
            <a:prstGeom prst="straightConnector1">
              <a:avLst/>
            </a:prstGeom>
            <a:noFill/>
            <a:ln w="28575" cap="flat" cmpd="sng">
              <a:solidFill>
                <a:srgbClr val="C00000"/>
              </a:solidFill>
              <a:prstDash val="solid"/>
              <a:round/>
              <a:headEnd type="none" w="sm" len="sm"/>
              <a:tailEnd type="none" w="sm" len="sm"/>
            </a:ln>
          </p:spPr>
        </p:cxnSp>
        <p:sp>
          <p:nvSpPr>
            <p:cNvPr id="1555" name="Google Shape;1555;p33"/>
            <p:cNvSpPr txBox="1"/>
            <p:nvPr/>
          </p:nvSpPr>
          <p:spPr>
            <a:xfrm>
              <a:off x="3302536" y="44288"/>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556" name="Google Shape;1556;p3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33</a:t>
            </a:r>
            <a:endParaRPr sz="1050" b="1">
              <a:solidFill>
                <a:schemeClr val="dk1"/>
              </a:solidFill>
              <a:latin typeface="Arial Narrow"/>
              <a:ea typeface="Arial Narrow"/>
              <a:cs typeface="Arial Narrow"/>
              <a:sym typeface="Arial Narrow"/>
            </a:endParaRPr>
          </a:p>
        </p:txBody>
      </p:sp>
      <p:sp>
        <p:nvSpPr>
          <p:cNvPr id="1557" name="Google Shape;1557;p33"/>
          <p:cNvSpPr/>
          <p:nvPr/>
        </p:nvSpPr>
        <p:spPr>
          <a:xfrm>
            <a:off x="239512" y="4829476"/>
            <a:ext cx="318135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Curso de vida de los casos notificados de intento de suicidio. Periodo epidemiológico 02. 2023. </a:t>
            </a:r>
            <a:endParaRPr/>
          </a:p>
        </p:txBody>
      </p:sp>
      <p:grpSp>
        <p:nvGrpSpPr>
          <p:cNvPr id="1558" name="Google Shape;1558;p33"/>
          <p:cNvGrpSpPr/>
          <p:nvPr/>
        </p:nvGrpSpPr>
        <p:grpSpPr>
          <a:xfrm>
            <a:off x="1566124" y="614149"/>
            <a:ext cx="3599812" cy="1558333"/>
            <a:chOff x="201462" y="-3092190"/>
            <a:chExt cx="5615467" cy="2421116"/>
          </a:xfrm>
        </p:grpSpPr>
        <p:pic>
          <p:nvPicPr>
            <p:cNvPr id="1559" name="Google Shape;1559;p33"/>
            <p:cNvPicPr preferRelativeResize="0"/>
            <p:nvPr/>
          </p:nvPicPr>
          <p:blipFill rotWithShape="1">
            <a:blip r:embed="rId3">
              <a:alphaModFix/>
            </a:blip>
            <a:srcRect/>
            <a:stretch/>
          </p:blipFill>
          <p:spPr>
            <a:xfrm>
              <a:off x="201462" y="-3092190"/>
              <a:ext cx="1171575" cy="1076325"/>
            </a:xfrm>
            <a:prstGeom prst="roundRect">
              <a:avLst>
                <a:gd name="adj" fmla="val 8594"/>
              </a:avLst>
            </a:prstGeom>
            <a:solidFill>
              <a:srgbClr val="ECECEC"/>
            </a:solidFill>
            <a:ln>
              <a:noFill/>
            </a:ln>
            <a:effectLst>
              <a:reflection stA="38000" endPos="28000" dist="5000" dir="5400000" sy="-100000" algn="bl" rotWithShape="0"/>
            </a:effectLst>
          </p:spPr>
        </p:pic>
        <p:pic>
          <p:nvPicPr>
            <p:cNvPr id="1560" name="Google Shape;1560;p33"/>
            <p:cNvPicPr preferRelativeResize="0"/>
            <p:nvPr/>
          </p:nvPicPr>
          <p:blipFill rotWithShape="1">
            <a:blip r:embed="rId4">
              <a:alphaModFix/>
            </a:blip>
            <a:srcRect/>
            <a:stretch/>
          </p:blipFill>
          <p:spPr>
            <a:xfrm>
              <a:off x="367005" y="-1890274"/>
              <a:ext cx="1028699" cy="1219200"/>
            </a:xfrm>
            <a:prstGeom prst="roundRect">
              <a:avLst>
                <a:gd name="adj" fmla="val 8594"/>
              </a:avLst>
            </a:prstGeom>
            <a:solidFill>
              <a:srgbClr val="ECECEC"/>
            </a:solidFill>
            <a:ln>
              <a:noFill/>
            </a:ln>
            <a:effectLst>
              <a:reflection stA="38000" endPos="28000" dist="5000" dir="5400000" sy="-100000" algn="bl" rotWithShape="0"/>
            </a:effectLst>
          </p:spPr>
        </p:pic>
        <p:pic>
          <p:nvPicPr>
            <p:cNvPr id="1561" name="Google Shape;1561;p33"/>
            <p:cNvPicPr preferRelativeResize="0"/>
            <p:nvPr/>
          </p:nvPicPr>
          <p:blipFill rotWithShape="1">
            <a:blip r:embed="rId5">
              <a:alphaModFix/>
            </a:blip>
            <a:srcRect/>
            <a:stretch/>
          </p:blipFill>
          <p:spPr>
            <a:xfrm>
              <a:off x="3217961" y="-1883222"/>
              <a:ext cx="1029111" cy="1177304"/>
            </a:xfrm>
            <a:prstGeom prst="roundRect">
              <a:avLst>
                <a:gd name="adj" fmla="val 8594"/>
              </a:avLst>
            </a:prstGeom>
            <a:solidFill>
              <a:srgbClr val="ECECEC"/>
            </a:solidFill>
            <a:ln>
              <a:noFill/>
            </a:ln>
            <a:effectLst>
              <a:reflection stA="38000" endPos="28000" dist="5000" dir="5400000" sy="-100000" algn="bl" rotWithShape="0"/>
            </a:effectLst>
          </p:spPr>
        </p:pic>
        <p:sp>
          <p:nvSpPr>
            <p:cNvPr id="1562" name="Google Shape;1562;p33"/>
            <p:cNvSpPr/>
            <p:nvPr/>
          </p:nvSpPr>
          <p:spPr>
            <a:xfrm rot="10800000">
              <a:off x="1444980" y="-2715136"/>
              <a:ext cx="269965" cy="352089"/>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3" name="Google Shape;1563;p33"/>
            <p:cNvSpPr/>
            <p:nvPr/>
          </p:nvSpPr>
          <p:spPr>
            <a:xfrm>
              <a:off x="1813500" y="-2825077"/>
              <a:ext cx="1238547" cy="576003"/>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76,41%</a:t>
              </a:r>
              <a:endParaRPr/>
            </a:p>
          </p:txBody>
        </p:sp>
        <p:sp>
          <p:nvSpPr>
            <p:cNvPr id="1564" name="Google Shape;1564;p33"/>
            <p:cNvSpPr/>
            <p:nvPr/>
          </p:nvSpPr>
          <p:spPr>
            <a:xfrm rot="10800000">
              <a:off x="4276386" y="-2735518"/>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5" name="Google Shape;1565;p33"/>
            <p:cNvSpPr/>
            <p:nvPr/>
          </p:nvSpPr>
          <p:spPr>
            <a:xfrm>
              <a:off x="4644907" y="-2845458"/>
              <a:ext cx="1172022" cy="576003"/>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12,33%</a:t>
              </a:r>
              <a:endParaRPr/>
            </a:p>
          </p:txBody>
        </p:sp>
        <p:sp>
          <p:nvSpPr>
            <p:cNvPr id="1566" name="Google Shape;1566;p33"/>
            <p:cNvSpPr/>
            <p:nvPr/>
          </p:nvSpPr>
          <p:spPr>
            <a:xfrm rot="10800000">
              <a:off x="1440801" y="-1456720"/>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7" name="Google Shape;1567;p33"/>
            <p:cNvSpPr/>
            <p:nvPr/>
          </p:nvSpPr>
          <p:spPr>
            <a:xfrm>
              <a:off x="1809321" y="-1566661"/>
              <a:ext cx="1124063" cy="576005"/>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5,09%</a:t>
              </a:r>
              <a:endParaRPr/>
            </a:p>
          </p:txBody>
        </p:sp>
        <p:sp>
          <p:nvSpPr>
            <p:cNvPr id="1568" name="Google Shape;1568;p33"/>
            <p:cNvSpPr/>
            <p:nvPr/>
          </p:nvSpPr>
          <p:spPr>
            <a:xfrm rot="10800000">
              <a:off x="4365499" y="-1491264"/>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9" name="Google Shape;1569;p33"/>
            <p:cNvSpPr/>
            <p:nvPr/>
          </p:nvSpPr>
          <p:spPr>
            <a:xfrm>
              <a:off x="4734017" y="-1601205"/>
              <a:ext cx="1082910" cy="576005"/>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2,41%</a:t>
              </a:r>
              <a:endParaRPr/>
            </a:p>
          </p:txBody>
        </p:sp>
      </p:grpSp>
      <p:sp>
        <p:nvSpPr>
          <p:cNvPr id="1570" name="Google Shape;1570;p33"/>
          <p:cNvSpPr txBox="1"/>
          <p:nvPr/>
        </p:nvSpPr>
        <p:spPr>
          <a:xfrm>
            <a:off x="2195869" y="1110754"/>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285 casos</a:t>
            </a:r>
            <a:endParaRPr/>
          </a:p>
        </p:txBody>
      </p:sp>
      <p:sp>
        <p:nvSpPr>
          <p:cNvPr id="1571" name="Google Shape;1571;p33"/>
          <p:cNvSpPr txBox="1"/>
          <p:nvPr/>
        </p:nvSpPr>
        <p:spPr>
          <a:xfrm>
            <a:off x="3917158" y="1156864"/>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46 casos</a:t>
            </a:r>
            <a:endParaRPr/>
          </a:p>
        </p:txBody>
      </p:sp>
      <p:sp>
        <p:nvSpPr>
          <p:cNvPr id="1572" name="Google Shape;1572;p33"/>
          <p:cNvSpPr txBox="1"/>
          <p:nvPr/>
        </p:nvSpPr>
        <p:spPr>
          <a:xfrm>
            <a:off x="2069427" y="1966785"/>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19 casos</a:t>
            </a:r>
            <a:endParaRPr/>
          </a:p>
        </p:txBody>
      </p:sp>
      <p:sp>
        <p:nvSpPr>
          <p:cNvPr id="1573" name="Google Shape;1573;p33"/>
          <p:cNvSpPr txBox="1"/>
          <p:nvPr/>
        </p:nvSpPr>
        <p:spPr>
          <a:xfrm>
            <a:off x="3996069" y="1990745"/>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9 casos</a:t>
            </a:r>
            <a:endParaRPr/>
          </a:p>
        </p:txBody>
      </p:sp>
      <p:sp>
        <p:nvSpPr>
          <p:cNvPr id="1574" name="Google Shape;1574;p33"/>
          <p:cNvSpPr/>
          <p:nvPr/>
        </p:nvSpPr>
        <p:spPr>
          <a:xfrm>
            <a:off x="3732411" y="4963406"/>
            <a:ext cx="35075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Factores desencadenantes de intento de suicidio. Periodo epidemiológico 02. 2023. </a:t>
            </a:r>
            <a:endParaRPr/>
          </a:p>
        </p:txBody>
      </p:sp>
      <p:sp>
        <p:nvSpPr>
          <p:cNvPr id="1575" name="Google Shape;1575;p33"/>
          <p:cNvSpPr/>
          <p:nvPr/>
        </p:nvSpPr>
        <p:spPr>
          <a:xfrm>
            <a:off x="1925567" y="7380312"/>
            <a:ext cx="352043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Factores de riesgo de intento de suicidio. Periodo epidemiológico 02. 2023. </a:t>
            </a:r>
            <a:endParaRPr/>
          </a:p>
        </p:txBody>
      </p:sp>
      <p:sp>
        <p:nvSpPr>
          <p:cNvPr id="1576" name="Google Shape;1576;p33"/>
          <p:cNvSpPr/>
          <p:nvPr/>
        </p:nvSpPr>
        <p:spPr>
          <a:xfrm>
            <a:off x="-27139" y="7924844"/>
            <a:ext cx="7135004" cy="122341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34 años de edad, siendo el 71,7% del total de los casos. La cobertura de las visitas de campo que realizan los psicólogos de la secretaría de salud es del 34,3</a:t>
            </a:r>
            <a:r>
              <a:rPr lang="es-ES" sz="1050" b="1">
                <a:solidFill>
                  <a:schemeClr val="dk1"/>
                </a:solidFill>
                <a:latin typeface="Arial Narrow"/>
                <a:ea typeface="Arial Narrow"/>
                <a:cs typeface="Arial Narrow"/>
                <a:sym typeface="Arial Narrow"/>
              </a:rPr>
              <a:t>%, </a:t>
            </a:r>
            <a:r>
              <a:rPr lang="es-ES" sz="1050">
                <a:solidFill>
                  <a:schemeClr val="dk1"/>
                </a:solidFill>
                <a:latin typeface="Arial Narrow"/>
                <a:ea typeface="Arial Narrow"/>
                <a:cs typeface="Arial Narrow"/>
                <a:sym typeface="Arial Narrow"/>
              </a:rPr>
              <a:t>con respecto a los casos notificados en el período epidemiológico 2. El evento se está registrando desde la primera infancia, situación que debe ser tenida en cuenta al momento de diseñar estrategias de prevención</a:t>
            </a:r>
            <a:endParaRPr sz="1050">
              <a:solidFill>
                <a:schemeClr val="dk1"/>
              </a:solidFill>
              <a:latin typeface="Arial Narrow"/>
              <a:ea typeface="Arial Narrow"/>
              <a:cs typeface="Arial Narrow"/>
              <a:sym typeface="Arial Narrow"/>
            </a:endParaRPr>
          </a:p>
        </p:txBody>
      </p:sp>
      <p:sp>
        <p:nvSpPr>
          <p:cNvPr id="1577" name="Google Shape;1577;p33"/>
          <p:cNvSpPr/>
          <p:nvPr/>
        </p:nvSpPr>
        <p:spPr>
          <a:xfrm>
            <a:off x="-1849" y="7645552"/>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78" name="Google Shape;1578;p33"/>
          <p:cNvGrpSpPr/>
          <p:nvPr/>
        </p:nvGrpSpPr>
        <p:grpSpPr>
          <a:xfrm>
            <a:off x="190189" y="7663143"/>
            <a:ext cx="3446504" cy="276999"/>
            <a:chOff x="2448322" y="33831"/>
            <a:chExt cx="3446504" cy="276999"/>
          </a:xfrm>
        </p:grpSpPr>
        <p:sp>
          <p:nvSpPr>
            <p:cNvPr id="1579" name="Google Shape;1579;p33"/>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580" name="Google Shape;1580;p33"/>
            <p:cNvCxnSpPr>
              <a:stCxn id="1579"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581" name="Google Shape;1581;p33"/>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582" name="Google Shape;1582;p33" descr="https://i1.wp.com/periodicovictoria.mx/wp-content/uploads/2016/04/1-infografi%CC%81a-suicidio.jpg?fit=1403%2C1500"/>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83" name="Google Shape;1583;p33"/>
          <p:cNvPicPr preferRelativeResize="0"/>
          <p:nvPr/>
        </p:nvPicPr>
        <p:blipFill rotWithShape="1">
          <a:blip r:embed="rId6">
            <a:alphaModFix/>
          </a:blip>
          <a:srcRect/>
          <a:stretch/>
        </p:blipFill>
        <p:spPr>
          <a:xfrm>
            <a:off x="3420861" y="706877"/>
            <a:ext cx="704106" cy="375523"/>
          </a:xfrm>
          <a:prstGeom prst="rect">
            <a:avLst/>
          </a:prstGeom>
          <a:noFill/>
          <a:ln>
            <a:noFill/>
          </a:ln>
        </p:spPr>
      </p:pic>
      <p:sp>
        <p:nvSpPr>
          <p:cNvPr id="1584" name="Google Shape;1584;p33"/>
          <p:cNvSpPr/>
          <p:nvPr/>
        </p:nvSpPr>
        <p:spPr>
          <a:xfrm>
            <a:off x="1786566" y="2239347"/>
            <a:ext cx="3507593" cy="4154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Mecanismo de intento de suicidio. Periodo epidemiológico 02  2023 </a:t>
            </a:r>
            <a:endParaRPr/>
          </a:p>
        </p:txBody>
      </p:sp>
      <p:graphicFrame>
        <p:nvGraphicFramePr>
          <p:cNvPr id="1585" name="Google Shape;1585;p33"/>
          <p:cNvGraphicFramePr/>
          <p:nvPr/>
        </p:nvGraphicFramePr>
        <p:xfrm>
          <a:off x="-85445" y="2602669"/>
          <a:ext cx="3901919" cy="233024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86" name="Google Shape;1586;p33"/>
          <p:cNvGraphicFramePr/>
          <p:nvPr/>
        </p:nvGraphicFramePr>
        <p:xfrm>
          <a:off x="3543670" y="2640755"/>
          <a:ext cx="3622500" cy="250122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87" name="Google Shape;1587;p33"/>
          <p:cNvGraphicFramePr/>
          <p:nvPr/>
        </p:nvGraphicFramePr>
        <p:xfrm>
          <a:off x="1011423" y="5184335"/>
          <a:ext cx="3810001" cy="2409825"/>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pic>
        <p:nvPicPr>
          <p:cNvPr id="1592" name="Google Shape;1592;p34"/>
          <p:cNvPicPr preferRelativeResize="0"/>
          <p:nvPr/>
        </p:nvPicPr>
        <p:blipFill rotWithShape="1">
          <a:blip r:embed="rId3">
            <a:alphaModFix/>
          </a:blip>
          <a:srcRect/>
          <a:stretch/>
        </p:blipFill>
        <p:spPr>
          <a:xfrm>
            <a:off x="-628" y="-756"/>
            <a:ext cx="2259818" cy="3636652"/>
          </a:xfrm>
          <a:prstGeom prst="rect">
            <a:avLst/>
          </a:prstGeom>
          <a:noFill/>
          <a:ln>
            <a:noFill/>
          </a:ln>
        </p:spPr>
      </p:pic>
      <p:sp>
        <p:nvSpPr>
          <p:cNvPr id="1593" name="Google Shape;1593;p34"/>
          <p:cNvSpPr/>
          <p:nvPr/>
        </p:nvSpPr>
        <p:spPr>
          <a:xfrm>
            <a:off x="670424" y="467544"/>
            <a:ext cx="5004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rgbClr val="C00000"/>
                </a:solidFill>
                <a:latin typeface="Arial Narrow"/>
                <a:ea typeface="Arial Narrow"/>
                <a:cs typeface="Arial Narrow"/>
                <a:sym typeface="Arial Narrow"/>
              </a:rPr>
              <a:t>VIH</a:t>
            </a:r>
            <a:endParaRPr sz="1800">
              <a:solidFill>
                <a:schemeClr val="dk1"/>
              </a:solidFill>
              <a:latin typeface="Calibri"/>
              <a:ea typeface="Calibri"/>
              <a:cs typeface="Calibri"/>
              <a:sym typeface="Calibri"/>
            </a:endParaRPr>
          </a:p>
        </p:txBody>
      </p:sp>
      <p:sp>
        <p:nvSpPr>
          <p:cNvPr id="1594" name="Google Shape;1594;p34"/>
          <p:cNvSpPr txBox="1"/>
          <p:nvPr/>
        </p:nvSpPr>
        <p:spPr>
          <a:xfrm>
            <a:off x="-629" y="3275856"/>
            <a:ext cx="22209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02 - 2023</a:t>
            </a:r>
            <a:endParaRPr/>
          </a:p>
        </p:txBody>
      </p:sp>
      <p:pic>
        <p:nvPicPr>
          <p:cNvPr id="1595" name="Google Shape;1595;p34"/>
          <p:cNvPicPr preferRelativeResize="0"/>
          <p:nvPr/>
        </p:nvPicPr>
        <p:blipFill rotWithShape="1">
          <a:blip r:embed="rId4">
            <a:alphaModFix/>
          </a:blip>
          <a:srcRect t="51431"/>
          <a:stretch/>
        </p:blipFill>
        <p:spPr>
          <a:xfrm>
            <a:off x="-628" y="3635896"/>
            <a:ext cx="2295053" cy="3722567"/>
          </a:xfrm>
          <a:prstGeom prst="rect">
            <a:avLst/>
          </a:prstGeom>
          <a:noFill/>
          <a:ln>
            <a:noFill/>
          </a:ln>
        </p:spPr>
      </p:pic>
      <p:grpSp>
        <p:nvGrpSpPr>
          <p:cNvPr id="1596" name="Google Shape;1596;p34"/>
          <p:cNvGrpSpPr/>
          <p:nvPr/>
        </p:nvGrpSpPr>
        <p:grpSpPr>
          <a:xfrm>
            <a:off x="109142" y="5846294"/>
            <a:ext cx="1892650" cy="488476"/>
            <a:chOff x="2397524" y="3379972"/>
            <a:chExt cx="4508500" cy="904875"/>
          </a:xfrm>
        </p:grpSpPr>
        <p:pic>
          <p:nvPicPr>
            <p:cNvPr id="1597" name="Google Shape;1597;p3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598" name="Google Shape;1598;p34"/>
            <p:cNvSpPr txBox="1"/>
            <p:nvPr/>
          </p:nvSpPr>
          <p:spPr>
            <a:xfrm>
              <a:off x="3213823" y="3478755"/>
              <a:ext cx="19067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240</a:t>
              </a:r>
              <a:endParaRPr/>
            </a:p>
          </p:txBody>
        </p:sp>
      </p:grpSp>
      <p:sp>
        <p:nvSpPr>
          <p:cNvPr id="1599" name="Google Shape;1599;p34"/>
          <p:cNvSpPr/>
          <p:nvPr/>
        </p:nvSpPr>
        <p:spPr>
          <a:xfrm>
            <a:off x="2171614" y="3260571"/>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just" rtl="0">
              <a:spcBef>
                <a:spcPts val="0"/>
              </a:spcBef>
              <a:spcAft>
                <a:spcPts val="0"/>
              </a:spcAft>
              <a:buNone/>
            </a:pPr>
            <a:r>
              <a:rPr lang="es-ES" sz="700">
                <a:solidFill>
                  <a:schemeClr val="dk1"/>
                </a:solidFill>
                <a:latin typeface="Arial"/>
                <a:ea typeface="Arial"/>
                <a:cs typeface="Arial"/>
                <a:sym typeface="Arial"/>
              </a:rPr>
              <a:t>Figura. Canal endémico de VIH. Medellín, a Periodo epidemiológico 02  acumulado  de 2023. </a:t>
            </a:r>
            <a:endParaRPr/>
          </a:p>
        </p:txBody>
      </p:sp>
      <p:sp>
        <p:nvSpPr>
          <p:cNvPr id="1600" name="Google Shape;1600;p3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601" name="Google Shape;1601;p3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cxnSp>
        <p:nvCxnSpPr>
          <p:cNvPr id="1602" name="Google Shape;1602;p34"/>
          <p:cNvCxnSpPr/>
          <p:nvPr/>
        </p:nvCxnSpPr>
        <p:spPr>
          <a:xfrm>
            <a:off x="2736354" y="205580"/>
            <a:ext cx="648072" cy="0"/>
          </a:xfrm>
          <a:prstGeom prst="straightConnector1">
            <a:avLst/>
          </a:prstGeom>
          <a:noFill/>
          <a:ln w="28575" cap="flat" cmpd="sng">
            <a:solidFill>
              <a:srgbClr val="C00000"/>
            </a:solidFill>
            <a:prstDash val="solid"/>
            <a:round/>
            <a:headEnd type="none" w="sm" len="sm"/>
            <a:tailEnd type="none" w="sm" len="sm"/>
          </a:ln>
        </p:spPr>
      </p:cxnSp>
      <p:sp>
        <p:nvSpPr>
          <p:cNvPr id="1603" name="Google Shape;1603;p34"/>
          <p:cNvSpPr/>
          <p:nvPr/>
        </p:nvSpPr>
        <p:spPr>
          <a:xfrm>
            <a:off x="2259190" y="6935461"/>
            <a:ext cx="494601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800">
                <a:solidFill>
                  <a:schemeClr val="dk1"/>
                </a:solidFill>
                <a:latin typeface="Arial Narrow"/>
                <a:ea typeface="Arial Narrow"/>
                <a:cs typeface="Arial Narrow"/>
                <a:sym typeface="Arial Narrow"/>
              </a:rPr>
              <a:t>Figura. Comportamiento de VIH. Medellín, a Periodo epidemiológico 02  acumulado de 2020-2023. </a:t>
            </a:r>
            <a:endParaRPr/>
          </a:p>
        </p:txBody>
      </p:sp>
      <p:sp>
        <p:nvSpPr>
          <p:cNvPr id="1604" name="Google Shape;1604;p34"/>
          <p:cNvSpPr txBox="1"/>
          <p:nvPr/>
        </p:nvSpPr>
        <p:spPr>
          <a:xfrm>
            <a:off x="7150" y="6519963"/>
            <a:ext cx="224357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8,3%</a:t>
            </a:r>
            <a:endParaRPr/>
          </a:p>
        </p:txBody>
      </p:sp>
      <p:sp>
        <p:nvSpPr>
          <p:cNvPr id="1605" name="Google Shape;1605;p3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34</a:t>
            </a:r>
            <a:endParaRPr sz="1050" b="1">
              <a:solidFill>
                <a:schemeClr val="dk1"/>
              </a:solidFill>
              <a:latin typeface="Arial Narrow"/>
              <a:ea typeface="Arial Narrow"/>
              <a:cs typeface="Arial Narrow"/>
              <a:sym typeface="Arial Narrow"/>
            </a:endParaRPr>
          </a:p>
        </p:txBody>
      </p:sp>
      <p:sp>
        <p:nvSpPr>
          <p:cNvPr id="1606" name="Google Shape;1606;p34"/>
          <p:cNvSpPr/>
          <p:nvPr/>
        </p:nvSpPr>
        <p:spPr>
          <a:xfrm>
            <a:off x="21382" y="738031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07" name="Google Shape;1607;p34"/>
          <p:cNvGrpSpPr/>
          <p:nvPr/>
        </p:nvGrpSpPr>
        <p:grpSpPr>
          <a:xfrm>
            <a:off x="144066" y="7493840"/>
            <a:ext cx="3446504" cy="276999"/>
            <a:chOff x="2448322" y="74775"/>
            <a:chExt cx="3446504" cy="276999"/>
          </a:xfrm>
        </p:grpSpPr>
        <p:sp>
          <p:nvSpPr>
            <p:cNvPr id="1608" name="Google Shape;1608;p3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09" name="Google Shape;1609;p34"/>
            <p:cNvCxnSpPr>
              <a:stCxn id="160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10" name="Google Shape;1610;p3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grpSp>
      <p:sp>
        <p:nvSpPr>
          <p:cNvPr id="1611" name="Google Shape;1611;p34"/>
          <p:cNvSpPr txBox="1"/>
          <p:nvPr/>
        </p:nvSpPr>
        <p:spPr>
          <a:xfrm>
            <a:off x="2294426" y="8139590"/>
            <a:ext cx="248707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por 100.000 habitantes</a:t>
            </a:r>
            <a:endParaRPr sz="1100" b="1">
              <a:solidFill>
                <a:schemeClr val="dk1"/>
              </a:solidFill>
              <a:latin typeface="Arial Narrow"/>
              <a:ea typeface="Arial Narrow"/>
              <a:cs typeface="Arial Narrow"/>
              <a:sym typeface="Arial Narrow"/>
            </a:endParaRPr>
          </a:p>
        </p:txBody>
      </p:sp>
      <p:sp>
        <p:nvSpPr>
          <p:cNvPr id="1612" name="Google Shape;1612;p34"/>
          <p:cNvSpPr txBox="1"/>
          <p:nvPr/>
        </p:nvSpPr>
        <p:spPr>
          <a:xfrm>
            <a:off x="2858394" y="8591963"/>
            <a:ext cx="114326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9,0 * 100 mil</a:t>
            </a:r>
            <a:endParaRPr/>
          </a:p>
        </p:txBody>
      </p:sp>
      <p:graphicFrame>
        <p:nvGraphicFramePr>
          <p:cNvPr id="1613" name="Google Shape;1613;p34"/>
          <p:cNvGraphicFramePr/>
          <p:nvPr/>
        </p:nvGraphicFramePr>
        <p:xfrm>
          <a:off x="2159330" y="397225"/>
          <a:ext cx="5062952" cy="296608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14" name="Google Shape;1614;p34"/>
          <p:cNvGraphicFramePr/>
          <p:nvPr/>
        </p:nvGraphicFramePr>
        <p:xfrm>
          <a:off x="2171613" y="3890375"/>
          <a:ext cx="5029287" cy="3112634"/>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35"/>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20" name="Google Shape;1620;p35"/>
          <p:cNvGrpSpPr/>
          <p:nvPr/>
        </p:nvGrpSpPr>
        <p:grpSpPr>
          <a:xfrm>
            <a:off x="2491847" y="2792275"/>
            <a:ext cx="1881594" cy="1358120"/>
            <a:chOff x="3232545" y="2931806"/>
            <a:chExt cx="1881594" cy="1358120"/>
          </a:xfrm>
        </p:grpSpPr>
        <p:pic>
          <p:nvPicPr>
            <p:cNvPr id="1621" name="Google Shape;1621;p35"/>
            <p:cNvPicPr preferRelativeResize="0"/>
            <p:nvPr/>
          </p:nvPicPr>
          <p:blipFill rotWithShape="1">
            <a:blip r:embed="rId3">
              <a:alphaModFix/>
            </a:blip>
            <a:srcRect/>
            <a:stretch/>
          </p:blipFill>
          <p:spPr>
            <a:xfrm>
              <a:off x="3685453" y="2931806"/>
              <a:ext cx="933450" cy="742950"/>
            </a:xfrm>
            <a:prstGeom prst="rect">
              <a:avLst/>
            </a:prstGeom>
            <a:noFill/>
            <a:ln>
              <a:noFill/>
            </a:ln>
          </p:spPr>
        </p:pic>
        <p:grpSp>
          <p:nvGrpSpPr>
            <p:cNvPr id="1622" name="Google Shape;1622;p35"/>
            <p:cNvGrpSpPr/>
            <p:nvPr/>
          </p:nvGrpSpPr>
          <p:grpSpPr>
            <a:xfrm>
              <a:off x="3232545" y="3564985"/>
              <a:ext cx="1881594" cy="724941"/>
              <a:chOff x="-103304" y="7072716"/>
              <a:chExt cx="1427628" cy="724941"/>
            </a:xfrm>
          </p:grpSpPr>
          <p:sp>
            <p:nvSpPr>
              <p:cNvPr id="1623" name="Google Shape;1623;p3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1624" name="Google Shape;1624;p35"/>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69,58%</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24,58%</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grpSp>
      <p:grpSp>
        <p:nvGrpSpPr>
          <p:cNvPr id="1625" name="Google Shape;1625;p35"/>
          <p:cNvGrpSpPr/>
          <p:nvPr/>
        </p:nvGrpSpPr>
        <p:grpSpPr>
          <a:xfrm>
            <a:off x="5004639" y="2764717"/>
            <a:ext cx="1690560" cy="1385678"/>
            <a:chOff x="5322204" y="2849006"/>
            <a:chExt cx="1690560" cy="1385678"/>
          </a:xfrm>
        </p:grpSpPr>
        <p:pic>
          <p:nvPicPr>
            <p:cNvPr id="1626" name="Google Shape;1626;p35"/>
            <p:cNvPicPr preferRelativeResize="0"/>
            <p:nvPr/>
          </p:nvPicPr>
          <p:blipFill rotWithShape="1">
            <a:blip r:embed="rId4">
              <a:alphaModFix/>
            </a:blip>
            <a:srcRect/>
            <a:stretch/>
          </p:blipFill>
          <p:spPr>
            <a:xfrm>
              <a:off x="5575328" y="2849006"/>
              <a:ext cx="942975" cy="771525"/>
            </a:xfrm>
            <a:prstGeom prst="rect">
              <a:avLst/>
            </a:prstGeom>
            <a:noFill/>
            <a:ln>
              <a:noFill/>
            </a:ln>
          </p:spPr>
        </p:pic>
        <p:grpSp>
          <p:nvGrpSpPr>
            <p:cNvPr id="1627" name="Google Shape;1627;p35"/>
            <p:cNvGrpSpPr/>
            <p:nvPr/>
          </p:nvGrpSpPr>
          <p:grpSpPr>
            <a:xfrm>
              <a:off x="5322204" y="3584039"/>
              <a:ext cx="1690560" cy="650645"/>
              <a:chOff x="-14122" y="7072716"/>
              <a:chExt cx="1282684" cy="650645"/>
            </a:xfrm>
          </p:grpSpPr>
          <p:sp>
            <p:nvSpPr>
              <p:cNvPr id="1628" name="Google Shape;1628;p3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629" name="Google Shape;1629;p35"/>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97,92%</a:t>
                </a:r>
                <a:endParaRPr/>
              </a:p>
            </p:txBody>
          </p:sp>
        </p:grpSp>
      </p:grpSp>
      <p:grpSp>
        <p:nvGrpSpPr>
          <p:cNvPr id="1630" name="Google Shape;1630;p35"/>
          <p:cNvGrpSpPr/>
          <p:nvPr/>
        </p:nvGrpSpPr>
        <p:grpSpPr>
          <a:xfrm>
            <a:off x="787056" y="2483768"/>
            <a:ext cx="957314" cy="1846065"/>
            <a:chOff x="691281" y="4516650"/>
            <a:chExt cx="957314" cy="1846065"/>
          </a:xfrm>
        </p:grpSpPr>
        <p:grpSp>
          <p:nvGrpSpPr>
            <p:cNvPr id="1631" name="Google Shape;1631;p35"/>
            <p:cNvGrpSpPr/>
            <p:nvPr/>
          </p:nvGrpSpPr>
          <p:grpSpPr>
            <a:xfrm>
              <a:off x="691281" y="4516650"/>
              <a:ext cx="957314" cy="1238542"/>
              <a:chOff x="525339" y="2886622"/>
              <a:chExt cx="957314" cy="1238542"/>
            </a:xfrm>
          </p:grpSpPr>
          <p:pic>
            <p:nvPicPr>
              <p:cNvPr id="1632" name="Google Shape;1632;p35"/>
              <p:cNvPicPr preferRelativeResize="0"/>
              <p:nvPr/>
            </p:nvPicPr>
            <p:blipFill rotWithShape="1">
              <a:blip r:embed="rId5">
                <a:alphaModFix/>
              </a:blip>
              <a:srcRect/>
              <a:stretch/>
            </p:blipFill>
            <p:spPr>
              <a:xfrm>
                <a:off x="646430" y="2886622"/>
                <a:ext cx="704850" cy="971550"/>
              </a:xfrm>
              <a:prstGeom prst="rect">
                <a:avLst/>
              </a:prstGeom>
              <a:noFill/>
              <a:ln>
                <a:noFill/>
              </a:ln>
            </p:spPr>
          </p:pic>
          <p:sp>
            <p:nvSpPr>
              <p:cNvPr id="1633" name="Google Shape;1633;p35"/>
              <p:cNvSpPr/>
              <p:nvPr/>
            </p:nvSpPr>
            <p:spPr>
              <a:xfrm>
                <a:off x="525339" y="3848165"/>
                <a:ext cx="95731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Donó sangre</a:t>
                </a:r>
                <a:endParaRPr sz="1200" b="1" u="sng">
                  <a:solidFill>
                    <a:srgbClr val="000000"/>
                  </a:solidFill>
                  <a:latin typeface="Arial Narrow"/>
                  <a:ea typeface="Arial Narrow"/>
                  <a:cs typeface="Arial Narrow"/>
                  <a:sym typeface="Arial Narrow"/>
                </a:endParaRPr>
              </a:p>
            </p:txBody>
          </p:sp>
        </p:grpSp>
        <p:sp>
          <p:nvSpPr>
            <p:cNvPr id="1634" name="Google Shape;1634;p35"/>
            <p:cNvSpPr/>
            <p:nvPr/>
          </p:nvSpPr>
          <p:spPr>
            <a:xfrm>
              <a:off x="784547" y="5755192"/>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0,4%</a:t>
              </a:r>
              <a:endParaRPr/>
            </a:p>
          </p:txBody>
        </p:sp>
        <p:sp>
          <p:nvSpPr>
            <p:cNvPr id="1635" name="Google Shape;1635;p35"/>
            <p:cNvSpPr/>
            <p:nvPr/>
          </p:nvSpPr>
          <p:spPr>
            <a:xfrm>
              <a:off x="829812" y="6085716"/>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sp>
        <p:nvSpPr>
          <p:cNvPr id="1636" name="Google Shape;1636;p3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35</a:t>
            </a:r>
            <a:endParaRPr sz="1050" b="1">
              <a:solidFill>
                <a:schemeClr val="dk1"/>
              </a:solidFill>
              <a:latin typeface="Arial Narrow"/>
              <a:ea typeface="Arial Narrow"/>
              <a:cs typeface="Arial Narrow"/>
              <a:sym typeface="Arial Narrow"/>
            </a:endParaRPr>
          </a:p>
        </p:txBody>
      </p:sp>
      <p:grpSp>
        <p:nvGrpSpPr>
          <p:cNvPr id="1637" name="Google Shape;1637;p35"/>
          <p:cNvGrpSpPr/>
          <p:nvPr/>
        </p:nvGrpSpPr>
        <p:grpSpPr>
          <a:xfrm>
            <a:off x="160662" y="75973"/>
            <a:ext cx="3446504" cy="276999"/>
            <a:chOff x="2448322" y="74775"/>
            <a:chExt cx="3446504" cy="276999"/>
          </a:xfrm>
        </p:grpSpPr>
        <p:sp>
          <p:nvSpPr>
            <p:cNvPr id="1638" name="Google Shape;1638;p3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39" name="Google Shape;1639;p35"/>
            <p:cNvCxnSpPr>
              <a:stCxn id="163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40" name="Google Shape;1640;p3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sp>
        <p:nvSpPr>
          <p:cNvPr id="1641" name="Google Shape;1641;p35"/>
          <p:cNvSpPr/>
          <p:nvPr/>
        </p:nvSpPr>
        <p:spPr>
          <a:xfrm>
            <a:off x="-2" y="43559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42" name="Google Shape;1642;p35"/>
          <p:cNvGrpSpPr/>
          <p:nvPr/>
        </p:nvGrpSpPr>
        <p:grpSpPr>
          <a:xfrm>
            <a:off x="30478" y="4469504"/>
            <a:ext cx="3446504" cy="276999"/>
            <a:chOff x="2448322" y="74775"/>
            <a:chExt cx="3446504" cy="276999"/>
          </a:xfrm>
        </p:grpSpPr>
        <p:sp>
          <p:nvSpPr>
            <p:cNvPr id="1643" name="Google Shape;1643;p3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44" name="Google Shape;1644;p35"/>
            <p:cNvCxnSpPr>
              <a:stCxn id="164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45" name="Google Shape;1645;p3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grpSp>
        <p:nvGrpSpPr>
          <p:cNvPr id="1646" name="Google Shape;1646;p35"/>
          <p:cNvGrpSpPr/>
          <p:nvPr/>
        </p:nvGrpSpPr>
        <p:grpSpPr>
          <a:xfrm>
            <a:off x="180838" y="920327"/>
            <a:ext cx="857788" cy="1573970"/>
            <a:chOff x="1068833" y="553075"/>
            <a:chExt cx="857788" cy="1573970"/>
          </a:xfrm>
        </p:grpSpPr>
        <p:pic>
          <p:nvPicPr>
            <p:cNvPr id="1647" name="Google Shape;1647;p35"/>
            <p:cNvPicPr preferRelativeResize="0"/>
            <p:nvPr/>
          </p:nvPicPr>
          <p:blipFill rotWithShape="1">
            <a:blip r:embed="rId6">
              <a:alphaModFix/>
            </a:blip>
            <a:srcRect t="10614" r="84474"/>
            <a:stretch/>
          </p:blipFill>
          <p:spPr>
            <a:xfrm>
              <a:off x="1131620" y="553075"/>
              <a:ext cx="737696" cy="720656"/>
            </a:xfrm>
            <a:prstGeom prst="rect">
              <a:avLst/>
            </a:prstGeom>
            <a:noFill/>
            <a:ln>
              <a:noFill/>
            </a:ln>
          </p:spPr>
        </p:pic>
        <p:sp>
          <p:nvSpPr>
            <p:cNvPr id="1648" name="Google Shape;1648;p35"/>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85,8%</a:t>
              </a:r>
              <a:endParaRPr/>
            </a:p>
          </p:txBody>
        </p:sp>
        <p:sp>
          <p:nvSpPr>
            <p:cNvPr id="1649" name="Google Shape;1649;p35"/>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650" name="Google Shape;1650;p35"/>
            <p:cNvSpPr/>
            <p:nvPr/>
          </p:nvSpPr>
          <p:spPr>
            <a:xfrm>
              <a:off x="1136020" y="1850046"/>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206 casos</a:t>
              </a:r>
              <a:endParaRPr sz="1200">
                <a:solidFill>
                  <a:schemeClr val="dk1"/>
                </a:solidFill>
                <a:latin typeface="Calibri"/>
                <a:ea typeface="Calibri"/>
                <a:cs typeface="Calibri"/>
                <a:sym typeface="Calibri"/>
              </a:endParaRPr>
            </a:p>
          </p:txBody>
        </p:sp>
      </p:grpSp>
      <p:grpSp>
        <p:nvGrpSpPr>
          <p:cNvPr id="1651" name="Google Shape;1651;p35"/>
          <p:cNvGrpSpPr/>
          <p:nvPr/>
        </p:nvGrpSpPr>
        <p:grpSpPr>
          <a:xfrm>
            <a:off x="1175708" y="920327"/>
            <a:ext cx="811840" cy="1560887"/>
            <a:chOff x="1752268" y="1227775"/>
            <a:chExt cx="811840" cy="1560887"/>
          </a:xfrm>
        </p:grpSpPr>
        <p:sp>
          <p:nvSpPr>
            <p:cNvPr id="1652" name="Google Shape;1652;p35"/>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14,2%</a:t>
              </a:r>
              <a:endParaRPr/>
            </a:p>
          </p:txBody>
        </p:sp>
        <p:sp>
          <p:nvSpPr>
            <p:cNvPr id="1653" name="Google Shape;1653;p35"/>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654" name="Google Shape;1654;p35"/>
            <p:cNvSpPr/>
            <p:nvPr/>
          </p:nvSpPr>
          <p:spPr>
            <a:xfrm>
              <a:off x="1816937" y="2511663"/>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34 casos</a:t>
              </a:r>
              <a:endParaRPr sz="1200">
                <a:solidFill>
                  <a:schemeClr val="dk1"/>
                </a:solidFill>
                <a:latin typeface="Calibri"/>
                <a:ea typeface="Calibri"/>
                <a:cs typeface="Calibri"/>
                <a:sym typeface="Calibri"/>
              </a:endParaRPr>
            </a:p>
          </p:txBody>
        </p:sp>
        <p:pic>
          <p:nvPicPr>
            <p:cNvPr id="1655" name="Google Shape;1655;p35"/>
            <p:cNvPicPr preferRelativeResize="0"/>
            <p:nvPr/>
          </p:nvPicPr>
          <p:blipFill rotWithShape="1">
            <a:blip r:embed="rId6">
              <a:alphaModFix/>
            </a:blip>
            <a:srcRect l="29313" t="7366" r="56038"/>
            <a:stretch/>
          </p:blipFill>
          <p:spPr>
            <a:xfrm>
              <a:off x="1782238" y="1227775"/>
              <a:ext cx="696035" cy="748294"/>
            </a:xfrm>
            <a:prstGeom prst="rect">
              <a:avLst/>
            </a:prstGeom>
            <a:noFill/>
            <a:ln>
              <a:noFill/>
            </a:ln>
          </p:spPr>
        </p:pic>
      </p:grpSp>
      <p:grpSp>
        <p:nvGrpSpPr>
          <p:cNvPr id="1656" name="Google Shape;1656;p35"/>
          <p:cNvGrpSpPr/>
          <p:nvPr/>
        </p:nvGrpSpPr>
        <p:grpSpPr>
          <a:xfrm>
            <a:off x="125886" y="560287"/>
            <a:ext cx="1852274" cy="436842"/>
            <a:chOff x="3054754" y="484500"/>
            <a:chExt cx="2375609" cy="436842"/>
          </a:xfrm>
        </p:grpSpPr>
        <p:sp>
          <p:nvSpPr>
            <p:cNvPr id="1657" name="Google Shape;1657;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58" name="Google Shape;1658;p3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1659" name="Google Shape;1659;p35"/>
          <p:cNvGrpSpPr/>
          <p:nvPr/>
        </p:nvGrpSpPr>
        <p:grpSpPr>
          <a:xfrm>
            <a:off x="2070944" y="857976"/>
            <a:ext cx="874090" cy="1631193"/>
            <a:chOff x="2507826" y="2454167"/>
            <a:chExt cx="874090" cy="1631193"/>
          </a:xfrm>
        </p:grpSpPr>
        <p:sp>
          <p:nvSpPr>
            <p:cNvPr id="1660" name="Google Shape;1660;p3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0,79%</a:t>
              </a:r>
              <a:endParaRPr/>
            </a:p>
          </p:txBody>
        </p:sp>
        <p:pic>
          <p:nvPicPr>
            <p:cNvPr id="1661" name="Google Shape;1661;p35"/>
            <p:cNvPicPr preferRelativeResize="0"/>
            <p:nvPr/>
          </p:nvPicPr>
          <p:blipFill rotWithShape="1">
            <a:blip r:embed="rId7">
              <a:alphaModFix/>
            </a:blip>
            <a:srcRect/>
            <a:stretch/>
          </p:blipFill>
          <p:spPr>
            <a:xfrm>
              <a:off x="2702014" y="2454167"/>
              <a:ext cx="557405" cy="912116"/>
            </a:xfrm>
            <a:prstGeom prst="rect">
              <a:avLst/>
            </a:prstGeom>
            <a:noFill/>
            <a:ln>
              <a:noFill/>
            </a:ln>
          </p:spPr>
        </p:pic>
        <p:sp>
          <p:nvSpPr>
            <p:cNvPr id="1662" name="Google Shape;1662;p35"/>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sp>
          <p:nvSpPr>
            <p:cNvPr id="1663" name="Google Shape;1663;p35"/>
            <p:cNvSpPr/>
            <p:nvPr/>
          </p:nvSpPr>
          <p:spPr>
            <a:xfrm>
              <a:off x="2620874" y="380836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grpSp>
      <p:grpSp>
        <p:nvGrpSpPr>
          <p:cNvPr id="1664" name="Google Shape;1664;p35"/>
          <p:cNvGrpSpPr/>
          <p:nvPr/>
        </p:nvGrpSpPr>
        <p:grpSpPr>
          <a:xfrm>
            <a:off x="3039937" y="950012"/>
            <a:ext cx="874090" cy="1519436"/>
            <a:chOff x="3826683" y="2822224"/>
            <a:chExt cx="874090" cy="1519436"/>
          </a:xfrm>
        </p:grpSpPr>
        <p:grpSp>
          <p:nvGrpSpPr>
            <p:cNvPr id="1665" name="Google Shape;1665;p35"/>
            <p:cNvGrpSpPr/>
            <p:nvPr/>
          </p:nvGrpSpPr>
          <p:grpSpPr>
            <a:xfrm>
              <a:off x="3826683" y="3446500"/>
              <a:ext cx="874090" cy="895160"/>
              <a:chOff x="2507826" y="3203848"/>
              <a:chExt cx="874090" cy="895160"/>
            </a:xfrm>
          </p:grpSpPr>
          <p:sp>
            <p:nvSpPr>
              <p:cNvPr id="1666" name="Google Shape;1666;p35"/>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5,93%</a:t>
                </a:r>
                <a:endParaRPr/>
              </a:p>
            </p:txBody>
          </p:sp>
          <p:sp>
            <p:nvSpPr>
              <p:cNvPr id="1667" name="Google Shape;1667;p3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1668" name="Google Shape;1668;p35"/>
              <p:cNvSpPr/>
              <p:nvPr/>
            </p:nvSpPr>
            <p:spPr>
              <a:xfrm>
                <a:off x="2648170" y="3822009"/>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15 casos</a:t>
                </a:r>
                <a:endParaRPr sz="1200">
                  <a:solidFill>
                    <a:schemeClr val="dk1"/>
                  </a:solidFill>
                  <a:latin typeface="Calibri"/>
                  <a:ea typeface="Calibri"/>
                  <a:cs typeface="Calibri"/>
                  <a:sym typeface="Calibri"/>
                </a:endParaRPr>
              </a:p>
            </p:txBody>
          </p:sp>
        </p:grpSp>
        <p:pic>
          <p:nvPicPr>
            <p:cNvPr id="1669" name="Google Shape;1669;p35"/>
            <p:cNvPicPr preferRelativeResize="0"/>
            <p:nvPr/>
          </p:nvPicPr>
          <p:blipFill rotWithShape="1">
            <a:blip r:embed="rId8">
              <a:alphaModFix/>
            </a:blip>
            <a:srcRect/>
            <a:stretch/>
          </p:blipFill>
          <p:spPr>
            <a:xfrm>
              <a:off x="3945025" y="2822224"/>
              <a:ext cx="587628" cy="678570"/>
            </a:xfrm>
            <a:prstGeom prst="rect">
              <a:avLst/>
            </a:prstGeom>
            <a:noFill/>
            <a:ln>
              <a:noFill/>
            </a:ln>
          </p:spPr>
        </p:pic>
      </p:grpSp>
      <p:grpSp>
        <p:nvGrpSpPr>
          <p:cNvPr id="1670" name="Google Shape;1670;p35"/>
          <p:cNvGrpSpPr/>
          <p:nvPr/>
        </p:nvGrpSpPr>
        <p:grpSpPr>
          <a:xfrm>
            <a:off x="3914027" y="1550561"/>
            <a:ext cx="1275167" cy="891591"/>
            <a:chOff x="-177188" y="7086322"/>
            <a:chExt cx="1489900" cy="891591"/>
          </a:xfrm>
        </p:grpSpPr>
        <p:sp>
          <p:nvSpPr>
            <p:cNvPr id="1671" name="Google Shape;1671;p35"/>
            <p:cNvSpPr txBox="1"/>
            <p:nvPr/>
          </p:nvSpPr>
          <p:spPr>
            <a:xfrm>
              <a:off x="-177188" y="7086322"/>
              <a:ext cx="14899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a:p>
          </p:txBody>
        </p:sp>
        <p:sp>
          <p:nvSpPr>
            <p:cNvPr id="1672" name="Google Shape;1672;p35"/>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1,98%</a:t>
              </a:r>
              <a:endParaRPr/>
            </a:p>
          </p:txBody>
        </p:sp>
        <p:sp>
          <p:nvSpPr>
            <p:cNvPr id="1673" name="Google Shape;1673;p35"/>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 casos</a:t>
              </a:r>
              <a:endParaRPr/>
            </a:p>
          </p:txBody>
        </p:sp>
      </p:grpSp>
      <p:grpSp>
        <p:nvGrpSpPr>
          <p:cNvPr id="1674" name="Google Shape;1674;p35"/>
          <p:cNvGrpSpPr/>
          <p:nvPr/>
        </p:nvGrpSpPr>
        <p:grpSpPr>
          <a:xfrm>
            <a:off x="2282181" y="528496"/>
            <a:ext cx="2722458" cy="436842"/>
            <a:chOff x="3060727" y="484500"/>
            <a:chExt cx="2369637" cy="436842"/>
          </a:xfrm>
        </p:grpSpPr>
        <p:sp>
          <p:nvSpPr>
            <p:cNvPr id="1675" name="Google Shape;1675;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76" name="Google Shape;1676;p3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grpSp>
        <p:nvGrpSpPr>
          <p:cNvPr id="1677" name="Google Shape;1677;p35"/>
          <p:cNvGrpSpPr/>
          <p:nvPr/>
        </p:nvGrpSpPr>
        <p:grpSpPr>
          <a:xfrm>
            <a:off x="5098921" y="528496"/>
            <a:ext cx="2129010" cy="1936247"/>
            <a:chOff x="616494" y="2584689"/>
            <a:chExt cx="2129010" cy="1936247"/>
          </a:xfrm>
        </p:grpSpPr>
        <p:grpSp>
          <p:nvGrpSpPr>
            <p:cNvPr id="1678" name="Google Shape;1678;p35"/>
            <p:cNvGrpSpPr/>
            <p:nvPr/>
          </p:nvGrpSpPr>
          <p:grpSpPr>
            <a:xfrm>
              <a:off x="616494" y="2934239"/>
              <a:ext cx="1152880" cy="1582804"/>
              <a:chOff x="3115290" y="1227775"/>
              <a:chExt cx="1152880" cy="1582804"/>
            </a:xfrm>
          </p:grpSpPr>
          <p:grpSp>
            <p:nvGrpSpPr>
              <p:cNvPr id="1679" name="Google Shape;1679;p35"/>
              <p:cNvGrpSpPr/>
              <p:nvPr/>
            </p:nvGrpSpPr>
            <p:grpSpPr>
              <a:xfrm>
                <a:off x="3115290" y="1951748"/>
                <a:ext cx="1152880" cy="858831"/>
                <a:chOff x="3744466" y="1301912"/>
                <a:chExt cx="1152880" cy="858831"/>
              </a:xfrm>
            </p:grpSpPr>
            <p:sp>
              <p:nvSpPr>
                <p:cNvPr id="1680" name="Google Shape;1680;p3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0,4%</a:t>
                  </a:r>
                  <a:endParaRPr/>
                </a:p>
              </p:txBody>
            </p:sp>
            <p:sp>
              <p:nvSpPr>
                <p:cNvPr id="1681" name="Google Shape;1681;p3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1682" name="Google Shape;1682;p35"/>
                <p:cNvSpPr/>
                <p:nvPr/>
              </p:nvSpPr>
              <p:spPr>
                <a:xfrm>
                  <a:off x="3957784" y="1883744"/>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pic>
            <p:nvPicPr>
              <p:cNvPr id="1683" name="Google Shape;1683;p35"/>
              <p:cNvPicPr preferRelativeResize="0"/>
              <p:nvPr/>
            </p:nvPicPr>
            <p:blipFill rotWithShape="1">
              <a:blip r:embed="rId6">
                <a:alphaModFix/>
              </a:blip>
              <a:srcRect l="59057" t="8806" r="25145"/>
              <a:stretch/>
            </p:blipFill>
            <p:spPr>
              <a:xfrm>
                <a:off x="3328608" y="1227775"/>
                <a:ext cx="750627" cy="775969"/>
              </a:xfrm>
              <a:prstGeom prst="rect">
                <a:avLst/>
              </a:prstGeom>
              <a:noFill/>
              <a:ln>
                <a:noFill/>
              </a:ln>
            </p:spPr>
          </p:pic>
        </p:grpSp>
        <p:grpSp>
          <p:nvGrpSpPr>
            <p:cNvPr id="1684" name="Google Shape;1684;p35"/>
            <p:cNvGrpSpPr/>
            <p:nvPr/>
          </p:nvGrpSpPr>
          <p:grpSpPr>
            <a:xfrm>
              <a:off x="1741326" y="3641012"/>
              <a:ext cx="1004178" cy="879924"/>
              <a:chOff x="5245046" y="1274868"/>
              <a:chExt cx="1004178" cy="879924"/>
            </a:xfrm>
          </p:grpSpPr>
          <p:sp>
            <p:nvSpPr>
              <p:cNvPr id="1685" name="Google Shape;1685;p35"/>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1686" name="Google Shape;1686;p35"/>
              <p:cNvSpPr/>
              <p:nvPr/>
            </p:nvSpPr>
            <p:spPr>
              <a:xfrm>
                <a:off x="5272675" y="1274868"/>
                <a:ext cx="976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Rom - Gitano</a:t>
                </a:r>
                <a:endParaRPr sz="1200" b="1" u="sng">
                  <a:solidFill>
                    <a:srgbClr val="000000"/>
                  </a:solidFill>
                  <a:latin typeface="Arial Narrow"/>
                  <a:ea typeface="Arial Narrow"/>
                  <a:cs typeface="Arial Narrow"/>
                  <a:sym typeface="Arial Narrow"/>
                </a:endParaRPr>
              </a:p>
            </p:txBody>
          </p:sp>
          <p:sp>
            <p:nvSpPr>
              <p:cNvPr id="1687" name="Google Shape;1687;p35"/>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grpSp>
          <p:nvGrpSpPr>
            <p:cNvPr id="1688" name="Google Shape;1688;p35"/>
            <p:cNvGrpSpPr/>
            <p:nvPr/>
          </p:nvGrpSpPr>
          <p:grpSpPr>
            <a:xfrm>
              <a:off x="734175" y="2584689"/>
              <a:ext cx="1847617" cy="436842"/>
              <a:chOff x="3060727" y="484500"/>
              <a:chExt cx="2369636" cy="436842"/>
            </a:xfrm>
          </p:grpSpPr>
          <p:sp>
            <p:nvSpPr>
              <p:cNvPr id="1689" name="Google Shape;1689;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90" name="Google Shape;1690;p3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pic>
        <p:nvPicPr>
          <p:cNvPr id="1691" name="Google Shape;1691;p35"/>
          <p:cNvPicPr preferRelativeResize="0"/>
          <p:nvPr/>
        </p:nvPicPr>
        <p:blipFill rotWithShape="1">
          <a:blip r:embed="rId9">
            <a:alphaModFix/>
          </a:blip>
          <a:srcRect/>
          <a:stretch/>
        </p:blipFill>
        <p:spPr>
          <a:xfrm>
            <a:off x="6487755" y="930627"/>
            <a:ext cx="503801" cy="677030"/>
          </a:xfrm>
          <a:prstGeom prst="rect">
            <a:avLst/>
          </a:prstGeom>
          <a:noFill/>
          <a:ln>
            <a:noFill/>
          </a:ln>
        </p:spPr>
      </p:pic>
      <p:pic>
        <p:nvPicPr>
          <p:cNvPr id="1692" name="Google Shape;1692;p35"/>
          <p:cNvPicPr preferRelativeResize="0"/>
          <p:nvPr/>
        </p:nvPicPr>
        <p:blipFill rotWithShape="1">
          <a:blip r:embed="rId10">
            <a:alphaModFix/>
          </a:blip>
          <a:srcRect/>
          <a:stretch/>
        </p:blipFill>
        <p:spPr>
          <a:xfrm>
            <a:off x="3849300" y="930961"/>
            <a:ext cx="1203640" cy="716671"/>
          </a:xfrm>
          <a:prstGeom prst="rect">
            <a:avLst/>
          </a:prstGeom>
          <a:noFill/>
          <a:ln>
            <a:noFill/>
          </a:ln>
        </p:spPr>
      </p:pic>
      <p:sp>
        <p:nvSpPr>
          <p:cNvPr id="1693" name="Google Shape;1693;p35"/>
          <p:cNvSpPr/>
          <p:nvPr/>
        </p:nvSpPr>
        <p:spPr>
          <a:xfrm>
            <a:off x="-7559" y="8829673"/>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VIH. Medellín, a Periodo epidemiológico 02 acumulado  de  2023. </a:t>
            </a:r>
            <a:endParaRPr/>
          </a:p>
        </p:txBody>
      </p:sp>
      <p:pic>
        <p:nvPicPr>
          <p:cNvPr id="1694" name="Google Shape;1694;p35"/>
          <p:cNvPicPr preferRelativeResize="0"/>
          <p:nvPr/>
        </p:nvPicPr>
        <p:blipFill rotWithShape="1">
          <a:blip r:embed="rId11">
            <a:alphaModFix/>
          </a:blip>
          <a:srcRect/>
          <a:stretch/>
        </p:blipFill>
        <p:spPr>
          <a:xfrm>
            <a:off x="661559" y="4886175"/>
            <a:ext cx="6187376" cy="400359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36"/>
          <p:cNvSpPr/>
          <p:nvPr/>
        </p:nvSpPr>
        <p:spPr>
          <a:xfrm>
            <a:off x="141752" y="2915816"/>
            <a:ext cx="360044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Tabla. Distribución de pruebas realizadas en diagnóstico VIH, a Periodo epidemiológico 02  de 2023. </a:t>
            </a:r>
            <a:endParaRPr/>
          </a:p>
        </p:txBody>
      </p:sp>
      <p:sp>
        <p:nvSpPr>
          <p:cNvPr id="1700" name="Google Shape;1700;p36"/>
          <p:cNvSpPr/>
          <p:nvPr/>
        </p:nvSpPr>
        <p:spPr>
          <a:xfrm>
            <a:off x="3873226" y="2915816"/>
            <a:ext cx="310598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Tabla. Distribución de estado Clínico en diagnóstico VIH, a Periodo epidemiológico 02  de 2023. </a:t>
            </a:r>
            <a:endParaRPr/>
          </a:p>
        </p:txBody>
      </p:sp>
      <p:sp>
        <p:nvSpPr>
          <p:cNvPr id="1701" name="Google Shape;1701;p36"/>
          <p:cNvSpPr/>
          <p:nvPr/>
        </p:nvSpPr>
        <p:spPr>
          <a:xfrm>
            <a:off x="-2" y="-649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02" name="Google Shape;1702;p36"/>
          <p:cNvGrpSpPr/>
          <p:nvPr/>
        </p:nvGrpSpPr>
        <p:grpSpPr>
          <a:xfrm>
            <a:off x="30478" y="107029"/>
            <a:ext cx="5655484" cy="276999"/>
            <a:chOff x="2448322" y="74775"/>
            <a:chExt cx="5655484" cy="276999"/>
          </a:xfrm>
        </p:grpSpPr>
        <p:sp>
          <p:nvSpPr>
            <p:cNvPr id="1703" name="Google Shape;1703;p3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04" name="Google Shape;1704;p36"/>
            <p:cNvCxnSpPr>
              <a:stCxn id="170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05" name="Google Shape;1705;p36"/>
            <p:cNvSpPr txBox="1"/>
            <p:nvPr/>
          </p:nvSpPr>
          <p:spPr>
            <a:xfrm>
              <a:off x="3302538" y="74775"/>
              <a:ext cx="48012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706" name="Google Shape;1706;p36"/>
          <p:cNvSpPr/>
          <p:nvPr/>
        </p:nvSpPr>
        <p:spPr>
          <a:xfrm>
            <a:off x="1368202" y="6012160"/>
            <a:ext cx="4680520"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notificados de VIH. Periodo epidemiológico 02. 2023. </a:t>
            </a:r>
            <a:endParaRPr/>
          </a:p>
        </p:txBody>
      </p:sp>
      <p:sp>
        <p:nvSpPr>
          <p:cNvPr id="1707" name="Google Shape;1707;p36"/>
          <p:cNvSpPr/>
          <p:nvPr/>
        </p:nvSpPr>
        <p:spPr>
          <a:xfrm>
            <a:off x="1260190" y="8676456"/>
            <a:ext cx="4680520"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Mecanismo probable de transmisión de VIH. Periodo epidemiológico 02. 2023. </a:t>
            </a:r>
            <a:endParaRPr/>
          </a:p>
        </p:txBody>
      </p:sp>
      <p:graphicFrame>
        <p:nvGraphicFramePr>
          <p:cNvPr id="1708" name="Google Shape;1708;p36"/>
          <p:cNvGraphicFramePr/>
          <p:nvPr/>
        </p:nvGraphicFramePr>
        <p:xfrm>
          <a:off x="-2" y="706404"/>
          <a:ext cx="3873228" cy="22814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09" name="Google Shape;1709;p36"/>
          <p:cNvGraphicFramePr/>
          <p:nvPr/>
        </p:nvGraphicFramePr>
        <p:xfrm>
          <a:off x="3600450" y="522214"/>
          <a:ext cx="3600450" cy="25311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10" name="Google Shape;1710;p36"/>
          <p:cNvGraphicFramePr/>
          <p:nvPr/>
        </p:nvGraphicFramePr>
        <p:xfrm>
          <a:off x="966582" y="3456393"/>
          <a:ext cx="4974128" cy="26342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11" name="Google Shape;1711;p36"/>
          <p:cNvGraphicFramePr/>
          <p:nvPr/>
        </p:nvGraphicFramePr>
        <p:xfrm>
          <a:off x="966582" y="6396881"/>
          <a:ext cx="4719380" cy="2351583"/>
        </p:xfrm>
        <a:graphic>
          <a:graphicData uri="http://schemas.openxmlformats.org/drawingml/2006/chart">
            <c:chart xmlns:c="http://schemas.openxmlformats.org/drawingml/2006/chart" xmlns:r="http://schemas.openxmlformats.org/officeDocument/2006/relationships" r:id="rId6"/>
          </a:graphicData>
        </a:graphic>
      </p:graphicFrame>
      <p:sp>
        <p:nvSpPr>
          <p:cNvPr id="1712" name="Google Shape;1712;p3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36</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37"/>
          <p:cNvSpPr txBox="1"/>
          <p:nvPr/>
        </p:nvSpPr>
        <p:spPr>
          <a:xfrm>
            <a:off x="0" y="2699792"/>
            <a:ext cx="2251096" cy="2862322"/>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¿Cómo se comporta el evento?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8" name="Google Shape;1718;p37"/>
          <p:cNvSpPr txBox="1"/>
          <p:nvPr/>
        </p:nvSpPr>
        <p:spPr>
          <a:xfrm>
            <a:off x="-38575" y="4709843"/>
            <a:ext cx="2309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se observó variación porcentual con respecto al mismo periodo del año anterior</a:t>
            </a:r>
            <a:endParaRPr sz="1200" b="1">
              <a:solidFill>
                <a:schemeClr val="dk1"/>
              </a:solidFill>
              <a:latin typeface="Arial Narrow"/>
              <a:ea typeface="Arial Narrow"/>
              <a:cs typeface="Arial Narrow"/>
              <a:sym typeface="Arial Narrow"/>
            </a:endParaRPr>
          </a:p>
        </p:txBody>
      </p:sp>
      <p:grpSp>
        <p:nvGrpSpPr>
          <p:cNvPr id="1719" name="Google Shape;1719;p37"/>
          <p:cNvGrpSpPr/>
          <p:nvPr/>
        </p:nvGrpSpPr>
        <p:grpSpPr>
          <a:xfrm>
            <a:off x="2448322" y="74775"/>
            <a:ext cx="3446504" cy="276999"/>
            <a:chOff x="2448322" y="74775"/>
            <a:chExt cx="3446504" cy="276999"/>
          </a:xfrm>
        </p:grpSpPr>
        <p:sp>
          <p:nvSpPr>
            <p:cNvPr id="1720" name="Google Shape;1720;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21" name="Google Shape;1721;p37"/>
            <p:cNvCxnSpPr>
              <a:stCxn id="172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22" name="Google Shape;1722;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723" name="Google Shape;1723;p37"/>
          <p:cNvSpPr/>
          <p:nvPr/>
        </p:nvSpPr>
        <p:spPr>
          <a:xfrm>
            <a:off x="0" y="547247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24" name="Google Shape;1724;p37"/>
          <p:cNvGrpSpPr/>
          <p:nvPr/>
        </p:nvGrpSpPr>
        <p:grpSpPr>
          <a:xfrm>
            <a:off x="277404" y="5621632"/>
            <a:ext cx="3446504" cy="276999"/>
            <a:chOff x="2448322" y="74775"/>
            <a:chExt cx="3446504" cy="276999"/>
          </a:xfrm>
        </p:grpSpPr>
        <p:sp>
          <p:nvSpPr>
            <p:cNvPr id="1725" name="Google Shape;1725;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26" name="Google Shape;1726;p37"/>
            <p:cNvCxnSpPr>
              <a:stCxn id="172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27" name="Google Shape;1727;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sz="1200" b="1">
                <a:solidFill>
                  <a:schemeClr val="dk1"/>
                </a:solidFill>
                <a:latin typeface="Arial Narrow"/>
                <a:ea typeface="Arial Narrow"/>
                <a:cs typeface="Arial Narrow"/>
                <a:sym typeface="Arial Narrow"/>
              </a:endParaRPr>
            </a:p>
          </p:txBody>
        </p:sp>
      </p:grpSp>
      <p:grpSp>
        <p:nvGrpSpPr>
          <p:cNvPr id="1728" name="Google Shape;1728;p37"/>
          <p:cNvGrpSpPr/>
          <p:nvPr/>
        </p:nvGrpSpPr>
        <p:grpSpPr>
          <a:xfrm>
            <a:off x="4752578" y="5635532"/>
            <a:ext cx="3446504" cy="276999"/>
            <a:chOff x="2448322" y="74775"/>
            <a:chExt cx="3446504" cy="276999"/>
          </a:xfrm>
        </p:grpSpPr>
        <p:sp>
          <p:nvSpPr>
            <p:cNvPr id="1729" name="Google Shape;1729;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30" name="Google Shape;1730;p37"/>
            <p:cNvCxnSpPr>
              <a:stCxn id="172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31" name="Google Shape;1731;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pic>
        <p:nvPicPr>
          <p:cNvPr id="1732" name="Google Shape;1732;p37"/>
          <p:cNvPicPr preferRelativeResize="0"/>
          <p:nvPr/>
        </p:nvPicPr>
        <p:blipFill rotWithShape="1">
          <a:blip r:embed="rId3">
            <a:alphaModFix/>
          </a:blip>
          <a:srcRect/>
          <a:stretch/>
        </p:blipFill>
        <p:spPr>
          <a:xfrm>
            <a:off x="61163" y="311281"/>
            <a:ext cx="2411411" cy="1812447"/>
          </a:xfrm>
          <a:prstGeom prst="rect">
            <a:avLst/>
          </a:prstGeom>
          <a:noFill/>
          <a:ln>
            <a:noFill/>
          </a:ln>
        </p:spPr>
      </p:pic>
      <p:sp>
        <p:nvSpPr>
          <p:cNvPr id="1733" name="Google Shape;1733;p37"/>
          <p:cNvSpPr txBox="1"/>
          <p:nvPr/>
        </p:nvSpPr>
        <p:spPr>
          <a:xfrm>
            <a:off x="97386" y="2447445"/>
            <a:ext cx="223224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2-de 2023</a:t>
            </a:r>
            <a:endParaRPr sz="1200" b="1">
              <a:solidFill>
                <a:schemeClr val="dk1"/>
              </a:solidFill>
              <a:latin typeface="Arial Narrow"/>
              <a:ea typeface="Arial Narrow"/>
              <a:cs typeface="Arial Narrow"/>
              <a:sym typeface="Arial Narrow"/>
            </a:endParaRPr>
          </a:p>
        </p:txBody>
      </p:sp>
      <p:sp>
        <p:nvSpPr>
          <p:cNvPr id="1734" name="Google Shape;1734;p37"/>
          <p:cNvSpPr txBox="1"/>
          <p:nvPr/>
        </p:nvSpPr>
        <p:spPr>
          <a:xfrm>
            <a:off x="175920" y="2126846"/>
            <a:ext cx="2075175" cy="369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Dengue</a:t>
            </a:r>
            <a:endParaRPr sz="1800" b="1">
              <a:solidFill>
                <a:srgbClr val="C00000"/>
              </a:solidFill>
              <a:latin typeface="Arial Narrow"/>
              <a:ea typeface="Arial Narrow"/>
              <a:cs typeface="Arial Narrow"/>
              <a:sym typeface="Arial Narrow"/>
            </a:endParaRPr>
          </a:p>
        </p:txBody>
      </p:sp>
      <p:graphicFrame>
        <p:nvGraphicFramePr>
          <p:cNvPr id="1735" name="Google Shape;1735;p37"/>
          <p:cNvGraphicFramePr/>
          <p:nvPr/>
        </p:nvGraphicFramePr>
        <p:xfrm>
          <a:off x="2472574" y="404520"/>
          <a:ext cx="4728326" cy="2095827"/>
        </p:xfrm>
        <a:graphic>
          <a:graphicData uri="http://schemas.openxmlformats.org/drawingml/2006/chart">
            <c:chart xmlns:c="http://schemas.openxmlformats.org/drawingml/2006/chart" xmlns:r="http://schemas.openxmlformats.org/officeDocument/2006/relationships" r:id="rId4"/>
          </a:graphicData>
        </a:graphic>
      </p:graphicFrame>
      <p:sp>
        <p:nvSpPr>
          <p:cNvPr id="1736" name="Google Shape;1736;p37"/>
          <p:cNvSpPr/>
          <p:nvPr/>
        </p:nvSpPr>
        <p:spPr>
          <a:xfrm>
            <a:off x="2259497" y="4976931"/>
            <a:ext cx="495833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p:txBody>
      </p:sp>
      <p:sp>
        <p:nvSpPr>
          <p:cNvPr id="1737" name="Google Shape;1737;p37"/>
          <p:cNvSpPr/>
          <p:nvPr/>
        </p:nvSpPr>
        <p:spPr>
          <a:xfrm>
            <a:off x="2451831" y="2670092"/>
            <a:ext cx="4958330" cy="2616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b="1" i="1">
                <a:solidFill>
                  <a:srgbClr val="000000"/>
                </a:solidFill>
                <a:latin typeface="Calibri"/>
                <a:ea typeface="Calibri"/>
                <a:cs typeface="Calibri"/>
                <a:sym typeface="Calibri"/>
              </a:rPr>
              <a:t>Figura 2. Número de casos de Dengue, Medellín, a Periodo epidemiológico 2, años 2022-2023</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aphicFrame>
        <p:nvGraphicFramePr>
          <p:cNvPr id="1738" name="Google Shape;1738;p37"/>
          <p:cNvGraphicFramePr/>
          <p:nvPr/>
        </p:nvGraphicFramePr>
        <p:xfrm>
          <a:off x="2251095" y="2919157"/>
          <a:ext cx="4949805" cy="2191685"/>
        </p:xfrm>
        <a:graphic>
          <a:graphicData uri="http://schemas.openxmlformats.org/drawingml/2006/chart">
            <c:chart xmlns:c="http://schemas.openxmlformats.org/drawingml/2006/chart" xmlns:r="http://schemas.openxmlformats.org/officeDocument/2006/relationships" r:id="rId5"/>
          </a:graphicData>
        </a:graphic>
      </p:graphicFrame>
      <p:grpSp>
        <p:nvGrpSpPr>
          <p:cNvPr id="1739" name="Google Shape;1739;p37"/>
          <p:cNvGrpSpPr/>
          <p:nvPr/>
        </p:nvGrpSpPr>
        <p:grpSpPr>
          <a:xfrm>
            <a:off x="110974" y="3347864"/>
            <a:ext cx="1981076" cy="488476"/>
            <a:chOff x="2234969" y="3379972"/>
            <a:chExt cx="4719140" cy="904874"/>
          </a:xfrm>
        </p:grpSpPr>
        <p:pic>
          <p:nvPicPr>
            <p:cNvPr id="1740" name="Google Shape;1740;p37"/>
            <p:cNvPicPr preferRelativeResize="0"/>
            <p:nvPr/>
          </p:nvPicPr>
          <p:blipFill rotWithShape="1">
            <a:blip r:embed="rId6">
              <a:alphaModFix/>
            </a:blip>
            <a:srcRect/>
            <a:stretch/>
          </p:blipFill>
          <p:spPr>
            <a:xfrm>
              <a:off x="2234969" y="3379972"/>
              <a:ext cx="4719140" cy="904874"/>
            </a:xfrm>
            <a:prstGeom prst="rect">
              <a:avLst/>
            </a:prstGeom>
            <a:noFill/>
            <a:ln>
              <a:noFill/>
            </a:ln>
          </p:spPr>
        </p:pic>
        <p:sp>
          <p:nvSpPr>
            <p:cNvPr id="1741" name="Google Shape;1741;p37"/>
            <p:cNvSpPr txBox="1"/>
            <p:nvPr/>
          </p:nvSpPr>
          <p:spPr>
            <a:xfrm>
              <a:off x="3154990" y="3554602"/>
              <a:ext cx="1912279" cy="5701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44</a:t>
              </a:r>
              <a:endParaRPr sz="1400" b="1">
                <a:solidFill>
                  <a:schemeClr val="dk1"/>
                </a:solidFill>
                <a:latin typeface="Arial Narrow"/>
                <a:ea typeface="Arial Narrow"/>
                <a:cs typeface="Arial Narrow"/>
                <a:sym typeface="Arial Narrow"/>
              </a:endParaRPr>
            </a:p>
          </p:txBody>
        </p:sp>
      </p:grpSp>
      <p:pic>
        <p:nvPicPr>
          <p:cNvPr id="1742" name="Google Shape;1742;p37"/>
          <p:cNvPicPr preferRelativeResize="0"/>
          <p:nvPr/>
        </p:nvPicPr>
        <p:blipFill rotWithShape="1">
          <a:blip r:embed="rId7">
            <a:alphaModFix/>
          </a:blip>
          <a:srcRect/>
          <a:stretch/>
        </p:blipFill>
        <p:spPr>
          <a:xfrm>
            <a:off x="31749" y="4018638"/>
            <a:ext cx="472357" cy="481354"/>
          </a:xfrm>
          <a:prstGeom prst="rect">
            <a:avLst/>
          </a:prstGeom>
          <a:noFill/>
          <a:ln>
            <a:noFill/>
          </a:ln>
        </p:spPr>
      </p:pic>
      <p:sp>
        <p:nvSpPr>
          <p:cNvPr id="1743" name="Google Shape;1743;p37"/>
          <p:cNvSpPr txBox="1"/>
          <p:nvPr/>
        </p:nvSpPr>
        <p:spPr>
          <a:xfrm>
            <a:off x="508869" y="3923563"/>
            <a:ext cx="179543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b="1">
                <a:solidFill>
                  <a:schemeClr val="dk1"/>
                </a:solidFill>
                <a:latin typeface="Calibri"/>
                <a:ea typeface="Calibri"/>
                <a:cs typeface="Calibri"/>
                <a:sym typeface="Calibri"/>
              </a:rPr>
              <a:t>33 (75,0%)   10 (22,7 (%)    1 (2,3%)</a:t>
            </a:r>
            <a:endParaRPr sz="800" b="1">
              <a:solidFill>
                <a:schemeClr val="dk1"/>
              </a:solidFill>
              <a:latin typeface="Calibri"/>
              <a:ea typeface="Calibri"/>
              <a:cs typeface="Calibri"/>
              <a:sym typeface="Calibri"/>
            </a:endParaRPr>
          </a:p>
        </p:txBody>
      </p:sp>
      <p:sp>
        <p:nvSpPr>
          <p:cNvPr id="1744" name="Google Shape;1744;p37"/>
          <p:cNvSpPr txBox="1"/>
          <p:nvPr/>
        </p:nvSpPr>
        <p:spPr>
          <a:xfrm>
            <a:off x="524664" y="4120207"/>
            <a:ext cx="55550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rgbClr val="00B050"/>
                </a:solidFill>
                <a:latin typeface="Calibri"/>
                <a:ea typeface="Calibri"/>
                <a:cs typeface="Calibri"/>
                <a:sym typeface="Calibri"/>
              </a:rPr>
              <a:t>Sin signos de alarma</a:t>
            </a:r>
            <a:endParaRPr sz="700">
              <a:solidFill>
                <a:srgbClr val="00B050"/>
              </a:solidFill>
              <a:latin typeface="Calibri"/>
              <a:ea typeface="Calibri"/>
              <a:cs typeface="Calibri"/>
              <a:sym typeface="Calibri"/>
            </a:endParaRPr>
          </a:p>
        </p:txBody>
      </p:sp>
      <p:sp>
        <p:nvSpPr>
          <p:cNvPr id="1745" name="Google Shape;1745;p37"/>
          <p:cNvSpPr txBox="1"/>
          <p:nvPr/>
        </p:nvSpPr>
        <p:spPr>
          <a:xfrm>
            <a:off x="1748800" y="4120207"/>
            <a:ext cx="46196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rgbClr val="FF0000"/>
                </a:solidFill>
                <a:latin typeface="Calibri"/>
                <a:ea typeface="Calibri"/>
                <a:cs typeface="Calibri"/>
                <a:sym typeface="Calibri"/>
              </a:rPr>
              <a:t>Dengue Grave</a:t>
            </a:r>
            <a:endParaRPr sz="700">
              <a:solidFill>
                <a:srgbClr val="FF0000"/>
              </a:solidFill>
              <a:latin typeface="Calibri"/>
              <a:ea typeface="Calibri"/>
              <a:cs typeface="Calibri"/>
              <a:sym typeface="Calibri"/>
            </a:endParaRPr>
          </a:p>
        </p:txBody>
      </p:sp>
      <p:sp>
        <p:nvSpPr>
          <p:cNvPr id="1746" name="Google Shape;1746;p37"/>
          <p:cNvSpPr txBox="1"/>
          <p:nvPr/>
        </p:nvSpPr>
        <p:spPr>
          <a:xfrm>
            <a:off x="1105344" y="4120207"/>
            <a:ext cx="6228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chemeClr val="accent6"/>
                </a:solidFill>
                <a:latin typeface="Calibri"/>
                <a:ea typeface="Calibri"/>
                <a:cs typeface="Calibri"/>
                <a:sym typeface="Calibri"/>
              </a:rPr>
              <a:t>Con signos de alarma</a:t>
            </a:r>
            <a:endParaRPr sz="700">
              <a:solidFill>
                <a:schemeClr val="accent6"/>
              </a:solidFill>
              <a:latin typeface="Calibri"/>
              <a:ea typeface="Calibri"/>
              <a:cs typeface="Calibri"/>
              <a:sym typeface="Calibri"/>
            </a:endParaRPr>
          </a:p>
        </p:txBody>
      </p:sp>
      <p:pic>
        <p:nvPicPr>
          <p:cNvPr id="1747" name="Google Shape;1747;p37"/>
          <p:cNvPicPr preferRelativeResize="0"/>
          <p:nvPr/>
        </p:nvPicPr>
        <p:blipFill rotWithShape="1">
          <a:blip r:embed="rId8">
            <a:alphaModFix/>
          </a:blip>
          <a:srcRect/>
          <a:stretch/>
        </p:blipFill>
        <p:spPr>
          <a:xfrm>
            <a:off x="3072821" y="6278938"/>
            <a:ext cx="4128080" cy="2322034"/>
          </a:xfrm>
          <a:prstGeom prst="rect">
            <a:avLst/>
          </a:prstGeom>
          <a:noFill/>
          <a:ln>
            <a:noFill/>
          </a:ln>
        </p:spPr>
      </p:pic>
      <p:cxnSp>
        <p:nvCxnSpPr>
          <p:cNvPr id="1748" name="Google Shape;1748;p37"/>
          <p:cNvCxnSpPr/>
          <p:nvPr/>
        </p:nvCxnSpPr>
        <p:spPr>
          <a:xfrm>
            <a:off x="3600450" y="7436351"/>
            <a:ext cx="3240360" cy="0"/>
          </a:xfrm>
          <a:prstGeom prst="straightConnector1">
            <a:avLst/>
          </a:prstGeom>
          <a:noFill/>
          <a:ln w="28575" cap="flat" cmpd="sng">
            <a:solidFill>
              <a:srgbClr val="FF0000"/>
            </a:solidFill>
            <a:prstDash val="solid"/>
            <a:round/>
            <a:headEnd type="none" w="sm" len="sm"/>
            <a:tailEnd type="triangle" w="med" len="med"/>
          </a:ln>
        </p:spPr>
      </p:cxnSp>
      <p:sp>
        <p:nvSpPr>
          <p:cNvPr id="1749" name="Google Shape;1749;p37"/>
          <p:cNvSpPr txBox="1"/>
          <p:nvPr/>
        </p:nvSpPr>
        <p:spPr>
          <a:xfrm flipH="1">
            <a:off x="5976714" y="7236296"/>
            <a:ext cx="114392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b="1">
                <a:solidFill>
                  <a:schemeClr val="dk1"/>
                </a:solidFill>
                <a:latin typeface="Calibri"/>
                <a:ea typeface="Calibri"/>
                <a:cs typeface="Calibri"/>
                <a:sym typeface="Calibri"/>
              </a:rPr>
              <a:t>Incidencia Distrital: 1,7</a:t>
            </a:r>
            <a:endParaRPr sz="700" b="1">
              <a:solidFill>
                <a:schemeClr val="dk1"/>
              </a:solidFill>
              <a:latin typeface="Calibri"/>
              <a:ea typeface="Calibri"/>
              <a:cs typeface="Calibri"/>
              <a:sym typeface="Calibri"/>
            </a:endParaRPr>
          </a:p>
        </p:txBody>
      </p:sp>
      <p:sp>
        <p:nvSpPr>
          <p:cNvPr id="1750" name="Google Shape;1750;p37"/>
          <p:cNvSpPr/>
          <p:nvPr/>
        </p:nvSpPr>
        <p:spPr>
          <a:xfrm>
            <a:off x="3060389" y="6069563"/>
            <a:ext cx="4157437"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800" b="1" i="1">
                <a:solidFill>
                  <a:srgbClr val="000000"/>
                </a:solidFill>
                <a:latin typeface="Calibri"/>
                <a:ea typeface="Calibri"/>
                <a:cs typeface="Calibri"/>
                <a:sym typeface="Calibri"/>
              </a:rPr>
              <a:t>Casos e incidencia de Dengue por grupo de edad. Medellín a periodo epidemiológico 2 de 2023</a:t>
            </a:r>
            <a:endParaRPr sz="800" b="1" i="1">
              <a:solidFill>
                <a:srgbClr val="000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Arial Narrow"/>
              <a:ea typeface="Arial Narrow"/>
              <a:cs typeface="Arial Narrow"/>
              <a:sym typeface="Arial Narrow"/>
            </a:endParaRPr>
          </a:p>
        </p:txBody>
      </p:sp>
      <p:graphicFrame>
        <p:nvGraphicFramePr>
          <p:cNvPr id="1751" name="Google Shape;1751;p37"/>
          <p:cNvGraphicFramePr/>
          <p:nvPr/>
        </p:nvGraphicFramePr>
        <p:xfrm>
          <a:off x="67346" y="6402288"/>
          <a:ext cx="2978125" cy="762000"/>
        </p:xfrm>
        <a:graphic>
          <a:graphicData uri="http://schemas.openxmlformats.org/drawingml/2006/table">
            <a:tbl>
              <a:tblPr>
                <a:noFill/>
                <a:tableStyleId>{0782494D-332C-4C04-AB28-A458CA6B379C}</a:tableStyleId>
              </a:tblPr>
              <a:tblGrid>
                <a:gridCol w="758825">
                  <a:extLst>
                    <a:ext uri="{9D8B030D-6E8A-4147-A177-3AD203B41FA5}">
                      <a16:colId xmlns:a16="http://schemas.microsoft.com/office/drawing/2014/main" val="20000"/>
                    </a:ext>
                  </a:extLst>
                </a:gridCol>
                <a:gridCol w="493725">
                  <a:extLst>
                    <a:ext uri="{9D8B030D-6E8A-4147-A177-3AD203B41FA5}">
                      <a16:colId xmlns:a16="http://schemas.microsoft.com/office/drawing/2014/main" val="20001"/>
                    </a:ext>
                  </a:extLst>
                </a:gridCol>
                <a:gridCol w="846125">
                  <a:extLst>
                    <a:ext uri="{9D8B030D-6E8A-4147-A177-3AD203B41FA5}">
                      <a16:colId xmlns:a16="http://schemas.microsoft.com/office/drawing/2014/main" val="20002"/>
                    </a:ext>
                  </a:extLst>
                </a:gridCol>
                <a:gridCol w="407975">
                  <a:extLst>
                    <a:ext uri="{9D8B030D-6E8A-4147-A177-3AD203B41FA5}">
                      <a16:colId xmlns:a16="http://schemas.microsoft.com/office/drawing/2014/main" val="20003"/>
                    </a:ext>
                  </a:extLst>
                </a:gridCol>
                <a:gridCol w="471475">
                  <a:extLst>
                    <a:ext uri="{9D8B030D-6E8A-4147-A177-3AD203B41FA5}">
                      <a16:colId xmlns:a16="http://schemas.microsoft.com/office/drawing/2014/main" val="20004"/>
                    </a:ext>
                  </a:extLst>
                </a:gridCol>
              </a:tblGrid>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Procedencia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Dengue</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Dengue grave</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Total</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extLst>
                  <a:ext uri="{0D108BD9-81ED-4DB2-BD59-A6C34878D82A}">
                    <a16:rowId xmlns:a16="http://schemas.microsoft.com/office/drawing/2014/main" val="10000"/>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Colombia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15752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220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15972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100,0%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Antioquia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577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594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3,7%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Medellín</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43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44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752" name="Google Shape;1752;p37"/>
          <p:cNvSpPr/>
          <p:nvPr/>
        </p:nvSpPr>
        <p:spPr>
          <a:xfrm>
            <a:off x="146095" y="8885366"/>
            <a:ext cx="6625534" cy="2231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p:txBody>
      </p:sp>
      <p:sp>
        <p:nvSpPr>
          <p:cNvPr id="1753" name="Google Shape;1753;p37"/>
          <p:cNvSpPr/>
          <p:nvPr/>
        </p:nvSpPr>
        <p:spPr>
          <a:xfrm>
            <a:off x="0" y="6084168"/>
            <a:ext cx="3060389" cy="3385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800" b="1">
                <a:solidFill>
                  <a:schemeClr val="dk1"/>
                </a:solidFill>
                <a:latin typeface="Calibri"/>
                <a:ea typeface="Calibri"/>
                <a:cs typeface="Calibri"/>
                <a:sym typeface="Calibri"/>
              </a:rPr>
              <a:t>Tabla 1: </a:t>
            </a:r>
            <a:r>
              <a:rPr lang="es-ES" sz="800" b="1" i="1">
                <a:solidFill>
                  <a:srgbClr val="000000"/>
                </a:solidFill>
                <a:latin typeface="Calibri"/>
                <a:ea typeface="Calibri"/>
                <a:cs typeface="Calibri"/>
                <a:sym typeface="Calibri"/>
              </a:rPr>
              <a:t>Número de casos de Dengue a nivel nacional, departamental y distrital a periodo epidemiológico 2 de 2023</a:t>
            </a:r>
            <a:endParaRPr sz="800" b="1" i="1">
              <a:solidFill>
                <a:srgbClr val="000000"/>
              </a:solidFill>
              <a:latin typeface="Calibri"/>
              <a:ea typeface="Calibri"/>
              <a:cs typeface="Calibri"/>
              <a:sym typeface="Calibri"/>
            </a:endParaRPr>
          </a:p>
        </p:txBody>
      </p:sp>
      <p:pic>
        <p:nvPicPr>
          <p:cNvPr id="1754" name="Google Shape;1754;p37"/>
          <p:cNvPicPr preferRelativeResize="0"/>
          <p:nvPr/>
        </p:nvPicPr>
        <p:blipFill rotWithShape="1">
          <a:blip r:embed="rId9">
            <a:alphaModFix/>
          </a:blip>
          <a:srcRect/>
          <a:stretch/>
        </p:blipFill>
        <p:spPr>
          <a:xfrm>
            <a:off x="243852" y="7365094"/>
            <a:ext cx="933450" cy="742950"/>
          </a:xfrm>
          <a:prstGeom prst="rect">
            <a:avLst/>
          </a:prstGeom>
          <a:noFill/>
          <a:ln>
            <a:noFill/>
          </a:ln>
        </p:spPr>
      </p:pic>
      <p:pic>
        <p:nvPicPr>
          <p:cNvPr id="1755" name="Google Shape;1755;p37"/>
          <p:cNvPicPr preferRelativeResize="0"/>
          <p:nvPr/>
        </p:nvPicPr>
        <p:blipFill rotWithShape="1">
          <a:blip r:embed="rId10">
            <a:alphaModFix/>
          </a:blip>
          <a:srcRect/>
          <a:stretch/>
        </p:blipFill>
        <p:spPr>
          <a:xfrm>
            <a:off x="1331143" y="7232423"/>
            <a:ext cx="1587836" cy="1206756"/>
          </a:xfrm>
          <a:prstGeom prst="rect">
            <a:avLst/>
          </a:prstGeom>
          <a:noFill/>
          <a:ln>
            <a:noFill/>
          </a:ln>
        </p:spPr>
      </p:pic>
      <p:sp>
        <p:nvSpPr>
          <p:cNvPr id="1756" name="Google Shape;1756;p37"/>
          <p:cNvSpPr txBox="1"/>
          <p:nvPr/>
        </p:nvSpPr>
        <p:spPr>
          <a:xfrm>
            <a:off x="-99726" y="8039417"/>
            <a:ext cx="16206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Medellín</a:t>
            </a:r>
            <a:endParaRPr sz="1200" b="1" u="sng">
              <a:solidFill>
                <a:schemeClr val="dk1"/>
              </a:solidFill>
              <a:latin typeface="Arial Narrow"/>
              <a:ea typeface="Arial Narrow"/>
              <a:cs typeface="Arial Narrow"/>
              <a:sym typeface="Arial Narrow"/>
            </a:endParaRPr>
          </a:p>
        </p:txBody>
      </p:sp>
      <p:sp>
        <p:nvSpPr>
          <p:cNvPr id="1757" name="Google Shape;1757;p37"/>
          <p:cNvSpPr/>
          <p:nvPr/>
        </p:nvSpPr>
        <p:spPr>
          <a:xfrm>
            <a:off x="2634168" y="2339752"/>
            <a:ext cx="456673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sz="800">
              <a:solidFill>
                <a:schemeClr val="dk1"/>
              </a:solidFill>
              <a:latin typeface="Arial Narrow"/>
              <a:ea typeface="Arial Narrow"/>
              <a:cs typeface="Arial Narrow"/>
              <a:sym typeface="Arial Narrow"/>
            </a:endParaRPr>
          </a:p>
        </p:txBody>
      </p:sp>
      <p:sp>
        <p:nvSpPr>
          <p:cNvPr id="1758" name="Google Shape;1758;p37"/>
          <p:cNvSpPr/>
          <p:nvPr/>
        </p:nvSpPr>
        <p:spPr>
          <a:xfrm>
            <a:off x="2757734" y="319435"/>
            <a:ext cx="4145204" cy="2308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b="1" i="1">
                <a:solidFill>
                  <a:srgbClr val="000000"/>
                </a:solidFill>
                <a:latin typeface="Calibri"/>
                <a:ea typeface="Calibri"/>
                <a:cs typeface="Calibri"/>
                <a:sym typeface="Calibri"/>
              </a:rPr>
              <a:t>Figura 1. Canal endémico de Dengue. Medellín, a Periodo 2 acumulado de 2023. </a:t>
            </a:r>
            <a:endParaRPr/>
          </a:p>
        </p:txBody>
      </p:sp>
      <p:sp>
        <p:nvSpPr>
          <p:cNvPr id="1759" name="Google Shape;1759;p3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37</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grpSp>
        <p:nvGrpSpPr>
          <p:cNvPr id="1764" name="Google Shape;1764;p38"/>
          <p:cNvGrpSpPr/>
          <p:nvPr/>
        </p:nvGrpSpPr>
        <p:grpSpPr>
          <a:xfrm>
            <a:off x="2448322" y="74775"/>
            <a:ext cx="3446504" cy="276999"/>
            <a:chOff x="2448322" y="74775"/>
            <a:chExt cx="3446504" cy="276999"/>
          </a:xfrm>
        </p:grpSpPr>
        <p:sp>
          <p:nvSpPr>
            <p:cNvPr id="1765" name="Google Shape;1765;p3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66" name="Google Shape;1766;p38"/>
            <p:cNvCxnSpPr>
              <a:stCxn id="176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67" name="Google Shape;1767;p3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768" name="Google Shape;1768;p38"/>
          <p:cNvSpPr/>
          <p:nvPr/>
        </p:nvSpPr>
        <p:spPr>
          <a:xfrm>
            <a:off x="0" y="464400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69" name="Google Shape;1769;p38"/>
          <p:cNvGrpSpPr/>
          <p:nvPr/>
        </p:nvGrpSpPr>
        <p:grpSpPr>
          <a:xfrm>
            <a:off x="277404" y="4742147"/>
            <a:ext cx="3446504" cy="276999"/>
            <a:chOff x="2448322" y="74775"/>
            <a:chExt cx="3446504" cy="276999"/>
          </a:xfrm>
        </p:grpSpPr>
        <p:sp>
          <p:nvSpPr>
            <p:cNvPr id="1770" name="Google Shape;1770;p3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71" name="Google Shape;1771;p38"/>
            <p:cNvCxnSpPr>
              <a:stCxn id="177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72" name="Google Shape;1772;p3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1773" name="Google Shape;1773;p38"/>
          <p:cNvGrpSpPr/>
          <p:nvPr/>
        </p:nvGrpSpPr>
        <p:grpSpPr>
          <a:xfrm>
            <a:off x="288082" y="6006580"/>
            <a:ext cx="1252369" cy="877901"/>
            <a:chOff x="-36884" y="7072716"/>
            <a:chExt cx="1252369" cy="877901"/>
          </a:xfrm>
        </p:grpSpPr>
        <p:sp>
          <p:nvSpPr>
            <p:cNvPr id="1774" name="Google Shape;1774;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sp>
          <p:nvSpPr>
            <p:cNvPr id="1775" name="Google Shape;1775;p38"/>
            <p:cNvSpPr/>
            <p:nvPr/>
          </p:nvSpPr>
          <p:spPr>
            <a:xfrm>
              <a:off x="60879" y="7363321"/>
              <a:ext cx="888735"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28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63,6%</a:t>
              </a:r>
              <a:endParaRPr sz="1200" b="1">
                <a:solidFill>
                  <a:schemeClr val="dk1"/>
                </a:solidFill>
                <a:latin typeface="Arial Narrow"/>
                <a:ea typeface="Arial Narrow"/>
                <a:cs typeface="Arial Narrow"/>
                <a:sym typeface="Arial Narrow"/>
              </a:endParaRPr>
            </a:p>
          </p:txBody>
        </p:sp>
        <p:sp>
          <p:nvSpPr>
            <p:cNvPr id="1776" name="Google Shape;1776;p38"/>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777" name="Google Shape;1777;p38"/>
          <p:cNvPicPr preferRelativeResize="0"/>
          <p:nvPr/>
        </p:nvPicPr>
        <p:blipFill rotWithShape="1">
          <a:blip r:embed="rId3">
            <a:alphaModFix/>
          </a:blip>
          <a:srcRect r="83073"/>
          <a:stretch/>
        </p:blipFill>
        <p:spPr>
          <a:xfrm>
            <a:off x="505172" y="5220072"/>
            <a:ext cx="804283" cy="850900"/>
          </a:xfrm>
          <a:prstGeom prst="rect">
            <a:avLst/>
          </a:prstGeom>
          <a:noFill/>
          <a:ln>
            <a:noFill/>
          </a:ln>
        </p:spPr>
      </p:pic>
      <p:pic>
        <p:nvPicPr>
          <p:cNvPr id="1778" name="Google Shape;1778;p38"/>
          <p:cNvPicPr preferRelativeResize="0"/>
          <p:nvPr/>
        </p:nvPicPr>
        <p:blipFill rotWithShape="1">
          <a:blip r:embed="rId3">
            <a:alphaModFix/>
          </a:blip>
          <a:srcRect l="28990" t="-1382" r="53580" b="1382"/>
          <a:stretch/>
        </p:blipFill>
        <p:spPr>
          <a:xfrm>
            <a:off x="1576442" y="5234432"/>
            <a:ext cx="828105" cy="850900"/>
          </a:xfrm>
          <a:prstGeom prst="rect">
            <a:avLst/>
          </a:prstGeom>
          <a:noFill/>
          <a:ln>
            <a:noFill/>
          </a:ln>
        </p:spPr>
      </p:pic>
      <p:grpSp>
        <p:nvGrpSpPr>
          <p:cNvPr id="1779" name="Google Shape;1779;p38"/>
          <p:cNvGrpSpPr/>
          <p:nvPr/>
        </p:nvGrpSpPr>
        <p:grpSpPr>
          <a:xfrm>
            <a:off x="1390964" y="6006580"/>
            <a:ext cx="1229607" cy="877901"/>
            <a:chOff x="-14122" y="7072716"/>
            <a:chExt cx="1229607" cy="877901"/>
          </a:xfrm>
        </p:grpSpPr>
        <p:sp>
          <p:nvSpPr>
            <p:cNvPr id="1780" name="Google Shape;1780;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sp>
          <p:nvSpPr>
            <p:cNvPr id="1781" name="Google Shape;1781;p38"/>
            <p:cNvSpPr/>
            <p:nvPr/>
          </p:nvSpPr>
          <p:spPr>
            <a:xfrm>
              <a:off x="209545" y="7363321"/>
              <a:ext cx="92997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16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36,4%</a:t>
              </a:r>
              <a:endParaRPr sz="1200" b="1">
                <a:solidFill>
                  <a:schemeClr val="dk1"/>
                </a:solidFill>
                <a:latin typeface="Arial Narrow"/>
                <a:ea typeface="Arial Narrow"/>
                <a:cs typeface="Arial Narrow"/>
                <a:sym typeface="Arial Narrow"/>
              </a:endParaRPr>
            </a:p>
          </p:txBody>
        </p:sp>
        <p:sp>
          <p:nvSpPr>
            <p:cNvPr id="1782" name="Google Shape;1782;p3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783" name="Google Shape;1783;p38"/>
          <p:cNvGrpSpPr/>
          <p:nvPr/>
        </p:nvGrpSpPr>
        <p:grpSpPr>
          <a:xfrm>
            <a:off x="5059534" y="5997495"/>
            <a:ext cx="1857467" cy="684610"/>
            <a:chOff x="48617" y="6901656"/>
            <a:chExt cx="1857467" cy="684610"/>
          </a:xfrm>
        </p:grpSpPr>
        <p:sp>
          <p:nvSpPr>
            <p:cNvPr id="1784" name="Google Shape;1784;p38"/>
            <p:cNvSpPr txBox="1"/>
            <p:nvPr/>
          </p:nvSpPr>
          <p:spPr>
            <a:xfrm>
              <a:off x="48617" y="6901656"/>
              <a:ext cx="18574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Confirmado por laboratorio</a:t>
              </a:r>
              <a:endParaRPr sz="1200" b="1" u="sng">
                <a:solidFill>
                  <a:schemeClr val="dk1"/>
                </a:solidFill>
                <a:latin typeface="Arial Narrow"/>
                <a:ea typeface="Arial Narrow"/>
                <a:cs typeface="Arial Narrow"/>
                <a:sym typeface="Arial Narrow"/>
              </a:endParaRPr>
            </a:p>
          </p:txBody>
        </p:sp>
        <p:sp>
          <p:nvSpPr>
            <p:cNvPr id="1785" name="Google Shape;1785;p38"/>
            <p:cNvSpPr/>
            <p:nvPr/>
          </p:nvSpPr>
          <p:spPr>
            <a:xfrm>
              <a:off x="617911" y="7226226"/>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30 casos</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68,2%</a:t>
              </a:r>
              <a:endParaRPr sz="1600" b="1">
                <a:solidFill>
                  <a:schemeClr val="dk1"/>
                </a:solidFill>
                <a:latin typeface="Arial Narrow"/>
                <a:ea typeface="Arial Narrow"/>
                <a:cs typeface="Arial Narrow"/>
                <a:sym typeface="Arial Narrow"/>
              </a:endParaRPr>
            </a:p>
          </p:txBody>
        </p:sp>
      </p:grpSp>
      <p:sp>
        <p:nvSpPr>
          <p:cNvPr id="1786" name="Google Shape;1786;p38"/>
          <p:cNvSpPr/>
          <p:nvPr/>
        </p:nvSpPr>
        <p:spPr>
          <a:xfrm>
            <a:off x="72058" y="4263840"/>
            <a:ext cx="6283561"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Tabla . </a:t>
            </a:r>
            <a:r>
              <a:rPr lang="es-ES" sz="1050" b="1" i="1">
                <a:solidFill>
                  <a:srgbClr val="000000"/>
                </a:solidFill>
                <a:latin typeface="Calibri"/>
                <a:ea typeface="Calibri"/>
                <a:cs typeface="Calibri"/>
                <a:sym typeface="Calibri"/>
              </a:rPr>
              <a:t>Georreferenciación de casos de Dengue por comuna. Medellín hasta periodo epidemiológico 2 de 2023</a:t>
            </a:r>
            <a:endParaRPr sz="1050" b="1" i="1">
              <a:solidFill>
                <a:srgbClr val="000000"/>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Arial Narrow"/>
              <a:ea typeface="Arial Narrow"/>
              <a:cs typeface="Arial Narrow"/>
              <a:sym typeface="Arial Narrow"/>
            </a:endParaRPr>
          </a:p>
        </p:txBody>
      </p:sp>
      <p:pic>
        <p:nvPicPr>
          <p:cNvPr id="1787" name="Google Shape;1787;p38"/>
          <p:cNvPicPr preferRelativeResize="0"/>
          <p:nvPr/>
        </p:nvPicPr>
        <p:blipFill rotWithShape="1">
          <a:blip r:embed="rId4">
            <a:alphaModFix/>
          </a:blip>
          <a:srcRect l="10893" r="64411"/>
          <a:stretch/>
        </p:blipFill>
        <p:spPr>
          <a:xfrm>
            <a:off x="2896369" y="5320609"/>
            <a:ext cx="904106" cy="743198"/>
          </a:xfrm>
          <a:prstGeom prst="rect">
            <a:avLst/>
          </a:prstGeom>
          <a:noFill/>
          <a:ln>
            <a:noFill/>
          </a:ln>
        </p:spPr>
      </p:pic>
      <p:grpSp>
        <p:nvGrpSpPr>
          <p:cNvPr id="1788" name="Google Shape;1788;p38"/>
          <p:cNvGrpSpPr/>
          <p:nvPr/>
        </p:nvGrpSpPr>
        <p:grpSpPr>
          <a:xfrm>
            <a:off x="2724645" y="5998703"/>
            <a:ext cx="1229607" cy="747277"/>
            <a:chOff x="-14122" y="7072716"/>
            <a:chExt cx="1229607" cy="747277"/>
          </a:xfrm>
        </p:grpSpPr>
        <p:sp>
          <p:nvSpPr>
            <p:cNvPr id="1789" name="Google Shape;1789;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Hospitalizados</a:t>
              </a:r>
              <a:endParaRPr sz="1200" b="1" u="sng">
                <a:solidFill>
                  <a:schemeClr val="dk1"/>
                </a:solidFill>
                <a:latin typeface="Arial Narrow"/>
                <a:ea typeface="Arial Narrow"/>
                <a:cs typeface="Arial Narrow"/>
                <a:sym typeface="Arial Narrow"/>
              </a:endParaRPr>
            </a:p>
          </p:txBody>
        </p:sp>
        <p:sp>
          <p:nvSpPr>
            <p:cNvPr id="1790" name="Google Shape;1790;p38"/>
            <p:cNvSpPr/>
            <p:nvPr/>
          </p:nvSpPr>
          <p:spPr>
            <a:xfrm>
              <a:off x="157602" y="7363320"/>
              <a:ext cx="792012" cy="456673"/>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17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38,6%</a:t>
              </a:r>
              <a:endParaRPr sz="1200" b="1">
                <a:solidFill>
                  <a:schemeClr val="dk1"/>
                </a:solidFill>
                <a:latin typeface="Arial Narrow"/>
                <a:ea typeface="Arial Narrow"/>
                <a:cs typeface="Arial Narrow"/>
                <a:sym typeface="Arial Narrow"/>
              </a:endParaRPr>
            </a:p>
          </p:txBody>
        </p:sp>
      </p:grpSp>
      <p:pic>
        <p:nvPicPr>
          <p:cNvPr id="1791" name="Google Shape;1791;p38"/>
          <p:cNvPicPr preferRelativeResize="0"/>
          <p:nvPr/>
        </p:nvPicPr>
        <p:blipFill rotWithShape="1">
          <a:blip r:embed="rId5">
            <a:alphaModFix/>
          </a:blip>
          <a:srcRect l="55406" r="19476"/>
          <a:stretch/>
        </p:blipFill>
        <p:spPr>
          <a:xfrm>
            <a:off x="3958779" y="5377307"/>
            <a:ext cx="844527" cy="708025"/>
          </a:xfrm>
          <a:prstGeom prst="rect">
            <a:avLst/>
          </a:prstGeom>
          <a:noFill/>
          <a:ln>
            <a:noFill/>
          </a:ln>
        </p:spPr>
      </p:pic>
      <p:grpSp>
        <p:nvGrpSpPr>
          <p:cNvPr id="1792" name="Google Shape;1792;p38"/>
          <p:cNvGrpSpPr/>
          <p:nvPr/>
        </p:nvGrpSpPr>
        <p:grpSpPr>
          <a:xfrm>
            <a:off x="3834390" y="5998702"/>
            <a:ext cx="1229607" cy="658523"/>
            <a:chOff x="3794" y="7064838"/>
            <a:chExt cx="1229607" cy="658523"/>
          </a:xfrm>
        </p:grpSpPr>
        <p:sp>
          <p:nvSpPr>
            <p:cNvPr id="1793" name="Google Shape;1793;p38"/>
            <p:cNvSpPr txBox="1"/>
            <p:nvPr/>
          </p:nvSpPr>
          <p:spPr>
            <a:xfrm>
              <a:off x="3794" y="706483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Defunciones</a:t>
              </a:r>
              <a:endParaRPr sz="1200" b="1" u="sng">
                <a:solidFill>
                  <a:schemeClr val="dk1"/>
                </a:solidFill>
                <a:latin typeface="Arial Narrow"/>
                <a:ea typeface="Arial Narrow"/>
                <a:cs typeface="Arial Narrow"/>
                <a:sym typeface="Arial Narrow"/>
              </a:endParaRPr>
            </a:p>
          </p:txBody>
        </p:sp>
        <p:sp>
          <p:nvSpPr>
            <p:cNvPr id="1794" name="Google Shape;1794;p38"/>
            <p:cNvSpPr/>
            <p:nvPr/>
          </p:nvSpPr>
          <p:spPr>
            <a:xfrm>
              <a:off x="209545" y="7363321"/>
              <a:ext cx="861489"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1795" name="Google Shape;1795;p38" descr="C:\Users\98493498\Desktop\Laboratorio-Cli%CC%81nico.webp"/>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6" name="Google Shape;1796;p38" descr="C:\Users\98493498\Desktop\Laboratorio-Cli%CC%81nico.webp"/>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97" name="Google Shape;1797;p38"/>
          <p:cNvPicPr preferRelativeResize="0"/>
          <p:nvPr/>
        </p:nvPicPr>
        <p:blipFill rotWithShape="1">
          <a:blip r:embed="rId6">
            <a:alphaModFix/>
          </a:blip>
          <a:srcRect/>
          <a:stretch/>
        </p:blipFill>
        <p:spPr>
          <a:xfrm>
            <a:off x="93227" y="70714"/>
            <a:ext cx="1772946" cy="1332569"/>
          </a:xfrm>
          <a:prstGeom prst="rect">
            <a:avLst/>
          </a:prstGeom>
          <a:noFill/>
          <a:ln>
            <a:noFill/>
          </a:ln>
        </p:spPr>
      </p:pic>
      <p:sp>
        <p:nvSpPr>
          <p:cNvPr id="1798" name="Google Shape;1798;p38"/>
          <p:cNvSpPr txBox="1"/>
          <p:nvPr/>
        </p:nvSpPr>
        <p:spPr>
          <a:xfrm>
            <a:off x="3380466" y="676998"/>
            <a:ext cx="22183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de 2023</a:t>
            </a:r>
            <a:endParaRPr sz="1200" b="1">
              <a:solidFill>
                <a:schemeClr val="dk1"/>
              </a:solidFill>
              <a:latin typeface="Arial Narrow"/>
              <a:ea typeface="Arial Narrow"/>
              <a:cs typeface="Arial Narrow"/>
              <a:sym typeface="Arial Narrow"/>
            </a:endParaRPr>
          </a:p>
        </p:txBody>
      </p:sp>
      <p:sp>
        <p:nvSpPr>
          <p:cNvPr id="1799" name="Google Shape;1799;p38"/>
          <p:cNvSpPr txBox="1"/>
          <p:nvPr/>
        </p:nvSpPr>
        <p:spPr>
          <a:xfrm>
            <a:off x="3555012" y="373258"/>
            <a:ext cx="2075175"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DENGUE</a:t>
            </a:r>
            <a:endParaRPr sz="1600" b="1">
              <a:solidFill>
                <a:srgbClr val="C00000"/>
              </a:solidFill>
              <a:latin typeface="Arial Narrow"/>
              <a:ea typeface="Arial Narrow"/>
              <a:cs typeface="Arial Narrow"/>
              <a:sym typeface="Arial Narrow"/>
            </a:endParaRPr>
          </a:p>
        </p:txBody>
      </p:sp>
      <p:pic>
        <p:nvPicPr>
          <p:cNvPr id="1800" name="Google Shape;1800;p38"/>
          <p:cNvPicPr preferRelativeResize="0"/>
          <p:nvPr/>
        </p:nvPicPr>
        <p:blipFill rotWithShape="1">
          <a:blip r:embed="rId7">
            <a:alphaModFix/>
          </a:blip>
          <a:srcRect/>
          <a:stretch/>
        </p:blipFill>
        <p:spPr>
          <a:xfrm>
            <a:off x="5538334" y="5320609"/>
            <a:ext cx="1058848" cy="727161"/>
          </a:xfrm>
          <a:prstGeom prst="rect">
            <a:avLst/>
          </a:prstGeom>
          <a:noFill/>
          <a:ln>
            <a:noFill/>
          </a:ln>
        </p:spPr>
      </p:pic>
      <p:sp>
        <p:nvSpPr>
          <p:cNvPr id="1801" name="Google Shape;1801;p38"/>
          <p:cNvSpPr/>
          <p:nvPr/>
        </p:nvSpPr>
        <p:spPr>
          <a:xfrm>
            <a:off x="348946" y="8197926"/>
            <a:ext cx="768322"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9,1%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b="1">
              <a:solidFill>
                <a:schemeClr val="dk1"/>
              </a:solidFill>
              <a:latin typeface="Arial Narrow"/>
              <a:ea typeface="Arial Narrow"/>
              <a:cs typeface="Arial Narrow"/>
              <a:sym typeface="Arial Narrow"/>
            </a:endParaRPr>
          </a:p>
        </p:txBody>
      </p:sp>
      <p:sp>
        <p:nvSpPr>
          <p:cNvPr id="1802" name="Google Shape;1802;p38"/>
          <p:cNvSpPr/>
          <p:nvPr/>
        </p:nvSpPr>
        <p:spPr>
          <a:xfrm>
            <a:off x="1368202" y="8197926"/>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pic>
        <p:nvPicPr>
          <p:cNvPr id="1803" name="Google Shape;1803;p38"/>
          <p:cNvPicPr preferRelativeResize="0"/>
          <p:nvPr/>
        </p:nvPicPr>
        <p:blipFill rotWithShape="1">
          <a:blip r:embed="rId3">
            <a:alphaModFix/>
          </a:blip>
          <a:srcRect l="59909" t="12083" r="27482"/>
          <a:stretch/>
        </p:blipFill>
        <p:spPr>
          <a:xfrm>
            <a:off x="419123" y="7307600"/>
            <a:ext cx="555369" cy="693493"/>
          </a:xfrm>
          <a:prstGeom prst="rect">
            <a:avLst/>
          </a:prstGeom>
          <a:noFill/>
          <a:ln>
            <a:noFill/>
          </a:ln>
        </p:spPr>
      </p:pic>
      <p:pic>
        <p:nvPicPr>
          <p:cNvPr id="1804" name="Google Shape;1804;p38"/>
          <p:cNvPicPr preferRelativeResize="0"/>
          <p:nvPr/>
        </p:nvPicPr>
        <p:blipFill rotWithShape="1">
          <a:blip r:embed="rId3">
            <a:alphaModFix/>
          </a:blip>
          <a:srcRect l="87770"/>
          <a:stretch/>
        </p:blipFill>
        <p:spPr>
          <a:xfrm>
            <a:off x="1472173" y="7313097"/>
            <a:ext cx="581113" cy="741767"/>
          </a:xfrm>
          <a:prstGeom prst="rect">
            <a:avLst/>
          </a:prstGeom>
          <a:noFill/>
          <a:ln>
            <a:noFill/>
          </a:ln>
        </p:spPr>
      </p:pic>
      <p:sp>
        <p:nvSpPr>
          <p:cNvPr id="1805" name="Google Shape;1805;p38"/>
          <p:cNvSpPr/>
          <p:nvPr/>
        </p:nvSpPr>
        <p:spPr>
          <a:xfrm rot="-5400000">
            <a:off x="1543092" y="5681188"/>
            <a:ext cx="286123" cy="3028168"/>
          </a:xfrm>
          <a:prstGeom prst="leftBrace">
            <a:avLst>
              <a:gd name="adj1" fmla="val 8333"/>
              <a:gd name="adj2" fmla="val 50000"/>
            </a:avLst>
          </a:prstGeom>
          <a:noFill/>
          <a:ln w="285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06" name="Google Shape;1806;p38"/>
          <p:cNvSpPr/>
          <p:nvPr/>
        </p:nvSpPr>
        <p:spPr>
          <a:xfrm>
            <a:off x="72058" y="7870496"/>
            <a:ext cx="120577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1807" name="Google Shape;1807;p38"/>
          <p:cNvSpPr/>
          <p:nvPr/>
        </p:nvSpPr>
        <p:spPr>
          <a:xfrm>
            <a:off x="1368202" y="7956376"/>
            <a:ext cx="7393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nvGrpSpPr>
          <p:cNvPr id="1808" name="Google Shape;1808;p38"/>
          <p:cNvGrpSpPr/>
          <p:nvPr/>
        </p:nvGrpSpPr>
        <p:grpSpPr>
          <a:xfrm>
            <a:off x="2363374" y="7940124"/>
            <a:ext cx="740068" cy="621374"/>
            <a:chOff x="5403751" y="1274444"/>
            <a:chExt cx="740068" cy="621374"/>
          </a:xfrm>
        </p:grpSpPr>
        <p:sp>
          <p:nvSpPr>
            <p:cNvPr id="1809" name="Google Shape;1809;p38"/>
            <p:cNvSpPr/>
            <p:nvPr/>
          </p:nvSpPr>
          <p:spPr>
            <a:xfrm>
              <a:off x="5403751" y="1535778"/>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sp>
          <p:nvSpPr>
            <p:cNvPr id="1810" name="Google Shape;1810;p38"/>
            <p:cNvSpPr/>
            <p:nvPr/>
          </p:nvSpPr>
          <p:spPr>
            <a:xfrm>
              <a:off x="5502960" y="1274444"/>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Raizal</a:t>
              </a:r>
              <a:endParaRPr sz="1200" b="1" u="sng">
                <a:solidFill>
                  <a:srgbClr val="000000"/>
                </a:solidFill>
                <a:latin typeface="Arial Narrow"/>
                <a:ea typeface="Arial Narrow"/>
                <a:cs typeface="Arial Narrow"/>
                <a:sym typeface="Arial Narrow"/>
              </a:endParaRPr>
            </a:p>
          </p:txBody>
        </p:sp>
      </p:grpSp>
      <p:graphicFrame>
        <p:nvGraphicFramePr>
          <p:cNvPr id="1811" name="Google Shape;1811;p38"/>
          <p:cNvGraphicFramePr/>
          <p:nvPr/>
        </p:nvGraphicFramePr>
        <p:xfrm>
          <a:off x="3185343" y="7945576"/>
          <a:ext cx="3411850" cy="370850"/>
        </p:xfrm>
        <a:graphic>
          <a:graphicData uri="http://schemas.openxmlformats.org/drawingml/2006/table">
            <a:tbl>
              <a:tblPr firstRow="1" bandRow="1">
                <a:noFill/>
                <a:tableStyleId>{284B2171-4095-4D23-873D-881246C5F41A}</a:tableStyleId>
              </a:tblPr>
              <a:tblGrid>
                <a:gridCol w="1689050">
                  <a:extLst>
                    <a:ext uri="{9D8B030D-6E8A-4147-A177-3AD203B41FA5}">
                      <a16:colId xmlns:a16="http://schemas.microsoft.com/office/drawing/2014/main" val="20000"/>
                    </a:ext>
                  </a:extLst>
                </a:gridCol>
                <a:gridCol w="17228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Paciente Psiquiátrico</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l" rtl="0">
                        <a:spcBef>
                          <a:spcPts val="0"/>
                        </a:spcBef>
                        <a:spcAft>
                          <a:spcPts val="0"/>
                        </a:spcAft>
                        <a:buNone/>
                      </a:pPr>
                      <a:r>
                        <a:rPr lang="es-ES" sz="1200" b="1" u="none">
                          <a:latin typeface="Arial Narrow"/>
                          <a:ea typeface="Arial Narrow"/>
                          <a:cs typeface="Arial Narrow"/>
                          <a:sym typeface="Arial Narrow"/>
                        </a:rPr>
                        <a:t>      </a:t>
                      </a:r>
                      <a:r>
                        <a:rPr lang="es-ES" sz="1200" b="1" u="sng">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bl>
          </a:graphicData>
        </a:graphic>
      </p:graphicFrame>
      <p:sp>
        <p:nvSpPr>
          <p:cNvPr id="1812" name="Google Shape;1812;p38"/>
          <p:cNvSpPr/>
          <p:nvPr/>
        </p:nvSpPr>
        <p:spPr>
          <a:xfrm>
            <a:off x="3521341" y="8205397"/>
            <a:ext cx="89388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2,3%</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1813" name="Google Shape;1813;p38"/>
          <p:cNvSpPr/>
          <p:nvPr/>
        </p:nvSpPr>
        <p:spPr>
          <a:xfrm>
            <a:off x="4977777" y="8205397"/>
            <a:ext cx="971485"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a:t>
            </a:r>
            <a:endParaRPr sz="1200" b="1">
              <a:solidFill>
                <a:schemeClr val="dk1"/>
              </a:solidFill>
              <a:latin typeface="Arial Narrow"/>
              <a:ea typeface="Arial Narrow"/>
              <a:cs typeface="Arial Narrow"/>
              <a:sym typeface="Arial Narrow"/>
            </a:endParaRPr>
          </a:p>
        </p:txBody>
      </p:sp>
      <p:sp>
        <p:nvSpPr>
          <p:cNvPr id="1814" name="Google Shape;1814;p38"/>
          <p:cNvSpPr/>
          <p:nvPr/>
        </p:nvSpPr>
        <p:spPr>
          <a:xfrm rot="-5400000">
            <a:off x="5186218" y="5499931"/>
            <a:ext cx="234027" cy="3392306"/>
          </a:xfrm>
          <a:prstGeom prst="leftBrace">
            <a:avLst>
              <a:gd name="adj1" fmla="val 8333"/>
              <a:gd name="adj2" fmla="val 50000"/>
            </a:avLst>
          </a:prstGeom>
          <a:noFill/>
          <a:ln w="285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815" name="Google Shape;1815;p38"/>
          <p:cNvPicPr preferRelativeResize="0"/>
          <p:nvPr/>
        </p:nvPicPr>
        <p:blipFill rotWithShape="1">
          <a:blip r:embed="rId8">
            <a:alphaModFix/>
          </a:blip>
          <a:srcRect/>
          <a:stretch/>
        </p:blipFill>
        <p:spPr>
          <a:xfrm>
            <a:off x="6256540" y="7246445"/>
            <a:ext cx="438131" cy="716941"/>
          </a:xfrm>
          <a:prstGeom prst="rect">
            <a:avLst/>
          </a:prstGeom>
          <a:noFill/>
          <a:ln>
            <a:noFill/>
          </a:ln>
        </p:spPr>
      </p:pic>
      <p:grpSp>
        <p:nvGrpSpPr>
          <p:cNvPr id="1816" name="Google Shape;1816;p38"/>
          <p:cNvGrpSpPr/>
          <p:nvPr/>
        </p:nvGrpSpPr>
        <p:grpSpPr>
          <a:xfrm>
            <a:off x="5760690" y="7956376"/>
            <a:ext cx="1610597" cy="607115"/>
            <a:chOff x="5622828" y="1311622"/>
            <a:chExt cx="1610597" cy="607115"/>
          </a:xfrm>
        </p:grpSpPr>
        <p:sp>
          <p:nvSpPr>
            <p:cNvPr id="1817" name="Google Shape;1817;p38"/>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1818" name="Google Shape;1818;p38"/>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1819" name="Google Shape;1819;p38"/>
          <p:cNvSpPr txBox="1"/>
          <p:nvPr/>
        </p:nvSpPr>
        <p:spPr>
          <a:xfrm>
            <a:off x="861784" y="6804248"/>
            <a:ext cx="1571320" cy="4139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sp>
        <p:nvSpPr>
          <p:cNvPr id="1820" name="Google Shape;1820;p38"/>
          <p:cNvSpPr txBox="1"/>
          <p:nvPr/>
        </p:nvSpPr>
        <p:spPr>
          <a:xfrm>
            <a:off x="3607077" y="6876256"/>
            <a:ext cx="332158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Poblaciones especiales</a:t>
            </a:r>
            <a:endParaRPr sz="1600" b="1">
              <a:solidFill>
                <a:schemeClr val="dk1"/>
              </a:solidFill>
              <a:latin typeface="Arial Narrow"/>
              <a:ea typeface="Arial Narrow"/>
              <a:cs typeface="Arial Narrow"/>
              <a:sym typeface="Arial Narrow"/>
            </a:endParaRPr>
          </a:p>
        </p:txBody>
      </p:sp>
      <p:pic>
        <p:nvPicPr>
          <p:cNvPr id="1821" name="Google Shape;1821;p38"/>
          <p:cNvPicPr preferRelativeResize="0"/>
          <p:nvPr/>
        </p:nvPicPr>
        <p:blipFill rotWithShape="1">
          <a:blip r:embed="rId9">
            <a:alphaModFix/>
          </a:blip>
          <a:srcRect/>
          <a:stretch/>
        </p:blipFill>
        <p:spPr>
          <a:xfrm>
            <a:off x="3594640" y="7284258"/>
            <a:ext cx="663921" cy="709512"/>
          </a:xfrm>
          <a:prstGeom prst="rect">
            <a:avLst/>
          </a:prstGeom>
          <a:noFill/>
          <a:ln>
            <a:noFill/>
          </a:ln>
        </p:spPr>
      </p:pic>
      <p:pic>
        <p:nvPicPr>
          <p:cNvPr id="1822" name="Google Shape;1822;p38"/>
          <p:cNvPicPr preferRelativeResize="0"/>
          <p:nvPr/>
        </p:nvPicPr>
        <p:blipFill rotWithShape="1">
          <a:blip r:embed="rId10">
            <a:alphaModFix/>
          </a:blip>
          <a:srcRect/>
          <a:stretch/>
        </p:blipFill>
        <p:spPr>
          <a:xfrm>
            <a:off x="2331339" y="7307600"/>
            <a:ext cx="731915" cy="686170"/>
          </a:xfrm>
          <a:prstGeom prst="rect">
            <a:avLst/>
          </a:prstGeom>
          <a:noFill/>
          <a:ln>
            <a:noFill/>
          </a:ln>
        </p:spPr>
      </p:pic>
      <p:pic>
        <p:nvPicPr>
          <p:cNvPr id="1823" name="Google Shape;1823;p38"/>
          <p:cNvPicPr preferRelativeResize="0"/>
          <p:nvPr/>
        </p:nvPicPr>
        <p:blipFill rotWithShape="1">
          <a:blip r:embed="rId11">
            <a:alphaModFix/>
          </a:blip>
          <a:srcRect/>
          <a:stretch/>
        </p:blipFill>
        <p:spPr>
          <a:xfrm>
            <a:off x="4977777" y="7334011"/>
            <a:ext cx="871923" cy="706717"/>
          </a:xfrm>
          <a:prstGeom prst="rect">
            <a:avLst/>
          </a:prstGeom>
          <a:noFill/>
          <a:ln>
            <a:noFill/>
          </a:ln>
        </p:spPr>
      </p:pic>
      <p:pic>
        <p:nvPicPr>
          <p:cNvPr id="1824" name="Google Shape;1824;p38"/>
          <p:cNvPicPr preferRelativeResize="0"/>
          <p:nvPr/>
        </p:nvPicPr>
        <p:blipFill rotWithShape="1">
          <a:blip r:embed="rId12">
            <a:alphaModFix/>
          </a:blip>
          <a:srcRect/>
          <a:stretch/>
        </p:blipFill>
        <p:spPr>
          <a:xfrm>
            <a:off x="2629198" y="927159"/>
            <a:ext cx="3639989" cy="3377597"/>
          </a:xfrm>
          <a:prstGeom prst="rect">
            <a:avLst/>
          </a:prstGeom>
          <a:noFill/>
          <a:ln>
            <a:noFill/>
          </a:ln>
        </p:spPr>
      </p:pic>
      <p:pic>
        <p:nvPicPr>
          <p:cNvPr id="1825" name="Google Shape;1825;p38"/>
          <p:cNvPicPr preferRelativeResize="0"/>
          <p:nvPr/>
        </p:nvPicPr>
        <p:blipFill rotWithShape="1">
          <a:blip r:embed="rId13">
            <a:alphaModFix/>
          </a:blip>
          <a:srcRect/>
          <a:stretch/>
        </p:blipFill>
        <p:spPr>
          <a:xfrm>
            <a:off x="2656387" y="946901"/>
            <a:ext cx="454182" cy="454182"/>
          </a:xfrm>
          <a:prstGeom prst="rect">
            <a:avLst/>
          </a:prstGeom>
          <a:noFill/>
          <a:ln>
            <a:noFill/>
          </a:ln>
        </p:spPr>
      </p:pic>
      <p:graphicFrame>
        <p:nvGraphicFramePr>
          <p:cNvPr id="1826" name="Google Shape;1826;p38"/>
          <p:cNvGraphicFramePr/>
          <p:nvPr/>
        </p:nvGraphicFramePr>
        <p:xfrm>
          <a:off x="71411" y="1434659"/>
          <a:ext cx="2441575" cy="2771850"/>
        </p:xfrm>
        <a:graphic>
          <a:graphicData uri="http://schemas.openxmlformats.org/drawingml/2006/table">
            <a:tbl>
              <a:tblPr>
                <a:noFill/>
                <a:tableStyleId>{0782494D-332C-4C04-AB28-A458CA6B379C}</a:tableStyleId>
              </a:tblPr>
              <a:tblGrid>
                <a:gridCol w="1489075">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163050">
                <a:tc>
                  <a:txBody>
                    <a:bodyPr/>
                    <a:lstStyle/>
                    <a:p>
                      <a:pPr marL="0" marR="0" lvl="0" indent="0" algn="l" rtl="0">
                        <a:spcBef>
                          <a:spcPts val="0"/>
                        </a:spcBef>
                        <a:spcAft>
                          <a:spcPts val="0"/>
                        </a:spcAft>
                        <a:buNone/>
                      </a:pPr>
                      <a:r>
                        <a:rPr lang="es-ES" sz="900" b="1" i="0" u="none" strike="noStrike">
                          <a:solidFill>
                            <a:srgbClr val="000000"/>
                          </a:solidFill>
                          <a:latin typeface="Calibri"/>
                          <a:ea typeface="Calibri"/>
                          <a:cs typeface="Calibri"/>
                          <a:sym typeface="Calibri"/>
                        </a:rPr>
                        <a:t>Comuna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C6E7"/>
                    </a:solidFill>
                  </a:tcPr>
                </a:tc>
                <a:tc>
                  <a:txBody>
                    <a:bodyPr/>
                    <a:lstStyle/>
                    <a:p>
                      <a:pPr marL="0" marR="0" lvl="0" indent="0" algn="ctr" rtl="0">
                        <a:spcBef>
                          <a:spcPts val="0"/>
                        </a:spcBef>
                        <a:spcAft>
                          <a:spcPts val="0"/>
                        </a:spcAft>
                        <a:buNone/>
                      </a:pPr>
                      <a:r>
                        <a:rPr lang="es-ES" sz="900" b="1" i="0" u="none" strike="noStrike">
                          <a:solidFill>
                            <a:srgbClr val="000000"/>
                          </a:solidFill>
                          <a:latin typeface="Calibri"/>
                          <a:ea typeface="Calibri"/>
                          <a:cs typeface="Calibri"/>
                          <a:sym typeface="Calibri"/>
                        </a:rPr>
                        <a:t>Número de casos</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C6E7"/>
                    </a:solidFill>
                  </a:tcPr>
                </a:tc>
                <a:extLst>
                  <a:ext uri="{0D108BD9-81ED-4DB2-BD59-A6C34878D82A}">
                    <a16:rowId xmlns:a16="http://schemas.microsoft.com/office/drawing/2014/main" val="10000"/>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Robledo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Villa Hermosa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Manrique</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Corregimiento de San Cristóbal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Doce de Octubre</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El Poblado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Popular</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Belén</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Corregimiento de Altavista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San Javier</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Buenos Aires</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La Candelaria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Guayabal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La América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6305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Sin dato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63050">
                <a:tc>
                  <a:txBody>
                    <a:bodyPr/>
                    <a:lstStyle/>
                    <a:p>
                      <a:pPr marL="0" marR="0" lvl="0" indent="0" algn="l" rtl="0">
                        <a:spcBef>
                          <a:spcPts val="0"/>
                        </a:spcBef>
                        <a:spcAft>
                          <a:spcPts val="0"/>
                        </a:spcAft>
                        <a:buNone/>
                      </a:pPr>
                      <a:r>
                        <a:rPr lang="es-ES" sz="900" b="1" i="0" u="none" strike="noStrike">
                          <a:solidFill>
                            <a:srgbClr val="000000"/>
                          </a:solidFill>
                          <a:latin typeface="Calibri"/>
                          <a:ea typeface="Calibri"/>
                          <a:cs typeface="Calibri"/>
                          <a:sym typeface="Calibri"/>
                        </a:rPr>
                        <a:t>Total general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BF7"/>
                    </a:solidFill>
                  </a:tcPr>
                </a:tc>
                <a:tc>
                  <a:txBody>
                    <a:bodyPr/>
                    <a:lstStyle/>
                    <a:p>
                      <a:pPr marL="0" marR="0" lvl="0" indent="0" algn="ctr" rtl="0">
                        <a:spcBef>
                          <a:spcPts val="0"/>
                        </a:spcBef>
                        <a:spcAft>
                          <a:spcPts val="0"/>
                        </a:spcAft>
                        <a:buNone/>
                      </a:pPr>
                      <a:r>
                        <a:rPr lang="es-ES" sz="900" b="1" i="0" u="none" strike="noStrike">
                          <a:solidFill>
                            <a:srgbClr val="000000"/>
                          </a:solidFill>
                          <a:latin typeface="Calibri"/>
                          <a:ea typeface="Calibri"/>
                          <a:cs typeface="Calibri"/>
                          <a:sym typeface="Calibri"/>
                        </a:rPr>
                        <a:t>44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BF7"/>
                    </a:solidFill>
                  </a:tcPr>
                </a:tc>
                <a:extLst>
                  <a:ext uri="{0D108BD9-81ED-4DB2-BD59-A6C34878D82A}">
                    <a16:rowId xmlns:a16="http://schemas.microsoft.com/office/drawing/2014/main" val="10016"/>
                  </a:ext>
                </a:extLst>
              </a:tr>
            </a:tbl>
          </a:graphicData>
        </a:graphic>
      </p:graphicFrame>
      <p:sp>
        <p:nvSpPr>
          <p:cNvPr id="1827" name="Google Shape;1827;p3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38</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1833" name="Google Shape;1833;p39"/>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1834" name="Google Shape;1834;p39"/>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835" name="Google Shape;1835;p39"/>
          <p:cNvSpPr txBox="1"/>
          <p:nvPr/>
        </p:nvSpPr>
        <p:spPr>
          <a:xfrm>
            <a:off x="-39943" y="766609"/>
            <a:ext cx="22077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grpSp>
        <p:nvGrpSpPr>
          <p:cNvPr id="1836" name="Google Shape;1836;p39"/>
          <p:cNvGrpSpPr/>
          <p:nvPr/>
        </p:nvGrpSpPr>
        <p:grpSpPr>
          <a:xfrm>
            <a:off x="179214" y="4211960"/>
            <a:ext cx="1892650" cy="488476"/>
            <a:chOff x="2397524" y="3379972"/>
            <a:chExt cx="4508500" cy="904875"/>
          </a:xfrm>
        </p:grpSpPr>
        <p:pic>
          <p:nvPicPr>
            <p:cNvPr id="1837" name="Google Shape;1837;p39"/>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838" name="Google Shape;1838;p39"/>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sz="2000" b="1">
                <a:solidFill>
                  <a:schemeClr val="dk1"/>
                </a:solidFill>
                <a:latin typeface="Arial Narrow"/>
                <a:ea typeface="Arial Narrow"/>
                <a:cs typeface="Arial Narrow"/>
                <a:sym typeface="Arial Narrow"/>
              </a:endParaRPr>
            </a:p>
          </p:txBody>
        </p:sp>
      </p:grpSp>
      <p:sp>
        <p:nvSpPr>
          <p:cNvPr id="1839" name="Google Shape;1839;p39"/>
          <p:cNvSpPr txBox="1"/>
          <p:nvPr/>
        </p:nvSpPr>
        <p:spPr>
          <a:xfrm>
            <a:off x="-52866" y="4799603"/>
            <a:ext cx="222067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se presentó  variación porcentual respecto al mismo período del año anterior</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b="1">
              <a:solidFill>
                <a:schemeClr val="dk1"/>
              </a:solidFill>
              <a:latin typeface="Arial Narrow"/>
              <a:ea typeface="Arial Narrow"/>
              <a:cs typeface="Arial Narrow"/>
              <a:sym typeface="Arial Narrow"/>
            </a:endParaRPr>
          </a:p>
        </p:txBody>
      </p:sp>
      <p:grpSp>
        <p:nvGrpSpPr>
          <p:cNvPr id="1840" name="Google Shape;1840;p39"/>
          <p:cNvGrpSpPr/>
          <p:nvPr/>
        </p:nvGrpSpPr>
        <p:grpSpPr>
          <a:xfrm>
            <a:off x="2448322" y="74775"/>
            <a:ext cx="3446504" cy="276999"/>
            <a:chOff x="2448322" y="74775"/>
            <a:chExt cx="3446504" cy="276999"/>
          </a:xfrm>
        </p:grpSpPr>
        <p:sp>
          <p:nvSpPr>
            <p:cNvPr id="1841" name="Google Shape;1841;p3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42" name="Google Shape;1842;p39"/>
            <p:cNvCxnSpPr>
              <a:stCxn id="184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43" name="Google Shape;1843;p3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844" name="Google Shape;1844;p39"/>
          <p:cNvSpPr/>
          <p:nvPr/>
        </p:nvSpPr>
        <p:spPr>
          <a:xfrm>
            <a:off x="0" y="61561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45" name="Google Shape;1845;p39"/>
          <p:cNvGrpSpPr/>
          <p:nvPr/>
        </p:nvGrpSpPr>
        <p:grpSpPr>
          <a:xfrm>
            <a:off x="263756" y="6256056"/>
            <a:ext cx="5971403" cy="340261"/>
            <a:chOff x="2448322" y="74775"/>
            <a:chExt cx="3513839" cy="266582"/>
          </a:xfrm>
        </p:grpSpPr>
        <p:sp>
          <p:nvSpPr>
            <p:cNvPr id="1846" name="Google Shape;1846;p39"/>
            <p:cNvSpPr/>
            <p:nvPr/>
          </p:nvSpPr>
          <p:spPr>
            <a:xfrm>
              <a:off x="2448322" y="74775"/>
              <a:ext cx="218596"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47" name="Google Shape;1847;p39"/>
            <p:cNvCxnSpPr>
              <a:stCxn id="1846" idx="6"/>
            </p:cNvCxnSpPr>
            <p:nvPr/>
          </p:nvCxnSpPr>
          <p:spPr>
            <a:xfrm>
              <a:off x="2666918" y="205580"/>
              <a:ext cx="717600" cy="0"/>
            </a:xfrm>
            <a:prstGeom prst="straightConnector1">
              <a:avLst/>
            </a:prstGeom>
            <a:noFill/>
            <a:ln w="28575" cap="flat" cmpd="sng">
              <a:solidFill>
                <a:srgbClr val="C00000"/>
              </a:solidFill>
              <a:prstDash val="solid"/>
              <a:round/>
              <a:headEnd type="none" w="sm" len="sm"/>
              <a:tailEnd type="none" w="sm" len="sm"/>
            </a:ln>
          </p:spPr>
        </p:cxnSp>
        <p:sp>
          <p:nvSpPr>
            <p:cNvPr id="1848" name="Google Shape;1848;p39"/>
            <p:cNvSpPr txBox="1"/>
            <p:nvPr/>
          </p:nvSpPr>
          <p:spPr>
            <a:xfrm>
              <a:off x="3369873" y="76112"/>
              <a:ext cx="2592288" cy="2652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Variables de interés</a:t>
              </a:r>
              <a:endParaRPr sz="1600" b="1">
                <a:solidFill>
                  <a:schemeClr val="dk1"/>
                </a:solidFill>
                <a:latin typeface="Arial Narrow"/>
                <a:ea typeface="Arial Narrow"/>
                <a:cs typeface="Arial Narrow"/>
                <a:sym typeface="Arial Narrow"/>
              </a:endParaRPr>
            </a:p>
          </p:txBody>
        </p:sp>
      </p:grpSp>
      <p:sp>
        <p:nvSpPr>
          <p:cNvPr id="1849" name="Google Shape;1849;p3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Pág..39 </a:t>
            </a:r>
            <a:endParaRPr sz="1050" b="1">
              <a:solidFill>
                <a:schemeClr val="dk1"/>
              </a:solidFill>
              <a:latin typeface="Arial Narrow"/>
              <a:ea typeface="Arial Narrow"/>
              <a:cs typeface="Arial Narrow"/>
              <a:sym typeface="Arial Narrow"/>
            </a:endParaRPr>
          </a:p>
        </p:txBody>
      </p:sp>
      <p:sp>
        <p:nvSpPr>
          <p:cNvPr id="1850" name="Google Shape;1850;p39"/>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materna- MM</a:t>
            </a:r>
            <a:endParaRPr sz="1600" b="1">
              <a:solidFill>
                <a:srgbClr val="C00000"/>
              </a:solidFill>
              <a:latin typeface="Arial Narrow"/>
              <a:ea typeface="Arial Narrow"/>
              <a:cs typeface="Arial Narrow"/>
              <a:sym typeface="Arial Narrow"/>
            </a:endParaRPr>
          </a:p>
        </p:txBody>
      </p:sp>
      <p:grpSp>
        <p:nvGrpSpPr>
          <p:cNvPr id="1851" name="Google Shape;1851;p39"/>
          <p:cNvGrpSpPr/>
          <p:nvPr/>
        </p:nvGrpSpPr>
        <p:grpSpPr>
          <a:xfrm>
            <a:off x="2410562" y="7703262"/>
            <a:ext cx="757840" cy="646484"/>
            <a:chOff x="5227274" y="1274868"/>
            <a:chExt cx="757840" cy="646484"/>
          </a:xfrm>
        </p:grpSpPr>
        <p:sp>
          <p:nvSpPr>
            <p:cNvPr id="1852" name="Google Shape;1852;p39"/>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853" name="Google Shape;1853;p39"/>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854" name="Google Shape;1854;p39"/>
          <p:cNvPicPr preferRelativeResize="0"/>
          <p:nvPr/>
        </p:nvPicPr>
        <p:blipFill rotWithShape="1">
          <a:blip r:embed="rId6">
            <a:alphaModFix/>
          </a:blip>
          <a:srcRect l="86761"/>
          <a:stretch/>
        </p:blipFill>
        <p:spPr>
          <a:xfrm>
            <a:off x="2529565" y="7108318"/>
            <a:ext cx="537606" cy="670512"/>
          </a:xfrm>
          <a:prstGeom prst="rect">
            <a:avLst/>
          </a:prstGeom>
          <a:noFill/>
          <a:ln>
            <a:noFill/>
          </a:ln>
        </p:spPr>
      </p:pic>
      <p:pic>
        <p:nvPicPr>
          <p:cNvPr id="1855" name="Google Shape;1855;p39"/>
          <p:cNvPicPr preferRelativeResize="0"/>
          <p:nvPr/>
        </p:nvPicPr>
        <p:blipFill rotWithShape="1">
          <a:blip r:embed="rId7">
            <a:alphaModFix/>
          </a:blip>
          <a:srcRect/>
          <a:stretch/>
        </p:blipFill>
        <p:spPr>
          <a:xfrm>
            <a:off x="470011" y="7111801"/>
            <a:ext cx="942975" cy="771525"/>
          </a:xfrm>
          <a:prstGeom prst="rect">
            <a:avLst/>
          </a:prstGeom>
          <a:noFill/>
          <a:ln>
            <a:noFill/>
          </a:ln>
        </p:spPr>
      </p:pic>
      <p:grpSp>
        <p:nvGrpSpPr>
          <p:cNvPr id="1856" name="Google Shape;1856;p39"/>
          <p:cNvGrpSpPr/>
          <p:nvPr/>
        </p:nvGrpSpPr>
        <p:grpSpPr>
          <a:xfrm>
            <a:off x="116195" y="7726547"/>
            <a:ext cx="1720560" cy="877901"/>
            <a:chOff x="-36884" y="7072716"/>
            <a:chExt cx="1305446" cy="877901"/>
          </a:xfrm>
        </p:grpSpPr>
        <p:sp>
          <p:nvSpPr>
            <p:cNvPr id="1857" name="Google Shape;1857;p3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858" name="Google Shape;1858;p39"/>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859" name="Google Shape;1859;p39"/>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grpSp>
      <p:grpSp>
        <p:nvGrpSpPr>
          <p:cNvPr id="1860" name="Google Shape;1860;p39"/>
          <p:cNvGrpSpPr/>
          <p:nvPr/>
        </p:nvGrpSpPr>
        <p:grpSpPr>
          <a:xfrm>
            <a:off x="2251078" y="3275856"/>
            <a:ext cx="2203493" cy="1580707"/>
            <a:chOff x="-2126797" y="7102671"/>
            <a:chExt cx="1561980" cy="494356"/>
          </a:xfrm>
        </p:grpSpPr>
        <p:sp>
          <p:nvSpPr>
            <p:cNvPr id="1861" name="Google Shape;1861;p39"/>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sz="1000" b="1" u="sng">
                <a:solidFill>
                  <a:schemeClr val="dk1"/>
                </a:solidFill>
                <a:latin typeface="Arial Narrow"/>
                <a:ea typeface="Arial Narrow"/>
                <a:cs typeface="Arial Narrow"/>
                <a:sym typeface="Arial Narrow"/>
              </a:endParaRPr>
            </a:p>
          </p:txBody>
        </p:sp>
        <p:sp>
          <p:nvSpPr>
            <p:cNvPr id="1862" name="Google Shape;1862;p39"/>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Afiliado: 0 caso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0</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sp>
        <p:nvSpPr>
          <p:cNvPr id="1863" name="Google Shape;1863;p39"/>
          <p:cNvSpPr txBox="1"/>
          <p:nvPr/>
        </p:nvSpPr>
        <p:spPr>
          <a:xfrm>
            <a:off x="2372884" y="5031566"/>
            <a:ext cx="224121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Muertes maternas tardías</a:t>
            </a:r>
            <a:endParaRPr sz="1400" b="1">
              <a:solidFill>
                <a:schemeClr val="dk1"/>
              </a:solidFill>
              <a:latin typeface="Arial Narrow"/>
              <a:ea typeface="Arial Narrow"/>
              <a:cs typeface="Arial Narrow"/>
              <a:sym typeface="Arial Narrow"/>
            </a:endParaRPr>
          </a:p>
        </p:txBody>
      </p:sp>
      <p:sp>
        <p:nvSpPr>
          <p:cNvPr id="1864" name="Google Shape;1864;p39"/>
          <p:cNvSpPr txBox="1"/>
          <p:nvPr/>
        </p:nvSpPr>
        <p:spPr>
          <a:xfrm>
            <a:off x="2638905" y="5353905"/>
            <a:ext cx="172194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casos reportados</a:t>
            </a:r>
            <a:endParaRPr/>
          </a:p>
        </p:txBody>
      </p:sp>
      <p:cxnSp>
        <p:nvCxnSpPr>
          <p:cNvPr id="1865" name="Google Shape;1865;p39"/>
          <p:cNvCxnSpPr/>
          <p:nvPr/>
        </p:nvCxnSpPr>
        <p:spPr>
          <a:xfrm rot="10800000">
            <a:off x="2299807" y="4665396"/>
            <a:ext cx="2154764" cy="0"/>
          </a:xfrm>
          <a:prstGeom prst="straightConnector1">
            <a:avLst/>
          </a:prstGeom>
          <a:noFill/>
          <a:ln w="9525" cap="flat" cmpd="sng">
            <a:solidFill>
              <a:srgbClr val="002060"/>
            </a:solidFill>
            <a:prstDash val="solid"/>
            <a:round/>
            <a:headEnd type="none" w="sm" len="sm"/>
            <a:tailEnd type="oval" w="med" len="med"/>
          </a:ln>
        </p:spPr>
      </p:cxnSp>
      <p:sp>
        <p:nvSpPr>
          <p:cNvPr id="1866" name="Google Shape;1866;p39"/>
          <p:cNvSpPr txBox="1"/>
          <p:nvPr/>
        </p:nvSpPr>
        <p:spPr>
          <a:xfrm>
            <a:off x="4739178" y="3285032"/>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Razón MM temprana</a:t>
            </a:r>
            <a:endParaRPr sz="1200" b="1">
              <a:solidFill>
                <a:schemeClr val="dk1"/>
              </a:solidFill>
              <a:latin typeface="Arial Narrow"/>
              <a:ea typeface="Arial Narrow"/>
              <a:cs typeface="Arial Narrow"/>
              <a:sym typeface="Arial Narrow"/>
            </a:endParaRPr>
          </a:p>
        </p:txBody>
      </p:sp>
      <p:sp>
        <p:nvSpPr>
          <p:cNvPr id="1867" name="Google Shape;1867;p39"/>
          <p:cNvSpPr txBox="1"/>
          <p:nvPr/>
        </p:nvSpPr>
        <p:spPr>
          <a:xfrm>
            <a:off x="4691046" y="3627188"/>
            <a:ext cx="23374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No se han reportado casos</a:t>
            </a:r>
            <a:endParaRPr/>
          </a:p>
        </p:txBody>
      </p:sp>
      <p:cxnSp>
        <p:nvCxnSpPr>
          <p:cNvPr id="1868" name="Google Shape;1868;p39"/>
          <p:cNvCxnSpPr/>
          <p:nvPr/>
        </p:nvCxnSpPr>
        <p:spPr>
          <a:xfrm rot="10800000">
            <a:off x="3613116" y="3059832"/>
            <a:ext cx="2154764" cy="0"/>
          </a:xfrm>
          <a:prstGeom prst="straightConnector1">
            <a:avLst/>
          </a:prstGeom>
          <a:noFill/>
          <a:ln w="9525" cap="flat" cmpd="sng">
            <a:solidFill>
              <a:srgbClr val="002060"/>
            </a:solidFill>
            <a:prstDash val="solid"/>
            <a:round/>
            <a:headEnd type="none" w="sm" len="sm"/>
            <a:tailEnd type="oval" w="med" len="med"/>
          </a:ln>
        </p:spPr>
      </p:cxnSp>
      <p:pic>
        <p:nvPicPr>
          <p:cNvPr id="1869" name="Google Shape;1869;p39"/>
          <p:cNvPicPr preferRelativeResize="0"/>
          <p:nvPr/>
        </p:nvPicPr>
        <p:blipFill rotWithShape="1">
          <a:blip r:embed="rId8">
            <a:alphaModFix/>
          </a:blip>
          <a:srcRect/>
          <a:stretch/>
        </p:blipFill>
        <p:spPr>
          <a:xfrm>
            <a:off x="4536554" y="7125256"/>
            <a:ext cx="557405" cy="912116"/>
          </a:xfrm>
          <a:prstGeom prst="rect">
            <a:avLst/>
          </a:prstGeom>
          <a:noFill/>
          <a:ln>
            <a:noFill/>
          </a:ln>
        </p:spPr>
      </p:pic>
      <p:sp>
        <p:nvSpPr>
          <p:cNvPr id="1870" name="Google Shape;1870;p39"/>
          <p:cNvSpPr/>
          <p:nvPr/>
        </p:nvSpPr>
        <p:spPr>
          <a:xfrm>
            <a:off x="4032498" y="7993832"/>
            <a:ext cx="1690560"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Grupo de edad </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871" name="Google Shape;1871;p39"/>
          <p:cNvSpPr/>
          <p:nvPr/>
        </p:nvSpPr>
        <p:spPr>
          <a:xfrm>
            <a:off x="135900" y="8604448"/>
            <a:ext cx="1711149" cy="46021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Sitio de ocurrencia: 0</a:t>
            </a:r>
            <a:endParaRPr sz="1600" b="1">
              <a:solidFill>
                <a:schemeClr val="dk1"/>
              </a:solidFill>
              <a:latin typeface="Arial Narrow"/>
              <a:ea typeface="Arial Narrow"/>
              <a:cs typeface="Arial Narrow"/>
              <a:sym typeface="Arial Narrow"/>
            </a:endParaRPr>
          </a:p>
        </p:txBody>
      </p:sp>
      <p:pic>
        <p:nvPicPr>
          <p:cNvPr id="1872" name="Google Shape;1872;p39"/>
          <p:cNvPicPr preferRelativeResize="0"/>
          <p:nvPr/>
        </p:nvPicPr>
        <p:blipFill rotWithShape="1">
          <a:blip r:embed="rId9">
            <a:alphaModFix/>
          </a:blip>
          <a:srcRect/>
          <a:stretch/>
        </p:blipFill>
        <p:spPr>
          <a:xfrm>
            <a:off x="2304306" y="454281"/>
            <a:ext cx="4748350" cy="25335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4"/>
          <p:cNvPicPr preferRelativeResize="0"/>
          <p:nvPr/>
        </p:nvPicPr>
        <p:blipFill rotWithShape="1">
          <a:blip r:embed="rId3">
            <a:alphaModFix/>
          </a:blip>
          <a:srcRect/>
          <a:stretch/>
        </p:blipFill>
        <p:spPr>
          <a:xfrm>
            <a:off x="0" y="0"/>
            <a:ext cx="2232223" cy="5491141"/>
          </a:xfrm>
          <a:prstGeom prst="rect">
            <a:avLst/>
          </a:prstGeom>
          <a:noFill/>
          <a:ln>
            <a:noFill/>
          </a:ln>
        </p:spPr>
      </p:pic>
      <p:sp>
        <p:nvSpPr>
          <p:cNvPr id="133" name="Google Shape;133;p4"/>
          <p:cNvSpPr txBox="1"/>
          <p:nvPr/>
        </p:nvSpPr>
        <p:spPr>
          <a:xfrm>
            <a:off x="188407" y="497132"/>
            <a:ext cx="168385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2 de 2023</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Semana 1 al 8- 2023</a:t>
            </a:r>
            <a:endParaRPr sz="1200" b="1">
              <a:solidFill>
                <a:schemeClr val="dk1"/>
              </a:solidFill>
              <a:latin typeface="Arial Narrow"/>
              <a:ea typeface="Arial Narrow"/>
              <a:cs typeface="Arial Narrow"/>
              <a:sym typeface="Arial Narrow"/>
            </a:endParaRPr>
          </a:p>
        </p:txBody>
      </p:sp>
      <p:sp>
        <p:nvSpPr>
          <p:cNvPr id="134" name="Google Shape;134;p4"/>
          <p:cNvSpPr/>
          <p:nvPr/>
        </p:nvSpPr>
        <p:spPr>
          <a:xfrm>
            <a:off x="2274078" y="2305199"/>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Canal endémico de los casos notificados de tuberculosis todas las formas Medellín, Semana 1 al 8 de 2023</a:t>
            </a:r>
            <a:endParaRPr sz="800" b="1">
              <a:solidFill>
                <a:schemeClr val="dk1"/>
              </a:solidFill>
              <a:latin typeface="Arial Narrow"/>
              <a:ea typeface="Arial Narrow"/>
              <a:cs typeface="Arial Narrow"/>
              <a:sym typeface="Arial Narrow"/>
            </a:endParaRPr>
          </a:p>
        </p:txBody>
      </p:sp>
      <p:grpSp>
        <p:nvGrpSpPr>
          <p:cNvPr id="135" name="Google Shape;135;p4"/>
          <p:cNvGrpSpPr/>
          <p:nvPr/>
        </p:nvGrpSpPr>
        <p:grpSpPr>
          <a:xfrm>
            <a:off x="179214" y="4211965"/>
            <a:ext cx="1892650" cy="488477"/>
            <a:chOff x="2397524" y="3379972"/>
            <a:chExt cx="4508500" cy="904875"/>
          </a:xfrm>
        </p:grpSpPr>
        <p:pic>
          <p:nvPicPr>
            <p:cNvPr id="136" name="Google Shape;136;p4"/>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137" name="Google Shape;137;p4"/>
            <p:cNvSpPr txBox="1"/>
            <p:nvPr/>
          </p:nvSpPr>
          <p:spPr>
            <a:xfrm>
              <a:off x="3171452" y="3478755"/>
              <a:ext cx="1936622" cy="741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397</a:t>
              </a:r>
              <a:endParaRPr sz="2000" b="1">
                <a:solidFill>
                  <a:schemeClr val="dk1"/>
                </a:solidFill>
                <a:latin typeface="Arial Narrow"/>
                <a:ea typeface="Arial Narrow"/>
                <a:cs typeface="Arial Narrow"/>
                <a:sym typeface="Arial Narrow"/>
              </a:endParaRPr>
            </a:p>
          </p:txBody>
        </p:sp>
      </p:grpSp>
      <p:sp>
        <p:nvSpPr>
          <p:cNvPr id="138" name="Google Shape;138;p4"/>
          <p:cNvSpPr txBox="1"/>
          <p:nvPr/>
        </p:nvSpPr>
        <p:spPr>
          <a:xfrm>
            <a:off x="-19190" y="4718388"/>
            <a:ext cx="229326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26,8%</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(313 casos)</a:t>
            </a:r>
            <a:endParaRPr sz="1200" b="1">
              <a:solidFill>
                <a:schemeClr val="dk1"/>
              </a:solidFill>
              <a:latin typeface="Arial Narrow"/>
              <a:ea typeface="Arial Narrow"/>
              <a:cs typeface="Arial Narrow"/>
              <a:sym typeface="Arial Narrow"/>
            </a:endParaRPr>
          </a:p>
        </p:txBody>
      </p:sp>
      <p:sp>
        <p:nvSpPr>
          <p:cNvPr id="139" name="Google Shape;139;p4"/>
          <p:cNvSpPr/>
          <p:nvPr/>
        </p:nvSpPr>
        <p:spPr>
          <a:xfrm>
            <a:off x="2295483" y="4974431"/>
            <a:ext cx="49460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Comportamiento de los casos notificados semanalmente de tuberculosis todas las formas Medellín, a Semana 1 al 8- 2023. </a:t>
            </a:r>
            <a:endParaRPr sz="800" b="1">
              <a:solidFill>
                <a:schemeClr val="dk1"/>
              </a:solidFill>
              <a:latin typeface="Arial Narrow"/>
              <a:ea typeface="Arial Narrow"/>
              <a:cs typeface="Arial Narrow"/>
              <a:sym typeface="Arial Narrow"/>
            </a:endParaRPr>
          </a:p>
        </p:txBody>
      </p:sp>
      <p:grpSp>
        <p:nvGrpSpPr>
          <p:cNvPr id="140" name="Google Shape;140;p4"/>
          <p:cNvGrpSpPr/>
          <p:nvPr/>
        </p:nvGrpSpPr>
        <p:grpSpPr>
          <a:xfrm>
            <a:off x="2448322" y="74775"/>
            <a:ext cx="3446504" cy="276999"/>
            <a:chOff x="2448322" y="74775"/>
            <a:chExt cx="3446504" cy="276999"/>
          </a:xfrm>
        </p:grpSpPr>
        <p:sp>
          <p:nvSpPr>
            <p:cNvPr id="141" name="Google Shape;141;p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2" name="Google Shape;142;p4"/>
            <p:cNvCxnSpPr>
              <a:stCxn id="14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3" name="Google Shape;143;p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44" name="Google Shape;144;p4"/>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5" name="Google Shape;145;p4"/>
          <p:cNvGrpSpPr/>
          <p:nvPr/>
        </p:nvGrpSpPr>
        <p:grpSpPr>
          <a:xfrm>
            <a:off x="277404" y="5621632"/>
            <a:ext cx="3446504" cy="276999"/>
            <a:chOff x="2448322" y="74775"/>
            <a:chExt cx="3446504" cy="276999"/>
          </a:xfrm>
        </p:grpSpPr>
        <p:sp>
          <p:nvSpPr>
            <p:cNvPr id="146" name="Google Shape;146;p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7" name="Google Shape;147;p4"/>
            <p:cNvCxnSpPr>
              <a:stCxn id="14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8" name="Google Shape;148;p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149" name="Google Shape;149;p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a:t>
            </a:r>
            <a:endParaRPr sz="1050" b="1">
              <a:solidFill>
                <a:schemeClr val="dk1"/>
              </a:solidFill>
              <a:latin typeface="Arial Narrow"/>
              <a:ea typeface="Arial Narrow"/>
              <a:cs typeface="Arial Narrow"/>
              <a:sym typeface="Arial Narrow"/>
            </a:endParaRPr>
          </a:p>
        </p:txBody>
      </p:sp>
      <p:sp>
        <p:nvSpPr>
          <p:cNvPr id="150" name="Google Shape;150;p4"/>
          <p:cNvSpPr txBox="1">
            <a:spLocks noGrp="1"/>
          </p:cNvSpPr>
          <p:nvPr>
            <p:ph type="ctrTitle"/>
          </p:nvPr>
        </p:nvSpPr>
        <p:spPr>
          <a:xfrm>
            <a:off x="85115" y="136330"/>
            <a:ext cx="2075175"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Tuberculosis</a:t>
            </a:r>
            <a:endParaRPr sz="2000" b="1">
              <a:solidFill>
                <a:srgbClr val="C00000"/>
              </a:solidFill>
              <a:latin typeface="Arial Narrow"/>
              <a:ea typeface="Arial Narrow"/>
              <a:cs typeface="Arial Narrow"/>
              <a:sym typeface="Arial Narrow"/>
            </a:endParaRPr>
          </a:p>
        </p:txBody>
      </p:sp>
      <p:sp>
        <p:nvSpPr>
          <p:cNvPr id="151" name="Google Shape;151;p4"/>
          <p:cNvSpPr/>
          <p:nvPr/>
        </p:nvSpPr>
        <p:spPr>
          <a:xfrm>
            <a:off x="62128" y="8585696"/>
            <a:ext cx="32404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Numero de casos de Tuberculosis por Comuna. Medellín, a Periodo epidemiológico 2 acumulado de 2023. </a:t>
            </a:r>
            <a:endParaRPr sz="800" b="1">
              <a:solidFill>
                <a:schemeClr val="dk1"/>
              </a:solidFill>
              <a:latin typeface="Arial Narrow"/>
              <a:ea typeface="Arial Narrow"/>
              <a:cs typeface="Arial Narrow"/>
              <a:sym typeface="Arial Narrow"/>
            </a:endParaRPr>
          </a:p>
        </p:txBody>
      </p:sp>
      <p:sp>
        <p:nvSpPr>
          <p:cNvPr id="152" name="Google Shape;152;p4"/>
          <p:cNvSpPr/>
          <p:nvPr/>
        </p:nvSpPr>
        <p:spPr>
          <a:xfrm>
            <a:off x="3224403" y="8532440"/>
            <a:ext cx="36004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Mapa temático de densidad de tuberculosis todas las formas. Medellín, a Periodo epidemiológico 2 acumulado de 2023 </a:t>
            </a:r>
            <a:endParaRPr sz="800" b="1">
              <a:solidFill>
                <a:schemeClr val="dk1"/>
              </a:solidFill>
              <a:latin typeface="Arial Narrow"/>
              <a:ea typeface="Arial Narrow"/>
              <a:cs typeface="Arial Narrow"/>
              <a:sym typeface="Arial Narrow"/>
            </a:endParaRPr>
          </a:p>
        </p:txBody>
      </p:sp>
      <p:pic>
        <p:nvPicPr>
          <p:cNvPr id="153" name="Google Shape;153;p4"/>
          <p:cNvPicPr preferRelativeResize="0"/>
          <p:nvPr/>
        </p:nvPicPr>
        <p:blipFill rotWithShape="1">
          <a:blip r:embed="rId5">
            <a:alphaModFix/>
          </a:blip>
          <a:srcRect l="787" r="19544"/>
          <a:stretch/>
        </p:blipFill>
        <p:spPr>
          <a:xfrm>
            <a:off x="3096394" y="6090865"/>
            <a:ext cx="3584442" cy="2490559"/>
          </a:xfrm>
          <a:prstGeom prst="rect">
            <a:avLst/>
          </a:prstGeom>
          <a:noFill/>
          <a:ln>
            <a:noFill/>
          </a:ln>
        </p:spPr>
      </p:pic>
      <p:pic>
        <p:nvPicPr>
          <p:cNvPr id="154" name="Google Shape;154;p4"/>
          <p:cNvPicPr preferRelativeResize="0"/>
          <p:nvPr/>
        </p:nvPicPr>
        <p:blipFill rotWithShape="1">
          <a:blip r:embed="rId6">
            <a:alphaModFix/>
          </a:blip>
          <a:srcRect/>
          <a:stretch/>
        </p:blipFill>
        <p:spPr>
          <a:xfrm>
            <a:off x="2491102" y="404626"/>
            <a:ext cx="4493724" cy="1900573"/>
          </a:xfrm>
          <a:prstGeom prst="rect">
            <a:avLst/>
          </a:prstGeom>
          <a:noFill/>
          <a:ln>
            <a:noFill/>
          </a:ln>
        </p:spPr>
      </p:pic>
      <p:pic>
        <p:nvPicPr>
          <p:cNvPr id="155" name="Google Shape;155;p4"/>
          <p:cNvPicPr preferRelativeResize="0"/>
          <p:nvPr/>
        </p:nvPicPr>
        <p:blipFill rotWithShape="1">
          <a:blip r:embed="rId7">
            <a:alphaModFix/>
          </a:blip>
          <a:srcRect/>
          <a:stretch/>
        </p:blipFill>
        <p:spPr>
          <a:xfrm>
            <a:off x="2427764" y="2688744"/>
            <a:ext cx="4677392" cy="2171288"/>
          </a:xfrm>
          <a:prstGeom prst="rect">
            <a:avLst/>
          </a:prstGeom>
          <a:noFill/>
          <a:ln>
            <a:noFill/>
          </a:ln>
        </p:spPr>
      </p:pic>
      <p:pic>
        <p:nvPicPr>
          <p:cNvPr id="156" name="Google Shape;156;p4"/>
          <p:cNvPicPr preferRelativeResize="0"/>
          <p:nvPr/>
        </p:nvPicPr>
        <p:blipFill rotWithShape="1">
          <a:blip r:embed="rId8">
            <a:alphaModFix/>
          </a:blip>
          <a:srcRect/>
          <a:stretch/>
        </p:blipFill>
        <p:spPr>
          <a:xfrm>
            <a:off x="239967" y="6119299"/>
            <a:ext cx="2055516" cy="2462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pic>
        <p:nvPicPr>
          <p:cNvPr id="1878" name="Google Shape;1878;p40"/>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1879" name="Google Shape;1879;p40"/>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880" name="Google Shape;1880;p40"/>
          <p:cNvSpPr txBox="1"/>
          <p:nvPr/>
        </p:nvSpPr>
        <p:spPr>
          <a:xfrm>
            <a:off x="-39943" y="766609"/>
            <a:ext cx="22077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2- 2023</a:t>
            </a:r>
            <a:endParaRPr sz="1200" b="1">
              <a:solidFill>
                <a:schemeClr val="dk1"/>
              </a:solidFill>
              <a:latin typeface="Arial Narrow"/>
              <a:ea typeface="Arial Narrow"/>
              <a:cs typeface="Arial Narrow"/>
              <a:sym typeface="Arial Narrow"/>
            </a:endParaRPr>
          </a:p>
        </p:txBody>
      </p:sp>
      <p:grpSp>
        <p:nvGrpSpPr>
          <p:cNvPr id="1881" name="Google Shape;1881;p40"/>
          <p:cNvGrpSpPr/>
          <p:nvPr/>
        </p:nvGrpSpPr>
        <p:grpSpPr>
          <a:xfrm>
            <a:off x="179214" y="4211960"/>
            <a:ext cx="1892650" cy="488476"/>
            <a:chOff x="2397524" y="3379972"/>
            <a:chExt cx="4508500" cy="904875"/>
          </a:xfrm>
        </p:grpSpPr>
        <p:pic>
          <p:nvPicPr>
            <p:cNvPr id="1882" name="Google Shape;1882;p4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883" name="Google Shape;1883;p40"/>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241</a:t>
              </a:r>
              <a:endParaRPr sz="2000" b="1">
                <a:solidFill>
                  <a:schemeClr val="dk1"/>
                </a:solidFill>
                <a:latin typeface="Arial Narrow"/>
                <a:ea typeface="Arial Narrow"/>
                <a:cs typeface="Arial Narrow"/>
                <a:sym typeface="Arial Narrow"/>
              </a:endParaRPr>
            </a:p>
          </p:txBody>
        </p:sp>
      </p:grpSp>
      <p:sp>
        <p:nvSpPr>
          <p:cNvPr id="1884" name="Google Shape;1884;p40"/>
          <p:cNvSpPr txBox="1"/>
          <p:nvPr/>
        </p:nvSpPr>
        <p:spPr>
          <a:xfrm>
            <a:off x="-67583" y="4711683"/>
            <a:ext cx="22206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respecto al mismo período del año anterior:</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rgbClr val="FF0000"/>
                </a:solidFill>
                <a:latin typeface="Arial Narrow"/>
                <a:ea typeface="Arial Narrow"/>
                <a:cs typeface="Arial Narrow"/>
                <a:sym typeface="Arial Narrow"/>
              </a:rPr>
              <a:t> </a:t>
            </a:r>
            <a:r>
              <a:rPr lang="es-ES" sz="1600" b="1">
                <a:solidFill>
                  <a:srgbClr val="FF0000"/>
                </a:solidFill>
                <a:latin typeface="Arial Narrow"/>
                <a:ea typeface="Arial Narrow"/>
                <a:cs typeface="Arial Narrow"/>
                <a:sym typeface="Arial Narrow"/>
              </a:rPr>
              <a:t>aumentó  en un 9%</a:t>
            </a:r>
            <a:endParaRPr sz="1600" b="1">
              <a:solidFill>
                <a:srgbClr val="FF0000"/>
              </a:solidFill>
              <a:latin typeface="Arial Narrow"/>
              <a:ea typeface="Arial Narrow"/>
              <a:cs typeface="Arial Narrow"/>
              <a:sym typeface="Arial Narrow"/>
            </a:endParaRPr>
          </a:p>
        </p:txBody>
      </p:sp>
      <p:grpSp>
        <p:nvGrpSpPr>
          <p:cNvPr id="1885" name="Google Shape;1885;p40"/>
          <p:cNvGrpSpPr/>
          <p:nvPr/>
        </p:nvGrpSpPr>
        <p:grpSpPr>
          <a:xfrm>
            <a:off x="2448322" y="74775"/>
            <a:ext cx="3446504" cy="276999"/>
            <a:chOff x="2448322" y="74775"/>
            <a:chExt cx="3446504" cy="276999"/>
          </a:xfrm>
        </p:grpSpPr>
        <p:sp>
          <p:nvSpPr>
            <p:cNvPr id="1886" name="Google Shape;1886;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87" name="Google Shape;1887;p40"/>
            <p:cNvCxnSpPr>
              <a:stCxn id="188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88" name="Google Shape;1888;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889" name="Google Shape;1889;p40"/>
          <p:cNvSpPr/>
          <p:nvPr/>
        </p:nvSpPr>
        <p:spPr>
          <a:xfrm>
            <a:off x="0" y="554904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90" name="Google Shape;1890;p40"/>
          <p:cNvGrpSpPr/>
          <p:nvPr/>
        </p:nvGrpSpPr>
        <p:grpSpPr>
          <a:xfrm>
            <a:off x="263756" y="5648928"/>
            <a:ext cx="3446504" cy="276999"/>
            <a:chOff x="2448322" y="74775"/>
            <a:chExt cx="3446504" cy="276999"/>
          </a:xfrm>
        </p:grpSpPr>
        <p:sp>
          <p:nvSpPr>
            <p:cNvPr id="1891" name="Google Shape;1891;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92" name="Google Shape;1892;p40"/>
            <p:cNvCxnSpPr>
              <a:stCxn id="189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93" name="Google Shape;1893;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1894" name="Google Shape;1894;p4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40</a:t>
            </a:r>
            <a:endParaRPr sz="1050" b="1">
              <a:solidFill>
                <a:schemeClr val="dk1"/>
              </a:solidFill>
              <a:latin typeface="Arial Narrow"/>
              <a:ea typeface="Arial Narrow"/>
              <a:cs typeface="Arial Narrow"/>
              <a:sym typeface="Arial Narrow"/>
            </a:endParaRPr>
          </a:p>
        </p:txBody>
      </p:sp>
      <p:sp>
        <p:nvSpPr>
          <p:cNvPr id="1895" name="Google Shape;1895;p40"/>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Morbilidad materna extrema - MME</a:t>
            </a:r>
            <a:endParaRPr sz="1600" b="1">
              <a:solidFill>
                <a:srgbClr val="C00000"/>
              </a:solidFill>
              <a:latin typeface="Arial Narrow"/>
              <a:ea typeface="Arial Narrow"/>
              <a:cs typeface="Arial Narrow"/>
              <a:sym typeface="Arial Narrow"/>
            </a:endParaRPr>
          </a:p>
        </p:txBody>
      </p:sp>
      <p:pic>
        <p:nvPicPr>
          <p:cNvPr id="1896" name="Google Shape;1896;p40"/>
          <p:cNvPicPr preferRelativeResize="0"/>
          <p:nvPr/>
        </p:nvPicPr>
        <p:blipFill rotWithShape="1">
          <a:blip r:embed="rId6">
            <a:alphaModFix/>
          </a:blip>
          <a:srcRect/>
          <a:stretch/>
        </p:blipFill>
        <p:spPr>
          <a:xfrm>
            <a:off x="1297602" y="6092824"/>
            <a:ext cx="942975" cy="771525"/>
          </a:xfrm>
          <a:prstGeom prst="rect">
            <a:avLst/>
          </a:prstGeom>
          <a:noFill/>
          <a:ln>
            <a:noFill/>
          </a:ln>
        </p:spPr>
      </p:pic>
      <p:grpSp>
        <p:nvGrpSpPr>
          <p:cNvPr id="1897" name="Google Shape;1897;p40"/>
          <p:cNvGrpSpPr/>
          <p:nvPr/>
        </p:nvGrpSpPr>
        <p:grpSpPr>
          <a:xfrm>
            <a:off x="973786" y="6707570"/>
            <a:ext cx="1690560" cy="650645"/>
            <a:chOff x="-14122" y="7072716"/>
            <a:chExt cx="1282684" cy="650645"/>
          </a:xfrm>
        </p:grpSpPr>
        <p:sp>
          <p:nvSpPr>
            <p:cNvPr id="1898" name="Google Shape;1898;p4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899" name="Google Shape;1899;p40"/>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97,1%</a:t>
              </a:r>
              <a:endParaRPr sz="1600" b="1">
                <a:solidFill>
                  <a:schemeClr val="dk1"/>
                </a:solidFill>
                <a:latin typeface="Arial Narrow"/>
                <a:ea typeface="Arial Narrow"/>
                <a:cs typeface="Arial Narrow"/>
                <a:sym typeface="Arial Narrow"/>
              </a:endParaRPr>
            </a:p>
          </p:txBody>
        </p:sp>
      </p:grpSp>
      <p:grpSp>
        <p:nvGrpSpPr>
          <p:cNvPr id="1900" name="Google Shape;1900;p40"/>
          <p:cNvGrpSpPr/>
          <p:nvPr/>
        </p:nvGrpSpPr>
        <p:grpSpPr>
          <a:xfrm>
            <a:off x="2357669" y="3855389"/>
            <a:ext cx="2203493" cy="1580707"/>
            <a:chOff x="-2126797" y="7102671"/>
            <a:chExt cx="1561980" cy="494356"/>
          </a:xfrm>
        </p:grpSpPr>
        <p:sp>
          <p:nvSpPr>
            <p:cNvPr id="1901" name="Google Shape;1901;p40"/>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sz="1000" b="1" u="sng">
                <a:solidFill>
                  <a:schemeClr val="dk1"/>
                </a:solidFill>
                <a:latin typeface="Arial Narrow"/>
                <a:ea typeface="Arial Narrow"/>
                <a:cs typeface="Arial Narrow"/>
                <a:sym typeface="Arial Narrow"/>
              </a:endParaRPr>
            </a:p>
          </p:txBody>
        </p:sp>
        <p:sp>
          <p:nvSpPr>
            <p:cNvPr id="1902" name="Google Shape;1902;p40"/>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41,1%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49,4%</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1,7%</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asegurado: 7,9%</a:t>
              </a:r>
              <a:endParaRPr sz="1200" b="1">
                <a:solidFill>
                  <a:schemeClr val="dk1"/>
                </a:solidFill>
                <a:latin typeface="Arial Narrow"/>
                <a:ea typeface="Arial Narrow"/>
                <a:cs typeface="Arial Narrow"/>
                <a:sym typeface="Arial Narrow"/>
              </a:endParaRPr>
            </a:p>
          </p:txBody>
        </p:sp>
      </p:grpSp>
      <p:sp>
        <p:nvSpPr>
          <p:cNvPr id="1903" name="Google Shape;1903;p40"/>
          <p:cNvSpPr/>
          <p:nvPr/>
        </p:nvSpPr>
        <p:spPr>
          <a:xfrm>
            <a:off x="778015" y="8118196"/>
            <a:ext cx="356964" cy="372311"/>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04" name="Google Shape;1904;p40"/>
          <p:cNvGrpSpPr/>
          <p:nvPr/>
        </p:nvGrpSpPr>
        <p:grpSpPr>
          <a:xfrm>
            <a:off x="-39943" y="7494269"/>
            <a:ext cx="3814052" cy="1628187"/>
            <a:chOff x="-39943" y="7494269"/>
            <a:chExt cx="3814052" cy="1628187"/>
          </a:xfrm>
        </p:grpSpPr>
        <p:grpSp>
          <p:nvGrpSpPr>
            <p:cNvPr id="1905" name="Google Shape;1905;p40"/>
            <p:cNvGrpSpPr/>
            <p:nvPr/>
          </p:nvGrpSpPr>
          <p:grpSpPr>
            <a:xfrm>
              <a:off x="-39943" y="7494269"/>
              <a:ext cx="3796415" cy="1570985"/>
              <a:chOff x="2127781" y="2180567"/>
              <a:chExt cx="3796415" cy="1570985"/>
            </a:xfrm>
          </p:grpSpPr>
          <p:sp>
            <p:nvSpPr>
              <p:cNvPr id="1906" name="Google Shape;1906;p40"/>
              <p:cNvSpPr/>
              <p:nvPr/>
            </p:nvSpPr>
            <p:spPr>
              <a:xfrm>
                <a:off x="3381915" y="2180567"/>
                <a:ext cx="2542281" cy="524235"/>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Trastornos Hipertensivos: </a:t>
                </a:r>
                <a:r>
                  <a:rPr lang="es-ES" sz="1600" b="1">
                    <a:solidFill>
                      <a:srgbClr val="C00000"/>
                    </a:solidFill>
                    <a:latin typeface="Arial Narrow"/>
                    <a:ea typeface="Arial Narrow"/>
                    <a:cs typeface="Arial Narrow"/>
                    <a:sym typeface="Arial Narrow"/>
                  </a:rPr>
                  <a:t>68,5%</a:t>
                </a:r>
                <a:endParaRPr sz="1600" b="1">
                  <a:solidFill>
                    <a:srgbClr val="C00000"/>
                  </a:solidFill>
                  <a:latin typeface="Arial Narrow"/>
                  <a:ea typeface="Arial Narrow"/>
                  <a:cs typeface="Arial Narrow"/>
                  <a:sym typeface="Arial Narrow"/>
                </a:endParaRPr>
              </a:p>
            </p:txBody>
          </p:sp>
          <p:pic>
            <p:nvPicPr>
              <p:cNvPr id="1907" name="Google Shape;1907;p40"/>
              <p:cNvPicPr preferRelativeResize="0"/>
              <p:nvPr/>
            </p:nvPicPr>
            <p:blipFill rotWithShape="1">
              <a:blip r:embed="rId7">
                <a:alphaModFix/>
              </a:blip>
              <a:srcRect/>
              <a:stretch/>
            </p:blipFill>
            <p:spPr>
              <a:xfrm>
                <a:off x="2283919" y="2344762"/>
                <a:ext cx="557405" cy="912116"/>
              </a:xfrm>
              <a:prstGeom prst="rect">
                <a:avLst/>
              </a:prstGeom>
              <a:noFill/>
              <a:ln>
                <a:noFill/>
              </a:ln>
            </p:spPr>
          </p:pic>
          <p:sp>
            <p:nvSpPr>
              <p:cNvPr id="1908" name="Google Shape;1908;p40"/>
              <p:cNvSpPr/>
              <p:nvPr/>
            </p:nvSpPr>
            <p:spPr>
              <a:xfrm>
                <a:off x="2127781" y="3197554"/>
                <a:ext cx="125413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Causas agrupadas de</a:t>
                </a:r>
                <a:endParaRPr/>
              </a:p>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morbilidad materna</a:t>
                </a:r>
                <a:endParaRPr/>
              </a:p>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extrema</a:t>
                </a:r>
                <a:endParaRPr sz="1000" b="1" u="sng">
                  <a:solidFill>
                    <a:srgbClr val="000000"/>
                  </a:solidFill>
                  <a:latin typeface="Arial Narrow"/>
                  <a:ea typeface="Arial Narrow"/>
                  <a:cs typeface="Arial Narrow"/>
                  <a:sym typeface="Arial Narrow"/>
                </a:endParaRPr>
              </a:p>
            </p:txBody>
          </p:sp>
        </p:grpSp>
        <p:sp>
          <p:nvSpPr>
            <p:cNvPr id="1909" name="Google Shape;1909;p40"/>
            <p:cNvSpPr/>
            <p:nvPr/>
          </p:nvSpPr>
          <p:spPr>
            <a:xfrm>
              <a:off x="1234406" y="8088130"/>
              <a:ext cx="2499154" cy="510194"/>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Complicaciones</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hemorrágicas: </a:t>
              </a:r>
              <a:r>
                <a:rPr lang="es-ES" sz="1600" b="1">
                  <a:solidFill>
                    <a:srgbClr val="FF0000"/>
                  </a:solidFill>
                  <a:latin typeface="Arial Narrow"/>
                  <a:ea typeface="Arial Narrow"/>
                  <a:cs typeface="Arial Narrow"/>
                  <a:sym typeface="Arial Narrow"/>
                </a:rPr>
                <a:t>19,1%</a:t>
              </a:r>
              <a:endParaRPr sz="1600" b="1">
                <a:solidFill>
                  <a:srgbClr val="FF0000"/>
                </a:solidFill>
                <a:latin typeface="Arial Narrow"/>
                <a:ea typeface="Arial Narrow"/>
                <a:cs typeface="Arial Narrow"/>
                <a:sym typeface="Arial Narrow"/>
              </a:endParaRPr>
            </a:p>
          </p:txBody>
        </p:sp>
        <p:sp>
          <p:nvSpPr>
            <p:cNvPr id="1910" name="Google Shape;1910;p40"/>
            <p:cNvSpPr/>
            <p:nvPr/>
          </p:nvSpPr>
          <p:spPr>
            <a:xfrm>
              <a:off x="1231828" y="8674264"/>
              <a:ext cx="2542281" cy="448192"/>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Sepsis relacionada con el embarazo: </a:t>
              </a:r>
              <a:r>
                <a:rPr lang="es-ES" sz="1600" b="1">
                  <a:solidFill>
                    <a:srgbClr val="00B050"/>
                  </a:solidFill>
                  <a:latin typeface="Arial Narrow"/>
                  <a:ea typeface="Arial Narrow"/>
                  <a:cs typeface="Arial Narrow"/>
                  <a:sym typeface="Arial Narrow"/>
                </a:rPr>
                <a:t>2,1</a:t>
              </a:r>
              <a:endParaRPr sz="1600" b="1">
                <a:solidFill>
                  <a:srgbClr val="00B050"/>
                </a:solidFill>
                <a:latin typeface="Arial Narrow"/>
                <a:ea typeface="Arial Narrow"/>
                <a:cs typeface="Arial Narrow"/>
                <a:sym typeface="Arial Narrow"/>
              </a:endParaRPr>
            </a:p>
          </p:txBody>
        </p:sp>
      </p:grpSp>
      <p:sp>
        <p:nvSpPr>
          <p:cNvPr id="1911" name="Google Shape;1911;p40"/>
          <p:cNvSpPr txBox="1"/>
          <p:nvPr/>
        </p:nvSpPr>
        <p:spPr>
          <a:xfrm>
            <a:off x="4821817" y="3683504"/>
            <a:ext cx="22412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Proporción de casos con 3 o más criterios </a:t>
            </a:r>
            <a:endParaRPr sz="1200" b="1">
              <a:solidFill>
                <a:schemeClr val="dk1"/>
              </a:solidFill>
              <a:latin typeface="Arial Narrow"/>
              <a:ea typeface="Arial Narrow"/>
              <a:cs typeface="Arial Narrow"/>
              <a:sym typeface="Arial Narrow"/>
            </a:endParaRPr>
          </a:p>
        </p:txBody>
      </p:sp>
      <p:sp>
        <p:nvSpPr>
          <p:cNvPr id="1912" name="Google Shape;1912;p40"/>
          <p:cNvSpPr txBox="1"/>
          <p:nvPr/>
        </p:nvSpPr>
        <p:spPr>
          <a:xfrm>
            <a:off x="5575176" y="4079573"/>
            <a:ext cx="6591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FFC000"/>
                </a:solidFill>
                <a:latin typeface="Arial Narrow"/>
                <a:ea typeface="Arial Narrow"/>
                <a:cs typeface="Arial Narrow"/>
                <a:sym typeface="Arial Narrow"/>
              </a:rPr>
              <a:t>15,8%</a:t>
            </a:r>
            <a:endParaRPr/>
          </a:p>
        </p:txBody>
      </p:sp>
      <p:cxnSp>
        <p:nvCxnSpPr>
          <p:cNvPr id="1913" name="Google Shape;1913;p40"/>
          <p:cNvCxnSpPr/>
          <p:nvPr/>
        </p:nvCxnSpPr>
        <p:spPr>
          <a:xfrm rot="10800000">
            <a:off x="4895020" y="3526058"/>
            <a:ext cx="2154764" cy="0"/>
          </a:xfrm>
          <a:prstGeom prst="straightConnector1">
            <a:avLst/>
          </a:prstGeom>
          <a:noFill/>
          <a:ln w="9525" cap="flat" cmpd="sng">
            <a:solidFill>
              <a:srgbClr val="002060"/>
            </a:solidFill>
            <a:prstDash val="solid"/>
            <a:round/>
            <a:headEnd type="none" w="sm" len="sm"/>
            <a:tailEnd type="oval" w="med" len="med"/>
          </a:ln>
        </p:spPr>
      </p:cxnSp>
      <p:sp>
        <p:nvSpPr>
          <p:cNvPr id="1914" name="Google Shape;1914;p40"/>
          <p:cNvSpPr txBox="1"/>
          <p:nvPr/>
        </p:nvSpPr>
        <p:spPr>
          <a:xfrm>
            <a:off x="4831563" y="2993764"/>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Razón MME</a:t>
            </a:r>
            <a:endParaRPr sz="1200" b="1">
              <a:solidFill>
                <a:schemeClr val="dk1"/>
              </a:solidFill>
              <a:latin typeface="Arial Narrow"/>
              <a:ea typeface="Arial Narrow"/>
              <a:cs typeface="Arial Narrow"/>
              <a:sym typeface="Arial Narrow"/>
            </a:endParaRPr>
          </a:p>
        </p:txBody>
      </p:sp>
      <p:sp>
        <p:nvSpPr>
          <p:cNvPr id="1915" name="Google Shape;1915;p40"/>
          <p:cNvSpPr txBox="1"/>
          <p:nvPr/>
        </p:nvSpPr>
        <p:spPr>
          <a:xfrm>
            <a:off x="5622590" y="3187504"/>
            <a:ext cx="6591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68,1%</a:t>
            </a:r>
            <a:endParaRPr/>
          </a:p>
        </p:txBody>
      </p:sp>
      <p:cxnSp>
        <p:nvCxnSpPr>
          <p:cNvPr id="1916" name="Google Shape;1916;p40"/>
          <p:cNvCxnSpPr/>
          <p:nvPr/>
        </p:nvCxnSpPr>
        <p:spPr>
          <a:xfrm flipH="1">
            <a:off x="2357669" y="2974289"/>
            <a:ext cx="4662135" cy="19475"/>
          </a:xfrm>
          <a:prstGeom prst="straightConnector1">
            <a:avLst/>
          </a:prstGeom>
          <a:noFill/>
          <a:ln w="9525" cap="flat" cmpd="sng">
            <a:solidFill>
              <a:srgbClr val="002060"/>
            </a:solidFill>
            <a:prstDash val="solid"/>
            <a:round/>
            <a:headEnd type="none" w="sm" len="sm"/>
            <a:tailEnd type="oval" w="med" len="med"/>
          </a:ln>
        </p:spPr>
      </p:cxnSp>
      <p:grpSp>
        <p:nvGrpSpPr>
          <p:cNvPr id="1917" name="Google Shape;1917;p40"/>
          <p:cNvGrpSpPr/>
          <p:nvPr/>
        </p:nvGrpSpPr>
        <p:grpSpPr>
          <a:xfrm>
            <a:off x="3754394" y="5641233"/>
            <a:ext cx="3446504" cy="276999"/>
            <a:chOff x="2448322" y="74775"/>
            <a:chExt cx="3446504" cy="276999"/>
          </a:xfrm>
        </p:grpSpPr>
        <p:sp>
          <p:nvSpPr>
            <p:cNvPr id="1918" name="Google Shape;1918;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19" name="Google Shape;1919;p40"/>
            <p:cNvCxnSpPr>
              <a:stCxn id="191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20" name="Google Shape;1920;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1921" name="Google Shape;1921;p40"/>
          <p:cNvSpPr/>
          <p:nvPr/>
        </p:nvSpPr>
        <p:spPr>
          <a:xfrm>
            <a:off x="3918671" y="6075468"/>
            <a:ext cx="3158190"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Protocolo fue actualizado en 2022; los casos se reportan con un criterio excepto en sepsis. Se clasifican en relacionados con: -disfunción de órgano, -enfermedad específica, -el manejo.</a:t>
            </a:r>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notificación es inmediata, desde el momento en que se confirma el diagnóstico.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notificación </a:t>
            </a:r>
            <a:r>
              <a:rPr lang="es-ES" sz="1200" b="1">
                <a:solidFill>
                  <a:schemeClr val="dk1"/>
                </a:solidFill>
                <a:latin typeface="Arial Narrow"/>
                <a:ea typeface="Arial Narrow"/>
                <a:cs typeface="Arial Narrow"/>
                <a:sym typeface="Arial Narrow"/>
              </a:rPr>
              <a:t>súper inmediata </a:t>
            </a:r>
            <a:r>
              <a:rPr lang="es-ES" sz="1200">
                <a:solidFill>
                  <a:schemeClr val="dk1"/>
                </a:solidFill>
                <a:latin typeface="Arial Narrow"/>
                <a:ea typeface="Arial Narrow"/>
                <a:cs typeface="Arial Narrow"/>
                <a:sym typeface="Arial Narrow"/>
              </a:rPr>
              <a:t>en morbilidad materna extrema está configurada para los casos con al menos uno de los siguientes criterios: -</a:t>
            </a:r>
            <a:r>
              <a:rPr lang="es-ES" sz="1200" b="1">
                <a:solidFill>
                  <a:schemeClr val="dk1"/>
                </a:solidFill>
                <a:latin typeface="Arial Narrow"/>
                <a:ea typeface="Arial Narrow"/>
                <a:cs typeface="Arial Narrow"/>
                <a:sym typeface="Arial Narrow"/>
              </a:rPr>
              <a:t>pre-eclampsia severa, -eclampsia y -hemorragia obstétrica severa.</a:t>
            </a:r>
            <a:endParaRPr sz="1200" b="1">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p:txBody>
      </p:sp>
      <p:cxnSp>
        <p:nvCxnSpPr>
          <p:cNvPr id="1922" name="Google Shape;1922;p40"/>
          <p:cNvCxnSpPr/>
          <p:nvPr/>
        </p:nvCxnSpPr>
        <p:spPr>
          <a:xfrm rot="10800000">
            <a:off x="4902070" y="4426953"/>
            <a:ext cx="2154764" cy="0"/>
          </a:xfrm>
          <a:prstGeom prst="straightConnector1">
            <a:avLst/>
          </a:prstGeom>
          <a:noFill/>
          <a:ln w="9525" cap="flat" cmpd="sng">
            <a:solidFill>
              <a:srgbClr val="002060"/>
            </a:solidFill>
            <a:prstDash val="solid"/>
            <a:round/>
            <a:headEnd type="none" w="sm" len="sm"/>
            <a:tailEnd type="oval" w="med" len="med"/>
          </a:ln>
        </p:spPr>
      </p:cxnSp>
      <p:sp>
        <p:nvSpPr>
          <p:cNvPr id="1923" name="Google Shape;1923;p40"/>
          <p:cNvSpPr txBox="1"/>
          <p:nvPr/>
        </p:nvSpPr>
        <p:spPr>
          <a:xfrm>
            <a:off x="4902982" y="4618195"/>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Índice de letalidad</a:t>
            </a:r>
            <a:endParaRPr sz="1200" b="1">
              <a:solidFill>
                <a:schemeClr val="dk1"/>
              </a:solidFill>
              <a:latin typeface="Arial Narrow"/>
              <a:ea typeface="Arial Narrow"/>
              <a:cs typeface="Arial Narrow"/>
              <a:sym typeface="Arial Narrow"/>
            </a:endParaRPr>
          </a:p>
        </p:txBody>
      </p:sp>
      <p:sp>
        <p:nvSpPr>
          <p:cNvPr id="1924" name="Google Shape;1924;p40"/>
          <p:cNvSpPr txBox="1"/>
          <p:nvPr/>
        </p:nvSpPr>
        <p:spPr>
          <a:xfrm>
            <a:off x="5309292" y="4871409"/>
            <a:ext cx="1428596"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00B050"/>
                </a:solidFill>
                <a:latin typeface="Arial Narrow"/>
                <a:ea typeface="Arial Narrow"/>
                <a:cs typeface="Arial Narrow"/>
                <a:sym typeface="Arial Narrow"/>
              </a:rPr>
              <a:t>0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muertes maternas)</a:t>
            </a:r>
            <a:endParaRPr sz="1100" b="1">
              <a:solidFill>
                <a:srgbClr val="00B050"/>
              </a:solidFill>
              <a:latin typeface="Arial Narrow"/>
              <a:ea typeface="Arial Narrow"/>
              <a:cs typeface="Arial Narrow"/>
              <a:sym typeface="Arial Narrow"/>
            </a:endParaRPr>
          </a:p>
        </p:txBody>
      </p:sp>
      <p:pic>
        <p:nvPicPr>
          <p:cNvPr id="1925" name="Google Shape;1925;p40"/>
          <p:cNvPicPr preferRelativeResize="0"/>
          <p:nvPr/>
        </p:nvPicPr>
        <p:blipFill rotWithShape="1">
          <a:blip r:embed="rId8">
            <a:alphaModFix/>
          </a:blip>
          <a:srcRect/>
          <a:stretch/>
        </p:blipFill>
        <p:spPr>
          <a:xfrm>
            <a:off x="2234041" y="662490"/>
            <a:ext cx="4726130" cy="2248940"/>
          </a:xfrm>
          <a:prstGeom prst="rect">
            <a:avLst/>
          </a:prstGeom>
          <a:noFill/>
          <a:ln>
            <a:noFill/>
          </a:ln>
        </p:spPr>
      </p:pic>
      <p:pic>
        <p:nvPicPr>
          <p:cNvPr id="1926" name="Google Shape;1926;p40"/>
          <p:cNvPicPr preferRelativeResize="0"/>
          <p:nvPr/>
        </p:nvPicPr>
        <p:blipFill rotWithShape="1">
          <a:blip r:embed="rId9">
            <a:alphaModFix/>
          </a:blip>
          <a:srcRect/>
          <a:stretch/>
        </p:blipFill>
        <p:spPr>
          <a:xfrm>
            <a:off x="2849818" y="3100827"/>
            <a:ext cx="933450" cy="7510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pic>
        <p:nvPicPr>
          <p:cNvPr id="1932" name="Google Shape;1932;p41"/>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1933" name="Google Shape;1933;p41"/>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934" name="Google Shape;1934;p41"/>
          <p:cNvSpPr txBox="1"/>
          <p:nvPr/>
        </p:nvSpPr>
        <p:spPr>
          <a:xfrm>
            <a:off x="2241" y="838617"/>
            <a:ext cx="223005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grpSp>
        <p:nvGrpSpPr>
          <p:cNvPr id="1935" name="Google Shape;1935;p41"/>
          <p:cNvGrpSpPr/>
          <p:nvPr/>
        </p:nvGrpSpPr>
        <p:grpSpPr>
          <a:xfrm>
            <a:off x="179214" y="4211960"/>
            <a:ext cx="1892650" cy="488476"/>
            <a:chOff x="2397524" y="3379972"/>
            <a:chExt cx="4508500" cy="904875"/>
          </a:xfrm>
        </p:grpSpPr>
        <p:pic>
          <p:nvPicPr>
            <p:cNvPr id="1936" name="Google Shape;1936;p4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937" name="Google Shape;1937;p41"/>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47</a:t>
              </a:r>
              <a:endParaRPr sz="2000" b="1">
                <a:solidFill>
                  <a:schemeClr val="dk1"/>
                </a:solidFill>
                <a:latin typeface="Arial Narrow"/>
                <a:ea typeface="Arial Narrow"/>
                <a:cs typeface="Arial Narrow"/>
                <a:sym typeface="Arial Narrow"/>
              </a:endParaRPr>
            </a:p>
          </p:txBody>
        </p:sp>
      </p:grpSp>
      <p:grpSp>
        <p:nvGrpSpPr>
          <p:cNvPr id="1938" name="Google Shape;1938;p41"/>
          <p:cNvGrpSpPr/>
          <p:nvPr/>
        </p:nvGrpSpPr>
        <p:grpSpPr>
          <a:xfrm>
            <a:off x="2448322" y="46529"/>
            <a:ext cx="3446504" cy="276999"/>
            <a:chOff x="2448322" y="74775"/>
            <a:chExt cx="3446504" cy="276999"/>
          </a:xfrm>
        </p:grpSpPr>
        <p:sp>
          <p:nvSpPr>
            <p:cNvPr id="1939" name="Google Shape;1939;p4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40" name="Google Shape;1940;p41"/>
            <p:cNvCxnSpPr>
              <a:stCxn id="193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41" name="Google Shape;1941;p4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942" name="Google Shape;1942;p4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Pág..41 </a:t>
            </a:r>
            <a:endParaRPr sz="1050" b="1">
              <a:solidFill>
                <a:schemeClr val="dk1"/>
              </a:solidFill>
              <a:latin typeface="Arial Narrow"/>
              <a:ea typeface="Arial Narrow"/>
              <a:cs typeface="Arial Narrow"/>
              <a:sym typeface="Arial Narrow"/>
            </a:endParaRPr>
          </a:p>
        </p:txBody>
      </p:sp>
      <p:sp>
        <p:nvSpPr>
          <p:cNvPr id="1943" name="Google Shape;1943;p41"/>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perinatal y neonatal tardía MPNNT</a:t>
            </a:r>
            <a:endParaRPr sz="1600" b="1">
              <a:solidFill>
                <a:srgbClr val="C00000"/>
              </a:solidFill>
              <a:latin typeface="Arial Narrow"/>
              <a:ea typeface="Arial Narrow"/>
              <a:cs typeface="Arial Narrow"/>
              <a:sym typeface="Arial Narrow"/>
            </a:endParaRPr>
          </a:p>
        </p:txBody>
      </p:sp>
      <p:grpSp>
        <p:nvGrpSpPr>
          <p:cNvPr id="1944" name="Google Shape;1944;p41"/>
          <p:cNvGrpSpPr/>
          <p:nvPr/>
        </p:nvGrpSpPr>
        <p:grpSpPr>
          <a:xfrm>
            <a:off x="4521236" y="4860032"/>
            <a:ext cx="757840" cy="1359035"/>
            <a:chOff x="4830630" y="3075226"/>
            <a:chExt cx="757840" cy="1359035"/>
          </a:xfrm>
        </p:grpSpPr>
        <p:grpSp>
          <p:nvGrpSpPr>
            <p:cNvPr id="1945" name="Google Shape;1945;p41"/>
            <p:cNvGrpSpPr/>
            <p:nvPr/>
          </p:nvGrpSpPr>
          <p:grpSpPr>
            <a:xfrm>
              <a:off x="4830630" y="3554337"/>
              <a:ext cx="757840" cy="879924"/>
              <a:chOff x="5227274" y="1274868"/>
              <a:chExt cx="757840" cy="879924"/>
            </a:xfrm>
          </p:grpSpPr>
          <p:sp>
            <p:nvSpPr>
              <p:cNvPr id="1946" name="Google Shape;1946;p41"/>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947" name="Google Shape;1947;p41"/>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1948" name="Google Shape;1948;p41"/>
              <p:cNvSpPr/>
              <p:nvPr/>
            </p:nvSpPr>
            <p:spPr>
              <a:xfrm>
                <a:off x="5286277" y="1877793"/>
                <a:ext cx="1847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pic>
          <p:nvPicPr>
            <p:cNvPr id="1949" name="Google Shape;1949;p41"/>
            <p:cNvPicPr preferRelativeResize="0"/>
            <p:nvPr/>
          </p:nvPicPr>
          <p:blipFill rotWithShape="1">
            <a:blip r:embed="rId6">
              <a:alphaModFix/>
            </a:blip>
            <a:srcRect l="86761"/>
            <a:stretch/>
          </p:blipFill>
          <p:spPr>
            <a:xfrm>
              <a:off x="4977133" y="3075226"/>
              <a:ext cx="409613" cy="510877"/>
            </a:xfrm>
            <a:prstGeom prst="rect">
              <a:avLst/>
            </a:prstGeom>
            <a:noFill/>
            <a:ln>
              <a:noFill/>
            </a:ln>
          </p:spPr>
        </p:pic>
      </p:grpSp>
      <p:grpSp>
        <p:nvGrpSpPr>
          <p:cNvPr id="1950" name="Google Shape;1950;p41"/>
          <p:cNvGrpSpPr/>
          <p:nvPr/>
        </p:nvGrpSpPr>
        <p:grpSpPr>
          <a:xfrm>
            <a:off x="5540226" y="4886454"/>
            <a:ext cx="1660672" cy="1091421"/>
            <a:chOff x="5476980" y="2996813"/>
            <a:chExt cx="1660672" cy="1091421"/>
          </a:xfrm>
        </p:grpSpPr>
        <p:pic>
          <p:nvPicPr>
            <p:cNvPr id="1951" name="Google Shape;1951;p41"/>
            <p:cNvPicPr preferRelativeResize="0"/>
            <p:nvPr/>
          </p:nvPicPr>
          <p:blipFill rotWithShape="1">
            <a:blip r:embed="rId7">
              <a:alphaModFix/>
            </a:blip>
            <a:srcRect/>
            <a:stretch/>
          </p:blipFill>
          <p:spPr>
            <a:xfrm>
              <a:off x="6140200" y="2996813"/>
              <a:ext cx="503333" cy="457313"/>
            </a:xfrm>
            <a:prstGeom prst="rect">
              <a:avLst/>
            </a:prstGeom>
            <a:noFill/>
            <a:ln>
              <a:noFill/>
            </a:ln>
          </p:spPr>
        </p:pic>
        <p:grpSp>
          <p:nvGrpSpPr>
            <p:cNvPr id="1952" name="Google Shape;1952;p41"/>
            <p:cNvGrpSpPr/>
            <p:nvPr/>
          </p:nvGrpSpPr>
          <p:grpSpPr>
            <a:xfrm>
              <a:off x="5476980" y="3314759"/>
              <a:ext cx="1660672" cy="773475"/>
              <a:chOff x="-303585" y="7072716"/>
              <a:chExt cx="1731490" cy="773475"/>
            </a:xfrm>
          </p:grpSpPr>
          <p:sp>
            <p:nvSpPr>
              <p:cNvPr id="1953" name="Google Shape;1953;p41"/>
              <p:cNvSpPr txBox="1"/>
              <p:nvPr/>
            </p:nvSpPr>
            <p:spPr>
              <a:xfrm>
                <a:off x="-14122" y="7072716"/>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954" name="Google Shape;1954;p41"/>
              <p:cNvSpPr/>
              <p:nvPr/>
            </p:nvSpPr>
            <p:spPr>
              <a:xfrm>
                <a:off x="-303585" y="7502904"/>
                <a:ext cx="1731490" cy="343287"/>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91,5% </a:t>
                </a:r>
                <a:r>
                  <a:rPr lang="es-ES" sz="1100" b="1">
                    <a:solidFill>
                      <a:schemeClr val="dk1"/>
                    </a:solidFill>
                    <a:latin typeface="Arial Narrow"/>
                    <a:ea typeface="Arial Narrow"/>
                    <a:cs typeface="Arial Narrow"/>
                    <a:sym typeface="Arial Narrow"/>
                  </a:rPr>
                  <a:t>(43 casos)</a:t>
                </a:r>
                <a:endParaRPr sz="1100" b="1">
                  <a:solidFill>
                    <a:schemeClr val="dk1"/>
                  </a:solidFill>
                  <a:latin typeface="Arial Narrow"/>
                  <a:ea typeface="Arial Narrow"/>
                  <a:cs typeface="Arial Narrow"/>
                  <a:sym typeface="Arial Narrow"/>
                </a:endParaRPr>
              </a:p>
            </p:txBody>
          </p:sp>
        </p:grpSp>
      </p:grpSp>
      <p:pic>
        <p:nvPicPr>
          <p:cNvPr id="1955" name="Google Shape;1955;p41"/>
          <p:cNvPicPr preferRelativeResize="0"/>
          <p:nvPr/>
        </p:nvPicPr>
        <p:blipFill rotWithShape="1">
          <a:blip r:embed="rId8">
            <a:alphaModFix/>
          </a:blip>
          <a:srcRect/>
          <a:stretch/>
        </p:blipFill>
        <p:spPr>
          <a:xfrm>
            <a:off x="493855" y="5580112"/>
            <a:ext cx="933450" cy="751093"/>
          </a:xfrm>
          <a:prstGeom prst="rect">
            <a:avLst/>
          </a:prstGeom>
          <a:noFill/>
          <a:ln>
            <a:noFill/>
          </a:ln>
        </p:spPr>
      </p:pic>
      <p:grpSp>
        <p:nvGrpSpPr>
          <p:cNvPr id="1956" name="Google Shape;1956;p41"/>
          <p:cNvGrpSpPr/>
          <p:nvPr/>
        </p:nvGrpSpPr>
        <p:grpSpPr>
          <a:xfrm>
            <a:off x="125069" y="6272849"/>
            <a:ext cx="1751824" cy="1387872"/>
            <a:chOff x="-33249" y="6948818"/>
            <a:chExt cx="1329167" cy="1267128"/>
          </a:xfrm>
        </p:grpSpPr>
        <p:sp>
          <p:nvSpPr>
            <p:cNvPr id="1957" name="Google Shape;1957;p41"/>
            <p:cNvSpPr txBox="1"/>
            <p:nvPr/>
          </p:nvSpPr>
          <p:spPr>
            <a:xfrm>
              <a:off x="14082" y="69488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1958" name="Google Shape;1958;p41"/>
            <p:cNvSpPr/>
            <p:nvPr/>
          </p:nvSpPr>
          <p:spPr>
            <a:xfrm>
              <a:off x="-33249" y="7171011"/>
              <a:ext cx="1329167" cy="1044935"/>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29,8% - 14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25,5% - 12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afiliado</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6,3% - 3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Sin dato 18</a:t>
              </a:r>
              <a:endParaRPr sz="1100" b="1">
                <a:solidFill>
                  <a:schemeClr val="dk1"/>
                </a:solidFill>
                <a:latin typeface="Arial Narrow"/>
                <a:ea typeface="Arial Narrow"/>
                <a:cs typeface="Arial Narrow"/>
                <a:sym typeface="Arial Narrow"/>
              </a:endParaRPr>
            </a:p>
          </p:txBody>
        </p:sp>
      </p:grpSp>
      <p:sp>
        <p:nvSpPr>
          <p:cNvPr id="1959" name="Google Shape;1959;p41"/>
          <p:cNvSpPr txBox="1"/>
          <p:nvPr/>
        </p:nvSpPr>
        <p:spPr>
          <a:xfrm>
            <a:off x="0" y="4716016"/>
            <a:ext cx="21807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Hubo un leve incremento del 3,4% respecto al mismo periodo del año anterior. </a:t>
            </a:r>
            <a:endParaRPr sz="1200" b="1">
              <a:solidFill>
                <a:schemeClr val="dk1"/>
              </a:solidFill>
              <a:latin typeface="Arial Narrow"/>
              <a:ea typeface="Arial Narrow"/>
              <a:cs typeface="Arial Narrow"/>
              <a:sym typeface="Arial Narrow"/>
            </a:endParaRPr>
          </a:p>
        </p:txBody>
      </p:sp>
      <p:sp>
        <p:nvSpPr>
          <p:cNvPr id="1960" name="Google Shape;1960;p41"/>
          <p:cNvSpPr/>
          <p:nvPr/>
        </p:nvSpPr>
        <p:spPr>
          <a:xfrm>
            <a:off x="2186603" y="4469505"/>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61" name="Google Shape;1961;p41"/>
          <p:cNvGrpSpPr/>
          <p:nvPr/>
        </p:nvGrpSpPr>
        <p:grpSpPr>
          <a:xfrm>
            <a:off x="44269" y="7668344"/>
            <a:ext cx="1832623" cy="1440160"/>
            <a:chOff x="1979044" y="5443169"/>
            <a:chExt cx="1832623" cy="1440160"/>
          </a:xfrm>
        </p:grpSpPr>
        <p:pic>
          <p:nvPicPr>
            <p:cNvPr id="1962" name="Google Shape;1962;p41"/>
            <p:cNvPicPr preferRelativeResize="0"/>
            <p:nvPr/>
          </p:nvPicPr>
          <p:blipFill rotWithShape="1">
            <a:blip r:embed="rId9">
              <a:alphaModFix/>
            </a:blip>
            <a:srcRect/>
            <a:stretch/>
          </p:blipFill>
          <p:spPr>
            <a:xfrm>
              <a:off x="2567526" y="5443169"/>
              <a:ext cx="529058" cy="612280"/>
            </a:xfrm>
            <a:prstGeom prst="rect">
              <a:avLst/>
            </a:prstGeom>
            <a:noFill/>
            <a:ln>
              <a:noFill/>
            </a:ln>
          </p:spPr>
        </p:pic>
        <p:grpSp>
          <p:nvGrpSpPr>
            <p:cNvPr id="1963" name="Google Shape;1963;p41"/>
            <p:cNvGrpSpPr/>
            <p:nvPr/>
          </p:nvGrpSpPr>
          <p:grpSpPr>
            <a:xfrm>
              <a:off x="1979044" y="5875217"/>
              <a:ext cx="1832623" cy="1008112"/>
              <a:chOff x="4697795" y="895031"/>
              <a:chExt cx="1832623" cy="1008112"/>
            </a:xfrm>
          </p:grpSpPr>
          <p:sp>
            <p:nvSpPr>
              <p:cNvPr id="1964" name="Google Shape;1964;p41"/>
              <p:cNvSpPr/>
              <p:nvPr/>
            </p:nvSpPr>
            <p:spPr>
              <a:xfrm>
                <a:off x="4697795" y="1312925"/>
                <a:ext cx="1832623" cy="590218"/>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rgbClr val="7030A0"/>
                    </a:solidFill>
                    <a:latin typeface="Arial Narrow"/>
                    <a:ea typeface="Arial Narrow"/>
                    <a:cs typeface="Arial Narrow"/>
                    <a:sym typeface="Arial Narrow"/>
                  </a:rPr>
                  <a:t>Fetales: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Ante parto 69,7% (23) </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 Intra parto 30,3% (10)</a:t>
                </a:r>
                <a:endParaRPr sz="1100" b="1">
                  <a:solidFill>
                    <a:schemeClr val="dk1"/>
                  </a:solidFill>
                  <a:latin typeface="Arial Narrow"/>
                  <a:ea typeface="Arial Narrow"/>
                  <a:cs typeface="Arial Narrow"/>
                  <a:sym typeface="Arial Narrow"/>
                </a:endParaRPr>
              </a:p>
            </p:txBody>
          </p:sp>
          <p:sp>
            <p:nvSpPr>
              <p:cNvPr id="1965" name="Google Shape;1965;p41"/>
              <p:cNvSpPr/>
              <p:nvPr/>
            </p:nvSpPr>
            <p:spPr>
              <a:xfrm>
                <a:off x="4697795" y="895031"/>
                <a:ext cx="181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Momento de ocurrencia </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 la muerte</a:t>
                </a:r>
                <a:endParaRPr sz="1200" b="1" u="sng">
                  <a:solidFill>
                    <a:srgbClr val="000000"/>
                  </a:solidFill>
                  <a:latin typeface="Arial Narrow"/>
                  <a:ea typeface="Arial Narrow"/>
                  <a:cs typeface="Arial Narrow"/>
                  <a:sym typeface="Arial Narrow"/>
                </a:endParaRPr>
              </a:p>
            </p:txBody>
          </p:sp>
        </p:grpSp>
      </p:grpSp>
      <p:grpSp>
        <p:nvGrpSpPr>
          <p:cNvPr id="1966" name="Google Shape;1966;p41"/>
          <p:cNvGrpSpPr/>
          <p:nvPr/>
        </p:nvGrpSpPr>
        <p:grpSpPr>
          <a:xfrm>
            <a:off x="2505747" y="4559503"/>
            <a:ext cx="3446504" cy="276999"/>
            <a:chOff x="2448322" y="74775"/>
            <a:chExt cx="3446504" cy="276999"/>
          </a:xfrm>
        </p:grpSpPr>
        <p:sp>
          <p:nvSpPr>
            <p:cNvPr id="1967" name="Google Shape;1967;p4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68" name="Google Shape;1968;p41"/>
            <p:cNvCxnSpPr>
              <a:stCxn id="196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69" name="Google Shape;1969;p4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sz="1200" b="1">
                <a:solidFill>
                  <a:schemeClr val="dk1"/>
                </a:solidFill>
                <a:latin typeface="Arial Narrow"/>
                <a:ea typeface="Arial Narrow"/>
                <a:cs typeface="Arial Narrow"/>
                <a:sym typeface="Arial Narrow"/>
              </a:endParaRPr>
            </a:p>
          </p:txBody>
        </p:sp>
      </p:grpSp>
      <p:sp>
        <p:nvSpPr>
          <p:cNvPr id="1970" name="Google Shape;1970;p41"/>
          <p:cNvSpPr txBox="1"/>
          <p:nvPr/>
        </p:nvSpPr>
        <p:spPr>
          <a:xfrm>
            <a:off x="2153639" y="5534526"/>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neonatal tardía</a:t>
            </a:r>
            <a:endParaRPr/>
          </a:p>
        </p:txBody>
      </p:sp>
      <p:sp>
        <p:nvSpPr>
          <p:cNvPr id="1971" name="Google Shape;1971;p41"/>
          <p:cNvSpPr txBox="1"/>
          <p:nvPr/>
        </p:nvSpPr>
        <p:spPr>
          <a:xfrm>
            <a:off x="2206193" y="5653861"/>
            <a:ext cx="207166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1,7 muertes por cada 1000 nacidos vivos y muertos (3/1.785) *1000</a:t>
            </a:r>
            <a:endParaRPr sz="1200" b="1">
              <a:solidFill>
                <a:srgbClr val="C00000"/>
              </a:solidFill>
              <a:latin typeface="Arial Narrow"/>
              <a:ea typeface="Arial Narrow"/>
              <a:cs typeface="Arial Narrow"/>
              <a:sym typeface="Arial Narrow"/>
            </a:endParaRPr>
          </a:p>
        </p:txBody>
      </p:sp>
      <p:sp>
        <p:nvSpPr>
          <p:cNvPr id="1972" name="Google Shape;1972;p41"/>
          <p:cNvSpPr txBox="1"/>
          <p:nvPr/>
        </p:nvSpPr>
        <p:spPr>
          <a:xfrm>
            <a:off x="2032035" y="4886454"/>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perinatal</a:t>
            </a:r>
            <a:endParaRPr sz="1100" b="1">
              <a:solidFill>
                <a:schemeClr val="dk1"/>
              </a:solidFill>
              <a:latin typeface="Arial Narrow"/>
              <a:ea typeface="Arial Narrow"/>
              <a:cs typeface="Arial Narrow"/>
              <a:sym typeface="Arial Narrow"/>
            </a:endParaRPr>
          </a:p>
        </p:txBody>
      </p:sp>
      <p:sp>
        <p:nvSpPr>
          <p:cNvPr id="1973" name="Google Shape;1973;p41"/>
          <p:cNvSpPr txBox="1"/>
          <p:nvPr/>
        </p:nvSpPr>
        <p:spPr>
          <a:xfrm>
            <a:off x="2279929" y="5005789"/>
            <a:ext cx="19123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8,4 muertes por cada 1000 nacidos vivos y muertos (15/1.785) *1000</a:t>
            </a:r>
            <a:endParaRPr sz="1200" b="1">
              <a:solidFill>
                <a:srgbClr val="C00000"/>
              </a:solidFill>
              <a:latin typeface="Arial Narrow"/>
              <a:ea typeface="Arial Narrow"/>
              <a:cs typeface="Arial Narrow"/>
              <a:sym typeface="Arial Narrow"/>
            </a:endParaRPr>
          </a:p>
        </p:txBody>
      </p:sp>
      <p:pic>
        <p:nvPicPr>
          <p:cNvPr id="1974" name="Google Shape;1974;p41"/>
          <p:cNvPicPr preferRelativeResize="0"/>
          <p:nvPr/>
        </p:nvPicPr>
        <p:blipFill rotWithShape="1">
          <a:blip r:embed="rId10">
            <a:alphaModFix/>
          </a:blip>
          <a:srcRect/>
          <a:stretch/>
        </p:blipFill>
        <p:spPr>
          <a:xfrm>
            <a:off x="2736354" y="314948"/>
            <a:ext cx="3947972" cy="1558569"/>
          </a:xfrm>
          <a:prstGeom prst="rect">
            <a:avLst/>
          </a:prstGeom>
          <a:noFill/>
          <a:ln>
            <a:noFill/>
          </a:ln>
        </p:spPr>
      </p:pic>
      <p:pic>
        <p:nvPicPr>
          <p:cNvPr id="1975" name="Google Shape;1975;p41"/>
          <p:cNvPicPr preferRelativeResize="0"/>
          <p:nvPr/>
        </p:nvPicPr>
        <p:blipFill rotWithShape="1">
          <a:blip r:embed="rId11">
            <a:alphaModFix/>
          </a:blip>
          <a:srcRect/>
          <a:stretch/>
        </p:blipFill>
        <p:spPr>
          <a:xfrm>
            <a:off x="2357295" y="1910859"/>
            <a:ext cx="4620887" cy="545961"/>
          </a:xfrm>
          <a:prstGeom prst="rect">
            <a:avLst/>
          </a:prstGeom>
          <a:noFill/>
          <a:ln>
            <a:noFill/>
          </a:ln>
        </p:spPr>
      </p:pic>
      <p:pic>
        <p:nvPicPr>
          <p:cNvPr id="1976" name="Google Shape;1976;p41"/>
          <p:cNvPicPr preferRelativeResize="0"/>
          <p:nvPr/>
        </p:nvPicPr>
        <p:blipFill rotWithShape="1">
          <a:blip r:embed="rId12">
            <a:alphaModFix/>
          </a:blip>
          <a:srcRect/>
          <a:stretch/>
        </p:blipFill>
        <p:spPr>
          <a:xfrm>
            <a:off x="2808362" y="2494162"/>
            <a:ext cx="3854825" cy="1413634"/>
          </a:xfrm>
          <a:prstGeom prst="rect">
            <a:avLst/>
          </a:prstGeom>
          <a:noFill/>
          <a:ln>
            <a:noFill/>
          </a:ln>
        </p:spPr>
      </p:pic>
      <p:pic>
        <p:nvPicPr>
          <p:cNvPr id="1977" name="Google Shape;1977;p41"/>
          <p:cNvPicPr preferRelativeResize="0"/>
          <p:nvPr/>
        </p:nvPicPr>
        <p:blipFill rotWithShape="1">
          <a:blip r:embed="rId13">
            <a:alphaModFix/>
          </a:blip>
          <a:srcRect/>
          <a:stretch/>
        </p:blipFill>
        <p:spPr>
          <a:xfrm>
            <a:off x="2354267" y="3917241"/>
            <a:ext cx="4520026" cy="511701"/>
          </a:xfrm>
          <a:prstGeom prst="rect">
            <a:avLst/>
          </a:prstGeom>
          <a:noFill/>
          <a:ln>
            <a:noFill/>
          </a:ln>
        </p:spPr>
      </p:pic>
      <p:pic>
        <p:nvPicPr>
          <p:cNvPr id="1978" name="Google Shape;1978;p41"/>
          <p:cNvPicPr preferRelativeResize="0"/>
          <p:nvPr/>
        </p:nvPicPr>
        <p:blipFill rotWithShape="1">
          <a:blip r:embed="rId14">
            <a:alphaModFix/>
          </a:blip>
          <a:srcRect/>
          <a:stretch/>
        </p:blipFill>
        <p:spPr>
          <a:xfrm>
            <a:off x="2500317" y="6326614"/>
            <a:ext cx="3978695" cy="279950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pic>
        <p:nvPicPr>
          <p:cNvPr id="1984" name="Google Shape;1984;p42"/>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1985" name="Google Shape;1985;p42"/>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986" name="Google Shape;1986;p42"/>
          <p:cNvSpPr txBox="1"/>
          <p:nvPr/>
        </p:nvSpPr>
        <p:spPr>
          <a:xfrm>
            <a:off x="2241" y="838617"/>
            <a:ext cx="223005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grpSp>
        <p:nvGrpSpPr>
          <p:cNvPr id="1987" name="Google Shape;1987;p42"/>
          <p:cNvGrpSpPr/>
          <p:nvPr/>
        </p:nvGrpSpPr>
        <p:grpSpPr>
          <a:xfrm>
            <a:off x="179214" y="4211960"/>
            <a:ext cx="1892650" cy="488476"/>
            <a:chOff x="2397524" y="3379972"/>
            <a:chExt cx="4508500" cy="904875"/>
          </a:xfrm>
        </p:grpSpPr>
        <p:pic>
          <p:nvPicPr>
            <p:cNvPr id="1988" name="Google Shape;1988;p4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989" name="Google Shape;1989;p4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165</a:t>
              </a:r>
              <a:endParaRPr sz="2000" b="1">
                <a:solidFill>
                  <a:schemeClr val="dk1"/>
                </a:solidFill>
                <a:latin typeface="Arial Narrow"/>
                <a:ea typeface="Arial Narrow"/>
                <a:cs typeface="Arial Narrow"/>
                <a:sym typeface="Arial Narrow"/>
              </a:endParaRPr>
            </a:p>
          </p:txBody>
        </p:sp>
      </p:grpSp>
      <p:grpSp>
        <p:nvGrpSpPr>
          <p:cNvPr id="1990" name="Google Shape;1990;p42"/>
          <p:cNvGrpSpPr/>
          <p:nvPr/>
        </p:nvGrpSpPr>
        <p:grpSpPr>
          <a:xfrm>
            <a:off x="2448322" y="74775"/>
            <a:ext cx="3446504" cy="276999"/>
            <a:chOff x="2448322" y="74775"/>
            <a:chExt cx="3446504" cy="276999"/>
          </a:xfrm>
        </p:grpSpPr>
        <p:sp>
          <p:nvSpPr>
            <p:cNvPr id="1991" name="Google Shape;1991;p4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92" name="Google Shape;1992;p42"/>
            <p:cNvCxnSpPr>
              <a:stCxn id="199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93" name="Google Shape;1993;p4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994" name="Google Shape;1994;p4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Pág..42 </a:t>
            </a:r>
            <a:endParaRPr sz="1050" b="1">
              <a:solidFill>
                <a:schemeClr val="dk1"/>
              </a:solidFill>
              <a:latin typeface="Arial Narrow"/>
              <a:ea typeface="Arial Narrow"/>
              <a:cs typeface="Arial Narrow"/>
              <a:sym typeface="Arial Narrow"/>
            </a:endParaRPr>
          </a:p>
        </p:txBody>
      </p:sp>
      <p:sp>
        <p:nvSpPr>
          <p:cNvPr id="1995" name="Google Shape;1995;p42"/>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Defectos congénitos</a:t>
            </a:r>
            <a:endParaRPr sz="1600" b="1">
              <a:solidFill>
                <a:srgbClr val="C00000"/>
              </a:solidFill>
              <a:latin typeface="Arial Narrow"/>
              <a:ea typeface="Arial Narrow"/>
              <a:cs typeface="Arial Narrow"/>
              <a:sym typeface="Arial Narrow"/>
            </a:endParaRPr>
          </a:p>
        </p:txBody>
      </p:sp>
      <p:grpSp>
        <p:nvGrpSpPr>
          <p:cNvPr id="1996" name="Google Shape;1996;p42"/>
          <p:cNvGrpSpPr/>
          <p:nvPr/>
        </p:nvGrpSpPr>
        <p:grpSpPr>
          <a:xfrm>
            <a:off x="2883611" y="6343042"/>
            <a:ext cx="2341094" cy="1541326"/>
            <a:chOff x="5134134" y="2568444"/>
            <a:chExt cx="2341094" cy="1541326"/>
          </a:xfrm>
        </p:grpSpPr>
        <p:sp>
          <p:nvSpPr>
            <p:cNvPr id="1997" name="Google Shape;1997;p42"/>
            <p:cNvSpPr/>
            <p:nvPr/>
          </p:nvSpPr>
          <p:spPr>
            <a:xfrm>
              <a:off x="5134134" y="3245674"/>
              <a:ext cx="2052818" cy="820644"/>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dk1"/>
                </a:solidFill>
                <a:latin typeface="Arial Narrow"/>
                <a:ea typeface="Arial Narrow"/>
                <a:cs typeface="Arial Narrow"/>
                <a:sym typeface="Arial Narrow"/>
              </a:endParaRPr>
            </a:p>
          </p:txBody>
        </p:sp>
        <p:sp>
          <p:nvSpPr>
            <p:cNvPr id="1998" name="Google Shape;1998;p42"/>
            <p:cNvSpPr/>
            <p:nvPr/>
          </p:nvSpPr>
          <p:spPr>
            <a:xfrm>
              <a:off x="5288532" y="2568444"/>
              <a:ext cx="123303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Edad de la madre</a:t>
              </a:r>
              <a:endParaRPr sz="1200" b="1" u="sng">
                <a:solidFill>
                  <a:srgbClr val="000000"/>
                </a:solidFill>
                <a:latin typeface="Arial Narrow"/>
                <a:ea typeface="Arial Narrow"/>
                <a:cs typeface="Arial Narrow"/>
                <a:sym typeface="Arial Narrow"/>
              </a:endParaRPr>
            </a:p>
          </p:txBody>
        </p:sp>
        <p:sp>
          <p:nvSpPr>
            <p:cNvPr id="1999" name="Google Shape;1999;p42"/>
            <p:cNvSpPr/>
            <p:nvPr/>
          </p:nvSpPr>
          <p:spPr>
            <a:xfrm>
              <a:off x="5231342" y="3278773"/>
              <a:ext cx="224388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Menor 20:  12,1% - 20 casos</a:t>
              </a:r>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20 a 29:      48,5% - 80 casos</a:t>
              </a: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30 a 39:      35,8% - 59 casos</a:t>
              </a:r>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40 y más:    3,6% - 6 casos</a:t>
              </a:r>
              <a:endParaRPr sz="1200" b="1">
                <a:solidFill>
                  <a:schemeClr val="dk1"/>
                </a:solidFill>
                <a:latin typeface="Arial Narrow"/>
                <a:ea typeface="Arial Narrow"/>
                <a:cs typeface="Arial Narrow"/>
                <a:sym typeface="Arial Narrow"/>
              </a:endParaRPr>
            </a:p>
          </p:txBody>
        </p:sp>
      </p:grpSp>
      <p:grpSp>
        <p:nvGrpSpPr>
          <p:cNvPr id="2000" name="Google Shape;2000;p42"/>
          <p:cNvGrpSpPr/>
          <p:nvPr/>
        </p:nvGrpSpPr>
        <p:grpSpPr>
          <a:xfrm>
            <a:off x="5290218" y="5789416"/>
            <a:ext cx="1264411" cy="2051500"/>
            <a:chOff x="5720415" y="3790723"/>
            <a:chExt cx="1264411" cy="2051500"/>
          </a:xfrm>
        </p:grpSpPr>
        <p:pic>
          <p:nvPicPr>
            <p:cNvPr id="2001" name="Google Shape;2001;p42"/>
            <p:cNvPicPr preferRelativeResize="0"/>
            <p:nvPr/>
          </p:nvPicPr>
          <p:blipFill rotWithShape="1">
            <a:blip r:embed="rId6">
              <a:alphaModFix/>
            </a:blip>
            <a:srcRect/>
            <a:stretch/>
          </p:blipFill>
          <p:spPr>
            <a:xfrm>
              <a:off x="6083859" y="3790723"/>
              <a:ext cx="503333" cy="457313"/>
            </a:xfrm>
            <a:prstGeom prst="rect">
              <a:avLst/>
            </a:prstGeom>
            <a:noFill/>
            <a:ln>
              <a:noFill/>
            </a:ln>
          </p:spPr>
        </p:pic>
        <p:grpSp>
          <p:nvGrpSpPr>
            <p:cNvPr id="2002" name="Google Shape;2002;p42"/>
            <p:cNvGrpSpPr/>
            <p:nvPr/>
          </p:nvGrpSpPr>
          <p:grpSpPr>
            <a:xfrm>
              <a:off x="5720415" y="4375838"/>
              <a:ext cx="1264411" cy="1466385"/>
              <a:chOff x="-49769" y="8133795"/>
              <a:chExt cx="1318331" cy="1466385"/>
            </a:xfrm>
          </p:grpSpPr>
          <p:sp>
            <p:nvSpPr>
              <p:cNvPr id="2003" name="Google Shape;2003;p42"/>
              <p:cNvSpPr txBox="1"/>
              <p:nvPr/>
            </p:nvSpPr>
            <p:spPr>
              <a:xfrm>
                <a:off x="-49769" y="8133795"/>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004" name="Google Shape;2004;p42"/>
              <p:cNvSpPr/>
              <p:nvPr/>
            </p:nvSpPr>
            <p:spPr>
              <a:xfrm>
                <a:off x="-14122" y="8743962"/>
                <a:ext cx="1282684" cy="856218"/>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97,6%</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161 casos</a:t>
                </a:r>
                <a:endParaRPr sz="1100" b="1">
                  <a:solidFill>
                    <a:schemeClr val="dk1"/>
                  </a:solidFill>
                  <a:latin typeface="Arial Narrow"/>
                  <a:ea typeface="Arial Narrow"/>
                  <a:cs typeface="Arial Narrow"/>
                  <a:sym typeface="Arial Narrow"/>
                </a:endParaRPr>
              </a:p>
            </p:txBody>
          </p:sp>
        </p:grpSp>
      </p:grpSp>
      <p:pic>
        <p:nvPicPr>
          <p:cNvPr id="2005" name="Google Shape;2005;p42"/>
          <p:cNvPicPr preferRelativeResize="0"/>
          <p:nvPr/>
        </p:nvPicPr>
        <p:blipFill rotWithShape="1">
          <a:blip r:embed="rId7">
            <a:alphaModFix/>
          </a:blip>
          <a:srcRect/>
          <a:stretch/>
        </p:blipFill>
        <p:spPr>
          <a:xfrm>
            <a:off x="807267" y="5585123"/>
            <a:ext cx="933450" cy="751093"/>
          </a:xfrm>
          <a:prstGeom prst="rect">
            <a:avLst/>
          </a:prstGeom>
          <a:noFill/>
          <a:ln>
            <a:noFill/>
          </a:ln>
        </p:spPr>
      </p:pic>
      <p:grpSp>
        <p:nvGrpSpPr>
          <p:cNvPr id="2006" name="Google Shape;2006;p42"/>
          <p:cNvGrpSpPr/>
          <p:nvPr/>
        </p:nvGrpSpPr>
        <p:grpSpPr>
          <a:xfrm>
            <a:off x="101613" y="6343042"/>
            <a:ext cx="2493722" cy="2800959"/>
            <a:chOff x="-103305" y="7190316"/>
            <a:chExt cx="1412752" cy="1292627"/>
          </a:xfrm>
        </p:grpSpPr>
        <p:sp>
          <p:nvSpPr>
            <p:cNvPr id="2007" name="Google Shape;2007;p42"/>
            <p:cNvSpPr txBox="1"/>
            <p:nvPr/>
          </p:nvSpPr>
          <p:spPr>
            <a:xfrm>
              <a:off x="21920" y="7190316"/>
              <a:ext cx="1103580" cy="149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008" name="Google Shape;2008;p42"/>
            <p:cNvSpPr/>
            <p:nvPr/>
          </p:nvSpPr>
          <p:spPr>
            <a:xfrm>
              <a:off x="-103305" y="7363319"/>
              <a:ext cx="1412752" cy="11196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contributivo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70% - 64casos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24% - 22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afiliado</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4,3% - 4casos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Excepción-especial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1,1% - 1 caso</a:t>
              </a:r>
              <a:endParaRPr sz="1200" b="1">
                <a:solidFill>
                  <a:schemeClr val="dk1"/>
                </a:solidFill>
                <a:latin typeface="Arial Narrow"/>
                <a:ea typeface="Arial Narrow"/>
                <a:cs typeface="Arial Narrow"/>
                <a:sym typeface="Arial Narrow"/>
              </a:endParaRPr>
            </a:p>
          </p:txBody>
        </p:sp>
      </p:grpSp>
      <p:sp>
        <p:nvSpPr>
          <p:cNvPr id="2009" name="Google Shape;2009;p42"/>
          <p:cNvSpPr txBox="1"/>
          <p:nvPr/>
        </p:nvSpPr>
        <p:spPr>
          <a:xfrm>
            <a:off x="0" y="4716016"/>
            <a:ext cx="21807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hubo variación porcentual con respecto al mismo periodo del año anterior.</a:t>
            </a:r>
            <a:endParaRPr sz="1200" b="1">
              <a:solidFill>
                <a:schemeClr val="dk1"/>
              </a:solidFill>
              <a:latin typeface="Arial Narrow"/>
              <a:ea typeface="Arial Narrow"/>
              <a:cs typeface="Arial Narrow"/>
              <a:sym typeface="Arial Narrow"/>
            </a:endParaRPr>
          </a:p>
        </p:txBody>
      </p:sp>
      <p:sp>
        <p:nvSpPr>
          <p:cNvPr id="2010" name="Google Shape;2010;p42"/>
          <p:cNvSpPr/>
          <p:nvPr/>
        </p:nvSpPr>
        <p:spPr>
          <a:xfrm>
            <a:off x="2186603" y="2843808"/>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11" name="Google Shape;2011;p42"/>
          <p:cNvGrpSpPr/>
          <p:nvPr/>
        </p:nvGrpSpPr>
        <p:grpSpPr>
          <a:xfrm>
            <a:off x="2505747" y="2915816"/>
            <a:ext cx="3446504" cy="276999"/>
            <a:chOff x="2448322" y="-1568912"/>
            <a:chExt cx="3446504" cy="276999"/>
          </a:xfrm>
        </p:grpSpPr>
        <p:sp>
          <p:nvSpPr>
            <p:cNvPr id="2012" name="Google Shape;2012;p42"/>
            <p:cNvSpPr/>
            <p:nvPr/>
          </p:nvSpPr>
          <p:spPr>
            <a:xfrm>
              <a:off x="2448322" y="-1568912"/>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13" name="Google Shape;2013;p42"/>
            <p:cNvCxnSpPr>
              <a:stCxn id="2012" idx="6"/>
            </p:cNvCxnSpPr>
            <p:nvPr/>
          </p:nvCxnSpPr>
          <p:spPr>
            <a:xfrm>
              <a:off x="2736354" y="-1438107"/>
              <a:ext cx="648000" cy="0"/>
            </a:xfrm>
            <a:prstGeom prst="straightConnector1">
              <a:avLst/>
            </a:prstGeom>
            <a:noFill/>
            <a:ln w="28575" cap="flat" cmpd="sng">
              <a:solidFill>
                <a:srgbClr val="C00000"/>
              </a:solidFill>
              <a:prstDash val="solid"/>
              <a:round/>
              <a:headEnd type="none" w="sm" len="sm"/>
              <a:tailEnd type="none" w="sm" len="sm"/>
            </a:ln>
          </p:spPr>
        </p:cxnSp>
        <p:sp>
          <p:nvSpPr>
            <p:cNvPr id="2014" name="Google Shape;2014;p42"/>
            <p:cNvSpPr txBox="1"/>
            <p:nvPr/>
          </p:nvSpPr>
          <p:spPr>
            <a:xfrm>
              <a:off x="3302538" y="-1568912"/>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sz="1200" b="1">
                <a:solidFill>
                  <a:schemeClr val="dk1"/>
                </a:solidFill>
                <a:latin typeface="Arial Narrow"/>
                <a:ea typeface="Arial Narrow"/>
                <a:cs typeface="Arial Narrow"/>
                <a:sym typeface="Arial Narrow"/>
              </a:endParaRPr>
            </a:p>
          </p:txBody>
        </p:sp>
      </p:grpSp>
      <p:sp>
        <p:nvSpPr>
          <p:cNvPr id="2015" name="Google Shape;2015;p42"/>
          <p:cNvSpPr txBox="1"/>
          <p:nvPr/>
        </p:nvSpPr>
        <p:spPr>
          <a:xfrm>
            <a:off x="3060390" y="3586256"/>
            <a:ext cx="28344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Tipo de  defecto congénito </a:t>
            </a:r>
            <a:endParaRPr sz="1600" b="1">
              <a:solidFill>
                <a:schemeClr val="dk1"/>
              </a:solidFill>
              <a:latin typeface="Arial Narrow"/>
              <a:ea typeface="Arial Narrow"/>
              <a:cs typeface="Arial Narrow"/>
              <a:sym typeface="Arial Narrow"/>
            </a:endParaRPr>
          </a:p>
        </p:txBody>
      </p:sp>
      <p:sp>
        <p:nvSpPr>
          <p:cNvPr id="2016" name="Google Shape;2016;p42"/>
          <p:cNvSpPr txBox="1"/>
          <p:nvPr/>
        </p:nvSpPr>
        <p:spPr>
          <a:xfrm>
            <a:off x="2270640" y="4088206"/>
            <a:ext cx="464217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Malformación:		 55,8% (92 casos)</a:t>
            </a:r>
            <a:endParaRPr/>
          </a:p>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Defecto metabólico:		 39,4% (65 casos)</a:t>
            </a:r>
            <a:endParaRPr/>
          </a:p>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Metabólico y malformación:	   4,8% (8 casos)</a:t>
            </a:r>
            <a:endParaRPr/>
          </a:p>
        </p:txBody>
      </p:sp>
      <p:pic>
        <p:nvPicPr>
          <p:cNvPr id="2017" name="Google Shape;2017;p42"/>
          <p:cNvPicPr preferRelativeResize="0"/>
          <p:nvPr/>
        </p:nvPicPr>
        <p:blipFill rotWithShape="1">
          <a:blip r:embed="rId8">
            <a:alphaModFix/>
          </a:blip>
          <a:srcRect/>
          <a:stretch/>
        </p:blipFill>
        <p:spPr>
          <a:xfrm>
            <a:off x="624299" y="1442030"/>
            <a:ext cx="529058" cy="612280"/>
          </a:xfrm>
          <a:prstGeom prst="rect">
            <a:avLst/>
          </a:prstGeom>
          <a:noFill/>
          <a:ln>
            <a:noFill/>
          </a:ln>
        </p:spPr>
      </p:pic>
      <p:pic>
        <p:nvPicPr>
          <p:cNvPr id="2018" name="Google Shape;2018;p42"/>
          <p:cNvPicPr preferRelativeResize="0"/>
          <p:nvPr/>
        </p:nvPicPr>
        <p:blipFill rotWithShape="1">
          <a:blip r:embed="rId9">
            <a:alphaModFix/>
          </a:blip>
          <a:srcRect/>
          <a:stretch/>
        </p:blipFill>
        <p:spPr>
          <a:xfrm>
            <a:off x="2248420" y="356016"/>
            <a:ext cx="4824341" cy="2386626"/>
          </a:xfrm>
          <a:prstGeom prst="rect">
            <a:avLst/>
          </a:prstGeom>
          <a:noFill/>
          <a:ln>
            <a:noFill/>
          </a:ln>
        </p:spPr>
      </p:pic>
      <p:pic>
        <p:nvPicPr>
          <p:cNvPr id="2019" name="Google Shape;2019;p42"/>
          <p:cNvPicPr preferRelativeResize="0"/>
          <p:nvPr/>
        </p:nvPicPr>
        <p:blipFill rotWithShape="1">
          <a:blip r:embed="rId10">
            <a:alphaModFix/>
          </a:blip>
          <a:srcRect l="86761"/>
          <a:stretch/>
        </p:blipFill>
        <p:spPr>
          <a:xfrm>
            <a:off x="3430413" y="5762635"/>
            <a:ext cx="409613" cy="510877"/>
          </a:xfrm>
          <a:prstGeom prst="rect">
            <a:avLst/>
          </a:prstGeom>
          <a:noFill/>
          <a:ln>
            <a:noFill/>
          </a:ln>
        </p:spPr>
      </p:pic>
      <p:cxnSp>
        <p:nvCxnSpPr>
          <p:cNvPr id="2020" name="Google Shape;2020;p42"/>
          <p:cNvCxnSpPr/>
          <p:nvPr/>
        </p:nvCxnSpPr>
        <p:spPr>
          <a:xfrm rot="10800000">
            <a:off x="3236729" y="5365885"/>
            <a:ext cx="2658097" cy="0"/>
          </a:xfrm>
          <a:prstGeom prst="straightConnector1">
            <a:avLst/>
          </a:prstGeom>
          <a:noFill/>
          <a:ln w="9525" cap="flat" cmpd="sng">
            <a:solidFill>
              <a:srgbClr val="002060"/>
            </a:solidFill>
            <a:prstDash val="solid"/>
            <a:round/>
            <a:headEnd type="none" w="sm" len="sm"/>
            <a:tailEnd type="oval"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pic>
        <p:nvPicPr>
          <p:cNvPr id="2025" name="Google Shape;2025;p43"/>
          <p:cNvPicPr preferRelativeResize="0"/>
          <p:nvPr/>
        </p:nvPicPr>
        <p:blipFill rotWithShape="1">
          <a:blip r:embed="rId3">
            <a:alphaModFix/>
          </a:blip>
          <a:srcRect l="59057" t="8806" r="25145"/>
          <a:stretch/>
        </p:blipFill>
        <p:spPr>
          <a:xfrm>
            <a:off x="5189590" y="3979670"/>
            <a:ext cx="486249" cy="502665"/>
          </a:xfrm>
          <a:prstGeom prst="rect">
            <a:avLst/>
          </a:prstGeom>
          <a:noFill/>
          <a:ln>
            <a:noFill/>
          </a:ln>
        </p:spPr>
      </p:pic>
      <p:pic>
        <p:nvPicPr>
          <p:cNvPr id="2026" name="Google Shape;2026;p43"/>
          <p:cNvPicPr preferRelativeResize="0"/>
          <p:nvPr/>
        </p:nvPicPr>
        <p:blipFill rotWithShape="1">
          <a:blip r:embed="rId4">
            <a:alphaModFix/>
          </a:blip>
          <a:srcRect/>
          <a:stretch/>
        </p:blipFill>
        <p:spPr>
          <a:xfrm>
            <a:off x="-11287" y="-32726"/>
            <a:ext cx="2192018" cy="2856904"/>
          </a:xfrm>
          <a:prstGeom prst="rect">
            <a:avLst/>
          </a:prstGeom>
          <a:noFill/>
          <a:ln>
            <a:noFill/>
          </a:ln>
        </p:spPr>
      </p:pic>
      <p:pic>
        <p:nvPicPr>
          <p:cNvPr id="2027" name="Google Shape;2027;p43"/>
          <p:cNvPicPr preferRelativeResize="0"/>
          <p:nvPr/>
        </p:nvPicPr>
        <p:blipFill rotWithShape="1">
          <a:blip r:embed="rId5">
            <a:alphaModFix/>
          </a:blip>
          <a:srcRect t="51431"/>
          <a:stretch/>
        </p:blipFill>
        <p:spPr>
          <a:xfrm>
            <a:off x="0" y="2824178"/>
            <a:ext cx="2180731" cy="2724869"/>
          </a:xfrm>
          <a:prstGeom prst="rect">
            <a:avLst/>
          </a:prstGeom>
          <a:noFill/>
          <a:ln>
            <a:noFill/>
          </a:ln>
        </p:spPr>
      </p:pic>
      <p:sp>
        <p:nvSpPr>
          <p:cNvPr id="2028" name="Google Shape;2028;p43"/>
          <p:cNvSpPr txBox="1"/>
          <p:nvPr/>
        </p:nvSpPr>
        <p:spPr>
          <a:xfrm>
            <a:off x="-11287" y="766609"/>
            <a:ext cx="217909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grpSp>
        <p:nvGrpSpPr>
          <p:cNvPr id="2029" name="Google Shape;2029;p43"/>
          <p:cNvGrpSpPr/>
          <p:nvPr/>
        </p:nvGrpSpPr>
        <p:grpSpPr>
          <a:xfrm>
            <a:off x="179214" y="4211960"/>
            <a:ext cx="1892650" cy="488476"/>
            <a:chOff x="2397524" y="3379972"/>
            <a:chExt cx="4508500" cy="904875"/>
          </a:xfrm>
        </p:grpSpPr>
        <p:pic>
          <p:nvPicPr>
            <p:cNvPr id="2030" name="Google Shape;2030;p43"/>
            <p:cNvPicPr preferRelativeResize="0"/>
            <p:nvPr/>
          </p:nvPicPr>
          <p:blipFill rotWithShape="1">
            <a:blip r:embed="rId6">
              <a:alphaModFix/>
            </a:blip>
            <a:srcRect/>
            <a:stretch/>
          </p:blipFill>
          <p:spPr>
            <a:xfrm>
              <a:off x="2397524" y="3379972"/>
              <a:ext cx="4508500" cy="904875"/>
            </a:xfrm>
            <a:prstGeom prst="rect">
              <a:avLst/>
            </a:prstGeom>
            <a:noFill/>
            <a:ln>
              <a:noFill/>
            </a:ln>
          </p:spPr>
        </p:pic>
        <p:sp>
          <p:nvSpPr>
            <p:cNvPr id="2031" name="Google Shape;2031;p43"/>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63</a:t>
              </a:r>
              <a:endParaRPr sz="2000" b="1">
                <a:solidFill>
                  <a:schemeClr val="dk1"/>
                </a:solidFill>
                <a:latin typeface="Arial Narrow"/>
                <a:ea typeface="Arial Narrow"/>
                <a:cs typeface="Arial Narrow"/>
                <a:sym typeface="Arial Narrow"/>
              </a:endParaRPr>
            </a:p>
          </p:txBody>
        </p:sp>
      </p:grpSp>
      <p:sp>
        <p:nvSpPr>
          <p:cNvPr id="2032" name="Google Shape;2032;p43"/>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disminuyo  en un 33%</a:t>
            </a:r>
            <a:endParaRPr sz="1200" b="1">
              <a:solidFill>
                <a:srgbClr val="00B050"/>
              </a:solidFill>
              <a:latin typeface="Arial Narrow"/>
              <a:ea typeface="Arial Narrow"/>
              <a:cs typeface="Arial Narrow"/>
              <a:sym typeface="Arial Narrow"/>
            </a:endParaRPr>
          </a:p>
        </p:txBody>
      </p:sp>
      <p:grpSp>
        <p:nvGrpSpPr>
          <p:cNvPr id="2033" name="Google Shape;2033;p43"/>
          <p:cNvGrpSpPr/>
          <p:nvPr/>
        </p:nvGrpSpPr>
        <p:grpSpPr>
          <a:xfrm>
            <a:off x="2448322" y="74775"/>
            <a:ext cx="3446504" cy="276999"/>
            <a:chOff x="2448322" y="74775"/>
            <a:chExt cx="3446504" cy="276999"/>
          </a:xfrm>
        </p:grpSpPr>
        <p:sp>
          <p:nvSpPr>
            <p:cNvPr id="2034" name="Google Shape;2034;p4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35" name="Google Shape;2035;p43"/>
            <p:cNvCxnSpPr>
              <a:stCxn id="203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36" name="Google Shape;2036;p4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037" name="Google Shape;2037;p4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Pág..43 </a:t>
            </a:r>
            <a:endParaRPr sz="1050" b="1">
              <a:solidFill>
                <a:schemeClr val="dk1"/>
              </a:solidFill>
              <a:latin typeface="Arial Narrow"/>
              <a:ea typeface="Arial Narrow"/>
              <a:cs typeface="Arial Narrow"/>
              <a:sym typeface="Arial Narrow"/>
            </a:endParaRPr>
          </a:p>
        </p:txBody>
      </p:sp>
      <p:sp>
        <p:nvSpPr>
          <p:cNvPr id="2038" name="Google Shape;2038;p43"/>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Gestacional SG</a:t>
            </a:r>
            <a:endParaRPr/>
          </a:p>
        </p:txBody>
      </p:sp>
      <p:pic>
        <p:nvPicPr>
          <p:cNvPr id="2039" name="Google Shape;2039;p43"/>
          <p:cNvPicPr preferRelativeResize="0"/>
          <p:nvPr/>
        </p:nvPicPr>
        <p:blipFill rotWithShape="1">
          <a:blip r:embed="rId7">
            <a:alphaModFix/>
          </a:blip>
          <a:srcRect/>
          <a:stretch/>
        </p:blipFill>
        <p:spPr>
          <a:xfrm>
            <a:off x="2507697" y="3843931"/>
            <a:ext cx="739835" cy="605319"/>
          </a:xfrm>
          <a:prstGeom prst="rect">
            <a:avLst/>
          </a:prstGeom>
          <a:noFill/>
          <a:ln>
            <a:noFill/>
          </a:ln>
        </p:spPr>
      </p:pic>
      <p:grpSp>
        <p:nvGrpSpPr>
          <p:cNvPr id="2040" name="Google Shape;2040;p43"/>
          <p:cNvGrpSpPr/>
          <p:nvPr/>
        </p:nvGrpSpPr>
        <p:grpSpPr>
          <a:xfrm>
            <a:off x="2121823" y="4366965"/>
            <a:ext cx="1475707" cy="1125647"/>
            <a:chOff x="-14122" y="7072716"/>
            <a:chExt cx="1229607" cy="972579"/>
          </a:xfrm>
        </p:grpSpPr>
        <p:sp>
          <p:nvSpPr>
            <p:cNvPr id="2041" name="Google Shape;2041;p43"/>
            <p:cNvSpPr txBox="1"/>
            <p:nvPr/>
          </p:nvSpPr>
          <p:spPr>
            <a:xfrm>
              <a:off x="-14122" y="7072716"/>
              <a:ext cx="1229607" cy="219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Área de residencia</a:t>
              </a:r>
              <a:endParaRPr sz="1050" b="1" u="sng">
                <a:solidFill>
                  <a:schemeClr val="dk1"/>
                </a:solidFill>
                <a:latin typeface="Arial Narrow"/>
                <a:ea typeface="Arial Narrow"/>
                <a:cs typeface="Arial Narrow"/>
                <a:sym typeface="Arial Narrow"/>
              </a:endParaRPr>
            </a:p>
          </p:txBody>
        </p:sp>
        <p:sp>
          <p:nvSpPr>
            <p:cNvPr id="2042" name="Google Shape;2042;p43"/>
            <p:cNvSpPr/>
            <p:nvPr/>
          </p:nvSpPr>
          <p:spPr>
            <a:xfrm>
              <a:off x="137916" y="7295136"/>
              <a:ext cx="980978" cy="750159"/>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Cabecera 98,4% (62)</a:t>
              </a:r>
              <a:endParaRPr/>
            </a:p>
            <a:p>
              <a:pPr marL="0" marR="0" lvl="0" indent="0" algn="ctr" rtl="0">
                <a:spcBef>
                  <a:spcPts val="0"/>
                </a:spcBef>
                <a:spcAft>
                  <a:spcPts val="0"/>
                </a:spcAft>
                <a:buNone/>
              </a:pPr>
              <a:endParaRPr sz="105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Rural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0</a:t>
              </a:r>
              <a:endParaRPr sz="1200" b="1">
                <a:solidFill>
                  <a:schemeClr val="dk1"/>
                </a:solidFill>
                <a:latin typeface="Arial Narrow"/>
                <a:ea typeface="Arial Narrow"/>
                <a:cs typeface="Arial Narrow"/>
                <a:sym typeface="Arial Narrow"/>
              </a:endParaRPr>
            </a:p>
          </p:txBody>
        </p:sp>
      </p:grpSp>
      <p:pic>
        <p:nvPicPr>
          <p:cNvPr id="2043" name="Google Shape;2043;p43"/>
          <p:cNvPicPr preferRelativeResize="0"/>
          <p:nvPr/>
        </p:nvPicPr>
        <p:blipFill rotWithShape="1">
          <a:blip r:embed="rId8">
            <a:alphaModFix/>
          </a:blip>
          <a:srcRect/>
          <a:stretch/>
        </p:blipFill>
        <p:spPr>
          <a:xfrm>
            <a:off x="3725404" y="3832056"/>
            <a:ext cx="751217" cy="597908"/>
          </a:xfrm>
          <a:prstGeom prst="rect">
            <a:avLst/>
          </a:prstGeom>
          <a:noFill/>
          <a:ln>
            <a:noFill/>
          </a:ln>
        </p:spPr>
      </p:pic>
      <p:grpSp>
        <p:nvGrpSpPr>
          <p:cNvPr id="2044" name="Google Shape;2044;p43"/>
          <p:cNvGrpSpPr/>
          <p:nvPr/>
        </p:nvGrpSpPr>
        <p:grpSpPr>
          <a:xfrm>
            <a:off x="3411381" y="4348745"/>
            <a:ext cx="1475706" cy="1129832"/>
            <a:chOff x="-14122" y="7072716"/>
            <a:chExt cx="1229607" cy="1347068"/>
          </a:xfrm>
        </p:grpSpPr>
        <p:sp>
          <p:nvSpPr>
            <p:cNvPr id="2045" name="Google Shape;2045;p43"/>
            <p:cNvSpPr txBox="1"/>
            <p:nvPr/>
          </p:nvSpPr>
          <p:spPr>
            <a:xfrm>
              <a:off x="-14122" y="7072716"/>
              <a:ext cx="1229607" cy="3119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Afiliación al SGSS</a:t>
              </a:r>
              <a:endParaRPr sz="1050" b="1" u="sng">
                <a:solidFill>
                  <a:schemeClr val="dk1"/>
                </a:solidFill>
                <a:latin typeface="Arial Narrow"/>
                <a:ea typeface="Arial Narrow"/>
                <a:cs typeface="Arial Narrow"/>
                <a:sym typeface="Arial Narrow"/>
              </a:endParaRPr>
            </a:p>
          </p:txBody>
        </p:sp>
        <p:sp>
          <p:nvSpPr>
            <p:cNvPr id="2046" name="Google Shape;2046;p43"/>
            <p:cNvSpPr/>
            <p:nvPr/>
          </p:nvSpPr>
          <p:spPr>
            <a:xfrm>
              <a:off x="177666" y="7363318"/>
              <a:ext cx="804648" cy="1056466"/>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Subsidiado 41,3% (26)</a:t>
              </a:r>
              <a:endParaRPr/>
            </a:p>
            <a:p>
              <a:pPr marL="0" marR="0" lvl="0" indent="0" algn="ctr" rtl="0">
                <a:spcBef>
                  <a:spcPts val="0"/>
                </a:spcBef>
                <a:spcAft>
                  <a:spcPts val="0"/>
                </a:spcAft>
                <a:buNone/>
              </a:pPr>
              <a:endParaRPr sz="105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No afiliadas 20,6% (13)</a:t>
              </a:r>
              <a:endParaRPr sz="1200" b="1">
                <a:solidFill>
                  <a:schemeClr val="dk1"/>
                </a:solidFill>
                <a:latin typeface="Arial Narrow"/>
                <a:ea typeface="Arial Narrow"/>
                <a:cs typeface="Arial Narrow"/>
                <a:sym typeface="Arial Narrow"/>
              </a:endParaRPr>
            </a:p>
          </p:txBody>
        </p:sp>
      </p:grpSp>
      <p:grpSp>
        <p:nvGrpSpPr>
          <p:cNvPr id="2047" name="Google Shape;2047;p43"/>
          <p:cNvGrpSpPr/>
          <p:nvPr/>
        </p:nvGrpSpPr>
        <p:grpSpPr>
          <a:xfrm>
            <a:off x="4783707" y="4809992"/>
            <a:ext cx="1069524" cy="690771"/>
            <a:chOff x="3744466" y="1160332"/>
            <a:chExt cx="1174540" cy="823587"/>
          </a:xfrm>
        </p:grpSpPr>
        <p:sp>
          <p:nvSpPr>
            <p:cNvPr id="2048" name="Google Shape;2048;p43"/>
            <p:cNvSpPr/>
            <p:nvPr/>
          </p:nvSpPr>
          <p:spPr>
            <a:xfrm>
              <a:off x="3957784" y="1465903"/>
              <a:ext cx="804183" cy="518016"/>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a:t>
              </a:r>
              <a:endParaRPr sz="1200" b="1">
                <a:solidFill>
                  <a:schemeClr val="dk1"/>
                </a:solidFill>
                <a:latin typeface="Arial Narrow"/>
                <a:ea typeface="Arial Narrow"/>
                <a:cs typeface="Arial Narrow"/>
                <a:sym typeface="Arial Narrow"/>
              </a:endParaRPr>
            </a:p>
          </p:txBody>
        </p:sp>
        <p:sp>
          <p:nvSpPr>
            <p:cNvPr id="2049" name="Google Shape;2049;p43"/>
            <p:cNvSpPr/>
            <p:nvPr/>
          </p:nvSpPr>
          <p:spPr>
            <a:xfrm>
              <a:off x="3744466" y="1160332"/>
              <a:ext cx="1174540" cy="311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u="sng">
                  <a:solidFill>
                    <a:schemeClr val="dk1"/>
                  </a:solidFill>
                  <a:latin typeface="Arial Narrow"/>
                  <a:ea typeface="Arial Narrow"/>
                  <a:cs typeface="Arial Narrow"/>
                  <a:sym typeface="Arial Narrow"/>
                </a:rPr>
                <a:t>Afrocolombiano</a:t>
              </a:r>
              <a:endParaRPr sz="1050" b="1" u="sng">
                <a:solidFill>
                  <a:srgbClr val="000000"/>
                </a:solidFill>
                <a:latin typeface="Arial Narrow"/>
                <a:ea typeface="Arial Narrow"/>
                <a:cs typeface="Arial Narrow"/>
                <a:sym typeface="Arial Narrow"/>
              </a:endParaRPr>
            </a:p>
          </p:txBody>
        </p:sp>
      </p:grpSp>
      <p:sp>
        <p:nvSpPr>
          <p:cNvPr id="2050" name="Google Shape;2050;p43"/>
          <p:cNvSpPr/>
          <p:nvPr/>
        </p:nvSpPr>
        <p:spPr>
          <a:xfrm>
            <a:off x="2199157" y="2627784"/>
            <a:ext cx="5020167"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51" name="Google Shape;2051;p43"/>
          <p:cNvGrpSpPr/>
          <p:nvPr/>
        </p:nvGrpSpPr>
        <p:grpSpPr>
          <a:xfrm>
            <a:off x="2256412" y="2736428"/>
            <a:ext cx="3495056" cy="288137"/>
            <a:chOff x="2448322" y="-863285"/>
            <a:chExt cx="3495056" cy="288137"/>
          </a:xfrm>
        </p:grpSpPr>
        <p:sp>
          <p:nvSpPr>
            <p:cNvPr id="2052" name="Google Shape;2052;p43"/>
            <p:cNvSpPr/>
            <p:nvPr/>
          </p:nvSpPr>
          <p:spPr>
            <a:xfrm>
              <a:off x="2448322" y="-836758"/>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53" name="Google Shape;2053;p43"/>
            <p:cNvCxnSpPr>
              <a:stCxn id="2052" idx="6"/>
            </p:cNvCxnSpPr>
            <p:nvPr/>
          </p:nvCxnSpPr>
          <p:spPr>
            <a:xfrm>
              <a:off x="2736354" y="-705953"/>
              <a:ext cx="648000" cy="0"/>
            </a:xfrm>
            <a:prstGeom prst="straightConnector1">
              <a:avLst/>
            </a:prstGeom>
            <a:noFill/>
            <a:ln w="28575" cap="flat" cmpd="sng">
              <a:solidFill>
                <a:srgbClr val="C00000"/>
              </a:solidFill>
              <a:prstDash val="solid"/>
              <a:round/>
              <a:headEnd type="none" w="sm" len="sm"/>
              <a:tailEnd type="none" w="sm" len="sm"/>
            </a:ln>
          </p:spPr>
        </p:cxnSp>
        <p:sp>
          <p:nvSpPr>
            <p:cNvPr id="2054" name="Google Shape;2054;p43"/>
            <p:cNvSpPr txBox="1"/>
            <p:nvPr/>
          </p:nvSpPr>
          <p:spPr>
            <a:xfrm>
              <a:off x="3351090" y="-86328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055" name="Google Shape;2055;p43"/>
          <p:cNvGrpSpPr/>
          <p:nvPr/>
        </p:nvGrpSpPr>
        <p:grpSpPr>
          <a:xfrm>
            <a:off x="6143346" y="4809992"/>
            <a:ext cx="818862" cy="698112"/>
            <a:chOff x="2507826" y="3203848"/>
            <a:chExt cx="874090" cy="698112"/>
          </a:xfrm>
        </p:grpSpPr>
        <p:sp>
          <p:nvSpPr>
            <p:cNvPr id="2056" name="Google Shape;2056;p43"/>
            <p:cNvSpPr/>
            <p:nvPr/>
          </p:nvSpPr>
          <p:spPr>
            <a:xfrm>
              <a:off x="2507826" y="3472120"/>
              <a:ext cx="874090" cy="4298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22%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(14)</a:t>
              </a:r>
              <a:endParaRPr sz="1100" b="1">
                <a:solidFill>
                  <a:schemeClr val="dk1"/>
                </a:solidFill>
                <a:latin typeface="Arial Narrow"/>
                <a:ea typeface="Arial Narrow"/>
                <a:cs typeface="Arial Narrow"/>
                <a:sym typeface="Arial Narrow"/>
              </a:endParaRPr>
            </a:p>
          </p:txBody>
        </p:sp>
        <p:sp>
          <p:nvSpPr>
            <p:cNvPr id="2057" name="Google Shape;2057;p43"/>
            <p:cNvSpPr/>
            <p:nvPr/>
          </p:nvSpPr>
          <p:spPr>
            <a:xfrm>
              <a:off x="2595947" y="3203848"/>
              <a:ext cx="665567"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u="sng">
                  <a:solidFill>
                    <a:schemeClr val="dk1"/>
                  </a:solidFill>
                  <a:latin typeface="Arial Narrow"/>
                  <a:ea typeface="Arial Narrow"/>
                  <a:cs typeface="Arial Narrow"/>
                  <a:sym typeface="Arial Narrow"/>
                </a:rPr>
                <a:t>Migrante</a:t>
              </a:r>
              <a:endParaRPr sz="1100" b="1" u="sng">
                <a:solidFill>
                  <a:srgbClr val="000000"/>
                </a:solidFill>
                <a:latin typeface="Arial Narrow"/>
                <a:ea typeface="Arial Narrow"/>
                <a:cs typeface="Arial Narrow"/>
                <a:sym typeface="Arial Narrow"/>
              </a:endParaRPr>
            </a:p>
          </p:txBody>
        </p:sp>
      </p:grpSp>
      <p:pic>
        <p:nvPicPr>
          <p:cNvPr id="2058" name="Google Shape;2058;p43"/>
          <p:cNvPicPr preferRelativeResize="0"/>
          <p:nvPr/>
        </p:nvPicPr>
        <p:blipFill rotWithShape="1">
          <a:blip r:embed="rId9">
            <a:alphaModFix/>
          </a:blip>
          <a:srcRect/>
          <a:stretch/>
        </p:blipFill>
        <p:spPr>
          <a:xfrm>
            <a:off x="6486050" y="3935883"/>
            <a:ext cx="414384" cy="478515"/>
          </a:xfrm>
          <a:prstGeom prst="rect">
            <a:avLst/>
          </a:prstGeom>
          <a:noFill/>
          <a:ln>
            <a:noFill/>
          </a:ln>
        </p:spPr>
      </p:pic>
      <p:sp>
        <p:nvSpPr>
          <p:cNvPr id="2059" name="Google Shape;2059;p43"/>
          <p:cNvSpPr txBox="1"/>
          <p:nvPr/>
        </p:nvSpPr>
        <p:spPr>
          <a:xfrm>
            <a:off x="2682927" y="3197609"/>
            <a:ext cx="3287128"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Prevalencia de sífilis gestacional:  </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17,7 por mil n.v. mas mortinatos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(63 casos por 3540 n.v. y 26 mortinatos</a:t>
            </a:r>
            <a:r>
              <a:rPr lang="es-ES" sz="1100" b="1">
                <a:solidFill>
                  <a:schemeClr val="dk1"/>
                </a:solidFill>
                <a:latin typeface="Arial Narrow"/>
                <a:ea typeface="Arial Narrow"/>
                <a:cs typeface="Arial Narrow"/>
                <a:sym typeface="Arial Narrow"/>
              </a:rPr>
              <a:t>) </a:t>
            </a:r>
            <a:endParaRPr sz="1100" b="1">
              <a:solidFill>
                <a:schemeClr val="dk1"/>
              </a:solidFill>
              <a:latin typeface="Arial Narrow"/>
              <a:ea typeface="Arial Narrow"/>
              <a:cs typeface="Arial Narrow"/>
              <a:sym typeface="Arial Narrow"/>
            </a:endParaRPr>
          </a:p>
        </p:txBody>
      </p:sp>
      <p:pic>
        <p:nvPicPr>
          <p:cNvPr id="2060" name="Google Shape;2060;p43"/>
          <p:cNvPicPr preferRelativeResize="0"/>
          <p:nvPr/>
        </p:nvPicPr>
        <p:blipFill rotWithShape="1">
          <a:blip r:embed="rId10">
            <a:alphaModFix/>
          </a:blip>
          <a:srcRect/>
          <a:stretch/>
        </p:blipFill>
        <p:spPr>
          <a:xfrm>
            <a:off x="2167807" y="422519"/>
            <a:ext cx="5043337" cy="2101960"/>
          </a:xfrm>
          <a:prstGeom prst="rect">
            <a:avLst/>
          </a:prstGeom>
          <a:noFill/>
          <a:ln>
            <a:noFill/>
          </a:ln>
        </p:spPr>
      </p:pic>
      <p:pic>
        <p:nvPicPr>
          <p:cNvPr id="2061" name="Google Shape;2061;p43"/>
          <p:cNvPicPr preferRelativeResize="0"/>
          <p:nvPr/>
        </p:nvPicPr>
        <p:blipFill rotWithShape="1">
          <a:blip r:embed="rId11">
            <a:alphaModFix/>
          </a:blip>
          <a:srcRect/>
          <a:stretch/>
        </p:blipFill>
        <p:spPr>
          <a:xfrm>
            <a:off x="50" y="5642148"/>
            <a:ext cx="3616882" cy="3403077"/>
          </a:xfrm>
          <a:prstGeom prst="rect">
            <a:avLst/>
          </a:prstGeom>
          <a:noFill/>
          <a:ln>
            <a:noFill/>
          </a:ln>
        </p:spPr>
      </p:pic>
      <p:pic>
        <p:nvPicPr>
          <p:cNvPr id="2062" name="Google Shape;2062;p43"/>
          <p:cNvPicPr preferRelativeResize="0"/>
          <p:nvPr/>
        </p:nvPicPr>
        <p:blipFill rotWithShape="1">
          <a:blip r:embed="rId12">
            <a:alphaModFix/>
          </a:blip>
          <a:srcRect/>
          <a:stretch/>
        </p:blipFill>
        <p:spPr>
          <a:xfrm>
            <a:off x="3804936" y="5734870"/>
            <a:ext cx="3044477" cy="1081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pic>
        <p:nvPicPr>
          <p:cNvPr id="2067" name="Google Shape;2067;p44"/>
          <p:cNvPicPr preferRelativeResize="0"/>
          <p:nvPr/>
        </p:nvPicPr>
        <p:blipFill rotWithShape="1">
          <a:blip r:embed="rId3">
            <a:alphaModFix/>
          </a:blip>
          <a:srcRect/>
          <a:stretch/>
        </p:blipFill>
        <p:spPr>
          <a:xfrm>
            <a:off x="-15289" y="-29810"/>
            <a:ext cx="2183097" cy="2853988"/>
          </a:xfrm>
          <a:prstGeom prst="rect">
            <a:avLst/>
          </a:prstGeom>
          <a:noFill/>
          <a:ln>
            <a:noFill/>
          </a:ln>
        </p:spPr>
      </p:pic>
      <p:pic>
        <p:nvPicPr>
          <p:cNvPr id="2068" name="Google Shape;2068;p44"/>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069" name="Google Shape;2069;p44"/>
          <p:cNvSpPr txBox="1"/>
          <p:nvPr/>
        </p:nvSpPr>
        <p:spPr>
          <a:xfrm>
            <a:off x="-15289" y="766609"/>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grpSp>
        <p:nvGrpSpPr>
          <p:cNvPr id="2070" name="Google Shape;2070;p44"/>
          <p:cNvGrpSpPr/>
          <p:nvPr/>
        </p:nvGrpSpPr>
        <p:grpSpPr>
          <a:xfrm>
            <a:off x="179214" y="4211960"/>
            <a:ext cx="1892650" cy="488476"/>
            <a:chOff x="2397524" y="3379972"/>
            <a:chExt cx="4508500" cy="904875"/>
          </a:xfrm>
        </p:grpSpPr>
        <p:pic>
          <p:nvPicPr>
            <p:cNvPr id="2071" name="Google Shape;2071;p4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072" name="Google Shape;2072;p4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6</a:t>
              </a:r>
              <a:endParaRPr sz="2000" b="1">
                <a:solidFill>
                  <a:schemeClr val="dk1"/>
                </a:solidFill>
                <a:latin typeface="Arial Narrow"/>
                <a:ea typeface="Arial Narrow"/>
                <a:cs typeface="Arial Narrow"/>
                <a:sym typeface="Arial Narrow"/>
              </a:endParaRPr>
            </a:p>
          </p:txBody>
        </p:sp>
      </p:grpSp>
      <p:sp>
        <p:nvSpPr>
          <p:cNvPr id="2073" name="Google Shape;2073;p44"/>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a:t>
            </a:r>
            <a:r>
              <a:rPr lang="es-ES" sz="1200" b="1">
                <a:solidFill>
                  <a:srgbClr val="FF0000"/>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disminución del 54%</a:t>
            </a:r>
            <a:endParaRPr sz="1200" b="1">
              <a:solidFill>
                <a:srgbClr val="00B050"/>
              </a:solidFill>
              <a:latin typeface="Arial Narrow"/>
              <a:ea typeface="Arial Narrow"/>
              <a:cs typeface="Arial Narrow"/>
              <a:sym typeface="Arial Narrow"/>
            </a:endParaRPr>
          </a:p>
        </p:txBody>
      </p:sp>
      <p:grpSp>
        <p:nvGrpSpPr>
          <p:cNvPr id="2074" name="Google Shape;2074;p44"/>
          <p:cNvGrpSpPr/>
          <p:nvPr/>
        </p:nvGrpSpPr>
        <p:grpSpPr>
          <a:xfrm>
            <a:off x="2448322" y="35496"/>
            <a:ext cx="3446504" cy="316278"/>
            <a:chOff x="2448322" y="35496"/>
            <a:chExt cx="3446504" cy="316278"/>
          </a:xfrm>
        </p:grpSpPr>
        <p:sp>
          <p:nvSpPr>
            <p:cNvPr id="2075" name="Google Shape;2075;p44"/>
            <p:cNvSpPr/>
            <p:nvPr/>
          </p:nvSpPr>
          <p:spPr>
            <a:xfrm>
              <a:off x="2448322" y="3549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76" name="Google Shape;2076;p44"/>
            <p:cNvCxnSpPr>
              <a:stCxn id="2075" idx="6"/>
            </p:cNvCxnSpPr>
            <p:nvPr/>
          </p:nvCxnSpPr>
          <p:spPr>
            <a:xfrm>
              <a:off x="2736354" y="166301"/>
              <a:ext cx="648000" cy="0"/>
            </a:xfrm>
            <a:prstGeom prst="straightConnector1">
              <a:avLst/>
            </a:prstGeom>
            <a:noFill/>
            <a:ln w="28575" cap="flat" cmpd="sng">
              <a:solidFill>
                <a:srgbClr val="C00000"/>
              </a:solidFill>
              <a:prstDash val="solid"/>
              <a:round/>
              <a:headEnd type="none" w="sm" len="sm"/>
              <a:tailEnd type="none" w="sm" len="sm"/>
            </a:ln>
          </p:spPr>
        </p:cxnSp>
        <p:sp>
          <p:nvSpPr>
            <p:cNvPr id="2077" name="Google Shape;2077;p4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078" name="Google Shape;2078;p44"/>
          <p:cNvSpPr/>
          <p:nvPr/>
        </p:nvSpPr>
        <p:spPr>
          <a:xfrm>
            <a:off x="-19798" y="607310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79" name="Google Shape;2079;p44"/>
          <p:cNvGrpSpPr/>
          <p:nvPr/>
        </p:nvGrpSpPr>
        <p:grpSpPr>
          <a:xfrm>
            <a:off x="159474" y="6128328"/>
            <a:ext cx="3446504" cy="276999"/>
            <a:chOff x="2448322" y="74775"/>
            <a:chExt cx="3446504" cy="276999"/>
          </a:xfrm>
        </p:grpSpPr>
        <p:sp>
          <p:nvSpPr>
            <p:cNvPr id="2080" name="Google Shape;2080;p4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81" name="Google Shape;2081;p44"/>
            <p:cNvCxnSpPr>
              <a:stCxn id="208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82" name="Google Shape;2082;p4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2083" name="Google Shape;2083;p4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44</a:t>
            </a:r>
            <a:endParaRPr sz="1050" b="1">
              <a:solidFill>
                <a:schemeClr val="dk1"/>
              </a:solidFill>
              <a:latin typeface="Arial Narrow"/>
              <a:ea typeface="Arial Narrow"/>
              <a:cs typeface="Arial Narrow"/>
              <a:sym typeface="Arial Narrow"/>
            </a:endParaRPr>
          </a:p>
        </p:txBody>
      </p:sp>
      <p:sp>
        <p:nvSpPr>
          <p:cNvPr id="2084" name="Google Shape;2084;p44"/>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Congénita  SC</a:t>
            </a:r>
            <a:endParaRPr/>
          </a:p>
        </p:txBody>
      </p:sp>
      <p:grpSp>
        <p:nvGrpSpPr>
          <p:cNvPr id="2085" name="Google Shape;2085;p44"/>
          <p:cNvGrpSpPr/>
          <p:nvPr/>
        </p:nvGrpSpPr>
        <p:grpSpPr>
          <a:xfrm>
            <a:off x="116195" y="6647989"/>
            <a:ext cx="1720560" cy="984780"/>
            <a:chOff x="-36884" y="6965837"/>
            <a:chExt cx="1305446" cy="984780"/>
          </a:xfrm>
        </p:grpSpPr>
        <p:sp>
          <p:nvSpPr>
            <p:cNvPr id="2086" name="Google Shape;2086;p44"/>
            <p:cNvSpPr txBox="1"/>
            <p:nvPr/>
          </p:nvSpPr>
          <p:spPr>
            <a:xfrm>
              <a:off x="-34820" y="69658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087" name="Google Shape;2087;p44"/>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2088" name="Google Shape;2088;p44"/>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6 casos</a:t>
              </a:r>
              <a:endParaRPr sz="1200" b="1">
                <a:solidFill>
                  <a:schemeClr val="dk1"/>
                </a:solidFill>
                <a:latin typeface="Arial Narrow"/>
                <a:ea typeface="Arial Narrow"/>
                <a:cs typeface="Arial Narrow"/>
                <a:sym typeface="Arial Narrow"/>
              </a:endParaRPr>
            </a:p>
          </p:txBody>
        </p:sp>
      </p:grpSp>
      <p:pic>
        <p:nvPicPr>
          <p:cNvPr id="2089" name="Google Shape;2089;p44"/>
          <p:cNvPicPr preferRelativeResize="0"/>
          <p:nvPr/>
        </p:nvPicPr>
        <p:blipFill rotWithShape="1">
          <a:blip r:embed="rId6">
            <a:alphaModFix/>
          </a:blip>
          <a:srcRect/>
          <a:stretch/>
        </p:blipFill>
        <p:spPr>
          <a:xfrm>
            <a:off x="2834634" y="7516725"/>
            <a:ext cx="933450" cy="742950"/>
          </a:xfrm>
          <a:prstGeom prst="rect">
            <a:avLst/>
          </a:prstGeom>
          <a:noFill/>
          <a:ln>
            <a:noFill/>
          </a:ln>
        </p:spPr>
      </p:pic>
      <p:grpSp>
        <p:nvGrpSpPr>
          <p:cNvPr id="2090" name="Google Shape;2090;p44"/>
          <p:cNvGrpSpPr/>
          <p:nvPr/>
        </p:nvGrpSpPr>
        <p:grpSpPr>
          <a:xfrm>
            <a:off x="2429055" y="8195241"/>
            <a:ext cx="1761059" cy="755977"/>
            <a:chOff x="-103304" y="7072716"/>
            <a:chExt cx="1336174" cy="755977"/>
          </a:xfrm>
        </p:grpSpPr>
        <p:sp>
          <p:nvSpPr>
            <p:cNvPr id="2091" name="Google Shape;2091;p44"/>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092" name="Google Shape;2092;p44"/>
            <p:cNvSpPr/>
            <p:nvPr/>
          </p:nvSpPr>
          <p:spPr>
            <a:xfrm>
              <a:off x="-103304" y="7363321"/>
              <a:ext cx="1336174" cy="465372"/>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Subsidiado 100% - 6</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- 0</a:t>
              </a:r>
              <a:endParaRPr sz="1600" b="1">
                <a:solidFill>
                  <a:schemeClr val="dk1"/>
                </a:solidFill>
                <a:latin typeface="Arial Narrow"/>
                <a:ea typeface="Arial Narrow"/>
                <a:cs typeface="Arial Narrow"/>
                <a:sym typeface="Arial Narrow"/>
              </a:endParaRPr>
            </a:p>
          </p:txBody>
        </p:sp>
      </p:grpSp>
      <p:grpSp>
        <p:nvGrpSpPr>
          <p:cNvPr id="2093" name="Google Shape;2093;p44"/>
          <p:cNvGrpSpPr/>
          <p:nvPr/>
        </p:nvGrpSpPr>
        <p:grpSpPr>
          <a:xfrm>
            <a:off x="312062" y="7596336"/>
            <a:ext cx="911150" cy="1573268"/>
            <a:chOff x="1008590" y="553075"/>
            <a:chExt cx="911150" cy="1573268"/>
          </a:xfrm>
        </p:grpSpPr>
        <p:pic>
          <p:nvPicPr>
            <p:cNvPr id="2094" name="Google Shape;2094;p44"/>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2095" name="Google Shape;2095;p44"/>
            <p:cNvSpPr/>
            <p:nvPr/>
          </p:nvSpPr>
          <p:spPr>
            <a:xfrm>
              <a:off x="1008590" y="1520368"/>
              <a:ext cx="911150"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83,3%</a:t>
              </a:r>
              <a:endParaRPr sz="1600" b="1">
                <a:solidFill>
                  <a:schemeClr val="dk1"/>
                </a:solidFill>
                <a:latin typeface="Arial Narrow"/>
                <a:ea typeface="Arial Narrow"/>
                <a:cs typeface="Arial Narrow"/>
                <a:sym typeface="Arial Narrow"/>
              </a:endParaRPr>
            </a:p>
          </p:txBody>
        </p:sp>
        <p:sp>
          <p:nvSpPr>
            <p:cNvPr id="2096" name="Google Shape;2096;p44"/>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097" name="Google Shape;2097;p44"/>
            <p:cNvSpPr/>
            <p:nvPr/>
          </p:nvSpPr>
          <p:spPr>
            <a:xfrm>
              <a:off x="1141927" y="18493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 casos</a:t>
              </a:r>
              <a:endParaRPr sz="1200">
                <a:solidFill>
                  <a:schemeClr val="dk1"/>
                </a:solidFill>
                <a:latin typeface="Calibri"/>
                <a:ea typeface="Calibri"/>
                <a:cs typeface="Calibri"/>
                <a:sym typeface="Calibri"/>
              </a:endParaRPr>
            </a:p>
          </p:txBody>
        </p:sp>
      </p:grpSp>
      <p:grpSp>
        <p:nvGrpSpPr>
          <p:cNvPr id="2098" name="Google Shape;2098;p44"/>
          <p:cNvGrpSpPr/>
          <p:nvPr/>
        </p:nvGrpSpPr>
        <p:grpSpPr>
          <a:xfrm>
            <a:off x="1431777" y="7606216"/>
            <a:ext cx="901898" cy="1563388"/>
            <a:chOff x="1512218" y="7507641"/>
            <a:chExt cx="901898" cy="1563388"/>
          </a:xfrm>
        </p:grpSpPr>
        <p:sp>
          <p:nvSpPr>
            <p:cNvPr id="2099" name="Google Shape;2099;p44"/>
            <p:cNvSpPr/>
            <p:nvPr/>
          </p:nvSpPr>
          <p:spPr>
            <a:xfrm>
              <a:off x="1512218" y="8461286"/>
              <a:ext cx="90189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16,7%</a:t>
              </a:r>
              <a:endParaRPr sz="1600" b="1">
                <a:solidFill>
                  <a:schemeClr val="dk1"/>
                </a:solidFill>
                <a:latin typeface="Arial Narrow"/>
                <a:ea typeface="Arial Narrow"/>
                <a:cs typeface="Arial Narrow"/>
                <a:sym typeface="Arial Narrow"/>
              </a:endParaRPr>
            </a:p>
          </p:txBody>
        </p:sp>
        <p:sp>
          <p:nvSpPr>
            <p:cNvPr id="2100" name="Google Shape;2100;p44"/>
            <p:cNvSpPr/>
            <p:nvPr/>
          </p:nvSpPr>
          <p:spPr>
            <a:xfrm>
              <a:off x="1595331" y="8187986"/>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101" name="Google Shape;2101;p44"/>
            <p:cNvSpPr/>
            <p:nvPr/>
          </p:nvSpPr>
          <p:spPr>
            <a:xfrm>
              <a:off x="1592659" y="8794030"/>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pic>
          <p:nvPicPr>
            <p:cNvPr id="2102" name="Google Shape;2102;p44"/>
            <p:cNvPicPr preferRelativeResize="0"/>
            <p:nvPr/>
          </p:nvPicPr>
          <p:blipFill rotWithShape="1">
            <a:blip r:embed="rId7">
              <a:alphaModFix/>
            </a:blip>
            <a:srcRect l="29313" t="7366" r="56038"/>
            <a:stretch/>
          </p:blipFill>
          <p:spPr>
            <a:xfrm>
              <a:off x="1584226" y="7507641"/>
              <a:ext cx="696035" cy="748294"/>
            </a:xfrm>
            <a:prstGeom prst="rect">
              <a:avLst/>
            </a:prstGeom>
            <a:noFill/>
            <a:ln>
              <a:noFill/>
            </a:ln>
          </p:spPr>
        </p:pic>
      </p:grpSp>
      <p:grpSp>
        <p:nvGrpSpPr>
          <p:cNvPr id="2103" name="Google Shape;2103;p44"/>
          <p:cNvGrpSpPr/>
          <p:nvPr/>
        </p:nvGrpSpPr>
        <p:grpSpPr>
          <a:xfrm>
            <a:off x="1994950" y="6656658"/>
            <a:ext cx="1651450" cy="837611"/>
            <a:chOff x="-1330354" y="2862231"/>
            <a:chExt cx="1651450" cy="837611"/>
          </a:xfrm>
        </p:grpSpPr>
        <p:sp>
          <p:nvSpPr>
            <p:cNvPr id="2104" name="Google Shape;2104;p44"/>
            <p:cNvSpPr/>
            <p:nvPr/>
          </p:nvSpPr>
          <p:spPr>
            <a:xfrm>
              <a:off x="-1138856" y="3339802"/>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105" name="Google Shape;2105;p44"/>
            <p:cNvSpPr/>
            <p:nvPr/>
          </p:nvSpPr>
          <p:spPr>
            <a:xfrm>
              <a:off x="-1330354" y="2862231"/>
              <a:ext cx="112723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Madre migrante</a:t>
              </a:r>
              <a:endParaRPr sz="1200" b="1" u="sng">
                <a:solidFill>
                  <a:srgbClr val="000000"/>
                </a:solidFill>
                <a:latin typeface="Arial Narrow"/>
                <a:ea typeface="Arial Narrow"/>
                <a:cs typeface="Arial Narrow"/>
                <a:sym typeface="Arial Narrow"/>
              </a:endParaRPr>
            </a:p>
          </p:txBody>
        </p:sp>
        <p:sp>
          <p:nvSpPr>
            <p:cNvPr id="2106" name="Google Shape;2106;p44"/>
            <p:cNvSpPr/>
            <p:nvPr/>
          </p:nvSpPr>
          <p:spPr>
            <a:xfrm>
              <a:off x="-328441" y="33906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sp>
        <p:nvSpPr>
          <p:cNvPr id="2107" name="Google Shape;2107;p44"/>
          <p:cNvSpPr txBox="1"/>
          <p:nvPr/>
        </p:nvSpPr>
        <p:spPr>
          <a:xfrm>
            <a:off x="4410150" y="7042408"/>
            <a:ext cx="224121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Tasa de incidencia </a:t>
            </a:r>
            <a:endParaRPr sz="1050" b="1">
              <a:solidFill>
                <a:schemeClr val="dk1"/>
              </a:solidFill>
              <a:latin typeface="Arial Narrow"/>
              <a:ea typeface="Arial Narrow"/>
              <a:cs typeface="Arial Narrow"/>
              <a:sym typeface="Arial Narrow"/>
            </a:endParaRPr>
          </a:p>
        </p:txBody>
      </p:sp>
      <p:sp>
        <p:nvSpPr>
          <p:cNvPr id="2108" name="Google Shape;2108;p44"/>
          <p:cNvSpPr txBox="1"/>
          <p:nvPr/>
        </p:nvSpPr>
        <p:spPr>
          <a:xfrm>
            <a:off x="4287524" y="7296324"/>
            <a:ext cx="2400016"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0,3 casos por mil nacidos vivos</a:t>
            </a:r>
            <a:endParaRPr/>
          </a:p>
          <a:p>
            <a:pPr marL="0" marR="0" lvl="0" indent="0" algn="ctr" rtl="0">
              <a:spcBef>
                <a:spcPts val="0"/>
              </a:spcBef>
              <a:spcAft>
                <a:spcPts val="0"/>
              </a:spcAft>
              <a:buNone/>
            </a:pPr>
            <a:endParaRPr sz="1100" b="1">
              <a:solidFill>
                <a:srgbClr val="C00000"/>
              </a:solidFill>
              <a:latin typeface="Arial Narrow"/>
              <a:ea typeface="Arial Narrow"/>
              <a:cs typeface="Arial Narrow"/>
              <a:sym typeface="Arial Narrow"/>
            </a:endParaRPr>
          </a:p>
        </p:txBody>
      </p:sp>
      <p:cxnSp>
        <p:nvCxnSpPr>
          <p:cNvPr id="2109" name="Google Shape;2109;p44"/>
          <p:cNvCxnSpPr/>
          <p:nvPr/>
        </p:nvCxnSpPr>
        <p:spPr>
          <a:xfrm rot="10800000">
            <a:off x="4398013" y="7980363"/>
            <a:ext cx="2154764" cy="0"/>
          </a:xfrm>
          <a:prstGeom prst="straightConnector1">
            <a:avLst/>
          </a:prstGeom>
          <a:noFill/>
          <a:ln w="9525" cap="flat" cmpd="sng">
            <a:solidFill>
              <a:srgbClr val="002060"/>
            </a:solidFill>
            <a:prstDash val="solid"/>
            <a:round/>
            <a:headEnd type="none" w="sm" len="sm"/>
            <a:tailEnd type="oval" w="med" len="med"/>
          </a:ln>
        </p:spPr>
      </p:cxnSp>
      <p:sp>
        <p:nvSpPr>
          <p:cNvPr id="2110" name="Google Shape;2110;p44"/>
          <p:cNvSpPr txBox="1"/>
          <p:nvPr/>
        </p:nvSpPr>
        <p:spPr>
          <a:xfrm>
            <a:off x="4366927" y="8199151"/>
            <a:ext cx="224121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Cumplen con la definición de caso </a:t>
            </a:r>
            <a:endParaRPr/>
          </a:p>
        </p:txBody>
      </p:sp>
      <p:sp>
        <p:nvSpPr>
          <p:cNvPr id="2111" name="Google Shape;2111;p44"/>
          <p:cNvSpPr txBox="1"/>
          <p:nvPr/>
        </p:nvSpPr>
        <p:spPr>
          <a:xfrm>
            <a:off x="4425804" y="8480677"/>
            <a:ext cx="26500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En el segundo período epimiológico se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analizó uno de los casos; cumple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 definición.</a:t>
            </a:r>
            <a:endParaRPr/>
          </a:p>
        </p:txBody>
      </p:sp>
      <p:cxnSp>
        <p:nvCxnSpPr>
          <p:cNvPr id="2112" name="Google Shape;2112;p44"/>
          <p:cNvCxnSpPr/>
          <p:nvPr/>
        </p:nvCxnSpPr>
        <p:spPr>
          <a:xfrm rot="10800000">
            <a:off x="2834634" y="2824178"/>
            <a:ext cx="2154764" cy="0"/>
          </a:xfrm>
          <a:prstGeom prst="straightConnector1">
            <a:avLst/>
          </a:prstGeom>
          <a:noFill/>
          <a:ln w="9525" cap="flat" cmpd="sng">
            <a:solidFill>
              <a:srgbClr val="002060"/>
            </a:solidFill>
            <a:prstDash val="solid"/>
            <a:round/>
            <a:headEnd type="none" w="sm" len="sm"/>
            <a:tailEnd type="oval" w="med" len="med"/>
          </a:ln>
        </p:spPr>
      </p:cxnSp>
      <p:cxnSp>
        <p:nvCxnSpPr>
          <p:cNvPr id="2113" name="Google Shape;2113;p44"/>
          <p:cNvCxnSpPr/>
          <p:nvPr/>
        </p:nvCxnSpPr>
        <p:spPr>
          <a:xfrm rot="10800000">
            <a:off x="4410150" y="6907535"/>
            <a:ext cx="2154764" cy="0"/>
          </a:xfrm>
          <a:prstGeom prst="straightConnector1">
            <a:avLst/>
          </a:prstGeom>
          <a:noFill/>
          <a:ln w="9525" cap="flat" cmpd="sng">
            <a:solidFill>
              <a:srgbClr val="002060"/>
            </a:solidFill>
            <a:prstDash val="solid"/>
            <a:round/>
            <a:headEnd type="none" w="sm" len="sm"/>
            <a:tailEnd type="oval" w="med" len="med"/>
          </a:ln>
        </p:spPr>
      </p:cxnSp>
      <p:pic>
        <p:nvPicPr>
          <p:cNvPr id="2114" name="Google Shape;2114;p44"/>
          <p:cNvPicPr preferRelativeResize="0"/>
          <p:nvPr/>
        </p:nvPicPr>
        <p:blipFill rotWithShape="1">
          <a:blip r:embed="rId8">
            <a:alphaModFix/>
          </a:blip>
          <a:srcRect/>
          <a:stretch/>
        </p:blipFill>
        <p:spPr>
          <a:xfrm>
            <a:off x="2272358" y="426813"/>
            <a:ext cx="4415182" cy="2364157"/>
          </a:xfrm>
          <a:prstGeom prst="rect">
            <a:avLst/>
          </a:prstGeom>
          <a:noFill/>
          <a:ln>
            <a:noFill/>
          </a:ln>
        </p:spPr>
      </p:pic>
      <p:pic>
        <p:nvPicPr>
          <p:cNvPr id="2115" name="Google Shape;2115;p44"/>
          <p:cNvPicPr preferRelativeResize="0"/>
          <p:nvPr/>
        </p:nvPicPr>
        <p:blipFill rotWithShape="1">
          <a:blip r:embed="rId9">
            <a:alphaModFix/>
          </a:blip>
          <a:srcRect/>
          <a:stretch/>
        </p:blipFill>
        <p:spPr>
          <a:xfrm>
            <a:off x="2371574" y="2927602"/>
            <a:ext cx="4315966" cy="309723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2120" name="Google Shape;2120;p45"/>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2121" name="Google Shape;2121;p45"/>
          <p:cNvGrpSpPr/>
          <p:nvPr/>
        </p:nvGrpSpPr>
        <p:grpSpPr>
          <a:xfrm>
            <a:off x="179214" y="4211960"/>
            <a:ext cx="1892650" cy="488476"/>
            <a:chOff x="2397524" y="3379972"/>
            <a:chExt cx="4508500" cy="904875"/>
          </a:xfrm>
        </p:grpSpPr>
        <p:pic>
          <p:nvPicPr>
            <p:cNvPr id="2122" name="Google Shape;2122;p45"/>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2123" name="Google Shape;2123;p45"/>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9</a:t>
              </a:r>
              <a:endParaRPr sz="2000" b="1">
                <a:solidFill>
                  <a:schemeClr val="dk1"/>
                </a:solidFill>
                <a:latin typeface="Arial Narrow"/>
                <a:ea typeface="Arial Narrow"/>
                <a:cs typeface="Arial Narrow"/>
                <a:sym typeface="Arial Narrow"/>
              </a:endParaRPr>
            </a:p>
          </p:txBody>
        </p:sp>
      </p:grpSp>
      <p:grpSp>
        <p:nvGrpSpPr>
          <p:cNvPr id="2124" name="Google Shape;2124;p45"/>
          <p:cNvGrpSpPr/>
          <p:nvPr/>
        </p:nvGrpSpPr>
        <p:grpSpPr>
          <a:xfrm>
            <a:off x="2448322" y="74775"/>
            <a:ext cx="936032" cy="261610"/>
            <a:chOff x="2448322" y="74775"/>
            <a:chExt cx="936032" cy="261610"/>
          </a:xfrm>
        </p:grpSpPr>
        <p:sp>
          <p:nvSpPr>
            <p:cNvPr id="2125" name="Google Shape;2125;p4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26" name="Google Shape;2126;p45"/>
            <p:cNvCxnSpPr>
              <a:stCxn id="212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2127" name="Google Shape;2127;p45"/>
          <p:cNvSpPr/>
          <p:nvPr/>
        </p:nvSpPr>
        <p:spPr>
          <a:xfrm>
            <a:off x="2149285" y="2987824"/>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28" name="Google Shape;2128;p45"/>
          <p:cNvGrpSpPr/>
          <p:nvPr/>
        </p:nvGrpSpPr>
        <p:grpSpPr>
          <a:xfrm>
            <a:off x="2458085" y="3087897"/>
            <a:ext cx="3446504" cy="276999"/>
            <a:chOff x="2448322" y="74775"/>
            <a:chExt cx="3446504" cy="276999"/>
          </a:xfrm>
        </p:grpSpPr>
        <p:sp>
          <p:nvSpPr>
            <p:cNvPr id="2129" name="Google Shape;2129;p4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30" name="Google Shape;2130;p45"/>
            <p:cNvCxnSpPr>
              <a:stCxn id="212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131" name="Google Shape;2131;p4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sz="1200" b="1">
                <a:solidFill>
                  <a:schemeClr val="dk1"/>
                </a:solidFill>
                <a:latin typeface="Arial Narrow"/>
                <a:ea typeface="Arial Narrow"/>
                <a:cs typeface="Arial Narrow"/>
                <a:sym typeface="Arial Narrow"/>
              </a:endParaRPr>
            </a:p>
          </p:txBody>
        </p:sp>
      </p:grpSp>
      <p:sp>
        <p:nvSpPr>
          <p:cNvPr id="2132" name="Google Shape;2132;p4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45</a:t>
            </a:r>
            <a:endParaRPr sz="1050" b="1">
              <a:solidFill>
                <a:schemeClr val="dk1"/>
              </a:solidFill>
              <a:latin typeface="Arial Narrow"/>
              <a:ea typeface="Arial Narrow"/>
              <a:cs typeface="Arial Narrow"/>
              <a:sym typeface="Arial Narrow"/>
            </a:endParaRPr>
          </a:p>
        </p:txBody>
      </p:sp>
      <p:pic>
        <p:nvPicPr>
          <p:cNvPr id="2133" name="Google Shape;2133;p45"/>
          <p:cNvPicPr preferRelativeResize="0"/>
          <p:nvPr/>
        </p:nvPicPr>
        <p:blipFill rotWithShape="1">
          <a:blip r:embed="rId5">
            <a:alphaModFix/>
          </a:blip>
          <a:srcRect/>
          <a:stretch/>
        </p:blipFill>
        <p:spPr>
          <a:xfrm>
            <a:off x="0" y="0"/>
            <a:ext cx="2167808" cy="2820804"/>
          </a:xfrm>
          <a:prstGeom prst="rect">
            <a:avLst/>
          </a:prstGeom>
          <a:noFill/>
          <a:ln>
            <a:noFill/>
          </a:ln>
        </p:spPr>
      </p:pic>
      <p:sp>
        <p:nvSpPr>
          <p:cNvPr id="2134" name="Google Shape;2134;p45"/>
          <p:cNvSpPr txBox="1"/>
          <p:nvPr/>
        </p:nvSpPr>
        <p:spPr>
          <a:xfrm>
            <a:off x="-15461" y="2552525"/>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sp>
        <p:nvSpPr>
          <p:cNvPr id="2135" name="Google Shape;2135;p45"/>
          <p:cNvSpPr txBox="1"/>
          <p:nvPr/>
        </p:nvSpPr>
        <p:spPr>
          <a:xfrm>
            <a:off x="-15633" y="247183"/>
            <a:ext cx="220888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VIH y Trasmisión Materno Infantil TMI de VIH. </a:t>
            </a:r>
            <a:endParaRPr sz="1400" b="1">
              <a:solidFill>
                <a:srgbClr val="C00000"/>
              </a:solidFill>
              <a:latin typeface="Arial Narrow"/>
              <a:ea typeface="Arial Narrow"/>
              <a:cs typeface="Arial Narrow"/>
              <a:sym typeface="Arial Narrow"/>
            </a:endParaRPr>
          </a:p>
        </p:txBody>
      </p:sp>
      <p:grpSp>
        <p:nvGrpSpPr>
          <p:cNvPr id="2136" name="Google Shape;2136;p45"/>
          <p:cNvGrpSpPr/>
          <p:nvPr/>
        </p:nvGrpSpPr>
        <p:grpSpPr>
          <a:xfrm>
            <a:off x="5152880" y="3828985"/>
            <a:ext cx="1976198" cy="1751127"/>
            <a:chOff x="2595205" y="6586097"/>
            <a:chExt cx="1976198" cy="1751127"/>
          </a:xfrm>
        </p:grpSpPr>
        <p:pic>
          <p:nvPicPr>
            <p:cNvPr id="2137" name="Google Shape;2137;p45"/>
            <p:cNvPicPr preferRelativeResize="0"/>
            <p:nvPr/>
          </p:nvPicPr>
          <p:blipFill rotWithShape="1">
            <a:blip r:embed="rId6">
              <a:alphaModFix/>
            </a:blip>
            <a:srcRect/>
            <a:stretch/>
          </p:blipFill>
          <p:spPr>
            <a:xfrm>
              <a:off x="3050954" y="6586097"/>
              <a:ext cx="774423" cy="616377"/>
            </a:xfrm>
            <a:prstGeom prst="rect">
              <a:avLst/>
            </a:prstGeom>
            <a:noFill/>
            <a:ln>
              <a:noFill/>
            </a:ln>
          </p:spPr>
        </p:pic>
        <p:grpSp>
          <p:nvGrpSpPr>
            <p:cNvPr id="2138" name="Google Shape;2138;p45"/>
            <p:cNvGrpSpPr/>
            <p:nvPr/>
          </p:nvGrpSpPr>
          <p:grpSpPr>
            <a:xfrm>
              <a:off x="2595205" y="7114325"/>
              <a:ext cx="1976198" cy="1222899"/>
              <a:chOff x="-104959" y="9856127"/>
              <a:chExt cx="1499407" cy="1222899"/>
            </a:xfrm>
          </p:grpSpPr>
          <p:sp>
            <p:nvSpPr>
              <p:cNvPr id="2139" name="Google Shape;2139;p45"/>
              <p:cNvSpPr txBox="1"/>
              <p:nvPr/>
            </p:nvSpPr>
            <p:spPr>
              <a:xfrm>
                <a:off x="-26542" y="985612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140" name="Google Shape;2140;p45"/>
              <p:cNvSpPr/>
              <p:nvPr/>
            </p:nvSpPr>
            <p:spPr>
              <a:xfrm>
                <a:off x="-104959" y="10085185"/>
                <a:ext cx="1499407" cy="993841"/>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Contributivo</a:t>
                </a:r>
                <a:r>
                  <a:rPr lang="es-ES" sz="1400" b="1">
                    <a:solidFill>
                      <a:schemeClr val="dk1"/>
                    </a:solidFill>
                    <a:latin typeface="Arial Narrow"/>
                    <a:ea typeface="Arial Narrow"/>
                    <a:cs typeface="Arial Narrow"/>
                    <a:sym typeface="Arial Narrow"/>
                  </a:rPr>
                  <a:t> </a:t>
                </a:r>
                <a:r>
                  <a:rPr lang="es-ES" sz="1200" b="1">
                    <a:solidFill>
                      <a:schemeClr val="dk1"/>
                    </a:solidFill>
                    <a:latin typeface="Arial Narrow"/>
                    <a:ea typeface="Arial Narrow"/>
                    <a:cs typeface="Arial Narrow"/>
                    <a:sym typeface="Arial Narrow"/>
                  </a:rPr>
                  <a:t>6 caso</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Subsidiado: </a:t>
                </a:r>
                <a:r>
                  <a:rPr lang="es-ES" sz="1200" b="1">
                    <a:solidFill>
                      <a:schemeClr val="dk1"/>
                    </a:solidFill>
                    <a:latin typeface="Arial Narrow"/>
                    <a:ea typeface="Arial Narrow"/>
                    <a:cs typeface="Arial Narrow"/>
                    <a:sym typeface="Arial Narrow"/>
                  </a:rPr>
                  <a:t>2 caso</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1 caso</a:t>
                </a:r>
                <a:endParaRPr sz="1200" b="1">
                  <a:solidFill>
                    <a:schemeClr val="dk1"/>
                  </a:solidFill>
                  <a:latin typeface="Arial Narrow"/>
                  <a:ea typeface="Arial Narrow"/>
                  <a:cs typeface="Arial Narrow"/>
                  <a:sym typeface="Arial Narrow"/>
                </a:endParaRPr>
              </a:p>
            </p:txBody>
          </p:sp>
        </p:grpSp>
      </p:grpSp>
      <p:grpSp>
        <p:nvGrpSpPr>
          <p:cNvPr id="2141" name="Google Shape;2141;p45"/>
          <p:cNvGrpSpPr/>
          <p:nvPr/>
        </p:nvGrpSpPr>
        <p:grpSpPr>
          <a:xfrm>
            <a:off x="2124145" y="4725195"/>
            <a:ext cx="1260281" cy="628312"/>
            <a:chOff x="2298589" y="3203848"/>
            <a:chExt cx="1260281" cy="628312"/>
          </a:xfrm>
        </p:grpSpPr>
        <p:sp>
          <p:nvSpPr>
            <p:cNvPr id="2142" name="Google Shape;2142;p4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143" name="Google Shape;2143;p45"/>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2144" name="Google Shape;2144;p45"/>
          <p:cNvGrpSpPr/>
          <p:nvPr/>
        </p:nvGrpSpPr>
        <p:grpSpPr>
          <a:xfrm>
            <a:off x="4334561" y="4112618"/>
            <a:ext cx="764855" cy="1238940"/>
            <a:chOff x="3867627" y="2682487"/>
            <a:chExt cx="764855" cy="1238940"/>
          </a:xfrm>
        </p:grpSpPr>
        <p:grpSp>
          <p:nvGrpSpPr>
            <p:cNvPr id="2145" name="Google Shape;2145;p45"/>
            <p:cNvGrpSpPr/>
            <p:nvPr/>
          </p:nvGrpSpPr>
          <p:grpSpPr>
            <a:xfrm>
              <a:off x="3867627" y="3306763"/>
              <a:ext cx="764855" cy="614664"/>
              <a:chOff x="2548770" y="3203848"/>
              <a:chExt cx="764855" cy="614664"/>
            </a:xfrm>
          </p:grpSpPr>
          <p:sp>
            <p:nvSpPr>
              <p:cNvPr id="2146" name="Google Shape;2146;p45"/>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a:t>
                </a:r>
                <a:endParaRPr sz="1400" b="1">
                  <a:solidFill>
                    <a:schemeClr val="dk1"/>
                  </a:solidFill>
                  <a:latin typeface="Arial Narrow"/>
                  <a:ea typeface="Arial Narrow"/>
                  <a:cs typeface="Arial Narrow"/>
                  <a:sym typeface="Arial Narrow"/>
                </a:endParaRPr>
              </a:p>
            </p:txBody>
          </p:sp>
          <p:sp>
            <p:nvSpPr>
              <p:cNvPr id="2147" name="Google Shape;2147;p4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2148" name="Google Shape;2148;p45"/>
            <p:cNvPicPr preferRelativeResize="0"/>
            <p:nvPr/>
          </p:nvPicPr>
          <p:blipFill rotWithShape="1">
            <a:blip r:embed="rId7">
              <a:alphaModFix/>
            </a:blip>
            <a:srcRect/>
            <a:stretch/>
          </p:blipFill>
          <p:spPr>
            <a:xfrm>
              <a:off x="3945025" y="2682487"/>
              <a:ext cx="587628" cy="678570"/>
            </a:xfrm>
            <a:prstGeom prst="rect">
              <a:avLst/>
            </a:prstGeom>
            <a:noFill/>
            <a:ln>
              <a:noFill/>
            </a:ln>
          </p:spPr>
        </p:pic>
      </p:grpSp>
      <p:grpSp>
        <p:nvGrpSpPr>
          <p:cNvPr id="2149" name="Google Shape;2149;p45"/>
          <p:cNvGrpSpPr/>
          <p:nvPr/>
        </p:nvGrpSpPr>
        <p:grpSpPr>
          <a:xfrm>
            <a:off x="3084475" y="4729556"/>
            <a:ext cx="1380071" cy="625937"/>
            <a:chOff x="-285907" y="7056480"/>
            <a:chExt cx="1612468" cy="625937"/>
          </a:xfrm>
        </p:grpSpPr>
        <p:sp>
          <p:nvSpPr>
            <p:cNvPr id="2150" name="Google Shape;2150;p45"/>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Carcelario</a:t>
              </a:r>
              <a:endParaRPr sz="1200" b="1" u="sng">
                <a:solidFill>
                  <a:schemeClr val="dk1"/>
                </a:solidFill>
                <a:latin typeface="Arial Narrow"/>
                <a:ea typeface="Arial Narrow"/>
                <a:cs typeface="Arial Narrow"/>
                <a:sym typeface="Arial Narrow"/>
              </a:endParaRPr>
            </a:p>
          </p:txBody>
        </p:sp>
        <p:sp>
          <p:nvSpPr>
            <p:cNvPr id="2151" name="Google Shape;2151;p45"/>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grpSp>
      <p:sp>
        <p:nvSpPr>
          <p:cNvPr id="2152" name="Google Shape;2152;p45"/>
          <p:cNvSpPr/>
          <p:nvPr/>
        </p:nvSpPr>
        <p:spPr>
          <a:xfrm>
            <a:off x="-53464" y="4677400"/>
            <a:ext cx="221660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Gestantes en seguimiento, conviviendo con VIH</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Respecto al año anterior: </a:t>
            </a:r>
            <a:r>
              <a:rPr lang="es-ES" sz="1200" b="1">
                <a:solidFill>
                  <a:srgbClr val="00B050"/>
                </a:solidFill>
                <a:latin typeface="Arial Narrow"/>
                <a:ea typeface="Arial Narrow"/>
                <a:cs typeface="Arial Narrow"/>
                <a:sym typeface="Arial Narrow"/>
              </a:rPr>
              <a:t>disminución  de un 85% de casos</a:t>
            </a: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pic>
        <p:nvPicPr>
          <p:cNvPr id="2153" name="Google Shape;2153;p45"/>
          <p:cNvPicPr preferRelativeResize="0"/>
          <p:nvPr/>
        </p:nvPicPr>
        <p:blipFill rotWithShape="1">
          <a:blip r:embed="rId8">
            <a:alphaModFix/>
          </a:blip>
          <a:srcRect l="58247"/>
          <a:stretch/>
        </p:blipFill>
        <p:spPr>
          <a:xfrm>
            <a:off x="2321053" y="4072868"/>
            <a:ext cx="739337" cy="664026"/>
          </a:xfrm>
          <a:prstGeom prst="rect">
            <a:avLst/>
          </a:prstGeom>
          <a:noFill/>
          <a:ln>
            <a:noFill/>
          </a:ln>
        </p:spPr>
      </p:pic>
      <p:pic>
        <p:nvPicPr>
          <p:cNvPr id="2154" name="Google Shape;2154;p45"/>
          <p:cNvPicPr preferRelativeResize="0"/>
          <p:nvPr/>
        </p:nvPicPr>
        <p:blipFill rotWithShape="1">
          <a:blip r:embed="rId9">
            <a:alphaModFix/>
          </a:blip>
          <a:srcRect/>
          <a:stretch/>
        </p:blipFill>
        <p:spPr>
          <a:xfrm>
            <a:off x="3383042" y="4191852"/>
            <a:ext cx="694975" cy="599336"/>
          </a:xfrm>
          <a:prstGeom prst="rect">
            <a:avLst/>
          </a:prstGeom>
          <a:noFill/>
          <a:ln>
            <a:noFill/>
          </a:ln>
        </p:spPr>
      </p:pic>
      <p:grpSp>
        <p:nvGrpSpPr>
          <p:cNvPr id="2155" name="Google Shape;2155;p45"/>
          <p:cNvGrpSpPr/>
          <p:nvPr/>
        </p:nvGrpSpPr>
        <p:grpSpPr>
          <a:xfrm>
            <a:off x="24532" y="6590700"/>
            <a:ext cx="7176368" cy="1060446"/>
            <a:chOff x="2156559" y="5141236"/>
            <a:chExt cx="5549235" cy="1060446"/>
          </a:xfrm>
        </p:grpSpPr>
        <p:grpSp>
          <p:nvGrpSpPr>
            <p:cNvPr id="2156" name="Google Shape;2156;p45"/>
            <p:cNvGrpSpPr/>
            <p:nvPr/>
          </p:nvGrpSpPr>
          <p:grpSpPr>
            <a:xfrm>
              <a:off x="2156559" y="5141236"/>
              <a:ext cx="5549235" cy="1015818"/>
              <a:chOff x="2145310" y="5221006"/>
              <a:chExt cx="5549235" cy="1015818"/>
            </a:xfrm>
          </p:grpSpPr>
          <p:grpSp>
            <p:nvGrpSpPr>
              <p:cNvPr id="2157" name="Google Shape;2157;p45"/>
              <p:cNvGrpSpPr/>
              <p:nvPr/>
            </p:nvGrpSpPr>
            <p:grpSpPr>
              <a:xfrm>
                <a:off x="3438855" y="5497953"/>
                <a:ext cx="3623277" cy="459976"/>
                <a:chOff x="1214190" y="7290191"/>
                <a:chExt cx="4097229" cy="459976"/>
              </a:xfrm>
            </p:grpSpPr>
            <p:sp>
              <p:nvSpPr>
                <p:cNvPr id="2158" name="Google Shape;2158;p45"/>
                <p:cNvSpPr/>
                <p:nvPr/>
              </p:nvSpPr>
              <p:spPr>
                <a:xfrm>
                  <a:off x="1214190" y="7290191"/>
                  <a:ext cx="4097229" cy="174971"/>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6 caso </a:t>
                  </a:r>
                  <a:endParaRPr sz="1050" b="1">
                    <a:solidFill>
                      <a:srgbClr val="C00000"/>
                    </a:solidFill>
                    <a:latin typeface="Arial Narrow"/>
                    <a:ea typeface="Arial Narrow"/>
                    <a:cs typeface="Arial Narrow"/>
                    <a:sym typeface="Arial Narrow"/>
                  </a:endParaRPr>
                </a:p>
              </p:txBody>
            </p:sp>
            <p:sp>
              <p:nvSpPr>
                <p:cNvPr id="2159" name="Google Shape;2159;p45"/>
                <p:cNvSpPr/>
                <p:nvPr/>
              </p:nvSpPr>
              <p:spPr>
                <a:xfrm>
                  <a:off x="1218088" y="7537707"/>
                  <a:ext cx="4093331" cy="21246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3 casos </a:t>
                  </a:r>
                  <a:endParaRPr sz="1050" b="1">
                    <a:solidFill>
                      <a:srgbClr val="C00000"/>
                    </a:solidFill>
                    <a:latin typeface="Arial Narrow"/>
                    <a:ea typeface="Arial Narrow"/>
                    <a:cs typeface="Arial Narrow"/>
                    <a:sym typeface="Arial Narrow"/>
                  </a:endParaRPr>
                </a:p>
              </p:txBody>
            </p:sp>
          </p:grpSp>
          <p:grpSp>
            <p:nvGrpSpPr>
              <p:cNvPr id="2160" name="Google Shape;2160;p45"/>
              <p:cNvGrpSpPr/>
              <p:nvPr/>
            </p:nvGrpSpPr>
            <p:grpSpPr>
              <a:xfrm>
                <a:off x="2145310" y="5221006"/>
                <a:ext cx="5549235" cy="1015818"/>
                <a:chOff x="2109481" y="5652225"/>
                <a:chExt cx="5549235" cy="1015818"/>
              </a:xfrm>
            </p:grpSpPr>
            <p:sp>
              <p:nvSpPr>
                <p:cNvPr id="2161" name="Google Shape;2161;p45"/>
                <p:cNvSpPr txBox="1"/>
                <p:nvPr/>
              </p:nvSpPr>
              <p:spPr>
                <a:xfrm>
                  <a:off x="2436996"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2162" name="Google Shape;2162;p45"/>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2163" name="Google Shape;2163;p45"/>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64" name="Google Shape;2164;p45"/>
            <p:cNvSpPr/>
            <p:nvPr/>
          </p:nvSpPr>
          <p:spPr>
            <a:xfrm>
              <a:off x="3461979" y="5944839"/>
              <a:ext cx="3611402" cy="256843"/>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En el  post parto: 0 casos </a:t>
              </a:r>
              <a:endParaRPr sz="1000" b="1">
                <a:solidFill>
                  <a:srgbClr val="C00000"/>
                </a:solidFill>
                <a:latin typeface="Arial Narrow"/>
                <a:ea typeface="Arial Narrow"/>
                <a:cs typeface="Arial Narrow"/>
                <a:sym typeface="Arial Narrow"/>
              </a:endParaRPr>
            </a:p>
          </p:txBody>
        </p:sp>
      </p:grpSp>
      <p:grpSp>
        <p:nvGrpSpPr>
          <p:cNvPr id="2165" name="Google Shape;2165;p45"/>
          <p:cNvGrpSpPr/>
          <p:nvPr/>
        </p:nvGrpSpPr>
        <p:grpSpPr>
          <a:xfrm>
            <a:off x="1489972" y="8074419"/>
            <a:ext cx="5689176" cy="656443"/>
            <a:chOff x="2502" y="13686"/>
            <a:chExt cx="5689176" cy="656443"/>
          </a:xfrm>
        </p:grpSpPr>
        <p:sp>
          <p:nvSpPr>
            <p:cNvPr id="2166" name="Google Shape;2166;p45"/>
            <p:cNvSpPr/>
            <p:nvPr/>
          </p:nvSpPr>
          <p:spPr>
            <a:xfrm>
              <a:off x="2502" y="13686"/>
              <a:ext cx="1094072" cy="656443"/>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5"/>
            <p:cNvSpPr txBox="1"/>
            <p:nvPr/>
          </p:nvSpPr>
          <p:spPr>
            <a:xfrm>
              <a:off x="21729"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Primer trimestre: 6 casos                  </a:t>
              </a:r>
              <a:endParaRPr sz="1050" b="1">
                <a:solidFill>
                  <a:schemeClr val="dk1"/>
                </a:solidFill>
                <a:latin typeface="Arial Narrow"/>
                <a:ea typeface="Arial Narrow"/>
                <a:cs typeface="Arial Narrow"/>
                <a:sym typeface="Arial Narrow"/>
              </a:endParaRPr>
            </a:p>
          </p:txBody>
        </p:sp>
        <p:sp>
          <p:nvSpPr>
            <p:cNvPr id="2168" name="Google Shape;2168;p45"/>
            <p:cNvSpPr/>
            <p:nvPr/>
          </p:nvSpPr>
          <p:spPr>
            <a:xfrm>
              <a:off x="1205981" y="206243"/>
              <a:ext cx="231943" cy="271329"/>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5"/>
            <p:cNvSpPr txBox="1"/>
            <p:nvPr/>
          </p:nvSpPr>
          <p:spPr>
            <a:xfrm>
              <a:off x="1205981"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70" name="Google Shape;2170;p45"/>
            <p:cNvSpPr/>
            <p:nvPr/>
          </p:nvSpPr>
          <p:spPr>
            <a:xfrm>
              <a:off x="1534203" y="13686"/>
              <a:ext cx="1094072" cy="656443"/>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5"/>
            <p:cNvSpPr txBox="1"/>
            <p:nvPr/>
          </p:nvSpPr>
          <p:spPr>
            <a:xfrm>
              <a:off x="1553430"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Segundo trimestre: 1 casos</a:t>
              </a:r>
              <a:endParaRPr sz="1050" b="1">
                <a:solidFill>
                  <a:schemeClr val="dk1"/>
                </a:solidFill>
                <a:latin typeface="Arial Narrow"/>
                <a:ea typeface="Arial Narrow"/>
                <a:cs typeface="Arial Narrow"/>
                <a:sym typeface="Arial Narrow"/>
              </a:endParaRPr>
            </a:p>
          </p:txBody>
        </p:sp>
        <p:sp>
          <p:nvSpPr>
            <p:cNvPr id="2172" name="Google Shape;2172;p45"/>
            <p:cNvSpPr/>
            <p:nvPr/>
          </p:nvSpPr>
          <p:spPr>
            <a:xfrm>
              <a:off x="2737683" y="206243"/>
              <a:ext cx="231943" cy="271329"/>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txBox="1"/>
            <p:nvPr/>
          </p:nvSpPr>
          <p:spPr>
            <a:xfrm>
              <a:off x="2737683"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74" name="Google Shape;2174;p45"/>
            <p:cNvSpPr/>
            <p:nvPr/>
          </p:nvSpPr>
          <p:spPr>
            <a:xfrm>
              <a:off x="3065904" y="13686"/>
              <a:ext cx="1094072" cy="656443"/>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txBox="1"/>
            <p:nvPr/>
          </p:nvSpPr>
          <p:spPr>
            <a:xfrm>
              <a:off x="3085131"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Tercer trimestre: 0 casos </a:t>
              </a:r>
              <a:endParaRPr sz="1050" b="1">
                <a:solidFill>
                  <a:schemeClr val="dk1"/>
                </a:solidFill>
                <a:latin typeface="Arial Narrow"/>
                <a:ea typeface="Arial Narrow"/>
                <a:cs typeface="Arial Narrow"/>
                <a:sym typeface="Arial Narrow"/>
              </a:endParaRPr>
            </a:p>
          </p:txBody>
        </p:sp>
        <p:sp>
          <p:nvSpPr>
            <p:cNvPr id="2176" name="Google Shape;2176;p45"/>
            <p:cNvSpPr/>
            <p:nvPr/>
          </p:nvSpPr>
          <p:spPr>
            <a:xfrm>
              <a:off x="4269384" y="206243"/>
              <a:ext cx="231943" cy="271329"/>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txBox="1"/>
            <p:nvPr/>
          </p:nvSpPr>
          <p:spPr>
            <a:xfrm>
              <a:off x="4269384"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78" name="Google Shape;2178;p45"/>
            <p:cNvSpPr/>
            <p:nvPr/>
          </p:nvSpPr>
          <p:spPr>
            <a:xfrm>
              <a:off x="4597606" y="13686"/>
              <a:ext cx="1094072" cy="656443"/>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txBox="1"/>
            <p:nvPr/>
          </p:nvSpPr>
          <p:spPr>
            <a:xfrm>
              <a:off x="4616833"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Sin control prenatal: 0 casos</a:t>
              </a:r>
              <a:endParaRPr/>
            </a:p>
            <a:p>
              <a:pPr marL="0" marR="0" lvl="0" indent="0" algn="ctr" rtl="0">
                <a:lnSpc>
                  <a:spcPct val="90000"/>
                </a:lnSpc>
                <a:spcBef>
                  <a:spcPts val="368"/>
                </a:spcBef>
                <a:spcAft>
                  <a:spcPts val="0"/>
                </a:spcAft>
                <a:buNone/>
              </a:pPr>
              <a:r>
                <a:rPr lang="es-ES" sz="1050" b="1">
                  <a:solidFill>
                    <a:schemeClr val="dk1"/>
                  </a:solidFill>
                  <a:latin typeface="Arial Narrow"/>
                  <a:ea typeface="Arial Narrow"/>
                  <a:cs typeface="Arial Narrow"/>
                  <a:sym typeface="Arial Narrow"/>
                </a:rPr>
                <a:t>Sin dato: 2 casos                       </a:t>
              </a:r>
              <a:endParaRPr sz="1050" b="1">
                <a:solidFill>
                  <a:schemeClr val="dk1"/>
                </a:solidFill>
                <a:latin typeface="Arial Narrow"/>
                <a:ea typeface="Arial Narrow"/>
                <a:cs typeface="Arial Narrow"/>
                <a:sym typeface="Arial Narrow"/>
              </a:endParaRPr>
            </a:p>
          </p:txBody>
        </p:sp>
      </p:grpSp>
      <p:grpSp>
        <p:nvGrpSpPr>
          <p:cNvPr id="2180" name="Google Shape;2180;p45"/>
          <p:cNvGrpSpPr/>
          <p:nvPr/>
        </p:nvGrpSpPr>
        <p:grpSpPr>
          <a:xfrm>
            <a:off x="0" y="7760753"/>
            <a:ext cx="7065799" cy="1015818"/>
            <a:chOff x="2145310" y="5221006"/>
            <a:chExt cx="6785852" cy="1015818"/>
          </a:xfrm>
        </p:grpSpPr>
        <p:grpSp>
          <p:nvGrpSpPr>
            <p:cNvPr id="2181" name="Google Shape;2181;p45"/>
            <p:cNvGrpSpPr/>
            <p:nvPr/>
          </p:nvGrpSpPr>
          <p:grpSpPr>
            <a:xfrm>
              <a:off x="2145310" y="5221006"/>
              <a:ext cx="6785852" cy="1015818"/>
              <a:chOff x="2109481" y="5652225"/>
              <a:chExt cx="6785852" cy="1015818"/>
            </a:xfrm>
          </p:grpSpPr>
          <p:sp>
            <p:nvSpPr>
              <p:cNvPr id="2182" name="Google Shape;2182;p45"/>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2183" name="Google Shape;2183;p45"/>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2184" name="Google Shape;2184;p45"/>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85" name="Google Shape;2185;p45"/>
          <p:cNvSpPr/>
          <p:nvPr/>
        </p:nvSpPr>
        <p:spPr>
          <a:xfrm>
            <a:off x="24532" y="5724128"/>
            <a:ext cx="722882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86" name="Google Shape;2186;p45"/>
          <p:cNvGrpSpPr/>
          <p:nvPr/>
        </p:nvGrpSpPr>
        <p:grpSpPr>
          <a:xfrm>
            <a:off x="1031068" y="5879177"/>
            <a:ext cx="4536382" cy="276999"/>
            <a:chOff x="2736354" y="74775"/>
            <a:chExt cx="3158472" cy="276999"/>
          </a:xfrm>
        </p:grpSpPr>
        <p:cxnSp>
          <p:nvCxnSpPr>
            <p:cNvPr id="2187" name="Google Shape;2187;p45"/>
            <p:cNvCxnSpPr/>
            <p:nvPr/>
          </p:nvCxnSpPr>
          <p:spPr>
            <a:xfrm>
              <a:off x="2736354" y="204814"/>
              <a:ext cx="648072" cy="766"/>
            </a:xfrm>
            <a:prstGeom prst="straightConnector1">
              <a:avLst/>
            </a:prstGeom>
            <a:noFill/>
            <a:ln w="28575" cap="flat" cmpd="sng">
              <a:solidFill>
                <a:srgbClr val="C00000"/>
              </a:solidFill>
              <a:prstDash val="solid"/>
              <a:round/>
              <a:headEnd type="none" w="sm" len="sm"/>
              <a:tailEnd type="none" w="sm" len="sm"/>
            </a:ln>
          </p:spPr>
        </p:cxnSp>
        <p:sp>
          <p:nvSpPr>
            <p:cNvPr id="2188" name="Google Shape;2188;p4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sz="1200" b="1">
                <a:solidFill>
                  <a:schemeClr val="dk1"/>
                </a:solidFill>
                <a:latin typeface="Arial Narrow"/>
                <a:ea typeface="Arial Narrow"/>
                <a:cs typeface="Arial Narrow"/>
                <a:sym typeface="Arial Narrow"/>
              </a:endParaRPr>
            </a:p>
          </p:txBody>
        </p:sp>
      </p:grpSp>
      <p:sp>
        <p:nvSpPr>
          <p:cNvPr id="2189" name="Google Shape;2189;p45"/>
          <p:cNvSpPr/>
          <p:nvPr/>
        </p:nvSpPr>
        <p:spPr>
          <a:xfrm>
            <a:off x="743036" y="5859343"/>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2190" name="Google Shape;2190;p45"/>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pic>
        <p:nvPicPr>
          <p:cNvPr id="2191" name="Google Shape;2191;p45"/>
          <p:cNvPicPr preferRelativeResize="0"/>
          <p:nvPr/>
        </p:nvPicPr>
        <p:blipFill rotWithShape="1">
          <a:blip r:embed="rId11">
            <a:alphaModFix/>
          </a:blip>
          <a:srcRect/>
          <a:stretch/>
        </p:blipFill>
        <p:spPr>
          <a:xfrm>
            <a:off x="2221100" y="485369"/>
            <a:ext cx="4847096" cy="239674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pic>
        <p:nvPicPr>
          <p:cNvPr id="2196" name="Google Shape;2196;p46"/>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2197" name="Google Shape;2197;p46"/>
          <p:cNvGrpSpPr/>
          <p:nvPr/>
        </p:nvGrpSpPr>
        <p:grpSpPr>
          <a:xfrm>
            <a:off x="179214" y="4211960"/>
            <a:ext cx="1892650" cy="488476"/>
            <a:chOff x="2397524" y="3379972"/>
            <a:chExt cx="4508500" cy="904875"/>
          </a:xfrm>
        </p:grpSpPr>
        <p:pic>
          <p:nvPicPr>
            <p:cNvPr id="2198" name="Google Shape;2198;p46"/>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2199" name="Google Shape;2199;p46"/>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6</a:t>
              </a:r>
              <a:endParaRPr sz="2000" b="1">
                <a:solidFill>
                  <a:schemeClr val="dk1"/>
                </a:solidFill>
                <a:latin typeface="Arial Narrow"/>
                <a:ea typeface="Arial Narrow"/>
                <a:cs typeface="Arial Narrow"/>
                <a:sym typeface="Arial Narrow"/>
              </a:endParaRPr>
            </a:p>
          </p:txBody>
        </p:sp>
      </p:grpSp>
      <p:grpSp>
        <p:nvGrpSpPr>
          <p:cNvPr id="2200" name="Google Shape;2200;p46"/>
          <p:cNvGrpSpPr/>
          <p:nvPr/>
        </p:nvGrpSpPr>
        <p:grpSpPr>
          <a:xfrm>
            <a:off x="2448322" y="74775"/>
            <a:ext cx="936032" cy="261610"/>
            <a:chOff x="2448322" y="74775"/>
            <a:chExt cx="936032" cy="261610"/>
          </a:xfrm>
        </p:grpSpPr>
        <p:sp>
          <p:nvSpPr>
            <p:cNvPr id="2201" name="Google Shape;2201;p4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02" name="Google Shape;2202;p46"/>
            <p:cNvCxnSpPr>
              <a:stCxn id="22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2203" name="Google Shape;2203;p46"/>
          <p:cNvSpPr/>
          <p:nvPr/>
        </p:nvSpPr>
        <p:spPr>
          <a:xfrm>
            <a:off x="179214" y="6588224"/>
            <a:ext cx="6886635"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04" name="Google Shape;2204;p46"/>
          <p:cNvGrpSpPr/>
          <p:nvPr/>
        </p:nvGrpSpPr>
        <p:grpSpPr>
          <a:xfrm>
            <a:off x="910927" y="6688103"/>
            <a:ext cx="4715752" cy="298119"/>
            <a:chOff x="2448322" y="74774"/>
            <a:chExt cx="3446504" cy="298119"/>
          </a:xfrm>
        </p:grpSpPr>
        <p:sp>
          <p:nvSpPr>
            <p:cNvPr id="2205" name="Google Shape;2205;p46"/>
            <p:cNvSpPr/>
            <p:nvPr/>
          </p:nvSpPr>
          <p:spPr>
            <a:xfrm>
              <a:off x="2448322" y="74774"/>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06" name="Google Shape;2206;p46"/>
            <p:cNvCxnSpPr>
              <a:stCxn id="2205" idx="6"/>
            </p:cNvCxnSpPr>
            <p:nvPr/>
          </p:nvCxnSpPr>
          <p:spPr>
            <a:xfrm rot="10800000" flipH="1">
              <a:off x="2684736" y="205534"/>
              <a:ext cx="699600" cy="18300"/>
            </a:xfrm>
            <a:prstGeom prst="straightConnector1">
              <a:avLst/>
            </a:prstGeom>
            <a:noFill/>
            <a:ln w="28575" cap="flat" cmpd="sng">
              <a:solidFill>
                <a:srgbClr val="C00000"/>
              </a:solidFill>
              <a:prstDash val="solid"/>
              <a:round/>
              <a:headEnd type="none" w="sm" len="sm"/>
              <a:tailEnd type="none" w="sm" len="sm"/>
            </a:ln>
          </p:spPr>
        </p:cxnSp>
        <p:sp>
          <p:nvSpPr>
            <p:cNvPr id="2207" name="Google Shape;2207;p4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sz="1200" b="1">
                <a:solidFill>
                  <a:schemeClr val="dk1"/>
                </a:solidFill>
                <a:latin typeface="Arial Narrow"/>
                <a:ea typeface="Arial Narrow"/>
                <a:cs typeface="Arial Narrow"/>
                <a:sym typeface="Arial Narrow"/>
              </a:endParaRPr>
            </a:p>
          </p:txBody>
        </p:sp>
      </p:grpSp>
      <p:sp>
        <p:nvSpPr>
          <p:cNvPr id="2208" name="Google Shape;2208;p4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Pág..46 </a:t>
            </a:r>
            <a:endParaRPr sz="1050" b="1">
              <a:solidFill>
                <a:schemeClr val="dk1"/>
              </a:solidFill>
              <a:latin typeface="Arial Narrow"/>
              <a:ea typeface="Arial Narrow"/>
              <a:cs typeface="Arial Narrow"/>
              <a:sym typeface="Arial Narrow"/>
            </a:endParaRPr>
          </a:p>
        </p:txBody>
      </p:sp>
      <p:grpSp>
        <p:nvGrpSpPr>
          <p:cNvPr id="2209" name="Google Shape;2209;p46"/>
          <p:cNvGrpSpPr/>
          <p:nvPr/>
        </p:nvGrpSpPr>
        <p:grpSpPr>
          <a:xfrm>
            <a:off x="216074" y="5904868"/>
            <a:ext cx="1152880" cy="611348"/>
            <a:chOff x="3744466" y="1301912"/>
            <a:chExt cx="1152880" cy="611348"/>
          </a:xfrm>
        </p:grpSpPr>
        <p:sp>
          <p:nvSpPr>
            <p:cNvPr id="2210" name="Google Shape;2210;p46"/>
            <p:cNvSpPr/>
            <p:nvPr/>
          </p:nvSpPr>
          <p:spPr>
            <a:xfrm>
              <a:off x="3912519"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211" name="Google Shape;2211;p46"/>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grpSp>
        <p:nvGrpSpPr>
          <p:cNvPr id="2212" name="Google Shape;2212;p46"/>
          <p:cNvGrpSpPr/>
          <p:nvPr/>
        </p:nvGrpSpPr>
        <p:grpSpPr>
          <a:xfrm>
            <a:off x="1368954" y="5869732"/>
            <a:ext cx="847750" cy="646484"/>
            <a:chOff x="5236691" y="1418884"/>
            <a:chExt cx="847750" cy="646484"/>
          </a:xfrm>
        </p:grpSpPr>
        <p:sp>
          <p:nvSpPr>
            <p:cNvPr id="2213" name="Google Shape;2213;p46"/>
            <p:cNvSpPr/>
            <p:nvPr/>
          </p:nvSpPr>
          <p:spPr>
            <a:xfrm>
              <a:off x="5236691" y="1705328"/>
              <a:ext cx="84775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 casos</a:t>
              </a:r>
              <a:endParaRPr sz="1600" b="1">
                <a:solidFill>
                  <a:schemeClr val="dk1"/>
                </a:solidFill>
                <a:latin typeface="Arial Narrow"/>
                <a:ea typeface="Arial Narrow"/>
                <a:cs typeface="Arial Narrow"/>
                <a:sym typeface="Arial Narrow"/>
              </a:endParaRPr>
            </a:p>
          </p:txBody>
        </p:sp>
        <p:sp>
          <p:nvSpPr>
            <p:cNvPr id="2214" name="Google Shape;2214;p46"/>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Otros</a:t>
              </a:r>
              <a:endParaRPr sz="1200" b="1" u="sng">
                <a:solidFill>
                  <a:srgbClr val="000000"/>
                </a:solidFill>
                <a:latin typeface="Arial Narrow"/>
                <a:ea typeface="Arial Narrow"/>
                <a:cs typeface="Arial Narrow"/>
                <a:sym typeface="Arial Narrow"/>
              </a:endParaRPr>
            </a:p>
          </p:txBody>
        </p:sp>
      </p:grpSp>
      <p:grpSp>
        <p:nvGrpSpPr>
          <p:cNvPr id="2215" name="Google Shape;2215;p46"/>
          <p:cNvGrpSpPr/>
          <p:nvPr/>
        </p:nvGrpSpPr>
        <p:grpSpPr>
          <a:xfrm>
            <a:off x="5140794" y="4480107"/>
            <a:ext cx="1976198" cy="2061136"/>
            <a:chOff x="2580892" y="3325852"/>
            <a:chExt cx="1976198" cy="2061136"/>
          </a:xfrm>
        </p:grpSpPr>
        <p:pic>
          <p:nvPicPr>
            <p:cNvPr id="2216" name="Google Shape;2216;p46"/>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2217" name="Google Shape;2217;p46"/>
            <p:cNvGrpSpPr/>
            <p:nvPr/>
          </p:nvGrpSpPr>
          <p:grpSpPr>
            <a:xfrm>
              <a:off x="2580892" y="4168682"/>
              <a:ext cx="1976198" cy="1218306"/>
              <a:chOff x="-115819" y="6910484"/>
              <a:chExt cx="1499407" cy="1218306"/>
            </a:xfrm>
          </p:grpSpPr>
          <p:sp>
            <p:nvSpPr>
              <p:cNvPr id="2218" name="Google Shape;2218;p46"/>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219" name="Google Shape;2219;p46"/>
              <p:cNvSpPr/>
              <p:nvPr/>
            </p:nvSpPr>
            <p:spPr>
              <a:xfrm>
                <a:off x="-115819" y="6910484"/>
                <a:ext cx="1499407" cy="1218306"/>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a:t>
                </a:r>
                <a:r>
                  <a:rPr lang="es-ES" sz="1400" b="1">
                    <a:solidFill>
                      <a:schemeClr val="dk1"/>
                    </a:solidFill>
                    <a:latin typeface="Arial Narrow"/>
                    <a:ea typeface="Arial Narrow"/>
                    <a:cs typeface="Arial Narrow"/>
                    <a:sym typeface="Arial Narrow"/>
                  </a:rPr>
                  <a:t> </a:t>
                </a:r>
                <a:r>
                  <a:rPr lang="es-ES" sz="1100" b="1">
                    <a:solidFill>
                      <a:schemeClr val="dk1"/>
                    </a:solidFill>
                    <a:latin typeface="Arial Narrow"/>
                    <a:ea typeface="Arial Narrow"/>
                    <a:cs typeface="Arial Narrow"/>
                    <a:sym typeface="Arial Narrow"/>
                  </a:rPr>
                  <a:t> subsidiado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5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afiliadas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casos</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grpSp>
      <p:grpSp>
        <p:nvGrpSpPr>
          <p:cNvPr id="2220" name="Google Shape;2220;p46"/>
          <p:cNvGrpSpPr/>
          <p:nvPr/>
        </p:nvGrpSpPr>
        <p:grpSpPr>
          <a:xfrm>
            <a:off x="2124145" y="5071695"/>
            <a:ext cx="1260281" cy="628312"/>
            <a:chOff x="2298589" y="3203848"/>
            <a:chExt cx="1260281" cy="628312"/>
          </a:xfrm>
        </p:grpSpPr>
        <p:sp>
          <p:nvSpPr>
            <p:cNvPr id="2221" name="Google Shape;2221;p46"/>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222" name="Google Shape;2222;p46"/>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2223" name="Google Shape;2223;p46"/>
          <p:cNvGrpSpPr/>
          <p:nvPr/>
        </p:nvGrpSpPr>
        <p:grpSpPr>
          <a:xfrm>
            <a:off x="4334561" y="4427984"/>
            <a:ext cx="764855" cy="1238940"/>
            <a:chOff x="3867627" y="2682487"/>
            <a:chExt cx="764855" cy="1238940"/>
          </a:xfrm>
        </p:grpSpPr>
        <p:grpSp>
          <p:nvGrpSpPr>
            <p:cNvPr id="2224" name="Google Shape;2224;p46"/>
            <p:cNvGrpSpPr/>
            <p:nvPr/>
          </p:nvGrpSpPr>
          <p:grpSpPr>
            <a:xfrm>
              <a:off x="3867627" y="3306763"/>
              <a:ext cx="764855" cy="614664"/>
              <a:chOff x="2548770" y="3203848"/>
              <a:chExt cx="764855" cy="614664"/>
            </a:xfrm>
          </p:grpSpPr>
          <p:sp>
            <p:nvSpPr>
              <p:cNvPr id="2225" name="Google Shape;2225;p46"/>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sp>
            <p:nvSpPr>
              <p:cNvPr id="2226" name="Google Shape;2226;p46"/>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2227" name="Google Shape;2227;p46"/>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2228" name="Google Shape;2228;p46"/>
          <p:cNvGrpSpPr/>
          <p:nvPr/>
        </p:nvGrpSpPr>
        <p:grpSpPr>
          <a:xfrm>
            <a:off x="3084475" y="5076056"/>
            <a:ext cx="1380071" cy="625937"/>
            <a:chOff x="-285907" y="7056480"/>
            <a:chExt cx="1612468" cy="625937"/>
          </a:xfrm>
        </p:grpSpPr>
        <p:sp>
          <p:nvSpPr>
            <p:cNvPr id="2229" name="Google Shape;2229;p46"/>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Desplazado</a:t>
              </a:r>
              <a:endParaRPr sz="1200" b="1" u="sng">
                <a:solidFill>
                  <a:schemeClr val="dk1"/>
                </a:solidFill>
                <a:latin typeface="Arial Narrow"/>
                <a:ea typeface="Arial Narrow"/>
                <a:cs typeface="Arial Narrow"/>
                <a:sym typeface="Arial Narrow"/>
              </a:endParaRPr>
            </a:p>
          </p:txBody>
        </p:sp>
        <p:sp>
          <p:nvSpPr>
            <p:cNvPr id="2230" name="Google Shape;2230;p46"/>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grpSp>
      <p:grpSp>
        <p:nvGrpSpPr>
          <p:cNvPr id="2231" name="Google Shape;2231;p46"/>
          <p:cNvGrpSpPr/>
          <p:nvPr/>
        </p:nvGrpSpPr>
        <p:grpSpPr>
          <a:xfrm>
            <a:off x="362827" y="5503125"/>
            <a:ext cx="1847617" cy="436842"/>
            <a:chOff x="3060727" y="484500"/>
            <a:chExt cx="2369636" cy="436842"/>
          </a:xfrm>
        </p:grpSpPr>
        <p:sp>
          <p:nvSpPr>
            <p:cNvPr id="2232" name="Google Shape;2232;p46"/>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33" name="Google Shape;2233;p46"/>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sz="1400" b="1">
                <a:solidFill>
                  <a:schemeClr val="dk1"/>
                </a:solidFill>
                <a:latin typeface="Arial Narrow"/>
                <a:ea typeface="Arial Narrow"/>
                <a:cs typeface="Arial Narrow"/>
                <a:sym typeface="Arial Narrow"/>
              </a:endParaRPr>
            </a:p>
          </p:txBody>
        </p:sp>
      </p:grpSp>
      <p:grpSp>
        <p:nvGrpSpPr>
          <p:cNvPr id="2234" name="Google Shape;2234;p46"/>
          <p:cNvGrpSpPr/>
          <p:nvPr/>
        </p:nvGrpSpPr>
        <p:grpSpPr>
          <a:xfrm>
            <a:off x="2349030" y="4067944"/>
            <a:ext cx="2722458" cy="436842"/>
            <a:chOff x="3060727" y="484500"/>
            <a:chExt cx="2369637" cy="436842"/>
          </a:xfrm>
        </p:grpSpPr>
        <p:sp>
          <p:nvSpPr>
            <p:cNvPr id="2235" name="Google Shape;2235;p46"/>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36" name="Google Shape;2236;p46"/>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sp>
        <p:nvSpPr>
          <p:cNvPr id="2237" name="Google Shape;2237;p46"/>
          <p:cNvSpPr/>
          <p:nvPr/>
        </p:nvSpPr>
        <p:spPr>
          <a:xfrm>
            <a:off x="-20680" y="4615824"/>
            <a:ext cx="206269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Gestantes en seguimiento con diagnóstico de HB. Incremento del 600% de los casos respecto al mismo período de 2022</a:t>
            </a:r>
            <a:endParaRPr sz="1200" b="1">
              <a:solidFill>
                <a:schemeClr val="dk1"/>
              </a:solidFill>
              <a:latin typeface="Arial Narrow"/>
              <a:ea typeface="Arial Narrow"/>
              <a:cs typeface="Arial Narrow"/>
              <a:sym typeface="Arial Narrow"/>
            </a:endParaRPr>
          </a:p>
        </p:txBody>
      </p:sp>
      <p:pic>
        <p:nvPicPr>
          <p:cNvPr id="2238" name="Google Shape;2238;p46"/>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2239" name="Google Shape;2239;p46"/>
          <p:cNvPicPr preferRelativeResize="0"/>
          <p:nvPr/>
        </p:nvPicPr>
        <p:blipFill rotWithShape="1">
          <a:blip r:embed="rId8">
            <a:alphaModFix/>
          </a:blip>
          <a:srcRect/>
          <a:stretch/>
        </p:blipFill>
        <p:spPr>
          <a:xfrm>
            <a:off x="3383042" y="4538352"/>
            <a:ext cx="694975" cy="599336"/>
          </a:xfrm>
          <a:prstGeom prst="rect">
            <a:avLst/>
          </a:prstGeom>
          <a:noFill/>
          <a:ln>
            <a:noFill/>
          </a:ln>
        </p:spPr>
      </p:pic>
      <p:grpSp>
        <p:nvGrpSpPr>
          <p:cNvPr id="2240" name="Google Shape;2240;p46"/>
          <p:cNvGrpSpPr/>
          <p:nvPr/>
        </p:nvGrpSpPr>
        <p:grpSpPr>
          <a:xfrm>
            <a:off x="144066" y="7037921"/>
            <a:ext cx="6681893" cy="848101"/>
            <a:chOff x="21203" y="7774533"/>
            <a:chExt cx="6681893" cy="848101"/>
          </a:xfrm>
        </p:grpSpPr>
        <p:grpSp>
          <p:nvGrpSpPr>
            <p:cNvPr id="2241" name="Google Shape;2241;p46"/>
            <p:cNvGrpSpPr/>
            <p:nvPr/>
          </p:nvGrpSpPr>
          <p:grpSpPr>
            <a:xfrm>
              <a:off x="1385705" y="8075430"/>
              <a:ext cx="5188226" cy="547204"/>
              <a:chOff x="-1107522" y="9867668"/>
              <a:chExt cx="5866885" cy="547204"/>
            </a:xfrm>
          </p:grpSpPr>
          <p:sp>
            <p:nvSpPr>
              <p:cNvPr id="2242" name="Google Shape;2242;p46"/>
              <p:cNvSpPr/>
              <p:nvPr/>
            </p:nvSpPr>
            <p:spPr>
              <a:xfrm>
                <a:off x="-1107522" y="9867668"/>
                <a:ext cx="5866885" cy="24143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6 casos </a:t>
                </a:r>
                <a:endParaRPr sz="1050" b="1">
                  <a:solidFill>
                    <a:srgbClr val="C00000"/>
                  </a:solidFill>
                  <a:latin typeface="Arial Narrow"/>
                  <a:ea typeface="Arial Narrow"/>
                  <a:cs typeface="Arial Narrow"/>
                  <a:sym typeface="Arial Narrow"/>
                </a:endParaRPr>
              </a:p>
            </p:txBody>
          </p:sp>
          <p:sp>
            <p:nvSpPr>
              <p:cNvPr id="2243" name="Google Shape;2243;p46"/>
              <p:cNvSpPr/>
              <p:nvPr/>
            </p:nvSpPr>
            <p:spPr>
              <a:xfrm>
                <a:off x="-1103625" y="10115184"/>
                <a:ext cx="5862987" cy="299688"/>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0 casos </a:t>
                </a:r>
                <a:endParaRPr sz="1050" b="1">
                  <a:solidFill>
                    <a:srgbClr val="C00000"/>
                  </a:solidFill>
                  <a:latin typeface="Arial Narrow"/>
                  <a:ea typeface="Arial Narrow"/>
                  <a:cs typeface="Arial Narrow"/>
                  <a:sym typeface="Arial Narrow"/>
                </a:endParaRPr>
              </a:p>
            </p:txBody>
          </p:sp>
        </p:grpSp>
        <p:grpSp>
          <p:nvGrpSpPr>
            <p:cNvPr id="2244" name="Google Shape;2244;p46"/>
            <p:cNvGrpSpPr/>
            <p:nvPr/>
          </p:nvGrpSpPr>
          <p:grpSpPr>
            <a:xfrm>
              <a:off x="21203" y="7774533"/>
              <a:ext cx="6681893" cy="774439"/>
              <a:chOff x="-14626" y="8205752"/>
              <a:chExt cx="6681893" cy="774439"/>
            </a:xfrm>
          </p:grpSpPr>
          <p:sp>
            <p:nvSpPr>
              <p:cNvPr id="2245" name="Google Shape;2245;p46"/>
              <p:cNvSpPr txBox="1"/>
              <p:nvPr/>
            </p:nvSpPr>
            <p:spPr>
              <a:xfrm>
                <a:off x="1445547" y="8205752"/>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2246" name="Google Shape;2246;p46"/>
              <p:cNvPicPr preferRelativeResize="0"/>
              <p:nvPr/>
            </p:nvPicPr>
            <p:blipFill rotWithShape="1">
              <a:blip r:embed="rId9">
                <a:alphaModFix/>
              </a:blip>
              <a:srcRect/>
              <a:stretch/>
            </p:blipFill>
            <p:spPr>
              <a:xfrm>
                <a:off x="-14626" y="8259233"/>
                <a:ext cx="910301" cy="720958"/>
              </a:xfrm>
              <a:prstGeom prst="rect">
                <a:avLst/>
              </a:prstGeom>
              <a:noFill/>
              <a:ln>
                <a:noFill/>
              </a:ln>
            </p:spPr>
          </p:pic>
        </p:grpSp>
        <p:sp>
          <p:nvSpPr>
            <p:cNvPr id="2247" name="Google Shape;2247;p46"/>
            <p:cNvSpPr/>
            <p:nvPr/>
          </p:nvSpPr>
          <p:spPr>
            <a:xfrm>
              <a:off x="980545" y="8100574"/>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248" name="Google Shape;2248;p46"/>
          <p:cNvGrpSpPr/>
          <p:nvPr/>
        </p:nvGrpSpPr>
        <p:grpSpPr>
          <a:xfrm>
            <a:off x="1442712" y="8222349"/>
            <a:ext cx="5689176" cy="656443"/>
            <a:chOff x="2502" y="13686"/>
            <a:chExt cx="5689176" cy="656443"/>
          </a:xfrm>
        </p:grpSpPr>
        <p:sp>
          <p:nvSpPr>
            <p:cNvPr id="2249" name="Google Shape;2249;p46"/>
            <p:cNvSpPr/>
            <p:nvPr/>
          </p:nvSpPr>
          <p:spPr>
            <a:xfrm>
              <a:off x="2502" y="13686"/>
              <a:ext cx="1094072" cy="656443"/>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6"/>
            <p:cNvSpPr txBox="1"/>
            <p:nvPr/>
          </p:nvSpPr>
          <p:spPr>
            <a:xfrm>
              <a:off x="21729"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Primer trimestre: 1 casos </a:t>
              </a:r>
              <a:endParaRPr sz="1050" b="1">
                <a:solidFill>
                  <a:schemeClr val="dk1"/>
                </a:solidFill>
                <a:latin typeface="Arial Narrow"/>
                <a:ea typeface="Arial Narrow"/>
                <a:cs typeface="Arial Narrow"/>
                <a:sym typeface="Arial Narrow"/>
              </a:endParaRPr>
            </a:p>
          </p:txBody>
        </p:sp>
        <p:sp>
          <p:nvSpPr>
            <p:cNvPr id="2251" name="Google Shape;2251;p46"/>
            <p:cNvSpPr/>
            <p:nvPr/>
          </p:nvSpPr>
          <p:spPr>
            <a:xfrm>
              <a:off x="1205981" y="206243"/>
              <a:ext cx="231943" cy="271329"/>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6"/>
            <p:cNvSpPr txBox="1"/>
            <p:nvPr/>
          </p:nvSpPr>
          <p:spPr>
            <a:xfrm>
              <a:off x="1205981"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53" name="Google Shape;2253;p46"/>
            <p:cNvSpPr/>
            <p:nvPr/>
          </p:nvSpPr>
          <p:spPr>
            <a:xfrm>
              <a:off x="1534203" y="13686"/>
              <a:ext cx="1094072" cy="656443"/>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6"/>
            <p:cNvSpPr txBox="1"/>
            <p:nvPr/>
          </p:nvSpPr>
          <p:spPr>
            <a:xfrm>
              <a:off x="1553430"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Segundo trimestre: 0 casos</a:t>
              </a:r>
              <a:endParaRPr sz="1050" b="1">
                <a:solidFill>
                  <a:schemeClr val="dk1"/>
                </a:solidFill>
                <a:latin typeface="Arial Narrow"/>
                <a:ea typeface="Arial Narrow"/>
                <a:cs typeface="Arial Narrow"/>
                <a:sym typeface="Arial Narrow"/>
              </a:endParaRPr>
            </a:p>
          </p:txBody>
        </p:sp>
        <p:sp>
          <p:nvSpPr>
            <p:cNvPr id="2255" name="Google Shape;2255;p46"/>
            <p:cNvSpPr/>
            <p:nvPr/>
          </p:nvSpPr>
          <p:spPr>
            <a:xfrm>
              <a:off x="2737683" y="206243"/>
              <a:ext cx="231943" cy="271329"/>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6"/>
            <p:cNvSpPr txBox="1"/>
            <p:nvPr/>
          </p:nvSpPr>
          <p:spPr>
            <a:xfrm>
              <a:off x="2737683"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57" name="Google Shape;2257;p46"/>
            <p:cNvSpPr/>
            <p:nvPr/>
          </p:nvSpPr>
          <p:spPr>
            <a:xfrm>
              <a:off x="3065904" y="13686"/>
              <a:ext cx="1094072" cy="656443"/>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6"/>
            <p:cNvSpPr txBox="1"/>
            <p:nvPr/>
          </p:nvSpPr>
          <p:spPr>
            <a:xfrm>
              <a:off x="3085131"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Tercer trimestre: 0 casos </a:t>
              </a:r>
              <a:endParaRPr sz="1050" b="1">
                <a:solidFill>
                  <a:schemeClr val="dk1"/>
                </a:solidFill>
                <a:latin typeface="Arial Narrow"/>
                <a:ea typeface="Arial Narrow"/>
                <a:cs typeface="Arial Narrow"/>
                <a:sym typeface="Arial Narrow"/>
              </a:endParaRPr>
            </a:p>
          </p:txBody>
        </p:sp>
        <p:sp>
          <p:nvSpPr>
            <p:cNvPr id="2259" name="Google Shape;2259;p46"/>
            <p:cNvSpPr/>
            <p:nvPr/>
          </p:nvSpPr>
          <p:spPr>
            <a:xfrm>
              <a:off x="4269384" y="206243"/>
              <a:ext cx="231943" cy="271329"/>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6"/>
            <p:cNvSpPr txBox="1"/>
            <p:nvPr/>
          </p:nvSpPr>
          <p:spPr>
            <a:xfrm>
              <a:off x="4269384"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61" name="Google Shape;2261;p46"/>
            <p:cNvSpPr/>
            <p:nvPr/>
          </p:nvSpPr>
          <p:spPr>
            <a:xfrm>
              <a:off x="4597606" y="13686"/>
              <a:ext cx="1094072" cy="656443"/>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6"/>
            <p:cNvSpPr txBox="1"/>
            <p:nvPr/>
          </p:nvSpPr>
          <p:spPr>
            <a:xfrm>
              <a:off x="4616833"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Sin dato: 5 casos</a:t>
              </a:r>
              <a:endParaRPr sz="1050" b="1">
                <a:solidFill>
                  <a:schemeClr val="dk1"/>
                </a:solidFill>
                <a:latin typeface="Arial Narrow"/>
                <a:ea typeface="Arial Narrow"/>
                <a:cs typeface="Arial Narrow"/>
                <a:sym typeface="Arial Narrow"/>
              </a:endParaRPr>
            </a:p>
          </p:txBody>
        </p:sp>
      </p:grpSp>
      <p:grpSp>
        <p:nvGrpSpPr>
          <p:cNvPr id="2263" name="Google Shape;2263;p46"/>
          <p:cNvGrpSpPr/>
          <p:nvPr/>
        </p:nvGrpSpPr>
        <p:grpSpPr>
          <a:xfrm>
            <a:off x="50" y="7948670"/>
            <a:ext cx="7065799" cy="1015818"/>
            <a:chOff x="2145310" y="5221006"/>
            <a:chExt cx="6785852" cy="1015818"/>
          </a:xfrm>
        </p:grpSpPr>
        <p:grpSp>
          <p:nvGrpSpPr>
            <p:cNvPr id="2264" name="Google Shape;2264;p46"/>
            <p:cNvGrpSpPr/>
            <p:nvPr/>
          </p:nvGrpSpPr>
          <p:grpSpPr>
            <a:xfrm>
              <a:off x="2145310" y="5221006"/>
              <a:ext cx="6785852" cy="1015818"/>
              <a:chOff x="2109481" y="5652225"/>
              <a:chExt cx="6785852" cy="1015818"/>
            </a:xfrm>
          </p:grpSpPr>
          <p:sp>
            <p:nvSpPr>
              <p:cNvPr id="2265" name="Google Shape;2265;p46"/>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2266" name="Google Shape;2266;p46"/>
              <p:cNvPicPr preferRelativeResize="0"/>
              <p:nvPr/>
            </p:nvPicPr>
            <p:blipFill rotWithShape="1">
              <a:blip r:embed="rId9">
                <a:alphaModFix/>
              </a:blip>
              <a:srcRect/>
              <a:stretch/>
            </p:blipFill>
            <p:spPr>
              <a:xfrm>
                <a:off x="2109481" y="5947085"/>
                <a:ext cx="910301" cy="720958"/>
              </a:xfrm>
              <a:prstGeom prst="rect">
                <a:avLst/>
              </a:prstGeom>
              <a:noFill/>
              <a:ln>
                <a:noFill/>
              </a:ln>
            </p:spPr>
          </p:pic>
        </p:grpSp>
        <p:sp>
          <p:nvSpPr>
            <p:cNvPr id="2267" name="Google Shape;2267;p46"/>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268" name="Google Shape;2268;p46"/>
          <p:cNvPicPr preferRelativeResize="0"/>
          <p:nvPr/>
        </p:nvPicPr>
        <p:blipFill rotWithShape="1">
          <a:blip r:embed="rId10">
            <a:alphaModFix/>
          </a:blip>
          <a:srcRect/>
          <a:stretch/>
        </p:blipFill>
        <p:spPr>
          <a:xfrm>
            <a:off x="-29713" y="-1"/>
            <a:ext cx="2153858" cy="2846793"/>
          </a:xfrm>
          <a:prstGeom prst="rect">
            <a:avLst/>
          </a:prstGeom>
          <a:noFill/>
          <a:ln>
            <a:noFill/>
          </a:ln>
        </p:spPr>
      </p:pic>
      <p:sp>
        <p:nvSpPr>
          <p:cNvPr id="2269" name="Google Shape;2269;p46"/>
          <p:cNvSpPr txBox="1"/>
          <p:nvPr/>
        </p:nvSpPr>
        <p:spPr>
          <a:xfrm>
            <a:off x="-104131" y="139462"/>
            <a:ext cx="2208885" cy="95410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Hepatitis B y Trasmisión Materno Infantil TMI de la Hepatitis B. </a:t>
            </a:r>
            <a:endParaRPr/>
          </a:p>
        </p:txBody>
      </p:sp>
      <p:sp>
        <p:nvSpPr>
          <p:cNvPr id="2270" name="Google Shape;2270;p46"/>
          <p:cNvSpPr txBox="1"/>
          <p:nvPr/>
        </p:nvSpPr>
        <p:spPr>
          <a:xfrm>
            <a:off x="-44333" y="2524097"/>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02 - 2023</a:t>
            </a:r>
            <a:endParaRPr sz="1200" b="1">
              <a:solidFill>
                <a:schemeClr val="dk1"/>
              </a:solidFill>
              <a:latin typeface="Arial Narrow"/>
              <a:ea typeface="Arial Narrow"/>
              <a:cs typeface="Arial Narrow"/>
              <a:sym typeface="Arial Narrow"/>
            </a:endParaRPr>
          </a:p>
        </p:txBody>
      </p:sp>
      <p:sp>
        <p:nvSpPr>
          <p:cNvPr id="2271" name="Google Shape;2271;p46"/>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sp>
        <p:nvSpPr>
          <p:cNvPr id="2272" name="Google Shape;2272;p46"/>
          <p:cNvSpPr/>
          <p:nvPr/>
        </p:nvSpPr>
        <p:spPr>
          <a:xfrm>
            <a:off x="2167758" y="2987824"/>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73" name="Google Shape;2273;p46"/>
          <p:cNvGrpSpPr/>
          <p:nvPr/>
        </p:nvGrpSpPr>
        <p:grpSpPr>
          <a:xfrm>
            <a:off x="2458085" y="3087897"/>
            <a:ext cx="3446504" cy="276999"/>
            <a:chOff x="2448322" y="74775"/>
            <a:chExt cx="3446504" cy="276999"/>
          </a:xfrm>
        </p:grpSpPr>
        <p:sp>
          <p:nvSpPr>
            <p:cNvPr id="2274" name="Google Shape;2274;p4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75" name="Google Shape;2275;p46"/>
            <p:cNvCxnSpPr>
              <a:stCxn id="227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76" name="Google Shape;2276;p4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sz="1200" b="1">
                <a:solidFill>
                  <a:schemeClr val="dk1"/>
                </a:solidFill>
                <a:latin typeface="Arial Narrow"/>
                <a:ea typeface="Arial Narrow"/>
                <a:cs typeface="Arial Narrow"/>
                <a:sym typeface="Arial Narrow"/>
              </a:endParaRPr>
            </a:p>
          </p:txBody>
        </p:sp>
      </p:grpSp>
      <p:pic>
        <p:nvPicPr>
          <p:cNvPr id="2277" name="Google Shape;2277;p46"/>
          <p:cNvPicPr preferRelativeResize="0"/>
          <p:nvPr/>
        </p:nvPicPr>
        <p:blipFill rotWithShape="1">
          <a:blip r:embed="rId11">
            <a:alphaModFix/>
          </a:blip>
          <a:srcRect/>
          <a:stretch/>
        </p:blipFill>
        <p:spPr>
          <a:xfrm>
            <a:off x="2220909" y="619787"/>
            <a:ext cx="4787852" cy="223299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2" name="Google Shape;2282;p47"/>
          <p:cNvPicPr preferRelativeResize="0"/>
          <p:nvPr/>
        </p:nvPicPr>
        <p:blipFill rotWithShape="1">
          <a:blip r:embed="rId3">
            <a:alphaModFix/>
          </a:blip>
          <a:srcRect/>
          <a:stretch/>
        </p:blipFill>
        <p:spPr>
          <a:xfrm>
            <a:off x="0" y="0"/>
            <a:ext cx="2159507" cy="3491484"/>
          </a:xfrm>
          <a:prstGeom prst="rect">
            <a:avLst/>
          </a:prstGeom>
          <a:noFill/>
          <a:ln>
            <a:noFill/>
          </a:ln>
        </p:spPr>
      </p:pic>
      <p:grpSp>
        <p:nvGrpSpPr>
          <p:cNvPr id="2283" name="Google Shape;2283;p47"/>
          <p:cNvGrpSpPr/>
          <p:nvPr/>
        </p:nvGrpSpPr>
        <p:grpSpPr>
          <a:xfrm>
            <a:off x="22859" y="4596384"/>
            <a:ext cx="2180844" cy="2667000"/>
            <a:chOff x="22859" y="4596384"/>
            <a:chExt cx="2180844" cy="2667000"/>
          </a:xfrm>
        </p:grpSpPr>
        <p:pic>
          <p:nvPicPr>
            <p:cNvPr id="2284" name="Google Shape;2284;p47"/>
            <p:cNvPicPr preferRelativeResize="0"/>
            <p:nvPr/>
          </p:nvPicPr>
          <p:blipFill rotWithShape="1">
            <a:blip r:embed="rId4">
              <a:alphaModFix/>
            </a:blip>
            <a:srcRect/>
            <a:stretch/>
          </p:blipFill>
          <p:spPr>
            <a:xfrm>
              <a:off x="22859" y="4596384"/>
              <a:ext cx="2180844" cy="2667000"/>
            </a:xfrm>
            <a:prstGeom prst="rect">
              <a:avLst/>
            </a:prstGeom>
            <a:noFill/>
            <a:ln>
              <a:noFill/>
            </a:ln>
          </p:spPr>
        </p:pic>
        <p:pic>
          <p:nvPicPr>
            <p:cNvPr id="2285" name="Google Shape;2285;p47"/>
            <p:cNvPicPr preferRelativeResize="0"/>
            <p:nvPr/>
          </p:nvPicPr>
          <p:blipFill rotWithShape="1">
            <a:blip r:embed="rId5">
              <a:alphaModFix/>
            </a:blip>
            <a:srcRect/>
            <a:stretch/>
          </p:blipFill>
          <p:spPr>
            <a:xfrm>
              <a:off x="204215" y="5792724"/>
              <a:ext cx="1892808" cy="487680"/>
            </a:xfrm>
            <a:prstGeom prst="rect">
              <a:avLst/>
            </a:prstGeom>
            <a:noFill/>
            <a:ln>
              <a:noFill/>
            </a:ln>
          </p:spPr>
        </p:pic>
      </p:grpSp>
      <p:sp>
        <p:nvSpPr>
          <p:cNvPr id="2286" name="Google Shape;2286;p47"/>
          <p:cNvSpPr txBox="1"/>
          <p:nvPr/>
        </p:nvSpPr>
        <p:spPr>
          <a:xfrm>
            <a:off x="91541" y="5875146"/>
            <a:ext cx="2030095" cy="1001394"/>
          </a:xfrm>
          <a:prstGeom prst="rect">
            <a:avLst/>
          </a:prstGeom>
          <a:noFill/>
          <a:ln>
            <a:noFill/>
          </a:ln>
        </p:spPr>
        <p:txBody>
          <a:bodyPr spcFirstLastPara="1" wrap="square" lIns="0" tIns="12700" rIns="0" bIns="0" anchor="t" anchorCtr="0">
            <a:spAutoFit/>
          </a:bodyPr>
          <a:lstStyle/>
          <a:p>
            <a:pPr marL="0" marR="309880" lvl="0" indent="0" algn="ctr" rtl="0">
              <a:lnSpc>
                <a:spcPct val="100000"/>
              </a:lnSpc>
              <a:spcBef>
                <a:spcPts val="0"/>
              </a:spcBef>
              <a:spcAft>
                <a:spcPts val="0"/>
              </a:spcAft>
              <a:buNone/>
            </a:pPr>
            <a:r>
              <a:rPr lang="es-ES" sz="1800" b="1">
                <a:solidFill>
                  <a:schemeClr val="dk1"/>
                </a:solidFill>
                <a:latin typeface="Arial"/>
                <a:ea typeface="Arial"/>
                <a:cs typeface="Arial"/>
                <a:sym typeface="Arial"/>
              </a:rPr>
              <a:t>660</a:t>
            </a:r>
            <a:endParaRPr sz="1800">
              <a:solidFill>
                <a:schemeClr val="dk1"/>
              </a:solidFill>
              <a:latin typeface="Arial"/>
              <a:ea typeface="Arial"/>
              <a:cs typeface="Arial"/>
              <a:sym typeface="Arial"/>
            </a:endParaRPr>
          </a:p>
          <a:p>
            <a:pPr marL="12065" marR="5080" lvl="0" indent="0" algn="ctr" rtl="0">
              <a:lnSpc>
                <a:spcPct val="100000"/>
              </a:lnSpc>
              <a:spcBef>
                <a:spcPts val="1200"/>
              </a:spcBef>
              <a:spcAft>
                <a:spcPts val="0"/>
              </a:spcAft>
              <a:buNone/>
            </a:pPr>
            <a:r>
              <a:rPr lang="es-ES" sz="1200" b="1">
                <a:solidFill>
                  <a:schemeClr val="dk1"/>
                </a:solidFill>
                <a:latin typeface="Arial"/>
                <a:ea typeface="Arial"/>
                <a:cs typeface="Arial"/>
                <a:sym typeface="Arial"/>
              </a:rPr>
              <a:t>La variación porcentual con  respecto al mismo periodo del  año anterior aumento en un 6,4%.</a:t>
            </a:r>
            <a:endParaRPr sz="1200">
              <a:solidFill>
                <a:schemeClr val="dk1"/>
              </a:solidFill>
              <a:latin typeface="Arial"/>
              <a:ea typeface="Arial"/>
              <a:cs typeface="Arial"/>
              <a:sym typeface="Arial"/>
            </a:endParaRPr>
          </a:p>
        </p:txBody>
      </p:sp>
      <p:sp>
        <p:nvSpPr>
          <p:cNvPr id="2287" name="Google Shape;2287;p47"/>
          <p:cNvSpPr txBox="1"/>
          <p:nvPr/>
        </p:nvSpPr>
        <p:spPr>
          <a:xfrm>
            <a:off x="2254123" y="7450328"/>
            <a:ext cx="4016375" cy="23876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Figura 2. Comportamiento de las violencias. Medellín, a Periodo epidemiológico 02 acumulado 2.023.</a:t>
            </a:r>
            <a:endParaRPr sz="700">
              <a:solidFill>
                <a:schemeClr val="dk1"/>
              </a:solidFill>
              <a:latin typeface="Arial"/>
              <a:ea typeface="Arial"/>
              <a:cs typeface="Arial"/>
              <a:sym typeface="Arial"/>
            </a:endParaRPr>
          </a:p>
        </p:txBody>
      </p:sp>
      <p:grpSp>
        <p:nvGrpSpPr>
          <p:cNvPr id="2288" name="Google Shape;2288;p47"/>
          <p:cNvGrpSpPr/>
          <p:nvPr/>
        </p:nvGrpSpPr>
        <p:grpSpPr>
          <a:xfrm>
            <a:off x="2449829" y="75438"/>
            <a:ext cx="936371" cy="262255"/>
            <a:chOff x="2449829" y="75438"/>
            <a:chExt cx="936371" cy="262255"/>
          </a:xfrm>
        </p:grpSpPr>
        <p:sp>
          <p:nvSpPr>
            <p:cNvPr id="2289" name="Google Shape;2289;p47"/>
            <p:cNvSpPr/>
            <p:nvPr/>
          </p:nvSpPr>
          <p:spPr>
            <a:xfrm>
              <a:off x="2449829" y="75438"/>
              <a:ext cx="288290" cy="262255"/>
            </a:xfrm>
            <a:custGeom>
              <a:avLst/>
              <a:gdLst/>
              <a:ahLst/>
              <a:cxnLst/>
              <a:rect l="l" t="t" r="r" b="b"/>
              <a:pathLst>
                <a:path w="288289" h="262255" extrusionOk="0">
                  <a:moveTo>
                    <a:pt x="144018" y="0"/>
                  </a:moveTo>
                  <a:lnTo>
                    <a:pt x="98511" y="6681"/>
                  </a:lnTo>
                  <a:lnTo>
                    <a:pt x="58978" y="25286"/>
                  </a:lnTo>
                  <a:lnTo>
                    <a:pt x="27797" y="53656"/>
                  </a:lnTo>
                  <a:lnTo>
                    <a:pt x="7345" y="89635"/>
                  </a:lnTo>
                  <a:lnTo>
                    <a:pt x="0" y="131063"/>
                  </a:lnTo>
                  <a:lnTo>
                    <a:pt x="7345" y="172492"/>
                  </a:lnTo>
                  <a:lnTo>
                    <a:pt x="27797" y="208471"/>
                  </a:lnTo>
                  <a:lnTo>
                    <a:pt x="58978" y="236841"/>
                  </a:lnTo>
                  <a:lnTo>
                    <a:pt x="98511" y="255446"/>
                  </a:lnTo>
                  <a:lnTo>
                    <a:pt x="144018" y="262127"/>
                  </a:lnTo>
                  <a:lnTo>
                    <a:pt x="189524" y="255446"/>
                  </a:lnTo>
                  <a:lnTo>
                    <a:pt x="229057" y="236841"/>
                  </a:lnTo>
                  <a:lnTo>
                    <a:pt x="260238" y="208471"/>
                  </a:lnTo>
                  <a:lnTo>
                    <a:pt x="280690" y="172492"/>
                  </a:lnTo>
                  <a:lnTo>
                    <a:pt x="288036" y="131063"/>
                  </a:lnTo>
                  <a:lnTo>
                    <a:pt x="280690" y="89635"/>
                  </a:lnTo>
                  <a:lnTo>
                    <a:pt x="260238" y="53656"/>
                  </a:lnTo>
                  <a:lnTo>
                    <a:pt x="229057" y="25286"/>
                  </a:lnTo>
                  <a:lnTo>
                    <a:pt x="189524"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0" name="Google Shape;2290;p47"/>
            <p:cNvSpPr/>
            <p:nvPr/>
          </p:nvSpPr>
          <p:spPr>
            <a:xfrm>
              <a:off x="2449829" y="75438"/>
              <a:ext cx="288290" cy="262255"/>
            </a:xfrm>
            <a:custGeom>
              <a:avLst/>
              <a:gdLst/>
              <a:ahLst/>
              <a:cxnLst/>
              <a:rect l="l" t="t" r="r" b="b"/>
              <a:pathLst>
                <a:path w="288289" h="262255" extrusionOk="0">
                  <a:moveTo>
                    <a:pt x="0" y="131063"/>
                  </a:moveTo>
                  <a:lnTo>
                    <a:pt x="7345" y="89635"/>
                  </a:lnTo>
                  <a:lnTo>
                    <a:pt x="27797" y="53656"/>
                  </a:lnTo>
                  <a:lnTo>
                    <a:pt x="58978" y="25286"/>
                  </a:lnTo>
                  <a:lnTo>
                    <a:pt x="98511" y="6681"/>
                  </a:lnTo>
                  <a:lnTo>
                    <a:pt x="144018" y="0"/>
                  </a:lnTo>
                  <a:lnTo>
                    <a:pt x="189524" y="6681"/>
                  </a:lnTo>
                  <a:lnTo>
                    <a:pt x="229057" y="25286"/>
                  </a:lnTo>
                  <a:lnTo>
                    <a:pt x="260238" y="53656"/>
                  </a:lnTo>
                  <a:lnTo>
                    <a:pt x="280690" y="89635"/>
                  </a:lnTo>
                  <a:lnTo>
                    <a:pt x="288036" y="131063"/>
                  </a:lnTo>
                  <a:lnTo>
                    <a:pt x="280690" y="172492"/>
                  </a:lnTo>
                  <a:lnTo>
                    <a:pt x="260238" y="208471"/>
                  </a:lnTo>
                  <a:lnTo>
                    <a:pt x="229057" y="236841"/>
                  </a:lnTo>
                  <a:lnTo>
                    <a:pt x="189524" y="255446"/>
                  </a:lnTo>
                  <a:lnTo>
                    <a:pt x="144018" y="262127"/>
                  </a:lnTo>
                  <a:lnTo>
                    <a:pt x="98511" y="255446"/>
                  </a:lnTo>
                  <a:lnTo>
                    <a:pt x="58978" y="236841"/>
                  </a:lnTo>
                  <a:lnTo>
                    <a:pt x="27797" y="208471"/>
                  </a:lnTo>
                  <a:lnTo>
                    <a:pt x="7345"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1" name="Google Shape;2291;p47"/>
            <p:cNvSpPr/>
            <p:nvPr/>
          </p:nvSpPr>
          <p:spPr>
            <a:xfrm>
              <a:off x="2737865" y="206501"/>
              <a:ext cx="648335" cy="0"/>
            </a:xfrm>
            <a:custGeom>
              <a:avLst/>
              <a:gdLst/>
              <a:ahLst/>
              <a:cxnLst/>
              <a:rect l="l" t="t" r="r" b="b"/>
              <a:pathLst>
                <a:path w="648335" h="120000" extrusionOk="0">
                  <a:moveTo>
                    <a:pt x="0" y="0"/>
                  </a:moveTo>
                  <a:lnTo>
                    <a:pt x="648081"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92" name="Google Shape;2292;p47"/>
          <p:cNvSpPr txBox="1"/>
          <p:nvPr/>
        </p:nvSpPr>
        <p:spPr>
          <a:xfrm>
            <a:off x="3381883" y="104343"/>
            <a:ext cx="2084070"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de la notificación</a:t>
            </a:r>
            <a:endParaRPr sz="1200">
              <a:solidFill>
                <a:schemeClr val="dk1"/>
              </a:solidFill>
              <a:latin typeface="Arial"/>
              <a:ea typeface="Arial"/>
              <a:cs typeface="Arial"/>
              <a:sym typeface="Arial"/>
            </a:endParaRPr>
          </a:p>
        </p:txBody>
      </p:sp>
      <p:sp>
        <p:nvSpPr>
          <p:cNvPr id="2293" name="Google Shape;2293;p47"/>
          <p:cNvSpPr txBox="1"/>
          <p:nvPr/>
        </p:nvSpPr>
        <p:spPr>
          <a:xfrm>
            <a:off x="663282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 47</a:t>
            </a:r>
            <a:endParaRPr sz="1050">
              <a:solidFill>
                <a:schemeClr val="dk1"/>
              </a:solidFill>
              <a:latin typeface="Arial"/>
              <a:ea typeface="Arial"/>
              <a:cs typeface="Arial"/>
              <a:sym typeface="Arial"/>
            </a:endParaRPr>
          </a:p>
        </p:txBody>
      </p:sp>
      <p:sp>
        <p:nvSpPr>
          <p:cNvPr id="2294" name="Google Shape;2294;p47"/>
          <p:cNvSpPr txBox="1"/>
          <p:nvPr/>
        </p:nvSpPr>
        <p:spPr>
          <a:xfrm>
            <a:off x="198526" y="616076"/>
            <a:ext cx="1859914" cy="711200"/>
          </a:xfrm>
          <a:prstGeom prst="rect">
            <a:avLst/>
          </a:prstGeom>
          <a:noFill/>
          <a:ln>
            <a:noFill/>
          </a:ln>
        </p:spPr>
        <p:txBody>
          <a:bodyPr spcFirstLastPara="1" wrap="square" lIns="0" tIns="12700" rIns="0" bIns="0" anchor="t" anchorCtr="0">
            <a:spAutoFit/>
          </a:bodyPr>
          <a:lstStyle/>
          <a:p>
            <a:pPr marL="12700" marR="5080" lvl="0" indent="220979" algn="l" rtl="0">
              <a:lnSpc>
                <a:spcPct val="100000"/>
              </a:lnSpc>
              <a:spcBef>
                <a:spcPts val="0"/>
              </a:spcBef>
              <a:spcAft>
                <a:spcPts val="0"/>
              </a:spcAft>
              <a:buNone/>
            </a:pPr>
            <a:r>
              <a:rPr lang="es-ES" sz="2000" b="1">
                <a:solidFill>
                  <a:srgbClr val="C00000"/>
                </a:solidFill>
                <a:latin typeface="Arial"/>
                <a:ea typeface="Arial"/>
                <a:cs typeface="Arial"/>
                <a:sym typeface="Arial"/>
              </a:rPr>
              <a:t>y ataques con  agentes químicos</a:t>
            </a:r>
            <a:r>
              <a:rPr lang="es-ES" sz="2500" b="1">
                <a:solidFill>
                  <a:srgbClr val="C00000"/>
                </a:solidFill>
                <a:latin typeface="Arial"/>
                <a:ea typeface="Arial"/>
                <a:cs typeface="Arial"/>
                <a:sym typeface="Arial"/>
              </a:rPr>
              <a:t>.</a:t>
            </a:r>
            <a:endParaRPr sz="2500">
              <a:solidFill>
                <a:schemeClr val="dk1"/>
              </a:solidFill>
              <a:latin typeface="Arial"/>
              <a:ea typeface="Arial"/>
              <a:cs typeface="Arial"/>
              <a:sym typeface="Arial"/>
            </a:endParaRPr>
          </a:p>
        </p:txBody>
      </p:sp>
      <p:grpSp>
        <p:nvGrpSpPr>
          <p:cNvPr id="2295" name="Google Shape;2295;p47"/>
          <p:cNvGrpSpPr/>
          <p:nvPr/>
        </p:nvGrpSpPr>
        <p:grpSpPr>
          <a:xfrm>
            <a:off x="2496629" y="645413"/>
            <a:ext cx="4690936" cy="2033333"/>
            <a:chOff x="2496629" y="645413"/>
            <a:chExt cx="4690936" cy="2033333"/>
          </a:xfrm>
        </p:grpSpPr>
        <p:pic>
          <p:nvPicPr>
            <p:cNvPr id="2296" name="Google Shape;2296;p47"/>
            <p:cNvPicPr preferRelativeResize="0"/>
            <p:nvPr/>
          </p:nvPicPr>
          <p:blipFill rotWithShape="1">
            <a:blip r:embed="rId6">
              <a:alphaModFix/>
            </a:blip>
            <a:srcRect/>
            <a:stretch/>
          </p:blipFill>
          <p:spPr>
            <a:xfrm>
              <a:off x="2499360" y="2319274"/>
              <a:ext cx="4687823" cy="9525"/>
            </a:xfrm>
            <a:prstGeom prst="rect">
              <a:avLst/>
            </a:prstGeom>
            <a:noFill/>
            <a:ln>
              <a:noFill/>
            </a:ln>
          </p:spPr>
        </p:pic>
        <p:pic>
          <p:nvPicPr>
            <p:cNvPr id="2297" name="Google Shape;2297;p47"/>
            <p:cNvPicPr preferRelativeResize="0"/>
            <p:nvPr/>
          </p:nvPicPr>
          <p:blipFill rotWithShape="1">
            <a:blip r:embed="rId6">
              <a:alphaModFix/>
            </a:blip>
            <a:srcRect/>
            <a:stretch/>
          </p:blipFill>
          <p:spPr>
            <a:xfrm>
              <a:off x="2499360" y="2006980"/>
              <a:ext cx="4687823" cy="9525"/>
            </a:xfrm>
            <a:prstGeom prst="rect">
              <a:avLst/>
            </a:prstGeom>
            <a:noFill/>
            <a:ln>
              <a:noFill/>
            </a:ln>
          </p:spPr>
        </p:pic>
        <p:pic>
          <p:nvPicPr>
            <p:cNvPr id="2298" name="Google Shape;2298;p47"/>
            <p:cNvPicPr preferRelativeResize="0"/>
            <p:nvPr/>
          </p:nvPicPr>
          <p:blipFill rotWithShape="1">
            <a:blip r:embed="rId6">
              <a:alphaModFix/>
            </a:blip>
            <a:srcRect/>
            <a:stretch/>
          </p:blipFill>
          <p:spPr>
            <a:xfrm>
              <a:off x="2499360" y="1694433"/>
              <a:ext cx="4687823" cy="9525"/>
            </a:xfrm>
            <a:prstGeom prst="rect">
              <a:avLst/>
            </a:prstGeom>
            <a:noFill/>
            <a:ln>
              <a:noFill/>
            </a:ln>
          </p:spPr>
        </p:pic>
        <p:pic>
          <p:nvPicPr>
            <p:cNvPr id="2299" name="Google Shape;2299;p47"/>
            <p:cNvPicPr preferRelativeResize="0"/>
            <p:nvPr/>
          </p:nvPicPr>
          <p:blipFill rotWithShape="1">
            <a:blip r:embed="rId6">
              <a:alphaModFix/>
            </a:blip>
            <a:srcRect/>
            <a:stretch/>
          </p:blipFill>
          <p:spPr>
            <a:xfrm>
              <a:off x="2499360" y="1383665"/>
              <a:ext cx="4687823" cy="9525"/>
            </a:xfrm>
            <a:prstGeom prst="rect">
              <a:avLst/>
            </a:prstGeom>
            <a:noFill/>
            <a:ln>
              <a:noFill/>
            </a:ln>
          </p:spPr>
        </p:pic>
        <p:pic>
          <p:nvPicPr>
            <p:cNvPr id="2300" name="Google Shape;2300;p47"/>
            <p:cNvPicPr preferRelativeResize="0"/>
            <p:nvPr/>
          </p:nvPicPr>
          <p:blipFill rotWithShape="1">
            <a:blip r:embed="rId6">
              <a:alphaModFix/>
            </a:blip>
            <a:srcRect/>
            <a:stretch/>
          </p:blipFill>
          <p:spPr>
            <a:xfrm>
              <a:off x="2499360" y="1071118"/>
              <a:ext cx="4687823" cy="9525"/>
            </a:xfrm>
            <a:prstGeom prst="rect">
              <a:avLst/>
            </a:prstGeom>
            <a:noFill/>
            <a:ln>
              <a:noFill/>
            </a:ln>
          </p:spPr>
        </p:pic>
        <p:pic>
          <p:nvPicPr>
            <p:cNvPr id="2301" name="Google Shape;2301;p47"/>
            <p:cNvPicPr preferRelativeResize="0"/>
            <p:nvPr/>
          </p:nvPicPr>
          <p:blipFill rotWithShape="1">
            <a:blip r:embed="rId6">
              <a:alphaModFix/>
            </a:blip>
            <a:srcRect/>
            <a:stretch/>
          </p:blipFill>
          <p:spPr>
            <a:xfrm>
              <a:off x="2499360" y="758697"/>
              <a:ext cx="4687823" cy="9525"/>
            </a:xfrm>
            <a:prstGeom prst="rect">
              <a:avLst/>
            </a:prstGeom>
            <a:noFill/>
            <a:ln>
              <a:noFill/>
            </a:ln>
          </p:spPr>
        </p:pic>
        <p:sp>
          <p:nvSpPr>
            <p:cNvPr id="2302" name="Google Shape;2302;p47"/>
            <p:cNvSpPr/>
            <p:nvPr/>
          </p:nvSpPr>
          <p:spPr>
            <a:xfrm>
              <a:off x="2544318" y="645413"/>
              <a:ext cx="4598035" cy="1990725"/>
            </a:xfrm>
            <a:custGeom>
              <a:avLst/>
              <a:gdLst/>
              <a:ahLst/>
              <a:cxnLst/>
              <a:rect l="l" t="t" r="r" b="b"/>
              <a:pathLst>
                <a:path w="4598034" h="1990725" extrusionOk="0">
                  <a:moveTo>
                    <a:pt x="0" y="0"/>
                  </a:moveTo>
                  <a:lnTo>
                    <a:pt x="0" y="1990343"/>
                  </a:lnTo>
                  <a:lnTo>
                    <a:pt x="4597908" y="1990343"/>
                  </a:lnTo>
                  <a:lnTo>
                    <a:pt x="4597908" y="1228343"/>
                  </a:lnTo>
                  <a:lnTo>
                    <a:pt x="4507991" y="1135379"/>
                  </a:lnTo>
                  <a:lnTo>
                    <a:pt x="4418076" y="917447"/>
                  </a:lnTo>
                  <a:lnTo>
                    <a:pt x="4328159" y="947927"/>
                  </a:lnTo>
                  <a:lnTo>
                    <a:pt x="4238243" y="187451"/>
                  </a:lnTo>
                  <a:lnTo>
                    <a:pt x="4146804" y="161543"/>
                  </a:lnTo>
                  <a:lnTo>
                    <a:pt x="4056887" y="256031"/>
                  </a:lnTo>
                  <a:lnTo>
                    <a:pt x="3966972" y="304800"/>
                  </a:lnTo>
                  <a:lnTo>
                    <a:pt x="3877055" y="1016507"/>
                  </a:lnTo>
                  <a:lnTo>
                    <a:pt x="3787140" y="941831"/>
                  </a:lnTo>
                  <a:lnTo>
                    <a:pt x="3697224" y="941831"/>
                  </a:lnTo>
                  <a:lnTo>
                    <a:pt x="3607307" y="780287"/>
                  </a:lnTo>
                  <a:lnTo>
                    <a:pt x="3515868" y="573024"/>
                  </a:lnTo>
                  <a:lnTo>
                    <a:pt x="3425952" y="960119"/>
                  </a:lnTo>
                  <a:lnTo>
                    <a:pt x="3336035" y="230124"/>
                  </a:lnTo>
                  <a:lnTo>
                    <a:pt x="3246120" y="449579"/>
                  </a:lnTo>
                  <a:lnTo>
                    <a:pt x="3156204" y="298703"/>
                  </a:lnTo>
                  <a:lnTo>
                    <a:pt x="3066287" y="242315"/>
                  </a:lnTo>
                  <a:lnTo>
                    <a:pt x="2974847" y="649224"/>
                  </a:lnTo>
                  <a:lnTo>
                    <a:pt x="2884932" y="193547"/>
                  </a:lnTo>
                  <a:lnTo>
                    <a:pt x="2795016" y="598931"/>
                  </a:lnTo>
                  <a:lnTo>
                    <a:pt x="2705099" y="286511"/>
                  </a:lnTo>
                  <a:lnTo>
                    <a:pt x="2615184" y="635507"/>
                  </a:lnTo>
                  <a:lnTo>
                    <a:pt x="2525268" y="530351"/>
                  </a:lnTo>
                  <a:lnTo>
                    <a:pt x="2435352" y="373379"/>
                  </a:lnTo>
                  <a:lnTo>
                    <a:pt x="2343911" y="211835"/>
                  </a:lnTo>
                  <a:lnTo>
                    <a:pt x="2253996" y="355091"/>
                  </a:lnTo>
                  <a:lnTo>
                    <a:pt x="2164080" y="467867"/>
                  </a:lnTo>
                  <a:lnTo>
                    <a:pt x="2074164" y="131063"/>
                  </a:lnTo>
                  <a:lnTo>
                    <a:pt x="1984247" y="461771"/>
                  </a:lnTo>
                  <a:lnTo>
                    <a:pt x="1894332" y="379475"/>
                  </a:lnTo>
                  <a:lnTo>
                    <a:pt x="1802892" y="492251"/>
                  </a:lnTo>
                  <a:lnTo>
                    <a:pt x="1712976" y="74675"/>
                  </a:lnTo>
                  <a:lnTo>
                    <a:pt x="1623059" y="199643"/>
                  </a:lnTo>
                  <a:lnTo>
                    <a:pt x="1533144" y="423671"/>
                  </a:lnTo>
                  <a:lnTo>
                    <a:pt x="1443228" y="441959"/>
                  </a:lnTo>
                  <a:lnTo>
                    <a:pt x="1353311" y="536447"/>
                  </a:lnTo>
                  <a:lnTo>
                    <a:pt x="1263395" y="379475"/>
                  </a:lnTo>
                  <a:lnTo>
                    <a:pt x="1171956" y="99059"/>
                  </a:lnTo>
                  <a:lnTo>
                    <a:pt x="1082040" y="1353311"/>
                  </a:lnTo>
                  <a:lnTo>
                    <a:pt x="992123" y="691895"/>
                  </a:lnTo>
                  <a:lnTo>
                    <a:pt x="902207" y="80771"/>
                  </a:lnTo>
                  <a:lnTo>
                    <a:pt x="812292" y="187451"/>
                  </a:lnTo>
                  <a:lnTo>
                    <a:pt x="722376" y="211835"/>
                  </a:lnTo>
                  <a:lnTo>
                    <a:pt x="632459" y="256031"/>
                  </a:lnTo>
                  <a:lnTo>
                    <a:pt x="541019" y="986027"/>
                  </a:lnTo>
                  <a:lnTo>
                    <a:pt x="451104" y="330707"/>
                  </a:lnTo>
                  <a:lnTo>
                    <a:pt x="361188" y="318515"/>
                  </a:lnTo>
                  <a:lnTo>
                    <a:pt x="271271" y="324611"/>
                  </a:lnTo>
                  <a:lnTo>
                    <a:pt x="181356" y="355091"/>
                  </a:lnTo>
                  <a:lnTo>
                    <a:pt x="91439" y="697991"/>
                  </a:lnTo>
                  <a:lnTo>
                    <a:pt x="0"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3" name="Google Shape;2303;p47"/>
            <p:cNvSpPr/>
            <p:nvPr/>
          </p:nvSpPr>
          <p:spPr>
            <a:xfrm>
              <a:off x="2544318" y="645413"/>
              <a:ext cx="4598035" cy="1990725"/>
            </a:xfrm>
            <a:custGeom>
              <a:avLst/>
              <a:gdLst/>
              <a:ahLst/>
              <a:cxnLst/>
              <a:rect l="l" t="t" r="r" b="b"/>
              <a:pathLst>
                <a:path w="4598034" h="1990725" extrusionOk="0">
                  <a:moveTo>
                    <a:pt x="0" y="0"/>
                  </a:moveTo>
                  <a:lnTo>
                    <a:pt x="91439" y="697991"/>
                  </a:lnTo>
                  <a:lnTo>
                    <a:pt x="181356" y="355091"/>
                  </a:lnTo>
                  <a:lnTo>
                    <a:pt x="271271" y="324611"/>
                  </a:lnTo>
                  <a:lnTo>
                    <a:pt x="361188" y="318515"/>
                  </a:lnTo>
                  <a:lnTo>
                    <a:pt x="451104" y="330707"/>
                  </a:lnTo>
                  <a:lnTo>
                    <a:pt x="541019" y="986027"/>
                  </a:lnTo>
                  <a:lnTo>
                    <a:pt x="632459" y="256031"/>
                  </a:lnTo>
                  <a:lnTo>
                    <a:pt x="722376" y="211835"/>
                  </a:lnTo>
                  <a:lnTo>
                    <a:pt x="812292" y="187451"/>
                  </a:lnTo>
                  <a:lnTo>
                    <a:pt x="902207" y="80771"/>
                  </a:lnTo>
                  <a:lnTo>
                    <a:pt x="992123" y="691895"/>
                  </a:lnTo>
                  <a:lnTo>
                    <a:pt x="1082040" y="1353311"/>
                  </a:lnTo>
                  <a:lnTo>
                    <a:pt x="1171956" y="99059"/>
                  </a:lnTo>
                  <a:lnTo>
                    <a:pt x="1263395" y="379475"/>
                  </a:lnTo>
                  <a:lnTo>
                    <a:pt x="1353311" y="536447"/>
                  </a:lnTo>
                  <a:lnTo>
                    <a:pt x="1443228" y="441959"/>
                  </a:lnTo>
                  <a:lnTo>
                    <a:pt x="1533144" y="423671"/>
                  </a:lnTo>
                  <a:lnTo>
                    <a:pt x="1623059" y="199643"/>
                  </a:lnTo>
                  <a:lnTo>
                    <a:pt x="1712976" y="74675"/>
                  </a:lnTo>
                  <a:lnTo>
                    <a:pt x="1802892" y="492251"/>
                  </a:lnTo>
                  <a:lnTo>
                    <a:pt x="1894332" y="379475"/>
                  </a:lnTo>
                  <a:lnTo>
                    <a:pt x="1984247" y="461771"/>
                  </a:lnTo>
                  <a:lnTo>
                    <a:pt x="2074164" y="131063"/>
                  </a:lnTo>
                  <a:lnTo>
                    <a:pt x="2164080" y="467867"/>
                  </a:lnTo>
                  <a:lnTo>
                    <a:pt x="2253996" y="355091"/>
                  </a:lnTo>
                  <a:lnTo>
                    <a:pt x="2343911" y="211835"/>
                  </a:lnTo>
                  <a:lnTo>
                    <a:pt x="2435352" y="373379"/>
                  </a:lnTo>
                  <a:lnTo>
                    <a:pt x="2525268" y="530351"/>
                  </a:lnTo>
                  <a:lnTo>
                    <a:pt x="2615184" y="635507"/>
                  </a:lnTo>
                  <a:lnTo>
                    <a:pt x="2705099" y="286511"/>
                  </a:lnTo>
                  <a:lnTo>
                    <a:pt x="2795016" y="598931"/>
                  </a:lnTo>
                  <a:lnTo>
                    <a:pt x="2884932" y="193547"/>
                  </a:lnTo>
                  <a:lnTo>
                    <a:pt x="2974847" y="649224"/>
                  </a:lnTo>
                  <a:lnTo>
                    <a:pt x="3066287" y="242315"/>
                  </a:lnTo>
                  <a:lnTo>
                    <a:pt x="3156204" y="298703"/>
                  </a:lnTo>
                  <a:lnTo>
                    <a:pt x="3246120" y="449579"/>
                  </a:lnTo>
                  <a:lnTo>
                    <a:pt x="3336035" y="230124"/>
                  </a:lnTo>
                  <a:lnTo>
                    <a:pt x="3425952" y="960119"/>
                  </a:lnTo>
                  <a:lnTo>
                    <a:pt x="3515868" y="573024"/>
                  </a:lnTo>
                  <a:lnTo>
                    <a:pt x="3607307" y="780287"/>
                  </a:lnTo>
                  <a:lnTo>
                    <a:pt x="3697224" y="941831"/>
                  </a:lnTo>
                  <a:lnTo>
                    <a:pt x="3787140" y="941831"/>
                  </a:lnTo>
                  <a:lnTo>
                    <a:pt x="3877055" y="1016507"/>
                  </a:lnTo>
                  <a:lnTo>
                    <a:pt x="3966972" y="304800"/>
                  </a:lnTo>
                  <a:lnTo>
                    <a:pt x="4056887" y="256031"/>
                  </a:lnTo>
                  <a:lnTo>
                    <a:pt x="4146804" y="161543"/>
                  </a:lnTo>
                  <a:lnTo>
                    <a:pt x="4238243" y="187451"/>
                  </a:lnTo>
                  <a:lnTo>
                    <a:pt x="4328159" y="947927"/>
                  </a:lnTo>
                  <a:lnTo>
                    <a:pt x="4418076" y="917447"/>
                  </a:lnTo>
                  <a:lnTo>
                    <a:pt x="4507991" y="1135379"/>
                  </a:lnTo>
                  <a:lnTo>
                    <a:pt x="4597908" y="1228343"/>
                  </a:lnTo>
                  <a:lnTo>
                    <a:pt x="4597908" y="1990343"/>
                  </a:lnTo>
                  <a:lnTo>
                    <a:pt x="0" y="1990343"/>
                  </a:lnTo>
                  <a:lnTo>
                    <a:pt x="0" y="0"/>
                  </a:lnTo>
                  <a:close/>
                </a:path>
              </a:pathLst>
            </a:custGeom>
            <a:noFill/>
            <a:ln w="2540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4" name="Google Shape;2304;p47"/>
            <p:cNvSpPr/>
            <p:nvPr/>
          </p:nvSpPr>
          <p:spPr>
            <a:xfrm>
              <a:off x="2544318" y="857250"/>
              <a:ext cx="4598035" cy="1778635"/>
            </a:xfrm>
            <a:custGeom>
              <a:avLst/>
              <a:gdLst/>
              <a:ahLst/>
              <a:cxnLst/>
              <a:rect l="l" t="t" r="r" b="b"/>
              <a:pathLst>
                <a:path w="4598034" h="1778635" extrusionOk="0">
                  <a:moveTo>
                    <a:pt x="1623059" y="0"/>
                  </a:moveTo>
                  <a:lnTo>
                    <a:pt x="1533144" y="306324"/>
                  </a:lnTo>
                  <a:lnTo>
                    <a:pt x="1443228" y="361188"/>
                  </a:lnTo>
                  <a:lnTo>
                    <a:pt x="1353311" y="824483"/>
                  </a:lnTo>
                  <a:lnTo>
                    <a:pt x="1263395" y="885444"/>
                  </a:lnTo>
                  <a:lnTo>
                    <a:pt x="1171956" y="499872"/>
                  </a:lnTo>
                  <a:lnTo>
                    <a:pt x="1082040" y="893064"/>
                  </a:lnTo>
                  <a:lnTo>
                    <a:pt x="992123" y="568451"/>
                  </a:lnTo>
                  <a:lnTo>
                    <a:pt x="902207" y="330707"/>
                  </a:lnTo>
                  <a:lnTo>
                    <a:pt x="812292" y="480059"/>
                  </a:lnTo>
                  <a:lnTo>
                    <a:pt x="722376" y="205740"/>
                  </a:lnTo>
                  <a:lnTo>
                    <a:pt x="632459" y="292607"/>
                  </a:lnTo>
                  <a:lnTo>
                    <a:pt x="541019" y="286511"/>
                  </a:lnTo>
                  <a:lnTo>
                    <a:pt x="451104" y="193548"/>
                  </a:lnTo>
                  <a:lnTo>
                    <a:pt x="361188" y="106679"/>
                  </a:lnTo>
                  <a:lnTo>
                    <a:pt x="271271" y="605027"/>
                  </a:lnTo>
                  <a:lnTo>
                    <a:pt x="181356" y="423672"/>
                  </a:lnTo>
                  <a:lnTo>
                    <a:pt x="91439" y="786383"/>
                  </a:lnTo>
                  <a:lnTo>
                    <a:pt x="0" y="562355"/>
                  </a:lnTo>
                  <a:lnTo>
                    <a:pt x="0" y="1778507"/>
                  </a:lnTo>
                  <a:lnTo>
                    <a:pt x="4597908" y="1778507"/>
                  </a:lnTo>
                  <a:lnTo>
                    <a:pt x="4597908" y="1054607"/>
                  </a:lnTo>
                  <a:lnTo>
                    <a:pt x="4507991" y="961644"/>
                  </a:lnTo>
                  <a:lnTo>
                    <a:pt x="4418076" y="842772"/>
                  </a:lnTo>
                  <a:lnTo>
                    <a:pt x="4328159" y="830579"/>
                  </a:lnTo>
                  <a:lnTo>
                    <a:pt x="4238243" y="867155"/>
                  </a:lnTo>
                  <a:lnTo>
                    <a:pt x="4146804" y="693420"/>
                  </a:lnTo>
                  <a:lnTo>
                    <a:pt x="4056887" y="667511"/>
                  </a:lnTo>
                  <a:lnTo>
                    <a:pt x="3966972" y="754379"/>
                  </a:lnTo>
                  <a:lnTo>
                    <a:pt x="3877055" y="804672"/>
                  </a:lnTo>
                  <a:lnTo>
                    <a:pt x="3787140" y="44196"/>
                  </a:lnTo>
                  <a:lnTo>
                    <a:pt x="3697224" y="893064"/>
                  </a:lnTo>
                  <a:lnTo>
                    <a:pt x="3607307" y="899159"/>
                  </a:lnTo>
                  <a:lnTo>
                    <a:pt x="3515868" y="524255"/>
                  </a:lnTo>
                  <a:lnTo>
                    <a:pt x="3425952" y="748283"/>
                  </a:lnTo>
                  <a:lnTo>
                    <a:pt x="3336035" y="605027"/>
                  </a:lnTo>
                  <a:lnTo>
                    <a:pt x="3246120" y="655320"/>
                  </a:lnTo>
                  <a:lnTo>
                    <a:pt x="3156204" y="774192"/>
                  </a:lnTo>
                  <a:lnTo>
                    <a:pt x="3066287" y="693420"/>
                  </a:lnTo>
                  <a:lnTo>
                    <a:pt x="2974847" y="824483"/>
                  </a:lnTo>
                  <a:lnTo>
                    <a:pt x="2884932" y="861059"/>
                  </a:lnTo>
                  <a:lnTo>
                    <a:pt x="2795016" y="873251"/>
                  </a:lnTo>
                  <a:lnTo>
                    <a:pt x="2705099" y="505968"/>
                  </a:lnTo>
                  <a:lnTo>
                    <a:pt x="2615184" y="524255"/>
                  </a:lnTo>
                  <a:lnTo>
                    <a:pt x="2525268" y="423672"/>
                  </a:lnTo>
                  <a:lnTo>
                    <a:pt x="2435352" y="175259"/>
                  </a:lnTo>
                  <a:lnTo>
                    <a:pt x="2343911" y="298703"/>
                  </a:lnTo>
                  <a:lnTo>
                    <a:pt x="2253996" y="417575"/>
                  </a:lnTo>
                  <a:lnTo>
                    <a:pt x="2164080" y="280416"/>
                  </a:lnTo>
                  <a:lnTo>
                    <a:pt x="2074164" y="243840"/>
                  </a:lnTo>
                  <a:lnTo>
                    <a:pt x="1984247" y="423672"/>
                  </a:lnTo>
                  <a:lnTo>
                    <a:pt x="1894332" y="224027"/>
                  </a:lnTo>
                  <a:lnTo>
                    <a:pt x="1802892" y="280416"/>
                  </a:lnTo>
                  <a:lnTo>
                    <a:pt x="1712976" y="224027"/>
                  </a:lnTo>
                  <a:lnTo>
                    <a:pt x="1623059" y="0"/>
                  </a:lnTo>
                  <a:close/>
                </a:path>
              </a:pathLst>
            </a:custGeom>
            <a:solidFill>
              <a:srgbClr val="C0504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5" name="Google Shape;2305;p47"/>
            <p:cNvSpPr/>
            <p:nvPr/>
          </p:nvSpPr>
          <p:spPr>
            <a:xfrm>
              <a:off x="2544318" y="857250"/>
              <a:ext cx="4598035" cy="1778635"/>
            </a:xfrm>
            <a:custGeom>
              <a:avLst/>
              <a:gdLst/>
              <a:ahLst/>
              <a:cxnLst/>
              <a:rect l="l" t="t" r="r" b="b"/>
              <a:pathLst>
                <a:path w="4598034" h="1778635" extrusionOk="0">
                  <a:moveTo>
                    <a:pt x="0" y="562355"/>
                  </a:moveTo>
                  <a:lnTo>
                    <a:pt x="91439" y="786383"/>
                  </a:lnTo>
                  <a:lnTo>
                    <a:pt x="181356" y="423672"/>
                  </a:lnTo>
                  <a:lnTo>
                    <a:pt x="271271" y="605027"/>
                  </a:lnTo>
                  <a:lnTo>
                    <a:pt x="361188" y="106679"/>
                  </a:lnTo>
                  <a:lnTo>
                    <a:pt x="451104" y="193548"/>
                  </a:lnTo>
                  <a:lnTo>
                    <a:pt x="541019" y="286511"/>
                  </a:lnTo>
                  <a:lnTo>
                    <a:pt x="632459" y="292607"/>
                  </a:lnTo>
                  <a:lnTo>
                    <a:pt x="722376" y="205740"/>
                  </a:lnTo>
                  <a:lnTo>
                    <a:pt x="812292" y="480059"/>
                  </a:lnTo>
                  <a:lnTo>
                    <a:pt x="902207" y="330707"/>
                  </a:lnTo>
                  <a:lnTo>
                    <a:pt x="992123" y="568451"/>
                  </a:lnTo>
                  <a:lnTo>
                    <a:pt x="1082040" y="893064"/>
                  </a:lnTo>
                  <a:lnTo>
                    <a:pt x="1171956" y="499872"/>
                  </a:lnTo>
                  <a:lnTo>
                    <a:pt x="1263395" y="885444"/>
                  </a:lnTo>
                  <a:lnTo>
                    <a:pt x="1353311" y="824483"/>
                  </a:lnTo>
                  <a:lnTo>
                    <a:pt x="1443228" y="361188"/>
                  </a:lnTo>
                  <a:lnTo>
                    <a:pt x="1533144" y="306324"/>
                  </a:lnTo>
                  <a:lnTo>
                    <a:pt x="1623059" y="0"/>
                  </a:lnTo>
                  <a:lnTo>
                    <a:pt x="1712976" y="224027"/>
                  </a:lnTo>
                  <a:lnTo>
                    <a:pt x="1802892" y="280416"/>
                  </a:lnTo>
                  <a:lnTo>
                    <a:pt x="1894332" y="224027"/>
                  </a:lnTo>
                  <a:lnTo>
                    <a:pt x="1984247" y="423672"/>
                  </a:lnTo>
                  <a:lnTo>
                    <a:pt x="2074164" y="243840"/>
                  </a:lnTo>
                  <a:lnTo>
                    <a:pt x="2164080" y="280416"/>
                  </a:lnTo>
                  <a:lnTo>
                    <a:pt x="2253996" y="417575"/>
                  </a:lnTo>
                  <a:lnTo>
                    <a:pt x="2343911" y="298703"/>
                  </a:lnTo>
                  <a:lnTo>
                    <a:pt x="2435352" y="175259"/>
                  </a:lnTo>
                  <a:lnTo>
                    <a:pt x="2525268" y="423672"/>
                  </a:lnTo>
                  <a:lnTo>
                    <a:pt x="2615184" y="524255"/>
                  </a:lnTo>
                  <a:lnTo>
                    <a:pt x="2705099" y="505968"/>
                  </a:lnTo>
                  <a:lnTo>
                    <a:pt x="2795016" y="873251"/>
                  </a:lnTo>
                  <a:lnTo>
                    <a:pt x="2884932" y="861059"/>
                  </a:lnTo>
                  <a:lnTo>
                    <a:pt x="2974847" y="824483"/>
                  </a:lnTo>
                  <a:lnTo>
                    <a:pt x="3066287" y="693420"/>
                  </a:lnTo>
                  <a:lnTo>
                    <a:pt x="3156204" y="774192"/>
                  </a:lnTo>
                  <a:lnTo>
                    <a:pt x="3246120" y="655320"/>
                  </a:lnTo>
                  <a:lnTo>
                    <a:pt x="3336035" y="605027"/>
                  </a:lnTo>
                  <a:lnTo>
                    <a:pt x="3425952" y="748283"/>
                  </a:lnTo>
                  <a:lnTo>
                    <a:pt x="3515868" y="524255"/>
                  </a:lnTo>
                  <a:lnTo>
                    <a:pt x="3607307" y="899159"/>
                  </a:lnTo>
                  <a:lnTo>
                    <a:pt x="3697224" y="893064"/>
                  </a:lnTo>
                  <a:lnTo>
                    <a:pt x="3787140" y="44196"/>
                  </a:lnTo>
                  <a:lnTo>
                    <a:pt x="3877055" y="804672"/>
                  </a:lnTo>
                  <a:lnTo>
                    <a:pt x="3966972" y="754379"/>
                  </a:lnTo>
                  <a:lnTo>
                    <a:pt x="4056887" y="667511"/>
                  </a:lnTo>
                  <a:lnTo>
                    <a:pt x="4146804" y="693420"/>
                  </a:lnTo>
                  <a:lnTo>
                    <a:pt x="4238243" y="867155"/>
                  </a:lnTo>
                  <a:lnTo>
                    <a:pt x="4328159" y="830579"/>
                  </a:lnTo>
                  <a:lnTo>
                    <a:pt x="4418076" y="842772"/>
                  </a:lnTo>
                  <a:lnTo>
                    <a:pt x="4507991" y="961644"/>
                  </a:lnTo>
                  <a:lnTo>
                    <a:pt x="4597908" y="1054607"/>
                  </a:lnTo>
                  <a:lnTo>
                    <a:pt x="4597908" y="1778507"/>
                  </a:lnTo>
                  <a:lnTo>
                    <a:pt x="0" y="1778507"/>
                  </a:lnTo>
                  <a:lnTo>
                    <a:pt x="0" y="562355"/>
                  </a:lnTo>
                  <a:close/>
                </a:path>
              </a:pathLst>
            </a:custGeom>
            <a:noFill/>
            <a:ln w="28575" cap="flat" cmpd="sng">
              <a:solidFill>
                <a:srgbClr val="8063A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6" name="Google Shape;2306;p47"/>
            <p:cNvSpPr/>
            <p:nvPr/>
          </p:nvSpPr>
          <p:spPr>
            <a:xfrm>
              <a:off x="2544318" y="963929"/>
              <a:ext cx="4598035" cy="1671955"/>
            </a:xfrm>
            <a:custGeom>
              <a:avLst/>
              <a:gdLst/>
              <a:ahLst/>
              <a:cxnLst/>
              <a:rect l="l" t="t" r="r" b="b"/>
              <a:pathLst>
                <a:path w="4598034" h="1671955" extrusionOk="0">
                  <a:moveTo>
                    <a:pt x="361188" y="0"/>
                  </a:moveTo>
                  <a:lnTo>
                    <a:pt x="271271" y="867155"/>
                  </a:lnTo>
                  <a:lnTo>
                    <a:pt x="181356" y="879348"/>
                  </a:lnTo>
                  <a:lnTo>
                    <a:pt x="91439" y="1147572"/>
                  </a:lnTo>
                  <a:lnTo>
                    <a:pt x="0" y="947927"/>
                  </a:lnTo>
                  <a:lnTo>
                    <a:pt x="0" y="1671827"/>
                  </a:lnTo>
                  <a:lnTo>
                    <a:pt x="4597908" y="1671827"/>
                  </a:lnTo>
                  <a:lnTo>
                    <a:pt x="4597908" y="954024"/>
                  </a:lnTo>
                  <a:lnTo>
                    <a:pt x="4507991" y="947927"/>
                  </a:lnTo>
                  <a:lnTo>
                    <a:pt x="4418076" y="979931"/>
                  </a:lnTo>
                  <a:lnTo>
                    <a:pt x="4328159" y="804672"/>
                  </a:lnTo>
                  <a:lnTo>
                    <a:pt x="4238243" y="804672"/>
                  </a:lnTo>
                  <a:lnTo>
                    <a:pt x="4146804" y="729996"/>
                  </a:lnTo>
                  <a:lnTo>
                    <a:pt x="4056887" y="903731"/>
                  </a:lnTo>
                  <a:lnTo>
                    <a:pt x="3966972" y="717803"/>
                  </a:lnTo>
                  <a:lnTo>
                    <a:pt x="3877055" y="697992"/>
                  </a:lnTo>
                  <a:lnTo>
                    <a:pt x="3787140" y="710184"/>
                  </a:lnTo>
                  <a:lnTo>
                    <a:pt x="3697224" y="810768"/>
                  </a:lnTo>
                  <a:lnTo>
                    <a:pt x="3607307" y="929640"/>
                  </a:lnTo>
                  <a:lnTo>
                    <a:pt x="3515868" y="717803"/>
                  </a:lnTo>
                  <a:lnTo>
                    <a:pt x="3425952" y="641603"/>
                  </a:lnTo>
                  <a:lnTo>
                    <a:pt x="3336035" y="697992"/>
                  </a:lnTo>
                  <a:lnTo>
                    <a:pt x="3246120" y="605027"/>
                  </a:lnTo>
                  <a:lnTo>
                    <a:pt x="3156204" y="1129284"/>
                  </a:lnTo>
                  <a:lnTo>
                    <a:pt x="3066287" y="1097279"/>
                  </a:lnTo>
                  <a:lnTo>
                    <a:pt x="2974847" y="1060703"/>
                  </a:lnTo>
                  <a:lnTo>
                    <a:pt x="2884932" y="1034796"/>
                  </a:lnTo>
                  <a:lnTo>
                    <a:pt x="2795016" y="935736"/>
                  </a:lnTo>
                  <a:lnTo>
                    <a:pt x="2705099" y="766572"/>
                  </a:lnTo>
                  <a:lnTo>
                    <a:pt x="2615184" y="729996"/>
                  </a:lnTo>
                  <a:lnTo>
                    <a:pt x="2435352" y="729996"/>
                  </a:lnTo>
                  <a:lnTo>
                    <a:pt x="2343911" y="822960"/>
                  </a:lnTo>
                  <a:lnTo>
                    <a:pt x="2253996" y="822960"/>
                  </a:lnTo>
                  <a:lnTo>
                    <a:pt x="2164080" y="673608"/>
                  </a:lnTo>
                  <a:lnTo>
                    <a:pt x="2074164" y="655320"/>
                  </a:lnTo>
                  <a:lnTo>
                    <a:pt x="1984247" y="673608"/>
                  </a:lnTo>
                  <a:lnTo>
                    <a:pt x="1894332" y="786384"/>
                  </a:lnTo>
                  <a:lnTo>
                    <a:pt x="1802892" y="448055"/>
                  </a:lnTo>
                  <a:lnTo>
                    <a:pt x="1712976" y="573024"/>
                  </a:lnTo>
                  <a:lnTo>
                    <a:pt x="1623059" y="560831"/>
                  </a:lnTo>
                  <a:lnTo>
                    <a:pt x="1533144" y="611124"/>
                  </a:lnTo>
                  <a:lnTo>
                    <a:pt x="1443228" y="691896"/>
                  </a:lnTo>
                  <a:lnTo>
                    <a:pt x="1353311" y="867155"/>
                  </a:lnTo>
                  <a:lnTo>
                    <a:pt x="1263395" y="885444"/>
                  </a:lnTo>
                  <a:lnTo>
                    <a:pt x="1171956" y="673608"/>
                  </a:lnTo>
                  <a:lnTo>
                    <a:pt x="1082040" y="1034796"/>
                  </a:lnTo>
                  <a:lnTo>
                    <a:pt x="992123" y="486155"/>
                  </a:lnTo>
                  <a:lnTo>
                    <a:pt x="902207" y="679703"/>
                  </a:lnTo>
                  <a:lnTo>
                    <a:pt x="812292" y="691896"/>
                  </a:lnTo>
                  <a:lnTo>
                    <a:pt x="632459" y="566927"/>
                  </a:lnTo>
                  <a:lnTo>
                    <a:pt x="541019" y="667512"/>
                  </a:lnTo>
                  <a:lnTo>
                    <a:pt x="451104" y="829055"/>
                  </a:lnTo>
                  <a:lnTo>
                    <a:pt x="361188"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7" name="Google Shape;2307;p47"/>
            <p:cNvSpPr/>
            <p:nvPr/>
          </p:nvSpPr>
          <p:spPr>
            <a:xfrm>
              <a:off x="2544318" y="963929"/>
              <a:ext cx="4598035" cy="1671955"/>
            </a:xfrm>
            <a:custGeom>
              <a:avLst/>
              <a:gdLst/>
              <a:ahLst/>
              <a:cxnLst/>
              <a:rect l="l" t="t" r="r" b="b"/>
              <a:pathLst>
                <a:path w="4598034" h="1671955" extrusionOk="0">
                  <a:moveTo>
                    <a:pt x="0" y="947927"/>
                  </a:moveTo>
                  <a:lnTo>
                    <a:pt x="91439" y="1147572"/>
                  </a:lnTo>
                  <a:lnTo>
                    <a:pt x="181356" y="879348"/>
                  </a:lnTo>
                  <a:lnTo>
                    <a:pt x="271271" y="867155"/>
                  </a:lnTo>
                  <a:lnTo>
                    <a:pt x="361188" y="0"/>
                  </a:lnTo>
                  <a:lnTo>
                    <a:pt x="451104" y="829055"/>
                  </a:lnTo>
                  <a:lnTo>
                    <a:pt x="541019" y="667512"/>
                  </a:lnTo>
                  <a:lnTo>
                    <a:pt x="632459" y="566927"/>
                  </a:lnTo>
                  <a:lnTo>
                    <a:pt x="722376" y="629412"/>
                  </a:lnTo>
                  <a:lnTo>
                    <a:pt x="812292" y="691896"/>
                  </a:lnTo>
                  <a:lnTo>
                    <a:pt x="902207" y="679703"/>
                  </a:lnTo>
                  <a:lnTo>
                    <a:pt x="992123" y="486155"/>
                  </a:lnTo>
                  <a:lnTo>
                    <a:pt x="1082040" y="1034796"/>
                  </a:lnTo>
                  <a:lnTo>
                    <a:pt x="1171956" y="673608"/>
                  </a:lnTo>
                  <a:lnTo>
                    <a:pt x="1263395" y="885444"/>
                  </a:lnTo>
                  <a:lnTo>
                    <a:pt x="1353311" y="867155"/>
                  </a:lnTo>
                  <a:lnTo>
                    <a:pt x="1443228" y="691896"/>
                  </a:lnTo>
                  <a:lnTo>
                    <a:pt x="1533144" y="611124"/>
                  </a:lnTo>
                  <a:lnTo>
                    <a:pt x="1623059" y="560831"/>
                  </a:lnTo>
                  <a:lnTo>
                    <a:pt x="1712976" y="573024"/>
                  </a:lnTo>
                  <a:lnTo>
                    <a:pt x="1802892" y="448055"/>
                  </a:lnTo>
                  <a:lnTo>
                    <a:pt x="1894332" y="786384"/>
                  </a:lnTo>
                  <a:lnTo>
                    <a:pt x="1984247" y="673608"/>
                  </a:lnTo>
                  <a:lnTo>
                    <a:pt x="2074164" y="655320"/>
                  </a:lnTo>
                  <a:lnTo>
                    <a:pt x="2164080" y="673608"/>
                  </a:lnTo>
                  <a:lnTo>
                    <a:pt x="2253996" y="822960"/>
                  </a:lnTo>
                  <a:lnTo>
                    <a:pt x="2343911" y="822960"/>
                  </a:lnTo>
                  <a:lnTo>
                    <a:pt x="2435352" y="729996"/>
                  </a:lnTo>
                  <a:lnTo>
                    <a:pt x="2525268" y="729996"/>
                  </a:lnTo>
                  <a:lnTo>
                    <a:pt x="2615184" y="729996"/>
                  </a:lnTo>
                  <a:lnTo>
                    <a:pt x="2705099" y="766572"/>
                  </a:lnTo>
                  <a:lnTo>
                    <a:pt x="2795016" y="935736"/>
                  </a:lnTo>
                  <a:lnTo>
                    <a:pt x="2884932" y="1034796"/>
                  </a:lnTo>
                  <a:lnTo>
                    <a:pt x="2974847" y="1060703"/>
                  </a:lnTo>
                  <a:lnTo>
                    <a:pt x="3066287" y="1097279"/>
                  </a:lnTo>
                  <a:lnTo>
                    <a:pt x="3156204" y="1129284"/>
                  </a:lnTo>
                  <a:lnTo>
                    <a:pt x="3246120" y="605027"/>
                  </a:lnTo>
                  <a:lnTo>
                    <a:pt x="3336035" y="697992"/>
                  </a:lnTo>
                  <a:lnTo>
                    <a:pt x="3425952" y="641603"/>
                  </a:lnTo>
                  <a:lnTo>
                    <a:pt x="3515868" y="717803"/>
                  </a:lnTo>
                  <a:lnTo>
                    <a:pt x="3607307" y="929640"/>
                  </a:lnTo>
                  <a:lnTo>
                    <a:pt x="3697224" y="810768"/>
                  </a:lnTo>
                  <a:lnTo>
                    <a:pt x="3787140" y="710184"/>
                  </a:lnTo>
                  <a:lnTo>
                    <a:pt x="3877055" y="697992"/>
                  </a:lnTo>
                  <a:lnTo>
                    <a:pt x="3966972" y="717803"/>
                  </a:lnTo>
                  <a:lnTo>
                    <a:pt x="4056887" y="903731"/>
                  </a:lnTo>
                  <a:lnTo>
                    <a:pt x="4146804" y="729996"/>
                  </a:lnTo>
                  <a:lnTo>
                    <a:pt x="4238243" y="804672"/>
                  </a:lnTo>
                  <a:lnTo>
                    <a:pt x="4328159" y="804672"/>
                  </a:lnTo>
                  <a:lnTo>
                    <a:pt x="4418076" y="979931"/>
                  </a:lnTo>
                  <a:lnTo>
                    <a:pt x="4507991" y="947927"/>
                  </a:lnTo>
                  <a:lnTo>
                    <a:pt x="4597908" y="954024"/>
                  </a:lnTo>
                  <a:lnTo>
                    <a:pt x="4597908" y="1671827"/>
                  </a:lnTo>
                  <a:lnTo>
                    <a:pt x="4507991" y="1671827"/>
                  </a:lnTo>
                  <a:lnTo>
                    <a:pt x="4418076" y="1671827"/>
                  </a:lnTo>
                  <a:lnTo>
                    <a:pt x="0" y="1671827"/>
                  </a:lnTo>
                  <a:lnTo>
                    <a:pt x="0" y="947927"/>
                  </a:lnTo>
                  <a:close/>
                </a:path>
              </a:pathLst>
            </a:custGeom>
            <a:noFill/>
            <a:ln w="28550" cap="flat" cmpd="sng">
              <a:solidFill>
                <a:srgbClr val="F795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8" name="Google Shape;2308;p47"/>
            <p:cNvSpPr/>
            <p:nvPr/>
          </p:nvSpPr>
          <p:spPr>
            <a:xfrm>
              <a:off x="2499360" y="2636519"/>
              <a:ext cx="4688205" cy="0"/>
            </a:xfrm>
            <a:custGeom>
              <a:avLst/>
              <a:gdLst/>
              <a:ahLst/>
              <a:cxnLst/>
              <a:rect l="l" t="t" r="r" b="b"/>
              <a:pathLst>
                <a:path w="4688205" h="120000" extrusionOk="0">
                  <a:moveTo>
                    <a:pt x="0" y="0"/>
                  </a:moveTo>
                  <a:lnTo>
                    <a:pt x="4687823"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9" name="Google Shape;2309;p47"/>
            <p:cNvSpPr/>
            <p:nvPr/>
          </p:nvSpPr>
          <p:spPr>
            <a:xfrm>
              <a:off x="2544318" y="1506474"/>
              <a:ext cx="632460" cy="325120"/>
            </a:xfrm>
            <a:custGeom>
              <a:avLst/>
              <a:gdLst/>
              <a:ahLst/>
              <a:cxnLst/>
              <a:rect l="l" t="t" r="r" b="b"/>
              <a:pathLst>
                <a:path w="632460" h="325119" extrusionOk="0">
                  <a:moveTo>
                    <a:pt x="0" y="143255"/>
                  </a:moveTo>
                  <a:lnTo>
                    <a:pt x="91439" y="324611"/>
                  </a:lnTo>
                  <a:lnTo>
                    <a:pt x="181356" y="112775"/>
                  </a:lnTo>
                  <a:lnTo>
                    <a:pt x="271271" y="217931"/>
                  </a:lnTo>
                  <a:lnTo>
                    <a:pt x="361188" y="0"/>
                  </a:lnTo>
                  <a:lnTo>
                    <a:pt x="451104" y="181355"/>
                  </a:lnTo>
                  <a:lnTo>
                    <a:pt x="541019" y="161544"/>
                  </a:lnTo>
                  <a:lnTo>
                    <a:pt x="632459" y="56387"/>
                  </a:lnTo>
                </a:path>
              </a:pathLst>
            </a:cu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10" name="Google Shape;2310;p47"/>
            <p:cNvPicPr preferRelativeResize="0"/>
            <p:nvPr/>
          </p:nvPicPr>
          <p:blipFill rotWithShape="1">
            <a:blip r:embed="rId7">
              <a:alphaModFix/>
            </a:blip>
            <a:srcRect/>
            <a:stretch/>
          </p:blipFill>
          <p:spPr>
            <a:xfrm>
              <a:off x="2508821" y="1613090"/>
              <a:ext cx="73533" cy="73532"/>
            </a:xfrm>
            <a:prstGeom prst="rect">
              <a:avLst/>
            </a:prstGeom>
            <a:noFill/>
            <a:ln>
              <a:noFill/>
            </a:ln>
          </p:spPr>
        </p:pic>
        <p:pic>
          <p:nvPicPr>
            <p:cNvPr id="2311" name="Google Shape;2311;p47"/>
            <p:cNvPicPr preferRelativeResize="0"/>
            <p:nvPr/>
          </p:nvPicPr>
          <p:blipFill rotWithShape="1">
            <a:blip r:embed="rId8">
              <a:alphaModFix/>
            </a:blip>
            <a:srcRect/>
            <a:stretch/>
          </p:blipFill>
          <p:spPr>
            <a:xfrm>
              <a:off x="2598737" y="1792922"/>
              <a:ext cx="73532" cy="73533"/>
            </a:xfrm>
            <a:prstGeom prst="rect">
              <a:avLst/>
            </a:prstGeom>
            <a:noFill/>
            <a:ln>
              <a:noFill/>
            </a:ln>
          </p:spPr>
        </p:pic>
        <p:pic>
          <p:nvPicPr>
            <p:cNvPr id="2312" name="Google Shape;2312;p47"/>
            <p:cNvPicPr preferRelativeResize="0"/>
            <p:nvPr/>
          </p:nvPicPr>
          <p:blipFill rotWithShape="1">
            <a:blip r:embed="rId7">
              <a:alphaModFix/>
            </a:blip>
            <a:srcRect/>
            <a:stretch/>
          </p:blipFill>
          <p:spPr>
            <a:xfrm>
              <a:off x="2688653" y="1581086"/>
              <a:ext cx="73532" cy="73532"/>
            </a:xfrm>
            <a:prstGeom prst="rect">
              <a:avLst/>
            </a:prstGeom>
            <a:noFill/>
            <a:ln>
              <a:noFill/>
            </a:ln>
          </p:spPr>
        </p:pic>
        <p:pic>
          <p:nvPicPr>
            <p:cNvPr id="2313" name="Google Shape;2313;p47"/>
            <p:cNvPicPr preferRelativeResize="0"/>
            <p:nvPr/>
          </p:nvPicPr>
          <p:blipFill rotWithShape="1">
            <a:blip r:embed="rId9">
              <a:alphaModFix/>
            </a:blip>
            <a:srcRect/>
            <a:stretch/>
          </p:blipFill>
          <p:spPr>
            <a:xfrm>
              <a:off x="2778569" y="1687766"/>
              <a:ext cx="73532" cy="73532"/>
            </a:xfrm>
            <a:prstGeom prst="rect">
              <a:avLst/>
            </a:prstGeom>
            <a:noFill/>
            <a:ln>
              <a:noFill/>
            </a:ln>
          </p:spPr>
        </p:pic>
        <p:pic>
          <p:nvPicPr>
            <p:cNvPr id="2314" name="Google Shape;2314;p47"/>
            <p:cNvPicPr preferRelativeResize="0"/>
            <p:nvPr/>
          </p:nvPicPr>
          <p:blipFill rotWithShape="1">
            <a:blip r:embed="rId8">
              <a:alphaModFix/>
            </a:blip>
            <a:srcRect/>
            <a:stretch/>
          </p:blipFill>
          <p:spPr>
            <a:xfrm>
              <a:off x="2870009" y="1468310"/>
              <a:ext cx="73532" cy="73532"/>
            </a:xfrm>
            <a:prstGeom prst="rect">
              <a:avLst/>
            </a:prstGeom>
            <a:noFill/>
            <a:ln>
              <a:noFill/>
            </a:ln>
          </p:spPr>
        </p:pic>
        <p:pic>
          <p:nvPicPr>
            <p:cNvPr id="2315" name="Google Shape;2315;p47"/>
            <p:cNvPicPr preferRelativeResize="0"/>
            <p:nvPr/>
          </p:nvPicPr>
          <p:blipFill rotWithShape="1">
            <a:blip r:embed="rId10">
              <a:alphaModFix/>
            </a:blip>
            <a:srcRect/>
            <a:stretch/>
          </p:blipFill>
          <p:spPr>
            <a:xfrm>
              <a:off x="2959925" y="1631378"/>
              <a:ext cx="163449" cy="91820"/>
            </a:xfrm>
            <a:prstGeom prst="rect">
              <a:avLst/>
            </a:prstGeom>
            <a:noFill/>
            <a:ln>
              <a:noFill/>
            </a:ln>
          </p:spPr>
        </p:pic>
        <p:pic>
          <p:nvPicPr>
            <p:cNvPr id="2316" name="Google Shape;2316;p47"/>
            <p:cNvPicPr preferRelativeResize="0"/>
            <p:nvPr/>
          </p:nvPicPr>
          <p:blipFill rotWithShape="1">
            <a:blip r:embed="rId9">
              <a:alphaModFix/>
            </a:blip>
            <a:srcRect/>
            <a:stretch/>
          </p:blipFill>
          <p:spPr>
            <a:xfrm>
              <a:off x="3139757" y="1524698"/>
              <a:ext cx="73532" cy="73533"/>
            </a:xfrm>
            <a:prstGeom prst="rect">
              <a:avLst/>
            </a:prstGeom>
            <a:noFill/>
            <a:ln>
              <a:noFill/>
            </a:ln>
          </p:spPr>
        </p:pic>
        <p:pic>
          <p:nvPicPr>
            <p:cNvPr id="2317" name="Google Shape;2317;p47"/>
            <p:cNvPicPr preferRelativeResize="0"/>
            <p:nvPr/>
          </p:nvPicPr>
          <p:blipFill rotWithShape="1">
            <a:blip r:embed="rId11">
              <a:alphaModFix/>
            </a:blip>
            <a:srcRect/>
            <a:stretch/>
          </p:blipFill>
          <p:spPr>
            <a:xfrm>
              <a:off x="2496629" y="2580830"/>
              <a:ext cx="97916" cy="97916"/>
            </a:xfrm>
            <a:prstGeom prst="rect">
              <a:avLst/>
            </a:prstGeom>
            <a:noFill/>
            <a:ln>
              <a:noFill/>
            </a:ln>
          </p:spPr>
        </p:pic>
      </p:grpSp>
      <p:sp>
        <p:nvSpPr>
          <p:cNvPr id="2318" name="Google Shape;2318;p47"/>
          <p:cNvSpPr txBox="1"/>
          <p:nvPr/>
        </p:nvSpPr>
        <p:spPr>
          <a:xfrm>
            <a:off x="87782" y="6223"/>
            <a:ext cx="2338705" cy="636270"/>
          </a:xfrm>
          <a:prstGeom prst="rect">
            <a:avLst/>
          </a:prstGeom>
          <a:noFill/>
          <a:ln>
            <a:noFill/>
          </a:ln>
        </p:spPr>
        <p:txBody>
          <a:bodyPr spcFirstLastPara="1" wrap="square" lIns="0" tIns="12700" rIns="0" bIns="0" anchor="t" anchorCtr="0">
            <a:spAutoFit/>
          </a:bodyPr>
          <a:lstStyle/>
          <a:p>
            <a:pPr marL="261620" marR="0" lvl="0" indent="0" algn="l" rtl="0">
              <a:lnSpc>
                <a:spcPct val="100000"/>
              </a:lnSpc>
              <a:spcBef>
                <a:spcPts val="0"/>
              </a:spcBef>
              <a:spcAft>
                <a:spcPts val="0"/>
              </a:spcAft>
              <a:buNone/>
            </a:pPr>
            <a:r>
              <a:rPr lang="es-ES" sz="2000" b="1">
                <a:solidFill>
                  <a:srgbClr val="C00000"/>
                </a:solidFill>
                <a:latin typeface="Arial"/>
                <a:ea typeface="Arial"/>
                <a:cs typeface="Arial"/>
                <a:sym typeface="Arial"/>
              </a:rPr>
              <a:t>Violencia de</a:t>
            </a:r>
            <a:endParaRPr sz="2000">
              <a:solidFill>
                <a:schemeClr val="dk1"/>
              </a:solidFill>
              <a:latin typeface="Arial"/>
              <a:ea typeface="Arial"/>
              <a:cs typeface="Arial"/>
              <a:sym typeface="Arial"/>
            </a:endParaRPr>
          </a:p>
          <a:p>
            <a:pPr marL="38100" marR="0" lvl="0" indent="0" algn="l" rtl="0">
              <a:lnSpc>
                <a:spcPct val="100000"/>
              </a:lnSpc>
              <a:spcBef>
                <a:spcPts val="0"/>
              </a:spcBef>
              <a:spcAft>
                <a:spcPts val="0"/>
              </a:spcAft>
              <a:buNone/>
            </a:pPr>
            <a:r>
              <a:rPr lang="es-ES" sz="2000" b="1">
                <a:solidFill>
                  <a:srgbClr val="C00000"/>
                </a:solidFill>
                <a:latin typeface="Arial"/>
                <a:ea typeface="Arial"/>
                <a:cs typeface="Arial"/>
                <a:sym typeface="Arial"/>
              </a:rPr>
              <a:t>género, intrafamiliar </a:t>
            </a:r>
            <a:r>
              <a:rPr lang="es-ES" sz="1500" b="1" baseline="30000">
                <a:solidFill>
                  <a:schemeClr val="dk1"/>
                </a:solidFill>
                <a:latin typeface="Arial"/>
                <a:ea typeface="Arial"/>
                <a:cs typeface="Arial"/>
                <a:sym typeface="Arial"/>
              </a:rPr>
              <a:t>350</a:t>
            </a:r>
            <a:endParaRPr sz="1500" baseline="30000">
              <a:solidFill>
                <a:schemeClr val="dk1"/>
              </a:solidFill>
              <a:latin typeface="Arial"/>
              <a:ea typeface="Arial"/>
              <a:cs typeface="Arial"/>
              <a:sym typeface="Arial"/>
            </a:endParaRPr>
          </a:p>
        </p:txBody>
      </p:sp>
      <p:pic>
        <p:nvPicPr>
          <p:cNvPr id="2319" name="Google Shape;2319;p47"/>
          <p:cNvPicPr preferRelativeResize="0"/>
          <p:nvPr/>
        </p:nvPicPr>
        <p:blipFill rotWithShape="1">
          <a:blip r:embed="rId6">
            <a:alphaModFix/>
          </a:blip>
          <a:srcRect/>
          <a:stretch/>
        </p:blipFill>
        <p:spPr>
          <a:xfrm>
            <a:off x="2499360" y="446405"/>
            <a:ext cx="4687823" cy="9525"/>
          </a:xfrm>
          <a:prstGeom prst="rect">
            <a:avLst/>
          </a:prstGeom>
          <a:noFill/>
          <a:ln>
            <a:noFill/>
          </a:ln>
        </p:spPr>
      </p:pic>
      <p:sp>
        <p:nvSpPr>
          <p:cNvPr id="2320" name="Google Shape;2320;p47"/>
          <p:cNvSpPr txBox="1"/>
          <p:nvPr/>
        </p:nvSpPr>
        <p:spPr>
          <a:xfrm>
            <a:off x="2201926" y="978153"/>
            <a:ext cx="19939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chemeClr val="dk1"/>
                </a:solidFill>
                <a:latin typeface="Arial"/>
                <a:ea typeface="Arial"/>
                <a:cs typeface="Arial"/>
                <a:sym typeface="Arial"/>
              </a:rPr>
              <a:t>250</a:t>
            </a:r>
            <a:endParaRPr sz="1000">
              <a:solidFill>
                <a:schemeClr val="dk1"/>
              </a:solidFill>
              <a:latin typeface="Arial"/>
              <a:ea typeface="Arial"/>
              <a:cs typeface="Arial"/>
              <a:sym typeface="Arial"/>
            </a:endParaRPr>
          </a:p>
        </p:txBody>
      </p:sp>
      <p:sp>
        <p:nvSpPr>
          <p:cNvPr id="2321" name="Google Shape;2321;p47"/>
          <p:cNvSpPr txBox="1"/>
          <p:nvPr/>
        </p:nvSpPr>
        <p:spPr>
          <a:xfrm>
            <a:off x="2201926" y="666114"/>
            <a:ext cx="19939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chemeClr val="dk1"/>
                </a:solidFill>
                <a:latin typeface="Arial"/>
                <a:ea typeface="Arial"/>
                <a:cs typeface="Arial"/>
                <a:sym typeface="Arial"/>
              </a:rPr>
              <a:t>300</a:t>
            </a:r>
            <a:endParaRPr sz="1000">
              <a:solidFill>
                <a:schemeClr val="dk1"/>
              </a:solidFill>
              <a:latin typeface="Arial"/>
              <a:ea typeface="Arial"/>
              <a:cs typeface="Arial"/>
              <a:sym typeface="Arial"/>
            </a:endParaRPr>
          </a:p>
        </p:txBody>
      </p:sp>
      <p:grpSp>
        <p:nvGrpSpPr>
          <p:cNvPr id="2322" name="Google Shape;2322;p47"/>
          <p:cNvGrpSpPr/>
          <p:nvPr/>
        </p:nvGrpSpPr>
        <p:grpSpPr>
          <a:xfrm>
            <a:off x="2748533" y="3092957"/>
            <a:ext cx="243840" cy="66040"/>
            <a:chOff x="2748533" y="3092957"/>
            <a:chExt cx="243840" cy="66040"/>
          </a:xfrm>
        </p:grpSpPr>
        <p:sp>
          <p:nvSpPr>
            <p:cNvPr id="2323" name="Google Shape;2323;p47"/>
            <p:cNvSpPr/>
            <p:nvPr/>
          </p:nvSpPr>
          <p:spPr>
            <a:xfrm>
              <a:off x="2748533" y="3092957"/>
              <a:ext cx="243840" cy="66040"/>
            </a:xfrm>
            <a:custGeom>
              <a:avLst/>
              <a:gdLst/>
              <a:ahLst/>
              <a:cxnLst/>
              <a:rect l="l" t="t" r="r" b="b"/>
              <a:pathLst>
                <a:path w="243839" h="66039" extrusionOk="0">
                  <a:moveTo>
                    <a:pt x="243839" y="0"/>
                  </a:moveTo>
                  <a:lnTo>
                    <a:pt x="0" y="0"/>
                  </a:lnTo>
                  <a:lnTo>
                    <a:pt x="0" y="65532"/>
                  </a:lnTo>
                  <a:lnTo>
                    <a:pt x="243839" y="65532"/>
                  </a:lnTo>
                  <a:lnTo>
                    <a:pt x="243839"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4" name="Google Shape;2324;p47"/>
            <p:cNvSpPr/>
            <p:nvPr/>
          </p:nvSpPr>
          <p:spPr>
            <a:xfrm>
              <a:off x="2748533" y="3092957"/>
              <a:ext cx="243840" cy="66040"/>
            </a:xfrm>
            <a:custGeom>
              <a:avLst/>
              <a:gdLst/>
              <a:ahLst/>
              <a:cxnLst/>
              <a:rect l="l" t="t" r="r" b="b"/>
              <a:pathLst>
                <a:path w="243839" h="66039" extrusionOk="0">
                  <a:moveTo>
                    <a:pt x="0" y="65532"/>
                  </a:moveTo>
                  <a:lnTo>
                    <a:pt x="243839" y="65532"/>
                  </a:lnTo>
                  <a:lnTo>
                    <a:pt x="243839" y="0"/>
                  </a:lnTo>
                  <a:lnTo>
                    <a:pt x="0" y="0"/>
                  </a:lnTo>
                  <a:lnTo>
                    <a:pt x="0" y="65532"/>
                  </a:lnTo>
                  <a:close/>
                </a:path>
              </a:pathLst>
            </a:custGeom>
            <a:noFill/>
            <a:ln w="2540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325" name="Google Shape;2325;p47"/>
          <p:cNvGrpSpPr/>
          <p:nvPr/>
        </p:nvGrpSpPr>
        <p:grpSpPr>
          <a:xfrm>
            <a:off x="3757421" y="3092957"/>
            <a:ext cx="243840" cy="66040"/>
            <a:chOff x="3757421" y="3092957"/>
            <a:chExt cx="243840" cy="66040"/>
          </a:xfrm>
        </p:grpSpPr>
        <p:sp>
          <p:nvSpPr>
            <p:cNvPr id="2326" name="Google Shape;2326;p47"/>
            <p:cNvSpPr/>
            <p:nvPr/>
          </p:nvSpPr>
          <p:spPr>
            <a:xfrm>
              <a:off x="3757421" y="3092957"/>
              <a:ext cx="243840" cy="66040"/>
            </a:xfrm>
            <a:custGeom>
              <a:avLst/>
              <a:gdLst/>
              <a:ahLst/>
              <a:cxnLst/>
              <a:rect l="l" t="t" r="r" b="b"/>
              <a:pathLst>
                <a:path w="243839" h="66039" extrusionOk="0">
                  <a:moveTo>
                    <a:pt x="243839" y="0"/>
                  </a:moveTo>
                  <a:lnTo>
                    <a:pt x="0" y="0"/>
                  </a:lnTo>
                  <a:lnTo>
                    <a:pt x="0" y="65532"/>
                  </a:lnTo>
                  <a:lnTo>
                    <a:pt x="243839" y="65532"/>
                  </a:lnTo>
                  <a:lnTo>
                    <a:pt x="243839" y="0"/>
                  </a:lnTo>
                  <a:close/>
                </a:path>
              </a:pathLst>
            </a:custGeom>
            <a:solidFill>
              <a:srgbClr val="C0504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7" name="Google Shape;2327;p47"/>
            <p:cNvSpPr/>
            <p:nvPr/>
          </p:nvSpPr>
          <p:spPr>
            <a:xfrm>
              <a:off x="3757421" y="3092957"/>
              <a:ext cx="243840" cy="66040"/>
            </a:xfrm>
            <a:custGeom>
              <a:avLst/>
              <a:gdLst/>
              <a:ahLst/>
              <a:cxnLst/>
              <a:rect l="l" t="t" r="r" b="b"/>
              <a:pathLst>
                <a:path w="243839" h="66039" extrusionOk="0">
                  <a:moveTo>
                    <a:pt x="0" y="65532"/>
                  </a:moveTo>
                  <a:lnTo>
                    <a:pt x="243839" y="65532"/>
                  </a:lnTo>
                  <a:lnTo>
                    <a:pt x="243839" y="0"/>
                  </a:lnTo>
                  <a:lnTo>
                    <a:pt x="0" y="0"/>
                  </a:lnTo>
                  <a:lnTo>
                    <a:pt x="0" y="65532"/>
                  </a:lnTo>
                  <a:close/>
                </a:path>
              </a:pathLst>
            </a:custGeom>
            <a:noFill/>
            <a:ln w="28575" cap="flat" cmpd="sng">
              <a:solidFill>
                <a:srgbClr val="8063A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328" name="Google Shape;2328;p47"/>
          <p:cNvGrpSpPr/>
          <p:nvPr/>
        </p:nvGrpSpPr>
        <p:grpSpPr>
          <a:xfrm>
            <a:off x="4598670" y="3092957"/>
            <a:ext cx="243840" cy="66040"/>
            <a:chOff x="4598670" y="3092957"/>
            <a:chExt cx="243840" cy="66040"/>
          </a:xfrm>
        </p:grpSpPr>
        <p:sp>
          <p:nvSpPr>
            <p:cNvPr id="2329" name="Google Shape;2329;p47"/>
            <p:cNvSpPr/>
            <p:nvPr/>
          </p:nvSpPr>
          <p:spPr>
            <a:xfrm>
              <a:off x="4598670" y="3092957"/>
              <a:ext cx="243840" cy="66040"/>
            </a:xfrm>
            <a:custGeom>
              <a:avLst/>
              <a:gdLst/>
              <a:ahLst/>
              <a:cxnLst/>
              <a:rect l="l" t="t" r="r" b="b"/>
              <a:pathLst>
                <a:path w="243839" h="66039" extrusionOk="0">
                  <a:moveTo>
                    <a:pt x="243839" y="0"/>
                  </a:moveTo>
                  <a:lnTo>
                    <a:pt x="0" y="0"/>
                  </a:lnTo>
                  <a:lnTo>
                    <a:pt x="0" y="65532"/>
                  </a:lnTo>
                  <a:lnTo>
                    <a:pt x="243839" y="65532"/>
                  </a:lnTo>
                  <a:lnTo>
                    <a:pt x="243839"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0" name="Google Shape;2330;p47"/>
            <p:cNvSpPr/>
            <p:nvPr/>
          </p:nvSpPr>
          <p:spPr>
            <a:xfrm>
              <a:off x="4598670" y="3092957"/>
              <a:ext cx="243840" cy="66040"/>
            </a:xfrm>
            <a:custGeom>
              <a:avLst/>
              <a:gdLst/>
              <a:ahLst/>
              <a:cxnLst/>
              <a:rect l="l" t="t" r="r" b="b"/>
              <a:pathLst>
                <a:path w="243839" h="66039" extrusionOk="0">
                  <a:moveTo>
                    <a:pt x="0" y="65532"/>
                  </a:moveTo>
                  <a:lnTo>
                    <a:pt x="243839" y="65532"/>
                  </a:lnTo>
                  <a:lnTo>
                    <a:pt x="243839" y="0"/>
                  </a:lnTo>
                  <a:lnTo>
                    <a:pt x="0" y="0"/>
                  </a:lnTo>
                  <a:lnTo>
                    <a:pt x="0" y="65532"/>
                  </a:lnTo>
                  <a:close/>
                </a:path>
              </a:pathLst>
            </a:custGeom>
            <a:noFill/>
            <a:ln w="28575" cap="flat" cmpd="sng">
              <a:solidFill>
                <a:srgbClr val="F795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331" name="Google Shape;2331;p47"/>
          <p:cNvPicPr preferRelativeResize="0"/>
          <p:nvPr/>
        </p:nvPicPr>
        <p:blipFill rotWithShape="1">
          <a:blip r:embed="rId12">
            <a:alphaModFix/>
          </a:blip>
          <a:srcRect/>
          <a:stretch/>
        </p:blipFill>
        <p:spPr>
          <a:xfrm>
            <a:off x="5607558" y="3087433"/>
            <a:ext cx="243839" cy="73532"/>
          </a:xfrm>
          <a:prstGeom prst="rect">
            <a:avLst/>
          </a:prstGeom>
          <a:noFill/>
          <a:ln>
            <a:noFill/>
          </a:ln>
        </p:spPr>
      </p:pic>
      <p:pic>
        <p:nvPicPr>
          <p:cNvPr id="2332" name="Google Shape;2332;p47"/>
          <p:cNvPicPr preferRelativeResize="0"/>
          <p:nvPr/>
        </p:nvPicPr>
        <p:blipFill rotWithShape="1">
          <a:blip r:embed="rId13">
            <a:alphaModFix/>
          </a:blip>
          <a:srcRect/>
          <a:stretch/>
        </p:blipFill>
        <p:spPr>
          <a:xfrm>
            <a:off x="6262878" y="3081337"/>
            <a:ext cx="243840" cy="85725"/>
          </a:xfrm>
          <a:prstGeom prst="rect">
            <a:avLst/>
          </a:prstGeom>
          <a:noFill/>
          <a:ln>
            <a:noFill/>
          </a:ln>
        </p:spPr>
      </p:pic>
      <p:sp>
        <p:nvSpPr>
          <p:cNvPr id="2333" name="Google Shape;2333;p47"/>
          <p:cNvSpPr txBox="1"/>
          <p:nvPr/>
        </p:nvSpPr>
        <p:spPr>
          <a:xfrm>
            <a:off x="64719" y="1290319"/>
            <a:ext cx="7059930" cy="2404110"/>
          </a:xfrm>
          <a:prstGeom prst="rect">
            <a:avLst/>
          </a:prstGeom>
          <a:noFill/>
          <a:ln>
            <a:noFill/>
          </a:ln>
        </p:spPr>
        <p:txBody>
          <a:bodyPr spcFirstLastPara="1" wrap="square" lIns="0" tIns="12050" rIns="0" bIns="0" anchor="t" anchorCtr="0">
            <a:spAutoFit/>
          </a:bodyPr>
          <a:lstStyle/>
          <a:p>
            <a:pPr marL="2149475" marR="0" lvl="0" indent="0" algn="l" rtl="0">
              <a:lnSpc>
                <a:spcPct val="100000"/>
              </a:lnSpc>
              <a:spcBef>
                <a:spcPts val="0"/>
              </a:spcBef>
              <a:spcAft>
                <a:spcPts val="0"/>
              </a:spcAft>
              <a:buNone/>
            </a:pPr>
            <a:r>
              <a:rPr lang="es-ES" sz="1000" b="1">
                <a:solidFill>
                  <a:schemeClr val="dk1"/>
                </a:solidFill>
                <a:latin typeface="Arial"/>
                <a:ea typeface="Arial"/>
                <a:cs typeface="Arial"/>
                <a:sym typeface="Arial"/>
              </a:rPr>
              <a:t>200</a:t>
            </a:r>
            <a:endParaRPr sz="1000">
              <a:solidFill>
                <a:schemeClr val="dk1"/>
              </a:solidFill>
              <a:latin typeface="Arial"/>
              <a:ea typeface="Arial"/>
              <a:cs typeface="Arial"/>
              <a:sym typeface="Arial"/>
            </a:endParaRPr>
          </a:p>
          <a:p>
            <a:pPr marL="0" marR="0" lvl="0" indent="0" algn="l" rtl="0">
              <a:lnSpc>
                <a:spcPct val="100000"/>
              </a:lnSpc>
              <a:spcBef>
                <a:spcPts val="50"/>
              </a:spcBef>
              <a:spcAft>
                <a:spcPts val="0"/>
              </a:spcAft>
              <a:buNone/>
            </a:pPr>
            <a:endParaRPr sz="1050">
              <a:solidFill>
                <a:schemeClr val="dk1"/>
              </a:solidFill>
              <a:latin typeface="Arial"/>
              <a:ea typeface="Arial"/>
              <a:cs typeface="Arial"/>
              <a:sym typeface="Arial"/>
            </a:endParaRPr>
          </a:p>
          <a:p>
            <a:pPr marL="2149475" marR="0" lvl="0" indent="0" algn="l" rtl="0">
              <a:lnSpc>
                <a:spcPct val="100000"/>
              </a:lnSpc>
              <a:spcBef>
                <a:spcPts val="0"/>
              </a:spcBef>
              <a:spcAft>
                <a:spcPts val="0"/>
              </a:spcAft>
              <a:buNone/>
            </a:pPr>
            <a:r>
              <a:rPr lang="es-ES" sz="1000" b="1">
                <a:solidFill>
                  <a:schemeClr val="dk1"/>
                </a:solidFill>
                <a:latin typeface="Arial"/>
                <a:ea typeface="Arial"/>
                <a:cs typeface="Arial"/>
                <a:sym typeface="Arial"/>
              </a:rPr>
              <a:t>150</a:t>
            </a:r>
            <a:endParaRPr sz="1000">
              <a:solidFill>
                <a:schemeClr val="dk1"/>
              </a:solidFill>
              <a:latin typeface="Arial"/>
              <a:ea typeface="Arial"/>
              <a:cs typeface="Arial"/>
              <a:sym typeface="Arial"/>
            </a:endParaRPr>
          </a:p>
          <a:p>
            <a:pPr marL="0" marR="0" lvl="0" indent="0" algn="l" rtl="0">
              <a:lnSpc>
                <a:spcPct val="100000"/>
              </a:lnSpc>
              <a:spcBef>
                <a:spcPts val="50"/>
              </a:spcBef>
              <a:spcAft>
                <a:spcPts val="0"/>
              </a:spcAft>
              <a:buNone/>
            </a:pPr>
            <a:endParaRPr sz="1050">
              <a:solidFill>
                <a:schemeClr val="dk1"/>
              </a:solidFill>
              <a:latin typeface="Arial"/>
              <a:ea typeface="Arial"/>
              <a:cs typeface="Arial"/>
              <a:sym typeface="Arial"/>
            </a:endParaRPr>
          </a:p>
          <a:p>
            <a:pPr marL="2149475" marR="0" lvl="0" indent="0" algn="l" rtl="0">
              <a:lnSpc>
                <a:spcPct val="100000"/>
              </a:lnSpc>
              <a:spcBef>
                <a:spcPts val="5"/>
              </a:spcBef>
              <a:spcAft>
                <a:spcPts val="0"/>
              </a:spcAft>
              <a:buNone/>
            </a:pPr>
            <a:r>
              <a:rPr lang="es-ES" sz="1000" b="1">
                <a:solidFill>
                  <a:schemeClr val="dk1"/>
                </a:solidFill>
                <a:latin typeface="Arial"/>
                <a:ea typeface="Arial"/>
                <a:cs typeface="Arial"/>
                <a:sym typeface="Arial"/>
              </a:rPr>
              <a:t>100</a:t>
            </a:r>
            <a:endParaRPr sz="1000">
              <a:solidFill>
                <a:schemeClr val="dk1"/>
              </a:solidFill>
              <a:latin typeface="Arial"/>
              <a:ea typeface="Arial"/>
              <a:cs typeface="Arial"/>
              <a:sym typeface="Arial"/>
            </a:endParaRPr>
          </a:p>
          <a:p>
            <a:pPr marL="0" marR="0" lvl="0" indent="0" algn="l" rtl="0">
              <a:lnSpc>
                <a:spcPct val="100000"/>
              </a:lnSpc>
              <a:spcBef>
                <a:spcPts val="45"/>
              </a:spcBef>
              <a:spcAft>
                <a:spcPts val="0"/>
              </a:spcAft>
              <a:buNone/>
            </a:pPr>
            <a:endParaRPr sz="1050">
              <a:solidFill>
                <a:schemeClr val="dk1"/>
              </a:solidFill>
              <a:latin typeface="Arial"/>
              <a:ea typeface="Arial"/>
              <a:cs typeface="Arial"/>
              <a:sym typeface="Arial"/>
            </a:endParaRPr>
          </a:p>
          <a:p>
            <a:pPr marL="2207260" marR="0" lvl="0" indent="0" algn="l" rtl="0">
              <a:lnSpc>
                <a:spcPct val="100000"/>
              </a:lnSpc>
              <a:spcBef>
                <a:spcPts val="0"/>
              </a:spcBef>
              <a:spcAft>
                <a:spcPts val="0"/>
              </a:spcAft>
              <a:buNone/>
            </a:pPr>
            <a:r>
              <a:rPr lang="es-ES" sz="1000" b="1">
                <a:solidFill>
                  <a:schemeClr val="dk1"/>
                </a:solidFill>
                <a:latin typeface="Arial"/>
                <a:ea typeface="Arial"/>
                <a:cs typeface="Arial"/>
                <a:sym typeface="Arial"/>
              </a:rPr>
              <a:t>50</a:t>
            </a:r>
            <a:endParaRPr sz="1000">
              <a:solidFill>
                <a:schemeClr val="dk1"/>
              </a:solidFill>
              <a:latin typeface="Arial"/>
              <a:ea typeface="Arial"/>
              <a:cs typeface="Arial"/>
              <a:sym typeface="Arial"/>
            </a:endParaRPr>
          </a:p>
          <a:p>
            <a:pPr marL="0" marR="0" lvl="0" indent="0" algn="l" rtl="0">
              <a:lnSpc>
                <a:spcPct val="100000"/>
              </a:lnSpc>
              <a:spcBef>
                <a:spcPts val="50"/>
              </a:spcBef>
              <a:spcAft>
                <a:spcPts val="0"/>
              </a:spcAft>
              <a:buNone/>
            </a:pPr>
            <a:endParaRPr sz="1050">
              <a:solidFill>
                <a:schemeClr val="dk1"/>
              </a:solidFill>
              <a:latin typeface="Arial"/>
              <a:ea typeface="Arial"/>
              <a:cs typeface="Arial"/>
              <a:sym typeface="Arial"/>
            </a:endParaRPr>
          </a:p>
          <a:p>
            <a:pPr marL="2265680" marR="0" lvl="0" indent="0" algn="l" rtl="0">
              <a:lnSpc>
                <a:spcPct val="100000"/>
              </a:lnSpc>
              <a:spcBef>
                <a:spcPts val="5"/>
              </a:spcBef>
              <a:spcAft>
                <a:spcPts val="0"/>
              </a:spcAft>
              <a:buNone/>
            </a:pPr>
            <a:r>
              <a:rPr lang="es-ES" sz="1000" b="1">
                <a:solidFill>
                  <a:schemeClr val="dk1"/>
                </a:solidFill>
                <a:latin typeface="Arial"/>
                <a:ea typeface="Arial"/>
                <a:cs typeface="Arial"/>
                <a:sym typeface="Arial"/>
              </a:rPr>
              <a:t>0</a:t>
            </a:r>
            <a:endParaRPr sz="1000">
              <a:solidFill>
                <a:schemeClr val="dk1"/>
              </a:solidFill>
              <a:latin typeface="Arial"/>
              <a:ea typeface="Arial"/>
              <a:cs typeface="Arial"/>
              <a:sym typeface="Arial"/>
            </a:endParaRPr>
          </a:p>
          <a:p>
            <a:pPr marL="2439035" marR="0" lvl="0" indent="0" algn="ctr" rtl="0">
              <a:lnSpc>
                <a:spcPct val="100000"/>
              </a:lnSpc>
              <a:spcBef>
                <a:spcPts val="25"/>
              </a:spcBef>
              <a:spcAft>
                <a:spcPts val="0"/>
              </a:spcAft>
              <a:buNone/>
            </a:pPr>
            <a:r>
              <a:rPr lang="es-ES" sz="1000" b="1">
                <a:solidFill>
                  <a:schemeClr val="dk1"/>
                </a:solidFill>
                <a:latin typeface="Arial"/>
                <a:ea typeface="Arial"/>
                <a:cs typeface="Arial"/>
                <a:sym typeface="Arial"/>
              </a:rPr>
              <a:t>1  3  5  7  9  11 13 15 17 19 21 23 25 27 29 31 33 35 37 39 41 43 45 47 49 51</a:t>
            </a:r>
            <a:endParaRPr sz="1000">
              <a:solidFill>
                <a:schemeClr val="dk1"/>
              </a:solidFill>
              <a:latin typeface="Arial"/>
              <a:ea typeface="Arial"/>
              <a:cs typeface="Arial"/>
              <a:sym typeface="Arial"/>
            </a:endParaRPr>
          </a:p>
          <a:p>
            <a:pPr marL="2500630" marR="0" lvl="0" indent="0" algn="ctr" rtl="0">
              <a:lnSpc>
                <a:spcPct val="100000"/>
              </a:lnSpc>
              <a:spcBef>
                <a:spcPts val="250"/>
              </a:spcBef>
              <a:spcAft>
                <a:spcPts val="0"/>
              </a:spcAft>
              <a:buNone/>
            </a:pPr>
            <a:r>
              <a:rPr lang="es-ES" sz="800" b="1">
                <a:solidFill>
                  <a:schemeClr val="dk1"/>
                </a:solidFill>
                <a:latin typeface="Arial"/>
                <a:ea typeface="Arial"/>
                <a:cs typeface="Arial"/>
                <a:sym typeface="Arial"/>
              </a:rPr>
              <a:t>Semana Epidemiológica</a:t>
            </a:r>
            <a:endParaRPr sz="800">
              <a:solidFill>
                <a:schemeClr val="dk1"/>
              </a:solidFill>
              <a:latin typeface="Arial"/>
              <a:ea typeface="Arial"/>
              <a:cs typeface="Arial"/>
              <a:sym typeface="Arial"/>
            </a:endParaRPr>
          </a:p>
          <a:p>
            <a:pPr marL="2954020" marR="0" lvl="0" indent="0" algn="l" rtl="0">
              <a:lnSpc>
                <a:spcPct val="100000"/>
              </a:lnSpc>
              <a:spcBef>
                <a:spcPts val="215"/>
              </a:spcBef>
              <a:spcAft>
                <a:spcPts val="0"/>
              </a:spcAft>
              <a:buNone/>
            </a:pPr>
            <a:r>
              <a:rPr lang="es-ES" sz="1000" b="1">
                <a:solidFill>
                  <a:schemeClr val="dk1"/>
                </a:solidFill>
                <a:latin typeface="Arial"/>
                <a:ea typeface="Arial"/>
                <a:cs typeface="Arial"/>
                <a:sym typeface="Arial"/>
              </a:rPr>
              <a:t>Percentil 75	Mediana	Percentil 25	2023	2023</a:t>
            </a:r>
            <a:endParaRPr sz="1000">
              <a:solidFill>
                <a:schemeClr val="dk1"/>
              </a:solidFill>
              <a:latin typeface="Arial"/>
              <a:ea typeface="Arial"/>
              <a:cs typeface="Arial"/>
              <a:sym typeface="Arial"/>
            </a:endParaRPr>
          </a:p>
          <a:p>
            <a:pPr marL="12700" marR="0" lvl="0" indent="0" algn="l" rtl="0">
              <a:lnSpc>
                <a:spcPct val="100000"/>
              </a:lnSpc>
              <a:spcBef>
                <a:spcPts val="245"/>
              </a:spcBef>
              <a:spcAft>
                <a:spcPts val="0"/>
              </a:spcAft>
              <a:buNone/>
            </a:pPr>
            <a:r>
              <a:rPr lang="es-ES" sz="1200" b="1">
                <a:solidFill>
                  <a:schemeClr val="dk1"/>
                </a:solidFill>
                <a:latin typeface="Arial"/>
                <a:ea typeface="Arial"/>
                <a:cs typeface="Arial"/>
                <a:sym typeface="Arial"/>
              </a:rPr>
              <a:t>Periodo epidemiológico 02 - 2023</a:t>
            </a:r>
            <a:endParaRPr sz="1200">
              <a:solidFill>
                <a:schemeClr val="dk1"/>
              </a:solidFill>
              <a:latin typeface="Arial"/>
              <a:ea typeface="Arial"/>
              <a:cs typeface="Arial"/>
              <a:sym typeface="Arial"/>
            </a:endParaRPr>
          </a:p>
          <a:p>
            <a:pPr marL="2383790" marR="0" lvl="0" indent="0" algn="l" rtl="0">
              <a:lnSpc>
                <a:spcPct val="100000"/>
              </a:lnSpc>
              <a:spcBef>
                <a:spcPts val="48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238379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Figura 1. Canal endémico de las violencias. Medellín, a Periodo epidemiológico 02 acumulado de 2.023.</a:t>
            </a:r>
            <a:endParaRPr sz="700">
              <a:solidFill>
                <a:schemeClr val="dk1"/>
              </a:solidFill>
              <a:latin typeface="Arial"/>
              <a:ea typeface="Arial"/>
              <a:cs typeface="Arial"/>
              <a:sym typeface="Arial"/>
            </a:endParaRPr>
          </a:p>
        </p:txBody>
      </p:sp>
      <p:grpSp>
        <p:nvGrpSpPr>
          <p:cNvPr id="2334" name="Google Shape;2334;p47"/>
          <p:cNvGrpSpPr/>
          <p:nvPr/>
        </p:nvGrpSpPr>
        <p:grpSpPr>
          <a:xfrm>
            <a:off x="2510027" y="4821682"/>
            <a:ext cx="4559935" cy="1955546"/>
            <a:chOff x="2510027" y="4821682"/>
            <a:chExt cx="4559935" cy="1955546"/>
          </a:xfrm>
        </p:grpSpPr>
        <p:pic>
          <p:nvPicPr>
            <p:cNvPr id="2335" name="Google Shape;2335;p47"/>
            <p:cNvPicPr preferRelativeResize="0"/>
            <p:nvPr/>
          </p:nvPicPr>
          <p:blipFill rotWithShape="1">
            <a:blip r:embed="rId14">
              <a:alphaModFix/>
            </a:blip>
            <a:srcRect/>
            <a:stretch/>
          </p:blipFill>
          <p:spPr>
            <a:xfrm>
              <a:off x="2549651" y="6520942"/>
              <a:ext cx="4520183" cy="9525"/>
            </a:xfrm>
            <a:prstGeom prst="rect">
              <a:avLst/>
            </a:prstGeom>
            <a:noFill/>
            <a:ln>
              <a:noFill/>
            </a:ln>
          </p:spPr>
        </p:pic>
        <p:pic>
          <p:nvPicPr>
            <p:cNvPr id="2336" name="Google Shape;2336;p47"/>
            <p:cNvPicPr preferRelativeResize="0"/>
            <p:nvPr/>
          </p:nvPicPr>
          <p:blipFill rotWithShape="1">
            <a:blip r:embed="rId14">
              <a:alphaModFix/>
            </a:blip>
            <a:srcRect/>
            <a:stretch/>
          </p:blipFill>
          <p:spPr>
            <a:xfrm>
              <a:off x="2549651" y="6309106"/>
              <a:ext cx="4520183" cy="9525"/>
            </a:xfrm>
            <a:prstGeom prst="rect">
              <a:avLst/>
            </a:prstGeom>
            <a:noFill/>
            <a:ln>
              <a:noFill/>
            </a:ln>
          </p:spPr>
        </p:pic>
        <p:pic>
          <p:nvPicPr>
            <p:cNvPr id="2337" name="Google Shape;2337;p47"/>
            <p:cNvPicPr preferRelativeResize="0"/>
            <p:nvPr/>
          </p:nvPicPr>
          <p:blipFill rotWithShape="1">
            <a:blip r:embed="rId14">
              <a:alphaModFix/>
            </a:blip>
            <a:srcRect/>
            <a:stretch/>
          </p:blipFill>
          <p:spPr>
            <a:xfrm>
              <a:off x="2549651" y="6095746"/>
              <a:ext cx="4520183" cy="9525"/>
            </a:xfrm>
            <a:prstGeom prst="rect">
              <a:avLst/>
            </a:prstGeom>
            <a:noFill/>
            <a:ln>
              <a:noFill/>
            </a:ln>
          </p:spPr>
        </p:pic>
        <p:pic>
          <p:nvPicPr>
            <p:cNvPr id="2338" name="Google Shape;2338;p47"/>
            <p:cNvPicPr preferRelativeResize="0"/>
            <p:nvPr/>
          </p:nvPicPr>
          <p:blipFill rotWithShape="1">
            <a:blip r:embed="rId14">
              <a:alphaModFix/>
            </a:blip>
            <a:srcRect/>
            <a:stretch/>
          </p:blipFill>
          <p:spPr>
            <a:xfrm>
              <a:off x="2549651" y="5883910"/>
              <a:ext cx="4520183" cy="9525"/>
            </a:xfrm>
            <a:prstGeom prst="rect">
              <a:avLst/>
            </a:prstGeom>
            <a:noFill/>
            <a:ln>
              <a:noFill/>
            </a:ln>
          </p:spPr>
        </p:pic>
        <p:pic>
          <p:nvPicPr>
            <p:cNvPr id="2339" name="Google Shape;2339;p47"/>
            <p:cNvPicPr preferRelativeResize="0"/>
            <p:nvPr/>
          </p:nvPicPr>
          <p:blipFill rotWithShape="1">
            <a:blip r:embed="rId14">
              <a:alphaModFix/>
            </a:blip>
            <a:srcRect/>
            <a:stretch/>
          </p:blipFill>
          <p:spPr>
            <a:xfrm>
              <a:off x="2549651" y="5672074"/>
              <a:ext cx="4520183" cy="9525"/>
            </a:xfrm>
            <a:prstGeom prst="rect">
              <a:avLst/>
            </a:prstGeom>
            <a:noFill/>
            <a:ln>
              <a:noFill/>
            </a:ln>
          </p:spPr>
        </p:pic>
        <p:pic>
          <p:nvPicPr>
            <p:cNvPr id="2340" name="Google Shape;2340;p47"/>
            <p:cNvPicPr preferRelativeResize="0"/>
            <p:nvPr/>
          </p:nvPicPr>
          <p:blipFill rotWithShape="1">
            <a:blip r:embed="rId14">
              <a:alphaModFix/>
            </a:blip>
            <a:srcRect/>
            <a:stretch/>
          </p:blipFill>
          <p:spPr>
            <a:xfrm>
              <a:off x="2549651" y="5458714"/>
              <a:ext cx="4520183" cy="9525"/>
            </a:xfrm>
            <a:prstGeom prst="rect">
              <a:avLst/>
            </a:prstGeom>
            <a:noFill/>
            <a:ln>
              <a:noFill/>
            </a:ln>
          </p:spPr>
        </p:pic>
        <p:pic>
          <p:nvPicPr>
            <p:cNvPr id="2341" name="Google Shape;2341;p47"/>
            <p:cNvPicPr preferRelativeResize="0"/>
            <p:nvPr/>
          </p:nvPicPr>
          <p:blipFill rotWithShape="1">
            <a:blip r:embed="rId14">
              <a:alphaModFix/>
            </a:blip>
            <a:srcRect/>
            <a:stretch/>
          </p:blipFill>
          <p:spPr>
            <a:xfrm>
              <a:off x="2549651" y="5246878"/>
              <a:ext cx="4520183" cy="9525"/>
            </a:xfrm>
            <a:prstGeom prst="rect">
              <a:avLst/>
            </a:prstGeom>
            <a:noFill/>
            <a:ln>
              <a:noFill/>
            </a:ln>
          </p:spPr>
        </p:pic>
        <p:pic>
          <p:nvPicPr>
            <p:cNvPr id="2342" name="Google Shape;2342;p47"/>
            <p:cNvPicPr preferRelativeResize="0"/>
            <p:nvPr/>
          </p:nvPicPr>
          <p:blipFill rotWithShape="1">
            <a:blip r:embed="rId14">
              <a:alphaModFix/>
            </a:blip>
            <a:srcRect/>
            <a:stretch/>
          </p:blipFill>
          <p:spPr>
            <a:xfrm>
              <a:off x="2549651" y="5033518"/>
              <a:ext cx="4520183" cy="9525"/>
            </a:xfrm>
            <a:prstGeom prst="rect">
              <a:avLst/>
            </a:prstGeom>
            <a:noFill/>
            <a:ln>
              <a:noFill/>
            </a:ln>
          </p:spPr>
        </p:pic>
        <p:pic>
          <p:nvPicPr>
            <p:cNvPr id="2343" name="Google Shape;2343;p47"/>
            <p:cNvPicPr preferRelativeResize="0"/>
            <p:nvPr/>
          </p:nvPicPr>
          <p:blipFill rotWithShape="1">
            <a:blip r:embed="rId14">
              <a:alphaModFix/>
            </a:blip>
            <a:srcRect/>
            <a:stretch/>
          </p:blipFill>
          <p:spPr>
            <a:xfrm>
              <a:off x="2549651" y="4821682"/>
              <a:ext cx="4520183" cy="9525"/>
            </a:xfrm>
            <a:prstGeom prst="rect">
              <a:avLst/>
            </a:prstGeom>
            <a:noFill/>
            <a:ln>
              <a:noFill/>
            </a:ln>
          </p:spPr>
        </p:pic>
        <p:sp>
          <p:nvSpPr>
            <p:cNvPr id="2344" name="Google Shape;2344;p47"/>
            <p:cNvSpPr/>
            <p:nvPr/>
          </p:nvSpPr>
          <p:spPr>
            <a:xfrm>
              <a:off x="2510027" y="4826508"/>
              <a:ext cx="4559935" cy="1950720"/>
            </a:xfrm>
            <a:custGeom>
              <a:avLst/>
              <a:gdLst/>
              <a:ahLst/>
              <a:cxnLst/>
              <a:rect l="l" t="t" r="r" b="b"/>
              <a:pathLst>
                <a:path w="4559934" h="1950720" extrusionOk="0">
                  <a:moveTo>
                    <a:pt x="39624" y="1912619"/>
                  </a:moveTo>
                  <a:lnTo>
                    <a:pt x="39624" y="0"/>
                  </a:lnTo>
                </a:path>
                <a:path w="4559934" h="1950720" extrusionOk="0">
                  <a:moveTo>
                    <a:pt x="0" y="1912619"/>
                  </a:moveTo>
                  <a:lnTo>
                    <a:pt x="39624" y="1912619"/>
                  </a:lnTo>
                </a:path>
                <a:path w="4559934" h="1950720" extrusionOk="0">
                  <a:moveTo>
                    <a:pt x="0" y="1699259"/>
                  </a:moveTo>
                  <a:lnTo>
                    <a:pt x="39624" y="1699259"/>
                  </a:lnTo>
                </a:path>
                <a:path w="4559934" h="1950720" extrusionOk="0">
                  <a:moveTo>
                    <a:pt x="0" y="1487423"/>
                  </a:moveTo>
                  <a:lnTo>
                    <a:pt x="39624" y="1487423"/>
                  </a:lnTo>
                </a:path>
                <a:path w="4559934" h="1950720" extrusionOk="0">
                  <a:moveTo>
                    <a:pt x="0" y="1274064"/>
                  </a:moveTo>
                  <a:lnTo>
                    <a:pt x="39624" y="1274064"/>
                  </a:lnTo>
                </a:path>
                <a:path w="4559934" h="1950720" extrusionOk="0">
                  <a:moveTo>
                    <a:pt x="0" y="1062227"/>
                  </a:moveTo>
                  <a:lnTo>
                    <a:pt x="39624" y="1062227"/>
                  </a:lnTo>
                </a:path>
                <a:path w="4559934" h="1950720" extrusionOk="0">
                  <a:moveTo>
                    <a:pt x="0" y="850391"/>
                  </a:moveTo>
                  <a:lnTo>
                    <a:pt x="39624" y="850391"/>
                  </a:lnTo>
                </a:path>
                <a:path w="4559934" h="1950720" extrusionOk="0">
                  <a:moveTo>
                    <a:pt x="0" y="637031"/>
                  </a:moveTo>
                  <a:lnTo>
                    <a:pt x="39624" y="637031"/>
                  </a:lnTo>
                </a:path>
                <a:path w="4559934" h="1950720" extrusionOk="0">
                  <a:moveTo>
                    <a:pt x="0" y="425195"/>
                  </a:moveTo>
                  <a:lnTo>
                    <a:pt x="39624" y="425195"/>
                  </a:lnTo>
                </a:path>
                <a:path w="4559934" h="1950720" extrusionOk="0">
                  <a:moveTo>
                    <a:pt x="0" y="211836"/>
                  </a:moveTo>
                  <a:lnTo>
                    <a:pt x="39624" y="211836"/>
                  </a:lnTo>
                </a:path>
                <a:path w="4559934" h="1950720" extrusionOk="0">
                  <a:moveTo>
                    <a:pt x="0" y="0"/>
                  </a:moveTo>
                  <a:lnTo>
                    <a:pt x="39624" y="0"/>
                  </a:lnTo>
                </a:path>
                <a:path w="4559934" h="1950720" extrusionOk="0">
                  <a:moveTo>
                    <a:pt x="39624" y="1912619"/>
                  </a:moveTo>
                  <a:lnTo>
                    <a:pt x="4559808" y="1912619"/>
                  </a:lnTo>
                </a:path>
                <a:path w="4559934" h="1950720" extrusionOk="0">
                  <a:moveTo>
                    <a:pt x="39624" y="1912619"/>
                  </a:moveTo>
                  <a:lnTo>
                    <a:pt x="39624" y="1950719"/>
                  </a:lnTo>
                </a:path>
                <a:path w="4559934" h="1950720" extrusionOk="0">
                  <a:moveTo>
                    <a:pt x="126492" y="1912619"/>
                  </a:moveTo>
                  <a:lnTo>
                    <a:pt x="126492" y="1950719"/>
                  </a:lnTo>
                </a:path>
                <a:path w="4559934" h="1950720" extrusionOk="0">
                  <a:moveTo>
                    <a:pt x="213360" y="1912619"/>
                  </a:moveTo>
                  <a:lnTo>
                    <a:pt x="213360" y="1950719"/>
                  </a:lnTo>
                </a:path>
                <a:path w="4559934" h="1950720" extrusionOk="0">
                  <a:moveTo>
                    <a:pt x="300228" y="1912619"/>
                  </a:moveTo>
                  <a:lnTo>
                    <a:pt x="300228" y="1950719"/>
                  </a:lnTo>
                </a:path>
                <a:path w="4559934" h="1950720" extrusionOk="0">
                  <a:moveTo>
                    <a:pt x="387096" y="1912619"/>
                  </a:moveTo>
                  <a:lnTo>
                    <a:pt x="387096" y="1950719"/>
                  </a:lnTo>
                </a:path>
                <a:path w="4559934" h="1950720" extrusionOk="0">
                  <a:moveTo>
                    <a:pt x="473964" y="1912619"/>
                  </a:moveTo>
                  <a:lnTo>
                    <a:pt x="473964" y="1950719"/>
                  </a:lnTo>
                </a:path>
                <a:path w="4559934" h="1950720" extrusionOk="0">
                  <a:moveTo>
                    <a:pt x="560832" y="1912619"/>
                  </a:moveTo>
                  <a:lnTo>
                    <a:pt x="560832" y="1950719"/>
                  </a:lnTo>
                </a:path>
                <a:path w="4559934" h="1950720" extrusionOk="0">
                  <a:moveTo>
                    <a:pt x="647700" y="1912619"/>
                  </a:moveTo>
                  <a:lnTo>
                    <a:pt x="647700" y="1950719"/>
                  </a:lnTo>
                </a:path>
                <a:path w="4559934" h="1950720" extrusionOk="0">
                  <a:moveTo>
                    <a:pt x="734568" y="1912619"/>
                  </a:moveTo>
                  <a:lnTo>
                    <a:pt x="734568" y="1950719"/>
                  </a:lnTo>
                </a:path>
                <a:path w="4559934" h="1950720" extrusionOk="0">
                  <a:moveTo>
                    <a:pt x="821436" y="1912619"/>
                  </a:moveTo>
                  <a:lnTo>
                    <a:pt x="821436" y="1950719"/>
                  </a:lnTo>
                </a:path>
                <a:path w="4559934" h="1950720" extrusionOk="0">
                  <a:moveTo>
                    <a:pt x="908304" y="1912619"/>
                  </a:moveTo>
                  <a:lnTo>
                    <a:pt x="908304" y="1950719"/>
                  </a:lnTo>
                </a:path>
                <a:path w="4559934" h="1950720" extrusionOk="0">
                  <a:moveTo>
                    <a:pt x="995172" y="1912619"/>
                  </a:moveTo>
                  <a:lnTo>
                    <a:pt x="995172" y="1950719"/>
                  </a:lnTo>
                </a:path>
                <a:path w="4559934" h="1950720" extrusionOk="0">
                  <a:moveTo>
                    <a:pt x="1082039" y="1912619"/>
                  </a:moveTo>
                  <a:lnTo>
                    <a:pt x="1082039" y="1950719"/>
                  </a:lnTo>
                </a:path>
                <a:path w="4559934" h="1950720" extrusionOk="0">
                  <a:moveTo>
                    <a:pt x="1168908" y="1912619"/>
                  </a:moveTo>
                  <a:lnTo>
                    <a:pt x="1168908" y="1950719"/>
                  </a:lnTo>
                </a:path>
                <a:path w="4559934" h="1950720" extrusionOk="0">
                  <a:moveTo>
                    <a:pt x="1255776" y="1912619"/>
                  </a:moveTo>
                  <a:lnTo>
                    <a:pt x="1255776" y="1950719"/>
                  </a:lnTo>
                </a:path>
                <a:path w="4559934" h="1950720" extrusionOk="0">
                  <a:moveTo>
                    <a:pt x="1342644" y="1912619"/>
                  </a:moveTo>
                  <a:lnTo>
                    <a:pt x="1342644" y="1950719"/>
                  </a:lnTo>
                </a:path>
                <a:path w="4559934" h="1950720" extrusionOk="0">
                  <a:moveTo>
                    <a:pt x="1429512" y="1912619"/>
                  </a:moveTo>
                  <a:lnTo>
                    <a:pt x="1429512" y="1950719"/>
                  </a:lnTo>
                </a:path>
                <a:path w="4559934" h="1950720" extrusionOk="0">
                  <a:moveTo>
                    <a:pt x="1517904" y="1912619"/>
                  </a:moveTo>
                  <a:lnTo>
                    <a:pt x="1517904" y="1950719"/>
                  </a:lnTo>
                </a:path>
                <a:path w="4559934" h="1950720" extrusionOk="0">
                  <a:moveTo>
                    <a:pt x="1604772" y="1912619"/>
                  </a:moveTo>
                  <a:lnTo>
                    <a:pt x="1604772" y="1950719"/>
                  </a:lnTo>
                </a:path>
                <a:path w="4559934" h="1950720" extrusionOk="0">
                  <a:moveTo>
                    <a:pt x="1691639" y="1912619"/>
                  </a:moveTo>
                  <a:lnTo>
                    <a:pt x="1691639" y="1950719"/>
                  </a:lnTo>
                </a:path>
                <a:path w="4559934" h="1950720" extrusionOk="0">
                  <a:moveTo>
                    <a:pt x="1778508" y="1912619"/>
                  </a:moveTo>
                  <a:lnTo>
                    <a:pt x="1778508" y="1950719"/>
                  </a:lnTo>
                </a:path>
                <a:path w="4559934" h="1950720" extrusionOk="0">
                  <a:moveTo>
                    <a:pt x="1865376" y="1912619"/>
                  </a:moveTo>
                  <a:lnTo>
                    <a:pt x="1865376" y="1950719"/>
                  </a:lnTo>
                </a:path>
                <a:path w="4559934" h="1950720" extrusionOk="0">
                  <a:moveTo>
                    <a:pt x="1952244" y="1912619"/>
                  </a:moveTo>
                  <a:lnTo>
                    <a:pt x="1952244" y="1950719"/>
                  </a:lnTo>
                </a:path>
                <a:path w="4559934" h="1950720" extrusionOk="0">
                  <a:moveTo>
                    <a:pt x="2039112" y="1912619"/>
                  </a:moveTo>
                  <a:lnTo>
                    <a:pt x="2039112" y="1950719"/>
                  </a:lnTo>
                </a:path>
                <a:path w="4559934" h="1950720" extrusionOk="0">
                  <a:moveTo>
                    <a:pt x="2125980" y="1912619"/>
                  </a:moveTo>
                  <a:lnTo>
                    <a:pt x="2125980" y="1950719"/>
                  </a:lnTo>
                </a:path>
                <a:path w="4559934" h="1950720" extrusionOk="0">
                  <a:moveTo>
                    <a:pt x="2212848" y="1912619"/>
                  </a:moveTo>
                  <a:lnTo>
                    <a:pt x="2212848" y="1950719"/>
                  </a:lnTo>
                </a:path>
                <a:path w="4559934" h="1950720" extrusionOk="0">
                  <a:moveTo>
                    <a:pt x="2299716" y="1912619"/>
                  </a:moveTo>
                  <a:lnTo>
                    <a:pt x="2299716" y="1950719"/>
                  </a:lnTo>
                </a:path>
                <a:path w="4559934" h="1950720" extrusionOk="0">
                  <a:moveTo>
                    <a:pt x="2386584" y="1912619"/>
                  </a:moveTo>
                  <a:lnTo>
                    <a:pt x="2386584" y="1950719"/>
                  </a:lnTo>
                </a:path>
                <a:path w="4559934" h="1950720" extrusionOk="0">
                  <a:moveTo>
                    <a:pt x="2473452" y="1912619"/>
                  </a:moveTo>
                  <a:lnTo>
                    <a:pt x="2473452" y="1950719"/>
                  </a:lnTo>
                </a:path>
                <a:path w="4559934" h="1950720" extrusionOk="0">
                  <a:moveTo>
                    <a:pt x="2560320" y="1912619"/>
                  </a:moveTo>
                  <a:lnTo>
                    <a:pt x="2560320" y="1950719"/>
                  </a:lnTo>
                </a:path>
                <a:path w="4559934" h="1950720" extrusionOk="0">
                  <a:moveTo>
                    <a:pt x="2647188" y="1912619"/>
                  </a:moveTo>
                  <a:lnTo>
                    <a:pt x="2647188" y="1950719"/>
                  </a:lnTo>
                </a:path>
                <a:path w="4559934" h="1950720" extrusionOk="0">
                  <a:moveTo>
                    <a:pt x="2734056" y="1912619"/>
                  </a:moveTo>
                  <a:lnTo>
                    <a:pt x="2734056" y="1950719"/>
                  </a:lnTo>
                </a:path>
                <a:path w="4559934" h="1950720" extrusionOk="0">
                  <a:moveTo>
                    <a:pt x="2820924" y="1912619"/>
                  </a:moveTo>
                  <a:lnTo>
                    <a:pt x="2820924" y="1950719"/>
                  </a:lnTo>
                </a:path>
                <a:path w="4559934" h="1950720" extrusionOk="0">
                  <a:moveTo>
                    <a:pt x="2907792" y="1912619"/>
                  </a:moveTo>
                  <a:lnTo>
                    <a:pt x="2907792" y="1950719"/>
                  </a:lnTo>
                </a:path>
                <a:path w="4559934" h="1950720" extrusionOk="0">
                  <a:moveTo>
                    <a:pt x="2994660" y="1912619"/>
                  </a:moveTo>
                  <a:lnTo>
                    <a:pt x="2994660" y="1950719"/>
                  </a:lnTo>
                </a:path>
                <a:path w="4559934" h="1950720" extrusionOk="0">
                  <a:moveTo>
                    <a:pt x="3081528" y="1912619"/>
                  </a:moveTo>
                  <a:lnTo>
                    <a:pt x="3081528" y="1950719"/>
                  </a:lnTo>
                </a:path>
                <a:path w="4559934" h="1950720" extrusionOk="0">
                  <a:moveTo>
                    <a:pt x="3169920" y="1912619"/>
                  </a:moveTo>
                  <a:lnTo>
                    <a:pt x="3169920" y="1950719"/>
                  </a:lnTo>
                </a:path>
                <a:path w="4559934" h="1950720" extrusionOk="0">
                  <a:moveTo>
                    <a:pt x="3256788" y="1912619"/>
                  </a:moveTo>
                  <a:lnTo>
                    <a:pt x="3256788" y="1950719"/>
                  </a:lnTo>
                </a:path>
                <a:path w="4559934" h="1950720" extrusionOk="0">
                  <a:moveTo>
                    <a:pt x="3343656" y="1912619"/>
                  </a:moveTo>
                  <a:lnTo>
                    <a:pt x="3343656" y="1950719"/>
                  </a:lnTo>
                </a:path>
                <a:path w="4559934" h="1950720" extrusionOk="0">
                  <a:moveTo>
                    <a:pt x="3430524" y="1912619"/>
                  </a:moveTo>
                  <a:lnTo>
                    <a:pt x="3430524" y="1950719"/>
                  </a:lnTo>
                </a:path>
                <a:path w="4559934" h="1950720" extrusionOk="0">
                  <a:moveTo>
                    <a:pt x="3517392" y="1912619"/>
                  </a:moveTo>
                  <a:lnTo>
                    <a:pt x="3517392" y="1950719"/>
                  </a:lnTo>
                </a:path>
                <a:path w="4559934" h="1950720" extrusionOk="0">
                  <a:moveTo>
                    <a:pt x="3604260" y="1912619"/>
                  </a:moveTo>
                  <a:lnTo>
                    <a:pt x="3604260" y="1950719"/>
                  </a:lnTo>
                </a:path>
                <a:path w="4559934" h="1950720" extrusionOk="0">
                  <a:moveTo>
                    <a:pt x="3691128" y="1912619"/>
                  </a:moveTo>
                  <a:lnTo>
                    <a:pt x="3691128" y="1950719"/>
                  </a:lnTo>
                </a:path>
                <a:path w="4559934" h="1950720" extrusionOk="0">
                  <a:moveTo>
                    <a:pt x="3777996" y="1912619"/>
                  </a:moveTo>
                  <a:lnTo>
                    <a:pt x="3777996" y="1950719"/>
                  </a:lnTo>
                </a:path>
                <a:path w="4559934" h="1950720" extrusionOk="0">
                  <a:moveTo>
                    <a:pt x="3864864" y="1912619"/>
                  </a:moveTo>
                  <a:lnTo>
                    <a:pt x="3864864" y="1950719"/>
                  </a:lnTo>
                </a:path>
                <a:path w="4559934" h="1950720" extrusionOk="0">
                  <a:moveTo>
                    <a:pt x="3951732" y="1912619"/>
                  </a:moveTo>
                  <a:lnTo>
                    <a:pt x="3951732" y="1950719"/>
                  </a:lnTo>
                </a:path>
                <a:path w="4559934" h="1950720" extrusionOk="0">
                  <a:moveTo>
                    <a:pt x="4038600" y="1912619"/>
                  </a:moveTo>
                  <a:lnTo>
                    <a:pt x="4038600" y="1950719"/>
                  </a:lnTo>
                </a:path>
                <a:path w="4559934" h="1950720" extrusionOk="0">
                  <a:moveTo>
                    <a:pt x="4125468" y="1912619"/>
                  </a:moveTo>
                  <a:lnTo>
                    <a:pt x="4125468" y="1950719"/>
                  </a:lnTo>
                </a:path>
                <a:path w="4559934" h="1950720" extrusionOk="0">
                  <a:moveTo>
                    <a:pt x="4212336" y="1912619"/>
                  </a:moveTo>
                  <a:lnTo>
                    <a:pt x="4212336" y="1950719"/>
                  </a:lnTo>
                </a:path>
                <a:path w="4559934" h="1950720" extrusionOk="0">
                  <a:moveTo>
                    <a:pt x="4299204" y="1912619"/>
                  </a:moveTo>
                  <a:lnTo>
                    <a:pt x="4299204" y="1950719"/>
                  </a:lnTo>
                </a:path>
                <a:path w="4559934" h="1950720" extrusionOk="0">
                  <a:moveTo>
                    <a:pt x="4386072" y="1912619"/>
                  </a:moveTo>
                  <a:lnTo>
                    <a:pt x="4386072" y="1950719"/>
                  </a:lnTo>
                </a:path>
                <a:path w="4559934" h="1950720" extrusionOk="0">
                  <a:moveTo>
                    <a:pt x="4472940" y="1912619"/>
                  </a:moveTo>
                  <a:lnTo>
                    <a:pt x="4472940" y="1950719"/>
                  </a:lnTo>
                </a:path>
                <a:path w="4559934" h="1950720" extrusionOk="0">
                  <a:moveTo>
                    <a:pt x="4559808" y="1912619"/>
                  </a:moveTo>
                  <a:lnTo>
                    <a:pt x="4559808" y="1950719"/>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5" name="Google Shape;2345;p47"/>
            <p:cNvSpPr/>
            <p:nvPr/>
          </p:nvSpPr>
          <p:spPr>
            <a:xfrm>
              <a:off x="2593085" y="5013198"/>
              <a:ext cx="4433570" cy="1423670"/>
            </a:xfrm>
            <a:custGeom>
              <a:avLst/>
              <a:gdLst/>
              <a:ahLst/>
              <a:cxnLst/>
              <a:rect l="l" t="t" r="r" b="b"/>
              <a:pathLst>
                <a:path w="4433570" h="1423670" extrusionOk="0">
                  <a:moveTo>
                    <a:pt x="0" y="0"/>
                  </a:moveTo>
                  <a:lnTo>
                    <a:pt x="86868" y="1386839"/>
                  </a:lnTo>
                  <a:lnTo>
                    <a:pt x="173736" y="1264920"/>
                  </a:lnTo>
                  <a:lnTo>
                    <a:pt x="260603" y="1325879"/>
                  </a:lnTo>
                  <a:lnTo>
                    <a:pt x="347471" y="1156715"/>
                  </a:lnTo>
                  <a:lnTo>
                    <a:pt x="434339" y="1185671"/>
                  </a:lnTo>
                  <a:lnTo>
                    <a:pt x="521207" y="1217676"/>
                  </a:lnTo>
                  <a:lnTo>
                    <a:pt x="608076" y="1219200"/>
                  </a:lnTo>
                  <a:lnTo>
                    <a:pt x="694943" y="1190244"/>
                  </a:lnTo>
                  <a:lnTo>
                    <a:pt x="781812" y="1283208"/>
                  </a:lnTo>
                  <a:lnTo>
                    <a:pt x="868679" y="1232915"/>
                  </a:lnTo>
                  <a:lnTo>
                    <a:pt x="955548" y="1283208"/>
                  </a:lnTo>
                  <a:lnTo>
                    <a:pt x="1042415" y="1423415"/>
                  </a:lnTo>
                  <a:lnTo>
                    <a:pt x="1129284" y="1082039"/>
                  </a:lnTo>
                  <a:lnTo>
                    <a:pt x="1216152" y="1176527"/>
                  </a:lnTo>
                  <a:lnTo>
                    <a:pt x="1303019" y="1146047"/>
                  </a:lnTo>
                  <a:lnTo>
                    <a:pt x="1389888" y="1197864"/>
                  </a:lnTo>
                  <a:lnTo>
                    <a:pt x="1478279" y="1223771"/>
                  </a:lnTo>
                  <a:lnTo>
                    <a:pt x="1565148" y="1115568"/>
                  </a:lnTo>
                  <a:lnTo>
                    <a:pt x="1652015" y="1196339"/>
                  </a:lnTo>
                  <a:lnTo>
                    <a:pt x="1738884" y="1216152"/>
                  </a:lnTo>
                  <a:lnTo>
                    <a:pt x="1825752" y="1196339"/>
                  </a:lnTo>
                  <a:lnTo>
                    <a:pt x="1912619" y="1264920"/>
                  </a:lnTo>
                  <a:lnTo>
                    <a:pt x="1999488" y="1202435"/>
                  </a:lnTo>
                  <a:lnTo>
                    <a:pt x="2086355" y="1216152"/>
                  </a:lnTo>
                  <a:lnTo>
                    <a:pt x="2173224" y="1261871"/>
                  </a:lnTo>
                  <a:lnTo>
                    <a:pt x="2260091" y="1222247"/>
                  </a:lnTo>
                  <a:lnTo>
                    <a:pt x="2346960" y="1175003"/>
                  </a:lnTo>
                  <a:lnTo>
                    <a:pt x="2433828" y="1264920"/>
                  </a:lnTo>
                  <a:lnTo>
                    <a:pt x="2520696" y="1264920"/>
                  </a:lnTo>
                  <a:lnTo>
                    <a:pt x="2607564" y="1146047"/>
                  </a:lnTo>
                  <a:lnTo>
                    <a:pt x="2694431" y="1251203"/>
                  </a:lnTo>
                  <a:lnTo>
                    <a:pt x="2781300" y="1114044"/>
                  </a:lnTo>
                  <a:lnTo>
                    <a:pt x="2868167" y="1267968"/>
                  </a:lnTo>
                  <a:lnTo>
                    <a:pt x="2955036" y="1130808"/>
                  </a:lnTo>
                  <a:lnTo>
                    <a:pt x="3041904" y="1149095"/>
                  </a:lnTo>
                  <a:lnTo>
                    <a:pt x="3130296" y="1200912"/>
                  </a:lnTo>
                  <a:lnTo>
                    <a:pt x="3217164" y="1126235"/>
                  </a:lnTo>
                  <a:lnTo>
                    <a:pt x="3304031" y="1179576"/>
                  </a:lnTo>
                  <a:lnTo>
                    <a:pt x="3390900" y="1094232"/>
                  </a:lnTo>
                  <a:lnTo>
                    <a:pt x="3477767" y="1146047"/>
                  </a:lnTo>
                  <a:lnTo>
                    <a:pt x="3564636" y="1260347"/>
                  </a:lnTo>
                  <a:lnTo>
                    <a:pt x="3651504" y="1135379"/>
                  </a:lnTo>
                  <a:lnTo>
                    <a:pt x="3738372" y="1104900"/>
                  </a:lnTo>
                  <a:lnTo>
                    <a:pt x="3825240" y="1130808"/>
                  </a:lnTo>
                  <a:lnTo>
                    <a:pt x="3912108" y="1098803"/>
                  </a:lnTo>
                  <a:lnTo>
                    <a:pt x="3998975" y="1103376"/>
                  </a:lnTo>
                  <a:lnTo>
                    <a:pt x="4085843" y="1033271"/>
                  </a:lnTo>
                  <a:lnTo>
                    <a:pt x="4172712" y="1232915"/>
                  </a:lnTo>
                  <a:lnTo>
                    <a:pt x="4259580" y="1184147"/>
                  </a:lnTo>
                  <a:lnTo>
                    <a:pt x="4346447" y="1286256"/>
                  </a:lnTo>
                  <a:lnTo>
                    <a:pt x="4433316" y="1359408"/>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6" name="Google Shape;2346;p47"/>
            <p:cNvSpPr/>
            <p:nvPr/>
          </p:nvSpPr>
          <p:spPr>
            <a:xfrm>
              <a:off x="2593085" y="5897118"/>
              <a:ext cx="4433570" cy="597535"/>
            </a:xfrm>
            <a:custGeom>
              <a:avLst/>
              <a:gdLst/>
              <a:ahLst/>
              <a:cxnLst/>
              <a:rect l="l" t="t" r="r" b="b"/>
              <a:pathLst>
                <a:path w="4433570" h="597535" extrusionOk="0">
                  <a:moveTo>
                    <a:pt x="0" y="163067"/>
                  </a:moveTo>
                  <a:lnTo>
                    <a:pt x="86868" y="402335"/>
                  </a:lnTo>
                  <a:lnTo>
                    <a:pt x="173736" y="257555"/>
                  </a:lnTo>
                  <a:lnTo>
                    <a:pt x="260603" y="274319"/>
                  </a:lnTo>
                  <a:lnTo>
                    <a:pt x="347471" y="233171"/>
                  </a:lnTo>
                  <a:lnTo>
                    <a:pt x="434339" y="251459"/>
                  </a:lnTo>
                  <a:lnTo>
                    <a:pt x="521207" y="254507"/>
                  </a:lnTo>
                  <a:lnTo>
                    <a:pt x="608076" y="251459"/>
                  </a:lnTo>
                  <a:lnTo>
                    <a:pt x="694943" y="236219"/>
                  </a:lnTo>
                  <a:lnTo>
                    <a:pt x="781812" y="227075"/>
                  </a:lnTo>
                  <a:lnTo>
                    <a:pt x="868679" y="192023"/>
                  </a:lnTo>
                  <a:lnTo>
                    <a:pt x="955548" y="141731"/>
                  </a:lnTo>
                  <a:lnTo>
                    <a:pt x="1042415" y="257555"/>
                  </a:lnTo>
                  <a:lnTo>
                    <a:pt x="1129284" y="4571"/>
                  </a:lnTo>
                  <a:lnTo>
                    <a:pt x="1216152" y="149351"/>
                  </a:lnTo>
                  <a:lnTo>
                    <a:pt x="1303019" y="566927"/>
                  </a:lnTo>
                  <a:lnTo>
                    <a:pt x="1389888" y="182879"/>
                  </a:lnTo>
                  <a:lnTo>
                    <a:pt x="1478279" y="187451"/>
                  </a:lnTo>
                  <a:lnTo>
                    <a:pt x="1565148" y="85343"/>
                  </a:lnTo>
                  <a:lnTo>
                    <a:pt x="1652015" y="167639"/>
                  </a:lnTo>
                  <a:lnTo>
                    <a:pt x="1738884" y="161543"/>
                  </a:lnTo>
                  <a:lnTo>
                    <a:pt x="1825752" y="237743"/>
                  </a:lnTo>
                  <a:lnTo>
                    <a:pt x="1912619" y="262127"/>
                  </a:lnTo>
                  <a:lnTo>
                    <a:pt x="1999488" y="156971"/>
                  </a:lnTo>
                  <a:lnTo>
                    <a:pt x="2086355" y="172211"/>
                  </a:lnTo>
                  <a:lnTo>
                    <a:pt x="2173224" y="246887"/>
                  </a:lnTo>
                  <a:lnTo>
                    <a:pt x="2260091" y="236219"/>
                  </a:lnTo>
                  <a:lnTo>
                    <a:pt x="2346960" y="161543"/>
                  </a:lnTo>
                  <a:lnTo>
                    <a:pt x="2433828" y="140207"/>
                  </a:lnTo>
                  <a:lnTo>
                    <a:pt x="2520696" y="59435"/>
                  </a:lnTo>
                  <a:lnTo>
                    <a:pt x="2607564" y="199643"/>
                  </a:lnTo>
                  <a:lnTo>
                    <a:pt x="2694431" y="80771"/>
                  </a:lnTo>
                  <a:lnTo>
                    <a:pt x="2781300" y="106679"/>
                  </a:lnTo>
                  <a:lnTo>
                    <a:pt x="2868167" y="172211"/>
                  </a:lnTo>
                  <a:lnTo>
                    <a:pt x="2955036" y="57911"/>
                  </a:lnTo>
                  <a:lnTo>
                    <a:pt x="3041904" y="0"/>
                  </a:lnTo>
                  <a:lnTo>
                    <a:pt x="3130296" y="65531"/>
                  </a:lnTo>
                  <a:lnTo>
                    <a:pt x="3217164" y="135635"/>
                  </a:lnTo>
                  <a:lnTo>
                    <a:pt x="3304031" y="150875"/>
                  </a:lnTo>
                  <a:lnTo>
                    <a:pt x="3390900" y="359663"/>
                  </a:lnTo>
                  <a:lnTo>
                    <a:pt x="3477767" y="542543"/>
                  </a:lnTo>
                  <a:lnTo>
                    <a:pt x="3564636" y="539495"/>
                  </a:lnTo>
                  <a:lnTo>
                    <a:pt x="3651504" y="484631"/>
                  </a:lnTo>
                  <a:lnTo>
                    <a:pt x="3738372" y="451103"/>
                  </a:lnTo>
                  <a:lnTo>
                    <a:pt x="3825240" y="268223"/>
                  </a:lnTo>
                  <a:lnTo>
                    <a:pt x="3912108" y="251459"/>
                  </a:lnTo>
                  <a:lnTo>
                    <a:pt x="3998975" y="68579"/>
                  </a:lnTo>
                  <a:lnTo>
                    <a:pt x="4085843" y="227075"/>
                  </a:lnTo>
                  <a:lnTo>
                    <a:pt x="4172712" y="486155"/>
                  </a:lnTo>
                  <a:lnTo>
                    <a:pt x="4259580" y="475487"/>
                  </a:lnTo>
                  <a:lnTo>
                    <a:pt x="4346447" y="550163"/>
                  </a:lnTo>
                  <a:lnTo>
                    <a:pt x="4433316" y="597407"/>
                  </a:lnTo>
                </a:path>
              </a:pathLst>
            </a:custGeom>
            <a:noFill/>
            <a:ln w="28575" cap="flat" cmpd="sng">
              <a:solidFill>
                <a:srgbClr val="00AF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7" name="Google Shape;2347;p47"/>
            <p:cNvSpPr/>
            <p:nvPr/>
          </p:nvSpPr>
          <p:spPr>
            <a:xfrm>
              <a:off x="2593085" y="5965698"/>
              <a:ext cx="4433570" cy="611505"/>
            </a:xfrm>
            <a:custGeom>
              <a:avLst/>
              <a:gdLst/>
              <a:ahLst/>
              <a:cxnLst/>
              <a:rect l="l" t="t" r="r" b="b"/>
              <a:pathLst>
                <a:path w="4433570" h="611504" extrusionOk="0">
                  <a:moveTo>
                    <a:pt x="0" y="358139"/>
                  </a:moveTo>
                  <a:lnTo>
                    <a:pt x="86868" y="242315"/>
                  </a:lnTo>
                  <a:lnTo>
                    <a:pt x="173736" y="216407"/>
                  </a:lnTo>
                  <a:lnTo>
                    <a:pt x="260603" y="65531"/>
                  </a:lnTo>
                  <a:lnTo>
                    <a:pt x="347471" y="178307"/>
                  </a:lnTo>
                  <a:lnTo>
                    <a:pt x="434339" y="76200"/>
                  </a:lnTo>
                  <a:lnTo>
                    <a:pt x="521207" y="48768"/>
                  </a:lnTo>
                  <a:lnTo>
                    <a:pt x="608076" y="54863"/>
                  </a:lnTo>
                  <a:lnTo>
                    <a:pt x="694943" y="102107"/>
                  </a:lnTo>
                  <a:lnTo>
                    <a:pt x="781812" y="120395"/>
                  </a:lnTo>
                  <a:lnTo>
                    <a:pt x="868679" y="0"/>
                  </a:lnTo>
                  <a:lnTo>
                    <a:pt x="955548" y="361188"/>
                  </a:lnTo>
                  <a:lnTo>
                    <a:pt x="1042415" y="595883"/>
                  </a:lnTo>
                  <a:lnTo>
                    <a:pt x="1129284" y="432815"/>
                  </a:lnTo>
                  <a:lnTo>
                    <a:pt x="1216152" y="504444"/>
                  </a:lnTo>
                  <a:lnTo>
                    <a:pt x="1303019" y="277368"/>
                  </a:lnTo>
                  <a:lnTo>
                    <a:pt x="1389888" y="291083"/>
                  </a:lnTo>
                  <a:lnTo>
                    <a:pt x="1478279" y="239268"/>
                  </a:lnTo>
                  <a:lnTo>
                    <a:pt x="1565148" y="167639"/>
                  </a:lnTo>
                  <a:lnTo>
                    <a:pt x="1652015" y="120395"/>
                  </a:lnTo>
                  <a:lnTo>
                    <a:pt x="1738884" y="193547"/>
                  </a:lnTo>
                  <a:lnTo>
                    <a:pt x="1825752" y="224027"/>
                  </a:lnTo>
                  <a:lnTo>
                    <a:pt x="1912619" y="252983"/>
                  </a:lnTo>
                  <a:lnTo>
                    <a:pt x="1999488" y="140207"/>
                  </a:lnTo>
                  <a:lnTo>
                    <a:pt x="2086355" y="254507"/>
                  </a:lnTo>
                  <a:lnTo>
                    <a:pt x="2173224" y="216407"/>
                  </a:lnTo>
                  <a:lnTo>
                    <a:pt x="2260091" y="167639"/>
                  </a:lnTo>
                  <a:lnTo>
                    <a:pt x="2346960" y="231647"/>
                  </a:lnTo>
                  <a:lnTo>
                    <a:pt x="2433828" y="275844"/>
                  </a:lnTo>
                  <a:lnTo>
                    <a:pt x="2520696" y="345947"/>
                  </a:lnTo>
                  <a:lnTo>
                    <a:pt x="2607564" y="339851"/>
                  </a:lnTo>
                  <a:lnTo>
                    <a:pt x="2694431" y="611124"/>
                  </a:lnTo>
                  <a:lnTo>
                    <a:pt x="2781300" y="556259"/>
                  </a:lnTo>
                  <a:lnTo>
                    <a:pt x="2868167" y="563879"/>
                  </a:lnTo>
                  <a:lnTo>
                    <a:pt x="2955036" y="577595"/>
                  </a:lnTo>
                  <a:lnTo>
                    <a:pt x="3041904" y="588263"/>
                  </a:lnTo>
                  <a:lnTo>
                    <a:pt x="3130296" y="544068"/>
                  </a:lnTo>
                  <a:lnTo>
                    <a:pt x="3217164" y="530351"/>
                  </a:lnTo>
                  <a:lnTo>
                    <a:pt x="3304031" y="470915"/>
                  </a:lnTo>
                  <a:lnTo>
                    <a:pt x="3390900" y="454151"/>
                  </a:lnTo>
                  <a:lnTo>
                    <a:pt x="3477767" y="528827"/>
                  </a:lnTo>
                  <a:lnTo>
                    <a:pt x="3564636" y="525779"/>
                  </a:lnTo>
                  <a:lnTo>
                    <a:pt x="3651504" y="502919"/>
                  </a:lnTo>
                  <a:lnTo>
                    <a:pt x="3738372" y="513588"/>
                  </a:lnTo>
                  <a:lnTo>
                    <a:pt x="3825240" y="560832"/>
                  </a:lnTo>
                  <a:lnTo>
                    <a:pt x="3912108" y="512063"/>
                  </a:lnTo>
                  <a:lnTo>
                    <a:pt x="3998975" y="528827"/>
                  </a:lnTo>
                  <a:lnTo>
                    <a:pt x="4085843" y="477012"/>
                  </a:lnTo>
                  <a:lnTo>
                    <a:pt x="4172712" y="492251"/>
                  </a:lnTo>
                  <a:lnTo>
                    <a:pt x="4259580" y="560832"/>
                  </a:lnTo>
                  <a:lnTo>
                    <a:pt x="4346447" y="525779"/>
                  </a:lnTo>
                  <a:lnTo>
                    <a:pt x="4433316" y="525779"/>
                  </a:lnTo>
                </a:path>
              </a:pathLst>
            </a:custGeom>
            <a:noFill/>
            <a:ln w="28575" cap="flat" cmpd="sng">
              <a:solidFill>
                <a:srgbClr val="7C5F9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8" name="Google Shape;2348;p47"/>
            <p:cNvSpPr/>
            <p:nvPr/>
          </p:nvSpPr>
          <p:spPr>
            <a:xfrm>
              <a:off x="2593085" y="6375654"/>
              <a:ext cx="4433570" cy="350520"/>
            </a:xfrm>
            <a:custGeom>
              <a:avLst/>
              <a:gdLst/>
              <a:ahLst/>
              <a:cxnLst/>
              <a:rect l="l" t="t" r="r" b="b"/>
              <a:pathLst>
                <a:path w="4433570" h="350520" extrusionOk="0">
                  <a:moveTo>
                    <a:pt x="0" y="193548"/>
                  </a:moveTo>
                  <a:lnTo>
                    <a:pt x="86868" y="190500"/>
                  </a:lnTo>
                  <a:lnTo>
                    <a:pt x="173736" y="137160"/>
                  </a:lnTo>
                  <a:lnTo>
                    <a:pt x="260603" y="124968"/>
                  </a:lnTo>
                  <a:lnTo>
                    <a:pt x="347471" y="91440"/>
                  </a:lnTo>
                  <a:lnTo>
                    <a:pt x="434339" y="76200"/>
                  </a:lnTo>
                  <a:lnTo>
                    <a:pt x="521207" y="112776"/>
                  </a:lnTo>
                  <a:lnTo>
                    <a:pt x="608076" y="44196"/>
                  </a:lnTo>
                  <a:lnTo>
                    <a:pt x="694943" y="82296"/>
                  </a:lnTo>
                  <a:lnTo>
                    <a:pt x="781812" y="99060"/>
                  </a:lnTo>
                  <a:lnTo>
                    <a:pt x="868679" y="140208"/>
                  </a:lnTo>
                  <a:lnTo>
                    <a:pt x="955548" y="126492"/>
                  </a:lnTo>
                  <a:lnTo>
                    <a:pt x="1042415" y="146304"/>
                  </a:lnTo>
                  <a:lnTo>
                    <a:pt x="1129284" y="153924"/>
                  </a:lnTo>
                  <a:lnTo>
                    <a:pt x="1216152" y="167640"/>
                  </a:lnTo>
                  <a:lnTo>
                    <a:pt x="1303019" y="129540"/>
                  </a:lnTo>
                  <a:lnTo>
                    <a:pt x="1389888" y="161544"/>
                  </a:lnTo>
                  <a:lnTo>
                    <a:pt x="1478279" y="161544"/>
                  </a:lnTo>
                  <a:lnTo>
                    <a:pt x="1565148" y="108204"/>
                  </a:lnTo>
                  <a:lnTo>
                    <a:pt x="1652015" y="88392"/>
                  </a:lnTo>
                  <a:lnTo>
                    <a:pt x="1738884" y="67056"/>
                  </a:lnTo>
                  <a:lnTo>
                    <a:pt x="1825752" y="83820"/>
                  </a:lnTo>
                  <a:lnTo>
                    <a:pt x="1912619" y="102108"/>
                  </a:lnTo>
                  <a:lnTo>
                    <a:pt x="1999488" y="124968"/>
                  </a:lnTo>
                  <a:lnTo>
                    <a:pt x="2086355" y="114300"/>
                  </a:lnTo>
                  <a:lnTo>
                    <a:pt x="2173224" y="74676"/>
                  </a:lnTo>
                  <a:lnTo>
                    <a:pt x="2260091" y="91440"/>
                  </a:lnTo>
                  <a:lnTo>
                    <a:pt x="2346960" y="48768"/>
                  </a:lnTo>
                  <a:lnTo>
                    <a:pt x="2433828" y="97536"/>
                  </a:lnTo>
                  <a:lnTo>
                    <a:pt x="2520696" y="123444"/>
                  </a:lnTo>
                  <a:lnTo>
                    <a:pt x="2607564" y="88392"/>
                  </a:lnTo>
                  <a:lnTo>
                    <a:pt x="2694431" y="112776"/>
                  </a:lnTo>
                  <a:lnTo>
                    <a:pt x="2781300" y="178308"/>
                  </a:lnTo>
                  <a:lnTo>
                    <a:pt x="2868167" y="350520"/>
                  </a:lnTo>
                  <a:lnTo>
                    <a:pt x="2955036" y="345948"/>
                  </a:lnTo>
                  <a:lnTo>
                    <a:pt x="3041904" y="201168"/>
                  </a:lnTo>
                  <a:lnTo>
                    <a:pt x="3130296" y="0"/>
                  </a:lnTo>
                  <a:lnTo>
                    <a:pt x="3217164" y="32004"/>
                  </a:lnTo>
                  <a:lnTo>
                    <a:pt x="3304031" y="28956"/>
                  </a:lnTo>
                  <a:lnTo>
                    <a:pt x="3390900" y="38100"/>
                  </a:lnTo>
                  <a:lnTo>
                    <a:pt x="3477767" y="109728"/>
                  </a:lnTo>
                  <a:lnTo>
                    <a:pt x="3564636" y="70104"/>
                  </a:lnTo>
                  <a:lnTo>
                    <a:pt x="3651504" y="35052"/>
                  </a:lnTo>
                  <a:lnTo>
                    <a:pt x="3738372" y="39624"/>
                  </a:lnTo>
                  <a:lnTo>
                    <a:pt x="3825240" y="38100"/>
                  </a:lnTo>
                  <a:lnTo>
                    <a:pt x="3912108" y="120396"/>
                  </a:lnTo>
                  <a:lnTo>
                    <a:pt x="3998975" y="42672"/>
                  </a:lnTo>
                  <a:lnTo>
                    <a:pt x="4085843" y="126492"/>
                  </a:lnTo>
                  <a:lnTo>
                    <a:pt x="4172712" y="39624"/>
                  </a:lnTo>
                  <a:lnTo>
                    <a:pt x="4259580" y="126492"/>
                  </a:lnTo>
                  <a:lnTo>
                    <a:pt x="4346447" y="131064"/>
                  </a:lnTo>
                  <a:lnTo>
                    <a:pt x="4433316" y="216408"/>
                  </a:lnTo>
                </a:path>
              </a:pathLst>
            </a:custGeom>
            <a:noFill/>
            <a:ln w="28575" cap="flat" cmpd="sng">
              <a:solidFill>
                <a:srgbClr val="46AAC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9" name="Google Shape;2349;p47"/>
            <p:cNvSpPr/>
            <p:nvPr/>
          </p:nvSpPr>
          <p:spPr>
            <a:xfrm>
              <a:off x="2593085" y="6354318"/>
              <a:ext cx="608330" cy="109855"/>
            </a:xfrm>
            <a:custGeom>
              <a:avLst/>
              <a:gdLst/>
              <a:ahLst/>
              <a:cxnLst/>
              <a:rect l="l" t="t" r="r" b="b"/>
              <a:pathLst>
                <a:path w="608330" h="109854" extrusionOk="0">
                  <a:moveTo>
                    <a:pt x="0" y="48767"/>
                  </a:moveTo>
                  <a:lnTo>
                    <a:pt x="86868" y="109727"/>
                  </a:lnTo>
                  <a:lnTo>
                    <a:pt x="173736" y="38099"/>
                  </a:lnTo>
                  <a:lnTo>
                    <a:pt x="260603" y="74675"/>
                  </a:lnTo>
                  <a:lnTo>
                    <a:pt x="347471" y="0"/>
                  </a:lnTo>
                  <a:lnTo>
                    <a:pt x="434339" y="60959"/>
                  </a:lnTo>
                  <a:lnTo>
                    <a:pt x="521207" y="54863"/>
                  </a:lnTo>
                  <a:lnTo>
                    <a:pt x="608076" y="18287"/>
                  </a:lnTo>
                </a:path>
              </a:pathLst>
            </a:custGeom>
            <a:noFill/>
            <a:ln w="28575" cap="flat" cmpd="sng">
              <a:solidFill>
                <a:srgbClr val="97B85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50" name="Google Shape;2350;p47"/>
          <p:cNvSpPr txBox="1"/>
          <p:nvPr/>
        </p:nvSpPr>
        <p:spPr>
          <a:xfrm>
            <a:off x="2251075" y="5731535"/>
            <a:ext cx="199390" cy="1088390"/>
          </a:xfrm>
          <a:prstGeom prst="rect">
            <a:avLst/>
          </a:prstGeom>
          <a:noFill/>
          <a:ln>
            <a:noFill/>
          </a:ln>
        </p:spPr>
        <p:txBody>
          <a:bodyPr spcFirstLastPara="1" wrap="square" lIns="0" tIns="72375" rIns="0" bIns="0" anchor="t" anchorCtr="0">
            <a:spAutoFit/>
          </a:bodyPr>
          <a:lstStyle/>
          <a:p>
            <a:pPr marL="0" marR="5080" lvl="0" indent="0" algn="r" rtl="0">
              <a:lnSpc>
                <a:spcPct val="100000"/>
              </a:lnSpc>
              <a:spcBef>
                <a:spcPts val="0"/>
              </a:spcBef>
              <a:spcAft>
                <a:spcPts val="0"/>
              </a:spcAft>
              <a:buNone/>
            </a:pPr>
            <a:r>
              <a:rPr lang="es-ES" sz="1000" b="1">
                <a:solidFill>
                  <a:schemeClr val="dk1"/>
                </a:solidFill>
                <a:latin typeface="Arial"/>
                <a:ea typeface="Arial"/>
                <a:cs typeface="Arial"/>
                <a:sym typeface="Arial"/>
              </a:rPr>
              <a:t>400</a:t>
            </a:r>
            <a:endParaRPr sz="1000">
              <a:solidFill>
                <a:schemeClr val="dk1"/>
              </a:solidFill>
              <a:latin typeface="Arial"/>
              <a:ea typeface="Arial"/>
              <a:cs typeface="Arial"/>
              <a:sym typeface="Arial"/>
            </a:endParaRPr>
          </a:p>
          <a:p>
            <a:pPr marL="0" marR="5080" lvl="0" indent="0" algn="r" rtl="0">
              <a:lnSpc>
                <a:spcPct val="100000"/>
              </a:lnSpc>
              <a:spcBef>
                <a:spcPts val="475"/>
              </a:spcBef>
              <a:spcAft>
                <a:spcPts val="0"/>
              </a:spcAft>
              <a:buNone/>
            </a:pPr>
            <a:r>
              <a:rPr lang="es-ES" sz="1000" b="1">
                <a:solidFill>
                  <a:schemeClr val="dk1"/>
                </a:solidFill>
                <a:latin typeface="Arial"/>
                <a:ea typeface="Arial"/>
                <a:cs typeface="Arial"/>
                <a:sym typeface="Arial"/>
              </a:rPr>
              <a:t>300</a:t>
            </a:r>
            <a:endParaRPr sz="1000">
              <a:solidFill>
                <a:schemeClr val="dk1"/>
              </a:solidFill>
              <a:latin typeface="Arial"/>
              <a:ea typeface="Arial"/>
              <a:cs typeface="Arial"/>
              <a:sym typeface="Arial"/>
            </a:endParaRPr>
          </a:p>
          <a:p>
            <a:pPr marL="0" marR="5080" lvl="0" indent="0" algn="r" rtl="0">
              <a:lnSpc>
                <a:spcPct val="100000"/>
              </a:lnSpc>
              <a:spcBef>
                <a:spcPts val="475"/>
              </a:spcBef>
              <a:spcAft>
                <a:spcPts val="0"/>
              </a:spcAft>
              <a:buNone/>
            </a:pPr>
            <a:r>
              <a:rPr lang="es-ES" sz="1000" b="1">
                <a:solidFill>
                  <a:schemeClr val="dk1"/>
                </a:solidFill>
                <a:latin typeface="Arial"/>
                <a:ea typeface="Arial"/>
                <a:cs typeface="Arial"/>
                <a:sym typeface="Arial"/>
              </a:rPr>
              <a:t>200</a:t>
            </a:r>
            <a:endParaRPr sz="1000">
              <a:solidFill>
                <a:schemeClr val="dk1"/>
              </a:solidFill>
              <a:latin typeface="Arial"/>
              <a:ea typeface="Arial"/>
              <a:cs typeface="Arial"/>
              <a:sym typeface="Arial"/>
            </a:endParaRPr>
          </a:p>
          <a:p>
            <a:pPr marL="0" marR="5080" lvl="0" indent="0" algn="r" rtl="0">
              <a:lnSpc>
                <a:spcPct val="100000"/>
              </a:lnSpc>
              <a:spcBef>
                <a:spcPts val="470"/>
              </a:spcBef>
              <a:spcAft>
                <a:spcPts val="0"/>
              </a:spcAft>
              <a:buNone/>
            </a:pPr>
            <a:r>
              <a:rPr lang="es-ES" sz="1000" b="1">
                <a:solidFill>
                  <a:schemeClr val="dk1"/>
                </a:solidFill>
                <a:latin typeface="Arial"/>
                <a:ea typeface="Arial"/>
                <a:cs typeface="Arial"/>
                <a:sym typeface="Arial"/>
              </a:rPr>
              <a:t>100</a:t>
            </a:r>
            <a:endParaRPr sz="1000">
              <a:solidFill>
                <a:schemeClr val="dk1"/>
              </a:solidFill>
              <a:latin typeface="Arial"/>
              <a:ea typeface="Arial"/>
              <a:cs typeface="Arial"/>
              <a:sym typeface="Arial"/>
            </a:endParaRPr>
          </a:p>
          <a:p>
            <a:pPr marL="0" marR="5080" lvl="0" indent="0" algn="r" rtl="0">
              <a:lnSpc>
                <a:spcPct val="100000"/>
              </a:lnSpc>
              <a:spcBef>
                <a:spcPts val="475"/>
              </a:spcBef>
              <a:spcAft>
                <a:spcPts val="0"/>
              </a:spcAft>
              <a:buNone/>
            </a:pPr>
            <a:r>
              <a:rPr lang="es-ES" sz="1000" b="1">
                <a:solidFill>
                  <a:schemeClr val="dk1"/>
                </a:solidFill>
                <a:latin typeface="Arial"/>
                <a:ea typeface="Arial"/>
                <a:cs typeface="Arial"/>
                <a:sym typeface="Arial"/>
              </a:rPr>
              <a:t>0</a:t>
            </a:r>
            <a:endParaRPr sz="1000">
              <a:solidFill>
                <a:schemeClr val="dk1"/>
              </a:solidFill>
              <a:latin typeface="Arial"/>
              <a:ea typeface="Arial"/>
              <a:cs typeface="Arial"/>
              <a:sym typeface="Arial"/>
            </a:endParaRPr>
          </a:p>
        </p:txBody>
      </p:sp>
      <p:sp>
        <p:nvSpPr>
          <p:cNvPr id="2351" name="Google Shape;2351;p47"/>
          <p:cNvSpPr txBox="1"/>
          <p:nvPr/>
        </p:nvSpPr>
        <p:spPr>
          <a:xfrm>
            <a:off x="2251075" y="4669307"/>
            <a:ext cx="199390" cy="1087755"/>
          </a:xfrm>
          <a:prstGeom prst="rect">
            <a:avLst/>
          </a:prstGeom>
          <a:noFill/>
          <a:ln>
            <a:noFill/>
          </a:ln>
        </p:spPr>
        <p:txBody>
          <a:bodyPr spcFirstLastPara="1" wrap="square" lIns="0" tIns="72375" rIns="0" bIns="0" anchor="t" anchorCtr="0">
            <a:spAutoFit/>
          </a:bodyPr>
          <a:lstStyle/>
          <a:p>
            <a:pPr marL="12700" marR="0" lvl="0" indent="0" algn="l" rtl="0">
              <a:lnSpc>
                <a:spcPct val="100000"/>
              </a:lnSpc>
              <a:spcBef>
                <a:spcPts val="0"/>
              </a:spcBef>
              <a:spcAft>
                <a:spcPts val="0"/>
              </a:spcAft>
              <a:buNone/>
            </a:pPr>
            <a:r>
              <a:rPr lang="es-ES" sz="1000" b="1">
                <a:solidFill>
                  <a:schemeClr val="dk1"/>
                </a:solidFill>
                <a:latin typeface="Arial"/>
                <a:ea typeface="Arial"/>
                <a:cs typeface="Arial"/>
                <a:sym typeface="Arial"/>
              </a:rPr>
              <a:t>900</a:t>
            </a:r>
            <a:endParaRPr sz="1000">
              <a:solidFill>
                <a:schemeClr val="dk1"/>
              </a:solidFill>
              <a:latin typeface="Arial"/>
              <a:ea typeface="Arial"/>
              <a:cs typeface="Arial"/>
              <a:sym typeface="Arial"/>
            </a:endParaRPr>
          </a:p>
          <a:p>
            <a:pPr marL="12700" marR="0" lvl="0" indent="0" algn="l" rtl="0">
              <a:lnSpc>
                <a:spcPct val="100000"/>
              </a:lnSpc>
              <a:spcBef>
                <a:spcPts val="475"/>
              </a:spcBef>
              <a:spcAft>
                <a:spcPts val="0"/>
              </a:spcAft>
              <a:buNone/>
            </a:pPr>
            <a:r>
              <a:rPr lang="es-ES" sz="1000" b="1">
                <a:solidFill>
                  <a:schemeClr val="dk1"/>
                </a:solidFill>
                <a:latin typeface="Arial"/>
                <a:ea typeface="Arial"/>
                <a:cs typeface="Arial"/>
                <a:sym typeface="Arial"/>
              </a:rPr>
              <a:t>800</a:t>
            </a:r>
            <a:endParaRPr sz="1000">
              <a:solidFill>
                <a:schemeClr val="dk1"/>
              </a:solidFill>
              <a:latin typeface="Arial"/>
              <a:ea typeface="Arial"/>
              <a:cs typeface="Arial"/>
              <a:sym typeface="Arial"/>
            </a:endParaRPr>
          </a:p>
          <a:p>
            <a:pPr marL="12700" marR="0" lvl="0" indent="0" algn="l" rtl="0">
              <a:lnSpc>
                <a:spcPct val="100000"/>
              </a:lnSpc>
              <a:spcBef>
                <a:spcPts val="475"/>
              </a:spcBef>
              <a:spcAft>
                <a:spcPts val="0"/>
              </a:spcAft>
              <a:buNone/>
            </a:pPr>
            <a:r>
              <a:rPr lang="es-ES" sz="1000" b="1">
                <a:solidFill>
                  <a:schemeClr val="dk1"/>
                </a:solidFill>
                <a:latin typeface="Arial"/>
                <a:ea typeface="Arial"/>
                <a:cs typeface="Arial"/>
                <a:sym typeface="Arial"/>
              </a:rPr>
              <a:t>700</a:t>
            </a:r>
            <a:endParaRPr sz="1000">
              <a:solidFill>
                <a:schemeClr val="dk1"/>
              </a:solidFill>
              <a:latin typeface="Arial"/>
              <a:ea typeface="Arial"/>
              <a:cs typeface="Arial"/>
              <a:sym typeface="Arial"/>
            </a:endParaRPr>
          </a:p>
          <a:p>
            <a:pPr marL="12700" marR="0" lvl="0" indent="0" algn="l" rtl="0">
              <a:lnSpc>
                <a:spcPct val="100000"/>
              </a:lnSpc>
              <a:spcBef>
                <a:spcPts val="470"/>
              </a:spcBef>
              <a:spcAft>
                <a:spcPts val="0"/>
              </a:spcAft>
              <a:buNone/>
            </a:pPr>
            <a:r>
              <a:rPr lang="es-ES" sz="1000" b="1">
                <a:solidFill>
                  <a:schemeClr val="dk1"/>
                </a:solidFill>
                <a:latin typeface="Arial"/>
                <a:ea typeface="Arial"/>
                <a:cs typeface="Arial"/>
                <a:sym typeface="Arial"/>
              </a:rPr>
              <a:t>600</a:t>
            </a:r>
            <a:endParaRPr sz="1000">
              <a:solidFill>
                <a:schemeClr val="dk1"/>
              </a:solidFill>
              <a:latin typeface="Arial"/>
              <a:ea typeface="Arial"/>
              <a:cs typeface="Arial"/>
              <a:sym typeface="Arial"/>
            </a:endParaRPr>
          </a:p>
          <a:p>
            <a:pPr marL="12700" marR="0" lvl="0" indent="0" algn="l" rtl="0">
              <a:lnSpc>
                <a:spcPct val="100000"/>
              </a:lnSpc>
              <a:spcBef>
                <a:spcPts val="475"/>
              </a:spcBef>
              <a:spcAft>
                <a:spcPts val="0"/>
              </a:spcAft>
              <a:buNone/>
            </a:pPr>
            <a:r>
              <a:rPr lang="es-ES" sz="1000" b="1">
                <a:solidFill>
                  <a:schemeClr val="dk1"/>
                </a:solidFill>
                <a:latin typeface="Arial"/>
                <a:ea typeface="Arial"/>
                <a:cs typeface="Arial"/>
                <a:sym typeface="Arial"/>
              </a:rPr>
              <a:t>500</a:t>
            </a:r>
            <a:endParaRPr sz="1000">
              <a:solidFill>
                <a:schemeClr val="dk1"/>
              </a:solidFill>
              <a:latin typeface="Arial"/>
              <a:ea typeface="Arial"/>
              <a:cs typeface="Arial"/>
              <a:sym typeface="Arial"/>
            </a:endParaRPr>
          </a:p>
        </p:txBody>
      </p:sp>
      <p:sp>
        <p:nvSpPr>
          <p:cNvPr id="2352" name="Google Shape;2352;p47"/>
          <p:cNvSpPr txBox="1"/>
          <p:nvPr/>
        </p:nvSpPr>
        <p:spPr>
          <a:xfrm>
            <a:off x="2551302" y="6766838"/>
            <a:ext cx="4460875" cy="392430"/>
          </a:xfrm>
          <a:prstGeom prst="rect">
            <a:avLst/>
          </a:prstGeom>
          <a:noFill/>
          <a:ln>
            <a:noFill/>
          </a:ln>
        </p:spPr>
        <p:txBody>
          <a:bodyPr spcFirstLastPara="1" wrap="square" lIns="0" tIns="43175" rIns="0" bIns="0" anchor="t" anchorCtr="0">
            <a:spAutoFit/>
          </a:bodyPr>
          <a:lstStyle/>
          <a:p>
            <a:pPr marL="0" marR="0" lvl="0" indent="0" algn="ctr" rtl="0">
              <a:lnSpc>
                <a:spcPct val="100000"/>
              </a:lnSpc>
              <a:spcBef>
                <a:spcPts val="0"/>
              </a:spcBef>
              <a:spcAft>
                <a:spcPts val="0"/>
              </a:spcAft>
              <a:buNone/>
            </a:pPr>
            <a:r>
              <a:rPr lang="es-ES" sz="1000" b="1">
                <a:solidFill>
                  <a:schemeClr val="dk1"/>
                </a:solidFill>
                <a:latin typeface="Arial"/>
                <a:ea typeface="Arial"/>
                <a:cs typeface="Arial"/>
                <a:sym typeface="Arial"/>
              </a:rPr>
              <a:t>1  3  5  7  9 11 13 15 17 19 21 23 25 27 29 31 33 35 37 39 41 43 45 47 49 51</a:t>
            </a:r>
            <a:endParaRPr sz="1000">
              <a:solidFill>
                <a:schemeClr val="dk1"/>
              </a:solidFill>
              <a:latin typeface="Arial"/>
              <a:ea typeface="Arial"/>
              <a:cs typeface="Arial"/>
              <a:sym typeface="Arial"/>
            </a:endParaRPr>
          </a:p>
          <a:p>
            <a:pPr marL="54610" marR="0" lvl="0" indent="0" algn="ctr" rtl="0">
              <a:lnSpc>
                <a:spcPct val="100000"/>
              </a:lnSpc>
              <a:spcBef>
                <a:spcPts val="245"/>
              </a:spcBef>
              <a:spcAft>
                <a:spcPts val="0"/>
              </a:spcAft>
              <a:buNone/>
            </a:pPr>
            <a:r>
              <a:rPr lang="es-ES" sz="1000" b="1">
                <a:solidFill>
                  <a:schemeClr val="dk1"/>
                </a:solidFill>
                <a:latin typeface="Arial"/>
                <a:ea typeface="Arial"/>
                <a:cs typeface="Arial"/>
                <a:sym typeface="Arial"/>
              </a:rPr>
              <a:t>Semana Epidemiológica</a:t>
            </a:r>
            <a:endParaRPr sz="1000">
              <a:solidFill>
                <a:schemeClr val="dk1"/>
              </a:solidFill>
              <a:latin typeface="Arial"/>
              <a:ea typeface="Arial"/>
              <a:cs typeface="Arial"/>
              <a:sym typeface="Arial"/>
            </a:endParaRPr>
          </a:p>
        </p:txBody>
      </p:sp>
      <p:sp>
        <p:nvSpPr>
          <p:cNvPr id="2353" name="Google Shape;2353;p47"/>
          <p:cNvSpPr/>
          <p:nvPr/>
        </p:nvSpPr>
        <p:spPr>
          <a:xfrm>
            <a:off x="3176777" y="4706873"/>
            <a:ext cx="243840" cy="0"/>
          </a:xfrm>
          <a:custGeom>
            <a:avLst/>
            <a:gdLst/>
            <a:ahLst/>
            <a:cxnLst/>
            <a:rect l="l" t="t" r="r" b="b"/>
            <a:pathLst>
              <a:path w="243839" h="120000" extrusionOk="0">
                <a:moveTo>
                  <a:pt x="0" y="0"/>
                </a:moveTo>
                <a:lnTo>
                  <a:pt x="243839"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4" name="Google Shape;2354;p47"/>
          <p:cNvSpPr txBox="1"/>
          <p:nvPr/>
        </p:nvSpPr>
        <p:spPr>
          <a:xfrm>
            <a:off x="3434588" y="4601082"/>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2018</a:t>
            </a:r>
            <a:endParaRPr sz="1100">
              <a:solidFill>
                <a:schemeClr val="dk1"/>
              </a:solidFill>
              <a:latin typeface="Arial"/>
              <a:ea typeface="Arial"/>
              <a:cs typeface="Arial"/>
              <a:sym typeface="Arial"/>
            </a:endParaRPr>
          </a:p>
        </p:txBody>
      </p:sp>
      <p:sp>
        <p:nvSpPr>
          <p:cNvPr id="2355" name="Google Shape;2355;p47"/>
          <p:cNvSpPr/>
          <p:nvPr/>
        </p:nvSpPr>
        <p:spPr>
          <a:xfrm>
            <a:off x="3830573" y="4706873"/>
            <a:ext cx="243840" cy="0"/>
          </a:xfrm>
          <a:custGeom>
            <a:avLst/>
            <a:gdLst/>
            <a:ahLst/>
            <a:cxnLst/>
            <a:rect l="l" t="t" r="r" b="b"/>
            <a:pathLst>
              <a:path w="243839" h="120000" extrusionOk="0">
                <a:moveTo>
                  <a:pt x="0" y="0"/>
                </a:moveTo>
                <a:lnTo>
                  <a:pt x="243839" y="0"/>
                </a:lnTo>
              </a:path>
            </a:pathLst>
          </a:custGeom>
          <a:noFill/>
          <a:ln w="28575" cap="flat" cmpd="sng">
            <a:solidFill>
              <a:srgbClr val="00AF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6" name="Google Shape;2356;p47"/>
          <p:cNvSpPr txBox="1"/>
          <p:nvPr/>
        </p:nvSpPr>
        <p:spPr>
          <a:xfrm>
            <a:off x="4087748" y="4601082"/>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2019</a:t>
            </a:r>
            <a:endParaRPr sz="1100">
              <a:solidFill>
                <a:schemeClr val="dk1"/>
              </a:solidFill>
              <a:latin typeface="Arial"/>
              <a:ea typeface="Arial"/>
              <a:cs typeface="Arial"/>
              <a:sym typeface="Arial"/>
            </a:endParaRPr>
          </a:p>
        </p:txBody>
      </p:sp>
      <p:sp>
        <p:nvSpPr>
          <p:cNvPr id="2357" name="Google Shape;2357;p47"/>
          <p:cNvSpPr/>
          <p:nvPr/>
        </p:nvSpPr>
        <p:spPr>
          <a:xfrm>
            <a:off x="4482846" y="4706873"/>
            <a:ext cx="243840" cy="0"/>
          </a:xfrm>
          <a:custGeom>
            <a:avLst/>
            <a:gdLst/>
            <a:ahLst/>
            <a:cxnLst/>
            <a:rect l="l" t="t" r="r" b="b"/>
            <a:pathLst>
              <a:path w="243839" h="120000" extrusionOk="0">
                <a:moveTo>
                  <a:pt x="0" y="0"/>
                </a:moveTo>
                <a:lnTo>
                  <a:pt x="243839" y="0"/>
                </a:lnTo>
              </a:path>
            </a:pathLst>
          </a:custGeom>
          <a:noFill/>
          <a:ln w="28575" cap="flat" cmpd="sng">
            <a:solidFill>
              <a:srgbClr val="7C5F9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8" name="Google Shape;2358;p47"/>
          <p:cNvSpPr txBox="1"/>
          <p:nvPr/>
        </p:nvSpPr>
        <p:spPr>
          <a:xfrm>
            <a:off x="4740655" y="4601082"/>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2020</a:t>
            </a:r>
            <a:endParaRPr sz="1100">
              <a:solidFill>
                <a:schemeClr val="dk1"/>
              </a:solidFill>
              <a:latin typeface="Arial"/>
              <a:ea typeface="Arial"/>
              <a:cs typeface="Arial"/>
              <a:sym typeface="Arial"/>
            </a:endParaRPr>
          </a:p>
        </p:txBody>
      </p:sp>
      <p:sp>
        <p:nvSpPr>
          <p:cNvPr id="2359" name="Google Shape;2359;p47"/>
          <p:cNvSpPr/>
          <p:nvPr/>
        </p:nvSpPr>
        <p:spPr>
          <a:xfrm>
            <a:off x="5135117" y="4706873"/>
            <a:ext cx="243840" cy="0"/>
          </a:xfrm>
          <a:custGeom>
            <a:avLst/>
            <a:gdLst/>
            <a:ahLst/>
            <a:cxnLst/>
            <a:rect l="l" t="t" r="r" b="b"/>
            <a:pathLst>
              <a:path w="243839" h="120000" extrusionOk="0">
                <a:moveTo>
                  <a:pt x="0" y="0"/>
                </a:moveTo>
                <a:lnTo>
                  <a:pt x="243840" y="0"/>
                </a:lnTo>
              </a:path>
            </a:pathLst>
          </a:custGeom>
          <a:noFill/>
          <a:ln w="28575" cap="flat" cmpd="sng">
            <a:solidFill>
              <a:srgbClr val="46AAC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0" name="Google Shape;2360;p47"/>
          <p:cNvSpPr txBox="1"/>
          <p:nvPr/>
        </p:nvSpPr>
        <p:spPr>
          <a:xfrm>
            <a:off x="5393563" y="4601082"/>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2021</a:t>
            </a:r>
            <a:endParaRPr sz="1100">
              <a:solidFill>
                <a:schemeClr val="dk1"/>
              </a:solidFill>
              <a:latin typeface="Arial"/>
              <a:ea typeface="Arial"/>
              <a:cs typeface="Arial"/>
              <a:sym typeface="Arial"/>
            </a:endParaRPr>
          </a:p>
        </p:txBody>
      </p:sp>
      <p:sp>
        <p:nvSpPr>
          <p:cNvPr id="2361" name="Google Shape;2361;p47"/>
          <p:cNvSpPr/>
          <p:nvPr/>
        </p:nvSpPr>
        <p:spPr>
          <a:xfrm>
            <a:off x="5788914" y="4706873"/>
            <a:ext cx="243840" cy="0"/>
          </a:xfrm>
          <a:custGeom>
            <a:avLst/>
            <a:gdLst/>
            <a:ahLst/>
            <a:cxnLst/>
            <a:rect l="l" t="t" r="r" b="b"/>
            <a:pathLst>
              <a:path w="243839" h="120000" extrusionOk="0">
                <a:moveTo>
                  <a:pt x="0" y="0"/>
                </a:moveTo>
                <a:lnTo>
                  <a:pt x="243839" y="0"/>
                </a:lnTo>
              </a:path>
            </a:pathLst>
          </a:custGeom>
          <a:noFill/>
          <a:ln w="28575" cap="flat" cmpd="sng">
            <a:solidFill>
              <a:srgbClr val="97B85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2" name="Google Shape;2362;p47"/>
          <p:cNvSpPr txBox="1"/>
          <p:nvPr/>
        </p:nvSpPr>
        <p:spPr>
          <a:xfrm>
            <a:off x="6046470" y="4601082"/>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2023</a:t>
            </a:r>
            <a:endParaRPr sz="11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grpSp>
        <p:nvGrpSpPr>
          <p:cNvPr id="2367" name="Google Shape;2367;p48"/>
          <p:cNvGrpSpPr/>
          <p:nvPr/>
        </p:nvGrpSpPr>
        <p:grpSpPr>
          <a:xfrm>
            <a:off x="0" y="762"/>
            <a:ext cx="7192645" cy="504825"/>
            <a:chOff x="0" y="762"/>
            <a:chExt cx="7192645" cy="504825"/>
          </a:xfrm>
        </p:grpSpPr>
        <p:sp>
          <p:nvSpPr>
            <p:cNvPr id="2368" name="Google Shape;2368;p48"/>
            <p:cNvSpPr/>
            <p:nvPr/>
          </p:nvSpPr>
          <p:spPr>
            <a:xfrm>
              <a:off x="0" y="762"/>
              <a:ext cx="7192645" cy="504825"/>
            </a:xfrm>
            <a:custGeom>
              <a:avLst/>
              <a:gdLst/>
              <a:ahLst/>
              <a:cxnLst/>
              <a:rect l="l" t="t" r="r" b="b"/>
              <a:pathLst>
                <a:path w="7192645" h="504825" extrusionOk="0">
                  <a:moveTo>
                    <a:pt x="7192518" y="0"/>
                  </a:moveTo>
                  <a:lnTo>
                    <a:pt x="0" y="0"/>
                  </a:lnTo>
                  <a:lnTo>
                    <a:pt x="0" y="504444"/>
                  </a:lnTo>
                  <a:lnTo>
                    <a:pt x="7192518" y="504444"/>
                  </a:lnTo>
                  <a:lnTo>
                    <a:pt x="7192518" y="0"/>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9" name="Google Shape;2369;p48"/>
            <p:cNvSpPr/>
            <p:nvPr/>
          </p:nvSpPr>
          <p:spPr>
            <a:xfrm>
              <a:off x="0" y="762"/>
              <a:ext cx="7192645" cy="504825"/>
            </a:xfrm>
            <a:custGeom>
              <a:avLst/>
              <a:gdLst/>
              <a:ahLst/>
              <a:cxnLst/>
              <a:rect l="l" t="t" r="r" b="b"/>
              <a:pathLst>
                <a:path w="7192645" h="504825" extrusionOk="0">
                  <a:moveTo>
                    <a:pt x="0" y="504444"/>
                  </a:moveTo>
                  <a:lnTo>
                    <a:pt x="7192518" y="504444"/>
                  </a:lnTo>
                  <a:lnTo>
                    <a:pt x="7192518" y="0"/>
                  </a:lnTo>
                  <a:lnTo>
                    <a:pt x="0" y="0"/>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0" name="Google Shape;2370;p48"/>
            <p:cNvSpPr/>
            <p:nvPr/>
          </p:nvSpPr>
          <p:spPr>
            <a:xfrm>
              <a:off x="268986" y="127254"/>
              <a:ext cx="288290" cy="262255"/>
            </a:xfrm>
            <a:custGeom>
              <a:avLst/>
              <a:gdLst/>
              <a:ahLst/>
              <a:cxnLst/>
              <a:rect l="l" t="t" r="r" b="b"/>
              <a:pathLst>
                <a:path w="288290" h="262255" extrusionOk="0">
                  <a:moveTo>
                    <a:pt x="144018" y="0"/>
                  </a:moveTo>
                  <a:lnTo>
                    <a:pt x="98496" y="6681"/>
                  </a:lnTo>
                  <a:lnTo>
                    <a:pt x="58962" y="25286"/>
                  </a:lnTo>
                  <a:lnTo>
                    <a:pt x="27786" y="53656"/>
                  </a:lnTo>
                  <a:lnTo>
                    <a:pt x="7342" y="89635"/>
                  </a:lnTo>
                  <a:lnTo>
                    <a:pt x="0" y="131064"/>
                  </a:lnTo>
                  <a:lnTo>
                    <a:pt x="7342" y="172492"/>
                  </a:lnTo>
                  <a:lnTo>
                    <a:pt x="27786" y="208471"/>
                  </a:lnTo>
                  <a:lnTo>
                    <a:pt x="58962" y="236841"/>
                  </a:lnTo>
                  <a:lnTo>
                    <a:pt x="98496" y="255446"/>
                  </a:lnTo>
                  <a:lnTo>
                    <a:pt x="144018" y="262127"/>
                  </a:lnTo>
                  <a:lnTo>
                    <a:pt x="189539" y="255446"/>
                  </a:lnTo>
                  <a:lnTo>
                    <a:pt x="229073" y="236841"/>
                  </a:lnTo>
                  <a:lnTo>
                    <a:pt x="260249" y="208471"/>
                  </a:lnTo>
                  <a:lnTo>
                    <a:pt x="280693" y="172492"/>
                  </a:lnTo>
                  <a:lnTo>
                    <a:pt x="288036" y="131064"/>
                  </a:lnTo>
                  <a:lnTo>
                    <a:pt x="280693" y="89635"/>
                  </a:lnTo>
                  <a:lnTo>
                    <a:pt x="260249" y="53656"/>
                  </a:lnTo>
                  <a:lnTo>
                    <a:pt x="229073" y="25286"/>
                  </a:lnTo>
                  <a:lnTo>
                    <a:pt x="189539"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1" name="Google Shape;2371;p48"/>
            <p:cNvSpPr/>
            <p:nvPr/>
          </p:nvSpPr>
          <p:spPr>
            <a:xfrm>
              <a:off x="268986" y="127254"/>
              <a:ext cx="288290" cy="262255"/>
            </a:xfrm>
            <a:custGeom>
              <a:avLst/>
              <a:gdLst/>
              <a:ahLst/>
              <a:cxnLst/>
              <a:rect l="l" t="t" r="r" b="b"/>
              <a:pathLst>
                <a:path w="288290" h="262255" extrusionOk="0">
                  <a:moveTo>
                    <a:pt x="0" y="131064"/>
                  </a:moveTo>
                  <a:lnTo>
                    <a:pt x="7342" y="89635"/>
                  </a:lnTo>
                  <a:lnTo>
                    <a:pt x="27786" y="53656"/>
                  </a:lnTo>
                  <a:lnTo>
                    <a:pt x="58962" y="25286"/>
                  </a:lnTo>
                  <a:lnTo>
                    <a:pt x="98496" y="6681"/>
                  </a:lnTo>
                  <a:lnTo>
                    <a:pt x="144018" y="0"/>
                  </a:lnTo>
                  <a:lnTo>
                    <a:pt x="189539" y="6681"/>
                  </a:lnTo>
                  <a:lnTo>
                    <a:pt x="229073" y="25286"/>
                  </a:lnTo>
                  <a:lnTo>
                    <a:pt x="260249" y="53656"/>
                  </a:lnTo>
                  <a:lnTo>
                    <a:pt x="280693" y="89635"/>
                  </a:lnTo>
                  <a:lnTo>
                    <a:pt x="288036" y="131064"/>
                  </a:lnTo>
                  <a:lnTo>
                    <a:pt x="280693" y="172492"/>
                  </a:lnTo>
                  <a:lnTo>
                    <a:pt x="260249" y="208471"/>
                  </a:lnTo>
                  <a:lnTo>
                    <a:pt x="229073" y="236841"/>
                  </a:lnTo>
                  <a:lnTo>
                    <a:pt x="189539" y="255446"/>
                  </a:lnTo>
                  <a:lnTo>
                    <a:pt x="144018" y="262127"/>
                  </a:lnTo>
                  <a:lnTo>
                    <a:pt x="98496" y="255446"/>
                  </a:lnTo>
                  <a:lnTo>
                    <a:pt x="58962" y="236841"/>
                  </a:lnTo>
                  <a:lnTo>
                    <a:pt x="27786" y="208471"/>
                  </a:lnTo>
                  <a:lnTo>
                    <a:pt x="7342" y="172492"/>
                  </a:lnTo>
                  <a:lnTo>
                    <a:pt x="0" y="131064"/>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2" name="Google Shape;2372;p48"/>
            <p:cNvSpPr/>
            <p:nvPr/>
          </p:nvSpPr>
          <p:spPr>
            <a:xfrm>
              <a:off x="557022" y="258318"/>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73" name="Google Shape;2373;p48"/>
          <p:cNvSpPr txBox="1"/>
          <p:nvPr/>
        </p:nvSpPr>
        <p:spPr>
          <a:xfrm>
            <a:off x="1201927" y="156794"/>
            <a:ext cx="1818005"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por territorio</a:t>
            </a:r>
            <a:endParaRPr sz="1200">
              <a:solidFill>
                <a:schemeClr val="dk1"/>
              </a:solidFill>
              <a:latin typeface="Arial"/>
              <a:ea typeface="Arial"/>
              <a:cs typeface="Arial"/>
              <a:sym typeface="Arial"/>
            </a:endParaRPr>
          </a:p>
        </p:txBody>
      </p:sp>
      <p:grpSp>
        <p:nvGrpSpPr>
          <p:cNvPr id="2374" name="Google Shape;2374;p48"/>
          <p:cNvGrpSpPr/>
          <p:nvPr/>
        </p:nvGrpSpPr>
        <p:grpSpPr>
          <a:xfrm>
            <a:off x="0" y="5670041"/>
            <a:ext cx="7192645" cy="403860"/>
            <a:chOff x="0" y="5670041"/>
            <a:chExt cx="7192645" cy="403860"/>
          </a:xfrm>
        </p:grpSpPr>
        <p:sp>
          <p:nvSpPr>
            <p:cNvPr id="2375" name="Google Shape;2375;p48"/>
            <p:cNvSpPr/>
            <p:nvPr/>
          </p:nvSpPr>
          <p:spPr>
            <a:xfrm>
              <a:off x="0" y="5670041"/>
              <a:ext cx="7192645" cy="403860"/>
            </a:xfrm>
            <a:custGeom>
              <a:avLst/>
              <a:gdLst/>
              <a:ahLst/>
              <a:cxnLst/>
              <a:rect l="l" t="t" r="r" b="b"/>
              <a:pathLst>
                <a:path w="7192645" h="403860" extrusionOk="0">
                  <a:moveTo>
                    <a:pt x="7192518" y="0"/>
                  </a:moveTo>
                  <a:lnTo>
                    <a:pt x="0" y="0"/>
                  </a:lnTo>
                  <a:lnTo>
                    <a:pt x="0" y="403860"/>
                  </a:lnTo>
                  <a:lnTo>
                    <a:pt x="7192518" y="403860"/>
                  </a:lnTo>
                  <a:lnTo>
                    <a:pt x="7192518" y="0"/>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6" name="Google Shape;2376;p48"/>
            <p:cNvSpPr/>
            <p:nvPr/>
          </p:nvSpPr>
          <p:spPr>
            <a:xfrm>
              <a:off x="0" y="5670041"/>
              <a:ext cx="7192645" cy="403860"/>
            </a:xfrm>
            <a:custGeom>
              <a:avLst/>
              <a:gdLst/>
              <a:ahLst/>
              <a:cxnLst/>
              <a:rect l="l" t="t" r="r" b="b"/>
              <a:pathLst>
                <a:path w="7192645" h="403860" extrusionOk="0">
                  <a:moveTo>
                    <a:pt x="0" y="403860"/>
                  </a:moveTo>
                  <a:lnTo>
                    <a:pt x="7192518" y="403860"/>
                  </a:lnTo>
                  <a:lnTo>
                    <a:pt x="7192518" y="0"/>
                  </a:lnTo>
                  <a:lnTo>
                    <a:pt x="0" y="0"/>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7" name="Google Shape;2377;p48"/>
            <p:cNvSpPr/>
            <p:nvPr/>
          </p:nvSpPr>
          <p:spPr>
            <a:xfrm>
              <a:off x="268986" y="5718809"/>
              <a:ext cx="288290" cy="260985"/>
            </a:xfrm>
            <a:custGeom>
              <a:avLst/>
              <a:gdLst/>
              <a:ahLst/>
              <a:cxnLst/>
              <a:rect l="l" t="t" r="r" b="b"/>
              <a:pathLst>
                <a:path w="288290" h="260985" extrusionOk="0">
                  <a:moveTo>
                    <a:pt x="144018" y="0"/>
                  </a:moveTo>
                  <a:lnTo>
                    <a:pt x="98496" y="6638"/>
                  </a:lnTo>
                  <a:lnTo>
                    <a:pt x="58962" y="25127"/>
                  </a:lnTo>
                  <a:lnTo>
                    <a:pt x="27786" y="53327"/>
                  </a:lnTo>
                  <a:lnTo>
                    <a:pt x="7342" y="89099"/>
                  </a:lnTo>
                  <a:lnTo>
                    <a:pt x="0" y="130301"/>
                  </a:lnTo>
                  <a:lnTo>
                    <a:pt x="7342" y="171504"/>
                  </a:lnTo>
                  <a:lnTo>
                    <a:pt x="27786" y="207276"/>
                  </a:lnTo>
                  <a:lnTo>
                    <a:pt x="58962" y="235476"/>
                  </a:lnTo>
                  <a:lnTo>
                    <a:pt x="98496" y="253965"/>
                  </a:lnTo>
                  <a:lnTo>
                    <a:pt x="144018" y="260603"/>
                  </a:lnTo>
                  <a:lnTo>
                    <a:pt x="189539" y="253965"/>
                  </a:lnTo>
                  <a:lnTo>
                    <a:pt x="229073" y="235476"/>
                  </a:lnTo>
                  <a:lnTo>
                    <a:pt x="260249" y="207276"/>
                  </a:lnTo>
                  <a:lnTo>
                    <a:pt x="280693" y="171504"/>
                  </a:lnTo>
                  <a:lnTo>
                    <a:pt x="288036" y="130301"/>
                  </a:lnTo>
                  <a:lnTo>
                    <a:pt x="280693" y="89099"/>
                  </a:lnTo>
                  <a:lnTo>
                    <a:pt x="260249" y="53327"/>
                  </a:lnTo>
                  <a:lnTo>
                    <a:pt x="229073" y="25127"/>
                  </a:lnTo>
                  <a:lnTo>
                    <a:pt x="189539" y="6638"/>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8" name="Google Shape;2378;p48"/>
            <p:cNvSpPr/>
            <p:nvPr/>
          </p:nvSpPr>
          <p:spPr>
            <a:xfrm>
              <a:off x="268986" y="5718809"/>
              <a:ext cx="288290" cy="260985"/>
            </a:xfrm>
            <a:custGeom>
              <a:avLst/>
              <a:gdLst/>
              <a:ahLst/>
              <a:cxnLst/>
              <a:rect l="l" t="t" r="r" b="b"/>
              <a:pathLst>
                <a:path w="288290" h="260985" extrusionOk="0">
                  <a:moveTo>
                    <a:pt x="0" y="130301"/>
                  </a:moveTo>
                  <a:lnTo>
                    <a:pt x="7342" y="89099"/>
                  </a:lnTo>
                  <a:lnTo>
                    <a:pt x="27786" y="53327"/>
                  </a:lnTo>
                  <a:lnTo>
                    <a:pt x="58962" y="25127"/>
                  </a:lnTo>
                  <a:lnTo>
                    <a:pt x="98496" y="6638"/>
                  </a:lnTo>
                  <a:lnTo>
                    <a:pt x="144018" y="0"/>
                  </a:lnTo>
                  <a:lnTo>
                    <a:pt x="189539" y="6638"/>
                  </a:lnTo>
                  <a:lnTo>
                    <a:pt x="229073" y="25127"/>
                  </a:lnTo>
                  <a:lnTo>
                    <a:pt x="260249" y="53327"/>
                  </a:lnTo>
                  <a:lnTo>
                    <a:pt x="280693" y="89099"/>
                  </a:lnTo>
                  <a:lnTo>
                    <a:pt x="288036" y="130301"/>
                  </a:lnTo>
                  <a:lnTo>
                    <a:pt x="280693" y="171504"/>
                  </a:lnTo>
                  <a:lnTo>
                    <a:pt x="260249" y="207276"/>
                  </a:lnTo>
                  <a:lnTo>
                    <a:pt x="229073" y="235476"/>
                  </a:lnTo>
                  <a:lnTo>
                    <a:pt x="189539" y="253965"/>
                  </a:lnTo>
                  <a:lnTo>
                    <a:pt x="144018" y="260603"/>
                  </a:lnTo>
                  <a:lnTo>
                    <a:pt x="98496" y="253965"/>
                  </a:lnTo>
                  <a:lnTo>
                    <a:pt x="58962" y="235476"/>
                  </a:lnTo>
                  <a:lnTo>
                    <a:pt x="27786" y="207276"/>
                  </a:lnTo>
                  <a:lnTo>
                    <a:pt x="7342" y="171504"/>
                  </a:lnTo>
                  <a:lnTo>
                    <a:pt x="0" y="130301"/>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9" name="Google Shape;2379;p48"/>
            <p:cNvSpPr/>
            <p:nvPr/>
          </p:nvSpPr>
          <p:spPr>
            <a:xfrm>
              <a:off x="557022" y="5848349"/>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80" name="Google Shape;2380;p48"/>
          <p:cNvSpPr txBox="1"/>
          <p:nvPr/>
        </p:nvSpPr>
        <p:spPr>
          <a:xfrm>
            <a:off x="0" y="5748273"/>
            <a:ext cx="7179945" cy="208279"/>
          </a:xfrm>
          <a:prstGeom prst="rect">
            <a:avLst/>
          </a:prstGeom>
          <a:noFill/>
          <a:ln>
            <a:noFill/>
          </a:ln>
        </p:spPr>
        <p:txBody>
          <a:bodyPr spcFirstLastPara="1" wrap="square" lIns="0" tIns="12700" rIns="0" bIns="0" anchor="t" anchorCtr="0">
            <a:spAutoFit/>
          </a:bodyPr>
          <a:lstStyle/>
          <a:p>
            <a:pPr marL="121412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variables de interés</a:t>
            </a:r>
            <a:endParaRPr sz="1200">
              <a:solidFill>
                <a:schemeClr val="dk1"/>
              </a:solidFill>
              <a:latin typeface="Arial"/>
              <a:ea typeface="Arial"/>
              <a:cs typeface="Arial"/>
              <a:sym typeface="Arial"/>
            </a:endParaRPr>
          </a:p>
        </p:txBody>
      </p:sp>
      <p:sp>
        <p:nvSpPr>
          <p:cNvPr id="2381" name="Google Shape;2381;p48"/>
          <p:cNvSpPr txBox="1"/>
          <p:nvPr/>
        </p:nvSpPr>
        <p:spPr>
          <a:xfrm>
            <a:off x="6632829" y="42418"/>
            <a:ext cx="408940"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 48</a:t>
            </a:r>
            <a:endParaRPr sz="1050">
              <a:solidFill>
                <a:schemeClr val="dk1"/>
              </a:solidFill>
              <a:latin typeface="Arial"/>
              <a:ea typeface="Arial"/>
              <a:cs typeface="Arial"/>
              <a:sym typeface="Arial"/>
            </a:endParaRPr>
          </a:p>
        </p:txBody>
      </p:sp>
      <p:pic>
        <p:nvPicPr>
          <p:cNvPr id="2382" name="Google Shape;2382;p48"/>
          <p:cNvPicPr preferRelativeResize="0"/>
          <p:nvPr/>
        </p:nvPicPr>
        <p:blipFill rotWithShape="1">
          <a:blip r:embed="rId3">
            <a:alphaModFix/>
          </a:blip>
          <a:srcRect/>
          <a:stretch/>
        </p:blipFill>
        <p:spPr>
          <a:xfrm>
            <a:off x="212319" y="6931546"/>
            <a:ext cx="539719" cy="661487"/>
          </a:xfrm>
          <a:prstGeom prst="rect">
            <a:avLst/>
          </a:prstGeom>
          <a:noFill/>
          <a:ln>
            <a:noFill/>
          </a:ln>
        </p:spPr>
      </p:pic>
      <p:grpSp>
        <p:nvGrpSpPr>
          <p:cNvPr id="2383" name="Google Shape;2383;p48"/>
          <p:cNvGrpSpPr/>
          <p:nvPr/>
        </p:nvGrpSpPr>
        <p:grpSpPr>
          <a:xfrm>
            <a:off x="83057" y="7864602"/>
            <a:ext cx="791210" cy="361315"/>
            <a:chOff x="83057" y="7864602"/>
            <a:chExt cx="791210" cy="361315"/>
          </a:xfrm>
        </p:grpSpPr>
        <p:sp>
          <p:nvSpPr>
            <p:cNvPr id="2384" name="Google Shape;2384;p48"/>
            <p:cNvSpPr/>
            <p:nvPr/>
          </p:nvSpPr>
          <p:spPr>
            <a:xfrm>
              <a:off x="83057" y="7864602"/>
              <a:ext cx="791210" cy="361315"/>
            </a:xfrm>
            <a:custGeom>
              <a:avLst/>
              <a:gdLst/>
              <a:ahLst/>
              <a:cxnLst/>
              <a:rect l="l" t="t" r="r" b="b"/>
              <a:pathLst>
                <a:path w="791210" h="361315" extrusionOk="0">
                  <a:moveTo>
                    <a:pt x="730758" y="0"/>
                  </a:moveTo>
                  <a:lnTo>
                    <a:pt x="60197" y="0"/>
                  </a:lnTo>
                  <a:lnTo>
                    <a:pt x="36766" y="4730"/>
                  </a:lnTo>
                  <a:lnTo>
                    <a:pt x="17631" y="17630"/>
                  </a:lnTo>
                  <a:lnTo>
                    <a:pt x="4730" y="36765"/>
                  </a:lnTo>
                  <a:lnTo>
                    <a:pt x="0" y="60198"/>
                  </a:lnTo>
                  <a:lnTo>
                    <a:pt x="0" y="300990"/>
                  </a:lnTo>
                  <a:lnTo>
                    <a:pt x="4730" y="324422"/>
                  </a:lnTo>
                  <a:lnTo>
                    <a:pt x="17631" y="343557"/>
                  </a:lnTo>
                  <a:lnTo>
                    <a:pt x="36766" y="356457"/>
                  </a:lnTo>
                  <a:lnTo>
                    <a:pt x="60197" y="361188"/>
                  </a:lnTo>
                  <a:lnTo>
                    <a:pt x="730758" y="361188"/>
                  </a:lnTo>
                  <a:lnTo>
                    <a:pt x="754190" y="356457"/>
                  </a:lnTo>
                  <a:lnTo>
                    <a:pt x="773325" y="343557"/>
                  </a:lnTo>
                  <a:lnTo>
                    <a:pt x="786225" y="324422"/>
                  </a:lnTo>
                  <a:lnTo>
                    <a:pt x="790955" y="300990"/>
                  </a:lnTo>
                  <a:lnTo>
                    <a:pt x="790955" y="60198"/>
                  </a:lnTo>
                  <a:lnTo>
                    <a:pt x="786225" y="36765"/>
                  </a:lnTo>
                  <a:lnTo>
                    <a:pt x="773325" y="17630"/>
                  </a:lnTo>
                  <a:lnTo>
                    <a:pt x="754190" y="4730"/>
                  </a:lnTo>
                  <a:lnTo>
                    <a:pt x="730758"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5" name="Google Shape;2385;p48"/>
            <p:cNvSpPr/>
            <p:nvPr/>
          </p:nvSpPr>
          <p:spPr>
            <a:xfrm>
              <a:off x="83057" y="7864602"/>
              <a:ext cx="791210" cy="361315"/>
            </a:xfrm>
            <a:custGeom>
              <a:avLst/>
              <a:gdLst/>
              <a:ahLst/>
              <a:cxnLst/>
              <a:rect l="l" t="t" r="r" b="b"/>
              <a:pathLst>
                <a:path w="791210" h="361315" extrusionOk="0">
                  <a:moveTo>
                    <a:pt x="0" y="60198"/>
                  </a:moveTo>
                  <a:lnTo>
                    <a:pt x="4730" y="36765"/>
                  </a:lnTo>
                  <a:lnTo>
                    <a:pt x="17631" y="17630"/>
                  </a:lnTo>
                  <a:lnTo>
                    <a:pt x="36766" y="4730"/>
                  </a:lnTo>
                  <a:lnTo>
                    <a:pt x="60197" y="0"/>
                  </a:lnTo>
                  <a:lnTo>
                    <a:pt x="730758" y="0"/>
                  </a:lnTo>
                  <a:lnTo>
                    <a:pt x="754190" y="4730"/>
                  </a:lnTo>
                  <a:lnTo>
                    <a:pt x="773325" y="17630"/>
                  </a:lnTo>
                  <a:lnTo>
                    <a:pt x="786225" y="36765"/>
                  </a:lnTo>
                  <a:lnTo>
                    <a:pt x="790955" y="60198"/>
                  </a:lnTo>
                  <a:lnTo>
                    <a:pt x="790955" y="300990"/>
                  </a:lnTo>
                  <a:lnTo>
                    <a:pt x="786225" y="324422"/>
                  </a:lnTo>
                  <a:lnTo>
                    <a:pt x="773325" y="343557"/>
                  </a:lnTo>
                  <a:lnTo>
                    <a:pt x="754190" y="356457"/>
                  </a:lnTo>
                  <a:lnTo>
                    <a:pt x="730758" y="361188"/>
                  </a:lnTo>
                  <a:lnTo>
                    <a:pt x="60197" y="361188"/>
                  </a:lnTo>
                  <a:lnTo>
                    <a:pt x="36766" y="356457"/>
                  </a:lnTo>
                  <a:lnTo>
                    <a:pt x="17631" y="343557"/>
                  </a:lnTo>
                  <a:lnTo>
                    <a:pt x="4730" y="324422"/>
                  </a:lnTo>
                  <a:lnTo>
                    <a:pt x="0" y="300990"/>
                  </a:lnTo>
                  <a:lnTo>
                    <a:pt x="0" y="60198"/>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86" name="Google Shape;2386;p48"/>
          <p:cNvSpPr txBox="1"/>
          <p:nvPr/>
        </p:nvSpPr>
        <p:spPr>
          <a:xfrm>
            <a:off x="160731" y="7538411"/>
            <a:ext cx="643890" cy="945515"/>
          </a:xfrm>
          <a:prstGeom prst="rect">
            <a:avLst/>
          </a:prstGeom>
          <a:noFill/>
          <a:ln>
            <a:noFill/>
          </a:ln>
        </p:spPr>
        <p:txBody>
          <a:bodyPr spcFirstLastPara="1" wrap="square" lIns="0" tIns="92700" rIns="0" bIns="0" anchor="t" anchorCtr="0">
            <a:spAutoFit/>
          </a:bodyPr>
          <a:lstStyle/>
          <a:p>
            <a:pPr marL="17145"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Masculino</a:t>
            </a:r>
            <a:endParaRPr sz="1200">
              <a:solidFill>
                <a:schemeClr val="dk1"/>
              </a:solidFill>
              <a:latin typeface="Arial"/>
              <a:ea typeface="Arial"/>
              <a:cs typeface="Arial"/>
              <a:sym typeface="Arial"/>
            </a:endParaRPr>
          </a:p>
          <a:p>
            <a:pPr marL="80645" marR="0" lvl="0" indent="0" algn="l" rtl="0">
              <a:lnSpc>
                <a:spcPct val="100000"/>
              </a:lnSpc>
              <a:spcBef>
                <a:spcPts val="835"/>
              </a:spcBef>
              <a:spcAft>
                <a:spcPts val="0"/>
              </a:spcAft>
              <a:buNone/>
            </a:pPr>
            <a:r>
              <a:rPr lang="es-ES" sz="1600" b="1">
                <a:solidFill>
                  <a:schemeClr val="dk1"/>
                </a:solidFill>
                <a:latin typeface="Arial"/>
                <a:ea typeface="Arial"/>
                <a:cs typeface="Arial"/>
                <a:sym typeface="Arial"/>
              </a:rPr>
              <a:t>21,3%</a:t>
            </a:r>
            <a:endParaRPr sz="1600">
              <a:solidFill>
                <a:schemeClr val="dk1"/>
              </a:solidFill>
              <a:latin typeface="Arial"/>
              <a:ea typeface="Arial"/>
              <a:cs typeface="Arial"/>
              <a:sym typeface="Arial"/>
            </a:endParaRPr>
          </a:p>
          <a:p>
            <a:pPr marL="12700" marR="0" lvl="0" indent="0" algn="l" rtl="0">
              <a:lnSpc>
                <a:spcPct val="100000"/>
              </a:lnSpc>
              <a:spcBef>
                <a:spcPts val="975"/>
              </a:spcBef>
              <a:spcAft>
                <a:spcPts val="0"/>
              </a:spcAft>
              <a:buNone/>
            </a:pPr>
            <a:r>
              <a:rPr lang="es-ES" sz="1200" b="1">
                <a:solidFill>
                  <a:schemeClr val="dk1"/>
                </a:solidFill>
                <a:latin typeface="Arial"/>
                <a:ea typeface="Arial"/>
                <a:cs typeface="Arial"/>
                <a:sym typeface="Arial"/>
              </a:rPr>
              <a:t>69 casos</a:t>
            </a:r>
            <a:endParaRPr sz="1200">
              <a:solidFill>
                <a:schemeClr val="dk1"/>
              </a:solidFill>
              <a:latin typeface="Arial"/>
              <a:ea typeface="Arial"/>
              <a:cs typeface="Arial"/>
              <a:sym typeface="Arial"/>
            </a:endParaRPr>
          </a:p>
        </p:txBody>
      </p:sp>
      <p:grpSp>
        <p:nvGrpSpPr>
          <p:cNvPr id="2387" name="Google Shape;2387;p48"/>
          <p:cNvGrpSpPr/>
          <p:nvPr/>
        </p:nvGrpSpPr>
        <p:grpSpPr>
          <a:xfrm>
            <a:off x="1107186" y="7850885"/>
            <a:ext cx="809625" cy="361315"/>
            <a:chOff x="1107186" y="7850885"/>
            <a:chExt cx="809625" cy="361315"/>
          </a:xfrm>
        </p:grpSpPr>
        <p:sp>
          <p:nvSpPr>
            <p:cNvPr id="2388" name="Google Shape;2388;p48"/>
            <p:cNvSpPr/>
            <p:nvPr/>
          </p:nvSpPr>
          <p:spPr>
            <a:xfrm>
              <a:off x="1107186" y="7850885"/>
              <a:ext cx="809625" cy="361315"/>
            </a:xfrm>
            <a:custGeom>
              <a:avLst/>
              <a:gdLst/>
              <a:ahLst/>
              <a:cxnLst/>
              <a:rect l="l" t="t" r="r" b="b"/>
              <a:pathLst>
                <a:path w="809625" h="361315" extrusionOk="0">
                  <a:moveTo>
                    <a:pt x="749045" y="0"/>
                  </a:moveTo>
                  <a:lnTo>
                    <a:pt x="60197" y="0"/>
                  </a:lnTo>
                  <a:lnTo>
                    <a:pt x="36765" y="4730"/>
                  </a:lnTo>
                  <a:lnTo>
                    <a:pt x="17630" y="17630"/>
                  </a:lnTo>
                  <a:lnTo>
                    <a:pt x="4730" y="36765"/>
                  </a:lnTo>
                  <a:lnTo>
                    <a:pt x="0" y="60197"/>
                  </a:lnTo>
                  <a:lnTo>
                    <a:pt x="0" y="300989"/>
                  </a:lnTo>
                  <a:lnTo>
                    <a:pt x="4730" y="324422"/>
                  </a:lnTo>
                  <a:lnTo>
                    <a:pt x="17630" y="343557"/>
                  </a:lnTo>
                  <a:lnTo>
                    <a:pt x="36765" y="356457"/>
                  </a:lnTo>
                  <a:lnTo>
                    <a:pt x="60197" y="361187"/>
                  </a:lnTo>
                  <a:lnTo>
                    <a:pt x="749045" y="361187"/>
                  </a:lnTo>
                  <a:lnTo>
                    <a:pt x="772489" y="356457"/>
                  </a:lnTo>
                  <a:lnTo>
                    <a:pt x="791622" y="343557"/>
                  </a:lnTo>
                  <a:lnTo>
                    <a:pt x="804517" y="324422"/>
                  </a:lnTo>
                  <a:lnTo>
                    <a:pt x="809244" y="300989"/>
                  </a:lnTo>
                  <a:lnTo>
                    <a:pt x="809244" y="60197"/>
                  </a:lnTo>
                  <a:lnTo>
                    <a:pt x="804517" y="36765"/>
                  </a:lnTo>
                  <a:lnTo>
                    <a:pt x="791622" y="17630"/>
                  </a:lnTo>
                  <a:lnTo>
                    <a:pt x="772489" y="4730"/>
                  </a:lnTo>
                  <a:lnTo>
                    <a:pt x="749045"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9" name="Google Shape;2389;p48"/>
            <p:cNvSpPr/>
            <p:nvPr/>
          </p:nvSpPr>
          <p:spPr>
            <a:xfrm>
              <a:off x="1107186" y="7850885"/>
              <a:ext cx="809625" cy="361315"/>
            </a:xfrm>
            <a:custGeom>
              <a:avLst/>
              <a:gdLst/>
              <a:ahLst/>
              <a:cxnLst/>
              <a:rect l="l" t="t" r="r" b="b"/>
              <a:pathLst>
                <a:path w="809625" h="361315" extrusionOk="0">
                  <a:moveTo>
                    <a:pt x="0" y="60197"/>
                  </a:moveTo>
                  <a:lnTo>
                    <a:pt x="4730" y="36765"/>
                  </a:lnTo>
                  <a:lnTo>
                    <a:pt x="17630" y="17630"/>
                  </a:lnTo>
                  <a:lnTo>
                    <a:pt x="36765" y="4730"/>
                  </a:lnTo>
                  <a:lnTo>
                    <a:pt x="60197" y="0"/>
                  </a:lnTo>
                  <a:lnTo>
                    <a:pt x="749045" y="0"/>
                  </a:lnTo>
                  <a:lnTo>
                    <a:pt x="772489" y="4730"/>
                  </a:lnTo>
                  <a:lnTo>
                    <a:pt x="791622" y="17630"/>
                  </a:lnTo>
                  <a:lnTo>
                    <a:pt x="804517" y="36765"/>
                  </a:lnTo>
                  <a:lnTo>
                    <a:pt x="809244" y="60197"/>
                  </a:lnTo>
                  <a:lnTo>
                    <a:pt x="809244" y="300989"/>
                  </a:lnTo>
                  <a:lnTo>
                    <a:pt x="804517" y="324422"/>
                  </a:lnTo>
                  <a:lnTo>
                    <a:pt x="791622" y="343557"/>
                  </a:lnTo>
                  <a:lnTo>
                    <a:pt x="772489" y="356457"/>
                  </a:lnTo>
                  <a:lnTo>
                    <a:pt x="749045" y="361187"/>
                  </a:lnTo>
                  <a:lnTo>
                    <a:pt x="60197" y="361187"/>
                  </a:lnTo>
                  <a:lnTo>
                    <a:pt x="36765" y="356457"/>
                  </a:lnTo>
                  <a:lnTo>
                    <a:pt x="17630" y="343557"/>
                  </a:lnTo>
                  <a:lnTo>
                    <a:pt x="4730" y="324422"/>
                  </a:lnTo>
                  <a:lnTo>
                    <a:pt x="0" y="300989"/>
                  </a:lnTo>
                  <a:lnTo>
                    <a:pt x="0" y="60197"/>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90" name="Google Shape;2390;p48"/>
          <p:cNvSpPr txBox="1"/>
          <p:nvPr/>
        </p:nvSpPr>
        <p:spPr>
          <a:xfrm>
            <a:off x="1164132" y="7531592"/>
            <a:ext cx="687070" cy="920115"/>
          </a:xfrm>
          <a:prstGeom prst="rect">
            <a:avLst/>
          </a:prstGeom>
          <a:noFill/>
          <a:ln>
            <a:noFill/>
          </a:ln>
        </p:spPr>
        <p:txBody>
          <a:bodyPr spcFirstLastPara="1" wrap="square" lIns="0" tIns="8952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Femenino</a:t>
            </a:r>
            <a:endParaRPr sz="1200">
              <a:solidFill>
                <a:schemeClr val="dk1"/>
              </a:solidFill>
              <a:latin typeface="Arial"/>
              <a:ea typeface="Arial"/>
              <a:cs typeface="Arial"/>
              <a:sym typeface="Arial"/>
            </a:endParaRPr>
          </a:p>
          <a:p>
            <a:pPr marL="110489" marR="0" lvl="0" indent="0" algn="l" rtl="0">
              <a:lnSpc>
                <a:spcPct val="100000"/>
              </a:lnSpc>
              <a:spcBef>
                <a:spcPts val="805"/>
              </a:spcBef>
              <a:spcAft>
                <a:spcPts val="0"/>
              </a:spcAft>
              <a:buNone/>
            </a:pPr>
            <a:r>
              <a:rPr lang="es-ES" sz="1600" b="1">
                <a:solidFill>
                  <a:schemeClr val="dk1"/>
                </a:solidFill>
                <a:latin typeface="Arial"/>
                <a:ea typeface="Arial"/>
                <a:cs typeface="Arial"/>
                <a:sym typeface="Arial"/>
              </a:rPr>
              <a:t>78,7%</a:t>
            </a:r>
            <a:endParaRPr sz="1600">
              <a:solidFill>
                <a:schemeClr val="dk1"/>
              </a:solidFill>
              <a:latin typeface="Arial"/>
              <a:ea typeface="Arial"/>
              <a:cs typeface="Arial"/>
              <a:sym typeface="Arial"/>
            </a:endParaRPr>
          </a:p>
          <a:p>
            <a:pPr marL="73025" marR="0" lvl="0" indent="0" algn="l" rtl="0">
              <a:lnSpc>
                <a:spcPct val="100000"/>
              </a:lnSpc>
              <a:spcBef>
                <a:spcPts val="835"/>
              </a:spcBef>
              <a:spcAft>
                <a:spcPts val="0"/>
              </a:spcAft>
              <a:buNone/>
            </a:pPr>
            <a:r>
              <a:rPr lang="es-ES" sz="1200" b="1">
                <a:solidFill>
                  <a:schemeClr val="dk1"/>
                </a:solidFill>
                <a:latin typeface="Arial"/>
                <a:ea typeface="Arial"/>
                <a:cs typeface="Arial"/>
                <a:sym typeface="Arial"/>
              </a:rPr>
              <a:t>256 casos</a:t>
            </a:r>
            <a:endParaRPr sz="1200">
              <a:solidFill>
                <a:schemeClr val="dk1"/>
              </a:solidFill>
              <a:latin typeface="Arial"/>
              <a:ea typeface="Arial"/>
              <a:cs typeface="Arial"/>
              <a:sym typeface="Arial"/>
            </a:endParaRPr>
          </a:p>
        </p:txBody>
      </p:sp>
      <p:grpSp>
        <p:nvGrpSpPr>
          <p:cNvPr id="2391" name="Google Shape;2391;p48"/>
          <p:cNvGrpSpPr/>
          <p:nvPr/>
        </p:nvGrpSpPr>
        <p:grpSpPr>
          <a:xfrm>
            <a:off x="2233422" y="7875269"/>
            <a:ext cx="741045" cy="360045"/>
            <a:chOff x="2233422" y="7875269"/>
            <a:chExt cx="741045" cy="360045"/>
          </a:xfrm>
        </p:grpSpPr>
        <p:sp>
          <p:nvSpPr>
            <p:cNvPr id="2392" name="Google Shape;2392;p48"/>
            <p:cNvSpPr/>
            <p:nvPr/>
          </p:nvSpPr>
          <p:spPr>
            <a:xfrm>
              <a:off x="2233422" y="7875269"/>
              <a:ext cx="741045" cy="360045"/>
            </a:xfrm>
            <a:custGeom>
              <a:avLst/>
              <a:gdLst/>
              <a:ahLst/>
              <a:cxnLst/>
              <a:rect l="l" t="t" r="r" b="b"/>
              <a:pathLst>
                <a:path w="741044" h="360045" extrusionOk="0">
                  <a:moveTo>
                    <a:pt x="680719" y="0"/>
                  </a:moveTo>
                  <a:lnTo>
                    <a:pt x="59943" y="0"/>
                  </a:lnTo>
                  <a:lnTo>
                    <a:pt x="36593" y="4710"/>
                  </a:lnTo>
                  <a:lnTo>
                    <a:pt x="17541" y="17556"/>
                  </a:lnTo>
                  <a:lnTo>
                    <a:pt x="4704" y="36609"/>
                  </a:lnTo>
                  <a:lnTo>
                    <a:pt x="0" y="59943"/>
                  </a:lnTo>
                  <a:lnTo>
                    <a:pt x="0" y="299719"/>
                  </a:lnTo>
                  <a:lnTo>
                    <a:pt x="4704" y="323054"/>
                  </a:lnTo>
                  <a:lnTo>
                    <a:pt x="17541" y="342107"/>
                  </a:lnTo>
                  <a:lnTo>
                    <a:pt x="36593" y="354953"/>
                  </a:lnTo>
                  <a:lnTo>
                    <a:pt x="59943" y="359663"/>
                  </a:lnTo>
                  <a:lnTo>
                    <a:pt x="680719" y="359663"/>
                  </a:lnTo>
                  <a:lnTo>
                    <a:pt x="704070" y="354953"/>
                  </a:lnTo>
                  <a:lnTo>
                    <a:pt x="723122" y="342107"/>
                  </a:lnTo>
                  <a:lnTo>
                    <a:pt x="735959" y="323054"/>
                  </a:lnTo>
                  <a:lnTo>
                    <a:pt x="740663" y="299719"/>
                  </a:lnTo>
                  <a:lnTo>
                    <a:pt x="740663" y="59943"/>
                  </a:lnTo>
                  <a:lnTo>
                    <a:pt x="735959" y="36609"/>
                  </a:lnTo>
                  <a:lnTo>
                    <a:pt x="723122" y="17556"/>
                  </a:lnTo>
                  <a:lnTo>
                    <a:pt x="704070" y="4710"/>
                  </a:lnTo>
                  <a:lnTo>
                    <a:pt x="680719"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3" name="Google Shape;2393;p48"/>
            <p:cNvSpPr/>
            <p:nvPr/>
          </p:nvSpPr>
          <p:spPr>
            <a:xfrm>
              <a:off x="2233422" y="7875269"/>
              <a:ext cx="741045" cy="360045"/>
            </a:xfrm>
            <a:custGeom>
              <a:avLst/>
              <a:gdLst/>
              <a:ahLst/>
              <a:cxnLst/>
              <a:rect l="l" t="t" r="r" b="b"/>
              <a:pathLst>
                <a:path w="741044" h="360045" extrusionOk="0">
                  <a:moveTo>
                    <a:pt x="0" y="59943"/>
                  </a:moveTo>
                  <a:lnTo>
                    <a:pt x="4704" y="36609"/>
                  </a:lnTo>
                  <a:lnTo>
                    <a:pt x="17541" y="17556"/>
                  </a:lnTo>
                  <a:lnTo>
                    <a:pt x="36593" y="4710"/>
                  </a:lnTo>
                  <a:lnTo>
                    <a:pt x="59943" y="0"/>
                  </a:lnTo>
                  <a:lnTo>
                    <a:pt x="680719" y="0"/>
                  </a:lnTo>
                  <a:lnTo>
                    <a:pt x="704070" y="4710"/>
                  </a:lnTo>
                  <a:lnTo>
                    <a:pt x="723122" y="17556"/>
                  </a:lnTo>
                  <a:lnTo>
                    <a:pt x="735959" y="36609"/>
                  </a:lnTo>
                  <a:lnTo>
                    <a:pt x="740663" y="59943"/>
                  </a:lnTo>
                  <a:lnTo>
                    <a:pt x="740663" y="299719"/>
                  </a:lnTo>
                  <a:lnTo>
                    <a:pt x="735959" y="323054"/>
                  </a:lnTo>
                  <a:lnTo>
                    <a:pt x="723122" y="342107"/>
                  </a:lnTo>
                  <a:lnTo>
                    <a:pt x="704070" y="354953"/>
                  </a:lnTo>
                  <a:lnTo>
                    <a:pt x="680719" y="359663"/>
                  </a:lnTo>
                  <a:lnTo>
                    <a:pt x="59943" y="359663"/>
                  </a:lnTo>
                  <a:lnTo>
                    <a:pt x="36593" y="354953"/>
                  </a:lnTo>
                  <a:lnTo>
                    <a:pt x="17541" y="342107"/>
                  </a:lnTo>
                  <a:lnTo>
                    <a:pt x="4704" y="323054"/>
                  </a:lnTo>
                  <a:lnTo>
                    <a:pt x="0" y="299719"/>
                  </a:lnTo>
                  <a:lnTo>
                    <a:pt x="0" y="59943"/>
                  </a:lnTo>
                  <a:close/>
                </a:path>
              </a:pathLst>
            </a:custGeom>
            <a:noFill/>
            <a:ln w="25400" cap="flat" cmpd="sng">
              <a:solidFill>
                <a:srgbClr val="92D0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394" name="Google Shape;2394;p48"/>
          <p:cNvGrpSpPr/>
          <p:nvPr/>
        </p:nvGrpSpPr>
        <p:grpSpPr>
          <a:xfrm>
            <a:off x="23622" y="6752081"/>
            <a:ext cx="1844039" cy="893826"/>
            <a:chOff x="23622" y="6752081"/>
            <a:chExt cx="1844039" cy="893826"/>
          </a:xfrm>
        </p:grpSpPr>
        <p:pic>
          <p:nvPicPr>
            <p:cNvPr id="2395" name="Google Shape;2395;p48"/>
            <p:cNvPicPr preferRelativeResize="0"/>
            <p:nvPr/>
          </p:nvPicPr>
          <p:blipFill rotWithShape="1">
            <a:blip r:embed="rId4">
              <a:alphaModFix/>
            </a:blip>
            <a:srcRect/>
            <a:stretch/>
          </p:blipFill>
          <p:spPr>
            <a:xfrm>
              <a:off x="1110996" y="6897623"/>
              <a:ext cx="696467" cy="748284"/>
            </a:xfrm>
            <a:prstGeom prst="rect">
              <a:avLst/>
            </a:prstGeom>
            <a:noFill/>
            <a:ln>
              <a:noFill/>
            </a:ln>
          </p:spPr>
        </p:pic>
        <p:sp>
          <p:nvSpPr>
            <p:cNvPr id="2396" name="Google Shape;2396;p48"/>
            <p:cNvSpPr/>
            <p:nvPr/>
          </p:nvSpPr>
          <p:spPr>
            <a:xfrm>
              <a:off x="23622" y="6752081"/>
              <a:ext cx="1844039" cy="234950"/>
            </a:xfrm>
            <a:custGeom>
              <a:avLst/>
              <a:gdLst/>
              <a:ahLst/>
              <a:cxnLst/>
              <a:rect l="l" t="t" r="r" b="b"/>
              <a:pathLst>
                <a:path w="1844039" h="234950" extrusionOk="0">
                  <a:moveTo>
                    <a:pt x="1844039" y="0"/>
                  </a:moveTo>
                  <a:lnTo>
                    <a:pt x="1842502" y="45660"/>
                  </a:lnTo>
                  <a:lnTo>
                    <a:pt x="1838309" y="82962"/>
                  </a:lnTo>
                  <a:lnTo>
                    <a:pt x="1832092" y="108120"/>
                  </a:lnTo>
                  <a:lnTo>
                    <a:pt x="1824482" y="117348"/>
                  </a:lnTo>
                  <a:lnTo>
                    <a:pt x="941578" y="117348"/>
                  </a:lnTo>
                  <a:lnTo>
                    <a:pt x="933962" y="126575"/>
                  </a:lnTo>
                  <a:lnTo>
                    <a:pt x="927746" y="151733"/>
                  </a:lnTo>
                  <a:lnTo>
                    <a:pt x="923556" y="189035"/>
                  </a:lnTo>
                  <a:lnTo>
                    <a:pt x="922019" y="234696"/>
                  </a:lnTo>
                  <a:lnTo>
                    <a:pt x="920483" y="189035"/>
                  </a:lnTo>
                  <a:lnTo>
                    <a:pt x="916293" y="151733"/>
                  </a:lnTo>
                  <a:lnTo>
                    <a:pt x="910077" y="126575"/>
                  </a:lnTo>
                  <a:lnTo>
                    <a:pt x="902462" y="117348"/>
                  </a:lnTo>
                  <a:lnTo>
                    <a:pt x="19558" y="117348"/>
                  </a:lnTo>
                  <a:lnTo>
                    <a:pt x="11945" y="108120"/>
                  </a:lnTo>
                  <a:lnTo>
                    <a:pt x="5728" y="82962"/>
                  </a:lnTo>
                  <a:lnTo>
                    <a:pt x="1536" y="4566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97" name="Google Shape;2397;p48"/>
          <p:cNvSpPr txBox="1"/>
          <p:nvPr/>
        </p:nvSpPr>
        <p:spPr>
          <a:xfrm>
            <a:off x="2144395" y="7592714"/>
            <a:ext cx="984250" cy="847090"/>
          </a:xfrm>
          <a:prstGeom prst="rect">
            <a:avLst/>
          </a:prstGeom>
          <a:noFill/>
          <a:ln>
            <a:noFill/>
          </a:ln>
        </p:spPr>
        <p:txBody>
          <a:bodyPr spcFirstLastPara="1" wrap="square" lIns="0" tIns="7365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Afrocolombiano</a:t>
            </a:r>
            <a:endParaRPr sz="1200">
              <a:solidFill>
                <a:schemeClr val="dk1"/>
              </a:solidFill>
              <a:latin typeface="Arial"/>
              <a:ea typeface="Arial"/>
              <a:cs typeface="Arial"/>
              <a:sym typeface="Arial"/>
            </a:endParaRPr>
          </a:p>
          <a:p>
            <a:pPr marL="268605" marR="0" lvl="0" indent="0" algn="l" rtl="0">
              <a:lnSpc>
                <a:spcPct val="100000"/>
              </a:lnSpc>
              <a:spcBef>
                <a:spcPts val="635"/>
              </a:spcBef>
              <a:spcAft>
                <a:spcPts val="0"/>
              </a:spcAft>
              <a:buNone/>
            </a:pPr>
            <a:r>
              <a:rPr lang="es-ES" sz="1600" b="1">
                <a:solidFill>
                  <a:schemeClr val="dk1"/>
                </a:solidFill>
                <a:latin typeface="Arial"/>
                <a:ea typeface="Arial"/>
                <a:cs typeface="Arial"/>
                <a:sym typeface="Arial"/>
              </a:rPr>
              <a:t>0,6%</a:t>
            </a:r>
            <a:endParaRPr sz="1600">
              <a:solidFill>
                <a:schemeClr val="dk1"/>
              </a:solidFill>
              <a:latin typeface="Arial"/>
              <a:ea typeface="Arial"/>
              <a:cs typeface="Arial"/>
              <a:sym typeface="Arial"/>
            </a:endParaRPr>
          </a:p>
          <a:p>
            <a:pPr marL="226059" marR="0" lvl="0" indent="0" algn="l" rtl="0">
              <a:lnSpc>
                <a:spcPct val="100000"/>
              </a:lnSpc>
              <a:spcBef>
                <a:spcPts val="550"/>
              </a:spcBef>
              <a:spcAft>
                <a:spcPts val="0"/>
              </a:spcAft>
              <a:buNone/>
            </a:pPr>
            <a:r>
              <a:rPr lang="es-ES" sz="1200" b="1">
                <a:solidFill>
                  <a:schemeClr val="dk1"/>
                </a:solidFill>
                <a:latin typeface="Arial"/>
                <a:ea typeface="Arial"/>
                <a:cs typeface="Arial"/>
                <a:sym typeface="Arial"/>
              </a:rPr>
              <a:t>2 casos</a:t>
            </a:r>
            <a:endParaRPr sz="1200">
              <a:solidFill>
                <a:schemeClr val="dk1"/>
              </a:solidFill>
              <a:latin typeface="Arial"/>
              <a:ea typeface="Arial"/>
              <a:cs typeface="Arial"/>
              <a:sym typeface="Arial"/>
            </a:endParaRPr>
          </a:p>
        </p:txBody>
      </p:sp>
      <p:pic>
        <p:nvPicPr>
          <p:cNvPr id="2398" name="Google Shape;2398;p48"/>
          <p:cNvPicPr preferRelativeResize="0"/>
          <p:nvPr/>
        </p:nvPicPr>
        <p:blipFill rotWithShape="1">
          <a:blip r:embed="rId5">
            <a:alphaModFix/>
          </a:blip>
          <a:srcRect/>
          <a:stretch/>
        </p:blipFill>
        <p:spPr>
          <a:xfrm>
            <a:off x="2332046" y="6934813"/>
            <a:ext cx="581387" cy="713302"/>
          </a:xfrm>
          <a:prstGeom prst="rect">
            <a:avLst/>
          </a:prstGeom>
          <a:noFill/>
          <a:ln>
            <a:noFill/>
          </a:ln>
        </p:spPr>
      </p:pic>
      <p:grpSp>
        <p:nvGrpSpPr>
          <p:cNvPr id="2399" name="Google Shape;2399;p48"/>
          <p:cNvGrpSpPr/>
          <p:nvPr/>
        </p:nvGrpSpPr>
        <p:grpSpPr>
          <a:xfrm>
            <a:off x="3190494" y="7888985"/>
            <a:ext cx="741045" cy="360045"/>
            <a:chOff x="3190494" y="7888985"/>
            <a:chExt cx="741045" cy="360045"/>
          </a:xfrm>
        </p:grpSpPr>
        <p:sp>
          <p:nvSpPr>
            <p:cNvPr id="2400" name="Google Shape;2400;p48"/>
            <p:cNvSpPr/>
            <p:nvPr/>
          </p:nvSpPr>
          <p:spPr>
            <a:xfrm>
              <a:off x="3190494" y="7888985"/>
              <a:ext cx="741045" cy="360045"/>
            </a:xfrm>
            <a:custGeom>
              <a:avLst/>
              <a:gdLst/>
              <a:ahLst/>
              <a:cxnLst/>
              <a:rect l="l" t="t" r="r" b="b"/>
              <a:pathLst>
                <a:path w="741045" h="360045" extrusionOk="0">
                  <a:moveTo>
                    <a:pt x="680719" y="0"/>
                  </a:moveTo>
                  <a:lnTo>
                    <a:pt x="59943" y="0"/>
                  </a:lnTo>
                  <a:lnTo>
                    <a:pt x="36593" y="4710"/>
                  </a:lnTo>
                  <a:lnTo>
                    <a:pt x="17541" y="17556"/>
                  </a:lnTo>
                  <a:lnTo>
                    <a:pt x="4704" y="36609"/>
                  </a:lnTo>
                  <a:lnTo>
                    <a:pt x="0" y="59943"/>
                  </a:lnTo>
                  <a:lnTo>
                    <a:pt x="0" y="299719"/>
                  </a:lnTo>
                  <a:lnTo>
                    <a:pt x="4704" y="323054"/>
                  </a:lnTo>
                  <a:lnTo>
                    <a:pt x="17541" y="342107"/>
                  </a:lnTo>
                  <a:lnTo>
                    <a:pt x="36593" y="354953"/>
                  </a:lnTo>
                  <a:lnTo>
                    <a:pt x="59943" y="359663"/>
                  </a:lnTo>
                  <a:lnTo>
                    <a:pt x="680719" y="359663"/>
                  </a:lnTo>
                  <a:lnTo>
                    <a:pt x="704070" y="354953"/>
                  </a:lnTo>
                  <a:lnTo>
                    <a:pt x="723122" y="342107"/>
                  </a:lnTo>
                  <a:lnTo>
                    <a:pt x="735959" y="323054"/>
                  </a:lnTo>
                  <a:lnTo>
                    <a:pt x="740664" y="299719"/>
                  </a:lnTo>
                  <a:lnTo>
                    <a:pt x="740664" y="59943"/>
                  </a:lnTo>
                  <a:lnTo>
                    <a:pt x="735959" y="36609"/>
                  </a:lnTo>
                  <a:lnTo>
                    <a:pt x="723122" y="17556"/>
                  </a:lnTo>
                  <a:lnTo>
                    <a:pt x="704070" y="4710"/>
                  </a:lnTo>
                  <a:lnTo>
                    <a:pt x="680719" y="0"/>
                  </a:lnTo>
                  <a:close/>
                </a:path>
              </a:pathLst>
            </a:custGeom>
            <a:solidFill>
              <a:srgbClr val="F9C09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1" name="Google Shape;2401;p48"/>
            <p:cNvSpPr/>
            <p:nvPr/>
          </p:nvSpPr>
          <p:spPr>
            <a:xfrm>
              <a:off x="3190494" y="7888985"/>
              <a:ext cx="741045" cy="360045"/>
            </a:xfrm>
            <a:custGeom>
              <a:avLst/>
              <a:gdLst/>
              <a:ahLst/>
              <a:cxnLst/>
              <a:rect l="l" t="t" r="r" b="b"/>
              <a:pathLst>
                <a:path w="741045" h="360045" extrusionOk="0">
                  <a:moveTo>
                    <a:pt x="0" y="59943"/>
                  </a:moveTo>
                  <a:lnTo>
                    <a:pt x="4704" y="36609"/>
                  </a:lnTo>
                  <a:lnTo>
                    <a:pt x="17541" y="17556"/>
                  </a:lnTo>
                  <a:lnTo>
                    <a:pt x="36593" y="4710"/>
                  </a:lnTo>
                  <a:lnTo>
                    <a:pt x="59943" y="0"/>
                  </a:lnTo>
                  <a:lnTo>
                    <a:pt x="680719" y="0"/>
                  </a:lnTo>
                  <a:lnTo>
                    <a:pt x="704070" y="4710"/>
                  </a:lnTo>
                  <a:lnTo>
                    <a:pt x="723122" y="17556"/>
                  </a:lnTo>
                  <a:lnTo>
                    <a:pt x="735959" y="36609"/>
                  </a:lnTo>
                  <a:lnTo>
                    <a:pt x="740664" y="59943"/>
                  </a:lnTo>
                  <a:lnTo>
                    <a:pt x="740664" y="299719"/>
                  </a:lnTo>
                  <a:lnTo>
                    <a:pt x="735959" y="323054"/>
                  </a:lnTo>
                  <a:lnTo>
                    <a:pt x="723122" y="342107"/>
                  </a:lnTo>
                  <a:lnTo>
                    <a:pt x="704070" y="354953"/>
                  </a:lnTo>
                  <a:lnTo>
                    <a:pt x="680719" y="359663"/>
                  </a:lnTo>
                  <a:lnTo>
                    <a:pt x="59943" y="359663"/>
                  </a:lnTo>
                  <a:lnTo>
                    <a:pt x="36593" y="354953"/>
                  </a:lnTo>
                  <a:lnTo>
                    <a:pt x="17541" y="342107"/>
                  </a:lnTo>
                  <a:lnTo>
                    <a:pt x="4704" y="323054"/>
                  </a:lnTo>
                  <a:lnTo>
                    <a:pt x="0" y="299719"/>
                  </a:lnTo>
                  <a:lnTo>
                    <a:pt x="0" y="59943"/>
                  </a:lnTo>
                  <a:close/>
                </a:path>
              </a:pathLst>
            </a:custGeom>
            <a:noFill/>
            <a:ln w="25400" cap="flat" cmpd="sng">
              <a:solidFill>
                <a:srgbClr val="F9C09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02" name="Google Shape;2402;p48"/>
          <p:cNvSpPr txBox="1"/>
          <p:nvPr/>
        </p:nvSpPr>
        <p:spPr>
          <a:xfrm>
            <a:off x="3296792" y="7545892"/>
            <a:ext cx="500380" cy="894715"/>
          </a:xfrm>
          <a:prstGeom prst="rect">
            <a:avLst/>
          </a:prstGeom>
          <a:noFill/>
          <a:ln>
            <a:noFill/>
          </a:ln>
        </p:spPr>
        <p:txBody>
          <a:bodyPr spcFirstLastPara="1" wrap="square" lIns="0" tIns="9967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Gitano</a:t>
            </a:r>
            <a:endParaRPr sz="1200">
              <a:solidFill>
                <a:schemeClr val="dk1"/>
              </a:solidFill>
              <a:latin typeface="Arial"/>
              <a:ea typeface="Arial"/>
              <a:cs typeface="Arial"/>
              <a:sym typeface="Arial"/>
            </a:endParaRPr>
          </a:p>
          <a:p>
            <a:pPr marL="73025" marR="0" lvl="0" indent="0" algn="l" rtl="0">
              <a:lnSpc>
                <a:spcPct val="100000"/>
              </a:lnSpc>
              <a:spcBef>
                <a:spcPts val="910"/>
              </a:spcBef>
              <a:spcAft>
                <a:spcPts val="0"/>
              </a:spcAft>
              <a:buNone/>
            </a:pPr>
            <a:r>
              <a:rPr lang="es-ES" sz="1600" b="1">
                <a:solidFill>
                  <a:schemeClr val="dk1"/>
                </a:solidFill>
                <a:latin typeface="Arial"/>
                <a:ea typeface="Arial"/>
                <a:cs typeface="Arial"/>
                <a:sym typeface="Arial"/>
              </a:rPr>
              <a:t>0,0%</a:t>
            </a:r>
            <a:endParaRPr sz="1600">
              <a:solidFill>
                <a:schemeClr val="dk1"/>
              </a:solidFill>
              <a:latin typeface="Arial"/>
              <a:ea typeface="Arial"/>
              <a:cs typeface="Arial"/>
              <a:sym typeface="Arial"/>
            </a:endParaRPr>
          </a:p>
          <a:p>
            <a:pPr marL="26034" marR="0" lvl="0" indent="0" algn="l" rtl="0">
              <a:lnSpc>
                <a:spcPct val="100000"/>
              </a:lnSpc>
              <a:spcBef>
                <a:spcPts val="445"/>
              </a:spcBef>
              <a:spcAft>
                <a:spcPts val="0"/>
              </a:spcAft>
              <a:buNone/>
            </a:pPr>
            <a:r>
              <a:rPr lang="es-ES" sz="1200" b="1">
                <a:solidFill>
                  <a:schemeClr val="dk1"/>
                </a:solidFill>
                <a:latin typeface="Arial"/>
                <a:ea typeface="Arial"/>
                <a:cs typeface="Arial"/>
                <a:sym typeface="Arial"/>
              </a:rPr>
              <a:t>0 casos</a:t>
            </a:r>
            <a:endParaRPr sz="1200">
              <a:solidFill>
                <a:schemeClr val="dk1"/>
              </a:solidFill>
              <a:latin typeface="Arial"/>
              <a:ea typeface="Arial"/>
              <a:cs typeface="Arial"/>
              <a:sym typeface="Arial"/>
            </a:endParaRPr>
          </a:p>
        </p:txBody>
      </p:sp>
      <p:grpSp>
        <p:nvGrpSpPr>
          <p:cNvPr id="2403" name="Google Shape;2403;p48"/>
          <p:cNvGrpSpPr/>
          <p:nvPr/>
        </p:nvGrpSpPr>
        <p:grpSpPr>
          <a:xfrm>
            <a:off x="2184654" y="6752081"/>
            <a:ext cx="1847214" cy="939545"/>
            <a:chOff x="2184654" y="6752081"/>
            <a:chExt cx="1847214" cy="939545"/>
          </a:xfrm>
        </p:grpSpPr>
        <p:pic>
          <p:nvPicPr>
            <p:cNvPr id="2404" name="Google Shape;2404;p48"/>
            <p:cNvPicPr preferRelativeResize="0"/>
            <p:nvPr/>
          </p:nvPicPr>
          <p:blipFill rotWithShape="1">
            <a:blip r:embed="rId6">
              <a:alphaModFix/>
            </a:blip>
            <a:srcRect/>
            <a:stretch/>
          </p:blipFill>
          <p:spPr>
            <a:xfrm>
              <a:off x="3241548" y="6908291"/>
              <a:ext cx="629412" cy="783335"/>
            </a:xfrm>
            <a:prstGeom prst="rect">
              <a:avLst/>
            </a:prstGeom>
            <a:noFill/>
            <a:ln>
              <a:noFill/>
            </a:ln>
          </p:spPr>
        </p:pic>
        <p:sp>
          <p:nvSpPr>
            <p:cNvPr id="2405" name="Google Shape;2405;p48"/>
            <p:cNvSpPr/>
            <p:nvPr/>
          </p:nvSpPr>
          <p:spPr>
            <a:xfrm>
              <a:off x="2184654" y="6752081"/>
              <a:ext cx="1847214" cy="234950"/>
            </a:xfrm>
            <a:custGeom>
              <a:avLst/>
              <a:gdLst/>
              <a:ahLst/>
              <a:cxnLst/>
              <a:rect l="l" t="t" r="r" b="b"/>
              <a:pathLst>
                <a:path w="1847214" h="234950" extrusionOk="0">
                  <a:moveTo>
                    <a:pt x="1847087" y="0"/>
                  </a:moveTo>
                  <a:lnTo>
                    <a:pt x="1845550" y="45660"/>
                  </a:lnTo>
                  <a:lnTo>
                    <a:pt x="1841357" y="82962"/>
                  </a:lnTo>
                  <a:lnTo>
                    <a:pt x="1835140" y="108120"/>
                  </a:lnTo>
                  <a:lnTo>
                    <a:pt x="1827530" y="117348"/>
                  </a:lnTo>
                  <a:lnTo>
                    <a:pt x="943101" y="117348"/>
                  </a:lnTo>
                  <a:lnTo>
                    <a:pt x="935491" y="126575"/>
                  </a:lnTo>
                  <a:lnTo>
                    <a:pt x="929274" y="151733"/>
                  </a:lnTo>
                  <a:lnTo>
                    <a:pt x="925081" y="189035"/>
                  </a:lnTo>
                  <a:lnTo>
                    <a:pt x="923544" y="234696"/>
                  </a:lnTo>
                  <a:lnTo>
                    <a:pt x="922006" y="189035"/>
                  </a:lnTo>
                  <a:lnTo>
                    <a:pt x="917813" y="151733"/>
                  </a:lnTo>
                  <a:lnTo>
                    <a:pt x="911596" y="126575"/>
                  </a:lnTo>
                  <a:lnTo>
                    <a:pt x="903985" y="117348"/>
                  </a:lnTo>
                  <a:lnTo>
                    <a:pt x="19557" y="117348"/>
                  </a:lnTo>
                  <a:lnTo>
                    <a:pt x="11947" y="108120"/>
                  </a:lnTo>
                  <a:lnTo>
                    <a:pt x="5730" y="82962"/>
                  </a:lnTo>
                  <a:lnTo>
                    <a:pt x="1537" y="4566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06" name="Google Shape;2406;p48"/>
          <p:cNvGrpSpPr/>
          <p:nvPr/>
        </p:nvGrpSpPr>
        <p:grpSpPr>
          <a:xfrm>
            <a:off x="4150614" y="7914893"/>
            <a:ext cx="875030" cy="360045"/>
            <a:chOff x="4150614" y="7914893"/>
            <a:chExt cx="875030" cy="360045"/>
          </a:xfrm>
        </p:grpSpPr>
        <p:sp>
          <p:nvSpPr>
            <p:cNvPr id="2407" name="Google Shape;2407;p48"/>
            <p:cNvSpPr/>
            <p:nvPr/>
          </p:nvSpPr>
          <p:spPr>
            <a:xfrm>
              <a:off x="4150614" y="7914893"/>
              <a:ext cx="875030" cy="360045"/>
            </a:xfrm>
            <a:custGeom>
              <a:avLst/>
              <a:gdLst/>
              <a:ahLst/>
              <a:cxnLst/>
              <a:rect l="l" t="t" r="r" b="b"/>
              <a:pathLst>
                <a:path w="875029" h="360045" extrusionOk="0">
                  <a:moveTo>
                    <a:pt x="814832" y="0"/>
                  </a:moveTo>
                  <a:lnTo>
                    <a:pt x="59944" y="0"/>
                  </a:lnTo>
                  <a:lnTo>
                    <a:pt x="36593" y="4710"/>
                  </a:lnTo>
                  <a:lnTo>
                    <a:pt x="17541" y="17556"/>
                  </a:lnTo>
                  <a:lnTo>
                    <a:pt x="4704" y="36609"/>
                  </a:lnTo>
                  <a:lnTo>
                    <a:pt x="0" y="59943"/>
                  </a:lnTo>
                  <a:lnTo>
                    <a:pt x="0" y="299719"/>
                  </a:lnTo>
                  <a:lnTo>
                    <a:pt x="4704" y="323054"/>
                  </a:lnTo>
                  <a:lnTo>
                    <a:pt x="17541" y="342107"/>
                  </a:lnTo>
                  <a:lnTo>
                    <a:pt x="36593" y="354953"/>
                  </a:lnTo>
                  <a:lnTo>
                    <a:pt x="59944" y="359663"/>
                  </a:lnTo>
                  <a:lnTo>
                    <a:pt x="814832" y="359663"/>
                  </a:lnTo>
                  <a:lnTo>
                    <a:pt x="838182" y="354953"/>
                  </a:lnTo>
                  <a:lnTo>
                    <a:pt x="857234" y="342107"/>
                  </a:lnTo>
                  <a:lnTo>
                    <a:pt x="870071" y="323054"/>
                  </a:lnTo>
                  <a:lnTo>
                    <a:pt x="874776" y="299719"/>
                  </a:lnTo>
                  <a:lnTo>
                    <a:pt x="874776" y="59943"/>
                  </a:lnTo>
                  <a:lnTo>
                    <a:pt x="870071" y="36609"/>
                  </a:lnTo>
                  <a:lnTo>
                    <a:pt x="857234" y="17556"/>
                  </a:lnTo>
                  <a:lnTo>
                    <a:pt x="838182" y="4710"/>
                  </a:lnTo>
                  <a:lnTo>
                    <a:pt x="814832" y="0"/>
                  </a:lnTo>
                  <a:close/>
                </a:path>
              </a:pathLst>
            </a:custGeom>
            <a:solidFill>
              <a:srgbClr val="CCC1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8" name="Google Shape;2408;p48"/>
            <p:cNvSpPr/>
            <p:nvPr/>
          </p:nvSpPr>
          <p:spPr>
            <a:xfrm>
              <a:off x="4150614" y="7914893"/>
              <a:ext cx="875030" cy="360045"/>
            </a:xfrm>
            <a:custGeom>
              <a:avLst/>
              <a:gdLst/>
              <a:ahLst/>
              <a:cxnLst/>
              <a:rect l="l" t="t" r="r" b="b"/>
              <a:pathLst>
                <a:path w="875029" h="360045" extrusionOk="0">
                  <a:moveTo>
                    <a:pt x="0" y="59943"/>
                  </a:moveTo>
                  <a:lnTo>
                    <a:pt x="4704" y="36609"/>
                  </a:lnTo>
                  <a:lnTo>
                    <a:pt x="17541" y="17556"/>
                  </a:lnTo>
                  <a:lnTo>
                    <a:pt x="36593" y="4710"/>
                  </a:lnTo>
                  <a:lnTo>
                    <a:pt x="59944" y="0"/>
                  </a:lnTo>
                  <a:lnTo>
                    <a:pt x="814832" y="0"/>
                  </a:lnTo>
                  <a:lnTo>
                    <a:pt x="838182" y="4710"/>
                  </a:lnTo>
                  <a:lnTo>
                    <a:pt x="857234" y="17556"/>
                  </a:lnTo>
                  <a:lnTo>
                    <a:pt x="870071" y="36609"/>
                  </a:lnTo>
                  <a:lnTo>
                    <a:pt x="874776" y="59943"/>
                  </a:lnTo>
                  <a:lnTo>
                    <a:pt x="874776" y="299719"/>
                  </a:lnTo>
                  <a:lnTo>
                    <a:pt x="870071" y="323054"/>
                  </a:lnTo>
                  <a:lnTo>
                    <a:pt x="857234" y="342107"/>
                  </a:lnTo>
                  <a:lnTo>
                    <a:pt x="838182" y="354953"/>
                  </a:lnTo>
                  <a:lnTo>
                    <a:pt x="814832" y="359663"/>
                  </a:lnTo>
                  <a:lnTo>
                    <a:pt x="59944" y="359663"/>
                  </a:lnTo>
                  <a:lnTo>
                    <a:pt x="36593" y="354953"/>
                  </a:lnTo>
                  <a:lnTo>
                    <a:pt x="17541" y="342107"/>
                  </a:lnTo>
                  <a:lnTo>
                    <a:pt x="4704" y="323054"/>
                  </a:lnTo>
                  <a:lnTo>
                    <a:pt x="0" y="299719"/>
                  </a:lnTo>
                  <a:lnTo>
                    <a:pt x="0" y="59943"/>
                  </a:lnTo>
                  <a:close/>
                </a:path>
              </a:pathLst>
            </a:custGeom>
            <a:noFill/>
            <a:ln w="25400" cap="flat" cmpd="sng">
              <a:solidFill>
                <a:srgbClr val="CCC1D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409" name="Google Shape;2409;p48"/>
          <p:cNvPicPr preferRelativeResize="0"/>
          <p:nvPr/>
        </p:nvPicPr>
        <p:blipFill rotWithShape="1">
          <a:blip r:embed="rId7">
            <a:alphaModFix/>
          </a:blip>
          <a:srcRect/>
          <a:stretch/>
        </p:blipFill>
        <p:spPr>
          <a:xfrm>
            <a:off x="4424532" y="6946731"/>
            <a:ext cx="385378" cy="779712"/>
          </a:xfrm>
          <a:prstGeom prst="rect">
            <a:avLst/>
          </a:prstGeom>
          <a:noFill/>
          <a:ln>
            <a:noFill/>
          </a:ln>
        </p:spPr>
      </p:pic>
      <p:sp>
        <p:nvSpPr>
          <p:cNvPr id="2410" name="Google Shape;2410;p48"/>
          <p:cNvSpPr txBox="1"/>
          <p:nvPr/>
        </p:nvSpPr>
        <p:spPr>
          <a:xfrm>
            <a:off x="4283455" y="7602969"/>
            <a:ext cx="574675" cy="895985"/>
          </a:xfrm>
          <a:prstGeom prst="rect">
            <a:avLst/>
          </a:prstGeom>
          <a:noFill/>
          <a:ln>
            <a:noFill/>
          </a:ln>
        </p:spPr>
        <p:txBody>
          <a:bodyPr spcFirstLastPara="1" wrap="square" lIns="0" tIns="8635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Maternas</a:t>
            </a:r>
            <a:endParaRPr sz="1200">
              <a:solidFill>
                <a:schemeClr val="dk1"/>
              </a:solidFill>
              <a:latin typeface="Arial"/>
              <a:ea typeface="Arial"/>
              <a:cs typeface="Arial"/>
              <a:sym typeface="Arial"/>
            </a:endParaRPr>
          </a:p>
          <a:p>
            <a:pPr marL="113029" marR="0" lvl="0" indent="0" algn="l" rtl="0">
              <a:lnSpc>
                <a:spcPct val="100000"/>
              </a:lnSpc>
              <a:spcBef>
                <a:spcPts val="765"/>
              </a:spcBef>
              <a:spcAft>
                <a:spcPts val="0"/>
              </a:spcAft>
              <a:buNone/>
            </a:pPr>
            <a:r>
              <a:rPr lang="es-ES" sz="1600" b="1">
                <a:solidFill>
                  <a:schemeClr val="dk1"/>
                </a:solidFill>
                <a:latin typeface="Arial"/>
                <a:ea typeface="Arial"/>
                <a:cs typeface="Arial"/>
                <a:sym typeface="Arial"/>
              </a:rPr>
              <a:t>1,8%</a:t>
            </a:r>
            <a:endParaRPr sz="1600">
              <a:solidFill>
                <a:schemeClr val="dk1"/>
              </a:solidFill>
              <a:latin typeface="Arial"/>
              <a:ea typeface="Arial"/>
              <a:cs typeface="Arial"/>
              <a:sym typeface="Arial"/>
            </a:endParaRPr>
          </a:p>
          <a:p>
            <a:pPr marL="98425" marR="0" lvl="0" indent="0" algn="l" rtl="0">
              <a:lnSpc>
                <a:spcPct val="100000"/>
              </a:lnSpc>
              <a:spcBef>
                <a:spcPts val="705"/>
              </a:spcBef>
              <a:spcAft>
                <a:spcPts val="0"/>
              </a:spcAft>
              <a:buNone/>
            </a:pPr>
            <a:r>
              <a:rPr lang="es-ES" sz="1200" b="1">
                <a:solidFill>
                  <a:schemeClr val="dk1"/>
                </a:solidFill>
                <a:latin typeface="Arial"/>
                <a:ea typeface="Arial"/>
                <a:cs typeface="Arial"/>
                <a:sym typeface="Arial"/>
              </a:rPr>
              <a:t>6 casos</a:t>
            </a:r>
            <a:endParaRPr sz="1200">
              <a:solidFill>
                <a:schemeClr val="dk1"/>
              </a:solidFill>
              <a:latin typeface="Arial"/>
              <a:ea typeface="Arial"/>
              <a:cs typeface="Arial"/>
              <a:sym typeface="Arial"/>
            </a:endParaRPr>
          </a:p>
        </p:txBody>
      </p:sp>
      <p:grpSp>
        <p:nvGrpSpPr>
          <p:cNvPr id="2411" name="Google Shape;2411;p48"/>
          <p:cNvGrpSpPr/>
          <p:nvPr/>
        </p:nvGrpSpPr>
        <p:grpSpPr>
          <a:xfrm>
            <a:off x="5121402" y="7885938"/>
            <a:ext cx="875030" cy="360045"/>
            <a:chOff x="5121402" y="7885938"/>
            <a:chExt cx="875030" cy="360045"/>
          </a:xfrm>
        </p:grpSpPr>
        <p:sp>
          <p:nvSpPr>
            <p:cNvPr id="2412" name="Google Shape;2412;p48"/>
            <p:cNvSpPr/>
            <p:nvPr/>
          </p:nvSpPr>
          <p:spPr>
            <a:xfrm>
              <a:off x="5121402" y="7885938"/>
              <a:ext cx="875030" cy="360045"/>
            </a:xfrm>
            <a:custGeom>
              <a:avLst/>
              <a:gdLst/>
              <a:ahLst/>
              <a:cxnLst/>
              <a:rect l="l" t="t" r="r" b="b"/>
              <a:pathLst>
                <a:path w="875029" h="360045" extrusionOk="0">
                  <a:moveTo>
                    <a:pt x="814832" y="0"/>
                  </a:moveTo>
                  <a:lnTo>
                    <a:pt x="59944" y="0"/>
                  </a:lnTo>
                  <a:lnTo>
                    <a:pt x="36593" y="4710"/>
                  </a:lnTo>
                  <a:lnTo>
                    <a:pt x="17541" y="17556"/>
                  </a:lnTo>
                  <a:lnTo>
                    <a:pt x="4704" y="36609"/>
                  </a:lnTo>
                  <a:lnTo>
                    <a:pt x="0" y="59943"/>
                  </a:lnTo>
                  <a:lnTo>
                    <a:pt x="0" y="299719"/>
                  </a:lnTo>
                  <a:lnTo>
                    <a:pt x="4704" y="323054"/>
                  </a:lnTo>
                  <a:lnTo>
                    <a:pt x="17541" y="342107"/>
                  </a:lnTo>
                  <a:lnTo>
                    <a:pt x="36593" y="354953"/>
                  </a:lnTo>
                  <a:lnTo>
                    <a:pt x="59944" y="359663"/>
                  </a:lnTo>
                  <a:lnTo>
                    <a:pt x="814832" y="359663"/>
                  </a:lnTo>
                  <a:lnTo>
                    <a:pt x="838182" y="354953"/>
                  </a:lnTo>
                  <a:lnTo>
                    <a:pt x="857234" y="342107"/>
                  </a:lnTo>
                  <a:lnTo>
                    <a:pt x="870071" y="323054"/>
                  </a:lnTo>
                  <a:lnTo>
                    <a:pt x="874776" y="299719"/>
                  </a:lnTo>
                  <a:lnTo>
                    <a:pt x="874776" y="59943"/>
                  </a:lnTo>
                  <a:lnTo>
                    <a:pt x="870071" y="36609"/>
                  </a:lnTo>
                  <a:lnTo>
                    <a:pt x="857234" y="17556"/>
                  </a:lnTo>
                  <a:lnTo>
                    <a:pt x="838182" y="4710"/>
                  </a:lnTo>
                  <a:lnTo>
                    <a:pt x="814832" y="0"/>
                  </a:lnTo>
                  <a:close/>
                </a:path>
              </a:pathLst>
            </a:custGeom>
            <a:solidFill>
              <a:srgbClr val="F9C09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3" name="Google Shape;2413;p48"/>
            <p:cNvSpPr/>
            <p:nvPr/>
          </p:nvSpPr>
          <p:spPr>
            <a:xfrm>
              <a:off x="5121402" y="7885938"/>
              <a:ext cx="875030" cy="360045"/>
            </a:xfrm>
            <a:custGeom>
              <a:avLst/>
              <a:gdLst/>
              <a:ahLst/>
              <a:cxnLst/>
              <a:rect l="l" t="t" r="r" b="b"/>
              <a:pathLst>
                <a:path w="875029" h="360045" extrusionOk="0">
                  <a:moveTo>
                    <a:pt x="0" y="59943"/>
                  </a:moveTo>
                  <a:lnTo>
                    <a:pt x="4704" y="36609"/>
                  </a:lnTo>
                  <a:lnTo>
                    <a:pt x="17541" y="17556"/>
                  </a:lnTo>
                  <a:lnTo>
                    <a:pt x="36593" y="4710"/>
                  </a:lnTo>
                  <a:lnTo>
                    <a:pt x="59944" y="0"/>
                  </a:lnTo>
                  <a:lnTo>
                    <a:pt x="814832" y="0"/>
                  </a:lnTo>
                  <a:lnTo>
                    <a:pt x="838182" y="4710"/>
                  </a:lnTo>
                  <a:lnTo>
                    <a:pt x="857234" y="17556"/>
                  </a:lnTo>
                  <a:lnTo>
                    <a:pt x="870071" y="36609"/>
                  </a:lnTo>
                  <a:lnTo>
                    <a:pt x="874776" y="59943"/>
                  </a:lnTo>
                  <a:lnTo>
                    <a:pt x="874776" y="299719"/>
                  </a:lnTo>
                  <a:lnTo>
                    <a:pt x="870071" y="323054"/>
                  </a:lnTo>
                  <a:lnTo>
                    <a:pt x="857234" y="342107"/>
                  </a:lnTo>
                  <a:lnTo>
                    <a:pt x="838182" y="354953"/>
                  </a:lnTo>
                  <a:lnTo>
                    <a:pt x="814832" y="359663"/>
                  </a:lnTo>
                  <a:lnTo>
                    <a:pt x="59944" y="359663"/>
                  </a:lnTo>
                  <a:lnTo>
                    <a:pt x="36593" y="354953"/>
                  </a:lnTo>
                  <a:lnTo>
                    <a:pt x="17541" y="342107"/>
                  </a:lnTo>
                  <a:lnTo>
                    <a:pt x="4704" y="323054"/>
                  </a:lnTo>
                  <a:lnTo>
                    <a:pt x="0" y="299719"/>
                  </a:lnTo>
                  <a:lnTo>
                    <a:pt x="0" y="59943"/>
                  </a:lnTo>
                  <a:close/>
                </a:path>
              </a:pathLst>
            </a:custGeom>
            <a:noFill/>
            <a:ln w="25400" cap="flat" cmpd="sng">
              <a:solidFill>
                <a:srgbClr val="F9C09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14" name="Google Shape;2414;p48"/>
          <p:cNvSpPr txBox="1"/>
          <p:nvPr/>
        </p:nvSpPr>
        <p:spPr>
          <a:xfrm>
            <a:off x="5268595" y="7574229"/>
            <a:ext cx="593725" cy="895985"/>
          </a:xfrm>
          <a:prstGeom prst="rect">
            <a:avLst/>
          </a:prstGeom>
          <a:noFill/>
          <a:ln>
            <a:noFill/>
          </a:ln>
        </p:spPr>
        <p:txBody>
          <a:bodyPr spcFirstLastPara="1" wrap="square" lIns="0" tIns="8635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Migrante</a:t>
            </a:r>
            <a:endParaRPr sz="1200">
              <a:solidFill>
                <a:schemeClr val="dk1"/>
              </a:solidFill>
              <a:latin typeface="Arial"/>
              <a:ea typeface="Arial"/>
              <a:cs typeface="Arial"/>
              <a:sym typeface="Arial"/>
            </a:endParaRPr>
          </a:p>
          <a:p>
            <a:pPr marL="99060" marR="0" lvl="0" indent="0" algn="l" rtl="0">
              <a:lnSpc>
                <a:spcPct val="100000"/>
              </a:lnSpc>
              <a:spcBef>
                <a:spcPts val="765"/>
              </a:spcBef>
              <a:spcAft>
                <a:spcPts val="0"/>
              </a:spcAft>
              <a:buNone/>
            </a:pPr>
            <a:r>
              <a:rPr lang="es-ES" sz="1600" b="1">
                <a:solidFill>
                  <a:schemeClr val="dk1"/>
                </a:solidFill>
                <a:latin typeface="Arial"/>
                <a:ea typeface="Arial"/>
                <a:cs typeface="Arial"/>
                <a:sym typeface="Arial"/>
              </a:rPr>
              <a:t>2,4%</a:t>
            </a:r>
            <a:endParaRPr sz="1600">
              <a:solidFill>
                <a:schemeClr val="dk1"/>
              </a:solidFill>
              <a:latin typeface="Arial"/>
              <a:ea typeface="Arial"/>
              <a:cs typeface="Arial"/>
              <a:sym typeface="Arial"/>
            </a:endParaRPr>
          </a:p>
          <a:p>
            <a:pPr marL="84455" marR="0" lvl="0" indent="0" algn="l" rtl="0">
              <a:lnSpc>
                <a:spcPct val="100000"/>
              </a:lnSpc>
              <a:spcBef>
                <a:spcPts val="705"/>
              </a:spcBef>
              <a:spcAft>
                <a:spcPts val="0"/>
              </a:spcAft>
              <a:buNone/>
            </a:pPr>
            <a:r>
              <a:rPr lang="es-ES" sz="1200" b="1">
                <a:solidFill>
                  <a:schemeClr val="dk1"/>
                </a:solidFill>
                <a:latin typeface="Arial"/>
                <a:ea typeface="Arial"/>
                <a:cs typeface="Arial"/>
                <a:sym typeface="Arial"/>
              </a:rPr>
              <a:t>8 casos</a:t>
            </a:r>
            <a:endParaRPr sz="1200">
              <a:solidFill>
                <a:schemeClr val="dk1"/>
              </a:solidFill>
              <a:latin typeface="Arial"/>
              <a:ea typeface="Arial"/>
              <a:cs typeface="Arial"/>
              <a:sym typeface="Arial"/>
            </a:endParaRPr>
          </a:p>
        </p:txBody>
      </p:sp>
      <p:grpSp>
        <p:nvGrpSpPr>
          <p:cNvPr id="2415" name="Google Shape;2415;p48"/>
          <p:cNvGrpSpPr/>
          <p:nvPr/>
        </p:nvGrpSpPr>
        <p:grpSpPr>
          <a:xfrm>
            <a:off x="5330316" y="6981712"/>
            <a:ext cx="1638727" cy="639638"/>
            <a:chOff x="5330316" y="6981712"/>
            <a:chExt cx="1638727" cy="639638"/>
          </a:xfrm>
        </p:grpSpPr>
        <p:pic>
          <p:nvPicPr>
            <p:cNvPr id="2416" name="Google Shape;2416;p48"/>
            <p:cNvPicPr preferRelativeResize="0"/>
            <p:nvPr/>
          </p:nvPicPr>
          <p:blipFill rotWithShape="1">
            <a:blip r:embed="rId8">
              <a:alphaModFix/>
            </a:blip>
            <a:srcRect/>
            <a:stretch/>
          </p:blipFill>
          <p:spPr>
            <a:xfrm>
              <a:off x="5330316" y="7055035"/>
              <a:ext cx="440055" cy="566315"/>
            </a:xfrm>
            <a:prstGeom prst="rect">
              <a:avLst/>
            </a:prstGeom>
            <a:noFill/>
            <a:ln>
              <a:noFill/>
            </a:ln>
          </p:spPr>
        </p:pic>
        <p:pic>
          <p:nvPicPr>
            <p:cNvPr id="2417" name="Google Shape;2417;p48"/>
            <p:cNvPicPr preferRelativeResize="0"/>
            <p:nvPr/>
          </p:nvPicPr>
          <p:blipFill rotWithShape="1">
            <a:blip r:embed="rId9">
              <a:alphaModFix/>
            </a:blip>
            <a:srcRect/>
            <a:stretch/>
          </p:blipFill>
          <p:spPr>
            <a:xfrm>
              <a:off x="6303472" y="6981712"/>
              <a:ext cx="665571" cy="567600"/>
            </a:xfrm>
            <a:prstGeom prst="rect">
              <a:avLst/>
            </a:prstGeom>
            <a:noFill/>
            <a:ln>
              <a:noFill/>
            </a:ln>
          </p:spPr>
        </p:pic>
      </p:grpSp>
      <p:grpSp>
        <p:nvGrpSpPr>
          <p:cNvPr id="2418" name="Google Shape;2418;p48"/>
          <p:cNvGrpSpPr/>
          <p:nvPr/>
        </p:nvGrpSpPr>
        <p:grpSpPr>
          <a:xfrm>
            <a:off x="6140958" y="7867650"/>
            <a:ext cx="913130" cy="360045"/>
            <a:chOff x="6140958" y="7867650"/>
            <a:chExt cx="913130" cy="360045"/>
          </a:xfrm>
        </p:grpSpPr>
        <p:sp>
          <p:nvSpPr>
            <p:cNvPr id="2419" name="Google Shape;2419;p48"/>
            <p:cNvSpPr/>
            <p:nvPr/>
          </p:nvSpPr>
          <p:spPr>
            <a:xfrm>
              <a:off x="6140958" y="7867650"/>
              <a:ext cx="913130" cy="360045"/>
            </a:xfrm>
            <a:custGeom>
              <a:avLst/>
              <a:gdLst/>
              <a:ahLst/>
              <a:cxnLst/>
              <a:rect l="l" t="t" r="r" b="b"/>
              <a:pathLst>
                <a:path w="913129" h="360045" extrusionOk="0">
                  <a:moveTo>
                    <a:pt x="852932" y="0"/>
                  </a:moveTo>
                  <a:lnTo>
                    <a:pt x="59943" y="0"/>
                  </a:lnTo>
                  <a:lnTo>
                    <a:pt x="36593" y="4710"/>
                  </a:lnTo>
                  <a:lnTo>
                    <a:pt x="17541" y="17556"/>
                  </a:lnTo>
                  <a:lnTo>
                    <a:pt x="4704" y="36609"/>
                  </a:lnTo>
                  <a:lnTo>
                    <a:pt x="0" y="59943"/>
                  </a:lnTo>
                  <a:lnTo>
                    <a:pt x="0" y="299719"/>
                  </a:lnTo>
                  <a:lnTo>
                    <a:pt x="4704" y="323054"/>
                  </a:lnTo>
                  <a:lnTo>
                    <a:pt x="17541" y="342107"/>
                  </a:lnTo>
                  <a:lnTo>
                    <a:pt x="36593" y="354953"/>
                  </a:lnTo>
                  <a:lnTo>
                    <a:pt x="59943" y="359663"/>
                  </a:lnTo>
                  <a:lnTo>
                    <a:pt x="852932" y="359663"/>
                  </a:lnTo>
                  <a:lnTo>
                    <a:pt x="876282" y="354953"/>
                  </a:lnTo>
                  <a:lnTo>
                    <a:pt x="895334" y="342107"/>
                  </a:lnTo>
                  <a:lnTo>
                    <a:pt x="908171" y="323054"/>
                  </a:lnTo>
                  <a:lnTo>
                    <a:pt x="912875" y="299719"/>
                  </a:lnTo>
                  <a:lnTo>
                    <a:pt x="912875" y="59943"/>
                  </a:lnTo>
                  <a:lnTo>
                    <a:pt x="908171" y="36609"/>
                  </a:lnTo>
                  <a:lnTo>
                    <a:pt x="895334" y="17556"/>
                  </a:lnTo>
                  <a:lnTo>
                    <a:pt x="876282" y="4710"/>
                  </a:lnTo>
                  <a:lnTo>
                    <a:pt x="852932"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0" name="Google Shape;2420;p48"/>
            <p:cNvSpPr/>
            <p:nvPr/>
          </p:nvSpPr>
          <p:spPr>
            <a:xfrm>
              <a:off x="6140958" y="7867650"/>
              <a:ext cx="913130" cy="360045"/>
            </a:xfrm>
            <a:custGeom>
              <a:avLst/>
              <a:gdLst/>
              <a:ahLst/>
              <a:cxnLst/>
              <a:rect l="l" t="t" r="r" b="b"/>
              <a:pathLst>
                <a:path w="913129" h="360045" extrusionOk="0">
                  <a:moveTo>
                    <a:pt x="0" y="59943"/>
                  </a:moveTo>
                  <a:lnTo>
                    <a:pt x="4704" y="36609"/>
                  </a:lnTo>
                  <a:lnTo>
                    <a:pt x="17541" y="17556"/>
                  </a:lnTo>
                  <a:lnTo>
                    <a:pt x="36593" y="4710"/>
                  </a:lnTo>
                  <a:lnTo>
                    <a:pt x="59943" y="0"/>
                  </a:lnTo>
                  <a:lnTo>
                    <a:pt x="852932" y="0"/>
                  </a:lnTo>
                  <a:lnTo>
                    <a:pt x="876282" y="4710"/>
                  </a:lnTo>
                  <a:lnTo>
                    <a:pt x="895334" y="17556"/>
                  </a:lnTo>
                  <a:lnTo>
                    <a:pt x="908171" y="36609"/>
                  </a:lnTo>
                  <a:lnTo>
                    <a:pt x="912875" y="59943"/>
                  </a:lnTo>
                  <a:lnTo>
                    <a:pt x="912875" y="299719"/>
                  </a:lnTo>
                  <a:lnTo>
                    <a:pt x="908171" y="323054"/>
                  </a:lnTo>
                  <a:lnTo>
                    <a:pt x="895334" y="342107"/>
                  </a:lnTo>
                  <a:lnTo>
                    <a:pt x="876282" y="354953"/>
                  </a:lnTo>
                  <a:lnTo>
                    <a:pt x="852932" y="359663"/>
                  </a:lnTo>
                  <a:lnTo>
                    <a:pt x="59943" y="359663"/>
                  </a:lnTo>
                  <a:lnTo>
                    <a:pt x="36593" y="354953"/>
                  </a:lnTo>
                  <a:lnTo>
                    <a:pt x="17541" y="342107"/>
                  </a:lnTo>
                  <a:lnTo>
                    <a:pt x="4704" y="323054"/>
                  </a:lnTo>
                  <a:lnTo>
                    <a:pt x="0" y="299719"/>
                  </a:lnTo>
                  <a:lnTo>
                    <a:pt x="0" y="59943"/>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21" name="Google Shape;2421;p48"/>
          <p:cNvSpPr txBox="1"/>
          <p:nvPr/>
        </p:nvSpPr>
        <p:spPr>
          <a:xfrm>
            <a:off x="6224142" y="7490841"/>
            <a:ext cx="805815" cy="953135"/>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s-ES" sz="1200" b="1" u="sng">
                <a:solidFill>
                  <a:schemeClr val="dk1"/>
                </a:solidFill>
                <a:latin typeface="Arial"/>
                <a:ea typeface="Arial"/>
                <a:cs typeface="Arial"/>
                <a:sym typeface="Arial"/>
              </a:rPr>
              <a:t>Privado de la </a:t>
            </a:r>
            <a:r>
              <a:rPr lang="es-ES" sz="1200" b="1">
                <a:solidFill>
                  <a:schemeClr val="dk1"/>
                </a:solidFill>
                <a:latin typeface="Arial"/>
                <a:ea typeface="Arial"/>
                <a:cs typeface="Arial"/>
                <a:sym typeface="Arial"/>
              </a:rPr>
              <a:t> </a:t>
            </a:r>
            <a:r>
              <a:rPr lang="es-ES" sz="1200" b="1" u="sng">
                <a:solidFill>
                  <a:schemeClr val="dk1"/>
                </a:solidFill>
                <a:latin typeface="Arial"/>
                <a:ea typeface="Arial"/>
                <a:cs typeface="Arial"/>
                <a:sym typeface="Arial"/>
              </a:rPr>
              <a:t>libertad</a:t>
            </a:r>
            <a:endParaRPr sz="1200">
              <a:solidFill>
                <a:schemeClr val="dk1"/>
              </a:solidFill>
              <a:latin typeface="Arial"/>
              <a:ea typeface="Arial"/>
              <a:cs typeface="Arial"/>
              <a:sym typeface="Arial"/>
            </a:endParaRPr>
          </a:p>
          <a:p>
            <a:pPr marL="0" marR="52705" lvl="0" indent="0" algn="ctr" rtl="0">
              <a:lnSpc>
                <a:spcPct val="100000"/>
              </a:lnSpc>
              <a:spcBef>
                <a:spcPts val="415"/>
              </a:spcBef>
              <a:spcAft>
                <a:spcPts val="0"/>
              </a:spcAft>
              <a:buNone/>
            </a:pPr>
            <a:r>
              <a:rPr lang="es-ES" sz="1600" b="1">
                <a:solidFill>
                  <a:schemeClr val="dk1"/>
                </a:solidFill>
                <a:latin typeface="Arial"/>
                <a:ea typeface="Arial"/>
                <a:cs typeface="Arial"/>
                <a:sym typeface="Arial"/>
              </a:rPr>
              <a:t>0,0%</a:t>
            </a:r>
            <a:endParaRPr sz="1600">
              <a:solidFill>
                <a:schemeClr val="dk1"/>
              </a:solidFill>
              <a:latin typeface="Arial"/>
              <a:ea typeface="Arial"/>
              <a:cs typeface="Arial"/>
              <a:sym typeface="Arial"/>
            </a:endParaRPr>
          </a:p>
          <a:p>
            <a:pPr marL="130175" marR="0" lvl="0" indent="0" algn="l" rtl="0">
              <a:lnSpc>
                <a:spcPct val="100000"/>
              </a:lnSpc>
              <a:spcBef>
                <a:spcPts val="645"/>
              </a:spcBef>
              <a:spcAft>
                <a:spcPts val="0"/>
              </a:spcAft>
              <a:buNone/>
            </a:pPr>
            <a:r>
              <a:rPr lang="es-ES" sz="1200" b="1">
                <a:solidFill>
                  <a:schemeClr val="dk1"/>
                </a:solidFill>
                <a:latin typeface="Arial"/>
                <a:ea typeface="Arial"/>
                <a:cs typeface="Arial"/>
                <a:sym typeface="Arial"/>
              </a:rPr>
              <a:t>0 caso</a:t>
            </a:r>
            <a:endParaRPr sz="1200">
              <a:solidFill>
                <a:schemeClr val="dk1"/>
              </a:solidFill>
              <a:latin typeface="Arial"/>
              <a:ea typeface="Arial"/>
              <a:cs typeface="Arial"/>
              <a:sym typeface="Arial"/>
            </a:endParaRPr>
          </a:p>
        </p:txBody>
      </p:sp>
      <p:sp>
        <p:nvSpPr>
          <p:cNvPr id="2422" name="Google Shape;2422;p48"/>
          <p:cNvSpPr txBox="1"/>
          <p:nvPr/>
        </p:nvSpPr>
        <p:spPr>
          <a:xfrm>
            <a:off x="854455" y="6203950"/>
            <a:ext cx="558101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2400" b="1">
                <a:solidFill>
                  <a:srgbClr val="C00000"/>
                </a:solidFill>
                <a:latin typeface="Arial"/>
                <a:ea typeface="Arial"/>
                <a:cs typeface="Arial"/>
                <a:sym typeface="Arial"/>
              </a:rPr>
              <a:t>Violencia No sexual: 325 Casos 49,2% del total</a:t>
            </a:r>
            <a:endParaRPr sz="2400">
              <a:solidFill>
                <a:schemeClr val="dk1"/>
              </a:solidFill>
              <a:latin typeface="Arial"/>
              <a:ea typeface="Arial"/>
              <a:cs typeface="Arial"/>
              <a:sym typeface="Arial"/>
            </a:endParaRPr>
          </a:p>
        </p:txBody>
      </p:sp>
      <p:sp>
        <p:nvSpPr>
          <p:cNvPr id="2423" name="Google Shape;2423;p48"/>
          <p:cNvSpPr txBox="1"/>
          <p:nvPr/>
        </p:nvSpPr>
        <p:spPr>
          <a:xfrm>
            <a:off x="741375" y="6578600"/>
            <a:ext cx="2630805"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Sexo	Etnia</a:t>
            </a:r>
            <a:endParaRPr sz="1400">
              <a:solidFill>
                <a:schemeClr val="dk1"/>
              </a:solidFill>
              <a:latin typeface="Arial"/>
              <a:ea typeface="Arial"/>
              <a:cs typeface="Arial"/>
              <a:sym typeface="Arial"/>
            </a:endParaRPr>
          </a:p>
        </p:txBody>
      </p:sp>
      <p:sp>
        <p:nvSpPr>
          <p:cNvPr id="2424" name="Google Shape;2424;p48"/>
          <p:cNvSpPr/>
          <p:nvPr/>
        </p:nvSpPr>
        <p:spPr>
          <a:xfrm>
            <a:off x="4363973" y="6791706"/>
            <a:ext cx="2722245" cy="233679"/>
          </a:xfrm>
          <a:custGeom>
            <a:avLst/>
            <a:gdLst/>
            <a:ahLst/>
            <a:cxnLst/>
            <a:rect l="l" t="t" r="r" b="b"/>
            <a:pathLst>
              <a:path w="2722245" h="233679" extrusionOk="0">
                <a:moveTo>
                  <a:pt x="2721864" y="0"/>
                </a:moveTo>
                <a:lnTo>
                  <a:pt x="2720345" y="45380"/>
                </a:lnTo>
                <a:lnTo>
                  <a:pt x="2716196" y="82438"/>
                </a:lnTo>
                <a:lnTo>
                  <a:pt x="2710023" y="107424"/>
                </a:lnTo>
                <a:lnTo>
                  <a:pt x="2702432" y="116586"/>
                </a:lnTo>
                <a:lnTo>
                  <a:pt x="1380363" y="116586"/>
                </a:lnTo>
                <a:lnTo>
                  <a:pt x="1372772" y="125747"/>
                </a:lnTo>
                <a:lnTo>
                  <a:pt x="1366599" y="150733"/>
                </a:lnTo>
                <a:lnTo>
                  <a:pt x="1362450" y="187791"/>
                </a:lnTo>
                <a:lnTo>
                  <a:pt x="1360931" y="233172"/>
                </a:lnTo>
                <a:lnTo>
                  <a:pt x="1359413" y="187791"/>
                </a:lnTo>
                <a:lnTo>
                  <a:pt x="1355264" y="150733"/>
                </a:lnTo>
                <a:lnTo>
                  <a:pt x="1349091" y="125747"/>
                </a:lnTo>
                <a:lnTo>
                  <a:pt x="1341501" y="116586"/>
                </a:lnTo>
                <a:lnTo>
                  <a:pt x="19430" y="116586"/>
                </a:lnTo>
                <a:lnTo>
                  <a:pt x="11840" y="107424"/>
                </a:lnTo>
                <a:lnTo>
                  <a:pt x="5667" y="82438"/>
                </a:lnTo>
                <a:lnTo>
                  <a:pt x="1518" y="4538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5" name="Google Shape;2425;p48"/>
          <p:cNvSpPr txBox="1"/>
          <p:nvPr/>
        </p:nvSpPr>
        <p:spPr>
          <a:xfrm>
            <a:off x="4893309" y="6617334"/>
            <a:ext cx="1663700"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Poblaciones especiales</a:t>
            </a:r>
            <a:endParaRPr sz="1400">
              <a:solidFill>
                <a:schemeClr val="dk1"/>
              </a:solidFill>
              <a:latin typeface="Arial"/>
              <a:ea typeface="Arial"/>
              <a:cs typeface="Arial"/>
              <a:sym typeface="Arial"/>
            </a:endParaRPr>
          </a:p>
        </p:txBody>
      </p:sp>
      <p:sp>
        <p:nvSpPr>
          <p:cNvPr id="2426" name="Google Shape;2426;p48"/>
          <p:cNvSpPr txBox="1"/>
          <p:nvPr/>
        </p:nvSpPr>
        <p:spPr>
          <a:xfrm>
            <a:off x="137871" y="5191760"/>
            <a:ext cx="5999480" cy="283210"/>
          </a:xfrm>
          <a:prstGeom prst="rect">
            <a:avLst/>
          </a:prstGeom>
          <a:noFill/>
          <a:ln>
            <a:noFill/>
          </a:ln>
        </p:spPr>
        <p:txBody>
          <a:bodyPr spcFirstLastPara="1" wrap="square" lIns="0" tIns="12050" rIns="0" bIns="0" anchor="t" anchorCtr="0">
            <a:spAutoFit/>
          </a:bodyPr>
          <a:lstStyle/>
          <a:p>
            <a:pPr marL="12700" marR="0" lvl="0" indent="0" algn="l" rtl="0">
              <a:lnSpc>
                <a:spcPct val="119285"/>
              </a:lnSpc>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12700" marR="0" lvl="0" indent="0" algn="l" rtl="0">
              <a:lnSpc>
                <a:spcPct val="119500"/>
              </a:lnSpc>
              <a:spcBef>
                <a:spcPts val="0"/>
              </a:spcBef>
              <a:spcAft>
                <a:spcPts val="0"/>
              </a:spcAft>
              <a:buNone/>
            </a:pPr>
            <a:r>
              <a:rPr lang="es-ES" sz="700">
                <a:solidFill>
                  <a:schemeClr val="dk1"/>
                </a:solidFill>
                <a:latin typeface="Arial"/>
                <a:ea typeface="Arial"/>
                <a:cs typeface="Arial"/>
                <a:sym typeface="Arial"/>
              </a:rPr>
              <a:t>Figura 3. Mapa de calor de proporción de casos para violencia intrafamiliar y de genero y ataques con agentes químicos. Medellín, a Periodo epidemiológico 02 acumulado de 2.023</a:t>
            </a:r>
            <a:r>
              <a:rPr lang="es-ES" sz="1000">
                <a:solidFill>
                  <a:schemeClr val="dk1"/>
                </a:solidFill>
                <a:latin typeface="Arial"/>
                <a:ea typeface="Arial"/>
                <a:cs typeface="Arial"/>
                <a:sym typeface="Arial"/>
              </a:rPr>
              <a:t>.</a:t>
            </a:r>
            <a:endParaRPr sz="1000">
              <a:solidFill>
                <a:schemeClr val="dk1"/>
              </a:solidFill>
              <a:latin typeface="Arial"/>
              <a:ea typeface="Arial"/>
              <a:cs typeface="Arial"/>
              <a:sym typeface="Arial"/>
            </a:endParaRPr>
          </a:p>
        </p:txBody>
      </p:sp>
      <p:pic>
        <p:nvPicPr>
          <p:cNvPr id="2427" name="Google Shape;2427;p48"/>
          <p:cNvPicPr preferRelativeResize="0"/>
          <p:nvPr/>
        </p:nvPicPr>
        <p:blipFill rotWithShape="1">
          <a:blip r:embed="rId10">
            <a:alphaModFix/>
          </a:blip>
          <a:srcRect/>
          <a:stretch/>
        </p:blipFill>
        <p:spPr>
          <a:xfrm>
            <a:off x="85343" y="609600"/>
            <a:ext cx="6999732" cy="4457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31"/>
        <p:cNvGrpSpPr/>
        <p:nvPr/>
      </p:nvGrpSpPr>
      <p:grpSpPr>
        <a:xfrm>
          <a:off x="0" y="0"/>
          <a:ext cx="0" cy="0"/>
          <a:chOff x="0" y="0"/>
          <a:chExt cx="0" cy="0"/>
        </a:xfrm>
      </p:grpSpPr>
      <p:grpSp>
        <p:nvGrpSpPr>
          <p:cNvPr id="2432" name="Google Shape;2432;p49"/>
          <p:cNvGrpSpPr/>
          <p:nvPr/>
        </p:nvGrpSpPr>
        <p:grpSpPr>
          <a:xfrm>
            <a:off x="23622" y="4213097"/>
            <a:ext cx="7177405" cy="387604"/>
            <a:chOff x="23622" y="4213097"/>
            <a:chExt cx="7177405" cy="387604"/>
          </a:xfrm>
        </p:grpSpPr>
        <p:sp>
          <p:nvSpPr>
            <p:cNvPr id="2433" name="Google Shape;2433;p49"/>
            <p:cNvSpPr/>
            <p:nvPr/>
          </p:nvSpPr>
          <p:spPr>
            <a:xfrm>
              <a:off x="23622" y="4213097"/>
              <a:ext cx="7177405" cy="375285"/>
            </a:xfrm>
            <a:custGeom>
              <a:avLst/>
              <a:gdLst/>
              <a:ahLst/>
              <a:cxnLst/>
              <a:rect l="l" t="t" r="r" b="b"/>
              <a:pathLst>
                <a:path w="7177405" h="375285" extrusionOk="0">
                  <a:moveTo>
                    <a:pt x="0" y="374903"/>
                  </a:moveTo>
                  <a:lnTo>
                    <a:pt x="7177278" y="374903"/>
                  </a:lnTo>
                  <a:lnTo>
                    <a:pt x="7177278" y="0"/>
                  </a:lnTo>
                  <a:lnTo>
                    <a:pt x="0" y="0"/>
                  </a:lnTo>
                  <a:lnTo>
                    <a:pt x="0" y="374903"/>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 name="Google Shape;2434;p49"/>
            <p:cNvSpPr/>
            <p:nvPr/>
          </p:nvSpPr>
          <p:spPr>
            <a:xfrm>
              <a:off x="23622" y="4575301"/>
              <a:ext cx="7177405" cy="25400"/>
            </a:xfrm>
            <a:custGeom>
              <a:avLst/>
              <a:gdLst/>
              <a:ahLst/>
              <a:cxnLst/>
              <a:rect l="l" t="t" r="r" b="b"/>
              <a:pathLst>
                <a:path w="7177405" h="25400" extrusionOk="0">
                  <a:moveTo>
                    <a:pt x="0" y="25400"/>
                  </a:moveTo>
                  <a:lnTo>
                    <a:pt x="7177278" y="25400"/>
                  </a:lnTo>
                  <a:lnTo>
                    <a:pt x="7177278" y="0"/>
                  </a:lnTo>
                  <a:lnTo>
                    <a:pt x="0" y="0"/>
                  </a:lnTo>
                  <a:lnTo>
                    <a:pt x="0" y="25400"/>
                  </a:lnTo>
                  <a:close/>
                </a:path>
              </a:pathLst>
            </a:custGeom>
            <a:solidFill>
              <a:srgbClr val="D9D9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 name="Google Shape;2435;p49"/>
            <p:cNvSpPr/>
            <p:nvPr/>
          </p:nvSpPr>
          <p:spPr>
            <a:xfrm>
              <a:off x="23622" y="4213097"/>
              <a:ext cx="7177405" cy="375285"/>
            </a:xfrm>
            <a:custGeom>
              <a:avLst/>
              <a:gdLst/>
              <a:ahLst/>
              <a:cxnLst/>
              <a:rect l="l" t="t" r="r" b="b"/>
              <a:pathLst>
                <a:path w="7177405" h="375285" extrusionOk="0">
                  <a:moveTo>
                    <a:pt x="7177278" y="0"/>
                  </a:moveTo>
                  <a:lnTo>
                    <a:pt x="0" y="0"/>
                  </a:lnTo>
                  <a:lnTo>
                    <a:pt x="0" y="374903"/>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 name="Google Shape;2436;p49"/>
            <p:cNvSpPr/>
            <p:nvPr/>
          </p:nvSpPr>
          <p:spPr>
            <a:xfrm>
              <a:off x="300990" y="4248149"/>
              <a:ext cx="288290" cy="260985"/>
            </a:xfrm>
            <a:custGeom>
              <a:avLst/>
              <a:gdLst/>
              <a:ahLst/>
              <a:cxnLst/>
              <a:rect l="l" t="t" r="r" b="b"/>
              <a:pathLst>
                <a:path w="288290" h="260985" extrusionOk="0">
                  <a:moveTo>
                    <a:pt x="144018" y="0"/>
                  </a:moveTo>
                  <a:lnTo>
                    <a:pt x="98496" y="6638"/>
                  </a:lnTo>
                  <a:lnTo>
                    <a:pt x="58962" y="25127"/>
                  </a:lnTo>
                  <a:lnTo>
                    <a:pt x="27786" y="53327"/>
                  </a:lnTo>
                  <a:lnTo>
                    <a:pt x="7342" y="89099"/>
                  </a:lnTo>
                  <a:lnTo>
                    <a:pt x="0" y="130301"/>
                  </a:lnTo>
                  <a:lnTo>
                    <a:pt x="7342" y="171504"/>
                  </a:lnTo>
                  <a:lnTo>
                    <a:pt x="27786" y="207276"/>
                  </a:lnTo>
                  <a:lnTo>
                    <a:pt x="58962" y="235476"/>
                  </a:lnTo>
                  <a:lnTo>
                    <a:pt x="98496" y="253965"/>
                  </a:lnTo>
                  <a:lnTo>
                    <a:pt x="144018" y="260603"/>
                  </a:lnTo>
                  <a:lnTo>
                    <a:pt x="189539" y="253965"/>
                  </a:lnTo>
                  <a:lnTo>
                    <a:pt x="229073" y="235476"/>
                  </a:lnTo>
                  <a:lnTo>
                    <a:pt x="260249" y="207276"/>
                  </a:lnTo>
                  <a:lnTo>
                    <a:pt x="280693" y="171504"/>
                  </a:lnTo>
                  <a:lnTo>
                    <a:pt x="288036" y="130301"/>
                  </a:lnTo>
                  <a:lnTo>
                    <a:pt x="280693" y="89099"/>
                  </a:lnTo>
                  <a:lnTo>
                    <a:pt x="260249" y="53327"/>
                  </a:lnTo>
                  <a:lnTo>
                    <a:pt x="229073" y="25127"/>
                  </a:lnTo>
                  <a:lnTo>
                    <a:pt x="189539" y="6638"/>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 name="Google Shape;2437;p49"/>
            <p:cNvSpPr/>
            <p:nvPr/>
          </p:nvSpPr>
          <p:spPr>
            <a:xfrm>
              <a:off x="300990" y="4248149"/>
              <a:ext cx="288290" cy="260985"/>
            </a:xfrm>
            <a:custGeom>
              <a:avLst/>
              <a:gdLst/>
              <a:ahLst/>
              <a:cxnLst/>
              <a:rect l="l" t="t" r="r" b="b"/>
              <a:pathLst>
                <a:path w="288290" h="260985" extrusionOk="0">
                  <a:moveTo>
                    <a:pt x="0" y="130301"/>
                  </a:moveTo>
                  <a:lnTo>
                    <a:pt x="7342" y="89099"/>
                  </a:lnTo>
                  <a:lnTo>
                    <a:pt x="27786" y="53327"/>
                  </a:lnTo>
                  <a:lnTo>
                    <a:pt x="58962" y="25127"/>
                  </a:lnTo>
                  <a:lnTo>
                    <a:pt x="98496" y="6638"/>
                  </a:lnTo>
                  <a:lnTo>
                    <a:pt x="144018" y="0"/>
                  </a:lnTo>
                  <a:lnTo>
                    <a:pt x="189539" y="6638"/>
                  </a:lnTo>
                  <a:lnTo>
                    <a:pt x="229073" y="25127"/>
                  </a:lnTo>
                  <a:lnTo>
                    <a:pt x="260249" y="53327"/>
                  </a:lnTo>
                  <a:lnTo>
                    <a:pt x="280693" y="89099"/>
                  </a:lnTo>
                  <a:lnTo>
                    <a:pt x="288036" y="130301"/>
                  </a:lnTo>
                  <a:lnTo>
                    <a:pt x="280693" y="171504"/>
                  </a:lnTo>
                  <a:lnTo>
                    <a:pt x="260249" y="207276"/>
                  </a:lnTo>
                  <a:lnTo>
                    <a:pt x="229073" y="235476"/>
                  </a:lnTo>
                  <a:lnTo>
                    <a:pt x="189539" y="253965"/>
                  </a:lnTo>
                  <a:lnTo>
                    <a:pt x="144018" y="260603"/>
                  </a:lnTo>
                  <a:lnTo>
                    <a:pt x="98496" y="253965"/>
                  </a:lnTo>
                  <a:lnTo>
                    <a:pt x="58962" y="235476"/>
                  </a:lnTo>
                  <a:lnTo>
                    <a:pt x="27786" y="207276"/>
                  </a:lnTo>
                  <a:lnTo>
                    <a:pt x="7342" y="171504"/>
                  </a:lnTo>
                  <a:lnTo>
                    <a:pt x="0" y="130301"/>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 name="Google Shape;2438;p49"/>
            <p:cNvSpPr/>
            <p:nvPr/>
          </p:nvSpPr>
          <p:spPr>
            <a:xfrm>
              <a:off x="589026" y="4377689"/>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39" name="Google Shape;2439;p49"/>
          <p:cNvSpPr txBox="1"/>
          <p:nvPr/>
        </p:nvSpPr>
        <p:spPr>
          <a:xfrm>
            <a:off x="36321" y="4277359"/>
            <a:ext cx="7164705" cy="208279"/>
          </a:xfrm>
          <a:prstGeom prst="rect">
            <a:avLst/>
          </a:prstGeom>
          <a:noFill/>
          <a:ln>
            <a:noFill/>
          </a:ln>
        </p:spPr>
        <p:txBody>
          <a:bodyPr spcFirstLastPara="1" wrap="square" lIns="0" tIns="12700" rIns="0" bIns="0" anchor="t" anchorCtr="0">
            <a:spAutoFit/>
          </a:bodyPr>
          <a:lstStyle/>
          <a:p>
            <a:pPr marL="1209675"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Modalidades de violencia</a:t>
            </a:r>
            <a:endParaRPr sz="1200">
              <a:solidFill>
                <a:schemeClr val="dk1"/>
              </a:solidFill>
              <a:latin typeface="Arial"/>
              <a:ea typeface="Arial"/>
              <a:cs typeface="Arial"/>
              <a:sym typeface="Arial"/>
            </a:endParaRPr>
          </a:p>
        </p:txBody>
      </p:sp>
      <p:pic>
        <p:nvPicPr>
          <p:cNvPr id="2440" name="Google Shape;2440;p49"/>
          <p:cNvPicPr preferRelativeResize="0"/>
          <p:nvPr/>
        </p:nvPicPr>
        <p:blipFill rotWithShape="1">
          <a:blip r:embed="rId3">
            <a:alphaModFix/>
          </a:blip>
          <a:srcRect/>
          <a:stretch/>
        </p:blipFill>
        <p:spPr>
          <a:xfrm>
            <a:off x="76405" y="5215815"/>
            <a:ext cx="657840" cy="658799"/>
          </a:xfrm>
          <a:prstGeom prst="rect">
            <a:avLst/>
          </a:prstGeom>
          <a:noFill/>
          <a:ln>
            <a:noFill/>
          </a:ln>
        </p:spPr>
      </p:pic>
      <p:grpSp>
        <p:nvGrpSpPr>
          <p:cNvPr id="2441" name="Google Shape;2441;p49"/>
          <p:cNvGrpSpPr/>
          <p:nvPr/>
        </p:nvGrpSpPr>
        <p:grpSpPr>
          <a:xfrm>
            <a:off x="828294" y="5357621"/>
            <a:ext cx="1508760" cy="370840"/>
            <a:chOff x="828294" y="5357621"/>
            <a:chExt cx="1508760" cy="370840"/>
          </a:xfrm>
        </p:grpSpPr>
        <p:sp>
          <p:nvSpPr>
            <p:cNvPr id="2442" name="Google Shape;2442;p49"/>
            <p:cNvSpPr/>
            <p:nvPr/>
          </p:nvSpPr>
          <p:spPr>
            <a:xfrm>
              <a:off x="828294" y="5357621"/>
              <a:ext cx="1508760" cy="370840"/>
            </a:xfrm>
            <a:custGeom>
              <a:avLst/>
              <a:gdLst/>
              <a:ahLst/>
              <a:cxnLst/>
              <a:rect l="l" t="t" r="r" b="b"/>
              <a:pathLst>
                <a:path w="1508760" h="370839" extrusionOk="0">
                  <a:moveTo>
                    <a:pt x="1447038" y="0"/>
                  </a:moveTo>
                  <a:lnTo>
                    <a:pt x="61721" y="0"/>
                  </a:lnTo>
                  <a:lnTo>
                    <a:pt x="37697" y="4857"/>
                  </a:lnTo>
                  <a:lnTo>
                    <a:pt x="18078" y="18097"/>
                  </a:lnTo>
                  <a:lnTo>
                    <a:pt x="4850" y="37719"/>
                  </a:lnTo>
                  <a:lnTo>
                    <a:pt x="0" y="61722"/>
                  </a:lnTo>
                  <a:lnTo>
                    <a:pt x="0" y="308610"/>
                  </a:lnTo>
                  <a:lnTo>
                    <a:pt x="4850" y="332612"/>
                  </a:lnTo>
                  <a:lnTo>
                    <a:pt x="18078" y="352234"/>
                  </a:lnTo>
                  <a:lnTo>
                    <a:pt x="37697" y="365474"/>
                  </a:lnTo>
                  <a:lnTo>
                    <a:pt x="61721" y="370331"/>
                  </a:lnTo>
                  <a:lnTo>
                    <a:pt x="1447038" y="370331"/>
                  </a:lnTo>
                  <a:lnTo>
                    <a:pt x="1471041" y="365474"/>
                  </a:lnTo>
                  <a:lnTo>
                    <a:pt x="1490662" y="352234"/>
                  </a:lnTo>
                  <a:lnTo>
                    <a:pt x="1503902" y="332613"/>
                  </a:lnTo>
                  <a:lnTo>
                    <a:pt x="1508760" y="308610"/>
                  </a:lnTo>
                  <a:lnTo>
                    <a:pt x="1508760" y="61722"/>
                  </a:lnTo>
                  <a:lnTo>
                    <a:pt x="1503902" y="37719"/>
                  </a:lnTo>
                  <a:lnTo>
                    <a:pt x="1490662" y="18097"/>
                  </a:lnTo>
                  <a:lnTo>
                    <a:pt x="1471041" y="4857"/>
                  </a:lnTo>
                  <a:lnTo>
                    <a:pt x="1447038"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 name="Google Shape;2443;p49"/>
            <p:cNvSpPr/>
            <p:nvPr/>
          </p:nvSpPr>
          <p:spPr>
            <a:xfrm>
              <a:off x="828294" y="5357621"/>
              <a:ext cx="1508760" cy="370840"/>
            </a:xfrm>
            <a:custGeom>
              <a:avLst/>
              <a:gdLst/>
              <a:ahLst/>
              <a:cxnLst/>
              <a:rect l="l" t="t" r="r" b="b"/>
              <a:pathLst>
                <a:path w="1508760" h="370839" extrusionOk="0">
                  <a:moveTo>
                    <a:pt x="0" y="61722"/>
                  </a:moveTo>
                  <a:lnTo>
                    <a:pt x="4850" y="37719"/>
                  </a:lnTo>
                  <a:lnTo>
                    <a:pt x="18078" y="18097"/>
                  </a:lnTo>
                  <a:lnTo>
                    <a:pt x="37697" y="4857"/>
                  </a:lnTo>
                  <a:lnTo>
                    <a:pt x="61721" y="0"/>
                  </a:lnTo>
                  <a:lnTo>
                    <a:pt x="1447038" y="0"/>
                  </a:lnTo>
                  <a:lnTo>
                    <a:pt x="1471041" y="4857"/>
                  </a:lnTo>
                  <a:lnTo>
                    <a:pt x="1490662" y="18097"/>
                  </a:lnTo>
                  <a:lnTo>
                    <a:pt x="1503902" y="37719"/>
                  </a:lnTo>
                  <a:lnTo>
                    <a:pt x="1508760" y="61722"/>
                  </a:lnTo>
                  <a:lnTo>
                    <a:pt x="1508760" y="308610"/>
                  </a:lnTo>
                  <a:lnTo>
                    <a:pt x="1503902" y="332613"/>
                  </a:lnTo>
                  <a:lnTo>
                    <a:pt x="1490662" y="352234"/>
                  </a:lnTo>
                  <a:lnTo>
                    <a:pt x="1471041" y="365474"/>
                  </a:lnTo>
                  <a:lnTo>
                    <a:pt x="1447038" y="370331"/>
                  </a:lnTo>
                  <a:lnTo>
                    <a:pt x="61721" y="370331"/>
                  </a:lnTo>
                  <a:lnTo>
                    <a:pt x="37697" y="365474"/>
                  </a:lnTo>
                  <a:lnTo>
                    <a:pt x="18078" y="352234"/>
                  </a:lnTo>
                  <a:lnTo>
                    <a:pt x="4850" y="332612"/>
                  </a:lnTo>
                  <a:lnTo>
                    <a:pt x="0" y="308610"/>
                  </a:lnTo>
                  <a:lnTo>
                    <a:pt x="0" y="61722"/>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44" name="Google Shape;2444;p49"/>
          <p:cNvSpPr txBox="1"/>
          <p:nvPr/>
        </p:nvSpPr>
        <p:spPr>
          <a:xfrm>
            <a:off x="1362836" y="5419470"/>
            <a:ext cx="439420" cy="23939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77,6%</a:t>
            </a:r>
            <a:endParaRPr sz="1400">
              <a:solidFill>
                <a:schemeClr val="dk1"/>
              </a:solidFill>
              <a:latin typeface="Arial"/>
              <a:ea typeface="Arial"/>
              <a:cs typeface="Arial"/>
              <a:sym typeface="Arial"/>
            </a:endParaRPr>
          </a:p>
        </p:txBody>
      </p:sp>
      <p:sp>
        <p:nvSpPr>
          <p:cNvPr id="2445" name="Google Shape;2445;p49"/>
          <p:cNvSpPr txBox="1"/>
          <p:nvPr/>
        </p:nvSpPr>
        <p:spPr>
          <a:xfrm>
            <a:off x="1338452" y="5080761"/>
            <a:ext cx="38163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Física</a:t>
            </a:r>
            <a:endParaRPr sz="1200">
              <a:solidFill>
                <a:schemeClr val="dk1"/>
              </a:solidFill>
              <a:latin typeface="Arial"/>
              <a:ea typeface="Arial"/>
              <a:cs typeface="Arial"/>
              <a:sym typeface="Arial"/>
            </a:endParaRPr>
          </a:p>
        </p:txBody>
      </p:sp>
      <p:grpSp>
        <p:nvGrpSpPr>
          <p:cNvPr id="2446" name="Google Shape;2446;p49"/>
          <p:cNvGrpSpPr/>
          <p:nvPr/>
        </p:nvGrpSpPr>
        <p:grpSpPr>
          <a:xfrm>
            <a:off x="3239261" y="5296661"/>
            <a:ext cx="1391920" cy="431800"/>
            <a:chOff x="3239261" y="5296661"/>
            <a:chExt cx="1391920" cy="431800"/>
          </a:xfrm>
        </p:grpSpPr>
        <p:sp>
          <p:nvSpPr>
            <p:cNvPr id="2447" name="Google Shape;2447;p49"/>
            <p:cNvSpPr/>
            <p:nvPr/>
          </p:nvSpPr>
          <p:spPr>
            <a:xfrm>
              <a:off x="3239261" y="5296661"/>
              <a:ext cx="1391920" cy="431800"/>
            </a:xfrm>
            <a:custGeom>
              <a:avLst/>
              <a:gdLst/>
              <a:ahLst/>
              <a:cxnLst/>
              <a:rect l="l" t="t" r="r" b="b"/>
              <a:pathLst>
                <a:path w="1391920" h="431800" extrusionOk="0">
                  <a:moveTo>
                    <a:pt x="1319529" y="0"/>
                  </a:moveTo>
                  <a:lnTo>
                    <a:pt x="71882" y="0"/>
                  </a:lnTo>
                  <a:lnTo>
                    <a:pt x="43880" y="5641"/>
                  </a:lnTo>
                  <a:lnTo>
                    <a:pt x="21034" y="21034"/>
                  </a:lnTo>
                  <a:lnTo>
                    <a:pt x="5641" y="43880"/>
                  </a:lnTo>
                  <a:lnTo>
                    <a:pt x="0" y="71882"/>
                  </a:lnTo>
                  <a:lnTo>
                    <a:pt x="0" y="359410"/>
                  </a:lnTo>
                  <a:lnTo>
                    <a:pt x="5641" y="387411"/>
                  </a:lnTo>
                  <a:lnTo>
                    <a:pt x="21034" y="410257"/>
                  </a:lnTo>
                  <a:lnTo>
                    <a:pt x="43880" y="425650"/>
                  </a:lnTo>
                  <a:lnTo>
                    <a:pt x="71882" y="431291"/>
                  </a:lnTo>
                  <a:lnTo>
                    <a:pt x="1319529" y="431291"/>
                  </a:lnTo>
                  <a:lnTo>
                    <a:pt x="1347531" y="425650"/>
                  </a:lnTo>
                  <a:lnTo>
                    <a:pt x="1370377" y="410257"/>
                  </a:lnTo>
                  <a:lnTo>
                    <a:pt x="1385770" y="387411"/>
                  </a:lnTo>
                  <a:lnTo>
                    <a:pt x="1391412" y="359410"/>
                  </a:lnTo>
                  <a:lnTo>
                    <a:pt x="1391412" y="71882"/>
                  </a:lnTo>
                  <a:lnTo>
                    <a:pt x="1385770" y="43880"/>
                  </a:lnTo>
                  <a:lnTo>
                    <a:pt x="1370377" y="21034"/>
                  </a:lnTo>
                  <a:lnTo>
                    <a:pt x="1347531" y="5641"/>
                  </a:lnTo>
                  <a:lnTo>
                    <a:pt x="1319529"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 name="Google Shape;2448;p49"/>
            <p:cNvSpPr/>
            <p:nvPr/>
          </p:nvSpPr>
          <p:spPr>
            <a:xfrm>
              <a:off x="3239261" y="5296661"/>
              <a:ext cx="1391920" cy="431800"/>
            </a:xfrm>
            <a:custGeom>
              <a:avLst/>
              <a:gdLst/>
              <a:ahLst/>
              <a:cxnLst/>
              <a:rect l="l" t="t" r="r" b="b"/>
              <a:pathLst>
                <a:path w="1391920" h="431800" extrusionOk="0">
                  <a:moveTo>
                    <a:pt x="0" y="71882"/>
                  </a:moveTo>
                  <a:lnTo>
                    <a:pt x="5641" y="43880"/>
                  </a:lnTo>
                  <a:lnTo>
                    <a:pt x="21034" y="21034"/>
                  </a:lnTo>
                  <a:lnTo>
                    <a:pt x="43880" y="5641"/>
                  </a:lnTo>
                  <a:lnTo>
                    <a:pt x="71882" y="0"/>
                  </a:lnTo>
                  <a:lnTo>
                    <a:pt x="1319529" y="0"/>
                  </a:lnTo>
                  <a:lnTo>
                    <a:pt x="1347531" y="5641"/>
                  </a:lnTo>
                  <a:lnTo>
                    <a:pt x="1370377" y="21034"/>
                  </a:lnTo>
                  <a:lnTo>
                    <a:pt x="1385770" y="43880"/>
                  </a:lnTo>
                  <a:lnTo>
                    <a:pt x="1391412" y="71882"/>
                  </a:lnTo>
                  <a:lnTo>
                    <a:pt x="1391412" y="359410"/>
                  </a:lnTo>
                  <a:lnTo>
                    <a:pt x="1385770" y="387411"/>
                  </a:lnTo>
                  <a:lnTo>
                    <a:pt x="1370377" y="410257"/>
                  </a:lnTo>
                  <a:lnTo>
                    <a:pt x="1347531" y="425650"/>
                  </a:lnTo>
                  <a:lnTo>
                    <a:pt x="1319529" y="431291"/>
                  </a:lnTo>
                  <a:lnTo>
                    <a:pt x="71882" y="431291"/>
                  </a:lnTo>
                  <a:lnTo>
                    <a:pt x="43880" y="425650"/>
                  </a:lnTo>
                  <a:lnTo>
                    <a:pt x="21034" y="410257"/>
                  </a:lnTo>
                  <a:lnTo>
                    <a:pt x="5641" y="387411"/>
                  </a:lnTo>
                  <a:lnTo>
                    <a:pt x="0" y="359410"/>
                  </a:lnTo>
                  <a:lnTo>
                    <a:pt x="0" y="71882"/>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49" name="Google Shape;2449;p49"/>
          <p:cNvSpPr txBox="1"/>
          <p:nvPr/>
        </p:nvSpPr>
        <p:spPr>
          <a:xfrm>
            <a:off x="3715258" y="5388686"/>
            <a:ext cx="439420" cy="240029"/>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13,5%</a:t>
            </a:r>
            <a:endParaRPr sz="1400">
              <a:solidFill>
                <a:schemeClr val="dk1"/>
              </a:solidFill>
              <a:latin typeface="Arial"/>
              <a:ea typeface="Arial"/>
              <a:cs typeface="Arial"/>
              <a:sym typeface="Arial"/>
            </a:endParaRPr>
          </a:p>
        </p:txBody>
      </p:sp>
      <p:sp>
        <p:nvSpPr>
          <p:cNvPr id="2450" name="Google Shape;2450;p49"/>
          <p:cNvSpPr txBox="1"/>
          <p:nvPr/>
        </p:nvSpPr>
        <p:spPr>
          <a:xfrm>
            <a:off x="3565397" y="5038725"/>
            <a:ext cx="72263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Psicológica</a:t>
            </a:r>
            <a:endParaRPr sz="1200">
              <a:solidFill>
                <a:schemeClr val="dk1"/>
              </a:solidFill>
              <a:latin typeface="Arial"/>
              <a:ea typeface="Arial"/>
              <a:cs typeface="Arial"/>
              <a:sym typeface="Arial"/>
            </a:endParaRPr>
          </a:p>
        </p:txBody>
      </p:sp>
      <p:pic>
        <p:nvPicPr>
          <p:cNvPr id="2451" name="Google Shape;2451;p49"/>
          <p:cNvPicPr preferRelativeResize="0"/>
          <p:nvPr/>
        </p:nvPicPr>
        <p:blipFill rotWithShape="1">
          <a:blip r:embed="rId4">
            <a:alphaModFix/>
          </a:blip>
          <a:srcRect/>
          <a:stretch/>
        </p:blipFill>
        <p:spPr>
          <a:xfrm>
            <a:off x="2405505" y="5137462"/>
            <a:ext cx="685046" cy="700014"/>
          </a:xfrm>
          <a:prstGeom prst="rect">
            <a:avLst/>
          </a:prstGeom>
          <a:noFill/>
          <a:ln>
            <a:noFill/>
          </a:ln>
        </p:spPr>
      </p:pic>
      <p:pic>
        <p:nvPicPr>
          <p:cNvPr id="2452" name="Google Shape;2452;p49"/>
          <p:cNvPicPr preferRelativeResize="0"/>
          <p:nvPr/>
        </p:nvPicPr>
        <p:blipFill rotWithShape="1">
          <a:blip r:embed="rId5">
            <a:alphaModFix/>
          </a:blip>
          <a:srcRect/>
          <a:stretch/>
        </p:blipFill>
        <p:spPr>
          <a:xfrm>
            <a:off x="4826311" y="5133444"/>
            <a:ext cx="441640" cy="708245"/>
          </a:xfrm>
          <a:prstGeom prst="rect">
            <a:avLst/>
          </a:prstGeom>
          <a:noFill/>
          <a:ln>
            <a:noFill/>
          </a:ln>
        </p:spPr>
      </p:pic>
      <p:grpSp>
        <p:nvGrpSpPr>
          <p:cNvPr id="2453" name="Google Shape;2453;p49"/>
          <p:cNvGrpSpPr/>
          <p:nvPr/>
        </p:nvGrpSpPr>
        <p:grpSpPr>
          <a:xfrm>
            <a:off x="5436870" y="5383529"/>
            <a:ext cx="1485900" cy="292735"/>
            <a:chOff x="5436870" y="5383529"/>
            <a:chExt cx="1485900" cy="292735"/>
          </a:xfrm>
        </p:grpSpPr>
        <p:sp>
          <p:nvSpPr>
            <p:cNvPr id="2454" name="Google Shape;2454;p49"/>
            <p:cNvSpPr/>
            <p:nvPr/>
          </p:nvSpPr>
          <p:spPr>
            <a:xfrm>
              <a:off x="5436870" y="5383529"/>
              <a:ext cx="1485900" cy="292735"/>
            </a:xfrm>
            <a:custGeom>
              <a:avLst/>
              <a:gdLst/>
              <a:ahLst/>
              <a:cxnLst/>
              <a:rect l="l" t="t" r="r" b="b"/>
              <a:pathLst>
                <a:path w="1485900" h="292735" extrusionOk="0">
                  <a:moveTo>
                    <a:pt x="1437131" y="0"/>
                  </a:moveTo>
                  <a:lnTo>
                    <a:pt x="48767" y="0"/>
                  </a:lnTo>
                  <a:lnTo>
                    <a:pt x="29789" y="3833"/>
                  </a:lnTo>
                  <a:lnTo>
                    <a:pt x="14287" y="14287"/>
                  </a:lnTo>
                  <a:lnTo>
                    <a:pt x="3833" y="29789"/>
                  </a:lnTo>
                  <a:lnTo>
                    <a:pt x="0" y="48768"/>
                  </a:lnTo>
                  <a:lnTo>
                    <a:pt x="0" y="243840"/>
                  </a:lnTo>
                  <a:lnTo>
                    <a:pt x="3833" y="262818"/>
                  </a:lnTo>
                  <a:lnTo>
                    <a:pt x="14287" y="278320"/>
                  </a:lnTo>
                  <a:lnTo>
                    <a:pt x="29789" y="288774"/>
                  </a:lnTo>
                  <a:lnTo>
                    <a:pt x="48767" y="292608"/>
                  </a:lnTo>
                  <a:lnTo>
                    <a:pt x="1437131" y="292608"/>
                  </a:lnTo>
                  <a:lnTo>
                    <a:pt x="1456110" y="288774"/>
                  </a:lnTo>
                  <a:lnTo>
                    <a:pt x="1471612" y="278320"/>
                  </a:lnTo>
                  <a:lnTo>
                    <a:pt x="1482066" y="262818"/>
                  </a:lnTo>
                  <a:lnTo>
                    <a:pt x="1485900" y="243840"/>
                  </a:lnTo>
                  <a:lnTo>
                    <a:pt x="1485900" y="48768"/>
                  </a:lnTo>
                  <a:lnTo>
                    <a:pt x="1482066" y="29789"/>
                  </a:lnTo>
                  <a:lnTo>
                    <a:pt x="1471612" y="14287"/>
                  </a:lnTo>
                  <a:lnTo>
                    <a:pt x="1456110" y="3833"/>
                  </a:lnTo>
                  <a:lnTo>
                    <a:pt x="1437131" y="0"/>
                  </a:lnTo>
                  <a:close/>
                </a:path>
              </a:pathLst>
            </a:custGeom>
            <a:solidFill>
              <a:srgbClr val="B3A1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 name="Google Shape;2455;p49"/>
            <p:cNvSpPr/>
            <p:nvPr/>
          </p:nvSpPr>
          <p:spPr>
            <a:xfrm>
              <a:off x="5436870" y="5383529"/>
              <a:ext cx="1485900" cy="292735"/>
            </a:xfrm>
            <a:custGeom>
              <a:avLst/>
              <a:gdLst/>
              <a:ahLst/>
              <a:cxnLst/>
              <a:rect l="l" t="t" r="r" b="b"/>
              <a:pathLst>
                <a:path w="1485900" h="292735" extrusionOk="0">
                  <a:moveTo>
                    <a:pt x="0" y="48768"/>
                  </a:moveTo>
                  <a:lnTo>
                    <a:pt x="3833" y="29789"/>
                  </a:lnTo>
                  <a:lnTo>
                    <a:pt x="14287" y="14287"/>
                  </a:lnTo>
                  <a:lnTo>
                    <a:pt x="29789" y="3833"/>
                  </a:lnTo>
                  <a:lnTo>
                    <a:pt x="48767" y="0"/>
                  </a:lnTo>
                  <a:lnTo>
                    <a:pt x="1437131" y="0"/>
                  </a:lnTo>
                  <a:lnTo>
                    <a:pt x="1456110" y="3833"/>
                  </a:lnTo>
                  <a:lnTo>
                    <a:pt x="1471612" y="14287"/>
                  </a:lnTo>
                  <a:lnTo>
                    <a:pt x="1482066" y="29789"/>
                  </a:lnTo>
                  <a:lnTo>
                    <a:pt x="1485900" y="48768"/>
                  </a:lnTo>
                  <a:lnTo>
                    <a:pt x="1485900" y="243840"/>
                  </a:lnTo>
                  <a:lnTo>
                    <a:pt x="1482066" y="262818"/>
                  </a:lnTo>
                  <a:lnTo>
                    <a:pt x="1471612" y="278320"/>
                  </a:lnTo>
                  <a:lnTo>
                    <a:pt x="1456110" y="288774"/>
                  </a:lnTo>
                  <a:lnTo>
                    <a:pt x="1437131" y="292608"/>
                  </a:lnTo>
                  <a:lnTo>
                    <a:pt x="48767" y="292608"/>
                  </a:lnTo>
                  <a:lnTo>
                    <a:pt x="29789" y="288774"/>
                  </a:lnTo>
                  <a:lnTo>
                    <a:pt x="14287" y="278320"/>
                  </a:lnTo>
                  <a:lnTo>
                    <a:pt x="3833" y="262818"/>
                  </a:lnTo>
                  <a:lnTo>
                    <a:pt x="0" y="243840"/>
                  </a:lnTo>
                  <a:lnTo>
                    <a:pt x="0" y="48768"/>
                  </a:lnTo>
                  <a:close/>
                </a:path>
              </a:pathLst>
            </a:custGeom>
            <a:noFill/>
            <a:ln w="25400" cap="flat" cmpd="sng">
              <a:solidFill>
                <a:srgbClr val="B3A1C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56" name="Google Shape;2456;p49"/>
          <p:cNvSpPr txBox="1"/>
          <p:nvPr/>
        </p:nvSpPr>
        <p:spPr>
          <a:xfrm>
            <a:off x="5999734" y="5405069"/>
            <a:ext cx="358775" cy="240029"/>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8,9%</a:t>
            </a:r>
            <a:endParaRPr sz="1400">
              <a:solidFill>
                <a:schemeClr val="dk1"/>
              </a:solidFill>
              <a:latin typeface="Arial"/>
              <a:ea typeface="Arial"/>
              <a:cs typeface="Arial"/>
              <a:sym typeface="Arial"/>
            </a:endParaRPr>
          </a:p>
        </p:txBody>
      </p:sp>
      <p:sp>
        <p:nvSpPr>
          <p:cNvPr id="2457" name="Google Shape;2457;p49"/>
          <p:cNvSpPr txBox="1"/>
          <p:nvPr/>
        </p:nvSpPr>
        <p:spPr>
          <a:xfrm>
            <a:off x="5376417" y="5139690"/>
            <a:ext cx="146494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Negligencia y abandono</a:t>
            </a:r>
            <a:endParaRPr sz="1200">
              <a:solidFill>
                <a:schemeClr val="dk1"/>
              </a:solidFill>
              <a:latin typeface="Arial"/>
              <a:ea typeface="Arial"/>
              <a:cs typeface="Arial"/>
              <a:sym typeface="Arial"/>
            </a:endParaRPr>
          </a:p>
        </p:txBody>
      </p:sp>
      <p:sp>
        <p:nvSpPr>
          <p:cNvPr id="2458" name="Google Shape;2458;p49"/>
          <p:cNvSpPr txBox="1"/>
          <p:nvPr/>
        </p:nvSpPr>
        <p:spPr>
          <a:xfrm>
            <a:off x="222910" y="7039482"/>
            <a:ext cx="6685280" cy="1549400"/>
          </a:xfrm>
          <a:prstGeom prst="rect">
            <a:avLst/>
          </a:prstGeom>
          <a:noFill/>
          <a:ln>
            <a:noFill/>
          </a:ln>
        </p:spPr>
        <p:txBody>
          <a:bodyPr spcFirstLastPara="1" wrap="square" lIns="0" tIns="12050" rIns="0" bIns="0" anchor="t" anchorCtr="0">
            <a:spAutoFit/>
          </a:bodyPr>
          <a:lstStyle/>
          <a:p>
            <a:pPr marL="12700" marR="5080" lvl="0" indent="0" algn="just" rtl="0">
              <a:lnSpc>
                <a:spcPct val="100000"/>
              </a:lnSpc>
              <a:spcBef>
                <a:spcPts val="0"/>
              </a:spcBef>
              <a:spcAft>
                <a:spcPts val="0"/>
              </a:spcAft>
              <a:buNone/>
            </a:pPr>
            <a:r>
              <a:rPr lang="es-ES" sz="1000">
                <a:solidFill>
                  <a:schemeClr val="dk1"/>
                </a:solidFill>
                <a:latin typeface="Arial"/>
                <a:ea typeface="Arial"/>
                <a:cs typeface="Arial"/>
                <a:sym typeface="Arial"/>
              </a:rPr>
              <a:t>Las violencias de género e intrafamiliar y ataques con agentes químicos, son consideradas en conjunto, como uno de los eventos de interés en  salud pública en Colombia. En Medellín durante el periodo reportado las violencias con modalidad no sexual, ocuparon el segundo lugar, las  violencias no sexuales equivalen a un 49,2% del total de violencias reportadas, el primer lugar lo ocupan las violencias físicas, situación que se  ha consolidado durante los últimos periodos, dando lugar a acciones de promoción y sensibilización acerca de la importancia que adquiere la  consulta a los servicios médicos por otras violencias como las psicológicas y por negligencia y abandono, las cuales parecen no cobrar la misma  importancia con porcentajes significativamente menores (13,5% y 8,9% respectivamente), la relación hombre mujer, es aproximadamente de un  hombre por cada 4 mujeres, se presenta en todos los cursos de vida, desde la primera infancia, siendo los adultos los mas afectados (27-59  años), seguido por los jóvenes. Cabe resaltar que el 3,4% de las víctimas son maternas. Las personas mayores de 18 años padecen más  violencia física y psicológica, mientras que los menores de 18 años sufren más violencia por negligencia y abandono; en mas del 46% de cada  una de las violencias no sexuales el agresor es familiar de la víctima.</a:t>
            </a:r>
            <a:endParaRPr sz="1000">
              <a:solidFill>
                <a:schemeClr val="dk1"/>
              </a:solidFill>
              <a:latin typeface="Arial"/>
              <a:ea typeface="Arial"/>
              <a:cs typeface="Arial"/>
              <a:sym typeface="Arial"/>
            </a:endParaRPr>
          </a:p>
        </p:txBody>
      </p:sp>
      <p:grpSp>
        <p:nvGrpSpPr>
          <p:cNvPr id="2459" name="Google Shape;2459;p49"/>
          <p:cNvGrpSpPr/>
          <p:nvPr/>
        </p:nvGrpSpPr>
        <p:grpSpPr>
          <a:xfrm>
            <a:off x="9906" y="6372605"/>
            <a:ext cx="7191375" cy="395224"/>
            <a:chOff x="9906" y="6372605"/>
            <a:chExt cx="7191375" cy="395224"/>
          </a:xfrm>
        </p:grpSpPr>
        <p:sp>
          <p:nvSpPr>
            <p:cNvPr id="2460" name="Google Shape;2460;p49"/>
            <p:cNvSpPr/>
            <p:nvPr/>
          </p:nvSpPr>
          <p:spPr>
            <a:xfrm>
              <a:off x="9906" y="6372605"/>
              <a:ext cx="7191375" cy="382905"/>
            </a:xfrm>
            <a:custGeom>
              <a:avLst/>
              <a:gdLst/>
              <a:ahLst/>
              <a:cxnLst/>
              <a:rect l="l" t="t" r="r" b="b"/>
              <a:pathLst>
                <a:path w="7191375" h="382904" extrusionOk="0">
                  <a:moveTo>
                    <a:pt x="0" y="382524"/>
                  </a:moveTo>
                  <a:lnTo>
                    <a:pt x="7190994" y="382524"/>
                  </a:lnTo>
                  <a:lnTo>
                    <a:pt x="7190994" y="0"/>
                  </a:lnTo>
                  <a:lnTo>
                    <a:pt x="0" y="0"/>
                  </a:lnTo>
                  <a:lnTo>
                    <a:pt x="0" y="382524"/>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 name="Google Shape;2461;p49"/>
            <p:cNvSpPr/>
            <p:nvPr/>
          </p:nvSpPr>
          <p:spPr>
            <a:xfrm>
              <a:off x="9906" y="6742429"/>
              <a:ext cx="7191375" cy="25400"/>
            </a:xfrm>
            <a:custGeom>
              <a:avLst/>
              <a:gdLst/>
              <a:ahLst/>
              <a:cxnLst/>
              <a:rect l="l" t="t" r="r" b="b"/>
              <a:pathLst>
                <a:path w="7191375" h="25400" extrusionOk="0">
                  <a:moveTo>
                    <a:pt x="0" y="25400"/>
                  </a:moveTo>
                  <a:lnTo>
                    <a:pt x="7190994" y="25400"/>
                  </a:lnTo>
                  <a:lnTo>
                    <a:pt x="7190994" y="0"/>
                  </a:lnTo>
                  <a:lnTo>
                    <a:pt x="0" y="0"/>
                  </a:lnTo>
                  <a:lnTo>
                    <a:pt x="0" y="25400"/>
                  </a:lnTo>
                  <a:close/>
                </a:path>
              </a:pathLst>
            </a:custGeom>
            <a:solidFill>
              <a:srgbClr val="D9D9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 name="Google Shape;2462;p49"/>
            <p:cNvSpPr/>
            <p:nvPr/>
          </p:nvSpPr>
          <p:spPr>
            <a:xfrm>
              <a:off x="9906" y="6372605"/>
              <a:ext cx="7191375" cy="382905"/>
            </a:xfrm>
            <a:custGeom>
              <a:avLst/>
              <a:gdLst/>
              <a:ahLst/>
              <a:cxnLst/>
              <a:rect l="l" t="t" r="r" b="b"/>
              <a:pathLst>
                <a:path w="7191375" h="382904" extrusionOk="0">
                  <a:moveTo>
                    <a:pt x="7190994" y="0"/>
                  </a:moveTo>
                  <a:lnTo>
                    <a:pt x="0" y="0"/>
                  </a:lnTo>
                  <a:lnTo>
                    <a:pt x="0" y="382524"/>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 name="Google Shape;2463;p49"/>
            <p:cNvSpPr/>
            <p:nvPr/>
          </p:nvSpPr>
          <p:spPr>
            <a:xfrm>
              <a:off x="201930" y="6421373"/>
              <a:ext cx="288290" cy="262255"/>
            </a:xfrm>
            <a:custGeom>
              <a:avLst/>
              <a:gdLst/>
              <a:ahLst/>
              <a:cxnLst/>
              <a:rect l="l" t="t" r="r" b="b"/>
              <a:pathLst>
                <a:path w="288290" h="262254" extrusionOk="0">
                  <a:moveTo>
                    <a:pt x="144017" y="0"/>
                  </a:moveTo>
                  <a:lnTo>
                    <a:pt x="98496" y="6681"/>
                  </a:lnTo>
                  <a:lnTo>
                    <a:pt x="58962" y="25286"/>
                  </a:lnTo>
                  <a:lnTo>
                    <a:pt x="27786" y="53656"/>
                  </a:lnTo>
                  <a:lnTo>
                    <a:pt x="7342" y="89635"/>
                  </a:lnTo>
                  <a:lnTo>
                    <a:pt x="0" y="131063"/>
                  </a:lnTo>
                  <a:lnTo>
                    <a:pt x="7342" y="172492"/>
                  </a:lnTo>
                  <a:lnTo>
                    <a:pt x="27786" y="208471"/>
                  </a:lnTo>
                  <a:lnTo>
                    <a:pt x="58962" y="236841"/>
                  </a:lnTo>
                  <a:lnTo>
                    <a:pt x="98496" y="255446"/>
                  </a:lnTo>
                  <a:lnTo>
                    <a:pt x="144017" y="262127"/>
                  </a:lnTo>
                  <a:lnTo>
                    <a:pt x="189539" y="255446"/>
                  </a:lnTo>
                  <a:lnTo>
                    <a:pt x="229073" y="236841"/>
                  </a:lnTo>
                  <a:lnTo>
                    <a:pt x="260249" y="208471"/>
                  </a:lnTo>
                  <a:lnTo>
                    <a:pt x="280693" y="172492"/>
                  </a:lnTo>
                  <a:lnTo>
                    <a:pt x="288036" y="131063"/>
                  </a:lnTo>
                  <a:lnTo>
                    <a:pt x="280693" y="89635"/>
                  </a:lnTo>
                  <a:lnTo>
                    <a:pt x="260249" y="53656"/>
                  </a:lnTo>
                  <a:lnTo>
                    <a:pt x="229073" y="25286"/>
                  </a:lnTo>
                  <a:lnTo>
                    <a:pt x="189539" y="6681"/>
                  </a:lnTo>
                  <a:lnTo>
                    <a:pt x="144017"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 name="Google Shape;2464;p49"/>
            <p:cNvSpPr/>
            <p:nvPr/>
          </p:nvSpPr>
          <p:spPr>
            <a:xfrm>
              <a:off x="201930" y="6421373"/>
              <a:ext cx="288290" cy="262255"/>
            </a:xfrm>
            <a:custGeom>
              <a:avLst/>
              <a:gdLst/>
              <a:ahLst/>
              <a:cxnLst/>
              <a:rect l="l" t="t" r="r" b="b"/>
              <a:pathLst>
                <a:path w="288290" h="262254" extrusionOk="0">
                  <a:moveTo>
                    <a:pt x="0" y="131063"/>
                  </a:moveTo>
                  <a:lnTo>
                    <a:pt x="7342" y="89635"/>
                  </a:lnTo>
                  <a:lnTo>
                    <a:pt x="27786" y="53656"/>
                  </a:lnTo>
                  <a:lnTo>
                    <a:pt x="58962" y="25286"/>
                  </a:lnTo>
                  <a:lnTo>
                    <a:pt x="98496" y="6681"/>
                  </a:lnTo>
                  <a:lnTo>
                    <a:pt x="144017" y="0"/>
                  </a:lnTo>
                  <a:lnTo>
                    <a:pt x="189539" y="6681"/>
                  </a:lnTo>
                  <a:lnTo>
                    <a:pt x="229073" y="25286"/>
                  </a:lnTo>
                  <a:lnTo>
                    <a:pt x="260249" y="53656"/>
                  </a:lnTo>
                  <a:lnTo>
                    <a:pt x="280693" y="89635"/>
                  </a:lnTo>
                  <a:lnTo>
                    <a:pt x="288036" y="131063"/>
                  </a:lnTo>
                  <a:lnTo>
                    <a:pt x="280693" y="172492"/>
                  </a:lnTo>
                  <a:lnTo>
                    <a:pt x="260249" y="208471"/>
                  </a:lnTo>
                  <a:lnTo>
                    <a:pt x="229073" y="236841"/>
                  </a:lnTo>
                  <a:lnTo>
                    <a:pt x="189539" y="255446"/>
                  </a:lnTo>
                  <a:lnTo>
                    <a:pt x="144017" y="262127"/>
                  </a:lnTo>
                  <a:lnTo>
                    <a:pt x="98496" y="255446"/>
                  </a:lnTo>
                  <a:lnTo>
                    <a:pt x="58962" y="236841"/>
                  </a:lnTo>
                  <a:lnTo>
                    <a:pt x="27786" y="208471"/>
                  </a:lnTo>
                  <a:lnTo>
                    <a:pt x="7342"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 name="Google Shape;2465;p49"/>
            <p:cNvSpPr/>
            <p:nvPr/>
          </p:nvSpPr>
          <p:spPr>
            <a:xfrm>
              <a:off x="489965" y="6552437"/>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66" name="Google Shape;2466;p49"/>
          <p:cNvSpPr txBox="1"/>
          <p:nvPr/>
        </p:nvSpPr>
        <p:spPr>
          <a:xfrm>
            <a:off x="22605" y="6452361"/>
            <a:ext cx="7178675" cy="208279"/>
          </a:xfrm>
          <a:prstGeom prst="rect">
            <a:avLst/>
          </a:prstGeom>
          <a:noFill/>
          <a:ln>
            <a:noFill/>
          </a:ln>
        </p:spPr>
        <p:txBody>
          <a:bodyPr spcFirstLastPara="1" wrap="square" lIns="0" tIns="12700" rIns="0" bIns="0" anchor="t" anchorCtr="0">
            <a:spAutoFit/>
          </a:bodyPr>
          <a:lstStyle/>
          <a:p>
            <a:pPr marL="112522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Consideraciones Finales</a:t>
            </a:r>
            <a:endParaRPr sz="1200">
              <a:solidFill>
                <a:schemeClr val="dk1"/>
              </a:solidFill>
              <a:latin typeface="Arial"/>
              <a:ea typeface="Arial"/>
              <a:cs typeface="Arial"/>
              <a:sym typeface="Arial"/>
            </a:endParaRPr>
          </a:p>
        </p:txBody>
      </p:sp>
      <p:sp>
        <p:nvSpPr>
          <p:cNvPr id="2467" name="Google Shape;2467;p49"/>
          <p:cNvSpPr txBox="1"/>
          <p:nvPr/>
        </p:nvSpPr>
        <p:spPr>
          <a:xfrm>
            <a:off x="1558544" y="3757041"/>
            <a:ext cx="2810510" cy="282575"/>
          </a:xfrm>
          <a:prstGeom prst="rect">
            <a:avLst/>
          </a:prstGeom>
          <a:noFill/>
          <a:ln>
            <a:noFill/>
          </a:ln>
        </p:spPr>
        <p:txBody>
          <a:bodyPr spcFirstLastPara="1" wrap="square" lIns="0" tIns="12050" rIns="0" bIns="0" anchor="t" anchorCtr="0">
            <a:spAutoFit/>
          </a:bodyPr>
          <a:lstStyle/>
          <a:p>
            <a:pPr marL="12700" marR="0" lvl="0" indent="0" algn="l" rtl="0">
              <a:lnSpc>
                <a:spcPct val="119285"/>
              </a:lnSpc>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12700" marR="0" lvl="0" indent="0" algn="l" rtl="0">
              <a:lnSpc>
                <a:spcPct val="119500"/>
              </a:lnSpc>
              <a:spcBef>
                <a:spcPts val="0"/>
              </a:spcBef>
              <a:spcAft>
                <a:spcPts val="0"/>
              </a:spcAft>
              <a:buNone/>
            </a:pPr>
            <a:r>
              <a:rPr lang="es-ES" sz="700">
                <a:solidFill>
                  <a:schemeClr val="dk1"/>
                </a:solidFill>
                <a:latin typeface="Arial"/>
                <a:ea typeface="Arial"/>
                <a:cs typeface="Arial"/>
                <a:sym typeface="Arial"/>
              </a:rPr>
              <a:t>Figura 4. Curso de vida de los casos de violencia. Periodo epidemiológico 02 2.023</a:t>
            </a:r>
            <a:r>
              <a:rPr lang="es-ES" sz="1000">
                <a:solidFill>
                  <a:schemeClr val="dk1"/>
                </a:solidFill>
                <a:latin typeface="Arial"/>
                <a:ea typeface="Arial"/>
                <a:cs typeface="Arial"/>
                <a:sym typeface="Arial"/>
              </a:rPr>
              <a:t>.</a:t>
            </a:r>
            <a:endParaRPr sz="1000">
              <a:solidFill>
                <a:schemeClr val="dk1"/>
              </a:solidFill>
              <a:latin typeface="Arial"/>
              <a:ea typeface="Arial"/>
              <a:cs typeface="Arial"/>
              <a:sym typeface="Arial"/>
            </a:endParaRPr>
          </a:p>
        </p:txBody>
      </p:sp>
      <p:pic>
        <p:nvPicPr>
          <p:cNvPr id="2468" name="Google Shape;2468;p49"/>
          <p:cNvPicPr preferRelativeResize="0"/>
          <p:nvPr/>
        </p:nvPicPr>
        <p:blipFill rotWithShape="1">
          <a:blip r:embed="rId6">
            <a:alphaModFix/>
          </a:blip>
          <a:srcRect/>
          <a:stretch/>
        </p:blipFill>
        <p:spPr>
          <a:xfrm>
            <a:off x="3955796" y="96745"/>
            <a:ext cx="742049" cy="637859"/>
          </a:xfrm>
          <a:prstGeom prst="rect">
            <a:avLst/>
          </a:prstGeom>
          <a:noFill/>
          <a:ln>
            <a:noFill/>
          </a:ln>
        </p:spPr>
      </p:pic>
      <p:grpSp>
        <p:nvGrpSpPr>
          <p:cNvPr id="2469" name="Google Shape;2469;p49"/>
          <p:cNvGrpSpPr/>
          <p:nvPr/>
        </p:nvGrpSpPr>
        <p:grpSpPr>
          <a:xfrm>
            <a:off x="3527297" y="945641"/>
            <a:ext cx="1690370" cy="360045"/>
            <a:chOff x="3527297" y="945641"/>
            <a:chExt cx="1690370" cy="360045"/>
          </a:xfrm>
        </p:grpSpPr>
        <p:sp>
          <p:nvSpPr>
            <p:cNvPr id="2470" name="Google Shape;2470;p49"/>
            <p:cNvSpPr/>
            <p:nvPr/>
          </p:nvSpPr>
          <p:spPr>
            <a:xfrm>
              <a:off x="3527297" y="945641"/>
              <a:ext cx="1690370" cy="360045"/>
            </a:xfrm>
            <a:custGeom>
              <a:avLst/>
              <a:gdLst/>
              <a:ahLst/>
              <a:cxnLst/>
              <a:rect l="l" t="t" r="r" b="b"/>
              <a:pathLst>
                <a:path w="1690370" h="360044" extrusionOk="0">
                  <a:moveTo>
                    <a:pt x="1630172" y="0"/>
                  </a:moveTo>
                  <a:lnTo>
                    <a:pt x="59943" y="0"/>
                  </a:lnTo>
                  <a:lnTo>
                    <a:pt x="36593" y="4704"/>
                  </a:lnTo>
                  <a:lnTo>
                    <a:pt x="17541" y="17541"/>
                  </a:lnTo>
                  <a:lnTo>
                    <a:pt x="4704" y="36593"/>
                  </a:lnTo>
                  <a:lnTo>
                    <a:pt x="0" y="59943"/>
                  </a:lnTo>
                  <a:lnTo>
                    <a:pt x="0" y="299719"/>
                  </a:lnTo>
                  <a:lnTo>
                    <a:pt x="4704" y="323070"/>
                  </a:lnTo>
                  <a:lnTo>
                    <a:pt x="17541" y="342122"/>
                  </a:lnTo>
                  <a:lnTo>
                    <a:pt x="36593" y="354959"/>
                  </a:lnTo>
                  <a:lnTo>
                    <a:pt x="59943" y="359663"/>
                  </a:lnTo>
                  <a:lnTo>
                    <a:pt x="1630172" y="359663"/>
                  </a:lnTo>
                  <a:lnTo>
                    <a:pt x="1653522" y="354959"/>
                  </a:lnTo>
                  <a:lnTo>
                    <a:pt x="1672574" y="342122"/>
                  </a:lnTo>
                  <a:lnTo>
                    <a:pt x="1685411" y="323070"/>
                  </a:lnTo>
                  <a:lnTo>
                    <a:pt x="1690115" y="299719"/>
                  </a:lnTo>
                  <a:lnTo>
                    <a:pt x="1690115" y="59943"/>
                  </a:lnTo>
                  <a:lnTo>
                    <a:pt x="1685411" y="36593"/>
                  </a:lnTo>
                  <a:lnTo>
                    <a:pt x="1672574" y="17541"/>
                  </a:lnTo>
                  <a:lnTo>
                    <a:pt x="1653522" y="4704"/>
                  </a:lnTo>
                  <a:lnTo>
                    <a:pt x="1630172"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 name="Google Shape;2471;p49"/>
            <p:cNvSpPr/>
            <p:nvPr/>
          </p:nvSpPr>
          <p:spPr>
            <a:xfrm>
              <a:off x="3527297" y="945641"/>
              <a:ext cx="1690370" cy="360045"/>
            </a:xfrm>
            <a:custGeom>
              <a:avLst/>
              <a:gdLst/>
              <a:ahLst/>
              <a:cxnLst/>
              <a:rect l="l" t="t" r="r" b="b"/>
              <a:pathLst>
                <a:path w="1690370" h="360044" extrusionOk="0">
                  <a:moveTo>
                    <a:pt x="0" y="59943"/>
                  </a:moveTo>
                  <a:lnTo>
                    <a:pt x="4704" y="36593"/>
                  </a:lnTo>
                  <a:lnTo>
                    <a:pt x="17541" y="17541"/>
                  </a:lnTo>
                  <a:lnTo>
                    <a:pt x="36593" y="4704"/>
                  </a:lnTo>
                  <a:lnTo>
                    <a:pt x="59943" y="0"/>
                  </a:lnTo>
                  <a:lnTo>
                    <a:pt x="1630172" y="0"/>
                  </a:lnTo>
                  <a:lnTo>
                    <a:pt x="1653522" y="4704"/>
                  </a:lnTo>
                  <a:lnTo>
                    <a:pt x="1672574" y="17541"/>
                  </a:lnTo>
                  <a:lnTo>
                    <a:pt x="1685411" y="36593"/>
                  </a:lnTo>
                  <a:lnTo>
                    <a:pt x="1690115" y="59943"/>
                  </a:lnTo>
                  <a:lnTo>
                    <a:pt x="1690115" y="299719"/>
                  </a:lnTo>
                  <a:lnTo>
                    <a:pt x="1685411" y="323070"/>
                  </a:lnTo>
                  <a:lnTo>
                    <a:pt x="1672574" y="342122"/>
                  </a:lnTo>
                  <a:lnTo>
                    <a:pt x="1653522" y="354959"/>
                  </a:lnTo>
                  <a:lnTo>
                    <a:pt x="1630172" y="359663"/>
                  </a:lnTo>
                  <a:lnTo>
                    <a:pt x="59943" y="359663"/>
                  </a:lnTo>
                  <a:lnTo>
                    <a:pt x="36593" y="354959"/>
                  </a:lnTo>
                  <a:lnTo>
                    <a:pt x="17541" y="342122"/>
                  </a:lnTo>
                  <a:lnTo>
                    <a:pt x="4704" y="323070"/>
                  </a:lnTo>
                  <a:lnTo>
                    <a:pt x="0" y="299719"/>
                  </a:lnTo>
                  <a:lnTo>
                    <a:pt x="0" y="59943"/>
                  </a:lnTo>
                  <a:close/>
                </a:path>
              </a:pathLst>
            </a:custGeom>
            <a:noFill/>
            <a:ln w="25375" cap="flat" cmpd="sng">
              <a:solidFill>
                <a:srgbClr val="92D0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72" name="Google Shape;2472;p49"/>
          <p:cNvSpPr txBox="1"/>
          <p:nvPr/>
        </p:nvSpPr>
        <p:spPr>
          <a:xfrm>
            <a:off x="3756152" y="655954"/>
            <a:ext cx="1221740" cy="448945"/>
          </a:xfrm>
          <a:prstGeom prst="rect">
            <a:avLst/>
          </a:prstGeom>
          <a:noFill/>
          <a:ln>
            <a:noFill/>
          </a:ln>
        </p:spPr>
        <p:txBody>
          <a:bodyPr spcFirstLastPara="1" wrap="square" lIns="0" tIns="12700" rIns="0" bIns="0" anchor="t" anchorCtr="0">
            <a:spAutoFit/>
          </a:bodyPr>
          <a:lstStyle/>
          <a:p>
            <a:pPr marL="23495" marR="5080" lvl="0" indent="-11430" algn="l" rtl="0">
              <a:lnSpc>
                <a:spcPct val="115700"/>
              </a:lnSpc>
              <a:spcBef>
                <a:spcPts val="0"/>
              </a:spcBef>
              <a:spcAft>
                <a:spcPts val="0"/>
              </a:spcAft>
              <a:buNone/>
            </a:pPr>
            <a:r>
              <a:rPr lang="es-ES" sz="1200" b="1" u="sng">
                <a:solidFill>
                  <a:schemeClr val="dk1"/>
                </a:solidFill>
                <a:latin typeface="Arial"/>
                <a:ea typeface="Arial"/>
                <a:cs typeface="Arial"/>
                <a:sym typeface="Arial"/>
              </a:rPr>
              <a:t>Área de ocurrencia </a:t>
            </a:r>
            <a:r>
              <a:rPr lang="es-ES" sz="1200" b="1">
                <a:solidFill>
                  <a:schemeClr val="dk1"/>
                </a:solidFill>
                <a:latin typeface="Arial"/>
                <a:ea typeface="Arial"/>
                <a:cs typeface="Arial"/>
                <a:sym typeface="Arial"/>
              </a:rPr>
              <a:t> Cabecera municipal</a:t>
            </a:r>
            <a:endParaRPr sz="1200">
              <a:solidFill>
                <a:schemeClr val="dk1"/>
              </a:solidFill>
              <a:latin typeface="Arial"/>
              <a:ea typeface="Arial"/>
              <a:cs typeface="Arial"/>
              <a:sym typeface="Arial"/>
            </a:endParaRPr>
          </a:p>
        </p:txBody>
      </p:sp>
      <p:sp>
        <p:nvSpPr>
          <p:cNvPr id="2473" name="Google Shape;2473;p49"/>
          <p:cNvSpPr txBox="1"/>
          <p:nvPr/>
        </p:nvSpPr>
        <p:spPr>
          <a:xfrm>
            <a:off x="4124071" y="1079118"/>
            <a:ext cx="497840" cy="26924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600" b="1">
                <a:solidFill>
                  <a:schemeClr val="dk1"/>
                </a:solidFill>
                <a:latin typeface="Arial"/>
                <a:ea typeface="Arial"/>
                <a:cs typeface="Arial"/>
                <a:sym typeface="Arial"/>
              </a:rPr>
              <a:t>97,8%</a:t>
            </a:r>
            <a:endParaRPr sz="1600">
              <a:solidFill>
                <a:schemeClr val="dk1"/>
              </a:solidFill>
              <a:latin typeface="Arial"/>
              <a:ea typeface="Arial"/>
              <a:cs typeface="Arial"/>
              <a:sym typeface="Arial"/>
            </a:endParaRPr>
          </a:p>
        </p:txBody>
      </p:sp>
      <p:pic>
        <p:nvPicPr>
          <p:cNvPr id="2474" name="Google Shape;2474;p49"/>
          <p:cNvPicPr preferRelativeResize="0"/>
          <p:nvPr/>
        </p:nvPicPr>
        <p:blipFill rotWithShape="1">
          <a:blip r:embed="rId7">
            <a:alphaModFix/>
          </a:blip>
          <a:srcRect/>
          <a:stretch/>
        </p:blipFill>
        <p:spPr>
          <a:xfrm>
            <a:off x="2003997" y="66743"/>
            <a:ext cx="799446" cy="619759"/>
          </a:xfrm>
          <a:prstGeom prst="rect">
            <a:avLst/>
          </a:prstGeom>
          <a:noFill/>
          <a:ln>
            <a:noFill/>
          </a:ln>
        </p:spPr>
      </p:pic>
      <p:sp>
        <p:nvSpPr>
          <p:cNvPr id="2475" name="Google Shape;2475;p49"/>
          <p:cNvSpPr txBox="1"/>
          <p:nvPr/>
        </p:nvSpPr>
        <p:spPr>
          <a:xfrm>
            <a:off x="1846833" y="677671"/>
            <a:ext cx="111061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Afiliación al SGSS</a:t>
            </a:r>
            <a:endParaRPr sz="1200">
              <a:solidFill>
                <a:schemeClr val="dk1"/>
              </a:solidFill>
              <a:latin typeface="Arial"/>
              <a:ea typeface="Arial"/>
              <a:cs typeface="Arial"/>
              <a:sym typeface="Arial"/>
            </a:endParaRPr>
          </a:p>
        </p:txBody>
      </p:sp>
      <p:grpSp>
        <p:nvGrpSpPr>
          <p:cNvPr id="2476" name="Google Shape;2476;p49"/>
          <p:cNvGrpSpPr/>
          <p:nvPr/>
        </p:nvGrpSpPr>
        <p:grpSpPr>
          <a:xfrm>
            <a:off x="1474469" y="947166"/>
            <a:ext cx="1882139" cy="426720"/>
            <a:chOff x="1474469" y="947166"/>
            <a:chExt cx="1882139" cy="426720"/>
          </a:xfrm>
        </p:grpSpPr>
        <p:sp>
          <p:nvSpPr>
            <p:cNvPr id="2477" name="Google Shape;2477;p49"/>
            <p:cNvSpPr/>
            <p:nvPr/>
          </p:nvSpPr>
          <p:spPr>
            <a:xfrm>
              <a:off x="1474469" y="947166"/>
              <a:ext cx="1882139" cy="426720"/>
            </a:xfrm>
            <a:custGeom>
              <a:avLst/>
              <a:gdLst/>
              <a:ahLst/>
              <a:cxnLst/>
              <a:rect l="l" t="t" r="r" b="b"/>
              <a:pathLst>
                <a:path w="1882139" h="426719" extrusionOk="0">
                  <a:moveTo>
                    <a:pt x="1811020" y="0"/>
                  </a:moveTo>
                  <a:lnTo>
                    <a:pt x="71120" y="0"/>
                  </a:lnTo>
                  <a:lnTo>
                    <a:pt x="43451" y="5593"/>
                  </a:lnTo>
                  <a:lnTo>
                    <a:pt x="20843" y="20843"/>
                  </a:lnTo>
                  <a:lnTo>
                    <a:pt x="5593" y="43451"/>
                  </a:lnTo>
                  <a:lnTo>
                    <a:pt x="0" y="71119"/>
                  </a:lnTo>
                  <a:lnTo>
                    <a:pt x="0" y="355600"/>
                  </a:lnTo>
                  <a:lnTo>
                    <a:pt x="5593" y="383268"/>
                  </a:lnTo>
                  <a:lnTo>
                    <a:pt x="20843" y="405876"/>
                  </a:lnTo>
                  <a:lnTo>
                    <a:pt x="43451" y="421126"/>
                  </a:lnTo>
                  <a:lnTo>
                    <a:pt x="71120" y="426719"/>
                  </a:lnTo>
                  <a:lnTo>
                    <a:pt x="1811020" y="426719"/>
                  </a:lnTo>
                  <a:lnTo>
                    <a:pt x="1838688" y="421126"/>
                  </a:lnTo>
                  <a:lnTo>
                    <a:pt x="1861296" y="405876"/>
                  </a:lnTo>
                  <a:lnTo>
                    <a:pt x="1876546" y="383268"/>
                  </a:lnTo>
                  <a:lnTo>
                    <a:pt x="1882140" y="355600"/>
                  </a:lnTo>
                  <a:lnTo>
                    <a:pt x="1882140" y="71119"/>
                  </a:lnTo>
                  <a:lnTo>
                    <a:pt x="1876546" y="43451"/>
                  </a:lnTo>
                  <a:lnTo>
                    <a:pt x="1861296" y="20843"/>
                  </a:lnTo>
                  <a:lnTo>
                    <a:pt x="1838688" y="5593"/>
                  </a:lnTo>
                  <a:lnTo>
                    <a:pt x="1811020"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 name="Google Shape;2478;p49"/>
            <p:cNvSpPr/>
            <p:nvPr/>
          </p:nvSpPr>
          <p:spPr>
            <a:xfrm>
              <a:off x="1474469" y="947166"/>
              <a:ext cx="1882139" cy="426720"/>
            </a:xfrm>
            <a:custGeom>
              <a:avLst/>
              <a:gdLst/>
              <a:ahLst/>
              <a:cxnLst/>
              <a:rect l="l" t="t" r="r" b="b"/>
              <a:pathLst>
                <a:path w="1882139" h="426719" extrusionOk="0">
                  <a:moveTo>
                    <a:pt x="0" y="71119"/>
                  </a:moveTo>
                  <a:lnTo>
                    <a:pt x="5593" y="43451"/>
                  </a:lnTo>
                  <a:lnTo>
                    <a:pt x="20843" y="20843"/>
                  </a:lnTo>
                  <a:lnTo>
                    <a:pt x="43451" y="5593"/>
                  </a:lnTo>
                  <a:lnTo>
                    <a:pt x="71120" y="0"/>
                  </a:lnTo>
                  <a:lnTo>
                    <a:pt x="1811020" y="0"/>
                  </a:lnTo>
                  <a:lnTo>
                    <a:pt x="1838688" y="5593"/>
                  </a:lnTo>
                  <a:lnTo>
                    <a:pt x="1861296" y="20843"/>
                  </a:lnTo>
                  <a:lnTo>
                    <a:pt x="1876546" y="43451"/>
                  </a:lnTo>
                  <a:lnTo>
                    <a:pt x="1882140" y="71119"/>
                  </a:lnTo>
                  <a:lnTo>
                    <a:pt x="1882140" y="355600"/>
                  </a:lnTo>
                  <a:lnTo>
                    <a:pt x="1876546" y="383268"/>
                  </a:lnTo>
                  <a:lnTo>
                    <a:pt x="1861296" y="405876"/>
                  </a:lnTo>
                  <a:lnTo>
                    <a:pt x="1838688" y="421126"/>
                  </a:lnTo>
                  <a:lnTo>
                    <a:pt x="1811020" y="426719"/>
                  </a:lnTo>
                  <a:lnTo>
                    <a:pt x="71120" y="426719"/>
                  </a:lnTo>
                  <a:lnTo>
                    <a:pt x="43451" y="421126"/>
                  </a:lnTo>
                  <a:lnTo>
                    <a:pt x="20843" y="405876"/>
                  </a:lnTo>
                  <a:lnTo>
                    <a:pt x="5593" y="383268"/>
                  </a:lnTo>
                  <a:lnTo>
                    <a:pt x="0" y="355600"/>
                  </a:lnTo>
                  <a:lnTo>
                    <a:pt x="0" y="71119"/>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79" name="Google Shape;2479;p49"/>
          <p:cNvSpPr txBox="1"/>
          <p:nvPr/>
        </p:nvSpPr>
        <p:spPr>
          <a:xfrm>
            <a:off x="1616202" y="953515"/>
            <a:ext cx="1597025" cy="3613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Régimen contributivo: 70,4%</a:t>
            </a:r>
            <a:endParaRPr sz="1100">
              <a:solidFill>
                <a:schemeClr val="dk1"/>
              </a:solidFill>
              <a:latin typeface="Arial"/>
              <a:ea typeface="Arial"/>
              <a:cs typeface="Arial"/>
              <a:sym typeface="Arial"/>
            </a:endParaRPr>
          </a:p>
          <a:p>
            <a:pPr marL="41275" marR="0" lvl="0" indent="0" algn="l" rtl="0">
              <a:lnSpc>
                <a:spcPct val="100000"/>
              </a:lnSpc>
              <a:spcBef>
                <a:spcPts val="5"/>
              </a:spcBef>
              <a:spcAft>
                <a:spcPts val="0"/>
              </a:spcAft>
              <a:buNone/>
            </a:pPr>
            <a:r>
              <a:rPr lang="es-ES" sz="1100" b="1">
                <a:solidFill>
                  <a:schemeClr val="dk1"/>
                </a:solidFill>
                <a:latin typeface="Arial"/>
                <a:ea typeface="Arial"/>
                <a:cs typeface="Arial"/>
                <a:sym typeface="Arial"/>
              </a:rPr>
              <a:t>Régimen subsidiado: 24,6%</a:t>
            </a:r>
            <a:endParaRPr sz="1100">
              <a:solidFill>
                <a:schemeClr val="dk1"/>
              </a:solidFill>
              <a:latin typeface="Arial"/>
              <a:ea typeface="Arial"/>
              <a:cs typeface="Arial"/>
              <a:sym typeface="Arial"/>
            </a:endParaRPr>
          </a:p>
        </p:txBody>
      </p:sp>
      <p:sp>
        <p:nvSpPr>
          <p:cNvPr id="2480" name="Google Shape;2480;p49"/>
          <p:cNvSpPr txBox="1"/>
          <p:nvPr/>
        </p:nvSpPr>
        <p:spPr>
          <a:xfrm>
            <a:off x="663282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 49</a:t>
            </a:r>
            <a:endParaRPr sz="1050">
              <a:solidFill>
                <a:schemeClr val="dk1"/>
              </a:solidFill>
              <a:latin typeface="Arial"/>
              <a:ea typeface="Arial"/>
              <a:cs typeface="Arial"/>
              <a:sym typeface="Arial"/>
            </a:endParaRPr>
          </a:p>
        </p:txBody>
      </p:sp>
      <p:grpSp>
        <p:nvGrpSpPr>
          <p:cNvPr id="2481" name="Google Shape;2481;p49"/>
          <p:cNvGrpSpPr/>
          <p:nvPr/>
        </p:nvGrpSpPr>
        <p:grpSpPr>
          <a:xfrm>
            <a:off x="1527047" y="1726691"/>
            <a:ext cx="3999229" cy="1475741"/>
            <a:chOff x="1527047" y="1726691"/>
            <a:chExt cx="3999229" cy="1475741"/>
          </a:xfrm>
        </p:grpSpPr>
        <p:sp>
          <p:nvSpPr>
            <p:cNvPr id="2482" name="Google Shape;2482;p49"/>
            <p:cNvSpPr/>
            <p:nvPr/>
          </p:nvSpPr>
          <p:spPr>
            <a:xfrm>
              <a:off x="1527047" y="2808732"/>
              <a:ext cx="894715" cy="196850"/>
            </a:xfrm>
            <a:custGeom>
              <a:avLst/>
              <a:gdLst/>
              <a:ahLst/>
              <a:cxnLst/>
              <a:rect l="l" t="t" r="r" b="b"/>
              <a:pathLst>
                <a:path w="894714" h="196850" extrusionOk="0">
                  <a:moveTo>
                    <a:pt x="0" y="196595"/>
                  </a:moveTo>
                  <a:lnTo>
                    <a:pt x="228600" y="196595"/>
                  </a:lnTo>
                </a:path>
                <a:path w="894714" h="196850" extrusionOk="0">
                  <a:moveTo>
                    <a:pt x="437388" y="196595"/>
                  </a:moveTo>
                  <a:lnTo>
                    <a:pt x="894588" y="196595"/>
                  </a:lnTo>
                </a:path>
                <a:path w="894714" h="196850" extrusionOk="0">
                  <a:moveTo>
                    <a:pt x="0" y="0"/>
                  </a:moveTo>
                  <a:lnTo>
                    <a:pt x="22860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 name="Google Shape;2483;p49"/>
            <p:cNvSpPr/>
            <p:nvPr/>
          </p:nvSpPr>
          <p:spPr>
            <a:xfrm>
              <a:off x="1964435" y="2806350"/>
              <a:ext cx="1790700" cy="5080"/>
            </a:xfrm>
            <a:custGeom>
              <a:avLst/>
              <a:gdLst/>
              <a:ahLst/>
              <a:cxnLst/>
              <a:rect l="l" t="t" r="r" b="b"/>
              <a:pathLst>
                <a:path w="1790700" h="5080" extrusionOk="0">
                  <a:moveTo>
                    <a:pt x="0" y="4762"/>
                  </a:moveTo>
                  <a:lnTo>
                    <a:pt x="1790700" y="4762"/>
                  </a:lnTo>
                </a:path>
                <a:path w="1790700" h="5080" extrusionOk="0">
                  <a:moveTo>
                    <a:pt x="0" y="0"/>
                  </a:moveTo>
                  <a:lnTo>
                    <a:pt x="179070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 name="Google Shape;2484;p49"/>
            <p:cNvSpPr/>
            <p:nvPr/>
          </p:nvSpPr>
          <p:spPr>
            <a:xfrm>
              <a:off x="1755647" y="2799588"/>
              <a:ext cx="208915" cy="402590"/>
            </a:xfrm>
            <a:custGeom>
              <a:avLst/>
              <a:gdLst/>
              <a:ahLst/>
              <a:cxnLst/>
              <a:rect l="l" t="t" r="r" b="b"/>
              <a:pathLst>
                <a:path w="208914" h="402589" extrusionOk="0">
                  <a:moveTo>
                    <a:pt x="208787" y="0"/>
                  </a:moveTo>
                  <a:lnTo>
                    <a:pt x="0" y="0"/>
                  </a:lnTo>
                  <a:lnTo>
                    <a:pt x="0" y="402336"/>
                  </a:lnTo>
                  <a:lnTo>
                    <a:pt x="208787" y="402336"/>
                  </a:lnTo>
                  <a:lnTo>
                    <a:pt x="208787"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 name="Google Shape;2485;p49"/>
            <p:cNvSpPr/>
            <p:nvPr/>
          </p:nvSpPr>
          <p:spPr>
            <a:xfrm>
              <a:off x="2631947" y="3005328"/>
              <a:ext cx="457200" cy="0"/>
            </a:xfrm>
            <a:custGeom>
              <a:avLst/>
              <a:gdLst/>
              <a:ahLst/>
              <a:cxnLst/>
              <a:rect l="l" t="t" r="r" b="b"/>
              <a:pathLst>
                <a:path w="457200" h="120000" extrusionOk="0">
                  <a:moveTo>
                    <a:pt x="0" y="0"/>
                  </a:moveTo>
                  <a:lnTo>
                    <a:pt x="45720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 name="Google Shape;2486;p49"/>
            <p:cNvSpPr/>
            <p:nvPr/>
          </p:nvSpPr>
          <p:spPr>
            <a:xfrm>
              <a:off x="2421636" y="2956560"/>
              <a:ext cx="210820" cy="245745"/>
            </a:xfrm>
            <a:custGeom>
              <a:avLst/>
              <a:gdLst/>
              <a:ahLst/>
              <a:cxnLst/>
              <a:rect l="l" t="t" r="r" b="b"/>
              <a:pathLst>
                <a:path w="210819" h="245744" extrusionOk="0">
                  <a:moveTo>
                    <a:pt x="210312" y="0"/>
                  </a:moveTo>
                  <a:lnTo>
                    <a:pt x="0" y="0"/>
                  </a:lnTo>
                  <a:lnTo>
                    <a:pt x="0" y="245363"/>
                  </a:lnTo>
                  <a:lnTo>
                    <a:pt x="210312" y="245363"/>
                  </a:lnTo>
                  <a:lnTo>
                    <a:pt x="210312"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 name="Google Shape;2487;p49"/>
            <p:cNvSpPr/>
            <p:nvPr/>
          </p:nvSpPr>
          <p:spPr>
            <a:xfrm>
              <a:off x="3297936" y="3005328"/>
              <a:ext cx="457200" cy="0"/>
            </a:xfrm>
            <a:custGeom>
              <a:avLst/>
              <a:gdLst/>
              <a:ahLst/>
              <a:cxnLst/>
              <a:rect l="l" t="t" r="r" b="b"/>
              <a:pathLst>
                <a:path w="457200" h="120000" extrusionOk="0">
                  <a:moveTo>
                    <a:pt x="0" y="0"/>
                  </a:moveTo>
                  <a:lnTo>
                    <a:pt x="45720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 name="Google Shape;2488;p49"/>
            <p:cNvSpPr/>
            <p:nvPr/>
          </p:nvSpPr>
          <p:spPr>
            <a:xfrm>
              <a:off x="3089147" y="2808732"/>
              <a:ext cx="208915" cy="393700"/>
            </a:xfrm>
            <a:custGeom>
              <a:avLst/>
              <a:gdLst/>
              <a:ahLst/>
              <a:cxnLst/>
              <a:rect l="l" t="t" r="r" b="b"/>
              <a:pathLst>
                <a:path w="208914" h="393700" extrusionOk="0">
                  <a:moveTo>
                    <a:pt x="208787" y="0"/>
                  </a:moveTo>
                  <a:lnTo>
                    <a:pt x="0" y="0"/>
                  </a:lnTo>
                  <a:lnTo>
                    <a:pt x="0" y="393191"/>
                  </a:lnTo>
                  <a:lnTo>
                    <a:pt x="208787" y="393191"/>
                  </a:lnTo>
                  <a:lnTo>
                    <a:pt x="208787"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 name="Google Shape;2489;p49"/>
            <p:cNvSpPr/>
            <p:nvPr/>
          </p:nvSpPr>
          <p:spPr>
            <a:xfrm>
              <a:off x="3963924" y="3005328"/>
              <a:ext cx="459105" cy="0"/>
            </a:xfrm>
            <a:custGeom>
              <a:avLst/>
              <a:gdLst/>
              <a:ahLst/>
              <a:cxnLst/>
              <a:rect l="l" t="t" r="r" b="b"/>
              <a:pathLst>
                <a:path w="459104" h="120000" extrusionOk="0">
                  <a:moveTo>
                    <a:pt x="0" y="0"/>
                  </a:moveTo>
                  <a:lnTo>
                    <a:pt x="45872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 name="Google Shape;2490;p49"/>
            <p:cNvSpPr/>
            <p:nvPr/>
          </p:nvSpPr>
          <p:spPr>
            <a:xfrm>
              <a:off x="3963924" y="2806350"/>
              <a:ext cx="459105" cy="5080"/>
            </a:xfrm>
            <a:custGeom>
              <a:avLst/>
              <a:gdLst/>
              <a:ahLst/>
              <a:cxnLst/>
              <a:rect l="l" t="t" r="r" b="b"/>
              <a:pathLst>
                <a:path w="459104" h="5080" extrusionOk="0">
                  <a:moveTo>
                    <a:pt x="0" y="4762"/>
                  </a:moveTo>
                  <a:lnTo>
                    <a:pt x="458724" y="4762"/>
                  </a:lnTo>
                </a:path>
                <a:path w="459104" h="5080" extrusionOk="0">
                  <a:moveTo>
                    <a:pt x="0" y="0"/>
                  </a:moveTo>
                  <a:lnTo>
                    <a:pt x="45872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 name="Google Shape;2491;p49"/>
            <p:cNvSpPr/>
            <p:nvPr/>
          </p:nvSpPr>
          <p:spPr>
            <a:xfrm>
              <a:off x="1527047" y="2612136"/>
              <a:ext cx="2895600" cy="0"/>
            </a:xfrm>
            <a:custGeom>
              <a:avLst/>
              <a:gdLst/>
              <a:ahLst/>
              <a:cxnLst/>
              <a:rect l="l" t="t" r="r" b="b"/>
              <a:pathLst>
                <a:path w="2895600" h="120000" extrusionOk="0">
                  <a:moveTo>
                    <a:pt x="0" y="0"/>
                  </a:moveTo>
                  <a:lnTo>
                    <a:pt x="289560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 name="Google Shape;2492;p49"/>
            <p:cNvSpPr/>
            <p:nvPr/>
          </p:nvSpPr>
          <p:spPr>
            <a:xfrm>
              <a:off x="3755136" y="2641092"/>
              <a:ext cx="208915" cy="561340"/>
            </a:xfrm>
            <a:custGeom>
              <a:avLst/>
              <a:gdLst/>
              <a:ahLst/>
              <a:cxnLst/>
              <a:rect l="l" t="t" r="r" b="b"/>
              <a:pathLst>
                <a:path w="208914" h="561339" extrusionOk="0">
                  <a:moveTo>
                    <a:pt x="208787" y="0"/>
                  </a:moveTo>
                  <a:lnTo>
                    <a:pt x="0" y="0"/>
                  </a:lnTo>
                  <a:lnTo>
                    <a:pt x="0" y="560831"/>
                  </a:lnTo>
                  <a:lnTo>
                    <a:pt x="208787" y="560831"/>
                  </a:lnTo>
                  <a:lnTo>
                    <a:pt x="208787"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 name="Google Shape;2493;p49"/>
            <p:cNvSpPr/>
            <p:nvPr/>
          </p:nvSpPr>
          <p:spPr>
            <a:xfrm>
              <a:off x="4631436" y="3005328"/>
              <a:ext cx="894715" cy="0"/>
            </a:xfrm>
            <a:custGeom>
              <a:avLst/>
              <a:gdLst/>
              <a:ahLst/>
              <a:cxnLst/>
              <a:rect l="l" t="t" r="r" b="b"/>
              <a:pathLst>
                <a:path w="894714" h="120000" extrusionOk="0">
                  <a:moveTo>
                    <a:pt x="0" y="0"/>
                  </a:moveTo>
                  <a:lnTo>
                    <a:pt x="894588"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 name="Google Shape;2494;p49"/>
            <p:cNvSpPr/>
            <p:nvPr/>
          </p:nvSpPr>
          <p:spPr>
            <a:xfrm>
              <a:off x="4631436" y="2806350"/>
              <a:ext cx="894715" cy="5080"/>
            </a:xfrm>
            <a:custGeom>
              <a:avLst/>
              <a:gdLst/>
              <a:ahLst/>
              <a:cxnLst/>
              <a:rect l="l" t="t" r="r" b="b"/>
              <a:pathLst>
                <a:path w="894714" h="5080" extrusionOk="0">
                  <a:moveTo>
                    <a:pt x="0" y="4762"/>
                  </a:moveTo>
                  <a:lnTo>
                    <a:pt x="894588" y="4762"/>
                  </a:lnTo>
                </a:path>
                <a:path w="894714" h="5080" extrusionOk="0">
                  <a:moveTo>
                    <a:pt x="0" y="0"/>
                  </a:moveTo>
                  <a:lnTo>
                    <a:pt x="894588"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 name="Google Shape;2495;p49"/>
            <p:cNvSpPr/>
            <p:nvPr/>
          </p:nvSpPr>
          <p:spPr>
            <a:xfrm>
              <a:off x="1527047" y="1825752"/>
              <a:ext cx="3999229" cy="786765"/>
            </a:xfrm>
            <a:custGeom>
              <a:avLst/>
              <a:gdLst/>
              <a:ahLst/>
              <a:cxnLst/>
              <a:rect l="l" t="t" r="r" b="b"/>
              <a:pathLst>
                <a:path w="3999229" h="786764" extrusionOk="0">
                  <a:moveTo>
                    <a:pt x="3104388" y="786383"/>
                  </a:moveTo>
                  <a:lnTo>
                    <a:pt x="3998976" y="786383"/>
                  </a:lnTo>
                </a:path>
                <a:path w="3999229" h="786764" extrusionOk="0">
                  <a:moveTo>
                    <a:pt x="0" y="589788"/>
                  </a:moveTo>
                  <a:lnTo>
                    <a:pt x="2895600" y="589788"/>
                  </a:lnTo>
                </a:path>
                <a:path w="3999229" h="786764" extrusionOk="0">
                  <a:moveTo>
                    <a:pt x="3104388" y="589788"/>
                  </a:moveTo>
                  <a:lnTo>
                    <a:pt x="3998976" y="589788"/>
                  </a:lnTo>
                </a:path>
                <a:path w="3999229" h="786764" extrusionOk="0">
                  <a:moveTo>
                    <a:pt x="0" y="393192"/>
                  </a:moveTo>
                  <a:lnTo>
                    <a:pt x="2895600" y="393192"/>
                  </a:lnTo>
                </a:path>
                <a:path w="3999229" h="786764" extrusionOk="0">
                  <a:moveTo>
                    <a:pt x="3104388" y="393192"/>
                  </a:moveTo>
                  <a:lnTo>
                    <a:pt x="3998976" y="393192"/>
                  </a:lnTo>
                </a:path>
                <a:path w="3999229" h="786764" extrusionOk="0">
                  <a:moveTo>
                    <a:pt x="0" y="196596"/>
                  </a:moveTo>
                  <a:lnTo>
                    <a:pt x="2895600" y="196596"/>
                  </a:lnTo>
                </a:path>
                <a:path w="3999229" h="786764" extrusionOk="0">
                  <a:moveTo>
                    <a:pt x="3104388" y="196596"/>
                  </a:moveTo>
                  <a:lnTo>
                    <a:pt x="3998976" y="196596"/>
                  </a:lnTo>
                </a:path>
                <a:path w="3999229" h="786764" extrusionOk="0">
                  <a:moveTo>
                    <a:pt x="0" y="0"/>
                  </a:moveTo>
                  <a:lnTo>
                    <a:pt x="2895600" y="0"/>
                  </a:lnTo>
                </a:path>
                <a:path w="3999229" h="786764" extrusionOk="0">
                  <a:moveTo>
                    <a:pt x="3104388" y="0"/>
                  </a:moveTo>
                  <a:lnTo>
                    <a:pt x="3998976"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 name="Google Shape;2496;p49"/>
            <p:cNvSpPr/>
            <p:nvPr/>
          </p:nvSpPr>
          <p:spPr>
            <a:xfrm>
              <a:off x="4422648" y="1726691"/>
              <a:ext cx="875030" cy="1475740"/>
            </a:xfrm>
            <a:custGeom>
              <a:avLst/>
              <a:gdLst/>
              <a:ahLst/>
              <a:cxnLst/>
              <a:rect l="l" t="t" r="r" b="b"/>
              <a:pathLst>
                <a:path w="875029" h="1475739" extrusionOk="0">
                  <a:moveTo>
                    <a:pt x="208788" y="0"/>
                  </a:moveTo>
                  <a:lnTo>
                    <a:pt x="0" y="0"/>
                  </a:lnTo>
                  <a:lnTo>
                    <a:pt x="0" y="1475232"/>
                  </a:lnTo>
                  <a:lnTo>
                    <a:pt x="208788" y="1475232"/>
                  </a:lnTo>
                  <a:lnTo>
                    <a:pt x="208788" y="0"/>
                  </a:lnTo>
                  <a:close/>
                </a:path>
                <a:path w="875029" h="1475739" extrusionOk="0">
                  <a:moveTo>
                    <a:pt x="874776" y="1357884"/>
                  </a:moveTo>
                  <a:lnTo>
                    <a:pt x="665988" y="1357884"/>
                  </a:lnTo>
                  <a:lnTo>
                    <a:pt x="665988" y="1475232"/>
                  </a:lnTo>
                  <a:lnTo>
                    <a:pt x="874776" y="1475232"/>
                  </a:lnTo>
                  <a:lnTo>
                    <a:pt x="874776" y="1357884"/>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 name="Google Shape;2497;p49"/>
            <p:cNvSpPr/>
            <p:nvPr/>
          </p:nvSpPr>
          <p:spPr>
            <a:xfrm>
              <a:off x="1527047" y="3201924"/>
              <a:ext cx="3999229" cy="0"/>
            </a:xfrm>
            <a:custGeom>
              <a:avLst/>
              <a:gdLst/>
              <a:ahLst/>
              <a:cxnLst/>
              <a:rect l="l" t="t" r="r" b="b"/>
              <a:pathLst>
                <a:path w="3999229" h="120000" extrusionOk="0">
                  <a:moveTo>
                    <a:pt x="0" y="0"/>
                  </a:moveTo>
                  <a:lnTo>
                    <a:pt x="3998976"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98" name="Google Shape;2498;p49"/>
          <p:cNvSpPr txBox="1"/>
          <p:nvPr/>
        </p:nvSpPr>
        <p:spPr>
          <a:xfrm>
            <a:off x="1784350" y="2568701"/>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41</a:t>
            </a:r>
            <a:endParaRPr sz="1000">
              <a:solidFill>
                <a:schemeClr val="dk1"/>
              </a:solidFill>
              <a:latin typeface="Calibri"/>
              <a:ea typeface="Calibri"/>
              <a:cs typeface="Calibri"/>
              <a:sym typeface="Calibri"/>
            </a:endParaRPr>
          </a:p>
        </p:txBody>
      </p:sp>
      <p:sp>
        <p:nvSpPr>
          <p:cNvPr id="2499" name="Google Shape;2499;p49"/>
          <p:cNvSpPr txBox="1"/>
          <p:nvPr/>
        </p:nvSpPr>
        <p:spPr>
          <a:xfrm>
            <a:off x="2450973" y="2725927"/>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25</a:t>
            </a:r>
            <a:endParaRPr sz="1000">
              <a:solidFill>
                <a:schemeClr val="dk1"/>
              </a:solidFill>
              <a:latin typeface="Calibri"/>
              <a:ea typeface="Calibri"/>
              <a:cs typeface="Calibri"/>
              <a:sym typeface="Calibri"/>
            </a:endParaRPr>
          </a:p>
        </p:txBody>
      </p:sp>
      <p:sp>
        <p:nvSpPr>
          <p:cNvPr id="2500" name="Google Shape;2500;p49"/>
          <p:cNvSpPr txBox="1"/>
          <p:nvPr/>
        </p:nvSpPr>
        <p:spPr>
          <a:xfrm>
            <a:off x="3117595" y="2578354"/>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40</a:t>
            </a:r>
            <a:endParaRPr sz="1000">
              <a:solidFill>
                <a:schemeClr val="dk1"/>
              </a:solidFill>
              <a:latin typeface="Calibri"/>
              <a:ea typeface="Calibri"/>
              <a:cs typeface="Calibri"/>
              <a:sym typeface="Calibri"/>
            </a:endParaRPr>
          </a:p>
        </p:txBody>
      </p:sp>
      <p:sp>
        <p:nvSpPr>
          <p:cNvPr id="2501" name="Google Shape;2501;p49"/>
          <p:cNvSpPr txBox="1"/>
          <p:nvPr/>
        </p:nvSpPr>
        <p:spPr>
          <a:xfrm>
            <a:off x="3784472" y="2411094"/>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57</a:t>
            </a:r>
            <a:endParaRPr sz="1000">
              <a:solidFill>
                <a:schemeClr val="dk1"/>
              </a:solidFill>
              <a:latin typeface="Calibri"/>
              <a:ea typeface="Calibri"/>
              <a:cs typeface="Calibri"/>
              <a:sym typeface="Calibri"/>
            </a:endParaRPr>
          </a:p>
        </p:txBody>
      </p:sp>
      <p:sp>
        <p:nvSpPr>
          <p:cNvPr id="2502" name="Google Shape;2502;p49"/>
          <p:cNvSpPr txBox="1"/>
          <p:nvPr/>
        </p:nvSpPr>
        <p:spPr>
          <a:xfrm>
            <a:off x="1514347" y="1496060"/>
            <a:ext cx="4024629"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u="sng">
                <a:solidFill>
                  <a:srgbClr val="404040"/>
                </a:solidFill>
                <a:latin typeface="Calibri"/>
                <a:ea typeface="Calibri"/>
                <a:cs typeface="Calibri"/>
                <a:sym typeface="Calibri"/>
              </a:rPr>
              <a:t> 	150	</a:t>
            </a:r>
            <a:endParaRPr sz="1000">
              <a:solidFill>
                <a:schemeClr val="dk1"/>
              </a:solidFill>
              <a:latin typeface="Calibri"/>
              <a:ea typeface="Calibri"/>
              <a:cs typeface="Calibri"/>
              <a:sym typeface="Calibri"/>
            </a:endParaRPr>
          </a:p>
        </p:txBody>
      </p:sp>
      <p:sp>
        <p:nvSpPr>
          <p:cNvPr id="2503" name="Google Shape;2503;p49"/>
          <p:cNvSpPr txBox="1"/>
          <p:nvPr/>
        </p:nvSpPr>
        <p:spPr>
          <a:xfrm>
            <a:off x="5117719" y="2853943"/>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12</a:t>
            </a:r>
            <a:endParaRPr sz="1000">
              <a:solidFill>
                <a:schemeClr val="dk1"/>
              </a:solidFill>
              <a:latin typeface="Calibri"/>
              <a:ea typeface="Calibri"/>
              <a:cs typeface="Calibri"/>
              <a:sym typeface="Calibri"/>
            </a:endParaRPr>
          </a:p>
        </p:txBody>
      </p:sp>
      <p:sp>
        <p:nvSpPr>
          <p:cNvPr id="2504" name="Google Shape;2504;p49"/>
          <p:cNvSpPr txBox="1"/>
          <p:nvPr/>
        </p:nvSpPr>
        <p:spPr>
          <a:xfrm>
            <a:off x="1606677" y="3264789"/>
            <a:ext cx="478155" cy="332740"/>
          </a:xfrm>
          <a:prstGeom prst="rect">
            <a:avLst/>
          </a:prstGeom>
          <a:noFill/>
          <a:ln>
            <a:noFill/>
          </a:ln>
        </p:spPr>
        <p:txBody>
          <a:bodyPr spcFirstLastPara="1" wrap="square" lIns="0" tIns="9525" rIns="0" bIns="0" anchor="t" anchorCtr="0">
            <a:spAutoFit/>
          </a:bodyPr>
          <a:lstStyle/>
          <a:p>
            <a:pPr marL="20320" marR="5080" lvl="0" indent="-8255" algn="l" rtl="0">
              <a:lnSpc>
                <a:spcPct val="101800"/>
              </a:lnSpc>
              <a:spcBef>
                <a:spcPts val="0"/>
              </a:spcBef>
              <a:spcAft>
                <a:spcPts val="0"/>
              </a:spcAft>
              <a:buNone/>
            </a:pPr>
            <a:r>
              <a:rPr lang="es-ES" sz="1000" b="1">
                <a:solidFill>
                  <a:srgbClr val="585858"/>
                </a:solidFill>
                <a:latin typeface="Calibri"/>
                <a:ea typeface="Calibri"/>
                <a:cs typeface="Calibri"/>
                <a:sym typeface="Calibri"/>
              </a:rPr>
              <a:t>Menor o  igual a 5</a:t>
            </a:r>
            <a:endParaRPr sz="1000">
              <a:solidFill>
                <a:schemeClr val="dk1"/>
              </a:solidFill>
              <a:latin typeface="Calibri"/>
              <a:ea typeface="Calibri"/>
              <a:cs typeface="Calibri"/>
              <a:sym typeface="Calibri"/>
            </a:endParaRPr>
          </a:p>
        </p:txBody>
      </p:sp>
      <p:sp>
        <p:nvSpPr>
          <p:cNvPr id="2505" name="Google Shape;2505;p49"/>
          <p:cNvSpPr txBox="1"/>
          <p:nvPr/>
        </p:nvSpPr>
        <p:spPr>
          <a:xfrm>
            <a:off x="2203195" y="3264789"/>
            <a:ext cx="64706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585858"/>
                </a:solidFill>
                <a:latin typeface="Calibri"/>
                <a:ea typeface="Calibri"/>
                <a:cs typeface="Calibri"/>
                <a:sym typeface="Calibri"/>
              </a:rPr>
              <a:t>Entre 6 y 11</a:t>
            </a:r>
            <a:endParaRPr sz="1000">
              <a:solidFill>
                <a:schemeClr val="dk1"/>
              </a:solidFill>
              <a:latin typeface="Calibri"/>
              <a:ea typeface="Calibri"/>
              <a:cs typeface="Calibri"/>
              <a:sym typeface="Calibri"/>
            </a:endParaRPr>
          </a:p>
        </p:txBody>
      </p:sp>
      <p:sp>
        <p:nvSpPr>
          <p:cNvPr id="2506" name="Google Shape;2506;p49"/>
          <p:cNvSpPr txBox="1"/>
          <p:nvPr/>
        </p:nvSpPr>
        <p:spPr>
          <a:xfrm>
            <a:off x="2916427" y="3264789"/>
            <a:ext cx="554355" cy="332740"/>
          </a:xfrm>
          <a:prstGeom prst="rect">
            <a:avLst/>
          </a:prstGeom>
          <a:noFill/>
          <a:ln>
            <a:noFill/>
          </a:ln>
        </p:spPr>
        <p:txBody>
          <a:bodyPr spcFirstLastPara="1" wrap="square" lIns="0" tIns="12050" rIns="0" bIns="0" anchor="t" anchorCtr="0">
            <a:spAutoFit/>
          </a:bodyPr>
          <a:lstStyle/>
          <a:p>
            <a:pPr marL="0" marR="0" lvl="0" indent="0" algn="ctr" rtl="0">
              <a:lnSpc>
                <a:spcPct val="100000"/>
              </a:lnSpc>
              <a:spcBef>
                <a:spcPts val="0"/>
              </a:spcBef>
              <a:spcAft>
                <a:spcPts val="0"/>
              </a:spcAft>
              <a:buNone/>
            </a:pPr>
            <a:r>
              <a:rPr lang="es-ES" sz="1000" b="1">
                <a:solidFill>
                  <a:srgbClr val="585858"/>
                </a:solidFill>
                <a:latin typeface="Calibri"/>
                <a:ea typeface="Calibri"/>
                <a:cs typeface="Calibri"/>
                <a:sym typeface="Calibri"/>
              </a:rPr>
              <a:t>Entre 12 y</a:t>
            </a:r>
            <a:endParaRPr sz="1000">
              <a:solidFill>
                <a:schemeClr val="dk1"/>
              </a:solidFill>
              <a:latin typeface="Calibri"/>
              <a:ea typeface="Calibri"/>
              <a:cs typeface="Calibri"/>
              <a:sym typeface="Calibri"/>
            </a:endParaRPr>
          </a:p>
          <a:p>
            <a:pPr marL="0" marR="0" lvl="0" indent="0" algn="ctr" rtl="0">
              <a:lnSpc>
                <a:spcPct val="100000"/>
              </a:lnSpc>
              <a:spcBef>
                <a:spcPts val="20"/>
              </a:spcBef>
              <a:spcAft>
                <a:spcPts val="0"/>
              </a:spcAft>
              <a:buNone/>
            </a:pPr>
            <a:r>
              <a:rPr lang="es-ES" sz="1000" b="1">
                <a:solidFill>
                  <a:srgbClr val="585858"/>
                </a:solidFill>
                <a:latin typeface="Calibri"/>
                <a:ea typeface="Calibri"/>
                <a:cs typeface="Calibri"/>
                <a:sym typeface="Calibri"/>
              </a:rPr>
              <a:t>18</a:t>
            </a:r>
            <a:endParaRPr sz="1000">
              <a:solidFill>
                <a:schemeClr val="dk1"/>
              </a:solidFill>
              <a:latin typeface="Calibri"/>
              <a:ea typeface="Calibri"/>
              <a:cs typeface="Calibri"/>
              <a:sym typeface="Calibri"/>
            </a:endParaRPr>
          </a:p>
        </p:txBody>
      </p:sp>
      <p:sp>
        <p:nvSpPr>
          <p:cNvPr id="2507" name="Google Shape;2507;p49"/>
          <p:cNvSpPr txBox="1"/>
          <p:nvPr/>
        </p:nvSpPr>
        <p:spPr>
          <a:xfrm>
            <a:off x="3583304" y="3264789"/>
            <a:ext cx="554355" cy="332740"/>
          </a:xfrm>
          <a:prstGeom prst="rect">
            <a:avLst/>
          </a:prstGeom>
          <a:noFill/>
          <a:ln>
            <a:noFill/>
          </a:ln>
        </p:spPr>
        <p:txBody>
          <a:bodyPr spcFirstLastPara="1" wrap="square" lIns="0" tIns="12050" rIns="0" bIns="0" anchor="t" anchorCtr="0">
            <a:spAutoFit/>
          </a:bodyPr>
          <a:lstStyle/>
          <a:p>
            <a:pPr marL="0" marR="0" lvl="0" indent="0" algn="ctr" rtl="0">
              <a:lnSpc>
                <a:spcPct val="100000"/>
              </a:lnSpc>
              <a:spcBef>
                <a:spcPts val="0"/>
              </a:spcBef>
              <a:spcAft>
                <a:spcPts val="0"/>
              </a:spcAft>
              <a:buNone/>
            </a:pPr>
            <a:r>
              <a:rPr lang="es-ES" sz="1000" b="1">
                <a:solidFill>
                  <a:srgbClr val="585858"/>
                </a:solidFill>
                <a:latin typeface="Calibri"/>
                <a:ea typeface="Calibri"/>
                <a:cs typeface="Calibri"/>
                <a:sym typeface="Calibri"/>
              </a:rPr>
              <a:t>Entre 19 y</a:t>
            </a:r>
            <a:endParaRPr sz="1000">
              <a:solidFill>
                <a:schemeClr val="dk1"/>
              </a:solidFill>
              <a:latin typeface="Calibri"/>
              <a:ea typeface="Calibri"/>
              <a:cs typeface="Calibri"/>
              <a:sym typeface="Calibri"/>
            </a:endParaRPr>
          </a:p>
          <a:p>
            <a:pPr marL="0" marR="0" lvl="0" indent="0" algn="ctr" rtl="0">
              <a:lnSpc>
                <a:spcPct val="100000"/>
              </a:lnSpc>
              <a:spcBef>
                <a:spcPts val="20"/>
              </a:spcBef>
              <a:spcAft>
                <a:spcPts val="0"/>
              </a:spcAft>
              <a:buNone/>
            </a:pPr>
            <a:r>
              <a:rPr lang="es-ES" sz="1000" b="1">
                <a:solidFill>
                  <a:srgbClr val="585858"/>
                </a:solidFill>
                <a:latin typeface="Calibri"/>
                <a:ea typeface="Calibri"/>
                <a:cs typeface="Calibri"/>
                <a:sym typeface="Calibri"/>
              </a:rPr>
              <a:t>26</a:t>
            </a:r>
            <a:endParaRPr sz="1000">
              <a:solidFill>
                <a:schemeClr val="dk1"/>
              </a:solidFill>
              <a:latin typeface="Calibri"/>
              <a:ea typeface="Calibri"/>
              <a:cs typeface="Calibri"/>
              <a:sym typeface="Calibri"/>
            </a:endParaRPr>
          </a:p>
        </p:txBody>
      </p:sp>
      <p:sp>
        <p:nvSpPr>
          <p:cNvPr id="2508" name="Google Shape;2508;p49"/>
          <p:cNvSpPr txBox="1"/>
          <p:nvPr/>
        </p:nvSpPr>
        <p:spPr>
          <a:xfrm>
            <a:off x="4249928" y="3264789"/>
            <a:ext cx="554355" cy="332740"/>
          </a:xfrm>
          <a:prstGeom prst="rect">
            <a:avLst/>
          </a:prstGeom>
          <a:noFill/>
          <a:ln>
            <a:noFill/>
          </a:ln>
        </p:spPr>
        <p:txBody>
          <a:bodyPr spcFirstLastPara="1" wrap="square" lIns="0" tIns="12050" rIns="0" bIns="0" anchor="t" anchorCtr="0">
            <a:spAutoFit/>
          </a:bodyPr>
          <a:lstStyle/>
          <a:p>
            <a:pPr marL="0" marR="0" lvl="0" indent="0" algn="ctr" rtl="0">
              <a:lnSpc>
                <a:spcPct val="100000"/>
              </a:lnSpc>
              <a:spcBef>
                <a:spcPts val="0"/>
              </a:spcBef>
              <a:spcAft>
                <a:spcPts val="0"/>
              </a:spcAft>
              <a:buNone/>
            </a:pPr>
            <a:r>
              <a:rPr lang="es-ES" sz="1000" b="1">
                <a:solidFill>
                  <a:srgbClr val="585858"/>
                </a:solidFill>
                <a:latin typeface="Calibri"/>
                <a:ea typeface="Calibri"/>
                <a:cs typeface="Calibri"/>
                <a:sym typeface="Calibri"/>
              </a:rPr>
              <a:t>Entre 27 y</a:t>
            </a:r>
            <a:endParaRPr sz="1000">
              <a:solidFill>
                <a:schemeClr val="dk1"/>
              </a:solidFill>
              <a:latin typeface="Calibri"/>
              <a:ea typeface="Calibri"/>
              <a:cs typeface="Calibri"/>
              <a:sym typeface="Calibri"/>
            </a:endParaRPr>
          </a:p>
          <a:p>
            <a:pPr marL="0" marR="0" lvl="0" indent="0" algn="ctr" rtl="0">
              <a:lnSpc>
                <a:spcPct val="100000"/>
              </a:lnSpc>
              <a:spcBef>
                <a:spcPts val="20"/>
              </a:spcBef>
              <a:spcAft>
                <a:spcPts val="0"/>
              </a:spcAft>
              <a:buNone/>
            </a:pPr>
            <a:r>
              <a:rPr lang="es-ES" sz="1000" b="1">
                <a:solidFill>
                  <a:srgbClr val="585858"/>
                </a:solidFill>
                <a:latin typeface="Calibri"/>
                <a:ea typeface="Calibri"/>
                <a:cs typeface="Calibri"/>
                <a:sym typeface="Calibri"/>
              </a:rPr>
              <a:t>59</a:t>
            </a:r>
            <a:endParaRPr sz="1000">
              <a:solidFill>
                <a:schemeClr val="dk1"/>
              </a:solidFill>
              <a:latin typeface="Calibri"/>
              <a:ea typeface="Calibri"/>
              <a:cs typeface="Calibri"/>
              <a:sym typeface="Calibri"/>
            </a:endParaRPr>
          </a:p>
        </p:txBody>
      </p:sp>
      <p:sp>
        <p:nvSpPr>
          <p:cNvPr id="2509" name="Google Shape;2509;p49"/>
          <p:cNvSpPr txBox="1"/>
          <p:nvPr/>
        </p:nvSpPr>
        <p:spPr>
          <a:xfrm>
            <a:off x="4930266" y="3264789"/>
            <a:ext cx="527050" cy="332740"/>
          </a:xfrm>
          <a:prstGeom prst="rect">
            <a:avLst/>
          </a:prstGeom>
          <a:noFill/>
          <a:ln>
            <a:noFill/>
          </a:ln>
        </p:spPr>
        <p:txBody>
          <a:bodyPr spcFirstLastPara="1" wrap="square" lIns="0" tIns="9525" rIns="0" bIns="0" anchor="t" anchorCtr="0">
            <a:spAutoFit/>
          </a:bodyPr>
          <a:lstStyle/>
          <a:p>
            <a:pPr marL="12700" marR="5080" lvl="0" indent="28575" algn="l" rtl="0">
              <a:lnSpc>
                <a:spcPct val="101800"/>
              </a:lnSpc>
              <a:spcBef>
                <a:spcPts val="0"/>
              </a:spcBef>
              <a:spcAft>
                <a:spcPts val="0"/>
              </a:spcAft>
              <a:buNone/>
            </a:pPr>
            <a:r>
              <a:rPr lang="es-ES" sz="1000" b="1">
                <a:solidFill>
                  <a:srgbClr val="585858"/>
                </a:solidFill>
                <a:latin typeface="Calibri"/>
                <a:ea typeface="Calibri"/>
                <a:cs typeface="Calibri"/>
                <a:sym typeface="Calibri"/>
              </a:rPr>
              <a:t>Mayor o  igual a 60</a:t>
            </a:r>
            <a:endParaRPr sz="10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p:nvPr/>
        </p:nvSpPr>
        <p:spPr>
          <a:xfrm>
            <a:off x="0" y="23621"/>
            <a:ext cx="7200900" cy="460879"/>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2" name="Google Shape;162;p5"/>
          <p:cNvGrpSpPr/>
          <p:nvPr/>
        </p:nvGrpSpPr>
        <p:grpSpPr>
          <a:xfrm>
            <a:off x="277404" y="105617"/>
            <a:ext cx="3446504" cy="276999"/>
            <a:chOff x="2448322" y="74775"/>
            <a:chExt cx="3446504" cy="276999"/>
          </a:xfrm>
        </p:grpSpPr>
        <p:sp>
          <p:nvSpPr>
            <p:cNvPr id="163" name="Google Shape;163;p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4" name="Google Shape;164;p5"/>
            <p:cNvCxnSpPr>
              <a:stCxn id="16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5" name="Google Shape;165;p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pic>
        <p:nvPicPr>
          <p:cNvPr id="166" name="Google Shape;166;p5"/>
          <p:cNvPicPr preferRelativeResize="0"/>
          <p:nvPr/>
        </p:nvPicPr>
        <p:blipFill rotWithShape="1">
          <a:blip r:embed="rId3">
            <a:alphaModFix/>
          </a:blip>
          <a:srcRect l="31453" t="7635" r="56934"/>
          <a:stretch/>
        </p:blipFill>
        <p:spPr>
          <a:xfrm>
            <a:off x="1934415" y="828686"/>
            <a:ext cx="551793" cy="785935"/>
          </a:xfrm>
          <a:prstGeom prst="rect">
            <a:avLst/>
          </a:prstGeom>
          <a:noFill/>
          <a:ln>
            <a:noFill/>
          </a:ln>
        </p:spPr>
      </p:pic>
      <p:sp>
        <p:nvSpPr>
          <p:cNvPr id="167" name="Google Shape;167;p5"/>
          <p:cNvSpPr/>
          <p:nvPr/>
        </p:nvSpPr>
        <p:spPr>
          <a:xfrm>
            <a:off x="419910" y="1741916"/>
            <a:ext cx="790983"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62,7%</a:t>
            </a:r>
            <a:endParaRPr sz="1600" b="1">
              <a:solidFill>
                <a:schemeClr val="dk1"/>
              </a:solidFill>
              <a:latin typeface="Arial Narrow"/>
              <a:ea typeface="Arial Narrow"/>
              <a:cs typeface="Arial Narrow"/>
              <a:sym typeface="Arial Narrow"/>
            </a:endParaRPr>
          </a:p>
        </p:txBody>
      </p:sp>
      <p:sp>
        <p:nvSpPr>
          <p:cNvPr id="168" name="Google Shape;168;p5"/>
          <p:cNvSpPr/>
          <p:nvPr/>
        </p:nvSpPr>
        <p:spPr>
          <a:xfrm>
            <a:off x="1787995" y="1741916"/>
            <a:ext cx="81103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37,3%</a:t>
            </a:r>
            <a:endParaRPr sz="1600" b="1">
              <a:solidFill>
                <a:schemeClr val="dk1"/>
              </a:solidFill>
              <a:latin typeface="Arial Narrow"/>
              <a:ea typeface="Arial Narrow"/>
              <a:cs typeface="Arial Narrow"/>
              <a:sym typeface="Arial Narrow"/>
            </a:endParaRPr>
          </a:p>
        </p:txBody>
      </p:sp>
      <p:sp>
        <p:nvSpPr>
          <p:cNvPr id="169" name="Google Shape;169;p5"/>
          <p:cNvSpPr/>
          <p:nvPr/>
        </p:nvSpPr>
        <p:spPr>
          <a:xfrm>
            <a:off x="3227117" y="1765356"/>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57,1%</a:t>
            </a:r>
            <a:endParaRPr sz="1600" b="1">
              <a:solidFill>
                <a:schemeClr val="dk1"/>
              </a:solidFill>
              <a:latin typeface="Arial Narrow"/>
              <a:ea typeface="Arial Narrow"/>
              <a:cs typeface="Arial Narrow"/>
              <a:sym typeface="Arial Narrow"/>
            </a:endParaRPr>
          </a:p>
        </p:txBody>
      </p:sp>
      <p:sp>
        <p:nvSpPr>
          <p:cNvPr id="170" name="Google Shape;170;p5"/>
          <p:cNvSpPr/>
          <p:nvPr/>
        </p:nvSpPr>
        <p:spPr>
          <a:xfrm>
            <a:off x="4559644" y="1789214"/>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7,3%</a:t>
            </a:r>
            <a:endParaRPr sz="1600" b="1">
              <a:solidFill>
                <a:schemeClr val="dk1"/>
              </a:solidFill>
              <a:latin typeface="Arial Narrow"/>
              <a:ea typeface="Arial Narrow"/>
              <a:cs typeface="Arial Narrow"/>
              <a:sym typeface="Arial Narrow"/>
            </a:endParaRPr>
          </a:p>
        </p:txBody>
      </p:sp>
      <p:pic>
        <p:nvPicPr>
          <p:cNvPr id="171" name="Google Shape;171;p5"/>
          <p:cNvPicPr preferRelativeResize="0"/>
          <p:nvPr/>
        </p:nvPicPr>
        <p:blipFill rotWithShape="1">
          <a:blip r:embed="rId4">
            <a:alphaModFix/>
          </a:blip>
          <a:srcRect l="58247"/>
          <a:stretch/>
        </p:blipFill>
        <p:spPr>
          <a:xfrm>
            <a:off x="1964656" y="2510820"/>
            <a:ext cx="1157125" cy="1039258"/>
          </a:xfrm>
          <a:prstGeom prst="rect">
            <a:avLst/>
          </a:prstGeom>
          <a:noFill/>
          <a:ln>
            <a:noFill/>
          </a:ln>
        </p:spPr>
      </p:pic>
      <p:pic>
        <p:nvPicPr>
          <p:cNvPr id="172" name="Google Shape;172;p5"/>
          <p:cNvPicPr preferRelativeResize="0"/>
          <p:nvPr/>
        </p:nvPicPr>
        <p:blipFill rotWithShape="1">
          <a:blip r:embed="rId5">
            <a:alphaModFix/>
          </a:blip>
          <a:srcRect r="50000"/>
          <a:stretch/>
        </p:blipFill>
        <p:spPr>
          <a:xfrm>
            <a:off x="3700336" y="2411760"/>
            <a:ext cx="1268412" cy="1111250"/>
          </a:xfrm>
          <a:prstGeom prst="rect">
            <a:avLst/>
          </a:prstGeom>
          <a:noFill/>
          <a:ln>
            <a:noFill/>
          </a:ln>
        </p:spPr>
      </p:pic>
      <p:pic>
        <p:nvPicPr>
          <p:cNvPr id="173" name="Google Shape;173;p5"/>
          <p:cNvPicPr preferRelativeResize="0"/>
          <p:nvPr/>
        </p:nvPicPr>
        <p:blipFill rotWithShape="1">
          <a:blip r:embed="rId4">
            <a:alphaModFix/>
          </a:blip>
          <a:srcRect r="48966"/>
          <a:stretch/>
        </p:blipFill>
        <p:spPr>
          <a:xfrm>
            <a:off x="332260" y="2650922"/>
            <a:ext cx="1306822" cy="960264"/>
          </a:xfrm>
          <a:prstGeom prst="rect">
            <a:avLst/>
          </a:prstGeom>
          <a:noFill/>
          <a:ln>
            <a:noFill/>
          </a:ln>
        </p:spPr>
      </p:pic>
      <p:pic>
        <p:nvPicPr>
          <p:cNvPr id="174" name="Google Shape;174;p5"/>
          <p:cNvPicPr preferRelativeResize="0"/>
          <p:nvPr/>
        </p:nvPicPr>
        <p:blipFill rotWithShape="1">
          <a:blip r:embed="rId5">
            <a:alphaModFix/>
          </a:blip>
          <a:srcRect l="50528"/>
          <a:stretch/>
        </p:blipFill>
        <p:spPr>
          <a:xfrm>
            <a:off x="5497770" y="2465642"/>
            <a:ext cx="1255027" cy="1111250"/>
          </a:xfrm>
          <a:prstGeom prst="rect">
            <a:avLst/>
          </a:prstGeom>
          <a:noFill/>
          <a:ln>
            <a:noFill/>
          </a:ln>
        </p:spPr>
      </p:pic>
      <p:graphicFrame>
        <p:nvGraphicFramePr>
          <p:cNvPr id="175" name="Google Shape;175;p5"/>
          <p:cNvGraphicFramePr/>
          <p:nvPr/>
        </p:nvGraphicFramePr>
        <p:xfrm>
          <a:off x="144066" y="3523010"/>
          <a:ext cx="6984775" cy="370850"/>
        </p:xfrm>
        <a:graphic>
          <a:graphicData uri="http://schemas.openxmlformats.org/drawingml/2006/table">
            <a:tbl>
              <a:tblPr firstRow="1" bandRow="1">
                <a:noFill/>
                <a:tableStyleId>{284B2171-4095-4D23-873D-881246C5F41A}</a:tableStyleId>
              </a:tblPr>
              <a:tblGrid>
                <a:gridCol w="1631400">
                  <a:extLst>
                    <a:ext uri="{9D8B030D-6E8A-4147-A177-3AD203B41FA5}">
                      <a16:colId xmlns:a16="http://schemas.microsoft.com/office/drawing/2014/main" val="20000"/>
                    </a:ext>
                  </a:extLst>
                </a:gridCol>
                <a:gridCol w="1664025">
                  <a:extLst>
                    <a:ext uri="{9D8B030D-6E8A-4147-A177-3AD203B41FA5}">
                      <a16:colId xmlns:a16="http://schemas.microsoft.com/office/drawing/2014/main" val="20001"/>
                    </a:ext>
                  </a:extLst>
                </a:gridCol>
                <a:gridCol w="1822500">
                  <a:extLst>
                    <a:ext uri="{9D8B030D-6E8A-4147-A177-3AD203B41FA5}">
                      <a16:colId xmlns:a16="http://schemas.microsoft.com/office/drawing/2014/main" val="20002"/>
                    </a:ext>
                  </a:extLst>
                </a:gridCol>
                <a:gridCol w="186685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Profesionales de la salud</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Población Migrante</a:t>
                      </a:r>
                      <a:endParaRPr sz="1200" b="1" u="sng">
                        <a:solidFill>
                          <a:srgbClr val="00000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bl>
          </a:graphicData>
        </a:graphic>
      </p:graphicFrame>
      <p:sp>
        <p:nvSpPr>
          <p:cNvPr id="176" name="Google Shape;176;p5"/>
          <p:cNvSpPr/>
          <p:nvPr/>
        </p:nvSpPr>
        <p:spPr>
          <a:xfrm>
            <a:off x="529379" y="3801192"/>
            <a:ext cx="89388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7 casos</a:t>
            </a:r>
            <a:endParaRPr sz="1400" b="1">
              <a:solidFill>
                <a:schemeClr val="dk1"/>
              </a:solidFill>
              <a:latin typeface="Arial Narrow"/>
              <a:ea typeface="Arial Narrow"/>
              <a:cs typeface="Arial Narrow"/>
              <a:sym typeface="Arial Narrow"/>
            </a:endParaRPr>
          </a:p>
        </p:txBody>
      </p:sp>
      <p:sp>
        <p:nvSpPr>
          <p:cNvPr id="177" name="Google Shape;177;p5"/>
          <p:cNvSpPr/>
          <p:nvPr/>
        </p:nvSpPr>
        <p:spPr>
          <a:xfrm>
            <a:off x="2079654" y="3801192"/>
            <a:ext cx="971485"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24 casos</a:t>
            </a:r>
            <a:endParaRPr sz="1400" b="1">
              <a:solidFill>
                <a:schemeClr val="dk1"/>
              </a:solidFill>
              <a:latin typeface="Arial Narrow"/>
              <a:ea typeface="Arial Narrow"/>
              <a:cs typeface="Arial Narrow"/>
              <a:sym typeface="Arial Narrow"/>
            </a:endParaRPr>
          </a:p>
        </p:txBody>
      </p:sp>
      <p:sp>
        <p:nvSpPr>
          <p:cNvPr id="178" name="Google Shape;178;p5"/>
          <p:cNvSpPr/>
          <p:nvPr/>
        </p:nvSpPr>
        <p:spPr>
          <a:xfrm>
            <a:off x="3964508" y="3793100"/>
            <a:ext cx="88006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5 casos</a:t>
            </a:r>
            <a:endParaRPr sz="1400" b="1">
              <a:solidFill>
                <a:schemeClr val="dk1"/>
              </a:solidFill>
              <a:latin typeface="Arial Narrow"/>
              <a:ea typeface="Arial Narrow"/>
              <a:cs typeface="Arial Narrow"/>
              <a:sym typeface="Arial Narrow"/>
            </a:endParaRPr>
          </a:p>
        </p:txBody>
      </p:sp>
      <p:sp>
        <p:nvSpPr>
          <p:cNvPr id="179" name="Google Shape;179;p5"/>
          <p:cNvSpPr/>
          <p:nvPr/>
        </p:nvSpPr>
        <p:spPr>
          <a:xfrm>
            <a:off x="5803688" y="3801192"/>
            <a:ext cx="893106"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13 casos</a:t>
            </a:r>
            <a:endParaRPr sz="1400" b="1">
              <a:solidFill>
                <a:schemeClr val="dk1"/>
              </a:solidFill>
              <a:latin typeface="Arial Narrow"/>
              <a:ea typeface="Arial Narrow"/>
              <a:cs typeface="Arial Narrow"/>
              <a:sym typeface="Arial Narrow"/>
            </a:endParaRPr>
          </a:p>
        </p:txBody>
      </p:sp>
      <p:pic>
        <p:nvPicPr>
          <p:cNvPr id="180" name="Google Shape;180;p5"/>
          <p:cNvPicPr preferRelativeResize="0"/>
          <p:nvPr/>
        </p:nvPicPr>
        <p:blipFill rotWithShape="1">
          <a:blip r:embed="rId6">
            <a:alphaModFix/>
          </a:blip>
          <a:srcRect/>
          <a:stretch/>
        </p:blipFill>
        <p:spPr>
          <a:xfrm>
            <a:off x="5688682" y="942404"/>
            <a:ext cx="1344613" cy="650082"/>
          </a:xfrm>
          <a:prstGeom prst="rect">
            <a:avLst/>
          </a:prstGeom>
          <a:noFill/>
          <a:ln>
            <a:noFill/>
          </a:ln>
        </p:spPr>
      </p:pic>
      <p:sp>
        <p:nvSpPr>
          <p:cNvPr id="181" name="Google Shape;181;p5"/>
          <p:cNvSpPr txBox="1"/>
          <p:nvPr/>
        </p:nvSpPr>
        <p:spPr>
          <a:xfrm>
            <a:off x="5899235" y="1509082"/>
            <a:ext cx="12296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Coinfección</a:t>
            </a:r>
            <a:endParaRPr sz="1200" b="1" u="sng">
              <a:solidFill>
                <a:schemeClr val="dk1"/>
              </a:solidFill>
              <a:latin typeface="Arial Narrow"/>
              <a:ea typeface="Arial Narrow"/>
              <a:cs typeface="Arial Narrow"/>
              <a:sym typeface="Arial Narrow"/>
            </a:endParaRPr>
          </a:p>
        </p:txBody>
      </p:sp>
      <p:sp>
        <p:nvSpPr>
          <p:cNvPr id="182" name="Google Shape;182;p5"/>
          <p:cNvSpPr/>
          <p:nvPr/>
        </p:nvSpPr>
        <p:spPr>
          <a:xfrm>
            <a:off x="5944799" y="1766114"/>
            <a:ext cx="80799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17,1%</a:t>
            </a:r>
            <a:endParaRPr sz="1600" b="1">
              <a:solidFill>
                <a:schemeClr val="dk1"/>
              </a:solidFill>
              <a:latin typeface="Arial Narrow"/>
              <a:ea typeface="Arial Narrow"/>
              <a:cs typeface="Arial Narrow"/>
              <a:sym typeface="Arial Narrow"/>
            </a:endParaRPr>
          </a:p>
        </p:txBody>
      </p:sp>
      <p:sp>
        <p:nvSpPr>
          <p:cNvPr id="183" name="Google Shape;183;p5"/>
          <p:cNvSpPr txBox="1"/>
          <p:nvPr/>
        </p:nvSpPr>
        <p:spPr>
          <a:xfrm>
            <a:off x="5746184" y="2097021"/>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68 casos</a:t>
            </a:r>
            <a:endParaRPr sz="1200" b="1">
              <a:solidFill>
                <a:schemeClr val="dk1"/>
              </a:solidFill>
              <a:latin typeface="Arial Narrow"/>
              <a:ea typeface="Arial Narrow"/>
              <a:cs typeface="Arial Narrow"/>
              <a:sym typeface="Arial Narrow"/>
            </a:endParaRPr>
          </a:p>
        </p:txBody>
      </p:sp>
      <p:sp>
        <p:nvSpPr>
          <p:cNvPr id="184" name="Google Shape;184;p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a:t>
            </a:r>
            <a:endParaRPr sz="1050" b="1">
              <a:solidFill>
                <a:schemeClr val="dk1"/>
              </a:solidFill>
              <a:latin typeface="Arial Narrow"/>
              <a:ea typeface="Arial Narrow"/>
              <a:cs typeface="Arial Narrow"/>
              <a:sym typeface="Arial Narrow"/>
            </a:endParaRPr>
          </a:p>
        </p:txBody>
      </p:sp>
      <p:sp>
        <p:nvSpPr>
          <p:cNvPr id="185" name="Google Shape;185;p5"/>
          <p:cNvSpPr txBox="1"/>
          <p:nvPr/>
        </p:nvSpPr>
        <p:spPr>
          <a:xfrm>
            <a:off x="655206" y="4806760"/>
            <a:ext cx="233134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Porcentaje de casos de tuberculosis</a:t>
            </a:r>
            <a:endParaRPr/>
          </a:p>
        </p:txBody>
      </p:sp>
      <p:cxnSp>
        <p:nvCxnSpPr>
          <p:cNvPr id="186" name="Google Shape;186;p5"/>
          <p:cNvCxnSpPr/>
          <p:nvPr/>
        </p:nvCxnSpPr>
        <p:spPr>
          <a:xfrm>
            <a:off x="4247918" y="5804229"/>
            <a:ext cx="2222505" cy="0"/>
          </a:xfrm>
          <a:prstGeom prst="straightConnector1">
            <a:avLst/>
          </a:prstGeom>
          <a:noFill/>
          <a:ln w="9525" cap="flat" cmpd="sng">
            <a:solidFill>
              <a:srgbClr val="002060"/>
            </a:solidFill>
            <a:prstDash val="solid"/>
            <a:round/>
            <a:headEnd type="none" w="sm" len="sm"/>
            <a:tailEnd type="oval" w="med" len="med"/>
          </a:ln>
        </p:spPr>
      </p:cxnSp>
      <p:cxnSp>
        <p:nvCxnSpPr>
          <p:cNvPr id="187" name="Google Shape;187;p5"/>
          <p:cNvCxnSpPr/>
          <p:nvPr/>
        </p:nvCxnSpPr>
        <p:spPr>
          <a:xfrm rot="10800000">
            <a:off x="745292" y="5804229"/>
            <a:ext cx="2259337" cy="0"/>
          </a:xfrm>
          <a:prstGeom prst="straightConnector1">
            <a:avLst/>
          </a:prstGeom>
          <a:noFill/>
          <a:ln w="9525" cap="flat" cmpd="sng">
            <a:solidFill>
              <a:srgbClr val="002060"/>
            </a:solidFill>
            <a:prstDash val="solid"/>
            <a:round/>
            <a:headEnd type="none" w="sm" len="sm"/>
            <a:tailEnd type="oval" w="med" len="med"/>
          </a:ln>
        </p:spPr>
      </p:cxnSp>
      <p:sp>
        <p:nvSpPr>
          <p:cNvPr id="188" name="Google Shape;188;p5"/>
          <p:cNvSpPr txBox="1"/>
          <p:nvPr/>
        </p:nvSpPr>
        <p:spPr>
          <a:xfrm>
            <a:off x="683841" y="5229646"/>
            <a:ext cx="86433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81,9%</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Pulmonar</a:t>
            </a:r>
            <a:endParaRPr sz="1400" b="1">
              <a:solidFill>
                <a:schemeClr val="dk1"/>
              </a:solidFill>
              <a:latin typeface="Arial Narrow"/>
              <a:ea typeface="Arial Narrow"/>
              <a:cs typeface="Arial Narrow"/>
              <a:sym typeface="Arial Narrow"/>
            </a:endParaRPr>
          </a:p>
        </p:txBody>
      </p:sp>
      <p:sp>
        <p:nvSpPr>
          <p:cNvPr id="189" name="Google Shape;189;p5"/>
          <p:cNvSpPr txBox="1"/>
          <p:nvPr/>
        </p:nvSpPr>
        <p:spPr>
          <a:xfrm>
            <a:off x="1750759" y="5229646"/>
            <a:ext cx="122501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18,1%</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Extrapulmonar</a:t>
            </a:r>
            <a:endParaRPr sz="1400" b="1">
              <a:solidFill>
                <a:schemeClr val="dk1"/>
              </a:solidFill>
              <a:latin typeface="Arial Narrow"/>
              <a:ea typeface="Arial Narrow"/>
              <a:cs typeface="Arial Narrow"/>
              <a:sym typeface="Arial Narrow"/>
            </a:endParaRPr>
          </a:p>
        </p:txBody>
      </p:sp>
      <p:sp>
        <p:nvSpPr>
          <p:cNvPr id="190" name="Google Shape;190;p5"/>
          <p:cNvSpPr txBox="1"/>
          <p:nvPr/>
        </p:nvSpPr>
        <p:spPr>
          <a:xfrm>
            <a:off x="3924902" y="4811251"/>
            <a:ext cx="248718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Porcentaje de antecedente de tratamiento</a:t>
            </a:r>
            <a:endParaRPr/>
          </a:p>
        </p:txBody>
      </p:sp>
      <p:sp>
        <p:nvSpPr>
          <p:cNvPr id="191" name="Google Shape;191;p5"/>
          <p:cNvSpPr txBox="1"/>
          <p:nvPr/>
        </p:nvSpPr>
        <p:spPr>
          <a:xfrm>
            <a:off x="4156918" y="5241858"/>
            <a:ext cx="65915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85,7%</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Nuevo</a:t>
            </a:r>
            <a:endParaRPr sz="1400" b="1">
              <a:solidFill>
                <a:schemeClr val="dk1"/>
              </a:solidFill>
              <a:latin typeface="Arial Narrow"/>
              <a:ea typeface="Arial Narrow"/>
              <a:cs typeface="Arial Narrow"/>
              <a:sym typeface="Arial Narrow"/>
            </a:endParaRPr>
          </a:p>
        </p:txBody>
      </p:sp>
      <p:sp>
        <p:nvSpPr>
          <p:cNvPr id="192" name="Google Shape;192;p5"/>
          <p:cNvSpPr txBox="1"/>
          <p:nvPr/>
        </p:nvSpPr>
        <p:spPr>
          <a:xfrm>
            <a:off x="4867099" y="5243542"/>
            <a:ext cx="160332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14,3%</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Previamente tratado</a:t>
            </a:r>
            <a:endParaRPr sz="1400" b="1">
              <a:solidFill>
                <a:schemeClr val="dk1"/>
              </a:solidFill>
              <a:latin typeface="Arial Narrow"/>
              <a:ea typeface="Arial Narrow"/>
              <a:cs typeface="Arial Narrow"/>
              <a:sym typeface="Arial Narrow"/>
            </a:endParaRPr>
          </a:p>
        </p:txBody>
      </p:sp>
      <p:sp>
        <p:nvSpPr>
          <p:cNvPr id="193" name="Google Shape;193;p5"/>
          <p:cNvSpPr/>
          <p:nvPr/>
        </p:nvSpPr>
        <p:spPr>
          <a:xfrm>
            <a:off x="-3736" y="428021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4" name="Google Shape;194;p5"/>
          <p:cNvGrpSpPr/>
          <p:nvPr/>
        </p:nvGrpSpPr>
        <p:grpSpPr>
          <a:xfrm>
            <a:off x="242311" y="4362212"/>
            <a:ext cx="3486389" cy="276999"/>
            <a:chOff x="2448322" y="74775"/>
            <a:chExt cx="3486389" cy="276999"/>
          </a:xfrm>
        </p:grpSpPr>
        <p:sp>
          <p:nvSpPr>
            <p:cNvPr id="195" name="Google Shape;195;p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6" name="Google Shape;196;p5"/>
            <p:cNvCxnSpPr>
              <a:stCxn id="19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7" name="Google Shape;197;p5"/>
            <p:cNvSpPr txBox="1"/>
            <p:nvPr/>
          </p:nvSpPr>
          <p:spPr>
            <a:xfrm>
              <a:off x="3342423"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98" name="Google Shape;198;p5"/>
          <p:cNvSpPr/>
          <p:nvPr/>
        </p:nvSpPr>
        <p:spPr>
          <a:xfrm>
            <a:off x="420292" y="2089658"/>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249 casos</a:t>
            </a:r>
            <a:endParaRPr/>
          </a:p>
        </p:txBody>
      </p:sp>
      <p:sp>
        <p:nvSpPr>
          <p:cNvPr id="199" name="Google Shape;199;p5"/>
          <p:cNvSpPr/>
          <p:nvPr/>
        </p:nvSpPr>
        <p:spPr>
          <a:xfrm>
            <a:off x="1833698" y="2089247"/>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148 casos</a:t>
            </a:r>
            <a:endParaRPr sz="1200" b="1">
              <a:solidFill>
                <a:schemeClr val="dk1"/>
              </a:solidFill>
              <a:latin typeface="Arial Narrow"/>
              <a:ea typeface="Arial Narrow"/>
              <a:cs typeface="Arial Narrow"/>
              <a:sym typeface="Arial Narrow"/>
            </a:endParaRPr>
          </a:p>
        </p:txBody>
      </p:sp>
      <p:sp>
        <p:nvSpPr>
          <p:cNvPr id="200" name="Google Shape;200;p5"/>
          <p:cNvSpPr/>
          <p:nvPr/>
        </p:nvSpPr>
        <p:spPr>
          <a:xfrm>
            <a:off x="3201413" y="2099679"/>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227 casos</a:t>
            </a:r>
            <a:endParaRPr/>
          </a:p>
        </p:txBody>
      </p:sp>
      <p:sp>
        <p:nvSpPr>
          <p:cNvPr id="201" name="Google Shape;201;p5"/>
          <p:cNvSpPr/>
          <p:nvPr/>
        </p:nvSpPr>
        <p:spPr>
          <a:xfrm>
            <a:off x="4607097" y="210782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29 casos</a:t>
            </a:r>
            <a:endParaRPr sz="1200" b="1">
              <a:solidFill>
                <a:schemeClr val="dk1"/>
              </a:solidFill>
              <a:latin typeface="Arial Narrow"/>
              <a:ea typeface="Arial Narrow"/>
              <a:cs typeface="Arial Narrow"/>
              <a:sym typeface="Arial Narrow"/>
            </a:endParaRPr>
          </a:p>
        </p:txBody>
      </p:sp>
      <p:pic>
        <p:nvPicPr>
          <p:cNvPr id="202" name="Google Shape;202;p5"/>
          <p:cNvPicPr preferRelativeResize="0"/>
          <p:nvPr/>
        </p:nvPicPr>
        <p:blipFill rotWithShape="1">
          <a:blip r:embed="rId3">
            <a:alphaModFix/>
          </a:blip>
          <a:srcRect t="12580" r="86146"/>
          <a:stretch/>
        </p:blipFill>
        <p:spPr>
          <a:xfrm>
            <a:off x="477736" y="830744"/>
            <a:ext cx="658263" cy="743858"/>
          </a:xfrm>
          <a:prstGeom prst="rect">
            <a:avLst/>
          </a:prstGeom>
          <a:noFill/>
          <a:ln>
            <a:noFill/>
          </a:ln>
        </p:spPr>
      </p:pic>
      <p:sp>
        <p:nvSpPr>
          <p:cNvPr id="203" name="Google Shape;203;p5"/>
          <p:cNvSpPr/>
          <p:nvPr/>
        </p:nvSpPr>
        <p:spPr>
          <a:xfrm>
            <a:off x="370561" y="1409280"/>
            <a:ext cx="8563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Masculino</a:t>
            </a:r>
            <a:endParaRPr/>
          </a:p>
        </p:txBody>
      </p:sp>
      <p:sp>
        <p:nvSpPr>
          <p:cNvPr id="204" name="Google Shape;204;p5"/>
          <p:cNvSpPr/>
          <p:nvPr/>
        </p:nvSpPr>
        <p:spPr>
          <a:xfrm>
            <a:off x="1791306" y="1393514"/>
            <a:ext cx="85632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05" name="Google Shape;205;p5"/>
          <p:cNvSpPr/>
          <p:nvPr/>
        </p:nvSpPr>
        <p:spPr>
          <a:xfrm>
            <a:off x="3034455" y="1461784"/>
            <a:ext cx="105830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Hospitalizado</a:t>
            </a:r>
            <a:endParaRPr sz="1200" b="1" u="sng">
              <a:solidFill>
                <a:srgbClr val="000000"/>
              </a:solidFill>
              <a:latin typeface="Arial Narrow"/>
              <a:ea typeface="Arial Narrow"/>
              <a:cs typeface="Arial Narrow"/>
              <a:sym typeface="Arial Narrow"/>
            </a:endParaRPr>
          </a:p>
        </p:txBody>
      </p:sp>
      <p:sp>
        <p:nvSpPr>
          <p:cNvPr id="206" name="Google Shape;206;p5"/>
          <p:cNvSpPr/>
          <p:nvPr/>
        </p:nvSpPr>
        <p:spPr>
          <a:xfrm>
            <a:off x="4510334" y="1509082"/>
            <a:ext cx="83869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u="sng">
                <a:solidFill>
                  <a:schemeClr val="dk1"/>
                </a:solidFill>
                <a:latin typeface="Arial Narrow"/>
                <a:ea typeface="Arial Narrow"/>
                <a:cs typeface="Arial Narrow"/>
                <a:sym typeface="Arial Narrow"/>
              </a:rPr>
              <a:t>Fallecidos</a:t>
            </a:r>
            <a:endParaRPr sz="1200" b="1" u="sng">
              <a:solidFill>
                <a:srgbClr val="000000"/>
              </a:solidFill>
              <a:latin typeface="Arial Narrow"/>
              <a:ea typeface="Arial Narrow"/>
              <a:cs typeface="Arial Narrow"/>
              <a:sym typeface="Arial Narrow"/>
            </a:endParaRPr>
          </a:p>
        </p:txBody>
      </p:sp>
      <p:grpSp>
        <p:nvGrpSpPr>
          <p:cNvPr id="207" name="Google Shape;207;p5"/>
          <p:cNvGrpSpPr/>
          <p:nvPr/>
        </p:nvGrpSpPr>
        <p:grpSpPr>
          <a:xfrm>
            <a:off x="432098" y="2303427"/>
            <a:ext cx="2369637" cy="436842"/>
            <a:chOff x="3060726" y="484500"/>
            <a:chExt cx="2369637" cy="436842"/>
          </a:xfrm>
        </p:grpSpPr>
        <p:sp>
          <p:nvSpPr>
            <p:cNvPr id="208" name="Google Shape;208;p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5"/>
            <p:cNvSpPr txBox="1"/>
            <p:nvPr/>
          </p:nvSpPr>
          <p:spPr>
            <a:xfrm>
              <a:off x="3060726" y="484500"/>
              <a:ext cx="232023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Poblaciones especiales</a:t>
              </a:r>
              <a:endParaRPr sz="1600" b="1">
                <a:solidFill>
                  <a:schemeClr val="dk1"/>
                </a:solidFill>
                <a:latin typeface="Arial Narrow"/>
                <a:ea typeface="Arial Narrow"/>
                <a:cs typeface="Arial Narrow"/>
                <a:sym typeface="Arial Narrow"/>
              </a:endParaRPr>
            </a:p>
          </p:txBody>
        </p:sp>
      </p:grpSp>
      <p:sp>
        <p:nvSpPr>
          <p:cNvPr id="210" name="Google Shape;210;p5"/>
          <p:cNvSpPr/>
          <p:nvPr/>
        </p:nvSpPr>
        <p:spPr>
          <a:xfrm>
            <a:off x="310623" y="8698710"/>
            <a:ext cx="65662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Tasa de incidencia y numero  casos notificados de tuberculosis todas las formas por grupo de edad Medellín, a Semana 1 al 8- 2023</a:t>
            </a:r>
            <a:endParaRPr sz="800" b="1">
              <a:solidFill>
                <a:schemeClr val="dk1"/>
              </a:solidFill>
              <a:latin typeface="Arial Narrow"/>
              <a:ea typeface="Arial Narrow"/>
              <a:cs typeface="Arial Narrow"/>
              <a:sym typeface="Arial Narrow"/>
            </a:endParaRPr>
          </a:p>
        </p:txBody>
      </p:sp>
      <p:pic>
        <p:nvPicPr>
          <p:cNvPr id="211" name="Google Shape;211;p5"/>
          <p:cNvPicPr preferRelativeResize="0"/>
          <p:nvPr/>
        </p:nvPicPr>
        <p:blipFill rotWithShape="1">
          <a:blip r:embed="rId7">
            <a:alphaModFix/>
          </a:blip>
          <a:srcRect l="10893" r="64411"/>
          <a:stretch/>
        </p:blipFill>
        <p:spPr>
          <a:xfrm>
            <a:off x="3111553" y="840721"/>
            <a:ext cx="904106" cy="743198"/>
          </a:xfrm>
          <a:prstGeom prst="rect">
            <a:avLst/>
          </a:prstGeom>
          <a:noFill/>
          <a:ln>
            <a:noFill/>
          </a:ln>
        </p:spPr>
      </p:pic>
      <p:pic>
        <p:nvPicPr>
          <p:cNvPr id="212" name="Google Shape;212;p5"/>
          <p:cNvPicPr preferRelativeResize="0"/>
          <p:nvPr/>
        </p:nvPicPr>
        <p:blipFill rotWithShape="1">
          <a:blip r:embed="rId8">
            <a:alphaModFix/>
          </a:blip>
          <a:srcRect l="55406" r="19476"/>
          <a:stretch/>
        </p:blipFill>
        <p:spPr>
          <a:xfrm>
            <a:off x="4404541" y="875894"/>
            <a:ext cx="844527" cy="708025"/>
          </a:xfrm>
          <a:prstGeom prst="rect">
            <a:avLst/>
          </a:prstGeom>
          <a:noFill/>
          <a:ln>
            <a:noFill/>
          </a:ln>
        </p:spPr>
      </p:pic>
      <p:pic>
        <p:nvPicPr>
          <p:cNvPr id="213" name="Google Shape;213;p5"/>
          <p:cNvPicPr preferRelativeResize="0"/>
          <p:nvPr/>
        </p:nvPicPr>
        <p:blipFill rotWithShape="1">
          <a:blip r:embed="rId9">
            <a:alphaModFix/>
          </a:blip>
          <a:srcRect/>
          <a:stretch/>
        </p:blipFill>
        <p:spPr>
          <a:xfrm>
            <a:off x="129552" y="6028269"/>
            <a:ext cx="6567242" cy="26704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sp>
        <p:nvSpPr>
          <p:cNvPr id="2514" name="Google Shape;2514;p50"/>
          <p:cNvSpPr txBox="1"/>
          <p:nvPr/>
        </p:nvSpPr>
        <p:spPr>
          <a:xfrm>
            <a:off x="1210462" y="88518"/>
            <a:ext cx="223710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variables de interés</a:t>
            </a:r>
            <a:endParaRPr sz="1200">
              <a:solidFill>
                <a:schemeClr val="dk1"/>
              </a:solidFill>
              <a:latin typeface="Arial"/>
              <a:ea typeface="Arial"/>
              <a:cs typeface="Arial"/>
              <a:sym typeface="Arial"/>
            </a:endParaRPr>
          </a:p>
        </p:txBody>
      </p:sp>
      <p:grpSp>
        <p:nvGrpSpPr>
          <p:cNvPr id="2515" name="Google Shape;2515;p50"/>
          <p:cNvGrpSpPr/>
          <p:nvPr/>
        </p:nvGrpSpPr>
        <p:grpSpPr>
          <a:xfrm>
            <a:off x="8381" y="5150358"/>
            <a:ext cx="7193280" cy="375285"/>
            <a:chOff x="8381" y="5150358"/>
            <a:chExt cx="7193280" cy="375285"/>
          </a:xfrm>
        </p:grpSpPr>
        <p:sp>
          <p:nvSpPr>
            <p:cNvPr id="2516" name="Google Shape;2516;p50"/>
            <p:cNvSpPr/>
            <p:nvPr/>
          </p:nvSpPr>
          <p:spPr>
            <a:xfrm>
              <a:off x="8381" y="5150358"/>
              <a:ext cx="7193280" cy="375285"/>
            </a:xfrm>
            <a:custGeom>
              <a:avLst/>
              <a:gdLst/>
              <a:ahLst/>
              <a:cxnLst/>
              <a:rect l="l" t="t" r="r" b="b"/>
              <a:pathLst>
                <a:path w="7193280" h="375285" extrusionOk="0">
                  <a:moveTo>
                    <a:pt x="7193280" y="0"/>
                  </a:moveTo>
                  <a:lnTo>
                    <a:pt x="0" y="0"/>
                  </a:lnTo>
                  <a:lnTo>
                    <a:pt x="0" y="374903"/>
                  </a:lnTo>
                  <a:lnTo>
                    <a:pt x="7193280" y="374903"/>
                  </a:lnTo>
                  <a:lnTo>
                    <a:pt x="7193280" y="0"/>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 name="Google Shape;2517;p50"/>
            <p:cNvSpPr/>
            <p:nvPr/>
          </p:nvSpPr>
          <p:spPr>
            <a:xfrm>
              <a:off x="8381" y="5150358"/>
              <a:ext cx="7193280" cy="375285"/>
            </a:xfrm>
            <a:custGeom>
              <a:avLst/>
              <a:gdLst/>
              <a:ahLst/>
              <a:cxnLst/>
              <a:rect l="l" t="t" r="r" b="b"/>
              <a:pathLst>
                <a:path w="7193280" h="375285" extrusionOk="0">
                  <a:moveTo>
                    <a:pt x="0" y="374903"/>
                  </a:moveTo>
                  <a:lnTo>
                    <a:pt x="7193280" y="374903"/>
                  </a:lnTo>
                  <a:lnTo>
                    <a:pt x="7193280" y="0"/>
                  </a:lnTo>
                  <a:lnTo>
                    <a:pt x="0" y="0"/>
                  </a:lnTo>
                  <a:lnTo>
                    <a:pt x="0" y="374903"/>
                  </a:lnTo>
                  <a:close/>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 name="Google Shape;2518;p50"/>
            <p:cNvSpPr/>
            <p:nvPr/>
          </p:nvSpPr>
          <p:spPr>
            <a:xfrm>
              <a:off x="296418" y="5203698"/>
              <a:ext cx="288290" cy="262255"/>
            </a:xfrm>
            <a:custGeom>
              <a:avLst/>
              <a:gdLst/>
              <a:ahLst/>
              <a:cxnLst/>
              <a:rect l="l" t="t" r="r" b="b"/>
              <a:pathLst>
                <a:path w="288290" h="262254" extrusionOk="0">
                  <a:moveTo>
                    <a:pt x="144018" y="0"/>
                  </a:moveTo>
                  <a:lnTo>
                    <a:pt x="98496" y="6681"/>
                  </a:lnTo>
                  <a:lnTo>
                    <a:pt x="58962" y="25286"/>
                  </a:lnTo>
                  <a:lnTo>
                    <a:pt x="27786" y="53656"/>
                  </a:lnTo>
                  <a:lnTo>
                    <a:pt x="7342" y="89635"/>
                  </a:lnTo>
                  <a:lnTo>
                    <a:pt x="0" y="131063"/>
                  </a:lnTo>
                  <a:lnTo>
                    <a:pt x="7342" y="172492"/>
                  </a:lnTo>
                  <a:lnTo>
                    <a:pt x="27786" y="208471"/>
                  </a:lnTo>
                  <a:lnTo>
                    <a:pt x="58962" y="236841"/>
                  </a:lnTo>
                  <a:lnTo>
                    <a:pt x="98496" y="255446"/>
                  </a:lnTo>
                  <a:lnTo>
                    <a:pt x="144018" y="262127"/>
                  </a:lnTo>
                  <a:lnTo>
                    <a:pt x="189539" y="255446"/>
                  </a:lnTo>
                  <a:lnTo>
                    <a:pt x="229073" y="236841"/>
                  </a:lnTo>
                  <a:lnTo>
                    <a:pt x="260249" y="208471"/>
                  </a:lnTo>
                  <a:lnTo>
                    <a:pt x="280693" y="172492"/>
                  </a:lnTo>
                  <a:lnTo>
                    <a:pt x="288036" y="131063"/>
                  </a:lnTo>
                  <a:lnTo>
                    <a:pt x="280693" y="89635"/>
                  </a:lnTo>
                  <a:lnTo>
                    <a:pt x="260249" y="53656"/>
                  </a:lnTo>
                  <a:lnTo>
                    <a:pt x="229073" y="25286"/>
                  </a:lnTo>
                  <a:lnTo>
                    <a:pt x="189539"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 name="Google Shape;2519;p50"/>
            <p:cNvSpPr/>
            <p:nvPr/>
          </p:nvSpPr>
          <p:spPr>
            <a:xfrm>
              <a:off x="296418" y="5203698"/>
              <a:ext cx="288290" cy="262255"/>
            </a:xfrm>
            <a:custGeom>
              <a:avLst/>
              <a:gdLst/>
              <a:ahLst/>
              <a:cxnLst/>
              <a:rect l="l" t="t" r="r" b="b"/>
              <a:pathLst>
                <a:path w="288290" h="262254" extrusionOk="0">
                  <a:moveTo>
                    <a:pt x="0" y="131063"/>
                  </a:moveTo>
                  <a:lnTo>
                    <a:pt x="7342" y="89635"/>
                  </a:lnTo>
                  <a:lnTo>
                    <a:pt x="27786" y="53656"/>
                  </a:lnTo>
                  <a:lnTo>
                    <a:pt x="58962" y="25286"/>
                  </a:lnTo>
                  <a:lnTo>
                    <a:pt x="98496" y="6681"/>
                  </a:lnTo>
                  <a:lnTo>
                    <a:pt x="144018" y="0"/>
                  </a:lnTo>
                  <a:lnTo>
                    <a:pt x="189539" y="6681"/>
                  </a:lnTo>
                  <a:lnTo>
                    <a:pt x="229073" y="25286"/>
                  </a:lnTo>
                  <a:lnTo>
                    <a:pt x="260249" y="53656"/>
                  </a:lnTo>
                  <a:lnTo>
                    <a:pt x="280693" y="89635"/>
                  </a:lnTo>
                  <a:lnTo>
                    <a:pt x="288036" y="131063"/>
                  </a:lnTo>
                  <a:lnTo>
                    <a:pt x="280693" y="172492"/>
                  </a:lnTo>
                  <a:lnTo>
                    <a:pt x="260249" y="208471"/>
                  </a:lnTo>
                  <a:lnTo>
                    <a:pt x="229073" y="236841"/>
                  </a:lnTo>
                  <a:lnTo>
                    <a:pt x="189539" y="255446"/>
                  </a:lnTo>
                  <a:lnTo>
                    <a:pt x="144018" y="262127"/>
                  </a:lnTo>
                  <a:lnTo>
                    <a:pt x="98496" y="255446"/>
                  </a:lnTo>
                  <a:lnTo>
                    <a:pt x="58962" y="236841"/>
                  </a:lnTo>
                  <a:lnTo>
                    <a:pt x="27786" y="208471"/>
                  </a:lnTo>
                  <a:lnTo>
                    <a:pt x="7342"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0" name="Google Shape;2520;p50"/>
            <p:cNvSpPr/>
            <p:nvPr/>
          </p:nvSpPr>
          <p:spPr>
            <a:xfrm>
              <a:off x="584454" y="5334762"/>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21" name="Google Shape;2521;p50"/>
          <p:cNvSpPr txBox="1"/>
          <p:nvPr/>
        </p:nvSpPr>
        <p:spPr>
          <a:xfrm>
            <a:off x="21081" y="5233796"/>
            <a:ext cx="7180580" cy="208279"/>
          </a:xfrm>
          <a:prstGeom prst="rect">
            <a:avLst/>
          </a:prstGeom>
          <a:noFill/>
          <a:ln>
            <a:noFill/>
          </a:ln>
        </p:spPr>
        <p:txBody>
          <a:bodyPr spcFirstLastPara="1" wrap="square" lIns="0" tIns="12700" rIns="0" bIns="0" anchor="t" anchorCtr="0">
            <a:spAutoFit/>
          </a:bodyPr>
          <a:lstStyle/>
          <a:p>
            <a:pPr marL="1221105"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Modalidades de violencia sexual</a:t>
            </a:r>
            <a:endParaRPr sz="1200">
              <a:solidFill>
                <a:schemeClr val="dk1"/>
              </a:solidFill>
              <a:latin typeface="Arial"/>
              <a:ea typeface="Arial"/>
              <a:cs typeface="Arial"/>
              <a:sym typeface="Arial"/>
            </a:endParaRPr>
          </a:p>
        </p:txBody>
      </p:sp>
      <p:sp>
        <p:nvSpPr>
          <p:cNvPr id="2522" name="Google Shape;2522;p50"/>
          <p:cNvSpPr txBox="1"/>
          <p:nvPr/>
        </p:nvSpPr>
        <p:spPr>
          <a:xfrm>
            <a:off x="663282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 50</a:t>
            </a:r>
            <a:endParaRPr sz="1050">
              <a:solidFill>
                <a:schemeClr val="dk1"/>
              </a:solidFill>
              <a:latin typeface="Arial"/>
              <a:ea typeface="Arial"/>
              <a:cs typeface="Arial"/>
              <a:sym typeface="Arial"/>
            </a:endParaRPr>
          </a:p>
        </p:txBody>
      </p:sp>
      <p:pic>
        <p:nvPicPr>
          <p:cNvPr id="2523" name="Google Shape;2523;p50"/>
          <p:cNvPicPr preferRelativeResize="0"/>
          <p:nvPr/>
        </p:nvPicPr>
        <p:blipFill rotWithShape="1">
          <a:blip r:embed="rId3">
            <a:alphaModFix/>
          </a:blip>
          <a:srcRect/>
          <a:stretch/>
        </p:blipFill>
        <p:spPr>
          <a:xfrm>
            <a:off x="235179" y="1077862"/>
            <a:ext cx="539719" cy="661487"/>
          </a:xfrm>
          <a:prstGeom prst="rect">
            <a:avLst/>
          </a:prstGeom>
          <a:noFill/>
          <a:ln>
            <a:noFill/>
          </a:ln>
        </p:spPr>
      </p:pic>
      <p:grpSp>
        <p:nvGrpSpPr>
          <p:cNvPr id="2524" name="Google Shape;2524;p50"/>
          <p:cNvGrpSpPr/>
          <p:nvPr/>
        </p:nvGrpSpPr>
        <p:grpSpPr>
          <a:xfrm>
            <a:off x="156210" y="2010917"/>
            <a:ext cx="805180" cy="361315"/>
            <a:chOff x="156210" y="2010917"/>
            <a:chExt cx="805180" cy="361315"/>
          </a:xfrm>
        </p:grpSpPr>
        <p:sp>
          <p:nvSpPr>
            <p:cNvPr id="2525" name="Google Shape;2525;p50"/>
            <p:cNvSpPr/>
            <p:nvPr/>
          </p:nvSpPr>
          <p:spPr>
            <a:xfrm>
              <a:off x="156210" y="2010917"/>
              <a:ext cx="805180" cy="361315"/>
            </a:xfrm>
            <a:custGeom>
              <a:avLst/>
              <a:gdLst/>
              <a:ahLst/>
              <a:cxnLst/>
              <a:rect l="l" t="t" r="r" b="b"/>
              <a:pathLst>
                <a:path w="805180" h="361314" extrusionOk="0">
                  <a:moveTo>
                    <a:pt x="744474" y="0"/>
                  </a:moveTo>
                  <a:lnTo>
                    <a:pt x="60197" y="0"/>
                  </a:lnTo>
                  <a:lnTo>
                    <a:pt x="36765" y="4726"/>
                  </a:lnTo>
                  <a:lnTo>
                    <a:pt x="17630" y="17621"/>
                  </a:lnTo>
                  <a:lnTo>
                    <a:pt x="4730" y="36754"/>
                  </a:lnTo>
                  <a:lnTo>
                    <a:pt x="0" y="60198"/>
                  </a:lnTo>
                  <a:lnTo>
                    <a:pt x="0" y="300989"/>
                  </a:lnTo>
                  <a:lnTo>
                    <a:pt x="4730" y="324433"/>
                  </a:lnTo>
                  <a:lnTo>
                    <a:pt x="17630" y="343566"/>
                  </a:lnTo>
                  <a:lnTo>
                    <a:pt x="36765" y="356461"/>
                  </a:lnTo>
                  <a:lnTo>
                    <a:pt x="60197" y="361187"/>
                  </a:lnTo>
                  <a:lnTo>
                    <a:pt x="744474" y="361187"/>
                  </a:lnTo>
                  <a:lnTo>
                    <a:pt x="767906" y="356461"/>
                  </a:lnTo>
                  <a:lnTo>
                    <a:pt x="787041" y="343566"/>
                  </a:lnTo>
                  <a:lnTo>
                    <a:pt x="799941" y="324433"/>
                  </a:lnTo>
                  <a:lnTo>
                    <a:pt x="804672" y="300989"/>
                  </a:lnTo>
                  <a:lnTo>
                    <a:pt x="804672" y="60198"/>
                  </a:lnTo>
                  <a:lnTo>
                    <a:pt x="799941" y="36754"/>
                  </a:lnTo>
                  <a:lnTo>
                    <a:pt x="787041" y="17621"/>
                  </a:lnTo>
                  <a:lnTo>
                    <a:pt x="767906" y="4726"/>
                  </a:lnTo>
                  <a:lnTo>
                    <a:pt x="744474"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6" name="Google Shape;2526;p50"/>
            <p:cNvSpPr/>
            <p:nvPr/>
          </p:nvSpPr>
          <p:spPr>
            <a:xfrm>
              <a:off x="156210" y="2010917"/>
              <a:ext cx="805180" cy="361315"/>
            </a:xfrm>
            <a:custGeom>
              <a:avLst/>
              <a:gdLst/>
              <a:ahLst/>
              <a:cxnLst/>
              <a:rect l="l" t="t" r="r" b="b"/>
              <a:pathLst>
                <a:path w="805180" h="361314" extrusionOk="0">
                  <a:moveTo>
                    <a:pt x="0" y="60198"/>
                  </a:moveTo>
                  <a:lnTo>
                    <a:pt x="4730" y="36754"/>
                  </a:lnTo>
                  <a:lnTo>
                    <a:pt x="17630" y="17621"/>
                  </a:lnTo>
                  <a:lnTo>
                    <a:pt x="36765" y="4726"/>
                  </a:lnTo>
                  <a:lnTo>
                    <a:pt x="60197" y="0"/>
                  </a:lnTo>
                  <a:lnTo>
                    <a:pt x="744474" y="0"/>
                  </a:lnTo>
                  <a:lnTo>
                    <a:pt x="767906" y="4726"/>
                  </a:lnTo>
                  <a:lnTo>
                    <a:pt x="787041" y="17621"/>
                  </a:lnTo>
                  <a:lnTo>
                    <a:pt x="799941" y="36754"/>
                  </a:lnTo>
                  <a:lnTo>
                    <a:pt x="804672" y="60198"/>
                  </a:lnTo>
                  <a:lnTo>
                    <a:pt x="804672" y="300989"/>
                  </a:lnTo>
                  <a:lnTo>
                    <a:pt x="799941" y="324433"/>
                  </a:lnTo>
                  <a:lnTo>
                    <a:pt x="787041" y="343566"/>
                  </a:lnTo>
                  <a:lnTo>
                    <a:pt x="767906" y="356461"/>
                  </a:lnTo>
                  <a:lnTo>
                    <a:pt x="744474" y="361187"/>
                  </a:lnTo>
                  <a:lnTo>
                    <a:pt x="60197" y="361187"/>
                  </a:lnTo>
                  <a:lnTo>
                    <a:pt x="36765" y="356461"/>
                  </a:lnTo>
                  <a:lnTo>
                    <a:pt x="17630" y="343566"/>
                  </a:lnTo>
                  <a:lnTo>
                    <a:pt x="4730" y="324433"/>
                  </a:lnTo>
                  <a:lnTo>
                    <a:pt x="0" y="300989"/>
                  </a:lnTo>
                  <a:lnTo>
                    <a:pt x="0" y="60198"/>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27" name="Google Shape;2527;p50"/>
          <p:cNvSpPr txBox="1"/>
          <p:nvPr/>
        </p:nvSpPr>
        <p:spPr>
          <a:xfrm>
            <a:off x="188163" y="1684264"/>
            <a:ext cx="638175" cy="899794"/>
          </a:xfrm>
          <a:prstGeom prst="rect">
            <a:avLst/>
          </a:prstGeom>
          <a:noFill/>
          <a:ln>
            <a:noFill/>
          </a:ln>
        </p:spPr>
        <p:txBody>
          <a:bodyPr spcFirstLastPara="1" wrap="square" lIns="0" tIns="9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Masculino</a:t>
            </a:r>
            <a:endParaRPr sz="1200">
              <a:solidFill>
                <a:schemeClr val="dk1"/>
              </a:solidFill>
              <a:latin typeface="Arial"/>
              <a:ea typeface="Arial"/>
              <a:cs typeface="Arial"/>
              <a:sym typeface="Arial"/>
            </a:endParaRPr>
          </a:p>
          <a:p>
            <a:pPr marL="133350" marR="0" lvl="0" indent="0" algn="l" rtl="0">
              <a:lnSpc>
                <a:spcPct val="100000"/>
              </a:lnSpc>
              <a:spcBef>
                <a:spcPts val="835"/>
              </a:spcBef>
              <a:spcAft>
                <a:spcPts val="0"/>
              </a:spcAft>
              <a:buNone/>
            </a:pPr>
            <a:r>
              <a:rPr lang="es-ES" sz="1600" b="1">
                <a:solidFill>
                  <a:schemeClr val="dk1"/>
                </a:solidFill>
                <a:latin typeface="Arial"/>
                <a:ea typeface="Arial"/>
                <a:cs typeface="Arial"/>
                <a:sym typeface="Arial"/>
              </a:rPr>
              <a:t>13,2%</a:t>
            </a:r>
            <a:endParaRPr sz="1600">
              <a:solidFill>
                <a:schemeClr val="dk1"/>
              </a:solidFill>
              <a:latin typeface="Arial"/>
              <a:ea typeface="Arial"/>
              <a:cs typeface="Arial"/>
              <a:sym typeface="Arial"/>
            </a:endParaRPr>
          </a:p>
          <a:p>
            <a:pPr marL="83820" marR="0" lvl="0" indent="0" algn="l" rtl="0">
              <a:lnSpc>
                <a:spcPct val="100000"/>
              </a:lnSpc>
              <a:spcBef>
                <a:spcPts val="615"/>
              </a:spcBef>
              <a:spcAft>
                <a:spcPts val="0"/>
              </a:spcAft>
              <a:buNone/>
            </a:pPr>
            <a:r>
              <a:rPr lang="es-ES" sz="1200" b="1">
                <a:solidFill>
                  <a:schemeClr val="dk1"/>
                </a:solidFill>
                <a:latin typeface="Arial"/>
                <a:ea typeface="Arial"/>
                <a:cs typeface="Arial"/>
                <a:sym typeface="Arial"/>
              </a:rPr>
              <a:t>44 casos</a:t>
            </a:r>
            <a:endParaRPr sz="1200">
              <a:solidFill>
                <a:schemeClr val="dk1"/>
              </a:solidFill>
              <a:latin typeface="Arial"/>
              <a:ea typeface="Arial"/>
              <a:cs typeface="Arial"/>
              <a:sym typeface="Arial"/>
            </a:endParaRPr>
          </a:p>
        </p:txBody>
      </p:sp>
      <p:grpSp>
        <p:nvGrpSpPr>
          <p:cNvPr id="2528" name="Google Shape;2528;p50"/>
          <p:cNvGrpSpPr/>
          <p:nvPr/>
        </p:nvGrpSpPr>
        <p:grpSpPr>
          <a:xfrm>
            <a:off x="1105661" y="1998726"/>
            <a:ext cx="810895" cy="360045"/>
            <a:chOff x="1105661" y="1998726"/>
            <a:chExt cx="810895" cy="360045"/>
          </a:xfrm>
        </p:grpSpPr>
        <p:sp>
          <p:nvSpPr>
            <p:cNvPr id="2529" name="Google Shape;2529;p50"/>
            <p:cNvSpPr/>
            <p:nvPr/>
          </p:nvSpPr>
          <p:spPr>
            <a:xfrm>
              <a:off x="1105661" y="1998726"/>
              <a:ext cx="810895" cy="360045"/>
            </a:xfrm>
            <a:custGeom>
              <a:avLst/>
              <a:gdLst/>
              <a:ahLst/>
              <a:cxnLst/>
              <a:rect l="l" t="t" r="r" b="b"/>
              <a:pathLst>
                <a:path w="810894" h="360044" extrusionOk="0">
                  <a:moveTo>
                    <a:pt x="750824" y="0"/>
                  </a:moveTo>
                  <a:lnTo>
                    <a:pt x="59943" y="0"/>
                  </a:lnTo>
                  <a:lnTo>
                    <a:pt x="36609" y="4704"/>
                  </a:lnTo>
                  <a:lnTo>
                    <a:pt x="17556" y="17541"/>
                  </a:lnTo>
                  <a:lnTo>
                    <a:pt x="4710" y="36593"/>
                  </a:lnTo>
                  <a:lnTo>
                    <a:pt x="0" y="59944"/>
                  </a:lnTo>
                  <a:lnTo>
                    <a:pt x="0" y="299720"/>
                  </a:lnTo>
                  <a:lnTo>
                    <a:pt x="4710" y="323070"/>
                  </a:lnTo>
                  <a:lnTo>
                    <a:pt x="17556" y="342122"/>
                  </a:lnTo>
                  <a:lnTo>
                    <a:pt x="36609" y="354959"/>
                  </a:lnTo>
                  <a:lnTo>
                    <a:pt x="59943" y="359664"/>
                  </a:lnTo>
                  <a:lnTo>
                    <a:pt x="750824" y="359664"/>
                  </a:lnTo>
                  <a:lnTo>
                    <a:pt x="774174" y="354959"/>
                  </a:lnTo>
                  <a:lnTo>
                    <a:pt x="793226" y="342122"/>
                  </a:lnTo>
                  <a:lnTo>
                    <a:pt x="806063" y="323070"/>
                  </a:lnTo>
                  <a:lnTo>
                    <a:pt x="810768" y="299720"/>
                  </a:lnTo>
                  <a:lnTo>
                    <a:pt x="810768" y="59944"/>
                  </a:lnTo>
                  <a:lnTo>
                    <a:pt x="806063" y="36593"/>
                  </a:lnTo>
                  <a:lnTo>
                    <a:pt x="793226" y="17541"/>
                  </a:lnTo>
                  <a:lnTo>
                    <a:pt x="774174" y="4704"/>
                  </a:lnTo>
                  <a:lnTo>
                    <a:pt x="750824"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0" name="Google Shape;2530;p50"/>
            <p:cNvSpPr/>
            <p:nvPr/>
          </p:nvSpPr>
          <p:spPr>
            <a:xfrm>
              <a:off x="1105661" y="1998726"/>
              <a:ext cx="810895" cy="360045"/>
            </a:xfrm>
            <a:custGeom>
              <a:avLst/>
              <a:gdLst/>
              <a:ahLst/>
              <a:cxnLst/>
              <a:rect l="l" t="t" r="r" b="b"/>
              <a:pathLst>
                <a:path w="810894" h="360044" extrusionOk="0">
                  <a:moveTo>
                    <a:pt x="0" y="59944"/>
                  </a:moveTo>
                  <a:lnTo>
                    <a:pt x="4710" y="36593"/>
                  </a:lnTo>
                  <a:lnTo>
                    <a:pt x="17556" y="17541"/>
                  </a:lnTo>
                  <a:lnTo>
                    <a:pt x="36609" y="4704"/>
                  </a:lnTo>
                  <a:lnTo>
                    <a:pt x="59943" y="0"/>
                  </a:lnTo>
                  <a:lnTo>
                    <a:pt x="750824" y="0"/>
                  </a:lnTo>
                  <a:lnTo>
                    <a:pt x="774174" y="4704"/>
                  </a:lnTo>
                  <a:lnTo>
                    <a:pt x="793226" y="17541"/>
                  </a:lnTo>
                  <a:lnTo>
                    <a:pt x="806063" y="36593"/>
                  </a:lnTo>
                  <a:lnTo>
                    <a:pt x="810768" y="59944"/>
                  </a:lnTo>
                  <a:lnTo>
                    <a:pt x="810768" y="299720"/>
                  </a:lnTo>
                  <a:lnTo>
                    <a:pt x="806063" y="323070"/>
                  </a:lnTo>
                  <a:lnTo>
                    <a:pt x="793226" y="342122"/>
                  </a:lnTo>
                  <a:lnTo>
                    <a:pt x="774174" y="354959"/>
                  </a:lnTo>
                  <a:lnTo>
                    <a:pt x="750824" y="359664"/>
                  </a:lnTo>
                  <a:lnTo>
                    <a:pt x="59943" y="359664"/>
                  </a:lnTo>
                  <a:lnTo>
                    <a:pt x="36609" y="354959"/>
                  </a:lnTo>
                  <a:lnTo>
                    <a:pt x="17556" y="342122"/>
                  </a:lnTo>
                  <a:lnTo>
                    <a:pt x="4710" y="323070"/>
                  </a:lnTo>
                  <a:lnTo>
                    <a:pt x="0" y="299720"/>
                  </a:lnTo>
                  <a:lnTo>
                    <a:pt x="0" y="59944"/>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31" name="Google Shape;2531;p50"/>
          <p:cNvSpPr txBox="1"/>
          <p:nvPr/>
        </p:nvSpPr>
        <p:spPr>
          <a:xfrm>
            <a:off x="1186992" y="1676810"/>
            <a:ext cx="635635" cy="891540"/>
          </a:xfrm>
          <a:prstGeom prst="rect">
            <a:avLst/>
          </a:prstGeom>
          <a:noFill/>
          <a:ln>
            <a:noFill/>
          </a:ln>
        </p:spPr>
        <p:txBody>
          <a:bodyPr spcFirstLastPara="1" wrap="square" lIns="0" tIns="9015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Femenino</a:t>
            </a:r>
            <a:endParaRPr sz="1200">
              <a:solidFill>
                <a:schemeClr val="dk1"/>
              </a:solidFill>
              <a:latin typeface="Arial"/>
              <a:ea typeface="Arial"/>
              <a:cs typeface="Arial"/>
              <a:sym typeface="Arial"/>
            </a:endParaRPr>
          </a:p>
          <a:p>
            <a:pPr marL="86995" marR="0" lvl="0" indent="0" algn="l" rtl="0">
              <a:lnSpc>
                <a:spcPct val="100000"/>
              </a:lnSpc>
              <a:spcBef>
                <a:spcPts val="805"/>
              </a:spcBef>
              <a:spcAft>
                <a:spcPts val="0"/>
              </a:spcAft>
              <a:buNone/>
            </a:pPr>
            <a:r>
              <a:rPr lang="es-ES" sz="1600" b="1">
                <a:solidFill>
                  <a:schemeClr val="dk1"/>
                </a:solidFill>
                <a:latin typeface="Arial"/>
                <a:ea typeface="Arial"/>
                <a:cs typeface="Arial"/>
                <a:sym typeface="Arial"/>
              </a:rPr>
              <a:t>86,8%</a:t>
            </a:r>
            <a:endParaRPr sz="1600">
              <a:solidFill>
                <a:schemeClr val="dk1"/>
              </a:solidFill>
              <a:latin typeface="Arial"/>
              <a:ea typeface="Arial"/>
              <a:cs typeface="Arial"/>
              <a:sym typeface="Arial"/>
            </a:endParaRPr>
          </a:p>
          <a:p>
            <a:pPr marL="22860" marR="0" lvl="0" indent="0" algn="l" rtl="0">
              <a:lnSpc>
                <a:spcPct val="100000"/>
              </a:lnSpc>
              <a:spcBef>
                <a:spcPts val="600"/>
              </a:spcBef>
              <a:spcAft>
                <a:spcPts val="0"/>
              </a:spcAft>
              <a:buNone/>
            </a:pPr>
            <a:r>
              <a:rPr lang="es-ES" sz="1200" b="1">
                <a:solidFill>
                  <a:schemeClr val="dk1"/>
                </a:solidFill>
                <a:latin typeface="Arial"/>
                <a:ea typeface="Arial"/>
                <a:cs typeface="Arial"/>
                <a:sym typeface="Arial"/>
              </a:rPr>
              <a:t>291 casos</a:t>
            </a:r>
            <a:endParaRPr sz="1200">
              <a:solidFill>
                <a:schemeClr val="dk1"/>
              </a:solidFill>
              <a:latin typeface="Arial"/>
              <a:ea typeface="Arial"/>
              <a:cs typeface="Arial"/>
              <a:sym typeface="Arial"/>
            </a:endParaRPr>
          </a:p>
        </p:txBody>
      </p:sp>
      <p:grpSp>
        <p:nvGrpSpPr>
          <p:cNvPr id="2532" name="Google Shape;2532;p50"/>
          <p:cNvGrpSpPr/>
          <p:nvPr/>
        </p:nvGrpSpPr>
        <p:grpSpPr>
          <a:xfrm>
            <a:off x="2257805" y="2021585"/>
            <a:ext cx="739140" cy="360045"/>
            <a:chOff x="2257805" y="2021585"/>
            <a:chExt cx="739140" cy="360045"/>
          </a:xfrm>
        </p:grpSpPr>
        <p:sp>
          <p:nvSpPr>
            <p:cNvPr id="2533" name="Google Shape;2533;p50"/>
            <p:cNvSpPr/>
            <p:nvPr/>
          </p:nvSpPr>
          <p:spPr>
            <a:xfrm>
              <a:off x="2257805" y="2021585"/>
              <a:ext cx="739140" cy="360045"/>
            </a:xfrm>
            <a:custGeom>
              <a:avLst/>
              <a:gdLst/>
              <a:ahLst/>
              <a:cxnLst/>
              <a:rect l="l" t="t" r="r" b="b"/>
              <a:pathLst>
                <a:path w="739139" h="360044" extrusionOk="0">
                  <a:moveTo>
                    <a:pt x="679195" y="0"/>
                  </a:moveTo>
                  <a:lnTo>
                    <a:pt x="59943" y="0"/>
                  </a:lnTo>
                  <a:lnTo>
                    <a:pt x="36593" y="4704"/>
                  </a:lnTo>
                  <a:lnTo>
                    <a:pt x="17541" y="17541"/>
                  </a:lnTo>
                  <a:lnTo>
                    <a:pt x="4704" y="36593"/>
                  </a:lnTo>
                  <a:lnTo>
                    <a:pt x="0" y="59944"/>
                  </a:lnTo>
                  <a:lnTo>
                    <a:pt x="0" y="299720"/>
                  </a:lnTo>
                  <a:lnTo>
                    <a:pt x="4704" y="323070"/>
                  </a:lnTo>
                  <a:lnTo>
                    <a:pt x="17541" y="342122"/>
                  </a:lnTo>
                  <a:lnTo>
                    <a:pt x="36593" y="354959"/>
                  </a:lnTo>
                  <a:lnTo>
                    <a:pt x="59943" y="359664"/>
                  </a:lnTo>
                  <a:lnTo>
                    <a:pt x="679195" y="359664"/>
                  </a:lnTo>
                  <a:lnTo>
                    <a:pt x="702546" y="354959"/>
                  </a:lnTo>
                  <a:lnTo>
                    <a:pt x="721598" y="342122"/>
                  </a:lnTo>
                  <a:lnTo>
                    <a:pt x="734435" y="323070"/>
                  </a:lnTo>
                  <a:lnTo>
                    <a:pt x="739139" y="299720"/>
                  </a:lnTo>
                  <a:lnTo>
                    <a:pt x="739139" y="59944"/>
                  </a:lnTo>
                  <a:lnTo>
                    <a:pt x="734435" y="36593"/>
                  </a:lnTo>
                  <a:lnTo>
                    <a:pt x="721598" y="17541"/>
                  </a:lnTo>
                  <a:lnTo>
                    <a:pt x="702546" y="4704"/>
                  </a:lnTo>
                  <a:lnTo>
                    <a:pt x="679195"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 name="Google Shape;2534;p50"/>
            <p:cNvSpPr/>
            <p:nvPr/>
          </p:nvSpPr>
          <p:spPr>
            <a:xfrm>
              <a:off x="2257805" y="2021585"/>
              <a:ext cx="739140" cy="360045"/>
            </a:xfrm>
            <a:custGeom>
              <a:avLst/>
              <a:gdLst/>
              <a:ahLst/>
              <a:cxnLst/>
              <a:rect l="l" t="t" r="r" b="b"/>
              <a:pathLst>
                <a:path w="739139" h="360044" extrusionOk="0">
                  <a:moveTo>
                    <a:pt x="0" y="59944"/>
                  </a:moveTo>
                  <a:lnTo>
                    <a:pt x="4704" y="36593"/>
                  </a:lnTo>
                  <a:lnTo>
                    <a:pt x="17541" y="17541"/>
                  </a:lnTo>
                  <a:lnTo>
                    <a:pt x="36593" y="4704"/>
                  </a:lnTo>
                  <a:lnTo>
                    <a:pt x="59943" y="0"/>
                  </a:lnTo>
                  <a:lnTo>
                    <a:pt x="679195" y="0"/>
                  </a:lnTo>
                  <a:lnTo>
                    <a:pt x="702546" y="4704"/>
                  </a:lnTo>
                  <a:lnTo>
                    <a:pt x="721598" y="17541"/>
                  </a:lnTo>
                  <a:lnTo>
                    <a:pt x="734435" y="36593"/>
                  </a:lnTo>
                  <a:lnTo>
                    <a:pt x="739139" y="59944"/>
                  </a:lnTo>
                  <a:lnTo>
                    <a:pt x="739139" y="299720"/>
                  </a:lnTo>
                  <a:lnTo>
                    <a:pt x="734435" y="323070"/>
                  </a:lnTo>
                  <a:lnTo>
                    <a:pt x="721598" y="342122"/>
                  </a:lnTo>
                  <a:lnTo>
                    <a:pt x="702546" y="354959"/>
                  </a:lnTo>
                  <a:lnTo>
                    <a:pt x="679195" y="359664"/>
                  </a:lnTo>
                  <a:lnTo>
                    <a:pt x="59943" y="359664"/>
                  </a:lnTo>
                  <a:lnTo>
                    <a:pt x="36593" y="354959"/>
                  </a:lnTo>
                  <a:lnTo>
                    <a:pt x="17541" y="342122"/>
                  </a:lnTo>
                  <a:lnTo>
                    <a:pt x="4704" y="323070"/>
                  </a:lnTo>
                  <a:lnTo>
                    <a:pt x="0" y="299720"/>
                  </a:lnTo>
                  <a:lnTo>
                    <a:pt x="0" y="59944"/>
                  </a:lnTo>
                  <a:close/>
                </a:path>
              </a:pathLst>
            </a:custGeom>
            <a:noFill/>
            <a:ln w="25400" cap="flat" cmpd="sng">
              <a:solidFill>
                <a:srgbClr val="92D0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35" name="Google Shape;2535;p50"/>
          <p:cNvGrpSpPr/>
          <p:nvPr/>
        </p:nvGrpSpPr>
        <p:grpSpPr>
          <a:xfrm>
            <a:off x="60198" y="887730"/>
            <a:ext cx="1847214" cy="904493"/>
            <a:chOff x="60198" y="887730"/>
            <a:chExt cx="1847214" cy="904493"/>
          </a:xfrm>
        </p:grpSpPr>
        <p:pic>
          <p:nvPicPr>
            <p:cNvPr id="2536" name="Google Shape;2536;p50"/>
            <p:cNvPicPr preferRelativeResize="0"/>
            <p:nvPr/>
          </p:nvPicPr>
          <p:blipFill rotWithShape="1">
            <a:blip r:embed="rId4">
              <a:alphaModFix/>
            </a:blip>
            <a:srcRect/>
            <a:stretch/>
          </p:blipFill>
          <p:spPr>
            <a:xfrm>
              <a:off x="1133856" y="1043940"/>
              <a:ext cx="696468" cy="748283"/>
            </a:xfrm>
            <a:prstGeom prst="rect">
              <a:avLst/>
            </a:prstGeom>
            <a:noFill/>
            <a:ln>
              <a:noFill/>
            </a:ln>
          </p:spPr>
        </p:pic>
        <p:sp>
          <p:nvSpPr>
            <p:cNvPr id="2537" name="Google Shape;2537;p50"/>
            <p:cNvSpPr/>
            <p:nvPr/>
          </p:nvSpPr>
          <p:spPr>
            <a:xfrm>
              <a:off x="60198" y="887730"/>
              <a:ext cx="1847214" cy="233679"/>
            </a:xfrm>
            <a:custGeom>
              <a:avLst/>
              <a:gdLst/>
              <a:ahLst/>
              <a:cxnLst/>
              <a:rect l="l" t="t" r="r" b="b"/>
              <a:pathLst>
                <a:path w="1847214" h="233680" extrusionOk="0">
                  <a:moveTo>
                    <a:pt x="1847088" y="0"/>
                  </a:moveTo>
                  <a:lnTo>
                    <a:pt x="1845569" y="45380"/>
                  </a:lnTo>
                  <a:lnTo>
                    <a:pt x="1841420" y="82438"/>
                  </a:lnTo>
                  <a:lnTo>
                    <a:pt x="1835247" y="107424"/>
                  </a:lnTo>
                  <a:lnTo>
                    <a:pt x="1827657" y="116586"/>
                  </a:lnTo>
                  <a:lnTo>
                    <a:pt x="942975" y="116586"/>
                  </a:lnTo>
                  <a:lnTo>
                    <a:pt x="935411" y="125747"/>
                  </a:lnTo>
                  <a:lnTo>
                    <a:pt x="929235" y="150733"/>
                  </a:lnTo>
                  <a:lnTo>
                    <a:pt x="925070" y="187791"/>
                  </a:lnTo>
                  <a:lnTo>
                    <a:pt x="923544" y="233172"/>
                  </a:lnTo>
                  <a:lnTo>
                    <a:pt x="922017" y="187791"/>
                  </a:lnTo>
                  <a:lnTo>
                    <a:pt x="917852" y="150733"/>
                  </a:lnTo>
                  <a:lnTo>
                    <a:pt x="911676" y="125747"/>
                  </a:lnTo>
                  <a:lnTo>
                    <a:pt x="904113" y="116586"/>
                  </a:lnTo>
                  <a:lnTo>
                    <a:pt x="19430" y="116586"/>
                  </a:lnTo>
                  <a:lnTo>
                    <a:pt x="11867" y="107424"/>
                  </a:lnTo>
                  <a:lnTo>
                    <a:pt x="5691" y="82438"/>
                  </a:lnTo>
                  <a:lnTo>
                    <a:pt x="1526" y="4538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38" name="Google Shape;2538;p50"/>
          <p:cNvSpPr txBox="1"/>
          <p:nvPr/>
        </p:nvSpPr>
        <p:spPr>
          <a:xfrm>
            <a:off x="2167508" y="1738604"/>
            <a:ext cx="984250" cy="846455"/>
          </a:xfrm>
          <a:prstGeom prst="rect">
            <a:avLst/>
          </a:prstGeom>
          <a:noFill/>
          <a:ln>
            <a:noFill/>
          </a:ln>
        </p:spPr>
        <p:txBody>
          <a:bodyPr spcFirstLastPara="1" wrap="square" lIns="0" tIns="7302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Afrocolombiano</a:t>
            </a:r>
            <a:endParaRPr sz="1200">
              <a:solidFill>
                <a:schemeClr val="dk1"/>
              </a:solidFill>
              <a:latin typeface="Arial"/>
              <a:ea typeface="Arial"/>
              <a:cs typeface="Arial"/>
              <a:sym typeface="Arial"/>
            </a:endParaRPr>
          </a:p>
          <a:p>
            <a:pPr marL="268605" marR="0" lvl="0" indent="0" algn="l" rtl="0">
              <a:lnSpc>
                <a:spcPct val="100000"/>
              </a:lnSpc>
              <a:spcBef>
                <a:spcPts val="635"/>
              </a:spcBef>
              <a:spcAft>
                <a:spcPts val="0"/>
              </a:spcAft>
              <a:buNone/>
            </a:pPr>
            <a:r>
              <a:rPr lang="es-ES" sz="1600" b="1">
                <a:solidFill>
                  <a:schemeClr val="dk1"/>
                </a:solidFill>
                <a:latin typeface="Arial"/>
                <a:ea typeface="Arial"/>
                <a:cs typeface="Arial"/>
                <a:sym typeface="Arial"/>
              </a:rPr>
              <a:t>0,3%</a:t>
            </a:r>
            <a:endParaRPr sz="1600">
              <a:solidFill>
                <a:schemeClr val="dk1"/>
              </a:solidFill>
              <a:latin typeface="Arial"/>
              <a:ea typeface="Arial"/>
              <a:cs typeface="Arial"/>
              <a:sym typeface="Arial"/>
            </a:endParaRPr>
          </a:p>
          <a:p>
            <a:pPr marL="226059" marR="0" lvl="0" indent="0" algn="l" rtl="0">
              <a:lnSpc>
                <a:spcPct val="100000"/>
              </a:lnSpc>
              <a:spcBef>
                <a:spcPts val="555"/>
              </a:spcBef>
              <a:spcAft>
                <a:spcPts val="0"/>
              </a:spcAft>
              <a:buNone/>
            </a:pPr>
            <a:r>
              <a:rPr lang="es-ES" sz="1200" b="1">
                <a:solidFill>
                  <a:schemeClr val="dk1"/>
                </a:solidFill>
                <a:latin typeface="Arial"/>
                <a:ea typeface="Arial"/>
                <a:cs typeface="Arial"/>
                <a:sym typeface="Arial"/>
              </a:rPr>
              <a:t>1 casos</a:t>
            </a:r>
            <a:endParaRPr sz="1200">
              <a:solidFill>
                <a:schemeClr val="dk1"/>
              </a:solidFill>
              <a:latin typeface="Arial"/>
              <a:ea typeface="Arial"/>
              <a:cs typeface="Arial"/>
              <a:sym typeface="Arial"/>
            </a:endParaRPr>
          </a:p>
        </p:txBody>
      </p:sp>
      <p:pic>
        <p:nvPicPr>
          <p:cNvPr id="2539" name="Google Shape;2539;p50"/>
          <p:cNvPicPr preferRelativeResize="0"/>
          <p:nvPr/>
        </p:nvPicPr>
        <p:blipFill rotWithShape="1">
          <a:blip r:embed="rId5">
            <a:alphaModFix/>
          </a:blip>
          <a:srcRect/>
          <a:stretch/>
        </p:blipFill>
        <p:spPr>
          <a:xfrm>
            <a:off x="2354906" y="1081129"/>
            <a:ext cx="581387" cy="713302"/>
          </a:xfrm>
          <a:prstGeom prst="rect">
            <a:avLst/>
          </a:prstGeom>
          <a:noFill/>
          <a:ln>
            <a:noFill/>
          </a:ln>
        </p:spPr>
      </p:pic>
      <p:grpSp>
        <p:nvGrpSpPr>
          <p:cNvPr id="2540" name="Google Shape;2540;p50"/>
          <p:cNvGrpSpPr/>
          <p:nvPr/>
        </p:nvGrpSpPr>
        <p:grpSpPr>
          <a:xfrm>
            <a:off x="3213354" y="2038350"/>
            <a:ext cx="741045" cy="361315"/>
            <a:chOff x="3213354" y="2038350"/>
            <a:chExt cx="741045" cy="361315"/>
          </a:xfrm>
        </p:grpSpPr>
        <p:sp>
          <p:nvSpPr>
            <p:cNvPr id="2541" name="Google Shape;2541;p50"/>
            <p:cNvSpPr/>
            <p:nvPr/>
          </p:nvSpPr>
          <p:spPr>
            <a:xfrm>
              <a:off x="3213354" y="2038350"/>
              <a:ext cx="741045" cy="361315"/>
            </a:xfrm>
            <a:custGeom>
              <a:avLst/>
              <a:gdLst/>
              <a:ahLst/>
              <a:cxnLst/>
              <a:rect l="l" t="t" r="r" b="b"/>
              <a:pathLst>
                <a:path w="741045" h="361314" extrusionOk="0">
                  <a:moveTo>
                    <a:pt x="680466" y="0"/>
                  </a:moveTo>
                  <a:lnTo>
                    <a:pt x="60197" y="0"/>
                  </a:lnTo>
                  <a:lnTo>
                    <a:pt x="36754" y="4726"/>
                  </a:lnTo>
                  <a:lnTo>
                    <a:pt x="17621" y="17621"/>
                  </a:lnTo>
                  <a:lnTo>
                    <a:pt x="4726" y="36754"/>
                  </a:lnTo>
                  <a:lnTo>
                    <a:pt x="0" y="60198"/>
                  </a:lnTo>
                  <a:lnTo>
                    <a:pt x="0" y="300990"/>
                  </a:lnTo>
                  <a:lnTo>
                    <a:pt x="4726" y="324433"/>
                  </a:lnTo>
                  <a:lnTo>
                    <a:pt x="17621" y="343566"/>
                  </a:lnTo>
                  <a:lnTo>
                    <a:pt x="36754" y="356461"/>
                  </a:lnTo>
                  <a:lnTo>
                    <a:pt x="60197" y="361188"/>
                  </a:lnTo>
                  <a:lnTo>
                    <a:pt x="680466" y="361188"/>
                  </a:lnTo>
                  <a:lnTo>
                    <a:pt x="703909" y="356461"/>
                  </a:lnTo>
                  <a:lnTo>
                    <a:pt x="723042" y="343566"/>
                  </a:lnTo>
                  <a:lnTo>
                    <a:pt x="735937" y="324433"/>
                  </a:lnTo>
                  <a:lnTo>
                    <a:pt x="740663" y="300990"/>
                  </a:lnTo>
                  <a:lnTo>
                    <a:pt x="740663" y="60198"/>
                  </a:lnTo>
                  <a:lnTo>
                    <a:pt x="735937" y="36754"/>
                  </a:lnTo>
                  <a:lnTo>
                    <a:pt x="723042" y="17621"/>
                  </a:lnTo>
                  <a:lnTo>
                    <a:pt x="703909" y="4726"/>
                  </a:lnTo>
                  <a:lnTo>
                    <a:pt x="680466" y="0"/>
                  </a:lnTo>
                  <a:close/>
                </a:path>
              </a:pathLst>
            </a:custGeom>
            <a:solidFill>
              <a:srgbClr val="F9C09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2" name="Google Shape;2542;p50"/>
            <p:cNvSpPr/>
            <p:nvPr/>
          </p:nvSpPr>
          <p:spPr>
            <a:xfrm>
              <a:off x="3213354" y="2038350"/>
              <a:ext cx="741045" cy="361315"/>
            </a:xfrm>
            <a:custGeom>
              <a:avLst/>
              <a:gdLst/>
              <a:ahLst/>
              <a:cxnLst/>
              <a:rect l="l" t="t" r="r" b="b"/>
              <a:pathLst>
                <a:path w="741045" h="361314" extrusionOk="0">
                  <a:moveTo>
                    <a:pt x="0" y="60198"/>
                  </a:moveTo>
                  <a:lnTo>
                    <a:pt x="4726" y="36754"/>
                  </a:lnTo>
                  <a:lnTo>
                    <a:pt x="17621" y="17621"/>
                  </a:lnTo>
                  <a:lnTo>
                    <a:pt x="36754" y="4726"/>
                  </a:lnTo>
                  <a:lnTo>
                    <a:pt x="60197" y="0"/>
                  </a:lnTo>
                  <a:lnTo>
                    <a:pt x="680466" y="0"/>
                  </a:lnTo>
                  <a:lnTo>
                    <a:pt x="703909" y="4726"/>
                  </a:lnTo>
                  <a:lnTo>
                    <a:pt x="723042" y="17621"/>
                  </a:lnTo>
                  <a:lnTo>
                    <a:pt x="735937" y="36754"/>
                  </a:lnTo>
                  <a:lnTo>
                    <a:pt x="740663" y="60198"/>
                  </a:lnTo>
                  <a:lnTo>
                    <a:pt x="740663" y="300990"/>
                  </a:lnTo>
                  <a:lnTo>
                    <a:pt x="735937" y="324433"/>
                  </a:lnTo>
                  <a:lnTo>
                    <a:pt x="723042" y="343566"/>
                  </a:lnTo>
                  <a:lnTo>
                    <a:pt x="703909" y="356461"/>
                  </a:lnTo>
                  <a:lnTo>
                    <a:pt x="680466" y="361188"/>
                  </a:lnTo>
                  <a:lnTo>
                    <a:pt x="60197" y="361188"/>
                  </a:lnTo>
                  <a:lnTo>
                    <a:pt x="36754" y="356461"/>
                  </a:lnTo>
                  <a:lnTo>
                    <a:pt x="17621" y="343566"/>
                  </a:lnTo>
                  <a:lnTo>
                    <a:pt x="4726" y="324433"/>
                  </a:lnTo>
                  <a:lnTo>
                    <a:pt x="0" y="300990"/>
                  </a:lnTo>
                  <a:lnTo>
                    <a:pt x="0" y="60198"/>
                  </a:lnTo>
                  <a:close/>
                </a:path>
              </a:pathLst>
            </a:custGeom>
            <a:noFill/>
            <a:ln w="25400" cap="flat" cmpd="sng">
              <a:solidFill>
                <a:srgbClr val="F9C09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43" name="Google Shape;2543;p50"/>
          <p:cNvSpPr txBox="1"/>
          <p:nvPr/>
        </p:nvSpPr>
        <p:spPr>
          <a:xfrm>
            <a:off x="3320288" y="1694564"/>
            <a:ext cx="540385" cy="894715"/>
          </a:xfrm>
          <a:prstGeom prst="rect">
            <a:avLst/>
          </a:prstGeom>
          <a:noFill/>
          <a:ln>
            <a:noFill/>
          </a:ln>
        </p:spPr>
        <p:txBody>
          <a:bodyPr spcFirstLastPara="1" wrap="square" lIns="0" tIns="9967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Indígena</a:t>
            </a:r>
            <a:endParaRPr sz="1200">
              <a:solidFill>
                <a:schemeClr val="dk1"/>
              </a:solidFill>
              <a:latin typeface="Arial"/>
              <a:ea typeface="Arial"/>
              <a:cs typeface="Arial"/>
              <a:sym typeface="Arial"/>
            </a:endParaRPr>
          </a:p>
          <a:p>
            <a:pPr marL="73025" marR="0" lvl="0" indent="0" algn="l" rtl="0">
              <a:lnSpc>
                <a:spcPct val="100000"/>
              </a:lnSpc>
              <a:spcBef>
                <a:spcPts val="910"/>
              </a:spcBef>
              <a:spcAft>
                <a:spcPts val="0"/>
              </a:spcAft>
              <a:buNone/>
            </a:pPr>
            <a:r>
              <a:rPr lang="es-ES" sz="1600" b="1">
                <a:solidFill>
                  <a:schemeClr val="dk1"/>
                </a:solidFill>
                <a:latin typeface="Arial"/>
                <a:ea typeface="Arial"/>
                <a:cs typeface="Arial"/>
                <a:sym typeface="Arial"/>
              </a:rPr>
              <a:t>0,0%</a:t>
            </a:r>
            <a:endParaRPr sz="1600">
              <a:solidFill>
                <a:schemeClr val="dk1"/>
              </a:solidFill>
              <a:latin typeface="Arial"/>
              <a:ea typeface="Arial"/>
              <a:cs typeface="Arial"/>
              <a:sym typeface="Arial"/>
            </a:endParaRPr>
          </a:p>
          <a:p>
            <a:pPr marL="26034" marR="0" lvl="0" indent="0" algn="l" rtl="0">
              <a:lnSpc>
                <a:spcPct val="100000"/>
              </a:lnSpc>
              <a:spcBef>
                <a:spcPts val="445"/>
              </a:spcBef>
              <a:spcAft>
                <a:spcPts val="0"/>
              </a:spcAft>
              <a:buNone/>
            </a:pPr>
            <a:r>
              <a:rPr lang="es-ES" sz="1200" b="1">
                <a:solidFill>
                  <a:schemeClr val="dk1"/>
                </a:solidFill>
                <a:latin typeface="Arial"/>
                <a:ea typeface="Arial"/>
                <a:cs typeface="Arial"/>
                <a:sym typeface="Arial"/>
              </a:rPr>
              <a:t>0 caso</a:t>
            </a:r>
            <a:endParaRPr sz="1200">
              <a:solidFill>
                <a:schemeClr val="dk1"/>
              </a:solidFill>
              <a:latin typeface="Arial"/>
              <a:ea typeface="Arial"/>
              <a:cs typeface="Arial"/>
              <a:sym typeface="Arial"/>
            </a:endParaRPr>
          </a:p>
        </p:txBody>
      </p:sp>
      <p:sp>
        <p:nvSpPr>
          <p:cNvPr id="2544" name="Google Shape;2544;p50"/>
          <p:cNvSpPr txBox="1"/>
          <p:nvPr/>
        </p:nvSpPr>
        <p:spPr>
          <a:xfrm>
            <a:off x="3744848" y="4308728"/>
            <a:ext cx="3376295" cy="548005"/>
          </a:xfrm>
          <a:prstGeom prst="rect">
            <a:avLst/>
          </a:prstGeom>
          <a:noFill/>
          <a:ln>
            <a:noFill/>
          </a:ln>
        </p:spPr>
        <p:txBody>
          <a:bodyPr spcFirstLastPara="1" wrap="square" lIns="0" tIns="10775" rIns="0" bIns="0" anchor="t" anchorCtr="0">
            <a:spAutoFit/>
          </a:bodyPr>
          <a:lstStyle/>
          <a:p>
            <a:pPr marL="240029" marR="207645" lvl="0" indent="-6350" algn="l" rtl="0">
              <a:lnSpc>
                <a:spcPct val="101800"/>
              </a:lnSpc>
              <a:spcBef>
                <a:spcPts val="0"/>
              </a:spcBef>
              <a:spcAft>
                <a:spcPts val="0"/>
              </a:spcAft>
              <a:buNone/>
            </a:pPr>
            <a:r>
              <a:rPr lang="es-ES" sz="800" b="1">
                <a:solidFill>
                  <a:srgbClr val="585858"/>
                </a:solidFill>
                <a:latin typeface="Calibri"/>
                <a:ea typeface="Calibri"/>
                <a:cs typeface="Calibri"/>
                <a:sym typeface="Calibri"/>
              </a:rPr>
              <a:t>Menor o    Entre 6 y 11  Entre 12 y    Entre 19 y   Entre 27 y		Mayor o  igual a 5	18	26	59	igual a 60</a:t>
            </a:r>
            <a:endParaRPr sz="800">
              <a:solidFill>
                <a:schemeClr val="dk1"/>
              </a:solidFill>
              <a:latin typeface="Calibri"/>
              <a:ea typeface="Calibri"/>
              <a:cs typeface="Calibri"/>
              <a:sym typeface="Calibri"/>
            </a:endParaRPr>
          </a:p>
          <a:p>
            <a:pPr marL="12700" marR="0" lvl="0" indent="0" algn="l" rtl="0">
              <a:lnSpc>
                <a:spcPct val="100000"/>
              </a:lnSpc>
              <a:spcBef>
                <a:spcPts val="49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Figura 5. Curso de vida de los casos de violencia. Periodo epidemiológico 02. 2.023.</a:t>
            </a:r>
            <a:endParaRPr sz="700">
              <a:solidFill>
                <a:schemeClr val="dk1"/>
              </a:solidFill>
              <a:latin typeface="Arial"/>
              <a:ea typeface="Arial"/>
              <a:cs typeface="Arial"/>
              <a:sym typeface="Arial"/>
            </a:endParaRPr>
          </a:p>
        </p:txBody>
      </p:sp>
      <p:pic>
        <p:nvPicPr>
          <p:cNvPr id="2545" name="Google Shape;2545;p50"/>
          <p:cNvPicPr preferRelativeResize="0"/>
          <p:nvPr/>
        </p:nvPicPr>
        <p:blipFill rotWithShape="1">
          <a:blip r:embed="rId6">
            <a:alphaModFix/>
          </a:blip>
          <a:srcRect/>
          <a:stretch/>
        </p:blipFill>
        <p:spPr>
          <a:xfrm>
            <a:off x="2584365" y="2885665"/>
            <a:ext cx="743250" cy="637859"/>
          </a:xfrm>
          <a:prstGeom prst="rect">
            <a:avLst/>
          </a:prstGeom>
          <a:noFill/>
          <a:ln>
            <a:noFill/>
          </a:ln>
        </p:spPr>
      </p:pic>
      <p:sp>
        <p:nvSpPr>
          <p:cNvPr id="2546" name="Google Shape;2546;p50"/>
          <p:cNvSpPr txBox="1"/>
          <p:nvPr/>
        </p:nvSpPr>
        <p:spPr>
          <a:xfrm>
            <a:off x="3905503" y="3508628"/>
            <a:ext cx="124333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p:txBody>
      </p:sp>
      <p:grpSp>
        <p:nvGrpSpPr>
          <p:cNvPr id="2547" name="Google Shape;2547;p50"/>
          <p:cNvGrpSpPr/>
          <p:nvPr/>
        </p:nvGrpSpPr>
        <p:grpSpPr>
          <a:xfrm>
            <a:off x="2177033" y="3769614"/>
            <a:ext cx="1690370" cy="360045"/>
            <a:chOff x="2177033" y="3769614"/>
            <a:chExt cx="1690370" cy="360045"/>
          </a:xfrm>
        </p:grpSpPr>
        <p:sp>
          <p:nvSpPr>
            <p:cNvPr id="2548" name="Google Shape;2548;p50"/>
            <p:cNvSpPr/>
            <p:nvPr/>
          </p:nvSpPr>
          <p:spPr>
            <a:xfrm>
              <a:off x="2177033" y="3769614"/>
              <a:ext cx="1690370" cy="360045"/>
            </a:xfrm>
            <a:custGeom>
              <a:avLst/>
              <a:gdLst/>
              <a:ahLst/>
              <a:cxnLst/>
              <a:rect l="l" t="t" r="r" b="b"/>
              <a:pathLst>
                <a:path w="1690370" h="360045" extrusionOk="0">
                  <a:moveTo>
                    <a:pt x="1630171" y="0"/>
                  </a:moveTo>
                  <a:lnTo>
                    <a:pt x="59943" y="0"/>
                  </a:lnTo>
                  <a:lnTo>
                    <a:pt x="36593" y="4704"/>
                  </a:lnTo>
                  <a:lnTo>
                    <a:pt x="17541" y="17541"/>
                  </a:lnTo>
                  <a:lnTo>
                    <a:pt x="4704" y="36593"/>
                  </a:lnTo>
                  <a:lnTo>
                    <a:pt x="0" y="59944"/>
                  </a:lnTo>
                  <a:lnTo>
                    <a:pt x="0" y="299720"/>
                  </a:lnTo>
                  <a:lnTo>
                    <a:pt x="4704" y="323070"/>
                  </a:lnTo>
                  <a:lnTo>
                    <a:pt x="17541" y="342122"/>
                  </a:lnTo>
                  <a:lnTo>
                    <a:pt x="36593" y="354959"/>
                  </a:lnTo>
                  <a:lnTo>
                    <a:pt x="59943" y="359663"/>
                  </a:lnTo>
                  <a:lnTo>
                    <a:pt x="1630171" y="359663"/>
                  </a:lnTo>
                  <a:lnTo>
                    <a:pt x="1653522" y="354959"/>
                  </a:lnTo>
                  <a:lnTo>
                    <a:pt x="1672574" y="342122"/>
                  </a:lnTo>
                  <a:lnTo>
                    <a:pt x="1685411" y="323070"/>
                  </a:lnTo>
                  <a:lnTo>
                    <a:pt x="1690116" y="299720"/>
                  </a:lnTo>
                  <a:lnTo>
                    <a:pt x="1690116" y="59944"/>
                  </a:lnTo>
                  <a:lnTo>
                    <a:pt x="1685411" y="36593"/>
                  </a:lnTo>
                  <a:lnTo>
                    <a:pt x="1672574" y="17541"/>
                  </a:lnTo>
                  <a:lnTo>
                    <a:pt x="1653522" y="4704"/>
                  </a:lnTo>
                  <a:lnTo>
                    <a:pt x="1630171"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 name="Google Shape;2549;p50"/>
            <p:cNvSpPr/>
            <p:nvPr/>
          </p:nvSpPr>
          <p:spPr>
            <a:xfrm>
              <a:off x="2177033" y="3769614"/>
              <a:ext cx="1690370" cy="360045"/>
            </a:xfrm>
            <a:custGeom>
              <a:avLst/>
              <a:gdLst/>
              <a:ahLst/>
              <a:cxnLst/>
              <a:rect l="l" t="t" r="r" b="b"/>
              <a:pathLst>
                <a:path w="1690370" h="360045" extrusionOk="0">
                  <a:moveTo>
                    <a:pt x="0" y="59944"/>
                  </a:moveTo>
                  <a:lnTo>
                    <a:pt x="4704" y="36593"/>
                  </a:lnTo>
                  <a:lnTo>
                    <a:pt x="17541" y="17541"/>
                  </a:lnTo>
                  <a:lnTo>
                    <a:pt x="36593" y="4704"/>
                  </a:lnTo>
                  <a:lnTo>
                    <a:pt x="59943" y="0"/>
                  </a:lnTo>
                  <a:lnTo>
                    <a:pt x="1630171" y="0"/>
                  </a:lnTo>
                  <a:lnTo>
                    <a:pt x="1653522" y="4704"/>
                  </a:lnTo>
                  <a:lnTo>
                    <a:pt x="1672574" y="17541"/>
                  </a:lnTo>
                  <a:lnTo>
                    <a:pt x="1685411" y="36593"/>
                  </a:lnTo>
                  <a:lnTo>
                    <a:pt x="1690116" y="59944"/>
                  </a:lnTo>
                  <a:lnTo>
                    <a:pt x="1690116" y="299720"/>
                  </a:lnTo>
                  <a:lnTo>
                    <a:pt x="1685411" y="323070"/>
                  </a:lnTo>
                  <a:lnTo>
                    <a:pt x="1672574" y="342122"/>
                  </a:lnTo>
                  <a:lnTo>
                    <a:pt x="1653522" y="354959"/>
                  </a:lnTo>
                  <a:lnTo>
                    <a:pt x="1630171" y="359663"/>
                  </a:lnTo>
                  <a:lnTo>
                    <a:pt x="59943" y="359663"/>
                  </a:lnTo>
                  <a:lnTo>
                    <a:pt x="36593" y="354959"/>
                  </a:lnTo>
                  <a:lnTo>
                    <a:pt x="17541" y="342122"/>
                  </a:lnTo>
                  <a:lnTo>
                    <a:pt x="4704" y="323070"/>
                  </a:lnTo>
                  <a:lnTo>
                    <a:pt x="0" y="299720"/>
                  </a:lnTo>
                  <a:lnTo>
                    <a:pt x="0" y="59944"/>
                  </a:lnTo>
                  <a:close/>
                </a:path>
              </a:pathLst>
            </a:custGeom>
            <a:noFill/>
            <a:ln w="25400" cap="flat" cmpd="sng">
              <a:solidFill>
                <a:srgbClr val="92D0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50" name="Google Shape;2550;p50"/>
          <p:cNvSpPr txBox="1"/>
          <p:nvPr/>
        </p:nvSpPr>
        <p:spPr>
          <a:xfrm>
            <a:off x="2405633" y="3479926"/>
            <a:ext cx="1221740" cy="448945"/>
          </a:xfrm>
          <a:prstGeom prst="rect">
            <a:avLst/>
          </a:prstGeom>
          <a:noFill/>
          <a:ln>
            <a:noFill/>
          </a:ln>
        </p:spPr>
        <p:txBody>
          <a:bodyPr spcFirstLastPara="1" wrap="square" lIns="0" tIns="12700" rIns="0" bIns="0" anchor="t" anchorCtr="0">
            <a:spAutoFit/>
          </a:bodyPr>
          <a:lstStyle/>
          <a:p>
            <a:pPr marL="24130" marR="5080" lvl="0" indent="-12065" algn="l" rtl="0">
              <a:lnSpc>
                <a:spcPct val="115700"/>
              </a:lnSpc>
              <a:spcBef>
                <a:spcPts val="0"/>
              </a:spcBef>
              <a:spcAft>
                <a:spcPts val="0"/>
              </a:spcAft>
              <a:buNone/>
            </a:pPr>
            <a:r>
              <a:rPr lang="es-ES" sz="1200" b="1" u="sng">
                <a:solidFill>
                  <a:schemeClr val="dk1"/>
                </a:solidFill>
                <a:latin typeface="Arial"/>
                <a:ea typeface="Arial"/>
                <a:cs typeface="Arial"/>
                <a:sym typeface="Arial"/>
              </a:rPr>
              <a:t>Área de ocurrencia </a:t>
            </a:r>
            <a:r>
              <a:rPr lang="es-ES" sz="1200" b="1">
                <a:solidFill>
                  <a:schemeClr val="dk1"/>
                </a:solidFill>
                <a:latin typeface="Arial"/>
                <a:ea typeface="Arial"/>
                <a:cs typeface="Arial"/>
                <a:sym typeface="Arial"/>
              </a:rPr>
              <a:t> Cabecera municipal</a:t>
            </a:r>
            <a:endParaRPr sz="1200">
              <a:solidFill>
                <a:schemeClr val="dk1"/>
              </a:solidFill>
              <a:latin typeface="Arial"/>
              <a:ea typeface="Arial"/>
              <a:cs typeface="Arial"/>
              <a:sym typeface="Arial"/>
            </a:endParaRPr>
          </a:p>
        </p:txBody>
      </p:sp>
      <p:sp>
        <p:nvSpPr>
          <p:cNvPr id="2551" name="Google Shape;2551;p50"/>
          <p:cNvSpPr txBox="1"/>
          <p:nvPr/>
        </p:nvSpPr>
        <p:spPr>
          <a:xfrm>
            <a:off x="2773807" y="3903091"/>
            <a:ext cx="497840" cy="26924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600" b="1">
                <a:solidFill>
                  <a:schemeClr val="dk1"/>
                </a:solidFill>
                <a:latin typeface="Arial"/>
                <a:ea typeface="Arial"/>
                <a:cs typeface="Arial"/>
                <a:sym typeface="Arial"/>
              </a:rPr>
              <a:t>99,1%</a:t>
            </a:r>
            <a:endParaRPr sz="1600">
              <a:solidFill>
                <a:schemeClr val="dk1"/>
              </a:solidFill>
              <a:latin typeface="Arial"/>
              <a:ea typeface="Arial"/>
              <a:cs typeface="Arial"/>
              <a:sym typeface="Arial"/>
            </a:endParaRPr>
          </a:p>
        </p:txBody>
      </p:sp>
      <p:pic>
        <p:nvPicPr>
          <p:cNvPr id="2552" name="Google Shape;2552;p50"/>
          <p:cNvPicPr preferRelativeResize="0"/>
          <p:nvPr/>
        </p:nvPicPr>
        <p:blipFill rotWithShape="1">
          <a:blip r:embed="rId7">
            <a:alphaModFix/>
          </a:blip>
          <a:srcRect/>
          <a:stretch/>
        </p:blipFill>
        <p:spPr>
          <a:xfrm>
            <a:off x="585153" y="2866194"/>
            <a:ext cx="799446" cy="618489"/>
          </a:xfrm>
          <a:prstGeom prst="rect">
            <a:avLst/>
          </a:prstGeom>
          <a:noFill/>
          <a:ln>
            <a:noFill/>
          </a:ln>
        </p:spPr>
      </p:pic>
      <p:sp>
        <p:nvSpPr>
          <p:cNvPr id="2553" name="Google Shape;2553;p50"/>
          <p:cNvSpPr txBox="1"/>
          <p:nvPr/>
        </p:nvSpPr>
        <p:spPr>
          <a:xfrm>
            <a:off x="428345" y="3463290"/>
            <a:ext cx="111061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Afiliación al SGSS</a:t>
            </a:r>
            <a:endParaRPr sz="1200">
              <a:solidFill>
                <a:schemeClr val="dk1"/>
              </a:solidFill>
              <a:latin typeface="Arial"/>
              <a:ea typeface="Arial"/>
              <a:cs typeface="Arial"/>
              <a:sym typeface="Arial"/>
            </a:endParaRPr>
          </a:p>
        </p:txBody>
      </p:sp>
      <p:grpSp>
        <p:nvGrpSpPr>
          <p:cNvPr id="2554" name="Google Shape;2554;p50"/>
          <p:cNvGrpSpPr/>
          <p:nvPr/>
        </p:nvGrpSpPr>
        <p:grpSpPr>
          <a:xfrm>
            <a:off x="57150" y="3733038"/>
            <a:ext cx="1880870" cy="425450"/>
            <a:chOff x="57150" y="3733038"/>
            <a:chExt cx="1880870" cy="425450"/>
          </a:xfrm>
        </p:grpSpPr>
        <p:sp>
          <p:nvSpPr>
            <p:cNvPr id="2555" name="Google Shape;2555;p50"/>
            <p:cNvSpPr/>
            <p:nvPr/>
          </p:nvSpPr>
          <p:spPr>
            <a:xfrm>
              <a:off x="57150" y="3733038"/>
              <a:ext cx="1880870" cy="425450"/>
            </a:xfrm>
            <a:custGeom>
              <a:avLst/>
              <a:gdLst/>
              <a:ahLst/>
              <a:cxnLst/>
              <a:rect l="l" t="t" r="r" b="b"/>
              <a:pathLst>
                <a:path w="1880870" h="425450" extrusionOk="0">
                  <a:moveTo>
                    <a:pt x="1809750" y="0"/>
                  </a:moveTo>
                  <a:lnTo>
                    <a:pt x="70866" y="0"/>
                  </a:lnTo>
                  <a:lnTo>
                    <a:pt x="43282" y="5572"/>
                  </a:lnTo>
                  <a:lnTo>
                    <a:pt x="20756" y="20764"/>
                  </a:lnTo>
                  <a:lnTo>
                    <a:pt x="5569" y="43291"/>
                  </a:lnTo>
                  <a:lnTo>
                    <a:pt x="0" y="70865"/>
                  </a:lnTo>
                  <a:lnTo>
                    <a:pt x="0" y="354329"/>
                  </a:lnTo>
                  <a:lnTo>
                    <a:pt x="5569" y="381904"/>
                  </a:lnTo>
                  <a:lnTo>
                    <a:pt x="20756" y="404431"/>
                  </a:lnTo>
                  <a:lnTo>
                    <a:pt x="43282" y="419623"/>
                  </a:lnTo>
                  <a:lnTo>
                    <a:pt x="70866" y="425196"/>
                  </a:lnTo>
                  <a:lnTo>
                    <a:pt x="1809750" y="425196"/>
                  </a:lnTo>
                  <a:lnTo>
                    <a:pt x="1837324" y="419623"/>
                  </a:lnTo>
                  <a:lnTo>
                    <a:pt x="1859851" y="404431"/>
                  </a:lnTo>
                  <a:lnTo>
                    <a:pt x="1875043" y="381904"/>
                  </a:lnTo>
                  <a:lnTo>
                    <a:pt x="1880616" y="354329"/>
                  </a:lnTo>
                  <a:lnTo>
                    <a:pt x="1880616" y="70865"/>
                  </a:lnTo>
                  <a:lnTo>
                    <a:pt x="1875043" y="43291"/>
                  </a:lnTo>
                  <a:lnTo>
                    <a:pt x="1859851" y="20764"/>
                  </a:lnTo>
                  <a:lnTo>
                    <a:pt x="1837324" y="5572"/>
                  </a:lnTo>
                  <a:lnTo>
                    <a:pt x="1809750"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 name="Google Shape;2556;p50"/>
            <p:cNvSpPr/>
            <p:nvPr/>
          </p:nvSpPr>
          <p:spPr>
            <a:xfrm>
              <a:off x="57150" y="3733038"/>
              <a:ext cx="1880870" cy="425450"/>
            </a:xfrm>
            <a:custGeom>
              <a:avLst/>
              <a:gdLst/>
              <a:ahLst/>
              <a:cxnLst/>
              <a:rect l="l" t="t" r="r" b="b"/>
              <a:pathLst>
                <a:path w="1880870" h="425450" extrusionOk="0">
                  <a:moveTo>
                    <a:pt x="0" y="70865"/>
                  </a:moveTo>
                  <a:lnTo>
                    <a:pt x="5569" y="43291"/>
                  </a:lnTo>
                  <a:lnTo>
                    <a:pt x="20756" y="20764"/>
                  </a:lnTo>
                  <a:lnTo>
                    <a:pt x="43282" y="5572"/>
                  </a:lnTo>
                  <a:lnTo>
                    <a:pt x="70866" y="0"/>
                  </a:lnTo>
                  <a:lnTo>
                    <a:pt x="1809750" y="0"/>
                  </a:lnTo>
                  <a:lnTo>
                    <a:pt x="1837324" y="5572"/>
                  </a:lnTo>
                  <a:lnTo>
                    <a:pt x="1859851" y="20764"/>
                  </a:lnTo>
                  <a:lnTo>
                    <a:pt x="1875043" y="43291"/>
                  </a:lnTo>
                  <a:lnTo>
                    <a:pt x="1880616" y="70865"/>
                  </a:lnTo>
                  <a:lnTo>
                    <a:pt x="1880616" y="354329"/>
                  </a:lnTo>
                  <a:lnTo>
                    <a:pt x="1875043" y="381904"/>
                  </a:lnTo>
                  <a:lnTo>
                    <a:pt x="1859851" y="404431"/>
                  </a:lnTo>
                  <a:lnTo>
                    <a:pt x="1837324" y="419623"/>
                  </a:lnTo>
                  <a:lnTo>
                    <a:pt x="1809750" y="425196"/>
                  </a:lnTo>
                  <a:lnTo>
                    <a:pt x="70866" y="425196"/>
                  </a:lnTo>
                  <a:lnTo>
                    <a:pt x="43282" y="419623"/>
                  </a:lnTo>
                  <a:lnTo>
                    <a:pt x="20756" y="404431"/>
                  </a:lnTo>
                  <a:lnTo>
                    <a:pt x="5569" y="381904"/>
                  </a:lnTo>
                  <a:lnTo>
                    <a:pt x="0" y="354329"/>
                  </a:lnTo>
                  <a:lnTo>
                    <a:pt x="0" y="70865"/>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57" name="Google Shape;2557;p50"/>
          <p:cNvSpPr txBox="1"/>
          <p:nvPr/>
        </p:nvSpPr>
        <p:spPr>
          <a:xfrm>
            <a:off x="197612" y="3739133"/>
            <a:ext cx="1597025" cy="36131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Régimen contributivo: 58,2%</a:t>
            </a:r>
            <a:endParaRPr sz="1100">
              <a:solidFill>
                <a:schemeClr val="dk1"/>
              </a:solidFill>
              <a:latin typeface="Arial"/>
              <a:ea typeface="Arial"/>
              <a:cs typeface="Arial"/>
              <a:sym typeface="Arial"/>
            </a:endParaRPr>
          </a:p>
          <a:p>
            <a:pPr marL="41275"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Régimen subsidiado: 36,4%</a:t>
            </a:r>
            <a:endParaRPr sz="1100">
              <a:solidFill>
                <a:schemeClr val="dk1"/>
              </a:solidFill>
              <a:latin typeface="Arial"/>
              <a:ea typeface="Arial"/>
              <a:cs typeface="Arial"/>
              <a:sym typeface="Arial"/>
            </a:endParaRPr>
          </a:p>
        </p:txBody>
      </p:sp>
      <p:grpSp>
        <p:nvGrpSpPr>
          <p:cNvPr id="2558" name="Google Shape;2558;p50"/>
          <p:cNvGrpSpPr/>
          <p:nvPr/>
        </p:nvGrpSpPr>
        <p:grpSpPr>
          <a:xfrm>
            <a:off x="4174997" y="2062733"/>
            <a:ext cx="875030" cy="360045"/>
            <a:chOff x="4174997" y="2062733"/>
            <a:chExt cx="875030" cy="360045"/>
          </a:xfrm>
        </p:grpSpPr>
        <p:sp>
          <p:nvSpPr>
            <p:cNvPr id="2559" name="Google Shape;2559;p50"/>
            <p:cNvSpPr/>
            <p:nvPr/>
          </p:nvSpPr>
          <p:spPr>
            <a:xfrm>
              <a:off x="4174997" y="2062733"/>
              <a:ext cx="875030" cy="360045"/>
            </a:xfrm>
            <a:custGeom>
              <a:avLst/>
              <a:gdLst/>
              <a:ahLst/>
              <a:cxnLst/>
              <a:rect l="l" t="t" r="r" b="b"/>
              <a:pathLst>
                <a:path w="875029" h="360044" extrusionOk="0">
                  <a:moveTo>
                    <a:pt x="814831" y="0"/>
                  </a:moveTo>
                  <a:lnTo>
                    <a:pt x="59943" y="0"/>
                  </a:lnTo>
                  <a:lnTo>
                    <a:pt x="36593" y="4704"/>
                  </a:lnTo>
                  <a:lnTo>
                    <a:pt x="17541" y="17541"/>
                  </a:lnTo>
                  <a:lnTo>
                    <a:pt x="4704" y="36593"/>
                  </a:lnTo>
                  <a:lnTo>
                    <a:pt x="0" y="59944"/>
                  </a:lnTo>
                  <a:lnTo>
                    <a:pt x="0" y="299720"/>
                  </a:lnTo>
                  <a:lnTo>
                    <a:pt x="4704" y="323070"/>
                  </a:lnTo>
                  <a:lnTo>
                    <a:pt x="17541" y="342122"/>
                  </a:lnTo>
                  <a:lnTo>
                    <a:pt x="36593" y="354959"/>
                  </a:lnTo>
                  <a:lnTo>
                    <a:pt x="59943" y="359664"/>
                  </a:lnTo>
                  <a:lnTo>
                    <a:pt x="814831" y="359664"/>
                  </a:lnTo>
                  <a:lnTo>
                    <a:pt x="838182" y="354959"/>
                  </a:lnTo>
                  <a:lnTo>
                    <a:pt x="857234" y="342122"/>
                  </a:lnTo>
                  <a:lnTo>
                    <a:pt x="870071" y="323070"/>
                  </a:lnTo>
                  <a:lnTo>
                    <a:pt x="874776" y="299720"/>
                  </a:lnTo>
                  <a:lnTo>
                    <a:pt x="874776" y="59944"/>
                  </a:lnTo>
                  <a:lnTo>
                    <a:pt x="870071" y="36593"/>
                  </a:lnTo>
                  <a:lnTo>
                    <a:pt x="857234" y="17541"/>
                  </a:lnTo>
                  <a:lnTo>
                    <a:pt x="838182" y="4704"/>
                  </a:lnTo>
                  <a:lnTo>
                    <a:pt x="814831" y="0"/>
                  </a:lnTo>
                  <a:close/>
                </a:path>
              </a:pathLst>
            </a:custGeom>
            <a:solidFill>
              <a:srgbClr val="CCC1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0" name="Google Shape;2560;p50"/>
            <p:cNvSpPr/>
            <p:nvPr/>
          </p:nvSpPr>
          <p:spPr>
            <a:xfrm>
              <a:off x="4174997" y="2062733"/>
              <a:ext cx="875030" cy="360045"/>
            </a:xfrm>
            <a:custGeom>
              <a:avLst/>
              <a:gdLst/>
              <a:ahLst/>
              <a:cxnLst/>
              <a:rect l="l" t="t" r="r" b="b"/>
              <a:pathLst>
                <a:path w="875029" h="360044" extrusionOk="0">
                  <a:moveTo>
                    <a:pt x="0" y="59944"/>
                  </a:moveTo>
                  <a:lnTo>
                    <a:pt x="4704" y="36593"/>
                  </a:lnTo>
                  <a:lnTo>
                    <a:pt x="17541" y="17541"/>
                  </a:lnTo>
                  <a:lnTo>
                    <a:pt x="36593" y="4704"/>
                  </a:lnTo>
                  <a:lnTo>
                    <a:pt x="59943" y="0"/>
                  </a:lnTo>
                  <a:lnTo>
                    <a:pt x="814831" y="0"/>
                  </a:lnTo>
                  <a:lnTo>
                    <a:pt x="838182" y="4704"/>
                  </a:lnTo>
                  <a:lnTo>
                    <a:pt x="857234" y="17541"/>
                  </a:lnTo>
                  <a:lnTo>
                    <a:pt x="870071" y="36593"/>
                  </a:lnTo>
                  <a:lnTo>
                    <a:pt x="874776" y="59944"/>
                  </a:lnTo>
                  <a:lnTo>
                    <a:pt x="874776" y="299720"/>
                  </a:lnTo>
                  <a:lnTo>
                    <a:pt x="870071" y="323070"/>
                  </a:lnTo>
                  <a:lnTo>
                    <a:pt x="857234" y="342122"/>
                  </a:lnTo>
                  <a:lnTo>
                    <a:pt x="838182" y="354959"/>
                  </a:lnTo>
                  <a:lnTo>
                    <a:pt x="814831" y="359664"/>
                  </a:lnTo>
                  <a:lnTo>
                    <a:pt x="59943" y="359664"/>
                  </a:lnTo>
                  <a:lnTo>
                    <a:pt x="36593" y="354959"/>
                  </a:lnTo>
                  <a:lnTo>
                    <a:pt x="17541" y="342122"/>
                  </a:lnTo>
                  <a:lnTo>
                    <a:pt x="4704" y="323070"/>
                  </a:lnTo>
                  <a:lnTo>
                    <a:pt x="0" y="299720"/>
                  </a:lnTo>
                  <a:lnTo>
                    <a:pt x="0" y="59944"/>
                  </a:lnTo>
                  <a:close/>
                </a:path>
              </a:pathLst>
            </a:custGeom>
            <a:noFill/>
            <a:ln w="25400" cap="flat" cmpd="sng">
              <a:solidFill>
                <a:srgbClr val="CCC1D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561" name="Google Shape;2561;p50"/>
          <p:cNvPicPr preferRelativeResize="0"/>
          <p:nvPr/>
        </p:nvPicPr>
        <p:blipFill rotWithShape="1">
          <a:blip r:embed="rId8">
            <a:alphaModFix/>
          </a:blip>
          <a:srcRect/>
          <a:stretch/>
        </p:blipFill>
        <p:spPr>
          <a:xfrm>
            <a:off x="4448916" y="1094570"/>
            <a:ext cx="385378" cy="779712"/>
          </a:xfrm>
          <a:prstGeom prst="rect">
            <a:avLst/>
          </a:prstGeom>
          <a:noFill/>
          <a:ln>
            <a:noFill/>
          </a:ln>
        </p:spPr>
      </p:pic>
      <p:grpSp>
        <p:nvGrpSpPr>
          <p:cNvPr id="2562" name="Google Shape;2562;p50"/>
          <p:cNvGrpSpPr/>
          <p:nvPr/>
        </p:nvGrpSpPr>
        <p:grpSpPr>
          <a:xfrm>
            <a:off x="2205989" y="898397"/>
            <a:ext cx="1849120" cy="944117"/>
            <a:chOff x="2205989" y="898397"/>
            <a:chExt cx="1849120" cy="944117"/>
          </a:xfrm>
        </p:grpSpPr>
        <p:pic>
          <p:nvPicPr>
            <p:cNvPr id="2563" name="Google Shape;2563;p50"/>
            <p:cNvPicPr preferRelativeResize="0"/>
            <p:nvPr/>
          </p:nvPicPr>
          <p:blipFill rotWithShape="1">
            <a:blip r:embed="rId9">
              <a:alphaModFix/>
            </a:blip>
            <a:srcRect/>
            <a:stretch/>
          </p:blipFill>
          <p:spPr>
            <a:xfrm>
              <a:off x="3265931" y="1057655"/>
              <a:ext cx="627888" cy="784859"/>
            </a:xfrm>
            <a:prstGeom prst="rect">
              <a:avLst/>
            </a:prstGeom>
            <a:noFill/>
            <a:ln>
              <a:noFill/>
            </a:ln>
          </p:spPr>
        </p:pic>
        <p:sp>
          <p:nvSpPr>
            <p:cNvPr id="2564" name="Google Shape;2564;p50"/>
            <p:cNvSpPr/>
            <p:nvPr/>
          </p:nvSpPr>
          <p:spPr>
            <a:xfrm>
              <a:off x="2205989" y="898397"/>
              <a:ext cx="1849120" cy="234950"/>
            </a:xfrm>
            <a:custGeom>
              <a:avLst/>
              <a:gdLst/>
              <a:ahLst/>
              <a:cxnLst/>
              <a:rect l="l" t="t" r="r" b="b"/>
              <a:pathLst>
                <a:path w="1849120" h="234950" extrusionOk="0">
                  <a:moveTo>
                    <a:pt x="1848612" y="0"/>
                  </a:moveTo>
                  <a:lnTo>
                    <a:pt x="1847074" y="45660"/>
                  </a:lnTo>
                  <a:lnTo>
                    <a:pt x="1842881" y="82962"/>
                  </a:lnTo>
                  <a:lnTo>
                    <a:pt x="1836664" y="108120"/>
                  </a:lnTo>
                  <a:lnTo>
                    <a:pt x="1829054" y="117348"/>
                  </a:lnTo>
                  <a:lnTo>
                    <a:pt x="943864" y="117348"/>
                  </a:lnTo>
                  <a:lnTo>
                    <a:pt x="936253" y="126575"/>
                  </a:lnTo>
                  <a:lnTo>
                    <a:pt x="930036" y="151733"/>
                  </a:lnTo>
                  <a:lnTo>
                    <a:pt x="925843" y="189035"/>
                  </a:lnTo>
                  <a:lnTo>
                    <a:pt x="924306" y="234696"/>
                  </a:lnTo>
                  <a:lnTo>
                    <a:pt x="922768" y="189035"/>
                  </a:lnTo>
                  <a:lnTo>
                    <a:pt x="918575" y="151733"/>
                  </a:lnTo>
                  <a:lnTo>
                    <a:pt x="912358" y="126575"/>
                  </a:lnTo>
                  <a:lnTo>
                    <a:pt x="904748" y="117348"/>
                  </a:lnTo>
                  <a:lnTo>
                    <a:pt x="19558" y="117348"/>
                  </a:lnTo>
                  <a:lnTo>
                    <a:pt x="11947" y="108120"/>
                  </a:lnTo>
                  <a:lnTo>
                    <a:pt x="5730" y="82962"/>
                  </a:lnTo>
                  <a:lnTo>
                    <a:pt x="1537" y="4566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65" name="Google Shape;2565;p50"/>
          <p:cNvSpPr txBox="1"/>
          <p:nvPr/>
        </p:nvSpPr>
        <p:spPr>
          <a:xfrm>
            <a:off x="4307840" y="1750193"/>
            <a:ext cx="615950" cy="882015"/>
          </a:xfrm>
          <a:prstGeom prst="rect">
            <a:avLst/>
          </a:prstGeom>
          <a:noFill/>
          <a:ln>
            <a:noFill/>
          </a:ln>
        </p:spPr>
        <p:txBody>
          <a:bodyPr spcFirstLastPara="1" wrap="square" lIns="0" tIns="8572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Maternas</a:t>
            </a:r>
            <a:endParaRPr sz="1200">
              <a:solidFill>
                <a:schemeClr val="dk1"/>
              </a:solidFill>
              <a:latin typeface="Arial"/>
              <a:ea typeface="Arial"/>
              <a:cs typeface="Arial"/>
              <a:sym typeface="Arial"/>
            </a:endParaRPr>
          </a:p>
          <a:p>
            <a:pPr marL="113029" marR="0" lvl="0" indent="0" algn="l" rtl="0">
              <a:lnSpc>
                <a:spcPct val="100000"/>
              </a:lnSpc>
              <a:spcBef>
                <a:spcPts val="770"/>
              </a:spcBef>
              <a:spcAft>
                <a:spcPts val="0"/>
              </a:spcAft>
              <a:buNone/>
            </a:pPr>
            <a:r>
              <a:rPr lang="es-ES" sz="1600" b="1">
                <a:solidFill>
                  <a:schemeClr val="dk1"/>
                </a:solidFill>
                <a:latin typeface="Arial"/>
                <a:ea typeface="Arial"/>
                <a:cs typeface="Arial"/>
                <a:sym typeface="Arial"/>
              </a:rPr>
              <a:t>6,9%</a:t>
            </a:r>
            <a:endParaRPr sz="1600">
              <a:solidFill>
                <a:schemeClr val="dk1"/>
              </a:solidFill>
              <a:latin typeface="Arial"/>
              <a:ea typeface="Arial"/>
              <a:cs typeface="Arial"/>
              <a:sym typeface="Arial"/>
            </a:endParaRPr>
          </a:p>
          <a:p>
            <a:pPr marL="71755" marR="0" lvl="0" indent="0" algn="l" rtl="0">
              <a:lnSpc>
                <a:spcPct val="100000"/>
              </a:lnSpc>
              <a:spcBef>
                <a:spcPts val="595"/>
              </a:spcBef>
              <a:spcAft>
                <a:spcPts val="0"/>
              </a:spcAft>
              <a:buNone/>
            </a:pPr>
            <a:r>
              <a:rPr lang="es-ES" sz="1200" b="1">
                <a:solidFill>
                  <a:schemeClr val="dk1"/>
                </a:solidFill>
                <a:latin typeface="Arial"/>
                <a:ea typeface="Arial"/>
                <a:cs typeface="Arial"/>
                <a:sym typeface="Arial"/>
              </a:rPr>
              <a:t>23 casos</a:t>
            </a:r>
            <a:endParaRPr sz="1200">
              <a:solidFill>
                <a:schemeClr val="dk1"/>
              </a:solidFill>
              <a:latin typeface="Arial"/>
              <a:ea typeface="Arial"/>
              <a:cs typeface="Arial"/>
              <a:sym typeface="Arial"/>
            </a:endParaRPr>
          </a:p>
        </p:txBody>
      </p:sp>
      <p:grpSp>
        <p:nvGrpSpPr>
          <p:cNvPr id="2566" name="Google Shape;2566;p50"/>
          <p:cNvGrpSpPr/>
          <p:nvPr/>
        </p:nvGrpSpPr>
        <p:grpSpPr>
          <a:xfrm>
            <a:off x="5144261" y="2029205"/>
            <a:ext cx="873760" cy="360045"/>
            <a:chOff x="5144261" y="2029205"/>
            <a:chExt cx="873760" cy="360045"/>
          </a:xfrm>
        </p:grpSpPr>
        <p:sp>
          <p:nvSpPr>
            <p:cNvPr id="2567" name="Google Shape;2567;p50"/>
            <p:cNvSpPr/>
            <p:nvPr/>
          </p:nvSpPr>
          <p:spPr>
            <a:xfrm>
              <a:off x="5144261" y="2029205"/>
              <a:ext cx="873760" cy="360045"/>
            </a:xfrm>
            <a:custGeom>
              <a:avLst/>
              <a:gdLst/>
              <a:ahLst/>
              <a:cxnLst/>
              <a:rect l="l" t="t" r="r" b="b"/>
              <a:pathLst>
                <a:path w="873760" h="360044" extrusionOk="0">
                  <a:moveTo>
                    <a:pt x="813308" y="0"/>
                  </a:moveTo>
                  <a:lnTo>
                    <a:pt x="59943" y="0"/>
                  </a:lnTo>
                  <a:lnTo>
                    <a:pt x="36593" y="4704"/>
                  </a:lnTo>
                  <a:lnTo>
                    <a:pt x="17541" y="17541"/>
                  </a:lnTo>
                  <a:lnTo>
                    <a:pt x="4704" y="36593"/>
                  </a:lnTo>
                  <a:lnTo>
                    <a:pt x="0" y="59944"/>
                  </a:lnTo>
                  <a:lnTo>
                    <a:pt x="0" y="299720"/>
                  </a:lnTo>
                  <a:lnTo>
                    <a:pt x="4704" y="323070"/>
                  </a:lnTo>
                  <a:lnTo>
                    <a:pt x="17541" y="342122"/>
                  </a:lnTo>
                  <a:lnTo>
                    <a:pt x="36593" y="354959"/>
                  </a:lnTo>
                  <a:lnTo>
                    <a:pt x="59943" y="359664"/>
                  </a:lnTo>
                  <a:lnTo>
                    <a:pt x="813308" y="359664"/>
                  </a:lnTo>
                  <a:lnTo>
                    <a:pt x="836658" y="354959"/>
                  </a:lnTo>
                  <a:lnTo>
                    <a:pt x="855710" y="342122"/>
                  </a:lnTo>
                  <a:lnTo>
                    <a:pt x="868547" y="323070"/>
                  </a:lnTo>
                  <a:lnTo>
                    <a:pt x="873251" y="299720"/>
                  </a:lnTo>
                  <a:lnTo>
                    <a:pt x="873251" y="59944"/>
                  </a:lnTo>
                  <a:lnTo>
                    <a:pt x="868547" y="36593"/>
                  </a:lnTo>
                  <a:lnTo>
                    <a:pt x="855710" y="17541"/>
                  </a:lnTo>
                  <a:lnTo>
                    <a:pt x="836658" y="4704"/>
                  </a:lnTo>
                  <a:lnTo>
                    <a:pt x="813308" y="0"/>
                  </a:lnTo>
                  <a:close/>
                </a:path>
              </a:pathLst>
            </a:custGeom>
            <a:solidFill>
              <a:srgbClr val="F9C09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8" name="Google Shape;2568;p50"/>
            <p:cNvSpPr/>
            <p:nvPr/>
          </p:nvSpPr>
          <p:spPr>
            <a:xfrm>
              <a:off x="5144261" y="2029205"/>
              <a:ext cx="873760" cy="360045"/>
            </a:xfrm>
            <a:custGeom>
              <a:avLst/>
              <a:gdLst/>
              <a:ahLst/>
              <a:cxnLst/>
              <a:rect l="l" t="t" r="r" b="b"/>
              <a:pathLst>
                <a:path w="873760" h="360044" extrusionOk="0">
                  <a:moveTo>
                    <a:pt x="0" y="59944"/>
                  </a:moveTo>
                  <a:lnTo>
                    <a:pt x="4704" y="36593"/>
                  </a:lnTo>
                  <a:lnTo>
                    <a:pt x="17541" y="17541"/>
                  </a:lnTo>
                  <a:lnTo>
                    <a:pt x="36593" y="4704"/>
                  </a:lnTo>
                  <a:lnTo>
                    <a:pt x="59943" y="0"/>
                  </a:lnTo>
                  <a:lnTo>
                    <a:pt x="813308" y="0"/>
                  </a:lnTo>
                  <a:lnTo>
                    <a:pt x="836658" y="4704"/>
                  </a:lnTo>
                  <a:lnTo>
                    <a:pt x="855710" y="17541"/>
                  </a:lnTo>
                  <a:lnTo>
                    <a:pt x="868547" y="36593"/>
                  </a:lnTo>
                  <a:lnTo>
                    <a:pt x="873251" y="59944"/>
                  </a:lnTo>
                  <a:lnTo>
                    <a:pt x="873251" y="299720"/>
                  </a:lnTo>
                  <a:lnTo>
                    <a:pt x="868547" y="323070"/>
                  </a:lnTo>
                  <a:lnTo>
                    <a:pt x="855710" y="342122"/>
                  </a:lnTo>
                  <a:lnTo>
                    <a:pt x="836658" y="354959"/>
                  </a:lnTo>
                  <a:lnTo>
                    <a:pt x="813308" y="359664"/>
                  </a:lnTo>
                  <a:lnTo>
                    <a:pt x="59943" y="359664"/>
                  </a:lnTo>
                  <a:lnTo>
                    <a:pt x="36593" y="354959"/>
                  </a:lnTo>
                  <a:lnTo>
                    <a:pt x="17541" y="342122"/>
                  </a:lnTo>
                  <a:lnTo>
                    <a:pt x="4704" y="323070"/>
                  </a:lnTo>
                  <a:lnTo>
                    <a:pt x="0" y="299720"/>
                  </a:lnTo>
                  <a:lnTo>
                    <a:pt x="0" y="59944"/>
                  </a:lnTo>
                  <a:close/>
                </a:path>
              </a:pathLst>
            </a:custGeom>
            <a:noFill/>
            <a:ln w="25400" cap="flat" cmpd="sng">
              <a:solidFill>
                <a:srgbClr val="F9C09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69" name="Google Shape;2569;p50"/>
          <p:cNvSpPr txBox="1"/>
          <p:nvPr/>
        </p:nvSpPr>
        <p:spPr>
          <a:xfrm>
            <a:off x="5291073" y="1716665"/>
            <a:ext cx="662940" cy="895985"/>
          </a:xfrm>
          <a:prstGeom prst="rect">
            <a:avLst/>
          </a:prstGeom>
          <a:noFill/>
          <a:ln>
            <a:noFill/>
          </a:ln>
        </p:spPr>
        <p:txBody>
          <a:bodyPr spcFirstLastPara="1" wrap="square" lIns="0" tIns="8572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Migrante</a:t>
            </a:r>
            <a:endParaRPr sz="1200">
              <a:solidFill>
                <a:schemeClr val="dk1"/>
              </a:solidFill>
              <a:latin typeface="Arial"/>
              <a:ea typeface="Arial"/>
              <a:cs typeface="Arial"/>
              <a:sym typeface="Arial"/>
            </a:endParaRPr>
          </a:p>
          <a:p>
            <a:pPr marL="78105" marR="0" lvl="0" indent="0" algn="l" rtl="0">
              <a:lnSpc>
                <a:spcPct val="100000"/>
              </a:lnSpc>
              <a:spcBef>
                <a:spcPts val="770"/>
              </a:spcBef>
              <a:spcAft>
                <a:spcPts val="0"/>
              </a:spcAft>
              <a:buNone/>
            </a:pPr>
            <a:r>
              <a:rPr lang="es-ES" sz="1600" b="1">
                <a:solidFill>
                  <a:schemeClr val="dk1"/>
                </a:solidFill>
                <a:latin typeface="Arial"/>
                <a:ea typeface="Arial"/>
                <a:cs typeface="Arial"/>
                <a:sym typeface="Arial"/>
              </a:rPr>
              <a:t>4,2 %</a:t>
            </a:r>
            <a:endParaRPr sz="1600">
              <a:solidFill>
                <a:schemeClr val="dk1"/>
              </a:solidFill>
              <a:latin typeface="Arial"/>
              <a:ea typeface="Arial"/>
              <a:cs typeface="Arial"/>
              <a:sym typeface="Arial"/>
            </a:endParaRPr>
          </a:p>
          <a:p>
            <a:pPr marL="84455" marR="0" lvl="0" indent="0" algn="l" rtl="0">
              <a:lnSpc>
                <a:spcPct val="100000"/>
              </a:lnSpc>
              <a:spcBef>
                <a:spcPts val="705"/>
              </a:spcBef>
              <a:spcAft>
                <a:spcPts val="0"/>
              </a:spcAft>
              <a:buNone/>
            </a:pPr>
            <a:r>
              <a:rPr lang="es-ES" sz="1200" b="1">
                <a:solidFill>
                  <a:schemeClr val="dk1"/>
                </a:solidFill>
                <a:latin typeface="Arial"/>
                <a:ea typeface="Arial"/>
                <a:cs typeface="Arial"/>
                <a:sym typeface="Arial"/>
              </a:rPr>
              <a:t>14 casos</a:t>
            </a:r>
            <a:endParaRPr sz="1200">
              <a:solidFill>
                <a:schemeClr val="dk1"/>
              </a:solidFill>
              <a:latin typeface="Arial"/>
              <a:ea typeface="Arial"/>
              <a:cs typeface="Arial"/>
              <a:sym typeface="Arial"/>
            </a:endParaRPr>
          </a:p>
        </p:txBody>
      </p:sp>
      <p:grpSp>
        <p:nvGrpSpPr>
          <p:cNvPr id="2570" name="Google Shape;2570;p50"/>
          <p:cNvGrpSpPr/>
          <p:nvPr/>
        </p:nvGrpSpPr>
        <p:grpSpPr>
          <a:xfrm>
            <a:off x="5351888" y="1128028"/>
            <a:ext cx="1640015" cy="636590"/>
            <a:chOff x="5351888" y="1128028"/>
            <a:chExt cx="1640015" cy="636590"/>
          </a:xfrm>
        </p:grpSpPr>
        <p:pic>
          <p:nvPicPr>
            <p:cNvPr id="2571" name="Google Shape;2571;p50"/>
            <p:cNvPicPr preferRelativeResize="0"/>
            <p:nvPr/>
          </p:nvPicPr>
          <p:blipFill rotWithShape="1">
            <a:blip r:embed="rId10">
              <a:alphaModFix/>
            </a:blip>
            <a:srcRect/>
            <a:stretch/>
          </p:blipFill>
          <p:spPr>
            <a:xfrm>
              <a:off x="5351888" y="1198303"/>
              <a:ext cx="441197" cy="566315"/>
            </a:xfrm>
            <a:prstGeom prst="rect">
              <a:avLst/>
            </a:prstGeom>
            <a:noFill/>
            <a:ln>
              <a:noFill/>
            </a:ln>
          </p:spPr>
        </p:pic>
        <p:pic>
          <p:nvPicPr>
            <p:cNvPr id="2572" name="Google Shape;2572;p50"/>
            <p:cNvPicPr preferRelativeResize="0"/>
            <p:nvPr/>
          </p:nvPicPr>
          <p:blipFill rotWithShape="1">
            <a:blip r:embed="rId11">
              <a:alphaModFix/>
            </a:blip>
            <a:srcRect/>
            <a:stretch/>
          </p:blipFill>
          <p:spPr>
            <a:xfrm>
              <a:off x="6326332" y="1128028"/>
              <a:ext cx="665571" cy="567600"/>
            </a:xfrm>
            <a:prstGeom prst="rect">
              <a:avLst/>
            </a:prstGeom>
            <a:noFill/>
            <a:ln>
              <a:noFill/>
            </a:ln>
          </p:spPr>
        </p:pic>
      </p:grpSp>
      <p:grpSp>
        <p:nvGrpSpPr>
          <p:cNvPr id="2573" name="Google Shape;2573;p50"/>
          <p:cNvGrpSpPr/>
          <p:nvPr/>
        </p:nvGrpSpPr>
        <p:grpSpPr>
          <a:xfrm>
            <a:off x="6163817" y="2013966"/>
            <a:ext cx="913130" cy="360045"/>
            <a:chOff x="6163817" y="2013966"/>
            <a:chExt cx="913130" cy="360045"/>
          </a:xfrm>
        </p:grpSpPr>
        <p:sp>
          <p:nvSpPr>
            <p:cNvPr id="2574" name="Google Shape;2574;p50"/>
            <p:cNvSpPr/>
            <p:nvPr/>
          </p:nvSpPr>
          <p:spPr>
            <a:xfrm>
              <a:off x="6163817" y="2013966"/>
              <a:ext cx="913130" cy="360045"/>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5" name="Google Shape;2575;p50"/>
            <p:cNvSpPr/>
            <p:nvPr/>
          </p:nvSpPr>
          <p:spPr>
            <a:xfrm>
              <a:off x="6163817" y="2013966"/>
              <a:ext cx="913130" cy="360045"/>
            </a:xfrm>
            <a:custGeom>
              <a:avLst/>
              <a:gdLst/>
              <a:ahLst/>
              <a:cxnLst/>
              <a:rect l="l" t="t" r="r" b="b"/>
              <a:pathLst>
                <a:path w="913129" h="360044" extrusionOk="0">
                  <a:moveTo>
                    <a:pt x="0" y="59943"/>
                  </a:moveTo>
                  <a:lnTo>
                    <a:pt x="4704" y="36593"/>
                  </a:lnTo>
                  <a:lnTo>
                    <a:pt x="17541" y="17541"/>
                  </a:lnTo>
                  <a:lnTo>
                    <a:pt x="36593" y="4704"/>
                  </a:lnTo>
                  <a:lnTo>
                    <a:pt x="59944" y="0"/>
                  </a:lnTo>
                  <a:lnTo>
                    <a:pt x="852932" y="0"/>
                  </a:lnTo>
                  <a:lnTo>
                    <a:pt x="876282" y="4704"/>
                  </a:lnTo>
                  <a:lnTo>
                    <a:pt x="895334" y="17541"/>
                  </a:lnTo>
                  <a:lnTo>
                    <a:pt x="908171" y="36593"/>
                  </a:lnTo>
                  <a:lnTo>
                    <a:pt x="912876" y="59943"/>
                  </a:lnTo>
                  <a:lnTo>
                    <a:pt x="912876" y="299719"/>
                  </a:lnTo>
                  <a:lnTo>
                    <a:pt x="908171" y="323070"/>
                  </a:lnTo>
                  <a:lnTo>
                    <a:pt x="895334" y="342122"/>
                  </a:lnTo>
                  <a:lnTo>
                    <a:pt x="876282" y="354959"/>
                  </a:lnTo>
                  <a:lnTo>
                    <a:pt x="852932" y="359663"/>
                  </a:lnTo>
                  <a:lnTo>
                    <a:pt x="59944" y="359663"/>
                  </a:lnTo>
                  <a:lnTo>
                    <a:pt x="36593" y="354959"/>
                  </a:lnTo>
                  <a:lnTo>
                    <a:pt x="17541" y="342122"/>
                  </a:lnTo>
                  <a:lnTo>
                    <a:pt x="4704" y="323070"/>
                  </a:lnTo>
                  <a:lnTo>
                    <a:pt x="0" y="299719"/>
                  </a:lnTo>
                  <a:lnTo>
                    <a:pt x="0" y="59943"/>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76" name="Google Shape;2576;p50"/>
          <p:cNvSpPr txBox="1"/>
          <p:nvPr/>
        </p:nvSpPr>
        <p:spPr>
          <a:xfrm>
            <a:off x="6247003" y="1636268"/>
            <a:ext cx="805815" cy="953769"/>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s-ES" sz="1200" b="1" u="sng">
                <a:solidFill>
                  <a:schemeClr val="dk1"/>
                </a:solidFill>
                <a:latin typeface="Arial"/>
                <a:ea typeface="Arial"/>
                <a:cs typeface="Arial"/>
                <a:sym typeface="Arial"/>
              </a:rPr>
              <a:t>Privado de la </a:t>
            </a:r>
            <a:r>
              <a:rPr lang="es-ES" sz="1200" b="1">
                <a:solidFill>
                  <a:schemeClr val="dk1"/>
                </a:solidFill>
                <a:latin typeface="Arial"/>
                <a:ea typeface="Arial"/>
                <a:cs typeface="Arial"/>
                <a:sym typeface="Arial"/>
              </a:rPr>
              <a:t> </a:t>
            </a:r>
            <a:r>
              <a:rPr lang="es-ES" sz="1200" b="1" u="sng">
                <a:solidFill>
                  <a:schemeClr val="dk1"/>
                </a:solidFill>
                <a:latin typeface="Arial"/>
                <a:ea typeface="Arial"/>
                <a:cs typeface="Arial"/>
                <a:sym typeface="Arial"/>
              </a:rPr>
              <a:t>libertad</a:t>
            </a:r>
            <a:endParaRPr sz="1200">
              <a:solidFill>
                <a:schemeClr val="dk1"/>
              </a:solidFill>
              <a:latin typeface="Arial"/>
              <a:ea typeface="Arial"/>
              <a:cs typeface="Arial"/>
              <a:sym typeface="Arial"/>
            </a:endParaRPr>
          </a:p>
          <a:p>
            <a:pPr marL="0" marR="53339" lvl="0" indent="0" algn="ctr" rtl="0">
              <a:lnSpc>
                <a:spcPct val="100000"/>
              </a:lnSpc>
              <a:spcBef>
                <a:spcPts val="420"/>
              </a:spcBef>
              <a:spcAft>
                <a:spcPts val="0"/>
              </a:spcAft>
              <a:buNone/>
            </a:pPr>
            <a:r>
              <a:rPr lang="es-ES" sz="1600" b="1">
                <a:solidFill>
                  <a:schemeClr val="dk1"/>
                </a:solidFill>
                <a:latin typeface="Arial"/>
                <a:ea typeface="Arial"/>
                <a:cs typeface="Arial"/>
                <a:sym typeface="Arial"/>
              </a:rPr>
              <a:t>0,0%</a:t>
            </a:r>
            <a:endParaRPr sz="1600">
              <a:solidFill>
                <a:schemeClr val="dk1"/>
              </a:solidFill>
              <a:latin typeface="Arial"/>
              <a:ea typeface="Arial"/>
              <a:cs typeface="Arial"/>
              <a:sym typeface="Arial"/>
            </a:endParaRPr>
          </a:p>
          <a:p>
            <a:pPr marL="76835" marR="0" lvl="0" indent="0" algn="l" rtl="0">
              <a:lnSpc>
                <a:spcPct val="100000"/>
              </a:lnSpc>
              <a:spcBef>
                <a:spcPts val="645"/>
              </a:spcBef>
              <a:spcAft>
                <a:spcPts val="0"/>
              </a:spcAft>
              <a:buNone/>
            </a:pPr>
            <a:r>
              <a:rPr lang="es-ES" sz="1200" b="1">
                <a:solidFill>
                  <a:schemeClr val="dk1"/>
                </a:solidFill>
                <a:latin typeface="Arial"/>
                <a:ea typeface="Arial"/>
                <a:cs typeface="Arial"/>
                <a:sym typeface="Arial"/>
              </a:rPr>
              <a:t>0 casos</a:t>
            </a:r>
            <a:endParaRPr sz="1200">
              <a:solidFill>
                <a:schemeClr val="dk1"/>
              </a:solidFill>
              <a:latin typeface="Arial"/>
              <a:ea typeface="Arial"/>
              <a:cs typeface="Arial"/>
              <a:sym typeface="Arial"/>
            </a:endParaRPr>
          </a:p>
        </p:txBody>
      </p:sp>
      <p:sp>
        <p:nvSpPr>
          <p:cNvPr id="2577" name="Google Shape;2577;p50"/>
          <p:cNvSpPr txBox="1"/>
          <p:nvPr/>
        </p:nvSpPr>
        <p:spPr>
          <a:xfrm>
            <a:off x="1458849" y="7195566"/>
            <a:ext cx="4228465" cy="1866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Tabla 1. Distribución de las violencias sexuales según naturaleza o tipo. Periodo epidemiológico 02. 2.023</a:t>
            </a:r>
            <a:r>
              <a:rPr lang="es-ES" sz="1050">
                <a:solidFill>
                  <a:schemeClr val="dk1"/>
                </a:solidFill>
                <a:latin typeface="Arial"/>
                <a:ea typeface="Arial"/>
                <a:cs typeface="Arial"/>
                <a:sym typeface="Arial"/>
              </a:rPr>
              <a:t>.</a:t>
            </a:r>
            <a:endParaRPr sz="1050">
              <a:solidFill>
                <a:schemeClr val="dk1"/>
              </a:solidFill>
              <a:latin typeface="Arial"/>
              <a:ea typeface="Arial"/>
              <a:cs typeface="Arial"/>
              <a:sym typeface="Arial"/>
            </a:endParaRPr>
          </a:p>
        </p:txBody>
      </p:sp>
      <p:grpSp>
        <p:nvGrpSpPr>
          <p:cNvPr id="2578" name="Google Shape;2578;p50"/>
          <p:cNvGrpSpPr/>
          <p:nvPr/>
        </p:nvGrpSpPr>
        <p:grpSpPr>
          <a:xfrm>
            <a:off x="8381" y="7440930"/>
            <a:ext cx="7192645" cy="395224"/>
            <a:chOff x="8381" y="7440930"/>
            <a:chExt cx="7192645" cy="395224"/>
          </a:xfrm>
        </p:grpSpPr>
        <p:sp>
          <p:nvSpPr>
            <p:cNvPr id="2579" name="Google Shape;2579;p50"/>
            <p:cNvSpPr/>
            <p:nvPr/>
          </p:nvSpPr>
          <p:spPr>
            <a:xfrm>
              <a:off x="8381" y="7440930"/>
              <a:ext cx="7192645" cy="382905"/>
            </a:xfrm>
            <a:custGeom>
              <a:avLst/>
              <a:gdLst/>
              <a:ahLst/>
              <a:cxnLst/>
              <a:rect l="l" t="t" r="r" b="b"/>
              <a:pathLst>
                <a:path w="7192645" h="382904" extrusionOk="0">
                  <a:moveTo>
                    <a:pt x="0" y="382524"/>
                  </a:moveTo>
                  <a:lnTo>
                    <a:pt x="7192518" y="382524"/>
                  </a:lnTo>
                  <a:lnTo>
                    <a:pt x="7192518" y="0"/>
                  </a:lnTo>
                  <a:lnTo>
                    <a:pt x="0" y="0"/>
                  </a:lnTo>
                  <a:lnTo>
                    <a:pt x="0" y="382524"/>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0" name="Google Shape;2580;p50"/>
            <p:cNvSpPr/>
            <p:nvPr/>
          </p:nvSpPr>
          <p:spPr>
            <a:xfrm>
              <a:off x="8381" y="7810754"/>
              <a:ext cx="7192645" cy="25400"/>
            </a:xfrm>
            <a:custGeom>
              <a:avLst/>
              <a:gdLst/>
              <a:ahLst/>
              <a:cxnLst/>
              <a:rect l="l" t="t" r="r" b="b"/>
              <a:pathLst>
                <a:path w="7192645" h="25400" extrusionOk="0">
                  <a:moveTo>
                    <a:pt x="0" y="25400"/>
                  </a:moveTo>
                  <a:lnTo>
                    <a:pt x="7192518" y="25400"/>
                  </a:lnTo>
                  <a:lnTo>
                    <a:pt x="7192518" y="0"/>
                  </a:lnTo>
                  <a:lnTo>
                    <a:pt x="0" y="0"/>
                  </a:lnTo>
                  <a:lnTo>
                    <a:pt x="0" y="25400"/>
                  </a:lnTo>
                  <a:close/>
                </a:path>
              </a:pathLst>
            </a:custGeom>
            <a:solidFill>
              <a:srgbClr val="D9D9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1" name="Google Shape;2581;p50"/>
            <p:cNvSpPr/>
            <p:nvPr/>
          </p:nvSpPr>
          <p:spPr>
            <a:xfrm>
              <a:off x="8381" y="7440930"/>
              <a:ext cx="7192645" cy="382905"/>
            </a:xfrm>
            <a:custGeom>
              <a:avLst/>
              <a:gdLst/>
              <a:ahLst/>
              <a:cxnLst/>
              <a:rect l="l" t="t" r="r" b="b"/>
              <a:pathLst>
                <a:path w="7192645" h="382904" extrusionOk="0">
                  <a:moveTo>
                    <a:pt x="7192518" y="0"/>
                  </a:moveTo>
                  <a:lnTo>
                    <a:pt x="0" y="0"/>
                  </a:lnTo>
                  <a:lnTo>
                    <a:pt x="0" y="382524"/>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2" name="Google Shape;2582;p50"/>
            <p:cNvSpPr/>
            <p:nvPr/>
          </p:nvSpPr>
          <p:spPr>
            <a:xfrm>
              <a:off x="182118" y="7492746"/>
              <a:ext cx="288290" cy="260985"/>
            </a:xfrm>
            <a:custGeom>
              <a:avLst/>
              <a:gdLst/>
              <a:ahLst/>
              <a:cxnLst/>
              <a:rect l="l" t="t" r="r" b="b"/>
              <a:pathLst>
                <a:path w="288290" h="260984" extrusionOk="0">
                  <a:moveTo>
                    <a:pt x="144018" y="0"/>
                  </a:moveTo>
                  <a:lnTo>
                    <a:pt x="98496" y="6638"/>
                  </a:lnTo>
                  <a:lnTo>
                    <a:pt x="58962" y="25127"/>
                  </a:lnTo>
                  <a:lnTo>
                    <a:pt x="27786" y="53327"/>
                  </a:lnTo>
                  <a:lnTo>
                    <a:pt x="7342" y="89099"/>
                  </a:lnTo>
                  <a:lnTo>
                    <a:pt x="0" y="130301"/>
                  </a:lnTo>
                  <a:lnTo>
                    <a:pt x="7342" y="171504"/>
                  </a:lnTo>
                  <a:lnTo>
                    <a:pt x="27786" y="207276"/>
                  </a:lnTo>
                  <a:lnTo>
                    <a:pt x="58962" y="235476"/>
                  </a:lnTo>
                  <a:lnTo>
                    <a:pt x="98496" y="253965"/>
                  </a:lnTo>
                  <a:lnTo>
                    <a:pt x="144018" y="260603"/>
                  </a:lnTo>
                  <a:lnTo>
                    <a:pt x="189539" y="253965"/>
                  </a:lnTo>
                  <a:lnTo>
                    <a:pt x="229073" y="235476"/>
                  </a:lnTo>
                  <a:lnTo>
                    <a:pt x="260249" y="207276"/>
                  </a:lnTo>
                  <a:lnTo>
                    <a:pt x="280693" y="171504"/>
                  </a:lnTo>
                  <a:lnTo>
                    <a:pt x="288036" y="130301"/>
                  </a:lnTo>
                  <a:lnTo>
                    <a:pt x="280693" y="89099"/>
                  </a:lnTo>
                  <a:lnTo>
                    <a:pt x="260249" y="53327"/>
                  </a:lnTo>
                  <a:lnTo>
                    <a:pt x="229073" y="25127"/>
                  </a:lnTo>
                  <a:lnTo>
                    <a:pt x="189539" y="6638"/>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3" name="Google Shape;2583;p50"/>
            <p:cNvSpPr/>
            <p:nvPr/>
          </p:nvSpPr>
          <p:spPr>
            <a:xfrm>
              <a:off x="182118" y="7492746"/>
              <a:ext cx="288290" cy="260985"/>
            </a:xfrm>
            <a:custGeom>
              <a:avLst/>
              <a:gdLst/>
              <a:ahLst/>
              <a:cxnLst/>
              <a:rect l="l" t="t" r="r" b="b"/>
              <a:pathLst>
                <a:path w="288290" h="260984" extrusionOk="0">
                  <a:moveTo>
                    <a:pt x="0" y="130301"/>
                  </a:moveTo>
                  <a:lnTo>
                    <a:pt x="7342" y="89099"/>
                  </a:lnTo>
                  <a:lnTo>
                    <a:pt x="27786" y="53327"/>
                  </a:lnTo>
                  <a:lnTo>
                    <a:pt x="58962" y="25127"/>
                  </a:lnTo>
                  <a:lnTo>
                    <a:pt x="98496" y="6638"/>
                  </a:lnTo>
                  <a:lnTo>
                    <a:pt x="144018" y="0"/>
                  </a:lnTo>
                  <a:lnTo>
                    <a:pt x="189539" y="6638"/>
                  </a:lnTo>
                  <a:lnTo>
                    <a:pt x="229073" y="25127"/>
                  </a:lnTo>
                  <a:lnTo>
                    <a:pt x="260249" y="53327"/>
                  </a:lnTo>
                  <a:lnTo>
                    <a:pt x="280693" y="89099"/>
                  </a:lnTo>
                  <a:lnTo>
                    <a:pt x="288036" y="130301"/>
                  </a:lnTo>
                  <a:lnTo>
                    <a:pt x="280693" y="171504"/>
                  </a:lnTo>
                  <a:lnTo>
                    <a:pt x="260249" y="207276"/>
                  </a:lnTo>
                  <a:lnTo>
                    <a:pt x="229073" y="235476"/>
                  </a:lnTo>
                  <a:lnTo>
                    <a:pt x="189539" y="253965"/>
                  </a:lnTo>
                  <a:lnTo>
                    <a:pt x="144018" y="260603"/>
                  </a:lnTo>
                  <a:lnTo>
                    <a:pt x="98496" y="253965"/>
                  </a:lnTo>
                  <a:lnTo>
                    <a:pt x="58962" y="235476"/>
                  </a:lnTo>
                  <a:lnTo>
                    <a:pt x="27786" y="207276"/>
                  </a:lnTo>
                  <a:lnTo>
                    <a:pt x="7342" y="171504"/>
                  </a:lnTo>
                  <a:lnTo>
                    <a:pt x="0" y="130301"/>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4" name="Google Shape;2584;p50"/>
            <p:cNvSpPr/>
            <p:nvPr/>
          </p:nvSpPr>
          <p:spPr>
            <a:xfrm>
              <a:off x="470154" y="7622286"/>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85" name="Google Shape;2585;p50"/>
          <p:cNvSpPr txBox="1"/>
          <p:nvPr/>
        </p:nvSpPr>
        <p:spPr>
          <a:xfrm>
            <a:off x="21081" y="7517383"/>
            <a:ext cx="7179945" cy="1611630"/>
          </a:xfrm>
          <a:prstGeom prst="rect">
            <a:avLst/>
          </a:prstGeom>
          <a:noFill/>
          <a:ln>
            <a:noFill/>
          </a:ln>
        </p:spPr>
        <p:txBody>
          <a:bodyPr spcFirstLastPara="1" wrap="square" lIns="0" tIns="12700" rIns="0" bIns="0" anchor="t" anchorCtr="0">
            <a:spAutoFit/>
          </a:bodyPr>
          <a:lstStyle/>
          <a:p>
            <a:pPr marL="111252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Consideraciones técnicas</a:t>
            </a:r>
            <a:endParaRPr sz="1200">
              <a:solidFill>
                <a:schemeClr val="dk1"/>
              </a:solidFill>
              <a:latin typeface="Arial"/>
              <a:ea typeface="Arial"/>
              <a:cs typeface="Arial"/>
              <a:sym typeface="Arial"/>
            </a:endParaRPr>
          </a:p>
          <a:p>
            <a:pPr marL="124460" marR="55880" lvl="0" indent="0" algn="just" rtl="0">
              <a:lnSpc>
                <a:spcPct val="100000"/>
              </a:lnSpc>
              <a:spcBef>
                <a:spcPts val="965"/>
              </a:spcBef>
              <a:spcAft>
                <a:spcPts val="0"/>
              </a:spcAft>
              <a:buNone/>
            </a:pPr>
            <a:r>
              <a:rPr lang="es-ES" sz="1200">
                <a:solidFill>
                  <a:schemeClr val="dk1"/>
                </a:solidFill>
                <a:latin typeface="Arial"/>
                <a:ea typeface="Arial"/>
                <a:cs typeface="Arial"/>
                <a:sym typeface="Arial"/>
              </a:rPr>
              <a:t>La violencia sexual constituye el 50,8 % del total de las violencias. La relación hombre mujer es de 1 hombre por cada 6  mujeres; la padecen personas de todos los cursos de vida, siendo los NNA los más afectados; cabe resaltar que aunque en  menos proporción se siguen presentando casos en adultos mayores (0,3%) convirtiéndose en poblaciones altamente  vulnerables. Cabe destacar que durante los dos últimos periodos, los casos de violencias sexuales en mujeres gestantes han  ido en aumento con 20 y 23 casos respectivamente. El tipo de violencia sexual que más se presenta es el acceso carnal  (42,3%) seguido de actos sexuales (25,9%). Las víctimas menores de 18 años representan el 63,5% de los casos y el  agresor se identifica como familiar de la víctima en el 46% de los mismos.</a:t>
            </a:r>
            <a:endParaRPr sz="1200">
              <a:solidFill>
                <a:schemeClr val="dk1"/>
              </a:solidFill>
              <a:latin typeface="Arial"/>
              <a:ea typeface="Arial"/>
              <a:cs typeface="Arial"/>
              <a:sym typeface="Arial"/>
            </a:endParaRPr>
          </a:p>
        </p:txBody>
      </p:sp>
      <p:sp>
        <p:nvSpPr>
          <p:cNvPr id="2586" name="Google Shape;2586;p50"/>
          <p:cNvSpPr txBox="1">
            <a:spLocks noGrp="1"/>
          </p:cNvSpPr>
          <p:nvPr>
            <p:ph type="title"/>
          </p:nvPr>
        </p:nvSpPr>
        <p:spPr>
          <a:xfrm>
            <a:off x="238624" y="262494"/>
            <a:ext cx="6480810" cy="505267"/>
          </a:xfrm>
          <a:prstGeom prst="rect">
            <a:avLst/>
          </a:prstGeom>
          <a:noFill/>
          <a:ln>
            <a:noFill/>
          </a:ln>
        </p:spPr>
        <p:txBody>
          <a:bodyPr spcFirstLastPara="1" wrap="square" lIns="0" tIns="12700" rIns="0" bIns="0" anchor="ctr" anchorCtr="0">
            <a:spAutoFit/>
          </a:bodyPr>
          <a:lstStyle/>
          <a:p>
            <a:pPr marL="12700" lvl="0" indent="0" algn="ctr" rtl="0">
              <a:lnSpc>
                <a:spcPct val="100000"/>
              </a:lnSpc>
              <a:spcBef>
                <a:spcPts val="0"/>
              </a:spcBef>
              <a:spcAft>
                <a:spcPts val="0"/>
              </a:spcAft>
              <a:buClr>
                <a:schemeClr val="dk1"/>
              </a:buClr>
              <a:buSzPts val="3200"/>
              <a:buFont typeface="Calibri"/>
              <a:buNone/>
            </a:pPr>
            <a:r>
              <a:rPr lang="es-ES" sz="3200"/>
              <a:t>Violencia Sexual: 335 Casos 50,8% del total</a:t>
            </a:r>
            <a:endParaRPr/>
          </a:p>
        </p:txBody>
      </p:sp>
      <p:sp>
        <p:nvSpPr>
          <p:cNvPr id="2587" name="Google Shape;2587;p50"/>
          <p:cNvSpPr txBox="1"/>
          <p:nvPr/>
        </p:nvSpPr>
        <p:spPr>
          <a:xfrm>
            <a:off x="778560" y="724026"/>
            <a:ext cx="2616200"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2100" b="1" baseline="30000">
                <a:solidFill>
                  <a:schemeClr val="dk1"/>
                </a:solidFill>
                <a:latin typeface="Arial"/>
                <a:ea typeface="Arial"/>
                <a:cs typeface="Arial"/>
                <a:sym typeface="Arial"/>
              </a:rPr>
              <a:t>Sexo	</a:t>
            </a:r>
            <a:r>
              <a:rPr lang="es-ES" sz="1400" b="1">
                <a:solidFill>
                  <a:schemeClr val="dk1"/>
                </a:solidFill>
                <a:latin typeface="Arial"/>
                <a:ea typeface="Arial"/>
                <a:cs typeface="Arial"/>
                <a:sym typeface="Arial"/>
              </a:rPr>
              <a:t>Etnia</a:t>
            </a:r>
            <a:endParaRPr sz="1400">
              <a:solidFill>
                <a:schemeClr val="dk1"/>
              </a:solidFill>
              <a:latin typeface="Arial"/>
              <a:ea typeface="Arial"/>
              <a:cs typeface="Arial"/>
              <a:sym typeface="Arial"/>
            </a:endParaRPr>
          </a:p>
        </p:txBody>
      </p:sp>
      <p:sp>
        <p:nvSpPr>
          <p:cNvPr id="2588" name="Google Shape;2588;p50"/>
          <p:cNvSpPr/>
          <p:nvPr/>
        </p:nvSpPr>
        <p:spPr>
          <a:xfrm>
            <a:off x="4386834" y="918210"/>
            <a:ext cx="2722245" cy="233679"/>
          </a:xfrm>
          <a:custGeom>
            <a:avLst/>
            <a:gdLst/>
            <a:ahLst/>
            <a:cxnLst/>
            <a:rect l="l" t="t" r="r" b="b"/>
            <a:pathLst>
              <a:path w="2722245" h="233680" extrusionOk="0">
                <a:moveTo>
                  <a:pt x="2721864" y="0"/>
                </a:moveTo>
                <a:lnTo>
                  <a:pt x="2720345" y="45380"/>
                </a:lnTo>
                <a:lnTo>
                  <a:pt x="2716196" y="82438"/>
                </a:lnTo>
                <a:lnTo>
                  <a:pt x="2710023" y="107424"/>
                </a:lnTo>
                <a:lnTo>
                  <a:pt x="2702433" y="116586"/>
                </a:lnTo>
                <a:lnTo>
                  <a:pt x="1380363" y="116586"/>
                </a:lnTo>
                <a:lnTo>
                  <a:pt x="1372772" y="125747"/>
                </a:lnTo>
                <a:lnTo>
                  <a:pt x="1366599" y="150733"/>
                </a:lnTo>
                <a:lnTo>
                  <a:pt x="1362450" y="187791"/>
                </a:lnTo>
                <a:lnTo>
                  <a:pt x="1360931" y="233172"/>
                </a:lnTo>
                <a:lnTo>
                  <a:pt x="1359413" y="187791"/>
                </a:lnTo>
                <a:lnTo>
                  <a:pt x="1355264" y="150733"/>
                </a:lnTo>
                <a:lnTo>
                  <a:pt x="1349091" y="125747"/>
                </a:lnTo>
                <a:lnTo>
                  <a:pt x="1341501" y="116586"/>
                </a:lnTo>
                <a:lnTo>
                  <a:pt x="19430" y="116586"/>
                </a:lnTo>
                <a:lnTo>
                  <a:pt x="11840" y="107424"/>
                </a:lnTo>
                <a:lnTo>
                  <a:pt x="5667" y="82438"/>
                </a:lnTo>
                <a:lnTo>
                  <a:pt x="1518" y="4538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9" name="Google Shape;2589;p50"/>
          <p:cNvSpPr txBox="1"/>
          <p:nvPr/>
        </p:nvSpPr>
        <p:spPr>
          <a:xfrm>
            <a:off x="4915280" y="742264"/>
            <a:ext cx="1664970" cy="240029"/>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Poblaciones especiales</a:t>
            </a:r>
            <a:endParaRPr sz="1400">
              <a:solidFill>
                <a:schemeClr val="dk1"/>
              </a:solidFill>
              <a:latin typeface="Arial"/>
              <a:ea typeface="Arial"/>
              <a:cs typeface="Arial"/>
              <a:sym typeface="Arial"/>
            </a:endParaRPr>
          </a:p>
        </p:txBody>
      </p:sp>
      <p:pic>
        <p:nvPicPr>
          <p:cNvPr id="2590" name="Google Shape;2590;p50"/>
          <p:cNvPicPr preferRelativeResize="0"/>
          <p:nvPr/>
        </p:nvPicPr>
        <p:blipFill rotWithShape="1">
          <a:blip r:embed="rId12">
            <a:alphaModFix/>
          </a:blip>
          <a:srcRect/>
          <a:stretch/>
        </p:blipFill>
        <p:spPr>
          <a:xfrm>
            <a:off x="374904" y="6011742"/>
            <a:ext cx="819150" cy="789902"/>
          </a:xfrm>
          <a:prstGeom prst="rect">
            <a:avLst/>
          </a:prstGeom>
          <a:noFill/>
          <a:ln>
            <a:noFill/>
          </a:ln>
        </p:spPr>
      </p:pic>
      <p:grpSp>
        <p:nvGrpSpPr>
          <p:cNvPr id="2591" name="Google Shape;2591;p50"/>
          <p:cNvGrpSpPr/>
          <p:nvPr/>
        </p:nvGrpSpPr>
        <p:grpSpPr>
          <a:xfrm>
            <a:off x="3918203" y="2998374"/>
            <a:ext cx="3037840" cy="1264761"/>
            <a:chOff x="3918203" y="2998374"/>
            <a:chExt cx="3037840" cy="1264761"/>
          </a:xfrm>
        </p:grpSpPr>
        <p:sp>
          <p:nvSpPr>
            <p:cNvPr id="2592" name="Google Shape;2592;p50"/>
            <p:cNvSpPr/>
            <p:nvPr/>
          </p:nvSpPr>
          <p:spPr>
            <a:xfrm>
              <a:off x="3918203" y="3901439"/>
              <a:ext cx="680085" cy="181610"/>
            </a:xfrm>
            <a:custGeom>
              <a:avLst/>
              <a:gdLst/>
              <a:ahLst/>
              <a:cxnLst/>
              <a:rect l="l" t="t" r="r" b="b"/>
              <a:pathLst>
                <a:path w="680085" h="181610" extrusionOk="0">
                  <a:moveTo>
                    <a:pt x="0" y="181356"/>
                  </a:moveTo>
                  <a:lnTo>
                    <a:pt x="173736" y="181356"/>
                  </a:lnTo>
                </a:path>
                <a:path w="680085" h="181610" extrusionOk="0">
                  <a:moveTo>
                    <a:pt x="0" y="0"/>
                  </a:moveTo>
                  <a:lnTo>
                    <a:pt x="679704" y="0"/>
                  </a:lnTo>
                </a:path>
                <a:path w="680085" h="181610" extrusionOk="0">
                  <a:moveTo>
                    <a:pt x="332232" y="181356"/>
                  </a:moveTo>
                  <a:lnTo>
                    <a:pt x="679704" y="181356"/>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3" name="Google Shape;2593;p50"/>
            <p:cNvSpPr/>
            <p:nvPr/>
          </p:nvSpPr>
          <p:spPr>
            <a:xfrm>
              <a:off x="4091939" y="4055363"/>
              <a:ext cx="158750" cy="207645"/>
            </a:xfrm>
            <a:custGeom>
              <a:avLst/>
              <a:gdLst/>
              <a:ahLst/>
              <a:cxnLst/>
              <a:rect l="l" t="t" r="r" b="b"/>
              <a:pathLst>
                <a:path w="158750" h="207645" extrusionOk="0">
                  <a:moveTo>
                    <a:pt x="158496" y="0"/>
                  </a:moveTo>
                  <a:lnTo>
                    <a:pt x="0" y="0"/>
                  </a:lnTo>
                  <a:lnTo>
                    <a:pt x="0" y="207263"/>
                  </a:lnTo>
                  <a:lnTo>
                    <a:pt x="158496" y="207263"/>
                  </a:lnTo>
                  <a:lnTo>
                    <a:pt x="158496"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4" name="Google Shape;2594;p50"/>
            <p:cNvSpPr/>
            <p:nvPr/>
          </p:nvSpPr>
          <p:spPr>
            <a:xfrm>
              <a:off x="4756403" y="3901439"/>
              <a:ext cx="347980" cy="181610"/>
            </a:xfrm>
            <a:custGeom>
              <a:avLst/>
              <a:gdLst/>
              <a:ahLst/>
              <a:cxnLst/>
              <a:rect l="l" t="t" r="r" b="b"/>
              <a:pathLst>
                <a:path w="347979" h="181610" extrusionOk="0">
                  <a:moveTo>
                    <a:pt x="0" y="181356"/>
                  </a:moveTo>
                  <a:lnTo>
                    <a:pt x="347472" y="181356"/>
                  </a:lnTo>
                </a:path>
                <a:path w="347979" h="181610" extrusionOk="0">
                  <a:moveTo>
                    <a:pt x="0" y="0"/>
                  </a:moveTo>
                  <a:lnTo>
                    <a:pt x="34747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5" name="Google Shape;2595;p50"/>
            <p:cNvSpPr/>
            <p:nvPr/>
          </p:nvSpPr>
          <p:spPr>
            <a:xfrm>
              <a:off x="4597907" y="3811523"/>
              <a:ext cx="158750" cy="451484"/>
            </a:xfrm>
            <a:custGeom>
              <a:avLst/>
              <a:gdLst/>
              <a:ahLst/>
              <a:cxnLst/>
              <a:rect l="l" t="t" r="r" b="b"/>
              <a:pathLst>
                <a:path w="158750" h="451485" extrusionOk="0">
                  <a:moveTo>
                    <a:pt x="158495" y="0"/>
                  </a:moveTo>
                  <a:lnTo>
                    <a:pt x="0" y="0"/>
                  </a:lnTo>
                  <a:lnTo>
                    <a:pt x="0" y="451103"/>
                  </a:lnTo>
                  <a:lnTo>
                    <a:pt x="158495" y="451103"/>
                  </a:lnTo>
                  <a:lnTo>
                    <a:pt x="158495"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6" name="Google Shape;2596;p50"/>
            <p:cNvSpPr/>
            <p:nvPr/>
          </p:nvSpPr>
          <p:spPr>
            <a:xfrm>
              <a:off x="3918203" y="3180587"/>
              <a:ext cx="3037840" cy="902335"/>
            </a:xfrm>
            <a:custGeom>
              <a:avLst/>
              <a:gdLst/>
              <a:ahLst/>
              <a:cxnLst/>
              <a:rect l="l" t="t" r="r" b="b"/>
              <a:pathLst>
                <a:path w="3037840" h="902335" extrusionOk="0">
                  <a:moveTo>
                    <a:pt x="1344168" y="902208"/>
                  </a:moveTo>
                  <a:lnTo>
                    <a:pt x="1691640" y="902208"/>
                  </a:lnTo>
                </a:path>
                <a:path w="3037840" h="902335" extrusionOk="0">
                  <a:moveTo>
                    <a:pt x="1344168" y="720851"/>
                  </a:moveTo>
                  <a:lnTo>
                    <a:pt x="1691640" y="720851"/>
                  </a:lnTo>
                </a:path>
                <a:path w="3037840" h="902335" extrusionOk="0">
                  <a:moveTo>
                    <a:pt x="1344168" y="541020"/>
                  </a:moveTo>
                  <a:lnTo>
                    <a:pt x="1691640" y="541020"/>
                  </a:lnTo>
                </a:path>
                <a:path w="3037840" h="902335" extrusionOk="0">
                  <a:moveTo>
                    <a:pt x="0" y="361188"/>
                  </a:moveTo>
                  <a:lnTo>
                    <a:pt x="1185672" y="361188"/>
                  </a:lnTo>
                </a:path>
                <a:path w="3037840" h="902335" extrusionOk="0">
                  <a:moveTo>
                    <a:pt x="0" y="181356"/>
                  </a:moveTo>
                  <a:lnTo>
                    <a:pt x="1185672" y="181356"/>
                  </a:lnTo>
                </a:path>
                <a:path w="3037840" h="902335" extrusionOk="0">
                  <a:moveTo>
                    <a:pt x="1344168" y="181356"/>
                  </a:moveTo>
                  <a:lnTo>
                    <a:pt x="3037331" y="181356"/>
                  </a:lnTo>
                </a:path>
                <a:path w="3037840" h="902335" extrusionOk="0">
                  <a:moveTo>
                    <a:pt x="0" y="0"/>
                  </a:moveTo>
                  <a:lnTo>
                    <a:pt x="1185672" y="0"/>
                  </a:lnTo>
                </a:path>
                <a:path w="3037840" h="902335" extrusionOk="0">
                  <a:moveTo>
                    <a:pt x="1344168" y="0"/>
                  </a:moveTo>
                  <a:lnTo>
                    <a:pt x="3037331"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7" name="Google Shape;2597;p50"/>
            <p:cNvSpPr/>
            <p:nvPr/>
          </p:nvSpPr>
          <p:spPr>
            <a:xfrm>
              <a:off x="3918203" y="2998374"/>
              <a:ext cx="3037840" cy="5080"/>
            </a:xfrm>
            <a:custGeom>
              <a:avLst/>
              <a:gdLst/>
              <a:ahLst/>
              <a:cxnLst/>
              <a:rect l="l" t="t" r="r" b="b"/>
              <a:pathLst>
                <a:path w="3037840" h="5080" extrusionOk="0">
                  <a:moveTo>
                    <a:pt x="0" y="4762"/>
                  </a:moveTo>
                  <a:lnTo>
                    <a:pt x="3037331" y="4762"/>
                  </a:lnTo>
                </a:path>
                <a:path w="3037840" h="5080" extrusionOk="0">
                  <a:moveTo>
                    <a:pt x="0" y="0"/>
                  </a:moveTo>
                  <a:lnTo>
                    <a:pt x="3037331"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8" name="Google Shape;2598;p50"/>
            <p:cNvSpPr/>
            <p:nvPr/>
          </p:nvSpPr>
          <p:spPr>
            <a:xfrm>
              <a:off x="5103875" y="3000755"/>
              <a:ext cx="158750" cy="1262380"/>
            </a:xfrm>
            <a:custGeom>
              <a:avLst/>
              <a:gdLst/>
              <a:ahLst/>
              <a:cxnLst/>
              <a:rect l="l" t="t" r="r" b="b"/>
              <a:pathLst>
                <a:path w="158750" h="1262379" extrusionOk="0">
                  <a:moveTo>
                    <a:pt x="158496" y="0"/>
                  </a:moveTo>
                  <a:lnTo>
                    <a:pt x="0" y="0"/>
                  </a:lnTo>
                  <a:lnTo>
                    <a:pt x="0" y="1261872"/>
                  </a:lnTo>
                  <a:lnTo>
                    <a:pt x="158496" y="1261872"/>
                  </a:lnTo>
                  <a:lnTo>
                    <a:pt x="158496"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9" name="Google Shape;2599;p50"/>
            <p:cNvSpPr/>
            <p:nvPr/>
          </p:nvSpPr>
          <p:spPr>
            <a:xfrm>
              <a:off x="5768339" y="3901439"/>
              <a:ext cx="349250" cy="181610"/>
            </a:xfrm>
            <a:custGeom>
              <a:avLst/>
              <a:gdLst/>
              <a:ahLst/>
              <a:cxnLst/>
              <a:rect l="l" t="t" r="r" b="b"/>
              <a:pathLst>
                <a:path w="349250" h="181610" extrusionOk="0">
                  <a:moveTo>
                    <a:pt x="0" y="181356"/>
                  </a:moveTo>
                  <a:lnTo>
                    <a:pt x="348996" y="181356"/>
                  </a:lnTo>
                </a:path>
                <a:path w="349250" h="181610" extrusionOk="0">
                  <a:moveTo>
                    <a:pt x="0" y="0"/>
                  </a:moveTo>
                  <a:lnTo>
                    <a:pt x="348996"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0" name="Google Shape;2600;p50"/>
            <p:cNvSpPr/>
            <p:nvPr/>
          </p:nvSpPr>
          <p:spPr>
            <a:xfrm>
              <a:off x="5609843" y="3622547"/>
              <a:ext cx="158750" cy="640080"/>
            </a:xfrm>
            <a:custGeom>
              <a:avLst/>
              <a:gdLst/>
              <a:ahLst/>
              <a:cxnLst/>
              <a:rect l="l" t="t" r="r" b="b"/>
              <a:pathLst>
                <a:path w="158750" h="640079" extrusionOk="0">
                  <a:moveTo>
                    <a:pt x="158495" y="0"/>
                  </a:moveTo>
                  <a:lnTo>
                    <a:pt x="0" y="0"/>
                  </a:lnTo>
                  <a:lnTo>
                    <a:pt x="0" y="640079"/>
                  </a:lnTo>
                  <a:lnTo>
                    <a:pt x="158495" y="640079"/>
                  </a:lnTo>
                  <a:lnTo>
                    <a:pt x="158495"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1" name="Google Shape;2601;p50"/>
            <p:cNvSpPr/>
            <p:nvPr/>
          </p:nvSpPr>
          <p:spPr>
            <a:xfrm>
              <a:off x="6275831" y="3901439"/>
              <a:ext cx="680085" cy="0"/>
            </a:xfrm>
            <a:custGeom>
              <a:avLst/>
              <a:gdLst/>
              <a:ahLst/>
              <a:cxnLst/>
              <a:rect l="l" t="t" r="r" b="b"/>
              <a:pathLst>
                <a:path w="680084" h="120000" extrusionOk="0">
                  <a:moveTo>
                    <a:pt x="0" y="0"/>
                  </a:moveTo>
                  <a:lnTo>
                    <a:pt x="679703"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2" name="Google Shape;2602;p50"/>
            <p:cNvSpPr/>
            <p:nvPr/>
          </p:nvSpPr>
          <p:spPr>
            <a:xfrm>
              <a:off x="6117336" y="3811523"/>
              <a:ext cx="664845" cy="451484"/>
            </a:xfrm>
            <a:custGeom>
              <a:avLst/>
              <a:gdLst/>
              <a:ahLst/>
              <a:cxnLst/>
              <a:rect l="l" t="t" r="r" b="b"/>
              <a:pathLst>
                <a:path w="664845" h="451485" extrusionOk="0">
                  <a:moveTo>
                    <a:pt x="158496" y="0"/>
                  </a:moveTo>
                  <a:lnTo>
                    <a:pt x="0" y="0"/>
                  </a:lnTo>
                  <a:lnTo>
                    <a:pt x="0" y="451104"/>
                  </a:lnTo>
                  <a:lnTo>
                    <a:pt x="158496" y="451104"/>
                  </a:lnTo>
                  <a:lnTo>
                    <a:pt x="158496" y="0"/>
                  </a:lnTo>
                  <a:close/>
                </a:path>
                <a:path w="664845" h="451485" extrusionOk="0">
                  <a:moveTo>
                    <a:pt x="664464" y="441960"/>
                  </a:moveTo>
                  <a:lnTo>
                    <a:pt x="505968" y="441960"/>
                  </a:lnTo>
                  <a:lnTo>
                    <a:pt x="505968" y="451104"/>
                  </a:lnTo>
                  <a:lnTo>
                    <a:pt x="664464" y="451104"/>
                  </a:lnTo>
                  <a:lnTo>
                    <a:pt x="664464" y="44196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3" name="Google Shape;2603;p50"/>
            <p:cNvSpPr/>
            <p:nvPr/>
          </p:nvSpPr>
          <p:spPr>
            <a:xfrm>
              <a:off x="3918203" y="4262627"/>
              <a:ext cx="3037840" cy="0"/>
            </a:xfrm>
            <a:custGeom>
              <a:avLst/>
              <a:gdLst/>
              <a:ahLst/>
              <a:cxnLst/>
              <a:rect l="l" t="t" r="r" b="b"/>
              <a:pathLst>
                <a:path w="3037840" h="120000" extrusionOk="0">
                  <a:moveTo>
                    <a:pt x="0" y="0"/>
                  </a:moveTo>
                  <a:lnTo>
                    <a:pt x="3037331"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604" name="Google Shape;2604;p50"/>
          <p:cNvSpPr/>
          <p:nvPr/>
        </p:nvSpPr>
        <p:spPr>
          <a:xfrm>
            <a:off x="3918203" y="2820923"/>
            <a:ext cx="3037840" cy="0"/>
          </a:xfrm>
          <a:custGeom>
            <a:avLst/>
            <a:gdLst/>
            <a:ahLst/>
            <a:cxnLst/>
            <a:rect l="l" t="t" r="r" b="b"/>
            <a:pathLst>
              <a:path w="3037840" h="120000" extrusionOk="0">
                <a:moveTo>
                  <a:pt x="0" y="0"/>
                </a:moveTo>
                <a:lnTo>
                  <a:pt x="3037331"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5" name="Google Shape;2605;p50"/>
          <p:cNvSpPr txBox="1"/>
          <p:nvPr/>
        </p:nvSpPr>
        <p:spPr>
          <a:xfrm>
            <a:off x="4094226" y="3824986"/>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23</a:t>
            </a:r>
            <a:endParaRPr sz="1000">
              <a:solidFill>
                <a:schemeClr val="dk1"/>
              </a:solidFill>
              <a:latin typeface="Calibri"/>
              <a:ea typeface="Calibri"/>
              <a:cs typeface="Calibri"/>
              <a:sym typeface="Calibri"/>
            </a:endParaRPr>
          </a:p>
        </p:txBody>
      </p:sp>
      <p:sp>
        <p:nvSpPr>
          <p:cNvPr id="2606" name="Google Shape;2606;p50"/>
          <p:cNvSpPr txBox="1"/>
          <p:nvPr/>
        </p:nvSpPr>
        <p:spPr>
          <a:xfrm>
            <a:off x="4600447" y="3581222"/>
            <a:ext cx="15430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50</a:t>
            </a:r>
            <a:endParaRPr sz="1000">
              <a:solidFill>
                <a:schemeClr val="dk1"/>
              </a:solidFill>
              <a:latin typeface="Calibri"/>
              <a:ea typeface="Calibri"/>
              <a:cs typeface="Calibri"/>
              <a:sym typeface="Calibri"/>
            </a:endParaRPr>
          </a:p>
        </p:txBody>
      </p:sp>
      <p:sp>
        <p:nvSpPr>
          <p:cNvPr id="2607" name="Google Shape;2607;p50"/>
          <p:cNvSpPr txBox="1"/>
          <p:nvPr/>
        </p:nvSpPr>
        <p:spPr>
          <a:xfrm>
            <a:off x="6263132" y="3824986"/>
            <a:ext cx="73088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u="sng">
                <a:solidFill>
                  <a:srgbClr val="404040"/>
                </a:solidFill>
                <a:latin typeface="Calibri"/>
                <a:ea typeface="Calibri"/>
                <a:cs typeface="Calibri"/>
                <a:sym typeface="Calibri"/>
              </a:rPr>
              <a:t> 	</a:t>
            </a:r>
            <a:endParaRPr sz="1000">
              <a:solidFill>
                <a:schemeClr val="dk1"/>
              </a:solidFill>
              <a:latin typeface="Calibri"/>
              <a:ea typeface="Calibri"/>
              <a:cs typeface="Calibri"/>
              <a:sym typeface="Calibri"/>
            </a:endParaRPr>
          </a:p>
        </p:txBody>
      </p:sp>
      <p:sp>
        <p:nvSpPr>
          <p:cNvPr id="2608" name="Google Shape;2608;p50"/>
          <p:cNvSpPr txBox="1"/>
          <p:nvPr/>
        </p:nvSpPr>
        <p:spPr>
          <a:xfrm>
            <a:off x="5075046" y="2770758"/>
            <a:ext cx="217804"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140</a:t>
            </a:r>
            <a:endParaRPr sz="1000">
              <a:solidFill>
                <a:schemeClr val="dk1"/>
              </a:solidFill>
              <a:latin typeface="Calibri"/>
              <a:ea typeface="Calibri"/>
              <a:cs typeface="Calibri"/>
              <a:sym typeface="Calibri"/>
            </a:endParaRPr>
          </a:p>
        </p:txBody>
      </p:sp>
      <p:sp>
        <p:nvSpPr>
          <p:cNvPr id="2609" name="Google Shape;2609;p50"/>
          <p:cNvSpPr txBox="1"/>
          <p:nvPr/>
        </p:nvSpPr>
        <p:spPr>
          <a:xfrm>
            <a:off x="5249671" y="3392551"/>
            <a:ext cx="171894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u="sng">
                <a:solidFill>
                  <a:srgbClr val="404040"/>
                </a:solidFill>
                <a:latin typeface="Calibri"/>
                <a:ea typeface="Calibri"/>
                <a:cs typeface="Calibri"/>
                <a:sym typeface="Calibri"/>
              </a:rPr>
              <a:t> 	71	</a:t>
            </a:r>
            <a:endParaRPr sz="1000">
              <a:solidFill>
                <a:schemeClr val="dk1"/>
              </a:solidFill>
              <a:latin typeface="Calibri"/>
              <a:ea typeface="Calibri"/>
              <a:cs typeface="Calibri"/>
              <a:sym typeface="Calibri"/>
            </a:endParaRPr>
          </a:p>
        </p:txBody>
      </p:sp>
      <p:sp>
        <p:nvSpPr>
          <p:cNvPr id="2610" name="Google Shape;2610;p50"/>
          <p:cNvSpPr txBox="1"/>
          <p:nvPr/>
        </p:nvSpPr>
        <p:spPr>
          <a:xfrm>
            <a:off x="5755640" y="3581222"/>
            <a:ext cx="121285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u="sng">
                <a:solidFill>
                  <a:srgbClr val="404040"/>
                </a:solidFill>
                <a:latin typeface="Calibri"/>
                <a:ea typeface="Calibri"/>
                <a:cs typeface="Calibri"/>
                <a:sym typeface="Calibri"/>
              </a:rPr>
              <a:t> 	50	</a:t>
            </a:r>
            <a:endParaRPr sz="1000">
              <a:solidFill>
                <a:schemeClr val="dk1"/>
              </a:solidFill>
              <a:latin typeface="Calibri"/>
              <a:ea typeface="Calibri"/>
              <a:cs typeface="Calibri"/>
              <a:sym typeface="Calibri"/>
            </a:endParaRPr>
          </a:p>
        </p:txBody>
      </p:sp>
      <p:sp>
        <p:nvSpPr>
          <p:cNvPr id="2611" name="Google Shape;2611;p50"/>
          <p:cNvSpPr txBox="1"/>
          <p:nvPr/>
        </p:nvSpPr>
        <p:spPr>
          <a:xfrm>
            <a:off x="6657847" y="4023105"/>
            <a:ext cx="8953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1</a:t>
            </a:r>
            <a:endParaRPr sz="1000">
              <a:solidFill>
                <a:schemeClr val="dk1"/>
              </a:solidFill>
              <a:latin typeface="Calibri"/>
              <a:ea typeface="Calibri"/>
              <a:cs typeface="Calibri"/>
              <a:sym typeface="Calibri"/>
            </a:endParaRPr>
          </a:p>
        </p:txBody>
      </p:sp>
      <p:graphicFrame>
        <p:nvGraphicFramePr>
          <p:cNvPr id="2612" name="Google Shape;2612;p50"/>
          <p:cNvGraphicFramePr/>
          <p:nvPr/>
        </p:nvGraphicFramePr>
        <p:xfrm>
          <a:off x="1656587" y="5625077"/>
          <a:ext cx="3677900" cy="1479700"/>
        </p:xfrm>
        <a:graphic>
          <a:graphicData uri="http://schemas.openxmlformats.org/drawingml/2006/table">
            <a:tbl>
              <a:tblPr firstRow="1" bandRow="1">
                <a:noFill/>
                <a:tableStyleId>{284B2171-4095-4D23-873D-881246C5F41A}</a:tableStyleId>
              </a:tblPr>
              <a:tblGrid>
                <a:gridCol w="1600825">
                  <a:extLst>
                    <a:ext uri="{9D8B030D-6E8A-4147-A177-3AD203B41FA5}">
                      <a16:colId xmlns:a16="http://schemas.microsoft.com/office/drawing/2014/main" val="20000"/>
                    </a:ext>
                  </a:extLst>
                </a:gridCol>
                <a:gridCol w="1038225">
                  <a:extLst>
                    <a:ext uri="{9D8B030D-6E8A-4147-A177-3AD203B41FA5}">
                      <a16:colId xmlns:a16="http://schemas.microsoft.com/office/drawing/2014/main" val="20001"/>
                    </a:ext>
                  </a:extLst>
                </a:gridCol>
                <a:gridCol w="1038850">
                  <a:extLst>
                    <a:ext uri="{9D8B030D-6E8A-4147-A177-3AD203B41FA5}">
                      <a16:colId xmlns:a16="http://schemas.microsoft.com/office/drawing/2014/main" val="20002"/>
                    </a:ext>
                  </a:extLst>
                </a:gridCol>
              </a:tblGrid>
              <a:tr h="185050">
                <a:tc>
                  <a:txBody>
                    <a:bodyPr/>
                    <a:lstStyle/>
                    <a:p>
                      <a:pPr marL="0" marR="0" lvl="0" indent="0" algn="ctr" rtl="0">
                        <a:lnSpc>
                          <a:spcPct val="100000"/>
                        </a:lnSpc>
                        <a:spcBef>
                          <a:spcPts val="0"/>
                        </a:spcBef>
                        <a:spcAft>
                          <a:spcPts val="0"/>
                        </a:spcAft>
                        <a:buNone/>
                      </a:pPr>
                      <a:r>
                        <a:rPr lang="es-ES" sz="1100" b="1">
                          <a:latin typeface="Calibri"/>
                          <a:ea typeface="Calibri"/>
                          <a:cs typeface="Calibri"/>
                          <a:sym typeface="Calibri"/>
                        </a:rPr>
                        <a:t>Naturaleza</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DCE3"/>
                    </a:solidFill>
                  </a:tcPr>
                </a:tc>
                <a:tc>
                  <a:txBody>
                    <a:bodyPr/>
                    <a:lstStyle/>
                    <a:p>
                      <a:pPr marL="6350" marR="0" lvl="0" indent="0" algn="ctr" rtl="0">
                        <a:lnSpc>
                          <a:spcPct val="100000"/>
                        </a:lnSpc>
                        <a:spcBef>
                          <a:spcPts val="0"/>
                        </a:spcBef>
                        <a:spcAft>
                          <a:spcPts val="0"/>
                        </a:spcAft>
                        <a:buNone/>
                      </a:pPr>
                      <a:r>
                        <a:rPr lang="es-ES" sz="1100" b="1">
                          <a:latin typeface="Calibri"/>
                          <a:ea typeface="Calibri"/>
                          <a:cs typeface="Calibri"/>
                          <a:sym typeface="Calibri"/>
                        </a:rPr>
                        <a:t>Frecuencia</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DCE3"/>
                    </a:solidFill>
                  </a:tcPr>
                </a:tc>
                <a:tc>
                  <a:txBody>
                    <a:bodyPr/>
                    <a:lstStyle/>
                    <a:p>
                      <a:pPr marL="8255" marR="0" lvl="0" indent="0" algn="ctr" rtl="0">
                        <a:lnSpc>
                          <a:spcPct val="100000"/>
                        </a:lnSpc>
                        <a:spcBef>
                          <a:spcPts val="0"/>
                        </a:spcBef>
                        <a:spcAft>
                          <a:spcPts val="0"/>
                        </a:spcAft>
                        <a:buNone/>
                      </a:pPr>
                      <a:r>
                        <a:rPr lang="es-ES" sz="1100" b="1">
                          <a:latin typeface="Calibri"/>
                          <a:ea typeface="Calibri"/>
                          <a:cs typeface="Calibri"/>
                          <a:sym typeface="Calibri"/>
                        </a:rPr>
                        <a:t>Porcentaje</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DCE3"/>
                    </a:solidFill>
                  </a:tcPr>
                </a:tc>
                <a:extLst>
                  <a:ext uri="{0D108BD9-81ED-4DB2-BD59-A6C34878D82A}">
                    <a16:rowId xmlns:a16="http://schemas.microsoft.com/office/drawing/2014/main" val="10000"/>
                  </a:ext>
                </a:extLst>
              </a:tr>
              <a:tr h="184875">
                <a:tc>
                  <a:txBody>
                    <a:bodyPr/>
                    <a:lstStyle/>
                    <a:p>
                      <a:pPr marL="0" marR="24130" lvl="0" indent="0" algn="ctr" rtl="0">
                        <a:lnSpc>
                          <a:spcPct val="100000"/>
                        </a:lnSpc>
                        <a:spcBef>
                          <a:spcPts val="0"/>
                        </a:spcBef>
                        <a:spcAft>
                          <a:spcPts val="0"/>
                        </a:spcAft>
                        <a:buNone/>
                      </a:pPr>
                      <a:r>
                        <a:rPr lang="es-ES" sz="1100" b="1">
                          <a:latin typeface="Calibri"/>
                          <a:ea typeface="Calibri"/>
                          <a:cs typeface="Calibri"/>
                          <a:sym typeface="Calibri"/>
                        </a:rPr>
                        <a:t>Acoso sexual</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8890" marR="0" lvl="0" indent="0" algn="ctr" rtl="0">
                        <a:lnSpc>
                          <a:spcPct val="100000"/>
                        </a:lnSpc>
                        <a:spcBef>
                          <a:spcPts val="0"/>
                        </a:spcBef>
                        <a:spcAft>
                          <a:spcPts val="0"/>
                        </a:spcAft>
                        <a:buNone/>
                      </a:pPr>
                      <a:r>
                        <a:rPr lang="es-ES" sz="1100">
                          <a:latin typeface="Calibri"/>
                          <a:ea typeface="Calibri"/>
                          <a:cs typeface="Calibri"/>
                          <a:sym typeface="Calibri"/>
                        </a:rPr>
                        <a:t>64</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0160" marR="0" lvl="0" indent="0" algn="ctr" rtl="0">
                        <a:lnSpc>
                          <a:spcPct val="100000"/>
                        </a:lnSpc>
                        <a:spcBef>
                          <a:spcPts val="0"/>
                        </a:spcBef>
                        <a:spcAft>
                          <a:spcPts val="0"/>
                        </a:spcAft>
                        <a:buNone/>
                      </a:pPr>
                      <a:r>
                        <a:rPr lang="es-ES" sz="1100">
                          <a:latin typeface="Calibri"/>
                          <a:ea typeface="Calibri"/>
                          <a:cs typeface="Calibri"/>
                          <a:sym typeface="Calibri"/>
                        </a:rPr>
                        <a:t>19,2</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185125">
                <a:tc>
                  <a:txBody>
                    <a:bodyPr/>
                    <a:lstStyle/>
                    <a:p>
                      <a:pPr marL="0" marR="24765" lvl="0" indent="0" algn="ctr" rtl="0">
                        <a:lnSpc>
                          <a:spcPct val="100000"/>
                        </a:lnSpc>
                        <a:spcBef>
                          <a:spcPts val="0"/>
                        </a:spcBef>
                        <a:spcAft>
                          <a:spcPts val="0"/>
                        </a:spcAft>
                        <a:buNone/>
                      </a:pPr>
                      <a:r>
                        <a:rPr lang="es-ES" sz="1100" b="1">
                          <a:latin typeface="Calibri"/>
                          <a:ea typeface="Calibri"/>
                          <a:cs typeface="Calibri"/>
                          <a:sym typeface="Calibri"/>
                        </a:rPr>
                        <a:t>Acceso carnal</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635" marR="0" lvl="0" indent="0" algn="ctr" rtl="0">
                        <a:lnSpc>
                          <a:spcPct val="100000"/>
                        </a:lnSpc>
                        <a:spcBef>
                          <a:spcPts val="0"/>
                        </a:spcBef>
                        <a:spcAft>
                          <a:spcPts val="0"/>
                        </a:spcAft>
                        <a:buNone/>
                      </a:pPr>
                      <a:r>
                        <a:rPr lang="es-ES" sz="1100">
                          <a:latin typeface="Calibri"/>
                          <a:ea typeface="Calibri"/>
                          <a:cs typeface="Calibri"/>
                          <a:sym typeface="Calibri"/>
                        </a:rPr>
                        <a:t>142</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0160" marR="0" lvl="0" indent="0" algn="ctr" rtl="0">
                        <a:lnSpc>
                          <a:spcPct val="100000"/>
                        </a:lnSpc>
                        <a:spcBef>
                          <a:spcPts val="0"/>
                        </a:spcBef>
                        <a:spcAft>
                          <a:spcPts val="0"/>
                        </a:spcAft>
                        <a:buNone/>
                      </a:pPr>
                      <a:r>
                        <a:rPr lang="es-ES" sz="1100">
                          <a:latin typeface="Calibri"/>
                          <a:ea typeface="Calibri"/>
                          <a:cs typeface="Calibri"/>
                          <a:sym typeface="Calibri"/>
                        </a:rPr>
                        <a:t>42,3</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184800">
                <a:tc>
                  <a:txBody>
                    <a:bodyPr/>
                    <a:lstStyle/>
                    <a:p>
                      <a:pPr marL="0" marR="25400" lvl="0" indent="0" algn="ctr" rtl="0">
                        <a:lnSpc>
                          <a:spcPct val="100000"/>
                        </a:lnSpc>
                        <a:spcBef>
                          <a:spcPts val="0"/>
                        </a:spcBef>
                        <a:spcAft>
                          <a:spcPts val="0"/>
                        </a:spcAft>
                        <a:buNone/>
                      </a:pPr>
                      <a:r>
                        <a:rPr lang="es-ES" sz="1100" b="1">
                          <a:latin typeface="Calibri"/>
                          <a:ea typeface="Calibri"/>
                          <a:cs typeface="Calibri"/>
                          <a:sym typeface="Calibri"/>
                        </a:rPr>
                        <a:t>Explotación sexual</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635" marR="0" lvl="0" indent="0" algn="ctr" rtl="0">
                        <a:lnSpc>
                          <a:spcPct val="100000"/>
                        </a:lnSpc>
                        <a:spcBef>
                          <a:spcPts val="0"/>
                        </a:spcBef>
                        <a:spcAft>
                          <a:spcPts val="0"/>
                        </a:spcAft>
                        <a:buNone/>
                      </a:pPr>
                      <a:r>
                        <a:rPr lang="es-ES" sz="1100">
                          <a:latin typeface="Calibri"/>
                          <a:ea typeface="Calibri"/>
                          <a:cs typeface="Calibri"/>
                          <a:sym typeface="Calibri"/>
                        </a:rPr>
                        <a:t>2</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635" marR="0" lvl="0" indent="0" algn="ctr" rtl="0">
                        <a:lnSpc>
                          <a:spcPct val="100000"/>
                        </a:lnSpc>
                        <a:spcBef>
                          <a:spcPts val="0"/>
                        </a:spcBef>
                        <a:spcAft>
                          <a:spcPts val="0"/>
                        </a:spcAft>
                        <a:buNone/>
                      </a:pPr>
                      <a:r>
                        <a:rPr lang="es-ES" sz="1100">
                          <a:latin typeface="Calibri"/>
                          <a:ea typeface="Calibri"/>
                          <a:cs typeface="Calibri"/>
                          <a:sym typeface="Calibri"/>
                        </a:rPr>
                        <a:t>0,6</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185125">
                <a:tc>
                  <a:txBody>
                    <a:bodyPr/>
                    <a:lstStyle/>
                    <a:p>
                      <a:pPr marL="0" marR="30480" lvl="0" indent="0" algn="ctr" rtl="0">
                        <a:lnSpc>
                          <a:spcPct val="100000"/>
                        </a:lnSpc>
                        <a:spcBef>
                          <a:spcPts val="0"/>
                        </a:spcBef>
                        <a:spcAft>
                          <a:spcPts val="0"/>
                        </a:spcAft>
                        <a:buNone/>
                      </a:pPr>
                      <a:r>
                        <a:rPr lang="es-ES" sz="1100" b="1">
                          <a:latin typeface="Calibri"/>
                          <a:ea typeface="Calibri"/>
                          <a:cs typeface="Calibri"/>
                          <a:sym typeface="Calibri"/>
                        </a:rPr>
                        <a:t>Trata de personas</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635" marR="0" lvl="0" indent="0" algn="ctr" rtl="0">
                        <a:lnSpc>
                          <a:spcPct val="100000"/>
                        </a:lnSpc>
                        <a:spcBef>
                          <a:spcPts val="0"/>
                        </a:spcBef>
                        <a:spcAft>
                          <a:spcPts val="0"/>
                        </a:spcAft>
                        <a:buNone/>
                      </a:pPr>
                      <a:r>
                        <a:rPr lang="es-ES" sz="1100">
                          <a:latin typeface="Calibri"/>
                          <a:ea typeface="Calibri"/>
                          <a:cs typeface="Calibri"/>
                          <a:sym typeface="Calibri"/>
                        </a:rPr>
                        <a:t>0</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905" marR="0" lvl="0" indent="0" algn="ctr" rtl="0">
                        <a:lnSpc>
                          <a:spcPct val="100000"/>
                        </a:lnSpc>
                        <a:spcBef>
                          <a:spcPts val="0"/>
                        </a:spcBef>
                        <a:spcAft>
                          <a:spcPts val="0"/>
                        </a:spcAft>
                        <a:buNone/>
                      </a:pPr>
                      <a:r>
                        <a:rPr lang="es-ES" sz="1100">
                          <a:latin typeface="Calibri"/>
                          <a:ea typeface="Calibri"/>
                          <a:cs typeface="Calibri"/>
                          <a:sym typeface="Calibri"/>
                        </a:rPr>
                        <a:t>0</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184800">
                <a:tc>
                  <a:txBody>
                    <a:bodyPr/>
                    <a:lstStyle/>
                    <a:p>
                      <a:pPr marL="0" marR="30480" lvl="0" indent="0" algn="ctr" rtl="0">
                        <a:lnSpc>
                          <a:spcPct val="100000"/>
                        </a:lnSpc>
                        <a:spcBef>
                          <a:spcPts val="0"/>
                        </a:spcBef>
                        <a:spcAft>
                          <a:spcPts val="0"/>
                        </a:spcAft>
                        <a:buNone/>
                      </a:pPr>
                      <a:r>
                        <a:rPr lang="es-ES" sz="1100" b="1">
                          <a:latin typeface="Calibri"/>
                          <a:ea typeface="Calibri"/>
                          <a:cs typeface="Calibri"/>
                          <a:sym typeface="Calibri"/>
                        </a:rPr>
                        <a:t>Actos sexuales</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8890" marR="0" lvl="0" indent="0" algn="ctr" rtl="0">
                        <a:lnSpc>
                          <a:spcPct val="100000"/>
                        </a:lnSpc>
                        <a:spcBef>
                          <a:spcPts val="0"/>
                        </a:spcBef>
                        <a:spcAft>
                          <a:spcPts val="0"/>
                        </a:spcAft>
                        <a:buNone/>
                      </a:pPr>
                      <a:r>
                        <a:rPr lang="es-ES" sz="1100">
                          <a:latin typeface="Calibri"/>
                          <a:ea typeface="Calibri"/>
                          <a:cs typeface="Calibri"/>
                          <a:sym typeface="Calibri"/>
                        </a:rPr>
                        <a:t>87</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0160" marR="0" lvl="0" indent="0" algn="ctr" rtl="0">
                        <a:lnSpc>
                          <a:spcPct val="100000"/>
                        </a:lnSpc>
                        <a:spcBef>
                          <a:spcPts val="0"/>
                        </a:spcBef>
                        <a:spcAft>
                          <a:spcPts val="0"/>
                        </a:spcAft>
                        <a:buNone/>
                      </a:pPr>
                      <a:r>
                        <a:rPr lang="es-ES" sz="1100">
                          <a:latin typeface="Calibri"/>
                          <a:ea typeface="Calibri"/>
                          <a:cs typeface="Calibri"/>
                          <a:sym typeface="Calibri"/>
                        </a:rPr>
                        <a:t>25,9</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185125">
                <a:tc>
                  <a:txBody>
                    <a:bodyPr/>
                    <a:lstStyle/>
                    <a:p>
                      <a:pPr marL="0" marR="38735" lvl="0" indent="0" algn="ctr" rtl="0">
                        <a:lnSpc>
                          <a:spcPct val="100000"/>
                        </a:lnSpc>
                        <a:spcBef>
                          <a:spcPts val="0"/>
                        </a:spcBef>
                        <a:spcAft>
                          <a:spcPts val="0"/>
                        </a:spcAft>
                        <a:buNone/>
                      </a:pPr>
                      <a:r>
                        <a:rPr lang="es-ES" sz="1100" b="1">
                          <a:latin typeface="Calibri"/>
                          <a:ea typeface="Calibri"/>
                          <a:cs typeface="Calibri"/>
                          <a:sym typeface="Calibri"/>
                        </a:rPr>
                        <a:t>Otras violencias</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8890" marR="0" lvl="0" indent="0" algn="ctr" rtl="0">
                        <a:lnSpc>
                          <a:spcPct val="100000"/>
                        </a:lnSpc>
                        <a:spcBef>
                          <a:spcPts val="0"/>
                        </a:spcBef>
                        <a:spcAft>
                          <a:spcPts val="0"/>
                        </a:spcAft>
                        <a:buNone/>
                      </a:pPr>
                      <a:r>
                        <a:rPr lang="es-ES" sz="1100">
                          <a:latin typeface="Calibri"/>
                          <a:ea typeface="Calibri"/>
                          <a:cs typeface="Calibri"/>
                          <a:sym typeface="Calibri"/>
                        </a:rPr>
                        <a:t>40</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0160" marR="0" lvl="0" indent="0" algn="ctr" rtl="0">
                        <a:lnSpc>
                          <a:spcPct val="100000"/>
                        </a:lnSpc>
                        <a:spcBef>
                          <a:spcPts val="0"/>
                        </a:spcBef>
                        <a:spcAft>
                          <a:spcPts val="0"/>
                        </a:spcAft>
                        <a:buNone/>
                      </a:pPr>
                      <a:r>
                        <a:rPr lang="es-ES" sz="1100">
                          <a:latin typeface="Calibri"/>
                          <a:ea typeface="Calibri"/>
                          <a:cs typeface="Calibri"/>
                          <a:sym typeface="Calibri"/>
                        </a:rPr>
                        <a:t>11,9</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184800">
                <a:tc>
                  <a:txBody>
                    <a:bodyPr/>
                    <a:lstStyle/>
                    <a:p>
                      <a:pPr marL="10795" marR="0" lvl="0" indent="0" algn="ctr" rtl="0">
                        <a:lnSpc>
                          <a:spcPct val="100000"/>
                        </a:lnSpc>
                        <a:spcBef>
                          <a:spcPts val="0"/>
                        </a:spcBef>
                        <a:spcAft>
                          <a:spcPts val="0"/>
                        </a:spcAft>
                        <a:buNone/>
                      </a:pPr>
                      <a:r>
                        <a:rPr lang="es-ES" sz="1100" b="1">
                          <a:latin typeface="Calibri"/>
                          <a:ea typeface="Calibri"/>
                          <a:cs typeface="Calibri"/>
                          <a:sym typeface="Calibri"/>
                        </a:rPr>
                        <a:t>Mutilacion genital</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635" marR="0" lvl="0" indent="0" algn="ctr" rtl="0">
                        <a:lnSpc>
                          <a:spcPct val="100000"/>
                        </a:lnSpc>
                        <a:spcBef>
                          <a:spcPts val="0"/>
                        </a:spcBef>
                        <a:spcAft>
                          <a:spcPts val="0"/>
                        </a:spcAft>
                        <a:buNone/>
                      </a:pPr>
                      <a:r>
                        <a:rPr lang="es-ES" sz="1100">
                          <a:latin typeface="Calibri"/>
                          <a:ea typeface="Calibri"/>
                          <a:cs typeface="Calibri"/>
                          <a:sym typeface="Calibri"/>
                        </a:rPr>
                        <a:t>0</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905" marR="0" lvl="0" indent="0" algn="ctr" rtl="0">
                        <a:lnSpc>
                          <a:spcPct val="100000"/>
                        </a:lnSpc>
                        <a:spcBef>
                          <a:spcPts val="0"/>
                        </a:spcBef>
                        <a:spcAft>
                          <a:spcPts val="0"/>
                        </a:spcAft>
                        <a:buNone/>
                      </a:pPr>
                      <a:r>
                        <a:rPr lang="es-ES" sz="1100">
                          <a:latin typeface="Calibri"/>
                          <a:ea typeface="Calibri"/>
                          <a:cs typeface="Calibri"/>
                          <a:sym typeface="Calibri"/>
                        </a:rPr>
                        <a:t>0</a:t>
                      </a:r>
                      <a:endParaRPr sz="1100">
                        <a:latin typeface="Calibri"/>
                        <a:ea typeface="Calibri"/>
                        <a:cs typeface="Calibri"/>
                        <a:sym typeface="Calibri"/>
                      </a:endParaRPr>
                    </a:p>
                  </a:txBody>
                  <a:tcPr marL="0" marR="0" marT="38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16"/>
        <p:cNvGrpSpPr/>
        <p:nvPr/>
      </p:nvGrpSpPr>
      <p:grpSpPr>
        <a:xfrm>
          <a:off x="0" y="0"/>
          <a:ext cx="0" cy="0"/>
          <a:chOff x="0" y="0"/>
          <a:chExt cx="0" cy="0"/>
        </a:xfrm>
      </p:grpSpPr>
      <p:pic>
        <p:nvPicPr>
          <p:cNvPr id="2617" name="Google Shape;2617;p51"/>
          <p:cNvPicPr preferRelativeResize="0"/>
          <p:nvPr/>
        </p:nvPicPr>
        <p:blipFill rotWithShape="1">
          <a:blip r:embed="rId3">
            <a:alphaModFix/>
          </a:blip>
          <a:srcRect/>
          <a:stretch/>
        </p:blipFill>
        <p:spPr>
          <a:xfrm>
            <a:off x="0" y="-24434"/>
            <a:ext cx="2232223" cy="2870753"/>
          </a:xfrm>
          <a:prstGeom prst="rect">
            <a:avLst/>
          </a:prstGeom>
          <a:noFill/>
          <a:ln>
            <a:noFill/>
          </a:ln>
        </p:spPr>
      </p:pic>
      <p:pic>
        <p:nvPicPr>
          <p:cNvPr id="2618" name="Google Shape;2618;p51"/>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619" name="Google Shape;2619;p51"/>
          <p:cNvSpPr txBox="1"/>
          <p:nvPr/>
        </p:nvSpPr>
        <p:spPr>
          <a:xfrm>
            <a:off x="25655" y="827584"/>
            <a:ext cx="22065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02 2023</a:t>
            </a:r>
            <a:endParaRPr sz="1200" b="1">
              <a:solidFill>
                <a:schemeClr val="dk1"/>
              </a:solidFill>
              <a:latin typeface="Arial Narrow"/>
              <a:ea typeface="Arial Narrow"/>
              <a:cs typeface="Arial Narrow"/>
              <a:sym typeface="Arial Narrow"/>
            </a:endParaRPr>
          </a:p>
        </p:txBody>
      </p:sp>
      <p:sp>
        <p:nvSpPr>
          <p:cNvPr id="2620" name="Google Shape;2620;p51"/>
          <p:cNvSpPr/>
          <p:nvPr/>
        </p:nvSpPr>
        <p:spPr>
          <a:xfrm>
            <a:off x="2287507" y="2611378"/>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evento. Cáncer de mama. Medellín, a Periodo epidemiológico 1  2023. </a:t>
            </a:r>
            <a:endParaRPr sz="1100">
              <a:solidFill>
                <a:schemeClr val="dk1"/>
              </a:solidFill>
              <a:latin typeface="Arial Narrow"/>
              <a:ea typeface="Arial Narrow"/>
              <a:cs typeface="Arial Narrow"/>
              <a:sym typeface="Arial Narrow"/>
            </a:endParaRPr>
          </a:p>
        </p:txBody>
      </p:sp>
      <p:grpSp>
        <p:nvGrpSpPr>
          <p:cNvPr id="2621" name="Google Shape;2621;p51"/>
          <p:cNvGrpSpPr/>
          <p:nvPr/>
        </p:nvGrpSpPr>
        <p:grpSpPr>
          <a:xfrm>
            <a:off x="179214" y="4211960"/>
            <a:ext cx="1892650" cy="488476"/>
            <a:chOff x="2397524" y="3379972"/>
            <a:chExt cx="4508500" cy="904875"/>
          </a:xfrm>
        </p:grpSpPr>
        <p:pic>
          <p:nvPicPr>
            <p:cNvPr id="2622" name="Google Shape;2622;p5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623" name="Google Shape;2623;p51"/>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27</a:t>
              </a:r>
              <a:endParaRPr sz="2000" b="1">
                <a:solidFill>
                  <a:schemeClr val="dk1"/>
                </a:solidFill>
                <a:latin typeface="Arial Narrow"/>
                <a:ea typeface="Arial Narrow"/>
                <a:cs typeface="Arial Narrow"/>
                <a:sym typeface="Arial Narrow"/>
              </a:endParaRPr>
            </a:p>
          </p:txBody>
        </p:sp>
      </p:grpSp>
      <p:sp>
        <p:nvSpPr>
          <p:cNvPr id="2624" name="Google Shape;2624;p51"/>
          <p:cNvSpPr/>
          <p:nvPr/>
        </p:nvSpPr>
        <p:spPr>
          <a:xfrm>
            <a:off x="2254887" y="493204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Cáncer de cuello por curso de vida. Medellín, a Periodo epidemiológico 02 acumulado de  2023. </a:t>
            </a:r>
            <a:endParaRPr sz="1100">
              <a:solidFill>
                <a:schemeClr val="dk1"/>
              </a:solidFill>
              <a:latin typeface="Arial Narrow"/>
              <a:ea typeface="Arial Narrow"/>
              <a:cs typeface="Arial Narrow"/>
              <a:sym typeface="Arial Narrow"/>
            </a:endParaRPr>
          </a:p>
        </p:txBody>
      </p:sp>
      <p:grpSp>
        <p:nvGrpSpPr>
          <p:cNvPr id="2625" name="Google Shape;2625;p51"/>
          <p:cNvGrpSpPr/>
          <p:nvPr/>
        </p:nvGrpSpPr>
        <p:grpSpPr>
          <a:xfrm>
            <a:off x="2448322" y="74775"/>
            <a:ext cx="3446504" cy="276999"/>
            <a:chOff x="2448322" y="74775"/>
            <a:chExt cx="3446504" cy="276999"/>
          </a:xfrm>
        </p:grpSpPr>
        <p:sp>
          <p:nvSpPr>
            <p:cNvPr id="2626" name="Google Shape;2626;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27" name="Google Shape;2627;p51"/>
            <p:cNvCxnSpPr>
              <a:stCxn id="262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28" name="Google Shape;2628;p5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629" name="Google Shape;2629;p51"/>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30" name="Google Shape;2630;p51"/>
          <p:cNvGrpSpPr/>
          <p:nvPr/>
        </p:nvGrpSpPr>
        <p:grpSpPr>
          <a:xfrm>
            <a:off x="277404" y="5621632"/>
            <a:ext cx="3446504" cy="276999"/>
            <a:chOff x="2448322" y="74775"/>
            <a:chExt cx="3446504" cy="276999"/>
          </a:xfrm>
        </p:grpSpPr>
        <p:sp>
          <p:nvSpPr>
            <p:cNvPr id="2631" name="Google Shape;2631;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32" name="Google Shape;2632;p51"/>
            <p:cNvCxnSpPr>
              <a:stCxn id="263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33" name="Google Shape;2633;p5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634" name="Google Shape;2634;p51"/>
          <p:cNvGrpSpPr/>
          <p:nvPr/>
        </p:nvGrpSpPr>
        <p:grpSpPr>
          <a:xfrm>
            <a:off x="5114767" y="5635532"/>
            <a:ext cx="3478036" cy="276999"/>
            <a:chOff x="2448322" y="74775"/>
            <a:chExt cx="3478036" cy="276999"/>
          </a:xfrm>
        </p:grpSpPr>
        <p:sp>
          <p:nvSpPr>
            <p:cNvPr id="2635" name="Google Shape;2635;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36" name="Google Shape;2636;p51"/>
            <p:cNvCxnSpPr>
              <a:stCxn id="263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37" name="Google Shape;2637;p51"/>
            <p:cNvSpPr txBox="1"/>
            <p:nvPr/>
          </p:nvSpPr>
          <p:spPr>
            <a:xfrm>
              <a:off x="3334070"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2638" name="Google Shape;2638;p5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51</a:t>
            </a:r>
            <a:endParaRPr sz="1050" b="1">
              <a:solidFill>
                <a:schemeClr val="dk1"/>
              </a:solidFill>
              <a:latin typeface="Arial Narrow"/>
              <a:ea typeface="Arial Narrow"/>
              <a:cs typeface="Arial Narrow"/>
              <a:sym typeface="Arial Narrow"/>
            </a:endParaRPr>
          </a:p>
        </p:txBody>
      </p:sp>
      <p:sp>
        <p:nvSpPr>
          <p:cNvPr id="2639" name="Google Shape;2639;p51"/>
          <p:cNvSpPr txBox="1">
            <a:spLocks noGrp="1"/>
          </p:cNvSpPr>
          <p:nvPr>
            <p:ph type="ctrTitle"/>
          </p:nvPr>
        </p:nvSpPr>
        <p:spPr>
          <a:xfrm>
            <a:off x="-29713" y="24402"/>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Cáncer de cuello uterino</a:t>
            </a:r>
            <a:endParaRPr sz="2500" b="1">
              <a:solidFill>
                <a:srgbClr val="C00000"/>
              </a:solidFill>
              <a:latin typeface="Arial Narrow"/>
              <a:ea typeface="Arial Narrow"/>
              <a:cs typeface="Arial Narrow"/>
              <a:sym typeface="Arial Narrow"/>
            </a:endParaRPr>
          </a:p>
        </p:txBody>
      </p:sp>
      <p:pic>
        <p:nvPicPr>
          <p:cNvPr id="2640" name="Google Shape;2640;p51"/>
          <p:cNvPicPr preferRelativeResize="0"/>
          <p:nvPr/>
        </p:nvPicPr>
        <p:blipFill rotWithShape="1">
          <a:blip r:embed="rId6">
            <a:alphaModFix/>
          </a:blip>
          <a:srcRect/>
          <a:stretch/>
        </p:blipFill>
        <p:spPr>
          <a:xfrm>
            <a:off x="658814" y="7046988"/>
            <a:ext cx="933450" cy="742950"/>
          </a:xfrm>
          <a:prstGeom prst="rect">
            <a:avLst/>
          </a:prstGeom>
          <a:noFill/>
          <a:ln>
            <a:noFill/>
          </a:ln>
        </p:spPr>
      </p:pic>
      <p:pic>
        <p:nvPicPr>
          <p:cNvPr id="2641" name="Google Shape;2641;p51"/>
          <p:cNvPicPr preferRelativeResize="0"/>
          <p:nvPr/>
        </p:nvPicPr>
        <p:blipFill rotWithShape="1">
          <a:blip r:embed="rId7">
            <a:alphaModFix/>
          </a:blip>
          <a:srcRect/>
          <a:stretch/>
        </p:blipFill>
        <p:spPr>
          <a:xfrm>
            <a:off x="3933340" y="6070438"/>
            <a:ext cx="942975" cy="771525"/>
          </a:xfrm>
          <a:prstGeom prst="rect">
            <a:avLst/>
          </a:prstGeom>
          <a:noFill/>
          <a:ln>
            <a:noFill/>
          </a:ln>
        </p:spPr>
      </p:pic>
      <p:grpSp>
        <p:nvGrpSpPr>
          <p:cNvPr id="2642" name="Google Shape;2642;p51"/>
          <p:cNvGrpSpPr/>
          <p:nvPr/>
        </p:nvGrpSpPr>
        <p:grpSpPr>
          <a:xfrm>
            <a:off x="3579524" y="6685184"/>
            <a:ext cx="1720560" cy="877901"/>
            <a:chOff x="-36884" y="7072716"/>
            <a:chExt cx="1305446" cy="877901"/>
          </a:xfrm>
        </p:grpSpPr>
        <p:sp>
          <p:nvSpPr>
            <p:cNvPr id="2643" name="Google Shape;2643;p51"/>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644" name="Google Shape;2644;p51"/>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99,8%</a:t>
              </a:r>
              <a:endParaRPr sz="1600" b="1">
                <a:solidFill>
                  <a:schemeClr val="dk1"/>
                </a:solidFill>
                <a:latin typeface="Arial Narrow"/>
                <a:ea typeface="Arial Narrow"/>
                <a:cs typeface="Arial Narrow"/>
                <a:sym typeface="Arial Narrow"/>
              </a:endParaRPr>
            </a:p>
          </p:txBody>
        </p:sp>
        <p:sp>
          <p:nvSpPr>
            <p:cNvPr id="2645" name="Google Shape;2645;p51"/>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27 casos</a:t>
              </a:r>
              <a:endParaRPr sz="1200" b="1">
                <a:solidFill>
                  <a:schemeClr val="dk1"/>
                </a:solidFill>
                <a:latin typeface="Arial Narrow"/>
                <a:ea typeface="Arial Narrow"/>
                <a:cs typeface="Arial Narrow"/>
                <a:sym typeface="Arial Narrow"/>
              </a:endParaRPr>
            </a:p>
          </p:txBody>
        </p:sp>
      </p:grpSp>
      <p:grpSp>
        <p:nvGrpSpPr>
          <p:cNvPr id="2646" name="Google Shape;2646;p51"/>
          <p:cNvGrpSpPr/>
          <p:nvPr/>
        </p:nvGrpSpPr>
        <p:grpSpPr>
          <a:xfrm>
            <a:off x="4063055" y="7789938"/>
            <a:ext cx="1370006" cy="897903"/>
            <a:chOff x="-210999" y="7045420"/>
            <a:chExt cx="1309847" cy="897903"/>
          </a:xfrm>
        </p:grpSpPr>
        <p:sp>
          <p:nvSpPr>
            <p:cNvPr id="2647" name="Google Shape;2647;p51"/>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Si</a:t>
              </a:r>
              <a:endParaRPr sz="1200" b="1" u="sng">
                <a:solidFill>
                  <a:schemeClr val="dk1"/>
                </a:solidFill>
                <a:latin typeface="Arial Narrow"/>
                <a:ea typeface="Arial Narrow"/>
                <a:cs typeface="Arial Narrow"/>
                <a:sym typeface="Arial Narrow"/>
              </a:endParaRPr>
            </a:p>
          </p:txBody>
        </p:sp>
        <p:sp>
          <p:nvSpPr>
            <p:cNvPr id="2648" name="Google Shape;2648;p51"/>
            <p:cNvSpPr/>
            <p:nvPr/>
          </p:nvSpPr>
          <p:spPr>
            <a:xfrm>
              <a:off x="31734" y="7322377"/>
              <a:ext cx="75730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649" name="Google Shape;2649;p51"/>
            <p:cNvSpPr txBox="1"/>
            <p:nvPr/>
          </p:nvSpPr>
          <p:spPr>
            <a:xfrm>
              <a:off x="-178731" y="766632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sp>
        <p:nvSpPr>
          <p:cNvPr id="2650" name="Google Shape;2650;p51"/>
          <p:cNvSpPr/>
          <p:nvPr/>
        </p:nvSpPr>
        <p:spPr>
          <a:xfrm>
            <a:off x="3867668" y="8152291"/>
            <a:ext cx="267694" cy="278834"/>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51" name="Google Shape;2651;p51"/>
          <p:cNvGrpSpPr/>
          <p:nvPr/>
        </p:nvGrpSpPr>
        <p:grpSpPr>
          <a:xfrm>
            <a:off x="5084607" y="7794127"/>
            <a:ext cx="1382895" cy="897903"/>
            <a:chOff x="-210999" y="7045420"/>
            <a:chExt cx="1322170" cy="897903"/>
          </a:xfrm>
        </p:grpSpPr>
        <p:sp>
          <p:nvSpPr>
            <p:cNvPr id="2652" name="Google Shape;2652;p51"/>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No</a:t>
              </a:r>
              <a:endParaRPr sz="1200" b="1" u="sng">
                <a:solidFill>
                  <a:schemeClr val="dk1"/>
                </a:solidFill>
                <a:latin typeface="Arial Narrow"/>
                <a:ea typeface="Arial Narrow"/>
                <a:cs typeface="Arial Narrow"/>
                <a:sym typeface="Arial Narrow"/>
              </a:endParaRPr>
            </a:p>
          </p:txBody>
        </p:sp>
        <p:sp>
          <p:nvSpPr>
            <p:cNvPr id="2653" name="Google Shape;2653;p51"/>
            <p:cNvSpPr/>
            <p:nvPr/>
          </p:nvSpPr>
          <p:spPr>
            <a:xfrm>
              <a:off x="126898" y="7322377"/>
              <a:ext cx="757305"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2654" name="Google Shape;2654;p51"/>
            <p:cNvSpPr txBox="1"/>
            <p:nvPr/>
          </p:nvSpPr>
          <p:spPr>
            <a:xfrm>
              <a:off x="-118436" y="766632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27 casos</a:t>
              </a:r>
              <a:endParaRPr sz="1200" b="1">
                <a:solidFill>
                  <a:schemeClr val="dk1"/>
                </a:solidFill>
                <a:latin typeface="Arial Narrow"/>
                <a:ea typeface="Arial Narrow"/>
                <a:cs typeface="Arial Narrow"/>
                <a:sym typeface="Arial Narrow"/>
              </a:endParaRPr>
            </a:p>
          </p:txBody>
        </p:sp>
      </p:grpSp>
      <p:grpSp>
        <p:nvGrpSpPr>
          <p:cNvPr id="2655" name="Google Shape;2655;p51"/>
          <p:cNvGrpSpPr/>
          <p:nvPr/>
        </p:nvGrpSpPr>
        <p:grpSpPr>
          <a:xfrm>
            <a:off x="2409001" y="7747851"/>
            <a:ext cx="1726361" cy="1035381"/>
            <a:chOff x="-203156" y="7739209"/>
            <a:chExt cx="1726361" cy="1035381"/>
          </a:xfrm>
        </p:grpSpPr>
        <p:sp>
          <p:nvSpPr>
            <p:cNvPr id="2656" name="Google Shape;2656;p51"/>
            <p:cNvSpPr txBox="1"/>
            <p:nvPr/>
          </p:nvSpPr>
          <p:spPr>
            <a:xfrm>
              <a:off x="-203156" y="8497591"/>
              <a:ext cx="172636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Hospitalización </a:t>
              </a:r>
              <a:endParaRPr sz="1200" b="1" u="sng">
                <a:solidFill>
                  <a:schemeClr val="dk1"/>
                </a:solidFill>
                <a:latin typeface="Arial Narrow"/>
                <a:ea typeface="Arial Narrow"/>
                <a:cs typeface="Arial Narrow"/>
                <a:sym typeface="Arial Narrow"/>
              </a:endParaRPr>
            </a:p>
          </p:txBody>
        </p:sp>
        <p:pic>
          <p:nvPicPr>
            <p:cNvPr id="2657" name="Google Shape;2657;p51"/>
            <p:cNvPicPr preferRelativeResize="0"/>
            <p:nvPr/>
          </p:nvPicPr>
          <p:blipFill rotWithShape="1">
            <a:blip r:embed="rId8">
              <a:alphaModFix/>
            </a:blip>
            <a:srcRect/>
            <a:stretch/>
          </p:blipFill>
          <p:spPr>
            <a:xfrm>
              <a:off x="260450" y="7739209"/>
              <a:ext cx="720512" cy="740526"/>
            </a:xfrm>
            <a:prstGeom prst="rect">
              <a:avLst/>
            </a:prstGeom>
            <a:noFill/>
            <a:ln>
              <a:noFill/>
            </a:ln>
          </p:spPr>
        </p:pic>
      </p:grpSp>
      <p:pic>
        <p:nvPicPr>
          <p:cNvPr id="2658" name="Google Shape;2658;p51"/>
          <p:cNvPicPr preferRelativeResize="0"/>
          <p:nvPr/>
        </p:nvPicPr>
        <p:blipFill rotWithShape="1">
          <a:blip r:embed="rId9">
            <a:alphaModFix/>
          </a:blip>
          <a:srcRect/>
          <a:stretch/>
        </p:blipFill>
        <p:spPr>
          <a:xfrm>
            <a:off x="2592338" y="268300"/>
            <a:ext cx="4153768" cy="2318876"/>
          </a:xfrm>
          <a:prstGeom prst="rect">
            <a:avLst/>
          </a:prstGeom>
          <a:noFill/>
          <a:ln>
            <a:noFill/>
          </a:ln>
        </p:spPr>
      </p:pic>
      <p:pic>
        <p:nvPicPr>
          <p:cNvPr id="2659" name="Google Shape;2659;p51"/>
          <p:cNvPicPr preferRelativeResize="0"/>
          <p:nvPr/>
        </p:nvPicPr>
        <p:blipFill rotWithShape="1">
          <a:blip r:embed="rId10">
            <a:alphaModFix/>
          </a:blip>
          <a:srcRect/>
          <a:stretch/>
        </p:blipFill>
        <p:spPr>
          <a:xfrm>
            <a:off x="3024386" y="2953643"/>
            <a:ext cx="3657368" cy="219442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sp>
        <p:nvSpPr>
          <p:cNvPr id="2664" name="Google Shape;2664;p52"/>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65" name="Google Shape;2665;p52"/>
          <p:cNvGrpSpPr/>
          <p:nvPr/>
        </p:nvGrpSpPr>
        <p:grpSpPr>
          <a:xfrm>
            <a:off x="277404" y="137149"/>
            <a:ext cx="3446504" cy="276999"/>
            <a:chOff x="2448322" y="74775"/>
            <a:chExt cx="3446504" cy="276999"/>
          </a:xfrm>
        </p:grpSpPr>
        <p:sp>
          <p:nvSpPr>
            <p:cNvPr id="2666" name="Google Shape;2666;p5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67" name="Google Shape;2667;p52"/>
            <p:cNvCxnSpPr>
              <a:stCxn id="266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68" name="Google Shape;2668;p5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2669" name="Google Shape;2669;p52"/>
          <p:cNvSpPr/>
          <p:nvPr/>
        </p:nvSpPr>
        <p:spPr>
          <a:xfrm>
            <a:off x="0" y="2448936"/>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70" name="Google Shape;2670;p52"/>
          <p:cNvGrpSpPr/>
          <p:nvPr/>
        </p:nvGrpSpPr>
        <p:grpSpPr>
          <a:xfrm>
            <a:off x="277404" y="2510793"/>
            <a:ext cx="5047355" cy="276999"/>
            <a:chOff x="2448322" y="74775"/>
            <a:chExt cx="5047355" cy="276999"/>
          </a:xfrm>
        </p:grpSpPr>
        <p:sp>
          <p:nvSpPr>
            <p:cNvPr id="2671" name="Google Shape;2671;p5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72" name="Google Shape;2672;p52"/>
            <p:cNvCxnSpPr>
              <a:stCxn id="267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73" name="Google Shape;2673;p52"/>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diagnóstico clínico</a:t>
              </a:r>
              <a:endParaRPr sz="1200" b="1">
                <a:solidFill>
                  <a:schemeClr val="dk1"/>
                </a:solidFill>
                <a:latin typeface="Arial Narrow"/>
                <a:ea typeface="Arial Narrow"/>
                <a:cs typeface="Arial Narrow"/>
                <a:sym typeface="Arial Narrow"/>
              </a:endParaRPr>
            </a:p>
          </p:txBody>
        </p:sp>
      </p:grpSp>
      <p:sp>
        <p:nvSpPr>
          <p:cNvPr id="2674" name="Google Shape;2674;p5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Pág..52 </a:t>
            </a:r>
            <a:endParaRPr sz="1050" b="1">
              <a:solidFill>
                <a:schemeClr val="dk1"/>
              </a:solidFill>
              <a:latin typeface="Arial Narrow"/>
              <a:ea typeface="Arial Narrow"/>
              <a:cs typeface="Arial Narrow"/>
              <a:sym typeface="Arial Narrow"/>
            </a:endParaRPr>
          </a:p>
        </p:txBody>
      </p:sp>
      <p:grpSp>
        <p:nvGrpSpPr>
          <p:cNvPr id="2675" name="Google Shape;2675;p52"/>
          <p:cNvGrpSpPr/>
          <p:nvPr/>
        </p:nvGrpSpPr>
        <p:grpSpPr>
          <a:xfrm>
            <a:off x="5040610" y="1565244"/>
            <a:ext cx="740068" cy="879924"/>
            <a:chOff x="5245046" y="1274868"/>
            <a:chExt cx="740068" cy="879924"/>
          </a:xfrm>
        </p:grpSpPr>
        <p:sp>
          <p:nvSpPr>
            <p:cNvPr id="2676" name="Google Shape;2676;p52"/>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a:t>
              </a:r>
              <a:endParaRPr sz="1600" b="1">
                <a:solidFill>
                  <a:schemeClr val="dk1"/>
                </a:solidFill>
                <a:latin typeface="Arial Narrow"/>
                <a:ea typeface="Arial Narrow"/>
                <a:cs typeface="Arial Narrow"/>
                <a:sym typeface="Arial Narrow"/>
              </a:endParaRPr>
            </a:p>
          </p:txBody>
        </p:sp>
        <p:sp>
          <p:nvSpPr>
            <p:cNvPr id="2677" name="Google Shape;2677;p52"/>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678" name="Google Shape;2678;p52"/>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9 casos</a:t>
              </a:r>
              <a:endParaRPr sz="1200">
                <a:solidFill>
                  <a:schemeClr val="dk1"/>
                </a:solidFill>
                <a:latin typeface="Calibri"/>
                <a:ea typeface="Calibri"/>
                <a:cs typeface="Calibri"/>
                <a:sym typeface="Calibri"/>
              </a:endParaRPr>
            </a:p>
          </p:txBody>
        </p:sp>
      </p:grpSp>
      <p:grpSp>
        <p:nvGrpSpPr>
          <p:cNvPr id="2679" name="Google Shape;2679;p52"/>
          <p:cNvGrpSpPr/>
          <p:nvPr/>
        </p:nvGrpSpPr>
        <p:grpSpPr>
          <a:xfrm>
            <a:off x="3771762" y="1586337"/>
            <a:ext cx="1152880" cy="858831"/>
            <a:chOff x="3744466" y="1301912"/>
            <a:chExt cx="1152880" cy="858831"/>
          </a:xfrm>
        </p:grpSpPr>
        <p:sp>
          <p:nvSpPr>
            <p:cNvPr id="2680" name="Google Shape;2680;p52"/>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0,4%</a:t>
              </a:r>
              <a:endParaRPr sz="1600" b="1">
                <a:solidFill>
                  <a:schemeClr val="dk1"/>
                </a:solidFill>
                <a:latin typeface="Arial Narrow"/>
                <a:ea typeface="Arial Narrow"/>
                <a:cs typeface="Arial Narrow"/>
                <a:sym typeface="Arial Narrow"/>
              </a:endParaRPr>
            </a:p>
          </p:txBody>
        </p:sp>
        <p:sp>
          <p:nvSpPr>
            <p:cNvPr id="2681" name="Google Shape;2681;p52"/>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682" name="Google Shape;2682;p52"/>
            <p:cNvSpPr/>
            <p:nvPr/>
          </p:nvSpPr>
          <p:spPr>
            <a:xfrm>
              <a:off x="3957784" y="1883744"/>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a:t>
              </a:r>
              <a:endParaRPr sz="1200">
                <a:solidFill>
                  <a:schemeClr val="dk1"/>
                </a:solidFill>
                <a:latin typeface="Calibri"/>
                <a:ea typeface="Calibri"/>
                <a:cs typeface="Calibri"/>
                <a:sym typeface="Calibri"/>
              </a:endParaRPr>
            </a:p>
          </p:txBody>
        </p:sp>
      </p:grpSp>
      <p:pic>
        <p:nvPicPr>
          <p:cNvPr id="2683" name="Google Shape;2683;p52"/>
          <p:cNvPicPr preferRelativeResize="0"/>
          <p:nvPr/>
        </p:nvPicPr>
        <p:blipFill rotWithShape="1">
          <a:blip r:embed="rId3">
            <a:alphaModFix/>
          </a:blip>
          <a:srcRect l="59057" t="8806" r="25145"/>
          <a:stretch/>
        </p:blipFill>
        <p:spPr>
          <a:xfrm>
            <a:off x="3985080" y="862364"/>
            <a:ext cx="750627" cy="775969"/>
          </a:xfrm>
          <a:prstGeom prst="rect">
            <a:avLst/>
          </a:prstGeom>
          <a:noFill/>
          <a:ln>
            <a:noFill/>
          </a:ln>
        </p:spPr>
      </p:pic>
      <p:pic>
        <p:nvPicPr>
          <p:cNvPr id="2684" name="Google Shape;2684;p52"/>
          <p:cNvPicPr preferRelativeResize="0"/>
          <p:nvPr/>
        </p:nvPicPr>
        <p:blipFill rotWithShape="1">
          <a:blip r:embed="rId3">
            <a:alphaModFix/>
          </a:blip>
          <a:srcRect l="86761"/>
          <a:stretch/>
        </p:blipFill>
        <p:spPr>
          <a:xfrm>
            <a:off x="5120323" y="870747"/>
            <a:ext cx="629046" cy="784558"/>
          </a:xfrm>
          <a:prstGeom prst="rect">
            <a:avLst/>
          </a:prstGeom>
          <a:noFill/>
          <a:ln>
            <a:noFill/>
          </a:ln>
        </p:spPr>
      </p:pic>
      <p:grpSp>
        <p:nvGrpSpPr>
          <p:cNvPr id="2685" name="Google Shape;2685;p52"/>
          <p:cNvGrpSpPr/>
          <p:nvPr/>
        </p:nvGrpSpPr>
        <p:grpSpPr>
          <a:xfrm>
            <a:off x="2653521" y="806833"/>
            <a:ext cx="874090" cy="1644841"/>
            <a:chOff x="2507826" y="2454167"/>
            <a:chExt cx="874090" cy="1644841"/>
          </a:xfrm>
        </p:grpSpPr>
        <p:sp>
          <p:nvSpPr>
            <p:cNvPr id="2686" name="Google Shape;2686;p52"/>
            <p:cNvSpPr/>
            <p:nvPr/>
          </p:nvSpPr>
          <p:spPr>
            <a:xfrm>
              <a:off x="2507826" y="3472120"/>
              <a:ext cx="87409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a:t>
              </a:r>
              <a:endParaRPr sz="1600" b="1">
                <a:solidFill>
                  <a:schemeClr val="dk1"/>
                </a:solidFill>
                <a:latin typeface="Arial Narrow"/>
                <a:ea typeface="Arial Narrow"/>
                <a:cs typeface="Arial Narrow"/>
                <a:sym typeface="Arial Narrow"/>
              </a:endParaRPr>
            </a:p>
          </p:txBody>
        </p:sp>
        <p:pic>
          <p:nvPicPr>
            <p:cNvPr id="2687" name="Google Shape;2687;p52"/>
            <p:cNvPicPr preferRelativeResize="0"/>
            <p:nvPr/>
          </p:nvPicPr>
          <p:blipFill rotWithShape="1">
            <a:blip r:embed="rId4">
              <a:alphaModFix/>
            </a:blip>
            <a:srcRect/>
            <a:stretch/>
          </p:blipFill>
          <p:spPr>
            <a:xfrm>
              <a:off x="2702014" y="2454167"/>
              <a:ext cx="557405" cy="912116"/>
            </a:xfrm>
            <a:prstGeom prst="rect">
              <a:avLst/>
            </a:prstGeom>
            <a:noFill/>
            <a:ln>
              <a:noFill/>
            </a:ln>
          </p:spPr>
        </p:pic>
        <p:sp>
          <p:nvSpPr>
            <p:cNvPr id="2688" name="Google Shape;2688;p52"/>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689" name="Google Shape;2689;p52"/>
            <p:cNvSpPr/>
            <p:nvPr/>
          </p:nvSpPr>
          <p:spPr>
            <a:xfrm>
              <a:off x="2648170" y="3822009"/>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2690" name="Google Shape;2690;p52"/>
          <p:cNvGrpSpPr/>
          <p:nvPr/>
        </p:nvGrpSpPr>
        <p:grpSpPr>
          <a:xfrm>
            <a:off x="1480736" y="1550008"/>
            <a:ext cx="874090" cy="895160"/>
            <a:chOff x="2507826" y="3203848"/>
            <a:chExt cx="874090" cy="895160"/>
          </a:xfrm>
        </p:grpSpPr>
        <p:sp>
          <p:nvSpPr>
            <p:cNvPr id="2691" name="Google Shape;2691;p52"/>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0,7%</a:t>
              </a:r>
              <a:endParaRPr sz="1600" b="1">
                <a:solidFill>
                  <a:schemeClr val="dk1"/>
                </a:solidFill>
                <a:latin typeface="Arial Narrow"/>
                <a:ea typeface="Arial Narrow"/>
                <a:cs typeface="Arial Narrow"/>
                <a:sym typeface="Arial Narrow"/>
              </a:endParaRPr>
            </a:p>
          </p:txBody>
        </p:sp>
        <p:sp>
          <p:nvSpPr>
            <p:cNvPr id="2692" name="Google Shape;2692;p52"/>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693" name="Google Shape;2693;p52"/>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pic>
        <p:nvPicPr>
          <p:cNvPr id="2694" name="Google Shape;2694;p52"/>
          <p:cNvPicPr preferRelativeResize="0"/>
          <p:nvPr/>
        </p:nvPicPr>
        <p:blipFill rotWithShape="1">
          <a:blip r:embed="rId5">
            <a:alphaModFix/>
          </a:blip>
          <a:srcRect/>
          <a:stretch/>
        </p:blipFill>
        <p:spPr>
          <a:xfrm>
            <a:off x="1480736" y="789075"/>
            <a:ext cx="705970" cy="815227"/>
          </a:xfrm>
          <a:prstGeom prst="rect">
            <a:avLst/>
          </a:prstGeom>
          <a:noFill/>
          <a:ln>
            <a:noFill/>
          </a:ln>
        </p:spPr>
      </p:pic>
      <p:sp>
        <p:nvSpPr>
          <p:cNvPr id="2695" name="Google Shape;2695;p52"/>
          <p:cNvSpPr/>
          <p:nvPr/>
        </p:nvSpPr>
        <p:spPr>
          <a:xfrm>
            <a:off x="2785197" y="5056892"/>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Grado histopatológico. Cáncer de cuello. Medellín, a Periodo epidemiológico 13 acumulado de  2019. </a:t>
            </a:r>
            <a:endParaRPr sz="1100">
              <a:solidFill>
                <a:schemeClr val="dk1"/>
              </a:solidFill>
              <a:latin typeface="Arial Narrow"/>
              <a:ea typeface="Arial Narrow"/>
              <a:cs typeface="Arial Narrow"/>
              <a:sym typeface="Arial Narrow"/>
            </a:endParaRPr>
          </a:p>
        </p:txBody>
      </p:sp>
      <p:grpSp>
        <p:nvGrpSpPr>
          <p:cNvPr id="2696" name="Google Shape;2696;p52"/>
          <p:cNvGrpSpPr/>
          <p:nvPr/>
        </p:nvGrpSpPr>
        <p:grpSpPr>
          <a:xfrm>
            <a:off x="688573" y="3407557"/>
            <a:ext cx="1646147" cy="1238542"/>
            <a:chOff x="447914" y="3152238"/>
            <a:chExt cx="1646147" cy="1238542"/>
          </a:xfrm>
        </p:grpSpPr>
        <p:grpSp>
          <p:nvGrpSpPr>
            <p:cNvPr id="2697" name="Google Shape;2697;p52"/>
            <p:cNvGrpSpPr/>
            <p:nvPr/>
          </p:nvGrpSpPr>
          <p:grpSpPr>
            <a:xfrm>
              <a:off x="447914" y="3152238"/>
              <a:ext cx="1531188" cy="1238542"/>
              <a:chOff x="238402" y="2987824"/>
              <a:chExt cx="1531188" cy="1238542"/>
            </a:xfrm>
          </p:grpSpPr>
          <p:pic>
            <p:nvPicPr>
              <p:cNvPr id="2698" name="Google Shape;2698;p52"/>
              <p:cNvPicPr preferRelativeResize="0"/>
              <p:nvPr/>
            </p:nvPicPr>
            <p:blipFill rotWithShape="1">
              <a:blip r:embed="rId6">
                <a:alphaModFix/>
              </a:blip>
              <a:srcRect/>
              <a:stretch/>
            </p:blipFill>
            <p:spPr>
              <a:xfrm>
                <a:off x="646430" y="2987824"/>
                <a:ext cx="704850" cy="971550"/>
              </a:xfrm>
              <a:prstGeom prst="rect">
                <a:avLst/>
              </a:prstGeom>
              <a:noFill/>
              <a:ln>
                <a:noFill/>
              </a:ln>
            </p:spPr>
          </p:pic>
          <p:sp>
            <p:nvSpPr>
              <p:cNvPr id="2699" name="Google Shape;2699;p52"/>
              <p:cNvSpPr/>
              <p:nvPr/>
            </p:nvSpPr>
            <p:spPr>
              <a:xfrm>
                <a:off x="238402" y="3949367"/>
                <a:ext cx="153118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Grado histopatológico</a:t>
                </a:r>
                <a:endParaRPr sz="1200" b="1" u="sng">
                  <a:solidFill>
                    <a:srgbClr val="000000"/>
                  </a:solidFill>
                  <a:latin typeface="Arial Narrow"/>
                  <a:ea typeface="Arial Narrow"/>
                  <a:cs typeface="Arial Narrow"/>
                  <a:sym typeface="Arial Narrow"/>
                </a:endParaRPr>
              </a:p>
            </p:txBody>
          </p:sp>
        </p:grpSp>
        <p:sp>
          <p:nvSpPr>
            <p:cNvPr id="2700" name="Google Shape;2700;p52"/>
            <p:cNvSpPr/>
            <p:nvPr/>
          </p:nvSpPr>
          <p:spPr>
            <a:xfrm>
              <a:off x="1650454" y="3564946"/>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701" name="Google Shape;2701;p52"/>
          <p:cNvGrpSpPr/>
          <p:nvPr/>
        </p:nvGrpSpPr>
        <p:grpSpPr>
          <a:xfrm>
            <a:off x="754873" y="5809923"/>
            <a:ext cx="1515814" cy="1287276"/>
            <a:chOff x="770326" y="6645423"/>
            <a:chExt cx="1515814" cy="1287276"/>
          </a:xfrm>
        </p:grpSpPr>
        <p:grpSp>
          <p:nvGrpSpPr>
            <p:cNvPr id="2702" name="Google Shape;2702;p52"/>
            <p:cNvGrpSpPr/>
            <p:nvPr/>
          </p:nvGrpSpPr>
          <p:grpSpPr>
            <a:xfrm>
              <a:off x="770326" y="6645423"/>
              <a:ext cx="1336773" cy="1287276"/>
              <a:chOff x="4197544" y="2878171"/>
              <a:chExt cx="1336773" cy="1287276"/>
            </a:xfrm>
          </p:grpSpPr>
          <p:pic>
            <p:nvPicPr>
              <p:cNvPr id="2703" name="Google Shape;2703;p52"/>
              <p:cNvPicPr preferRelativeResize="0"/>
              <p:nvPr/>
            </p:nvPicPr>
            <p:blipFill rotWithShape="1">
              <a:blip r:embed="rId7">
                <a:alphaModFix/>
              </a:blip>
              <a:srcRect/>
              <a:stretch/>
            </p:blipFill>
            <p:spPr>
              <a:xfrm>
                <a:off x="4197544" y="2878171"/>
                <a:ext cx="1076325" cy="1047750"/>
              </a:xfrm>
              <a:prstGeom prst="rect">
                <a:avLst/>
              </a:prstGeom>
              <a:noFill/>
              <a:ln>
                <a:noFill/>
              </a:ln>
            </p:spPr>
          </p:pic>
          <p:sp>
            <p:nvSpPr>
              <p:cNvPr id="2704" name="Google Shape;2704;p52"/>
              <p:cNvSpPr/>
              <p:nvPr/>
            </p:nvSpPr>
            <p:spPr>
              <a:xfrm>
                <a:off x="4261212" y="3888448"/>
                <a:ext cx="12731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Resultado biopsia</a:t>
                </a:r>
                <a:endParaRPr sz="1200" b="1" u="sng">
                  <a:solidFill>
                    <a:srgbClr val="000000"/>
                  </a:solidFill>
                  <a:latin typeface="Arial Narrow"/>
                  <a:ea typeface="Arial Narrow"/>
                  <a:cs typeface="Arial Narrow"/>
                  <a:sym typeface="Arial Narrow"/>
                </a:endParaRPr>
              </a:p>
            </p:txBody>
          </p:sp>
        </p:grpSp>
        <p:sp>
          <p:nvSpPr>
            <p:cNvPr id="2705" name="Google Shape;2705;p52"/>
            <p:cNvSpPr/>
            <p:nvPr/>
          </p:nvSpPr>
          <p:spPr>
            <a:xfrm>
              <a:off x="1842533" y="7026340"/>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706" name="Google Shape;2706;p52"/>
          <p:cNvSpPr/>
          <p:nvPr/>
        </p:nvSpPr>
        <p:spPr>
          <a:xfrm>
            <a:off x="2860896" y="7123940"/>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Resultado biopsia de exocervix. Cáncer de cuello. Medellín, a Periodo epidemiológico 02 de 2023. </a:t>
            </a:r>
            <a:endParaRPr sz="1100">
              <a:solidFill>
                <a:schemeClr val="dk1"/>
              </a:solidFill>
              <a:latin typeface="Arial Narrow"/>
              <a:ea typeface="Arial Narrow"/>
              <a:cs typeface="Arial Narrow"/>
              <a:sym typeface="Arial Narrow"/>
            </a:endParaRPr>
          </a:p>
        </p:txBody>
      </p:sp>
      <p:sp>
        <p:nvSpPr>
          <p:cNvPr id="2707" name="Google Shape;2707;p52"/>
          <p:cNvSpPr/>
          <p:nvPr/>
        </p:nvSpPr>
        <p:spPr>
          <a:xfrm>
            <a:off x="50" y="7596336"/>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grpSp>
        <p:nvGrpSpPr>
          <p:cNvPr id="2708" name="Google Shape;2708;p52"/>
          <p:cNvGrpSpPr/>
          <p:nvPr/>
        </p:nvGrpSpPr>
        <p:grpSpPr>
          <a:xfrm>
            <a:off x="192088" y="7661225"/>
            <a:ext cx="3446504" cy="276999"/>
            <a:chOff x="2448322" y="33831"/>
            <a:chExt cx="3446504" cy="276999"/>
          </a:xfrm>
        </p:grpSpPr>
        <p:sp>
          <p:nvSpPr>
            <p:cNvPr id="2709" name="Google Shape;2709;p52"/>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10" name="Google Shape;2710;p52"/>
            <p:cNvCxnSpPr>
              <a:stCxn id="2709"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2711" name="Google Shape;2711;p52"/>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712" name="Google Shape;2712;p52"/>
          <p:cNvSpPr txBox="1"/>
          <p:nvPr/>
        </p:nvSpPr>
        <p:spPr>
          <a:xfrm>
            <a:off x="0" y="8015897"/>
            <a:ext cx="7172609" cy="11079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El cáncer de cuello uterino está afectando significativamente a apersonas jóvenes, ya que dos terceras partes de las mujeres notificadas con este tipo de cáncer están en edades comprendidas entre 18 y 45 años y llama la atención en que una de cada ocho mujeres (13 %) con cáncer de cuello uterino sean menores de 29 años, lo que amerita intensificar campañas de promoción y prevención en este grupo de edad acerca de conocer y mitigar los factores de riesgo así como la orientación a los servicios de salud para la realización de exámenes de tamizaje. El aumento del 46.9 % de casos con respecto al año anterior posiblemente se deba al aumento en la cobertura de las pruebas de tamizaje que realizan las instituciones prestadoras de servicios de salud.</a:t>
            </a:r>
            <a:endParaRPr/>
          </a:p>
        </p:txBody>
      </p:sp>
      <p:grpSp>
        <p:nvGrpSpPr>
          <p:cNvPr id="2713" name="Google Shape;2713;p52"/>
          <p:cNvGrpSpPr/>
          <p:nvPr/>
        </p:nvGrpSpPr>
        <p:grpSpPr>
          <a:xfrm>
            <a:off x="3913073" y="467544"/>
            <a:ext cx="1847617" cy="436842"/>
            <a:chOff x="3060727" y="484500"/>
            <a:chExt cx="2369636" cy="436842"/>
          </a:xfrm>
        </p:grpSpPr>
        <p:sp>
          <p:nvSpPr>
            <p:cNvPr id="2714" name="Google Shape;2714;p5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15" name="Google Shape;2715;p52"/>
            <p:cNvSpPr txBox="1"/>
            <p:nvPr/>
          </p:nvSpPr>
          <p:spPr>
            <a:xfrm>
              <a:off x="3600450" y="484500"/>
              <a:ext cx="14771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2716" name="Google Shape;2716;p52"/>
          <p:cNvGrpSpPr/>
          <p:nvPr/>
        </p:nvGrpSpPr>
        <p:grpSpPr>
          <a:xfrm>
            <a:off x="1552841" y="467544"/>
            <a:ext cx="1852274" cy="436842"/>
            <a:chOff x="3054754" y="484500"/>
            <a:chExt cx="2375609" cy="436842"/>
          </a:xfrm>
        </p:grpSpPr>
        <p:sp>
          <p:nvSpPr>
            <p:cNvPr id="2717" name="Google Shape;2717;p5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18" name="Google Shape;2718;p52"/>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pic>
        <p:nvPicPr>
          <p:cNvPr id="2719" name="Google Shape;2719;p52"/>
          <p:cNvPicPr preferRelativeResize="0"/>
          <p:nvPr/>
        </p:nvPicPr>
        <p:blipFill rotWithShape="1">
          <a:blip r:embed="rId8">
            <a:alphaModFix/>
          </a:blip>
          <a:srcRect/>
          <a:stretch/>
        </p:blipFill>
        <p:spPr>
          <a:xfrm>
            <a:off x="3024386" y="3059832"/>
            <a:ext cx="3344620" cy="2008628"/>
          </a:xfrm>
          <a:prstGeom prst="rect">
            <a:avLst/>
          </a:prstGeom>
          <a:noFill/>
          <a:ln>
            <a:noFill/>
          </a:ln>
        </p:spPr>
      </p:pic>
      <p:pic>
        <p:nvPicPr>
          <p:cNvPr id="2720" name="Google Shape;2720;p52"/>
          <p:cNvPicPr preferRelativeResize="0"/>
          <p:nvPr/>
        </p:nvPicPr>
        <p:blipFill rotWithShape="1">
          <a:blip r:embed="rId9">
            <a:alphaModFix/>
          </a:blip>
          <a:srcRect/>
          <a:stretch/>
        </p:blipFill>
        <p:spPr>
          <a:xfrm>
            <a:off x="3024386" y="5406774"/>
            <a:ext cx="3233093" cy="191658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25"/>
        <p:cNvGrpSpPr/>
        <p:nvPr/>
      </p:nvGrpSpPr>
      <p:grpSpPr>
        <a:xfrm>
          <a:off x="0" y="0"/>
          <a:ext cx="0" cy="0"/>
          <a:chOff x="0" y="0"/>
          <a:chExt cx="0" cy="0"/>
        </a:xfrm>
      </p:grpSpPr>
      <p:sp>
        <p:nvSpPr>
          <p:cNvPr id="2726" name="Google Shape;2726;p5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53</a:t>
            </a:r>
            <a:endParaRPr sz="1050" b="1">
              <a:solidFill>
                <a:schemeClr val="dk1"/>
              </a:solidFill>
              <a:latin typeface="Arial Narrow"/>
              <a:ea typeface="Arial Narrow"/>
              <a:cs typeface="Arial Narrow"/>
              <a:sym typeface="Arial Narrow"/>
            </a:endParaRPr>
          </a:p>
        </p:txBody>
      </p:sp>
      <p:sp>
        <p:nvSpPr>
          <p:cNvPr id="2727" name="Google Shape;2727;p53"/>
          <p:cNvSpPr txBox="1">
            <a:spLocks noGrp="1"/>
          </p:cNvSpPr>
          <p:nvPr>
            <p:ph type="title"/>
          </p:nvPr>
        </p:nvSpPr>
        <p:spPr>
          <a:xfrm>
            <a:off x="0" y="206616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728" name="Google Shape;2728;p53"/>
          <p:cNvSpPr/>
          <p:nvPr/>
        </p:nvSpPr>
        <p:spPr>
          <a:xfrm>
            <a:off x="0" y="2385079"/>
            <a:ext cx="7200900"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promedio en la ejecución de la Búsqueda Activa Institucional (BAI) en 165 Unidades Primarias Generadoras de Datos (UPGD) para el mes de enero, semanas 01 a la 04, fue del 85,18%, por encima de la línea base para el distrito. </a:t>
            </a:r>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Para la ejecución de la BRI desde el mes de mayo de 2022, la Líder de Programa Unidad de Vigilancia Epidemiológica de la Secretaría Distrital de Salud de Medellín realizó ajuste al protocolo BRI para el distrito, definiendo como eventos de interés en salud pública (EISP) objeto BAI a los eventos en eliminación/erradicación (sarampión, rubéola, rubéola congénita, parálisis flácida aguda en menores de 15  años y tétanos neonatal), dengue, dengue grave – ya que Medellín es zona endémica y por lineamientos Instituto Nacional de Salud 2022, se debe fortalecer la BAI de estos eventos - por lineamiento nacional, cáncer de mama, cáncer de cuello uterino, morbilidad materna extrema y mortalidad perinatal por lineamiento departamental, y tos ferina por necesidad del distrito. Para el mes de enero de 2023, se realizó Búsqueda Retrospectiva Institucional (BRI) con adaptación del documento técnico Metodología de Búsqueda Activa Institucional por RIPS, desde la Secretaría Distrital de Salud de Medellín.  El detalle de hallazgos de estos criterios por UPGD y su correlación con los hallazgos BRI, se aprecia a continuación:</a:t>
            </a:r>
            <a:endParaRPr/>
          </a:p>
        </p:txBody>
      </p:sp>
      <p:sp>
        <p:nvSpPr>
          <p:cNvPr id="2729" name="Google Shape;2729;p53"/>
          <p:cNvSpPr/>
          <p:nvPr/>
        </p:nvSpPr>
        <p:spPr>
          <a:xfrm>
            <a:off x="616337" y="4722990"/>
            <a:ext cx="611149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Tabla 1. Número de UPGD según criterio para realización de Búsqueda Activa Institucional, BRI SSM, enero de 2023</a:t>
            </a:r>
            <a:endParaRPr sz="1050">
              <a:solidFill>
                <a:schemeClr val="dk1"/>
              </a:solidFill>
              <a:latin typeface="Arial Narrow"/>
              <a:ea typeface="Arial Narrow"/>
              <a:cs typeface="Arial Narrow"/>
              <a:sym typeface="Arial Narrow"/>
            </a:endParaRPr>
          </a:p>
        </p:txBody>
      </p:sp>
      <p:pic>
        <p:nvPicPr>
          <p:cNvPr id="2730" name="Google Shape;2730;p53"/>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731" name="Google Shape;2731;p53"/>
          <p:cNvGrpSpPr/>
          <p:nvPr/>
        </p:nvGrpSpPr>
        <p:grpSpPr>
          <a:xfrm>
            <a:off x="0" y="14519"/>
            <a:ext cx="4536554" cy="2078231"/>
            <a:chOff x="0" y="14519"/>
            <a:chExt cx="4536554" cy="2078231"/>
          </a:xfrm>
        </p:grpSpPr>
        <p:sp>
          <p:nvSpPr>
            <p:cNvPr id="2732" name="Google Shape;2732;p53"/>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enero de 2023 -  Reporte Semanas 01 a 04</a:t>
              </a:r>
              <a:endParaRPr sz="1200">
                <a:solidFill>
                  <a:schemeClr val="dk1"/>
                </a:solidFill>
                <a:latin typeface="Times New Roman"/>
                <a:ea typeface="Times New Roman"/>
                <a:cs typeface="Times New Roman"/>
                <a:sym typeface="Times New Roman"/>
              </a:endParaRPr>
            </a:p>
          </p:txBody>
        </p:sp>
        <p:sp>
          <p:nvSpPr>
            <p:cNvPr id="2733" name="Google Shape;2733;p5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734" name="Google Shape;2734;p5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735" name="Google Shape;2735;p53"/>
          <p:cNvPicPr preferRelativeResize="0"/>
          <p:nvPr/>
        </p:nvPicPr>
        <p:blipFill rotWithShape="1">
          <a:blip r:embed="rId4">
            <a:alphaModFix/>
          </a:blip>
          <a:srcRect/>
          <a:stretch/>
        </p:blipFill>
        <p:spPr>
          <a:xfrm>
            <a:off x="288082" y="4976906"/>
            <a:ext cx="6696744" cy="3573957"/>
          </a:xfrm>
          <a:prstGeom prst="rect">
            <a:avLst/>
          </a:prstGeom>
          <a:noFill/>
          <a:ln>
            <a:noFill/>
          </a:ln>
        </p:spPr>
      </p:pic>
      <p:pic>
        <p:nvPicPr>
          <p:cNvPr id="2736" name="Google Shape;2736;p53"/>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sp>
        <p:nvSpPr>
          <p:cNvPr id="2742" name="Google Shape;2742;p5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54</a:t>
            </a:r>
            <a:endParaRPr sz="1050" b="1">
              <a:solidFill>
                <a:schemeClr val="dk1"/>
              </a:solidFill>
              <a:latin typeface="Arial Narrow"/>
              <a:ea typeface="Arial Narrow"/>
              <a:cs typeface="Arial Narrow"/>
              <a:sym typeface="Arial Narrow"/>
            </a:endParaRPr>
          </a:p>
        </p:txBody>
      </p:sp>
      <p:sp>
        <p:nvSpPr>
          <p:cNvPr id="2743" name="Google Shape;2743;p54"/>
          <p:cNvSpPr txBox="1">
            <a:spLocks noGrp="1"/>
          </p:cNvSpPr>
          <p:nvPr>
            <p:ph type="title"/>
          </p:nvPr>
        </p:nvSpPr>
        <p:spPr>
          <a:xfrm>
            <a:off x="149005" y="2339752"/>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744" name="Google Shape;2744;p54"/>
          <p:cNvSpPr/>
          <p:nvPr/>
        </p:nvSpPr>
        <p:spPr>
          <a:xfrm>
            <a:off x="355255" y="2995154"/>
            <a:ext cx="65238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a:solidFill>
                  <a:schemeClr val="dk1"/>
                </a:solidFill>
                <a:latin typeface="Arial Narrow"/>
                <a:ea typeface="Arial Narrow"/>
                <a:cs typeface="Arial Narrow"/>
                <a:sym typeface="Arial Narrow"/>
              </a:rPr>
              <a:t>Tabla 2. Correlación  de UPGD con silencio en la notificación/ UPGD con casos no notificados para el criterio,  BRI SSM, enero de 2023</a:t>
            </a:r>
            <a:endParaRPr sz="1050">
              <a:solidFill>
                <a:schemeClr val="dk1"/>
              </a:solidFill>
              <a:latin typeface="Arial Narrow"/>
              <a:ea typeface="Arial Narrow"/>
              <a:cs typeface="Arial Narrow"/>
              <a:sym typeface="Arial Narrow"/>
            </a:endParaRPr>
          </a:p>
        </p:txBody>
      </p:sp>
      <p:pic>
        <p:nvPicPr>
          <p:cNvPr id="2745" name="Google Shape;2745;p54"/>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746" name="Google Shape;2746;p54"/>
          <p:cNvGrpSpPr/>
          <p:nvPr/>
        </p:nvGrpSpPr>
        <p:grpSpPr>
          <a:xfrm>
            <a:off x="0" y="14519"/>
            <a:ext cx="4536554" cy="1605153"/>
            <a:chOff x="0" y="14519"/>
            <a:chExt cx="4536554" cy="1605153"/>
          </a:xfrm>
        </p:grpSpPr>
        <p:sp>
          <p:nvSpPr>
            <p:cNvPr id="2747" name="Google Shape;2747;p54"/>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748" name="Google Shape;2748;p54"/>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749" name="Google Shape;2749;p54"/>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enero de 2023 -  Reporte Semanas 01 a 04</a:t>
            </a:r>
            <a:endParaRPr sz="1200">
              <a:solidFill>
                <a:schemeClr val="dk1"/>
              </a:solidFill>
              <a:latin typeface="Times New Roman"/>
              <a:ea typeface="Times New Roman"/>
              <a:cs typeface="Times New Roman"/>
              <a:sym typeface="Times New Roman"/>
            </a:endParaRPr>
          </a:p>
        </p:txBody>
      </p:sp>
      <p:pic>
        <p:nvPicPr>
          <p:cNvPr id="2750" name="Google Shape;2750;p54"/>
          <p:cNvPicPr preferRelativeResize="0"/>
          <p:nvPr/>
        </p:nvPicPr>
        <p:blipFill rotWithShape="1">
          <a:blip r:embed="rId4">
            <a:alphaModFix/>
          </a:blip>
          <a:srcRect/>
          <a:stretch/>
        </p:blipFill>
        <p:spPr>
          <a:xfrm>
            <a:off x="432099" y="3479663"/>
            <a:ext cx="6444738" cy="2849323"/>
          </a:xfrm>
          <a:prstGeom prst="rect">
            <a:avLst/>
          </a:prstGeom>
          <a:noFill/>
          <a:ln>
            <a:noFill/>
          </a:ln>
        </p:spPr>
      </p:pic>
      <p:pic>
        <p:nvPicPr>
          <p:cNvPr id="2751" name="Google Shape;2751;p54"/>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56"/>
        <p:cNvGrpSpPr/>
        <p:nvPr/>
      </p:nvGrpSpPr>
      <p:grpSpPr>
        <a:xfrm>
          <a:off x="0" y="0"/>
          <a:ext cx="0" cy="0"/>
          <a:chOff x="0" y="0"/>
          <a:chExt cx="0" cy="0"/>
        </a:xfrm>
      </p:grpSpPr>
      <p:sp>
        <p:nvSpPr>
          <p:cNvPr id="2757" name="Google Shape;2757;p5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55</a:t>
            </a:r>
            <a:endParaRPr sz="1050" b="1">
              <a:solidFill>
                <a:schemeClr val="dk1"/>
              </a:solidFill>
              <a:latin typeface="Arial Narrow"/>
              <a:ea typeface="Arial Narrow"/>
              <a:cs typeface="Arial Narrow"/>
              <a:sym typeface="Arial Narrow"/>
            </a:endParaRPr>
          </a:p>
        </p:txBody>
      </p:sp>
      <p:sp>
        <p:nvSpPr>
          <p:cNvPr id="2758" name="Google Shape;2758;p55"/>
          <p:cNvSpPr/>
          <p:nvPr/>
        </p:nvSpPr>
        <p:spPr>
          <a:xfrm>
            <a:off x="1728242" y="3616009"/>
            <a:ext cx="3403172"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Tabla 3. EISP no notificados,  BRI SSM, enero de 2023</a:t>
            </a:r>
            <a:endParaRPr sz="1050" b="1">
              <a:solidFill>
                <a:schemeClr val="dk1"/>
              </a:solidFill>
              <a:latin typeface="Arial Narrow"/>
              <a:ea typeface="Arial Narrow"/>
              <a:cs typeface="Arial Narrow"/>
              <a:sym typeface="Arial Narrow"/>
            </a:endParaRPr>
          </a:p>
        </p:txBody>
      </p:sp>
      <p:sp>
        <p:nvSpPr>
          <p:cNvPr id="2759" name="Google Shape;2759;p55"/>
          <p:cNvSpPr/>
          <p:nvPr/>
        </p:nvSpPr>
        <p:spPr>
          <a:xfrm>
            <a:off x="288082" y="2225121"/>
            <a:ext cx="6794731"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Se captaron 18 EISP sin notificar. De éstos, morbilidad materna extrema se encontró con mayor incidencia en la ausencia de la notificación con 5 casos (27.77%), seguido por sarampión, rubéola congénita y cáncer de cuello uterino, con tres casos cada evento. Llama la atención, persiste el hallazgos de casos compatibles de eventos en eliminación (7 casos, equivalentes al 38.88% de los casos no notificados), situación que aumenta el riesgo de estos eventos vuelvan a instalarse en el territorio.</a:t>
            </a:r>
            <a:endParaRPr/>
          </a:p>
        </p:txBody>
      </p:sp>
      <p:pic>
        <p:nvPicPr>
          <p:cNvPr id="2760" name="Google Shape;2760;p55"/>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761" name="Google Shape;2761;p55"/>
          <p:cNvGrpSpPr/>
          <p:nvPr/>
        </p:nvGrpSpPr>
        <p:grpSpPr>
          <a:xfrm>
            <a:off x="0" y="14519"/>
            <a:ext cx="4536554" cy="1605153"/>
            <a:chOff x="0" y="14519"/>
            <a:chExt cx="4536554" cy="1605153"/>
          </a:xfrm>
        </p:grpSpPr>
        <p:sp>
          <p:nvSpPr>
            <p:cNvPr id="2762" name="Google Shape;2762;p55"/>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763" name="Google Shape;2763;p55"/>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764" name="Google Shape;2764;p55"/>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enero de 2023 -  Reporte Semanas 01 a 04</a:t>
            </a:r>
            <a:endParaRPr sz="1200">
              <a:solidFill>
                <a:schemeClr val="dk1"/>
              </a:solidFill>
              <a:latin typeface="Times New Roman"/>
              <a:ea typeface="Times New Roman"/>
              <a:cs typeface="Times New Roman"/>
              <a:sym typeface="Times New Roman"/>
            </a:endParaRPr>
          </a:p>
        </p:txBody>
      </p:sp>
      <p:pic>
        <p:nvPicPr>
          <p:cNvPr id="2765" name="Google Shape;2765;p55"/>
          <p:cNvPicPr preferRelativeResize="0"/>
          <p:nvPr/>
        </p:nvPicPr>
        <p:blipFill rotWithShape="1">
          <a:blip r:embed="rId4">
            <a:alphaModFix/>
          </a:blip>
          <a:srcRect/>
          <a:stretch/>
        </p:blipFill>
        <p:spPr>
          <a:xfrm>
            <a:off x="1162803" y="3962818"/>
            <a:ext cx="5389973" cy="2265366"/>
          </a:xfrm>
          <a:prstGeom prst="rect">
            <a:avLst/>
          </a:prstGeom>
          <a:noFill/>
          <a:ln>
            <a:noFill/>
          </a:ln>
        </p:spPr>
      </p:pic>
      <p:pic>
        <p:nvPicPr>
          <p:cNvPr id="2766" name="Google Shape;2766;p55"/>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5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56</a:t>
            </a:r>
            <a:endParaRPr sz="1050" b="1">
              <a:solidFill>
                <a:schemeClr val="dk1"/>
              </a:solidFill>
              <a:latin typeface="Arial Narrow"/>
              <a:ea typeface="Arial Narrow"/>
              <a:cs typeface="Arial Narrow"/>
              <a:sym typeface="Arial Narrow"/>
            </a:endParaRPr>
          </a:p>
        </p:txBody>
      </p:sp>
      <p:pic>
        <p:nvPicPr>
          <p:cNvPr id="2773" name="Google Shape;2773;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774" name="Google Shape;2774;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775" name="Google Shape;2775;p56"/>
          <p:cNvGrpSpPr/>
          <p:nvPr/>
        </p:nvGrpSpPr>
        <p:grpSpPr>
          <a:xfrm>
            <a:off x="1728242" y="2275443"/>
            <a:ext cx="5305921" cy="6880924"/>
            <a:chOff x="7461810" y="-36659"/>
            <a:chExt cx="4447883" cy="6903934"/>
          </a:xfrm>
        </p:grpSpPr>
        <p:sp>
          <p:nvSpPr>
            <p:cNvPr id="2776" name="Google Shape;2776;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777" name="Google Shape;2777;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778" name="Google Shape;2778;p56"/>
          <p:cNvSpPr txBox="1"/>
          <p:nvPr/>
        </p:nvSpPr>
        <p:spPr>
          <a:xfrm>
            <a:off x="2520329" y="4572000"/>
            <a:ext cx="3649025"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a:solidFill>
                  <a:schemeClr val="lt1"/>
                </a:solidFill>
                <a:latin typeface="Libre Franklin Black"/>
                <a:ea typeface="Libre Franklin Black"/>
                <a:cs typeface="Libre Franklin Black"/>
                <a:sym typeface="Libre Franklin Black"/>
              </a:rPr>
              <a:t>Gracias</a:t>
            </a:r>
            <a:endParaRPr/>
          </a:p>
          <a:p>
            <a:pPr marL="0" marR="0" lvl="0" indent="0" algn="ctr" rtl="0">
              <a:spcBef>
                <a:spcPts val="0"/>
              </a:spcBef>
              <a:spcAft>
                <a:spcPts val="0"/>
              </a:spcAft>
              <a:buNone/>
            </a:pPr>
            <a:r>
              <a:rPr lang="es-ES" sz="3600" i="1">
                <a:solidFill>
                  <a:schemeClr val="lt1"/>
                </a:solidFill>
                <a:latin typeface="Libre Franklin Black"/>
                <a:ea typeface="Libre Franklin Black"/>
                <a:cs typeface="Libre Franklin Black"/>
                <a:sym typeface="Libre Franklin Black"/>
              </a:rPr>
              <a:t>Equipo de Vigilancia epidemiológica y Sistemas de información</a:t>
            </a:r>
            <a:endParaRPr sz="5400" i="1">
              <a:solidFill>
                <a:schemeClr val="lt1"/>
              </a:solidFill>
              <a:latin typeface="Libre Franklin Black"/>
              <a:ea typeface="Libre Franklin Black"/>
              <a:cs typeface="Libre Franklin Black"/>
              <a:sym typeface="Libre Franklin Black"/>
            </a:endParaRPr>
          </a:p>
        </p:txBody>
      </p:sp>
      <p:sp>
        <p:nvSpPr>
          <p:cNvPr id="2779" name="Google Shape;2779;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780" name="Google Shape;2780;p56"/>
          <p:cNvGrpSpPr/>
          <p:nvPr/>
        </p:nvGrpSpPr>
        <p:grpSpPr>
          <a:xfrm>
            <a:off x="0" y="14519"/>
            <a:ext cx="4536554" cy="1605153"/>
            <a:chOff x="0" y="14519"/>
            <a:chExt cx="4536554" cy="1605153"/>
          </a:xfrm>
        </p:grpSpPr>
        <p:sp>
          <p:nvSpPr>
            <p:cNvPr id="2781" name="Google Shape;2781;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782" name="Google Shape;2782;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783" name="Google Shape;2783;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02 de 2023 - Reporte Semanas 01 a 08 (Hasta Febrero 25 de 2023)</a:t>
            </a:r>
            <a:endParaRPr sz="1200" dirty="0">
              <a:solidFill>
                <a:schemeClr val="dk1"/>
              </a:solidFill>
              <a:latin typeface="Times New Roman"/>
              <a:ea typeface="Times New Roman"/>
              <a:cs typeface="Times New Roman"/>
              <a:sym typeface="Times New Roman"/>
            </a:endParaRPr>
          </a:p>
        </p:txBody>
      </p:sp>
      <p:pic>
        <p:nvPicPr>
          <p:cNvPr id="2784" name="Google Shape;2784;p56"/>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
          <p:cNvSpPr/>
          <p:nvPr/>
        </p:nvSpPr>
        <p:spPr>
          <a:xfrm>
            <a:off x="0" y="1808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9" name="Google Shape;219;p6"/>
          <p:cNvGrpSpPr/>
          <p:nvPr/>
        </p:nvGrpSpPr>
        <p:grpSpPr>
          <a:xfrm>
            <a:off x="277404" y="131608"/>
            <a:ext cx="3446504" cy="276999"/>
            <a:chOff x="2448322" y="74775"/>
            <a:chExt cx="3446504" cy="276999"/>
          </a:xfrm>
        </p:grpSpPr>
        <p:sp>
          <p:nvSpPr>
            <p:cNvPr id="220" name="Google Shape;220;p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1" name="Google Shape;221;p6"/>
            <p:cNvCxnSpPr>
              <a:stCxn id="22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2" name="Google Shape;222;p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Análisis de resistencia</a:t>
              </a:r>
              <a:endParaRPr sz="1200" b="1">
                <a:solidFill>
                  <a:schemeClr val="dk1"/>
                </a:solidFill>
                <a:latin typeface="Arial Narrow"/>
                <a:ea typeface="Arial Narrow"/>
                <a:cs typeface="Arial Narrow"/>
                <a:sym typeface="Arial Narrow"/>
              </a:endParaRPr>
            </a:p>
          </p:txBody>
        </p:sp>
      </p:grpSp>
      <p:grpSp>
        <p:nvGrpSpPr>
          <p:cNvPr id="223" name="Google Shape;223;p6"/>
          <p:cNvGrpSpPr/>
          <p:nvPr/>
        </p:nvGrpSpPr>
        <p:grpSpPr>
          <a:xfrm>
            <a:off x="627150" y="645427"/>
            <a:ext cx="1698105" cy="1972170"/>
            <a:chOff x="5222211" y="5004048"/>
            <a:chExt cx="1698105" cy="1972170"/>
          </a:xfrm>
        </p:grpSpPr>
        <p:pic>
          <p:nvPicPr>
            <p:cNvPr id="224" name="Google Shape;224;p6"/>
            <p:cNvPicPr preferRelativeResize="0"/>
            <p:nvPr/>
          </p:nvPicPr>
          <p:blipFill rotWithShape="1">
            <a:blip r:embed="rId3">
              <a:alphaModFix/>
            </a:blip>
            <a:srcRect/>
            <a:stretch/>
          </p:blipFill>
          <p:spPr>
            <a:xfrm>
              <a:off x="5222211" y="5004048"/>
              <a:ext cx="1698105" cy="1107232"/>
            </a:xfrm>
            <a:prstGeom prst="rect">
              <a:avLst/>
            </a:prstGeom>
            <a:noFill/>
            <a:ln>
              <a:noFill/>
            </a:ln>
          </p:spPr>
        </p:pic>
        <p:sp>
          <p:nvSpPr>
            <p:cNvPr id="225" name="Google Shape;225;p6"/>
            <p:cNvSpPr txBox="1"/>
            <p:nvPr/>
          </p:nvSpPr>
          <p:spPr>
            <a:xfrm>
              <a:off x="5437921" y="606305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Resistencia</a:t>
              </a:r>
              <a:endParaRPr/>
            </a:p>
          </p:txBody>
        </p:sp>
        <p:sp>
          <p:nvSpPr>
            <p:cNvPr id="226" name="Google Shape;226;p6"/>
            <p:cNvSpPr/>
            <p:nvPr/>
          </p:nvSpPr>
          <p:spPr>
            <a:xfrm>
              <a:off x="5701229" y="6368312"/>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3,1%</a:t>
              </a:r>
              <a:endParaRPr sz="1600" b="1">
                <a:solidFill>
                  <a:schemeClr val="dk1"/>
                </a:solidFill>
                <a:latin typeface="Arial Narrow"/>
                <a:ea typeface="Arial Narrow"/>
                <a:cs typeface="Arial Narrow"/>
                <a:sym typeface="Arial Narrow"/>
              </a:endParaRPr>
            </a:p>
          </p:txBody>
        </p:sp>
        <p:sp>
          <p:nvSpPr>
            <p:cNvPr id="227" name="Google Shape;227;p6"/>
            <p:cNvSpPr txBox="1"/>
            <p:nvPr/>
          </p:nvSpPr>
          <p:spPr>
            <a:xfrm>
              <a:off x="5485630" y="669921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12 casos</a:t>
              </a:r>
              <a:endParaRPr sz="1200" b="1">
                <a:solidFill>
                  <a:schemeClr val="dk1"/>
                </a:solidFill>
                <a:latin typeface="Arial Narrow"/>
                <a:ea typeface="Arial Narrow"/>
                <a:cs typeface="Arial Narrow"/>
                <a:sym typeface="Arial Narrow"/>
              </a:endParaRPr>
            </a:p>
          </p:txBody>
        </p:sp>
      </p:grpSp>
      <p:cxnSp>
        <p:nvCxnSpPr>
          <p:cNvPr id="228" name="Google Shape;228;p6"/>
          <p:cNvCxnSpPr>
            <a:stCxn id="226" idx="3"/>
          </p:cNvCxnSpPr>
          <p:nvPr/>
        </p:nvCxnSpPr>
        <p:spPr>
          <a:xfrm>
            <a:off x="1846236" y="2189711"/>
            <a:ext cx="273900" cy="1580100"/>
          </a:xfrm>
          <a:prstGeom prst="bentConnector2">
            <a:avLst/>
          </a:prstGeom>
          <a:noFill/>
          <a:ln w="9525" cap="flat" cmpd="sng">
            <a:solidFill>
              <a:srgbClr val="002060"/>
            </a:solidFill>
            <a:prstDash val="solid"/>
            <a:round/>
            <a:headEnd type="none" w="sm" len="sm"/>
            <a:tailEnd type="stealth" w="med" len="med"/>
          </a:ln>
        </p:spPr>
      </p:cxnSp>
      <p:cxnSp>
        <p:nvCxnSpPr>
          <p:cNvPr id="229" name="Google Shape;229;p6"/>
          <p:cNvCxnSpPr>
            <a:stCxn id="226" idx="1"/>
            <a:endCxn id="230" idx="0"/>
          </p:cNvCxnSpPr>
          <p:nvPr/>
        </p:nvCxnSpPr>
        <p:spPr>
          <a:xfrm flipH="1">
            <a:off x="900968" y="2189711"/>
            <a:ext cx="205200" cy="777600"/>
          </a:xfrm>
          <a:prstGeom prst="bentConnector2">
            <a:avLst/>
          </a:prstGeom>
          <a:noFill/>
          <a:ln w="9525" cap="flat" cmpd="sng">
            <a:solidFill>
              <a:srgbClr val="002060"/>
            </a:solidFill>
            <a:prstDash val="solid"/>
            <a:round/>
            <a:headEnd type="none" w="sm" len="sm"/>
            <a:tailEnd type="stealth" w="med" len="med"/>
          </a:ln>
        </p:spPr>
      </p:cxnSp>
      <p:sp>
        <p:nvSpPr>
          <p:cNvPr id="230" name="Google Shape;230;p6"/>
          <p:cNvSpPr/>
          <p:nvPr/>
        </p:nvSpPr>
        <p:spPr>
          <a:xfrm>
            <a:off x="142691" y="2967450"/>
            <a:ext cx="1516721" cy="586251"/>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Casos Nuevos </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 Casos </a:t>
            </a:r>
            <a:endParaRPr sz="1400" b="1">
              <a:solidFill>
                <a:schemeClr val="dk1"/>
              </a:solidFill>
              <a:latin typeface="Arial Narrow"/>
              <a:ea typeface="Arial Narrow"/>
              <a:cs typeface="Arial Narrow"/>
              <a:sym typeface="Arial Narrow"/>
            </a:endParaRPr>
          </a:p>
        </p:txBody>
      </p:sp>
      <p:sp>
        <p:nvSpPr>
          <p:cNvPr id="231" name="Google Shape;231;p6"/>
          <p:cNvSpPr/>
          <p:nvPr/>
        </p:nvSpPr>
        <p:spPr>
          <a:xfrm>
            <a:off x="1003609" y="3769725"/>
            <a:ext cx="1516721" cy="586251"/>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Previamente tratados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10 Casos </a:t>
            </a:r>
            <a:endParaRPr sz="1400" b="1">
              <a:solidFill>
                <a:schemeClr val="dk1"/>
              </a:solidFill>
              <a:latin typeface="Arial Narrow"/>
              <a:ea typeface="Arial Narrow"/>
              <a:cs typeface="Arial Narrow"/>
              <a:sym typeface="Arial Narrow"/>
            </a:endParaRPr>
          </a:p>
        </p:txBody>
      </p:sp>
      <p:sp>
        <p:nvSpPr>
          <p:cNvPr id="232" name="Google Shape;232;p6"/>
          <p:cNvSpPr txBox="1"/>
          <p:nvPr/>
        </p:nvSpPr>
        <p:spPr>
          <a:xfrm>
            <a:off x="6284910" y="131608"/>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6</a:t>
            </a:r>
            <a:endParaRPr sz="1050" b="1">
              <a:solidFill>
                <a:schemeClr val="dk1"/>
              </a:solidFill>
              <a:latin typeface="Arial Narrow"/>
              <a:ea typeface="Arial Narrow"/>
              <a:cs typeface="Arial Narrow"/>
              <a:sym typeface="Arial Narrow"/>
            </a:endParaRPr>
          </a:p>
        </p:txBody>
      </p:sp>
      <p:sp>
        <p:nvSpPr>
          <p:cNvPr id="233" name="Google Shape;233;p6"/>
          <p:cNvSpPr/>
          <p:nvPr/>
        </p:nvSpPr>
        <p:spPr>
          <a:xfrm>
            <a:off x="0" y="487811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234" name="Google Shape;234;p6"/>
          <p:cNvGrpSpPr/>
          <p:nvPr/>
        </p:nvGrpSpPr>
        <p:grpSpPr>
          <a:xfrm>
            <a:off x="277404" y="4991640"/>
            <a:ext cx="3446504" cy="276999"/>
            <a:chOff x="2448322" y="74775"/>
            <a:chExt cx="3446504" cy="276999"/>
          </a:xfrm>
        </p:grpSpPr>
        <p:sp>
          <p:nvSpPr>
            <p:cNvPr id="235" name="Google Shape;235;p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6" name="Google Shape;236;p6"/>
            <p:cNvCxnSpPr>
              <a:stCxn id="23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7" name="Google Shape;237;p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38" name="Google Shape;238;p6"/>
          <p:cNvSpPr txBox="1"/>
          <p:nvPr/>
        </p:nvSpPr>
        <p:spPr>
          <a:xfrm>
            <a:off x="142691" y="5508104"/>
            <a:ext cx="6914143"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Un aumento en la notificación de casos de tuberculosis con respecto al mismo período del año anterior (27,5) y una tasa total 23.4 casos por 100.000 habitantes En promedio se notifican 53 casos de tuberculosis semanalmente..</a:t>
            </a: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De las personas con tuberculosis, el 22.1% son mayores de 65 años y con las mayores tasas de incidencia, superando las tasa total. La población migrante aportó 22 casos del total de los casos notificados con mayor frecuencia en población procedente de Venezuela</a:t>
            </a:r>
            <a:endParaRPr/>
          </a:p>
          <a:p>
            <a:pPr marL="0" marR="0" lvl="0" indent="0" algn="just" rtl="0">
              <a:spcBef>
                <a:spcPts val="0"/>
              </a:spcBef>
              <a:spcAft>
                <a:spcPts val="0"/>
              </a:spcAft>
              <a:buNone/>
            </a:pP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a:t>
            </a:r>
            <a:endParaRPr sz="1400">
              <a:solidFill>
                <a:schemeClr val="dk1"/>
              </a:solidFill>
              <a:latin typeface="Arial Narrow"/>
              <a:ea typeface="Arial Narrow"/>
              <a:cs typeface="Arial Narrow"/>
              <a:sym typeface="Arial Narrow"/>
            </a:endParaRPr>
          </a:p>
        </p:txBody>
      </p:sp>
      <p:sp>
        <p:nvSpPr>
          <p:cNvPr id="239" name="Google Shape;239;p6"/>
          <p:cNvSpPr/>
          <p:nvPr/>
        </p:nvSpPr>
        <p:spPr>
          <a:xfrm>
            <a:off x="2356100" y="1367755"/>
            <a:ext cx="47007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Tabla . Clasificación según tipo de Resistencia y antecedente de tratamiento previo de la tuberculosis. Período epidemiológico 2  Medellín 20223</a:t>
            </a:r>
            <a:endParaRPr/>
          </a:p>
        </p:txBody>
      </p:sp>
      <p:pic>
        <p:nvPicPr>
          <p:cNvPr id="240" name="Google Shape;240;p6"/>
          <p:cNvPicPr preferRelativeResize="0"/>
          <p:nvPr/>
        </p:nvPicPr>
        <p:blipFill rotWithShape="1">
          <a:blip r:embed="rId4">
            <a:alphaModFix/>
          </a:blip>
          <a:srcRect/>
          <a:stretch/>
        </p:blipFill>
        <p:spPr>
          <a:xfrm>
            <a:off x="2682403" y="2369731"/>
            <a:ext cx="4048125" cy="1266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7"/>
          <p:cNvPicPr preferRelativeResize="0"/>
          <p:nvPr/>
        </p:nvPicPr>
        <p:blipFill rotWithShape="1">
          <a:blip r:embed="rId3">
            <a:alphaModFix/>
          </a:blip>
          <a:srcRect/>
          <a:stretch/>
        </p:blipFill>
        <p:spPr>
          <a:xfrm>
            <a:off x="-4808" y="1"/>
            <a:ext cx="2223924" cy="2824178"/>
          </a:xfrm>
          <a:prstGeom prst="rect">
            <a:avLst/>
          </a:prstGeom>
          <a:noFill/>
          <a:ln>
            <a:noFill/>
          </a:ln>
        </p:spPr>
      </p:pic>
      <p:pic>
        <p:nvPicPr>
          <p:cNvPr id="247" name="Google Shape;247;p7"/>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48" name="Google Shape;248;p7"/>
          <p:cNvSpPr txBox="1"/>
          <p:nvPr/>
        </p:nvSpPr>
        <p:spPr>
          <a:xfrm>
            <a:off x="-4809" y="623805"/>
            <a:ext cx="22311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sp>
        <p:nvSpPr>
          <p:cNvPr id="249" name="Google Shape;249;p7"/>
          <p:cNvSpPr/>
          <p:nvPr/>
        </p:nvSpPr>
        <p:spPr>
          <a:xfrm>
            <a:off x="2249598" y="2215111"/>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Tosferina. Medellín, a Período epidemiológico 2 acumulado  de 2023. </a:t>
            </a:r>
            <a:endParaRPr sz="1100">
              <a:solidFill>
                <a:schemeClr val="dk1"/>
              </a:solidFill>
              <a:latin typeface="Arial Narrow"/>
              <a:ea typeface="Arial Narrow"/>
              <a:cs typeface="Arial Narrow"/>
              <a:sym typeface="Arial Narrow"/>
            </a:endParaRPr>
          </a:p>
        </p:txBody>
      </p:sp>
      <p:grpSp>
        <p:nvGrpSpPr>
          <p:cNvPr id="250" name="Google Shape;250;p7"/>
          <p:cNvGrpSpPr/>
          <p:nvPr/>
        </p:nvGrpSpPr>
        <p:grpSpPr>
          <a:xfrm>
            <a:off x="179214" y="4211960"/>
            <a:ext cx="1892650" cy="488476"/>
            <a:chOff x="2397524" y="3379972"/>
            <a:chExt cx="4508500" cy="904875"/>
          </a:xfrm>
        </p:grpSpPr>
        <p:pic>
          <p:nvPicPr>
            <p:cNvPr id="251" name="Google Shape;251;p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52" name="Google Shape;252;p7"/>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sz="2000" b="1">
                <a:solidFill>
                  <a:schemeClr val="dk1"/>
                </a:solidFill>
                <a:latin typeface="Arial Narrow"/>
                <a:ea typeface="Arial Narrow"/>
                <a:cs typeface="Arial Narrow"/>
                <a:sym typeface="Arial Narrow"/>
              </a:endParaRPr>
            </a:p>
          </p:txBody>
        </p:sp>
      </p:grpSp>
      <p:sp>
        <p:nvSpPr>
          <p:cNvPr id="253" name="Google Shape;253;p7"/>
          <p:cNvSpPr/>
          <p:nvPr/>
        </p:nvSpPr>
        <p:spPr>
          <a:xfrm rot="10800000">
            <a:off x="58294"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7"/>
          <p:cNvSpPr/>
          <p:nvPr/>
        </p:nvSpPr>
        <p:spPr>
          <a:xfrm>
            <a:off x="2295484" y="4890908"/>
            <a:ext cx="49041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casos de Tosferina. Medellín, a Período epidemiológico 2 acumulado, años 2021-2023. </a:t>
            </a:r>
            <a:endParaRPr sz="1100">
              <a:solidFill>
                <a:schemeClr val="dk1"/>
              </a:solidFill>
              <a:latin typeface="Arial Narrow"/>
              <a:ea typeface="Arial Narrow"/>
              <a:cs typeface="Arial Narrow"/>
              <a:sym typeface="Arial Narrow"/>
            </a:endParaRPr>
          </a:p>
        </p:txBody>
      </p:sp>
      <p:grpSp>
        <p:nvGrpSpPr>
          <p:cNvPr id="255" name="Google Shape;255;p7"/>
          <p:cNvGrpSpPr/>
          <p:nvPr/>
        </p:nvGrpSpPr>
        <p:grpSpPr>
          <a:xfrm>
            <a:off x="2448322" y="74775"/>
            <a:ext cx="3446504" cy="276999"/>
            <a:chOff x="2448322" y="74775"/>
            <a:chExt cx="3446504" cy="276999"/>
          </a:xfrm>
        </p:grpSpPr>
        <p:sp>
          <p:nvSpPr>
            <p:cNvPr id="256" name="Google Shape;256;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7" name="Google Shape;257;p7"/>
            <p:cNvCxnSpPr>
              <a:stCxn id="25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8" name="Google Shape;258;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59" name="Google Shape;259;p7"/>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0" name="Google Shape;260;p7"/>
          <p:cNvGrpSpPr/>
          <p:nvPr/>
        </p:nvGrpSpPr>
        <p:grpSpPr>
          <a:xfrm>
            <a:off x="277404" y="5621632"/>
            <a:ext cx="3446504" cy="276999"/>
            <a:chOff x="2448322" y="74775"/>
            <a:chExt cx="3446504" cy="276999"/>
          </a:xfrm>
        </p:grpSpPr>
        <p:sp>
          <p:nvSpPr>
            <p:cNvPr id="261" name="Google Shape;261;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2" name="Google Shape;262;p7"/>
            <p:cNvCxnSpPr>
              <a:stCxn id="26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3" name="Google Shape;263;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264" name="Google Shape;264;p7"/>
          <p:cNvGrpSpPr/>
          <p:nvPr/>
        </p:nvGrpSpPr>
        <p:grpSpPr>
          <a:xfrm>
            <a:off x="5114767" y="5635532"/>
            <a:ext cx="3446504" cy="276999"/>
            <a:chOff x="2448322" y="74775"/>
            <a:chExt cx="3446504" cy="276999"/>
          </a:xfrm>
        </p:grpSpPr>
        <p:sp>
          <p:nvSpPr>
            <p:cNvPr id="265" name="Google Shape;265;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6" name="Google Shape;266;p7"/>
            <p:cNvCxnSpPr>
              <a:stCxn id="26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7" name="Google Shape;267;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268" name="Google Shape;268;p7"/>
          <p:cNvSpPr txBox="1"/>
          <p:nvPr/>
        </p:nvSpPr>
        <p:spPr>
          <a:xfrm>
            <a:off x="4869555" y="6125495"/>
            <a:ext cx="233134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Letalidad</a:t>
            </a:r>
            <a:endParaRPr/>
          </a:p>
        </p:txBody>
      </p:sp>
      <p:cxnSp>
        <p:nvCxnSpPr>
          <p:cNvPr id="269" name="Google Shape;269;p7"/>
          <p:cNvCxnSpPr/>
          <p:nvPr/>
        </p:nvCxnSpPr>
        <p:spPr>
          <a:xfrm>
            <a:off x="4910607" y="7980994"/>
            <a:ext cx="2222505" cy="0"/>
          </a:xfrm>
          <a:prstGeom prst="straightConnector1">
            <a:avLst/>
          </a:prstGeom>
          <a:noFill/>
          <a:ln w="9525" cap="flat" cmpd="sng">
            <a:solidFill>
              <a:srgbClr val="002060"/>
            </a:solidFill>
            <a:prstDash val="solid"/>
            <a:round/>
            <a:headEnd type="none" w="sm" len="sm"/>
            <a:tailEnd type="oval" w="med" len="med"/>
          </a:ln>
        </p:spPr>
      </p:cxnSp>
      <p:cxnSp>
        <p:nvCxnSpPr>
          <p:cNvPr id="270" name="Google Shape;270;p7"/>
          <p:cNvCxnSpPr/>
          <p:nvPr/>
        </p:nvCxnSpPr>
        <p:spPr>
          <a:xfrm rot="10800000">
            <a:off x="5005790" y="6835158"/>
            <a:ext cx="2259337" cy="0"/>
          </a:xfrm>
          <a:prstGeom prst="straightConnector1">
            <a:avLst/>
          </a:prstGeom>
          <a:noFill/>
          <a:ln w="9525" cap="flat" cmpd="sng">
            <a:solidFill>
              <a:srgbClr val="002060"/>
            </a:solidFill>
            <a:prstDash val="solid"/>
            <a:round/>
            <a:headEnd type="none" w="sm" len="sm"/>
            <a:tailEnd type="oval" w="med" len="med"/>
          </a:ln>
        </p:spPr>
      </p:cxnSp>
      <p:sp>
        <p:nvSpPr>
          <p:cNvPr id="271" name="Google Shape;271;p7"/>
          <p:cNvSpPr txBox="1"/>
          <p:nvPr/>
        </p:nvSpPr>
        <p:spPr>
          <a:xfrm>
            <a:off x="5672788" y="6256300"/>
            <a:ext cx="72487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sp>
        <p:nvSpPr>
          <p:cNvPr id="272" name="Google Shape;272;p7"/>
          <p:cNvSpPr/>
          <p:nvPr/>
        </p:nvSpPr>
        <p:spPr>
          <a:xfrm>
            <a:off x="35816" y="8449122"/>
            <a:ext cx="4417817" cy="4924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Tosferina. Medellín, a Periodo epidemiológico 2  acumulado  de 2023. </a:t>
            </a:r>
            <a:endParaRPr sz="1000">
              <a:solidFill>
                <a:schemeClr val="dk1"/>
              </a:solidFill>
              <a:latin typeface="Arial Narrow"/>
              <a:ea typeface="Arial Narrow"/>
              <a:cs typeface="Arial Narrow"/>
              <a:sym typeface="Arial Narrow"/>
            </a:endParaRPr>
          </a:p>
        </p:txBody>
      </p:sp>
      <p:sp>
        <p:nvSpPr>
          <p:cNvPr id="273" name="Google Shape;273;p7"/>
          <p:cNvSpPr txBox="1"/>
          <p:nvPr/>
        </p:nvSpPr>
        <p:spPr>
          <a:xfrm>
            <a:off x="4722604" y="6835158"/>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investigación de campo oportuna</a:t>
            </a:r>
            <a:endParaRPr/>
          </a:p>
        </p:txBody>
      </p:sp>
      <p:sp>
        <p:nvSpPr>
          <p:cNvPr id="274" name="Google Shape;274;p7"/>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275" name="Google Shape;275;p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Pág..7 </a:t>
            </a:r>
            <a:endParaRPr sz="1050" b="1">
              <a:solidFill>
                <a:schemeClr val="dk1"/>
              </a:solidFill>
              <a:latin typeface="Arial Narrow"/>
              <a:ea typeface="Arial Narrow"/>
              <a:cs typeface="Arial Narrow"/>
              <a:sym typeface="Arial Narrow"/>
            </a:endParaRPr>
          </a:p>
        </p:txBody>
      </p:sp>
      <p:sp>
        <p:nvSpPr>
          <p:cNvPr id="276" name="Google Shape;276;p7"/>
          <p:cNvSpPr txBox="1">
            <a:spLocks noGrp="1"/>
          </p:cNvSpPr>
          <p:nvPr>
            <p:ph type="ctrTitle"/>
          </p:nvPr>
        </p:nvSpPr>
        <p:spPr>
          <a:xfrm>
            <a:off x="85115" y="74775"/>
            <a:ext cx="2075175" cy="52322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Tosferina</a:t>
            </a:r>
            <a:endParaRPr sz="2800" b="1">
              <a:solidFill>
                <a:srgbClr val="C00000"/>
              </a:solidFill>
              <a:latin typeface="Arial Narrow"/>
              <a:ea typeface="Arial Narrow"/>
              <a:cs typeface="Arial Narrow"/>
              <a:sym typeface="Arial Narrow"/>
            </a:endParaRPr>
          </a:p>
        </p:txBody>
      </p:sp>
      <p:sp>
        <p:nvSpPr>
          <p:cNvPr id="277" name="Google Shape;277;p7"/>
          <p:cNvSpPr txBox="1"/>
          <p:nvPr/>
        </p:nvSpPr>
        <p:spPr>
          <a:xfrm>
            <a:off x="4927273" y="7250656"/>
            <a:ext cx="224719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70%</a:t>
            </a:r>
            <a:endParaRPr/>
          </a:p>
        </p:txBody>
      </p:sp>
      <p:sp>
        <p:nvSpPr>
          <p:cNvPr id="278" name="Google Shape;278;p7"/>
          <p:cNvSpPr/>
          <p:nvPr/>
        </p:nvSpPr>
        <p:spPr>
          <a:xfrm>
            <a:off x="534908" y="4679265"/>
            <a:ext cx="18002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300% menos respecto al mismo periodo del año anterior</a:t>
            </a:r>
            <a:endParaRPr sz="1200">
              <a:solidFill>
                <a:schemeClr val="dk1"/>
              </a:solidFill>
              <a:latin typeface="Calibri"/>
              <a:ea typeface="Calibri"/>
              <a:cs typeface="Calibri"/>
              <a:sym typeface="Calibri"/>
            </a:endParaRPr>
          </a:p>
        </p:txBody>
      </p:sp>
      <p:sp>
        <p:nvSpPr>
          <p:cNvPr id="279" name="Google Shape;279;p7"/>
          <p:cNvSpPr txBox="1"/>
          <p:nvPr/>
        </p:nvSpPr>
        <p:spPr>
          <a:xfrm>
            <a:off x="4829662" y="8034330"/>
            <a:ext cx="2247196" cy="4693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Cumplimiento en la notificación</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35/34 </a:t>
            </a:r>
            <a:r>
              <a:rPr lang="es-ES" sz="1050" b="1">
                <a:solidFill>
                  <a:schemeClr val="dk1"/>
                </a:solidFill>
                <a:latin typeface="Arial Narrow"/>
                <a:ea typeface="Arial Narrow"/>
                <a:cs typeface="Arial Narrow"/>
                <a:sym typeface="Arial Narrow"/>
              </a:rPr>
              <a:t>casos probables notificados </a:t>
            </a:r>
            <a:endParaRPr sz="1050" b="1">
              <a:solidFill>
                <a:schemeClr val="dk1"/>
              </a:solidFill>
              <a:latin typeface="Arial Narrow"/>
              <a:ea typeface="Arial Narrow"/>
              <a:cs typeface="Arial Narrow"/>
              <a:sym typeface="Arial Narrow"/>
            </a:endParaRPr>
          </a:p>
        </p:txBody>
      </p:sp>
      <p:pic>
        <p:nvPicPr>
          <p:cNvPr id="280" name="Google Shape;280;p7"/>
          <p:cNvPicPr preferRelativeResize="0"/>
          <p:nvPr/>
        </p:nvPicPr>
        <p:blipFill rotWithShape="1">
          <a:blip r:embed="rId6">
            <a:alphaModFix/>
          </a:blip>
          <a:srcRect/>
          <a:stretch/>
        </p:blipFill>
        <p:spPr>
          <a:xfrm>
            <a:off x="2211091" y="387217"/>
            <a:ext cx="4963378" cy="1819643"/>
          </a:xfrm>
          <a:prstGeom prst="rect">
            <a:avLst/>
          </a:prstGeom>
          <a:noFill/>
          <a:ln>
            <a:noFill/>
          </a:ln>
        </p:spPr>
      </p:pic>
      <p:pic>
        <p:nvPicPr>
          <p:cNvPr id="281" name="Google Shape;281;p7"/>
          <p:cNvPicPr preferRelativeResize="0"/>
          <p:nvPr/>
        </p:nvPicPr>
        <p:blipFill rotWithShape="1">
          <a:blip r:embed="rId7">
            <a:alphaModFix/>
          </a:blip>
          <a:srcRect/>
          <a:stretch/>
        </p:blipFill>
        <p:spPr>
          <a:xfrm>
            <a:off x="2179529" y="2779729"/>
            <a:ext cx="4994940" cy="2057843"/>
          </a:xfrm>
          <a:prstGeom prst="rect">
            <a:avLst/>
          </a:prstGeom>
          <a:noFill/>
          <a:ln>
            <a:noFill/>
          </a:ln>
        </p:spPr>
      </p:pic>
      <p:pic>
        <p:nvPicPr>
          <p:cNvPr id="282" name="Google Shape;282;p7"/>
          <p:cNvPicPr preferRelativeResize="0"/>
          <p:nvPr/>
        </p:nvPicPr>
        <p:blipFill rotWithShape="1">
          <a:blip r:embed="rId8">
            <a:alphaModFix/>
          </a:blip>
          <a:srcRect/>
          <a:stretch/>
        </p:blipFill>
        <p:spPr>
          <a:xfrm>
            <a:off x="7969" y="6231442"/>
            <a:ext cx="4765704" cy="20887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8"/>
          <p:cNvPicPr preferRelativeResize="0"/>
          <p:nvPr/>
        </p:nvPicPr>
        <p:blipFill rotWithShape="1">
          <a:blip r:embed="rId3">
            <a:alphaModFix/>
          </a:blip>
          <a:srcRect/>
          <a:stretch/>
        </p:blipFill>
        <p:spPr>
          <a:xfrm>
            <a:off x="-5546" y="-1"/>
            <a:ext cx="2210926" cy="2823537"/>
          </a:xfrm>
          <a:prstGeom prst="rect">
            <a:avLst/>
          </a:prstGeom>
          <a:noFill/>
          <a:ln>
            <a:noFill/>
          </a:ln>
        </p:spPr>
      </p:pic>
      <p:pic>
        <p:nvPicPr>
          <p:cNvPr id="288" name="Google Shape;288;p8"/>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89" name="Google Shape;289;p8"/>
          <p:cNvSpPr txBox="1"/>
          <p:nvPr/>
        </p:nvSpPr>
        <p:spPr>
          <a:xfrm>
            <a:off x="-31483" y="623805"/>
            <a:ext cx="22321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2 - 2023</a:t>
            </a:r>
            <a:endParaRPr sz="1200" b="1">
              <a:solidFill>
                <a:schemeClr val="dk1"/>
              </a:solidFill>
              <a:latin typeface="Arial Narrow"/>
              <a:ea typeface="Arial Narrow"/>
              <a:cs typeface="Arial Narrow"/>
              <a:sym typeface="Arial Narrow"/>
            </a:endParaRPr>
          </a:p>
        </p:txBody>
      </p:sp>
      <p:sp>
        <p:nvSpPr>
          <p:cNvPr id="290" name="Google Shape;290;p8"/>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de Parotiditis. Medellín, a Período epidemiológico 2 acumulado  de 2023. </a:t>
            </a:r>
            <a:endParaRPr sz="1100">
              <a:solidFill>
                <a:schemeClr val="dk1"/>
              </a:solidFill>
              <a:latin typeface="Arial Narrow"/>
              <a:ea typeface="Arial Narrow"/>
              <a:cs typeface="Arial Narrow"/>
              <a:sym typeface="Arial Narrow"/>
            </a:endParaRPr>
          </a:p>
        </p:txBody>
      </p:sp>
      <p:grpSp>
        <p:nvGrpSpPr>
          <p:cNvPr id="291" name="Google Shape;291;p8"/>
          <p:cNvGrpSpPr/>
          <p:nvPr/>
        </p:nvGrpSpPr>
        <p:grpSpPr>
          <a:xfrm>
            <a:off x="179214" y="4211960"/>
            <a:ext cx="1892650" cy="488476"/>
            <a:chOff x="2397524" y="3379972"/>
            <a:chExt cx="4508500" cy="904875"/>
          </a:xfrm>
        </p:grpSpPr>
        <p:pic>
          <p:nvPicPr>
            <p:cNvPr id="292" name="Google Shape;292;p8"/>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93" name="Google Shape;293;p8"/>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60</a:t>
              </a:r>
              <a:endParaRPr sz="2000" b="1">
                <a:solidFill>
                  <a:schemeClr val="dk1"/>
                </a:solidFill>
                <a:latin typeface="Arial Narrow"/>
                <a:ea typeface="Arial Narrow"/>
                <a:cs typeface="Arial Narrow"/>
                <a:sym typeface="Arial Narrow"/>
              </a:endParaRPr>
            </a:p>
          </p:txBody>
        </p:sp>
      </p:grpSp>
      <p:sp>
        <p:nvSpPr>
          <p:cNvPr id="294" name="Google Shape;294;p8"/>
          <p:cNvSpPr txBox="1"/>
          <p:nvPr/>
        </p:nvSpPr>
        <p:spPr>
          <a:xfrm>
            <a:off x="491122" y="4659831"/>
            <a:ext cx="168630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29% menos respecto al mismo periodo del año anterior</a:t>
            </a:r>
            <a:endParaRPr sz="1200" b="1">
              <a:solidFill>
                <a:schemeClr val="dk1"/>
              </a:solidFill>
              <a:latin typeface="Arial Narrow"/>
              <a:ea typeface="Arial Narrow"/>
              <a:cs typeface="Arial Narrow"/>
              <a:sym typeface="Arial Narrow"/>
            </a:endParaRPr>
          </a:p>
        </p:txBody>
      </p:sp>
      <p:sp>
        <p:nvSpPr>
          <p:cNvPr id="295" name="Google Shape;295;p8"/>
          <p:cNvSpPr/>
          <p:nvPr/>
        </p:nvSpPr>
        <p:spPr>
          <a:xfrm rot="10800000">
            <a:off x="99238"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8"/>
          <p:cNvSpPr/>
          <p:nvPr/>
        </p:nvSpPr>
        <p:spPr>
          <a:xfrm>
            <a:off x="2295483" y="4912876"/>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Parotiditis. Medellín, a Período epidemiológico 2 acumulado, años 2021-2023.</a:t>
            </a:r>
            <a:endParaRPr sz="1100">
              <a:solidFill>
                <a:schemeClr val="dk1"/>
              </a:solidFill>
              <a:latin typeface="Arial Narrow"/>
              <a:ea typeface="Arial Narrow"/>
              <a:cs typeface="Arial Narrow"/>
              <a:sym typeface="Arial Narrow"/>
            </a:endParaRPr>
          </a:p>
        </p:txBody>
      </p:sp>
      <p:grpSp>
        <p:nvGrpSpPr>
          <p:cNvPr id="297" name="Google Shape;297;p8"/>
          <p:cNvGrpSpPr/>
          <p:nvPr/>
        </p:nvGrpSpPr>
        <p:grpSpPr>
          <a:xfrm>
            <a:off x="2448322" y="74775"/>
            <a:ext cx="3446504" cy="276999"/>
            <a:chOff x="2448322" y="74775"/>
            <a:chExt cx="3446504" cy="276999"/>
          </a:xfrm>
        </p:grpSpPr>
        <p:sp>
          <p:nvSpPr>
            <p:cNvPr id="298" name="Google Shape;298;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99" name="Google Shape;299;p8"/>
            <p:cNvCxnSpPr>
              <a:stCxn id="29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00" name="Google Shape;300;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301" name="Google Shape;301;p8"/>
          <p:cNvSpPr/>
          <p:nvPr/>
        </p:nvSpPr>
        <p:spPr>
          <a:xfrm>
            <a:off x="-31635" y="5499221"/>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02" name="Google Shape;302;p8"/>
          <p:cNvGrpSpPr/>
          <p:nvPr/>
        </p:nvGrpSpPr>
        <p:grpSpPr>
          <a:xfrm>
            <a:off x="5114767" y="5635532"/>
            <a:ext cx="3446504" cy="276999"/>
            <a:chOff x="2448322" y="74775"/>
            <a:chExt cx="3446504" cy="276999"/>
          </a:xfrm>
        </p:grpSpPr>
        <p:sp>
          <p:nvSpPr>
            <p:cNvPr id="303" name="Google Shape;303;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04" name="Google Shape;304;p8"/>
            <p:cNvCxnSpPr>
              <a:stCxn id="30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05" name="Google Shape;305;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306" name="Google Shape;306;p8"/>
          <p:cNvSpPr txBox="1"/>
          <p:nvPr/>
        </p:nvSpPr>
        <p:spPr>
          <a:xfrm>
            <a:off x="4869555" y="6070903"/>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a:t>
            </a:r>
            <a:endParaRPr/>
          </a:p>
        </p:txBody>
      </p:sp>
      <p:cxnSp>
        <p:nvCxnSpPr>
          <p:cNvPr id="307" name="Google Shape;307;p8"/>
          <p:cNvCxnSpPr/>
          <p:nvPr/>
        </p:nvCxnSpPr>
        <p:spPr>
          <a:xfrm>
            <a:off x="4910607" y="7980994"/>
            <a:ext cx="2222505" cy="0"/>
          </a:xfrm>
          <a:prstGeom prst="straightConnector1">
            <a:avLst/>
          </a:prstGeom>
          <a:noFill/>
          <a:ln w="9525" cap="flat" cmpd="sng">
            <a:solidFill>
              <a:srgbClr val="002060"/>
            </a:solidFill>
            <a:prstDash val="solid"/>
            <a:round/>
            <a:headEnd type="none" w="sm" len="sm"/>
            <a:tailEnd type="oval" w="med" len="med"/>
          </a:ln>
        </p:spPr>
      </p:cxnSp>
      <p:cxnSp>
        <p:nvCxnSpPr>
          <p:cNvPr id="308" name="Google Shape;308;p8"/>
          <p:cNvCxnSpPr/>
          <p:nvPr/>
        </p:nvCxnSpPr>
        <p:spPr>
          <a:xfrm rot="10800000">
            <a:off x="4959641" y="6977751"/>
            <a:ext cx="2259337" cy="0"/>
          </a:xfrm>
          <a:prstGeom prst="straightConnector1">
            <a:avLst/>
          </a:prstGeom>
          <a:noFill/>
          <a:ln w="9525" cap="flat" cmpd="sng">
            <a:solidFill>
              <a:srgbClr val="002060"/>
            </a:solidFill>
            <a:prstDash val="solid"/>
            <a:round/>
            <a:headEnd type="none" w="sm" len="sm"/>
            <a:tailEnd type="oval" w="med" len="med"/>
          </a:ln>
        </p:spPr>
      </p:cxnSp>
      <p:sp>
        <p:nvSpPr>
          <p:cNvPr id="309" name="Google Shape;309;p8"/>
          <p:cNvSpPr txBox="1"/>
          <p:nvPr/>
        </p:nvSpPr>
        <p:spPr>
          <a:xfrm>
            <a:off x="5401300" y="6412570"/>
            <a:ext cx="118974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2,26*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60 casos</a:t>
            </a:r>
            <a:endParaRPr sz="1400" b="1">
              <a:solidFill>
                <a:schemeClr val="dk1"/>
              </a:solidFill>
              <a:latin typeface="Arial Narrow"/>
              <a:ea typeface="Arial Narrow"/>
              <a:cs typeface="Arial Narrow"/>
              <a:sym typeface="Arial Narrow"/>
            </a:endParaRPr>
          </a:p>
        </p:txBody>
      </p:sp>
      <p:sp>
        <p:nvSpPr>
          <p:cNvPr id="310" name="Google Shape;310;p8"/>
          <p:cNvSpPr txBox="1"/>
          <p:nvPr/>
        </p:nvSpPr>
        <p:spPr>
          <a:xfrm>
            <a:off x="4712465" y="7982798"/>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Brotes con investigación de campo</a:t>
            </a:r>
            <a:endParaRPr/>
          </a:p>
        </p:txBody>
      </p:sp>
      <p:sp>
        <p:nvSpPr>
          <p:cNvPr id="311" name="Google Shape;311;p8"/>
          <p:cNvSpPr txBox="1"/>
          <p:nvPr/>
        </p:nvSpPr>
        <p:spPr>
          <a:xfrm>
            <a:off x="5642590" y="8275018"/>
            <a:ext cx="75854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brotes</a:t>
            </a:r>
            <a:endParaRPr sz="1400" b="1">
              <a:solidFill>
                <a:schemeClr val="dk1"/>
              </a:solidFill>
              <a:latin typeface="Arial Narrow"/>
              <a:ea typeface="Arial Narrow"/>
              <a:cs typeface="Arial Narrow"/>
              <a:sym typeface="Arial Narrow"/>
            </a:endParaRPr>
          </a:p>
        </p:txBody>
      </p:sp>
      <p:sp>
        <p:nvSpPr>
          <p:cNvPr id="312" name="Google Shape;312;p8"/>
          <p:cNvSpPr txBox="1"/>
          <p:nvPr/>
        </p:nvSpPr>
        <p:spPr>
          <a:xfrm>
            <a:off x="4722604" y="7014239"/>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5 años</a:t>
            </a:r>
            <a:endParaRPr sz="1050" b="1">
              <a:solidFill>
                <a:schemeClr val="dk1"/>
              </a:solidFill>
              <a:latin typeface="Arial Narrow"/>
              <a:ea typeface="Arial Narrow"/>
              <a:cs typeface="Arial Narrow"/>
              <a:sym typeface="Arial Narrow"/>
            </a:endParaRPr>
          </a:p>
        </p:txBody>
      </p:sp>
      <p:sp>
        <p:nvSpPr>
          <p:cNvPr id="313" name="Google Shape;313;p8"/>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314" name="Google Shape;314;p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8</a:t>
            </a:r>
            <a:endParaRPr sz="1050" b="1">
              <a:solidFill>
                <a:schemeClr val="dk1"/>
              </a:solidFill>
              <a:latin typeface="Arial Narrow"/>
              <a:ea typeface="Arial Narrow"/>
              <a:cs typeface="Arial Narrow"/>
              <a:sym typeface="Arial Narrow"/>
            </a:endParaRPr>
          </a:p>
        </p:txBody>
      </p:sp>
      <p:sp>
        <p:nvSpPr>
          <p:cNvPr id="315" name="Google Shape;315;p8"/>
          <p:cNvSpPr txBox="1">
            <a:spLocks noGrp="1"/>
          </p:cNvSpPr>
          <p:nvPr>
            <p:ph type="ctrTitle"/>
          </p:nvPr>
        </p:nvSpPr>
        <p:spPr>
          <a:xfrm>
            <a:off x="85115" y="105553"/>
            <a:ext cx="2075175"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Parotiditis</a:t>
            </a:r>
            <a:endParaRPr sz="2400" b="1">
              <a:solidFill>
                <a:srgbClr val="C00000"/>
              </a:solidFill>
              <a:latin typeface="Arial Narrow"/>
              <a:ea typeface="Arial Narrow"/>
              <a:cs typeface="Arial Narrow"/>
              <a:sym typeface="Arial Narrow"/>
            </a:endParaRPr>
          </a:p>
        </p:txBody>
      </p:sp>
      <p:sp>
        <p:nvSpPr>
          <p:cNvPr id="316" name="Google Shape;316;p8"/>
          <p:cNvSpPr txBox="1"/>
          <p:nvPr/>
        </p:nvSpPr>
        <p:spPr>
          <a:xfrm>
            <a:off x="5627820" y="7420568"/>
            <a:ext cx="118974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6,72*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10 casos</a:t>
            </a:r>
            <a:endParaRPr sz="1400" b="1">
              <a:solidFill>
                <a:schemeClr val="dk1"/>
              </a:solidFill>
              <a:latin typeface="Arial Narrow"/>
              <a:ea typeface="Arial Narrow"/>
              <a:cs typeface="Arial Narrow"/>
              <a:sym typeface="Arial Narrow"/>
            </a:endParaRPr>
          </a:p>
        </p:txBody>
      </p:sp>
      <p:sp>
        <p:nvSpPr>
          <p:cNvPr id="317" name="Google Shape;317;p8"/>
          <p:cNvSpPr/>
          <p:nvPr/>
        </p:nvSpPr>
        <p:spPr>
          <a:xfrm>
            <a:off x="-14673" y="8567406"/>
            <a:ext cx="47271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puntos de Varicela. Medellín, a Período epidemiológico 2 acumulado  de 2023 </a:t>
            </a:r>
            <a:endParaRPr sz="1100">
              <a:solidFill>
                <a:schemeClr val="dk1"/>
              </a:solidFill>
              <a:latin typeface="Arial Narrow"/>
              <a:ea typeface="Arial Narrow"/>
              <a:cs typeface="Arial Narrow"/>
              <a:sym typeface="Arial Narrow"/>
            </a:endParaRPr>
          </a:p>
        </p:txBody>
      </p:sp>
      <p:grpSp>
        <p:nvGrpSpPr>
          <p:cNvPr id="318" name="Google Shape;318;p8"/>
          <p:cNvGrpSpPr/>
          <p:nvPr/>
        </p:nvGrpSpPr>
        <p:grpSpPr>
          <a:xfrm>
            <a:off x="277404" y="5621632"/>
            <a:ext cx="3446504" cy="276999"/>
            <a:chOff x="2448322" y="74775"/>
            <a:chExt cx="3446504" cy="276999"/>
          </a:xfrm>
        </p:grpSpPr>
        <p:sp>
          <p:nvSpPr>
            <p:cNvPr id="319" name="Google Shape;319;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20" name="Google Shape;320;p8"/>
            <p:cNvCxnSpPr>
              <a:stCxn id="31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21" name="Google Shape;321;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pic>
        <p:nvPicPr>
          <p:cNvPr id="322" name="Google Shape;322;p8"/>
          <p:cNvPicPr preferRelativeResize="0"/>
          <p:nvPr/>
        </p:nvPicPr>
        <p:blipFill rotWithShape="1">
          <a:blip r:embed="rId6">
            <a:alphaModFix/>
          </a:blip>
          <a:srcRect/>
          <a:stretch/>
        </p:blipFill>
        <p:spPr>
          <a:xfrm>
            <a:off x="2250951" y="395937"/>
            <a:ext cx="4918314" cy="1784022"/>
          </a:xfrm>
          <a:prstGeom prst="rect">
            <a:avLst/>
          </a:prstGeom>
          <a:noFill/>
          <a:ln>
            <a:noFill/>
          </a:ln>
        </p:spPr>
      </p:pic>
      <p:pic>
        <p:nvPicPr>
          <p:cNvPr id="323" name="Google Shape;323;p8"/>
          <p:cNvPicPr preferRelativeResize="0"/>
          <p:nvPr/>
        </p:nvPicPr>
        <p:blipFill rotWithShape="1">
          <a:blip r:embed="rId7">
            <a:alphaModFix/>
          </a:blip>
          <a:srcRect/>
          <a:stretch/>
        </p:blipFill>
        <p:spPr>
          <a:xfrm>
            <a:off x="2160290" y="2694136"/>
            <a:ext cx="5008975" cy="2188130"/>
          </a:xfrm>
          <a:prstGeom prst="rect">
            <a:avLst/>
          </a:prstGeom>
          <a:noFill/>
          <a:ln>
            <a:noFill/>
          </a:ln>
        </p:spPr>
      </p:pic>
      <p:pic>
        <p:nvPicPr>
          <p:cNvPr id="324" name="Google Shape;324;p8"/>
          <p:cNvPicPr preferRelativeResize="0"/>
          <p:nvPr/>
        </p:nvPicPr>
        <p:blipFill rotWithShape="1">
          <a:blip r:embed="rId8">
            <a:alphaModFix/>
          </a:blip>
          <a:srcRect/>
          <a:stretch/>
        </p:blipFill>
        <p:spPr>
          <a:xfrm>
            <a:off x="53621" y="6066402"/>
            <a:ext cx="4402473" cy="25010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9"/>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0" name="Google Shape;330;p9"/>
          <p:cNvGrpSpPr/>
          <p:nvPr/>
        </p:nvGrpSpPr>
        <p:grpSpPr>
          <a:xfrm>
            <a:off x="277404" y="137149"/>
            <a:ext cx="3446504" cy="276999"/>
            <a:chOff x="2448322" y="74775"/>
            <a:chExt cx="3446504" cy="276999"/>
          </a:xfrm>
        </p:grpSpPr>
        <p:sp>
          <p:nvSpPr>
            <p:cNvPr id="331" name="Google Shape;331;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32" name="Google Shape;332;p9"/>
            <p:cNvCxnSpPr>
              <a:stCxn id="33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33" name="Google Shape;333;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334" name="Google Shape;334;p9"/>
          <p:cNvSpPr/>
          <p:nvPr/>
        </p:nvSpPr>
        <p:spPr>
          <a:xfrm>
            <a:off x="0" y="255898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5" name="Google Shape;335;p9"/>
          <p:cNvGrpSpPr/>
          <p:nvPr/>
        </p:nvGrpSpPr>
        <p:grpSpPr>
          <a:xfrm>
            <a:off x="277404" y="2672512"/>
            <a:ext cx="3446504" cy="276999"/>
            <a:chOff x="2448322" y="74775"/>
            <a:chExt cx="3446504" cy="276999"/>
          </a:xfrm>
        </p:grpSpPr>
        <p:sp>
          <p:nvSpPr>
            <p:cNvPr id="336" name="Google Shape;336;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37" name="Google Shape;337;p9"/>
            <p:cNvCxnSpPr>
              <a:stCxn id="33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38" name="Google Shape;338;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a:t>
              </a:r>
              <a:endParaRPr sz="1200" b="1">
                <a:solidFill>
                  <a:schemeClr val="dk1"/>
                </a:solidFill>
                <a:latin typeface="Arial Narrow"/>
                <a:ea typeface="Arial Narrow"/>
                <a:cs typeface="Arial Narrow"/>
                <a:sym typeface="Arial Narrow"/>
              </a:endParaRPr>
            </a:p>
          </p:txBody>
        </p:sp>
      </p:grpSp>
      <p:pic>
        <p:nvPicPr>
          <p:cNvPr id="339" name="Google Shape;339;p9"/>
          <p:cNvPicPr preferRelativeResize="0"/>
          <p:nvPr/>
        </p:nvPicPr>
        <p:blipFill rotWithShape="1">
          <a:blip r:embed="rId3">
            <a:alphaModFix/>
          </a:blip>
          <a:srcRect/>
          <a:stretch/>
        </p:blipFill>
        <p:spPr>
          <a:xfrm>
            <a:off x="1815885" y="4647216"/>
            <a:ext cx="3221992" cy="421863"/>
          </a:xfrm>
          <a:prstGeom prst="roundRect">
            <a:avLst>
              <a:gd name="adj" fmla="val 8594"/>
            </a:avLst>
          </a:prstGeom>
          <a:solidFill>
            <a:srgbClr val="ECECEC"/>
          </a:solidFill>
          <a:ln>
            <a:noFill/>
          </a:ln>
          <a:effectLst>
            <a:reflection stA="38000" endPos="28000" dist="5000" dir="5400000" sy="-100000" algn="bl" rotWithShape="0"/>
          </a:effectLst>
        </p:spPr>
      </p:pic>
      <p:sp>
        <p:nvSpPr>
          <p:cNvPr id="340" name="Google Shape;340;p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Pág..9 </a:t>
            </a:r>
            <a:endParaRPr sz="1050" b="1">
              <a:solidFill>
                <a:schemeClr val="dk1"/>
              </a:solidFill>
              <a:latin typeface="Arial Narrow"/>
              <a:ea typeface="Arial Narrow"/>
              <a:cs typeface="Arial Narrow"/>
              <a:sym typeface="Arial Narrow"/>
            </a:endParaRPr>
          </a:p>
        </p:txBody>
      </p:sp>
      <p:grpSp>
        <p:nvGrpSpPr>
          <p:cNvPr id="341" name="Google Shape;341;p9"/>
          <p:cNvGrpSpPr/>
          <p:nvPr/>
        </p:nvGrpSpPr>
        <p:grpSpPr>
          <a:xfrm>
            <a:off x="-143966" y="830792"/>
            <a:ext cx="1258607" cy="1651732"/>
            <a:chOff x="-143966" y="539552"/>
            <a:chExt cx="1258607" cy="1651732"/>
          </a:xfrm>
        </p:grpSpPr>
        <p:pic>
          <p:nvPicPr>
            <p:cNvPr id="342" name="Google Shape;342;p9"/>
            <p:cNvPicPr preferRelativeResize="0"/>
            <p:nvPr/>
          </p:nvPicPr>
          <p:blipFill rotWithShape="1">
            <a:blip r:embed="rId4">
              <a:alphaModFix/>
            </a:blip>
            <a:srcRect r="85225"/>
            <a:stretch/>
          </p:blipFill>
          <p:spPr>
            <a:xfrm>
              <a:off x="148822" y="539552"/>
              <a:ext cx="702032" cy="850900"/>
            </a:xfrm>
            <a:prstGeom prst="rect">
              <a:avLst/>
            </a:prstGeom>
            <a:noFill/>
            <a:ln>
              <a:noFill/>
            </a:ln>
          </p:spPr>
        </p:pic>
        <p:sp>
          <p:nvSpPr>
            <p:cNvPr id="343" name="Google Shape;343;p9"/>
            <p:cNvSpPr/>
            <p:nvPr/>
          </p:nvSpPr>
          <p:spPr>
            <a:xfrm>
              <a:off x="110785" y="1579196"/>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38%</a:t>
              </a:r>
              <a:endParaRPr sz="1600" b="1">
                <a:solidFill>
                  <a:schemeClr val="dk1"/>
                </a:solidFill>
                <a:latin typeface="Arial Narrow"/>
                <a:ea typeface="Arial Narrow"/>
                <a:cs typeface="Arial Narrow"/>
                <a:sym typeface="Arial Narrow"/>
              </a:endParaRPr>
            </a:p>
          </p:txBody>
        </p:sp>
        <p:sp>
          <p:nvSpPr>
            <p:cNvPr id="344" name="Google Shape;344;p9"/>
            <p:cNvSpPr txBox="1"/>
            <p:nvPr/>
          </p:nvSpPr>
          <p:spPr>
            <a:xfrm>
              <a:off x="-143966" y="191428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18  Casos</a:t>
              </a:r>
              <a:endParaRPr sz="1200" b="1">
                <a:solidFill>
                  <a:schemeClr val="dk1"/>
                </a:solidFill>
                <a:latin typeface="Arial Narrow"/>
                <a:ea typeface="Arial Narrow"/>
                <a:cs typeface="Arial Narrow"/>
                <a:sym typeface="Arial Narrow"/>
              </a:endParaRPr>
            </a:p>
          </p:txBody>
        </p:sp>
        <p:sp>
          <p:nvSpPr>
            <p:cNvPr id="345" name="Google Shape;345;p9"/>
            <p:cNvSpPr txBox="1"/>
            <p:nvPr/>
          </p:nvSpPr>
          <p:spPr>
            <a:xfrm>
              <a:off x="-114966" y="130546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grpSp>
      <p:grpSp>
        <p:nvGrpSpPr>
          <p:cNvPr id="346" name="Google Shape;346;p9"/>
          <p:cNvGrpSpPr/>
          <p:nvPr/>
        </p:nvGrpSpPr>
        <p:grpSpPr>
          <a:xfrm>
            <a:off x="949682" y="892966"/>
            <a:ext cx="1282616" cy="1594010"/>
            <a:chOff x="767312" y="601726"/>
            <a:chExt cx="1282616" cy="1594010"/>
          </a:xfrm>
        </p:grpSpPr>
        <p:sp>
          <p:nvSpPr>
            <p:cNvPr id="347" name="Google Shape;347;p9"/>
            <p:cNvSpPr/>
            <p:nvPr/>
          </p:nvSpPr>
          <p:spPr>
            <a:xfrm>
              <a:off x="1017793" y="1573062"/>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62%</a:t>
              </a:r>
              <a:endParaRPr sz="1600" b="1">
                <a:solidFill>
                  <a:schemeClr val="dk1"/>
                </a:solidFill>
                <a:latin typeface="Arial Narrow"/>
                <a:ea typeface="Arial Narrow"/>
                <a:cs typeface="Arial Narrow"/>
                <a:sym typeface="Arial Narrow"/>
              </a:endParaRPr>
            </a:p>
          </p:txBody>
        </p:sp>
        <p:sp>
          <p:nvSpPr>
            <p:cNvPr id="348" name="Google Shape;348;p9"/>
            <p:cNvSpPr txBox="1"/>
            <p:nvPr/>
          </p:nvSpPr>
          <p:spPr>
            <a:xfrm>
              <a:off x="820321" y="19187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25  Casos</a:t>
              </a:r>
              <a:endParaRPr sz="1200" b="1">
                <a:solidFill>
                  <a:schemeClr val="dk1"/>
                </a:solidFill>
                <a:latin typeface="Arial Narrow"/>
                <a:ea typeface="Arial Narrow"/>
                <a:cs typeface="Arial Narrow"/>
                <a:sym typeface="Arial Narrow"/>
              </a:endParaRPr>
            </a:p>
          </p:txBody>
        </p:sp>
        <p:pic>
          <p:nvPicPr>
            <p:cNvPr id="349" name="Google Shape;349;p9"/>
            <p:cNvPicPr preferRelativeResize="0"/>
            <p:nvPr/>
          </p:nvPicPr>
          <p:blipFill rotWithShape="1">
            <a:blip r:embed="rId4">
              <a:alphaModFix/>
            </a:blip>
            <a:srcRect l="30557" r="55507"/>
            <a:stretch/>
          </p:blipFill>
          <p:spPr>
            <a:xfrm>
              <a:off x="1052788" y="601726"/>
              <a:ext cx="662151" cy="850900"/>
            </a:xfrm>
            <a:prstGeom prst="rect">
              <a:avLst/>
            </a:prstGeom>
            <a:noFill/>
            <a:ln>
              <a:noFill/>
            </a:ln>
          </p:spPr>
        </p:pic>
        <p:sp>
          <p:nvSpPr>
            <p:cNvPr id="350" name="Google Shape;350;p9"/>
            <p:cNvSpPr txBox="1"/>
            <p:nvPr/>
          </p:nvSpPr>
          <p:spPr>
            <a:xfrm>
              <a:off x="767312" y="13141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grpSp>
      <p:grpSp>
        <p:nvGrpSpPr>
          <p:cNvPr id="351" name="Google Shape;351;p9"/>
          <p:cNvGrpSpPr/>
          <p:nvPr/>
        </p:nvGrpSpPr>
        <p:grpSpPr>
          <a:xfrm>
            <a:off x="1944266" y="828222"/>
            <a:ext cx="1414263" cy="1638535"/>
            <a:chOff x="1700534" y="536982"/>
            <a:chExt cx="1414263" cy="1638535"/>
          </a:xfrm>
        </p:grpSpPr>
        <p:sp>
          <p:nvSpPr>
            <p:cNvPr id="352" name="Google Shape;352;p9"/>
            <p:cNvSpPr/>
            <p:nvPr/>
          </p:nvSpPr>
          <p:spPr>
            <a:xfrm>
              <a:off x="2047806" y="1571104"/>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353" name="Google Shape;353;p9"/>
            <p:cNvPicPr preferRelativeResize="0"/>
            <p:nvPr/>
          </p:nvPicPr>
          <p:blipFill rotWithShape="1">
            <a:blip r:embed="rId4">
              <a:alphaModFix/>
            </a:blip>
            <a:srcRect l="59204" r="26197"/>
            <a:stretch/>
          </p:blipFill>
          <p:spPr>
            <a:xfrm>
              <a:off x="2088282" y="536982"/>
              <a:ext cx="693683" cy="850900"/>
            </a:xfrm>
            <a:prstGeom prst="rect">
              <a:avLst/>
            </a:prstGeom>
            <a:noFill/>
            <a:ln>
              <a:noFill/>
            </a:ln>
          </p:spPr>
        </p:pic>
        <p:sp>
          <p:nvSpPr>
            <p:cNvPr id="354" name="Google Shape;354;p9"/>
            <p:cNvSpPr txBox="1"/>
            <p:nvPr/>
          </p:nvSpPr>
          <p:spPr>
            <a:xfrm>
              <a:off x="1700534" y="1311622"/>
              <a:ext cx="14142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Afrodescendiente</a:t>
              </a:r>
              <a:endParaRPr sz="1200" b="1" u="sng">
                <a:solidFill>
                  <a:schemeClr val="dk1"/>
                </a:solidFill>
                <a:latin typeface="Arial Narrow"/>
                <a:ea typeface="Arial Narrow"/>
                <a:cs typeface="Arial Narrow"/>
                <a:sym typeface="Arial Narrow"/>
              </a:endParaRPr>
            </a:p>
          </p:txBody>
        </p:sp>
        <p:sp>
          <p:nvSpPr>
            <p:cNvPr id="355" name="Google Shape;355;p9"/>
            <p:cNvSpPr txBox="1"/>
            <p:nvPr/>
          </p:nvSpPr>
          <p:spPr>
            <a:xfrm>
              <a:off x="1792861" y="18985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356" name="Google Shape;356;p9"/>
          <p:cNvGrpSpPr/>
          <p:nvPr/>
        </p:nvGrpSpPr>
        <p:grpSpPr>
          <a:xfrm>
            <a:off x="3105668" y="865888"/>
            <a:ext cx="1246394" cy="1621088"/>
            <a:chOff x="2858112" y="554428"/>
            <a:chExt cx="1246394" cy="1621088"/>
          </a:xfrm>
        </p:grpSpPr>
        <p:sp>
          <p:nvSpPr>
            <p:cNvPr id="357" name="Google Shape;357;p9"/>
            <p:cNvSpPr txBox="1"/>
            <p:nvPr/>
          </p:nvSpPr>
          <p:spPr>
            <a:xfrm>
              <a:off x="2858112" y="1315874"/>
              <a:ext cx="1229607" cy="2518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chemeClr val="dk1"/>
                </a:solidFill>
                <a:latin typeface="Arial Narrow"/>
                <a:ea typeface="Arial Narrow"/>
                <a:cs typeface="Arial Narrow"/>
                <a:sym typeface="Arial Narrow"/>
              </a:endParaRPr>
            </a:p>
          </p:txBody>
        </p:sp>
        <p:grpSp>
          <p:nvGrpSpPr>
            <p:cNvPr id="358" name="Google Shape;358;p9"/>
            <p:cNvGrpSpPr/>
            <p:nvPr/>
          </p:nvGrpSpPr>
          <p:grpSpPr>
            <a:xfrm>
              <a:off x="2874899" y="554428"/>
              <a:ext cx="1229607" cy="1621088"/>
              <a:chOff x="2850938" y="554428"/>
              <a:chExt cx="1229607" cy="1621088"/>
            </a:xfrm>
          </p:grpSpPr>
          <p:sp>
            <p:nvSpPr>
              <p:cNvPr id="359" name="Google Shape;359;p9"/>
              <p:cNvSpPr/>
              <p:nvPr/>
            </p:nvSpPr>
            <p:spPr>
              <a:xfrm>
                <a:off x="3071349" y="1566970"/>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360" name="Google Shape;360;p9"/>
              <p:cNvPicPr preferRelativeResize="0"/>
              <p:nvPr/>
            </p:nvPicPr>
            <p:blipFill rotWithShape="1">
              <a:blip r:embed="rId4">
                <a:alphaModFix/>
              </a:blip>
              <a:srcRect l="87297"/>
              <a:stretch/>
            </p:blipFill>
            <p:spPr>
              <a:xfrm>
                <a:off x="3155364" y="554428"/>
                <a:ext cx="603573" cy="850900"/>
              </a:xfrm>
              <a:prstGeom prst="rect">
                <a:avLst/>
              </a:prstGeom>
              <a:noFill/>
              <a:ln>
                <a:noFill/>
              </a:ln>
            </p:spPr>
          </p:pic>
          <p:sp>
            <p:nvSpPr>
              <p:cNvPr id="361" name="Google Shape;361;p9"/>
              <p:cNvSpPr txBox="1"/>
              <p:nvPr/>
            </p:nvSpPr>
            <p:spPr>
              <a:xfrm>
                <a:off x="2850938" y="18985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grpSp>
        <p:nvGrpSpPr>
          <p:cNvPr id="362" name="Google Shape;362;p9"/>
          <p:cNvGrpSpPr/>
          <p:nvPr/>
        </p:nvGrpSpPr>
        <p:grpSpPr>
          <a:xfrm>
            <a:off x="5622828" y="842667"/>
            <a:ext cx="1610597" cy="1615816"/>
            <a:chOff x="5622828" y="551427"/>
            <a:chExt cx="1610597" cy="1615816"/>
          </a:xfrm>
        </p:grpSpPr>
        <p:pic>
          <p:nvPicPr>
            <p:cNvPr id="363" name="Google Shape;363;p9"/>
            <p:cNvPicPr preferRelativeResize="0"/>
            <p:nvPr/>
          </p:nvPicPr>
          <p:blipFill rotWithShape="1">
            <a:blip r:embed="rId5">
              <a:alphaModFix/>
            </a:blip>
            <a:srcRect l="58247"/>
            <a:stretch/>
          </p:blipFill>
          <p:spPr>
            <a:xfrm>
              <a:off x="5915945" y="551427"/>
              <a:ext cx="924865" cy="830657"/>
            </a:xfrm>
            <a:prstGeom prst="rect">
              <a:avLst/>
            </a:prstGeom>
            <a:noFill/>
            <a:ln>
              <a:noFill/>
            </a:ln>
          </p:spPr>
        </p:pic>
        <p:sp>
          <p:nvSpPr>
            <p:cNvPr id="364" name="Google Shape;364;p9"/>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sp>
          <p:nvSpPr>
            <p:cNvPr id="365" name="Google Shape;365;p9"/>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366" name="Google Shape;366;p9"/>
            <p:cNvSpPr txBox="1"/>
            <p:nvPr/>
          </p:nvSpPr>
          <p:spPr>
            <a:xfrm>
              <a:off x="5837681" y="189024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367" name="Google Shape;367;p9"/>
          <p:cNvGrpSpPr/>
          <p:nvPr/>
        </p:nvGrpSpPr>
        <p:grpSpPr>
          <a:xfrm>
            <a:off x="4188447" y="974808"/>
            <a:ext cx="1610597" cy="1516901"/>
            <a:chOff x="4078085" y="683568"/>
            <a:chExt cx="1610597" cy="1516901"/>
          </a:xfrm>
        </p:grpSpPr>
        <p:pic>
          <p:nvPicPr>
            <p:cNvPr id="368" name="Google Shape;368;p9"/>
            <p:cNvPicPr preferRelativeResize="0"/>
            <p:nvPr/>
          </p:nvPicPr>
          <p:blipFill rotWithShape="1">
            <a:blip r:embed="rId5">
              <a:alphaModFix/>
            </a:blip>
            <a:srcRect r="48966"/>
            <a:stretch/>
          </p:blipFill>
          <p:spPr>
            <a:xfrm>
              <a:off x="4361548" y="683568"/>
              <a:ext cx="1039102" cy="763541"/>
            </a:xfrm>
            <a:prstGeom prst="rect">
              <a:avLst/>
            </a:prstGeom>
            <a:noFill/>
            <a:ln>
              <a:noFill/>
            </a:ln>
          </p:spPr>
        </p:pic>
        <p:sp>
          <p:nvSpPr>
            <p:cNvPr id="369" name="Google Shape;369;p9"/>
            <p:cNvSpPr/>
            <p:nvPr/>
          </p:nvSpPr>
          <p:spPr>
            <a:xfrm>
              <a:off x="4434758" y="1592873"/>
              <a:ext cx="893884" cy="36004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370" name="Google Shape;370;p9"/>
            <p:cNvSpPr txBox="1"/>
            <p:nvPr/>
          </p:nvSpPr>
          <p:spPr>
            <a:xfrm>
              <a:off x="4078085" y="1331640"/>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p:txBody>
        </p:sp>
        <p:sp>
          <p:nvSpPr>
            <p:cNvPr id="371" name="Google Shape;371;p9"/>
            <p:cNvSpPr txBox="1"/>
            <p:nvPr/>
          </p:nvSpPr>
          <p:spPr>
            <a:xfrm>
              <a:off x="4266295" y="192347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372" name="Google Shape;372;p9"/>
          <p:cNvSpPr/>
          <p:nvPr/>
        </p:nvSpPr>
        <p:spPr>
          <a:xfrm>
            <a:off x="-6899" y="6735293"/>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73" name="Google Shape;373;p9"/>
          <p:cNvGrpSpPr/>
          <p:nvPr/>
        </p:nvGrpSpPr>
        <p:grpSpPr>
          <a:xfrm>
            <a:off x="185139" y="6800182"/>
            <a:ext cx="3446504" cy="276999"/>
            <a:chOff x="2448322" y="33831"/>
            <a:chExt cx="3446504" cy="276999"/>
          </a:xfrm>
        </p:grpSpPr>
        <p:sp>
          <p:nvSpPr>
            <p:cNvPr id="374" name="Google Shape;374;p9"/>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75" name="Google Shape;375;p9"/>
            <p:cNvCxnSpPr>
              <a:stCxn id="374"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376" name="Google Shape;376;p9"/>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377" name="Google Shape;377;p9"/>
          <p:cNvSpPr txBox="1"/>
          <p:nvPr/>
        </p:nvSpPr>
        <p:spPr>
          <a:xfrm>
            <a:off x="50" y="7118125"/>
            <a:ext cx="7137386" cy="16004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La tendencia actual de la Parotiditis según el gráfico de control se encuentra con predominio entre el umbral estacional y el límite inferior calculado según los dos años anteriores. El número de casos este año está por debajo de lo presentado en los 2 años anteriores, lo que corresponde con una disminución en los casos de un 29% con relación al año anterior. En promedio se notificaron 8 casos por semana epidemiológica. Los cursos de vida más afectados son el de primera infancia y adultez. Estos casos podrían relacionarse o con personas no vacunadas en la infancia o con perdida de inmunidad  a través del tiempo. Hasta la semana epidemiológica 8, no se identificaron brotes por este EISP.</a:t>
            </a:r>
            <a:endParaRPr sz="1400">
              <a:solidFill>
                <a:schemeClr val="dk1"/>
              </a:solidFill>
              <a:latin typeface="Arial Narrow"/>
              <a:ea typeface="Arial Narrow"/>
              <a:cs typeface="Arial Narrow"/>
              <a:sym typeface="Arial Narrow"/>
            </a:endParaRPr>
          </a:p>
        </p:txBody>
      </p:sp>
      <p:grpSp>
        <p:nvGrpSpPr>
          <p:cNvPr id="378" name="Google Shape;378;p9"/>
          <p:cNvGrpSpPr/>
          <p:nvPr/>
        </p:nvGrpSpPr>
        <p:grpSpPr>
          <a:xfrm>
            <a:off x="1578750" y="3083205"/>
            <a:ext cx="3902887" cy="3527216"/>
            <a:chOff x="1585649" y="587"/>
            <a:chExt cx="3902887" cy="3527216"/>
          </a:xfrm>
        </p:grpSpPr>
        <p:sp>
          <p:nvSpPr>
            <p:cNvPr id="379" name="Google Shape;379;p9"/>
            <p:cNvSpPr/>
            <p:nvPr/>
          </p:nvSpPr>
          <p:spPr>
            <a:xfrm>
              <a:off x="2813813" y="587"/>
              <a:ext cx="1408240" cy="617436"/>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txBox="1"/>
            <p:nvPr/>
          </p:nvSpPr>
          <p:spPr>
            <a:xfrm>
              <a:off x="2843954" y="30728"/>
              <a:ext cx="134795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Primera infancia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20%</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12 casos</a:t>
              </a:r>
              <a:endParaRPr sz="1200" b="1">
                <a:solidFill>
                  <a:schemeClr val="lt1"/>
                </a:solidFill>
                <a:latin typeface="Arial Narrow"/>
                <a:ea typeface="Arial Narrow"/>
                <a:cs typeface="Arial Narrow"/>
                <a:sym typeface="Arial Narrow"/>
              </a:endParaRPr>
            </a:p>
          </p:txBody>
        </p:sp>
        <p:sp>
          <p:nvSpPr>
            <p:cNvPr id="381" name="Google Shape;381;p9"/>
            <p:cNvSpPr/>
            <p:nvPr/>
          </p:nvSpPr>
          <p:spPr>
            <a:xfrm>
              <a:off x="2063043" y="309305"/>
              <a:ext cx="2909780" cy="2909780"/>
            </a:xfrm>
            <a:custGeom>
              <a:avLst/>
              <a:gdLst/>
              <a:ahLst/>
              <a:cxnLst/>
              <a:rect l="l" t="t" r="r" b="b"/>
              <a:pathLst>
                <a:path w="120000" h="120000" extrusionOk="0">
                  <a:moveTo>
                    <a:pt x="91851" y="9152"/>
                  </a:moveTo>
                  <a:lnTo>
                    <a:pt x="91851" y="9152"/>
                  </a:lnTo>
                  <a:cubicBezTo>
                    <a:pt x="94635" y="10896"/>
                    <a:pt x="97270" y="12865"/>
                    <a:pt x="99731" y="15040"/>
                  </a:cubicBezTo>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4067273" y="728032"/>
              <a:ext cx="1421263" cy="617436"/>
            </a:xfrm>
            <a:prstGeom prst="roundRect">
              <a:avLst>
                <a:gd name="adj" fmla="val 16667"/>
              </a:avLst>
            </a:prstGeom>
            <a:solidFill>
              <a:srgbClr val="6C5EA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p:nvPr/>
          </p:nvSpPr>
          <p:spPr>
            <a:xfrm>
              <a:off x="4097414" y="758173"/>
              <a:ext cx="1360981"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Infancia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11,7%</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7 casos</a:t>
              </a:r>
              <a:endParaRPr sz="1200" b="1">
                <a:solidFill>
                  <a:schemeClr val="lt1"/>
                </a:solidFill>
                <a:latin typeface="Arial Narrow"/>
                <a:ea typeface="Arial Narrow"/>
                <a:cs typeface="Arial Narrow"/>
                <a:sym typeface="Arial Narrow"/>
              </a:endParaRPr>
            </a:p>
          </p:txBody>
        </p:sp>
        <p:sp>
          <p:nvSpPr>
            <p:cNvPr id="384" name="Google Shape;384;p9"/>
            <p:cNvSpPr/>
            <p:nvPr/>
          </p:nvSpPr>
          <p:spPr>
            <a:xfrm>
              <a:off x="2063043" y="309305"/>
              <a:ext cx="2909780" cy="2909780"/>
            </a:xfrm>
            <a:custGeom>
              <a:avLst/>
              <a:gdLst/>
              <a:ahLst/>
              <a:cxnLst/>
              <a:rect l="l" t="t" r="r" b="b"/>
              <a:pathLst>
                <a:path w="120000" h="120000" extrusionOk="0">
                  <a:moveTo>
                    <a:pt x="119065" y="49446"/>
                  </a:moveTo>
                  <a:cubicBezTo>
                    <a:pt x="120312" y="56426"/>
                    <a:pt x="120312" y="63573"/>
                    <a:pt x="119065" y="70553"/>
                  </a:cubicBezTo>
                </a:path>
              </a:pathLst>
            </a:custGeom>
            <a:noFill/>
            <a:ln w="9525" cap="flat" cmpd="sng">
              <a:solidFill>
                <a:srgbClr val="6C5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4148865" y="2182922"/>
              <a:ext cx="1258080" cy="617436"/>
            </a:xfrm>
            <a:prstGeom prst="roundRect">
              <a:avLst>
                <a:gd name="adj" fmla="val 16667"/>
              </a:avLst>
            </a:prstGeom>
            <a:solidFill>
              <a:srgbClr val="585B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txBox="1"/>
            <p:nvPr/>
          </p:nvSpPr>
          <p:spPr>
            <a:xfrm>
              <a:off x="4179006" y="2213063"/>
              <a:ext cx="119779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Adolescencia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3,3%</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2 casos</a:t>
              </a:r>
              <a:endParaRPr sz="1200" b="1">
                <a:solidFill>
                  <a:schemeClr val="lt1"/>
                </a:solidFill>
                <a:latin typeface="Arial Narrow"/>
                <a:ea typeface="Arial Narrow"/>
                <a:cs typeface="Arial Narrow"/>
                <a:sym typeface="Arial Narrow"/>
              </a:endParaRPr>
            </a:p>
          </p:txBody>
        </p:sp>
        <p:sp>
          <p:nvSpPr>
            <p:cNvPr id="387" name="Google Shape;387;p9"/>
            <p:cNvSpPr/>
            <p:nvPr/>
          </p:nvSpPr>
          <p:spPr>
            <a:xfrm>
              <a:off x="2063043" y="309305"/>
              <a:ext cx="2909780" cy="2909780"/>
            </a:xfrm>
            <a:custGeom>
              <a:avLst/>
              <a:gdLst/>
              <a:ahLst/>
              <a:cxnLst/>
              <a:rect l="l" t="t" r="r" b="b"/>
              <a:pathLst>
                <a:path w="120000" h="120000" extrusionOk="0">
                  <a:moveTo>
                    <a:pt x="99732" y="104960"/>
                  </a:moveTo>
                  <a:cubicBezTo>
                    <a:pt x="97271" y="107135"/>
                    <a:pt x="94635" y="109104"/>
                    <a:pt x="91852" y="110848"/>
                  </a:cubicBezTo>
                </a:path>
              </a:pathLst>
            </a:custGeom>
            <a:noFill/>
            <a:ln w="9525" cap="flat" cmpd="sng">
              <a:solidFill>
                <a:srgbClr val="585B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2813813" y="2910367"/>
              <a:ext cx="1408240" cy="617436"/>
            </a:xfrm>
            <a:prstGeom prst="roundRect">
              <a:avLst>
                <a:gd name="adj" fmla="val 16667"/>
              </a:avLst>
            </a:prstGeom>
            <a:solidFill>
              <a:srgbClr val="5370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txBox="1"/>
            <p:nvPr/>
          </p:nvSpPr>
          <p:spPr>
            <a:xfrm>
              <a:off x="2843954" y="2940508"/>
              <a:ext cx="134795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Juventud</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6,7%</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4 casos</a:t>
              </a:r>
              <a:endParaRPr sz="1200" b="1">
                <a:solidFill>
                  <a:schemeClr val="lt1"/>
                </a:solidFill>
                <a:latin typeface="Arial Narrow"/>
                <a:ea typeface="Arial Narrow"/>
                <a:cs typeface="Arial Narrow"/>
                <a:sym typeface="Arial Narrow"/>
              </a:endParaRPr>
            </a:p>
          </p:txBody>
        </p:sp>
        <p:sp>
          <p:nvSpPr>
            <p:cNvPr id="390" name="Google Shape;390;p9"/>
            <p:cNvSpPr/>
            <p:nvPr/>
          </p:nvSpPr>
          <p:spPr>
            <a:xfrm>
              <a:off x="2063043" y="309305"/>
              <a:ext cx="2909780" cy="2909780"/>
            </a:xfrm>
            <a:custGeom>
              <a:avLst/>
              <a:gdLst/>
              <a:ahLst/>
              <a:cxnLst/>
              <a:rect l="l" t="t" r="r" b="b"/>
              <a:pathLst>
                <a:path w="120000" h="120000" extrusionOk="0">
                  <a:moveTo>
                    <a:pt x="28148" y="110848"/>
                  </a:moveTo>
                  <a:lnTo>
                    <a:pt x="28148" y="110848"/>
                  </a:lnTo>
                  <a:cubicBezTo>
                    <a:pt x="25364" y="109104"/>
                    <a:pt x="22729" y="107135"/>
                    <a:pt x="20268" y="104960"/>
                  </a:cubicBezTo>
                </a:path>
              </a:pathLst>
            </a:custGeom>
            <a:noFill/>
            <a:ln w="9525" cap="flat" cmpd="sng">
              <a:solidFill>
                <a:srgbClr val="537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1596055" y="2182922"/>
              <a:ext cx="1323813" cy="617436"/>
            </a:xfrm>
            <a:prstGeom prst="roundRect">
              <a:avLst>
                <a:gd name="adj" fmla="val 16667"/>
              </a:avLst>
            </a:prstGeom>
            <a:solidFill>
              <a:srgbClr val="4F8A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txBox="1"/>
            <p:nvPr/>
          </p:nvSpPr>
          <p:spPr>
            <a:xfrm>
              <a:off x="1626196" y="2213063"/>
              <a:ext cx="1263531"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Adultez</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40%</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24 casos</a:t>
              </a:r>
              <a:endParaRPr sz="1200" b="1">
                <a:solidFill>
                  <a:schemeClr val="lt1"/>
                </a:solidFill>
                <a:latin typeface="Arial Narrow"/>
                <a:ea typeface="Arial Narrow"/>
                <a:cs typeface="Arial Narrow"/>
                <a:sym typeface="Arial Narrow"/>
              </a:endParaRPr>
            </a:p>
          </p:txBody>
        </p:sp>
        <p:sp>
          <p:nvSpPr>
            <p:cNvPr id="393" name="Google Shape;393;p9"/>
            <p:cNvSpPr/>
            <p:nvPr/>
          </p:nvSpPr>
          <p:spPr>
            <a:xfrm>
              <a:off x="2063043" y="309305"/>
              <a:ext cx="2909780" cy="2909780"/>
            </a:xfrm>
            <a:custGeom>
              <a:avLst/>
              <a:gdLst/>
              <a:ahLst/>
              <a:cxnLst/>
              <a:rect l="l" t="t" r="r" b="b"/>
              <a:pathLst>
                <a:path w="120000" h="120000" extrusionOk="0">
                  <a:moveTo>
                    <a:pt x="935" y="70554"/>
                  </a:moveTo>
                  <a:cubicBezTo>
                    <a:pt x="-312" y="63574"/>
                    <a:pt x="-312" y="56427"/>
                    <a:pt x="935" y="49447"/>
                  </a:cubicBezTo>
                </a:path>
              </a:pathLst>
            </a:custGeom>
            <a:noFill/>
            <a:ln w="9525" cap="flat" cmpd="sng">
              <a:solidFill>
                <a:srgbClr val="4F8A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1585649" y="728032"/>
              <a:ext cx="1344625" cy="617436"/>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txBox="1"/>
            <p:nvPr/>
          </p:nvSpPr>
          <p:spPr>
            <a:xfrm>
              <a:off x="1615790" y="758173"/>
              <a:ext cx="1284343"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Adulto Mayor</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18,3 %</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11 casos</a:t>
              </a:r>
              <a:endParaRPr sz="1200" b="1">
                <a:solidFill>
                  <a:schemeClr val="lt1"/>
                </a:solidFill>
                <a:latin typeface="Arial Narrow"/>
                <a:ea typeface="Arial Narrow"/>
                <a:cs typeface="Arial Narrow"/>
                <a:sym typeface="Arial Narrow"/>
              </a:endParaRPr>
            </a:p>
          </p:txBody>
        </p:sp>
        <p:sp>
          <p:nvSpPr>
            <p:cNvPr id="396" name="Google Shape;396;p9"/>
            <p:cNvSpPr/>
            <p:nvPr/>
          </p:nvSpPr>
          <p:spPr>
            <a:xfrm>
              <a:off x="2063043" y="309305"/>
              <a:ext cx="2909780" cy="2909780"/>
            </a:xfrm>
            <a:custGeom>
              <a:avLst/>
              <a:gdLst/>
              <a:ahLst/>
              <a:cxnLst/>
              <a:rect l="l" t="t" r="r" b="b"/>
              <a:pathLst>
                <a:path w="120000" h="120000" extrusionOk="0">
                  <a:moveTo>
                    <a:pt x="20268" y="15040"/>
                  </a:moveTo>
                  <a:lnTo>
                    <a:pt x="20268" y="15040"/>
                  </a:lnTo>
                  <a:cubicBezTo>
                    <a:pt x="22729" y="12865"/>
                    <a:pt x="25365" y="10896"/>
                    <a:pt x="28148" y="9152"/>
                  </a:cubicBezTo>
                </a:path>
              </a:pathLst>
            </a:custGeom>
            <a:noFill/>
            <a:ln w="9525"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9"/>
          <p:cNvGrpSpPr/>
          <p:nvPr/>
        </p:nvGrpSpPr>
        <p:grpSpPr>
          <a:xfrm>
            <a:off x="144066" y="517803"/>
            <a:ext cx="1642872" cy="453798"/>
            <a:chOff x="402094" y="486270"/>
            <a:chExt cx="2369636" cy="453798"/>
          </a:xfrm>
        </p:grpSpPr>
        <p:sp>
          <p:nvSpPr>
            <p:cNvPr id="398" name="Google Shape;398;p9"/>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9"/>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400" name="Google Shape;400;p9"/>
          <p:cNvGrpSpPr/>
          <p:nvPr/>
        </p:nvGrpSpPr>
        <p:grpSpPr>
          <a:xfrm>
            <a:off x="2223152" y="513131"/>
            <a:ext cx="1809346" cy="436842"/>
            <a:chOff x="3060727" y="484500"/>
            <a:chExt cx="2369636" cy="436842"/>
          </a:xfrm>
        </p:grpSpPr>
        <p:sp>
          <p:nvSpPr>
            <p:cNvPr id="401" name="Google Shape;401;p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9"/>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403" name="Google Shape;403;p9"/>
          <p:cNvGrpSpPr/>
          <p:nvPr/>
        </p:nvGrpSpPr>
        <p:grpSpPr>
          <a:xfrm>
            <a:off x="4573030" y="537991"/>
            <a:ext cx="2771836" cy="436842"/>
            <a:chOff x="2849287" y="484500"/>
            <a:chExt cx="2777877" cy="436842"/>
          </a:xfrm>
        </p:grpSpPr>
        <p:sp>
          <p:nvSpPr>
            <p:cNvPr id="404" name="Google Shape;404;p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9"/>
            <p:cNvSpPr txBox="1"/>
            <p:nvPr/>
          </p:nvSpPr>
          <p:spPr>
            <a:xfrm>
              <a:off x="2849287" y="484500"/>
              <a:ext cx="277787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Población especiales</a:t>
              </a:r>
              <a:endParaRPr sz="1600" b="1">
                <a:solidFill>
                  <a:schemeClr val="dk1"/>
                </a:solidFill>
                <a:latin typeface="Arial Narrow"/>
                <a:ea typeface="Arial Narrow"/>
                <a:cs typeface="Arial Narrow"/>
                <a:sym typeface="Arial Narrow"/>
              </a:endParaRPr>
            </a:p>
          </p:txBody>
        </p:sp>
      </p:grpSp>
    </p:spTree>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9301</Words>
  <Application>Microsoft Office PowerPoint</Application>
  <PresentationFormat>Personalizado</PresentationFormat>
  <Paragraphs>1664</Paragraphs>
  <Slides>56</Slides>
  <Notes>56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56</vt:i4>
      </vt:variant>
    </vt:vector>
  </HeadingPairs>
  <TitlesOfParts>
    <vt:vector size="62" baseType="lpstr">
      <vt:lpstr>Arial Narrow</vt:lpstr>
      <vt:lpstr>Times New Roman</vt:lpstr>
      <vt:lpstr>Arial</vt:lpstr>
      <vt:lpstr>Libre Franklin Black</vt:lpstr>
      <vt:lpstr>Calibri</vt:lpstr>
      <vt:lpstr>Tema de Office</vt:lpstr>
      <vt:lpstr>Presentación</vt:lpstr>
      <vt:lpstr>Contenido</vt:lpstr>
      <vt:lpstr>Contenido</vt:lpstr>
      <vt:lpstr>Tuberculosis</vt:lpstr>
      <vt:lpstr>Presentación de PowerPoint</vt:lpstr>
      <vt:lpstr>Presentación de PowerPoint</vt:lpstr>
      <vt:lpstr>Tosferina</vt:lpstr>
      <vt:lpstr>Parotiditis</vt:lpstr>
      <vt:lpstr>Presentación de PowerPoint</vt:lpstr>
      <vt:lpstr>Varicela</vt:lpstr>
      <vt:lpstr>Presentación de PowerPoint</vt:lpstr>
      <vt:lpstr>Meningitis</vt:lpstr>
      <vt:lpstr>Presentación de PowerPoint</vt:lpstr>
      <vt:lpstr>Hepatitis A</vt:lpstr>
      <vt:lpstr>Presentación de PowerPoint</vt:lpstr>
      <vt:lpstr>Hepatitis B y C</vt:lpstr>
      <vt:lpstr>Presentación de PowerPoint</vt:lpstr>
      <vt:lpstr>Presentación de PowerPoint</vt:lpstr>
      <vt:lpstr>Presentación de PowerPoint</vt:lpstr>
      <vt:lpstr>Presentación de PowerPoint</vt:lpstr>
      <vt:lpstr>Intoxicaciones</vt:lpstr>
      <vt:lpstr>Enfermedad transmitida por alimentos ETA </vt:lpstr>
      <vt:lpstr>Presentación de PowerPoint</vt:lpstr>
      <vt:lpstr>Presentación de PowerPoint</vt:lpstr>
      <vt:lpstr>Infección respiratoria aguda IRA</vt:lpstr>
      <vt:lpstr> Infección respiratoria aguda IRA</vt:lpstr>
      <vt:lpstr>Infección respiratoria aguda IRA</vt:lpstr>
      <vt:lpstr>ESI – IRAG Centinela</vt:lpstr>
      <vt:lpstr>Presentación de PowerPoint</vt:lpstr>
      <vt:lpstr>Infección Respiratoria Aguda Grave Inusitada - IRAG</vt:lpstr>
      <vt:lpstr>Intento de suicidio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Mortalidad materna- MM</vt:lpstr>
      <vt:lpstr>Morbilidad materna extrema - MME</vt:lpstr>
      <vt:lpstr>Mortalidad perinatal y neonatal tardía MPNNT</vt:lpstr>
      <vt:lpstr>Defectos congénitos</vt:lpstr>
      <vt:lpstr>Sífilis Gestacional SG</vt:lpstr>
      <vt:lpstr>Sífilis Congénita  SC</vt:lpstr>
      <vt:lpstr>Presentación de PowerPoint</vt:lpstr>
      <vt:lpstr>Presentación de PowerPoint</vt:lpstr>
      <vt:lpstr>Presentación de PowerPoint</vt:lpstr>
      <vt:lpstr>Presentación de PowerPoint</vt:lpstr>
      <vt:lpstr>Presentación de PowerPoint</vt:lpstr>
      <vt:lpstr>Violencia Sexual: 335 Casos 50,8% del total</vt:lpstr>
      <vt:lpstr>Cáncer de cuello uterino</vt:lpstr>
      <vt:lpstr>Presentación de PowerPoint</vt:lpstr>
      <vt:lpstr>Búsqueda activa institucional</vt:lpstr>
      <vt:lpstr>Búsqueda activa institucional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FABIAN DAVID RUIZ CHAVERRA</cp:lastModifiedBy>
  <cp:revision>1</cp:revision>
  <dcterms:created xsi:type="dcterms:W3CDTF">2019-03-11T16:04:20Z</dcterms:created>
  <dcterms:modified xsi:type="dcterms:W3CDTF">2023-10-18T23:40:34Z</dcterms:modified>
</cp:coreProperties>
</file>